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1"/>
  </p:handoutMasterIdLst>
  <p:sldIdLst>
    <p:sldId id="257" r:id="rId2"/>
    <p:sldId id="451" r:id="rId3"/>
    <p:sldId id="260" r:id="rId4"/>
    <p:sldId id="286" r:id="rId5"/>
    <p:sldId id="268" r:id="rId6"/>
    <p:sldId id="287" r:id="rId7"/>
    <p:sldId id="280" r:id="rId8"/>
    <p:sldId id="319" r:id="rId9"/>
    <p:sldId id="289" r:id="rId10"/>
    <p:sldId id="288" r:id="rId11"/>
    <p:sldId id="291" r:id="rId12"/>
    <p:sldId id="292" r:id="rId13"/>
    <p:sldId id="297" r:id="rId14"/>
    <p:sldId id="273" r:id="rId15"/>
    <p:sldId id="298" r:id="rId16"/>
    <p:sldId id="299" r:id="rId17"/>
    <p:sldId id="300" r:id="rId18"/>
    <p:sldId id="321" r:id="rId19"/>
    <p:sldId id="322" r:id="rId20"/>
    <p:sldId id="302" r:id="rId21"/>
    <p:sldId id="303" r:id="rId22"/>
    <p:sldId id="305" r:id="rId23"/>
    <p:sldId id="306" r:id="rId24"/>
    <p:sldId id="307" r:id="rId25"/>
    <p:sldId id="325" r:id="rId26"/>
    <p:sldId id="326" r:id="rId27"/>
    <p:sldId id="327" r:id="rId28"/>
    <p:sldId id="416" r:id="rId29"/>
    <p:sldId id="329" r:id="rId30"/>
    <p:sldId id="330" r:id="rId31"/>
    <p:sldId id="331" r:id="rId32"/>
    <p:sldId id="332" r:id="rId33"/>
    <p:sldId id="333" r:id="rId34"/>
    <p:sldId id="334" r:id="rId35"/>
    <p:sldId id="308" r:id="rId36"/>
    <p:sldId id="309" r:id="rId37"/>
    <p:sldId id="310" r:id="rId38"/>
    <p:sldId id="401" r:id="rId39"/>
    <p:sldId id="318" r:id="rId40"/>
    <p:sldId id="323" r:id="rId41"/>
    <p:sldId id="312" r:id="rId42"/>
    <p:sldId id="313" r:id="rId43"/>
    <p:sldId id="315" r:id="rId44"/>
    <p:sldId id="316" r:id="rId45"/>
    <p:sldId id="317" r:id="rId46"/>
    <p:sldId id="417" r:id="rId47"/>
    <p:sldId id="418" r:id="rId48"/>
    <p:sldId id="419" r:id="rId49"/>
    <p:sldId id="421" r:id="rId50"/>
    <p:sldId id="422" r:id="rId51"/>
    <p:sldId id="423" r:id="rId52"/>
    <p:sldId id="424" r:id="rId53"/>
    <p:sldId id="425" r:id="rId54"/>
    <p:sldId id="426" r:id="rId55"/>
    <p:sldId id="427" r:id="rId56"/>
    <p:sldId id="402" r:id="rId57"/>
    <p:sldId id="403" r:id="rId58"/>
    <p:sldId id="404" r:id="rId59"/>
    <p:sldId id="413" r:id="rId60"/>
    <p:sldId id="406" r:id="rId61"/>
    <p:sldId id="407" r:id="rId62"/>
    <p:sldId id="408" r:id="rId63"/>
    <p:sldId id="409" r:id="rId64"/>
    <p:sldId id="410" r:id="rId65"/>
    <p:sldId id="411" r:id="rId66"/>
    <p:sldId id="412" r:id="rId67"/>
    <p:sldId id="335" r:id="rId68"/>
    <p:sldId id="440" r:id="rId69"/>
    <p:sldId id="336" r:id="rId70"/>
    <p:sldId id="337" r:id="rId71"/>
    <p:sldId id="428" r:id="rId72"/>
    <p:sldId id="355"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6" r:id="rId90"/>
    <p:sldId id="357" r:id="rId91"/>
    <p:sldId id="358" r:id="rId92"/>
    <p:sldId id="359" r:id="rId93"/>
    <p:sldId id="360" r:id="rId94"/>
    <p:sldId id="361" r:id="rId95"/>
    <p:sldId id="362" r:id="rId96"/>
    <p:sldId id="363" r:id="rId97"/>
    <p:sldId id="364" r:id="rId98"/>
    <p:sldId id="365" r:id="rId99"/>
    <p:sldId id="366" r:id="rId100"/>
    <p:sldId id="367" r:id="rId101"/>
    <p:sldId id="368" r:id="rId102"/>
    <p:sldId id="369" r:id="rId103"/>
    <p:sldId id="370" r:id="rId104"/>
    <p:sldId id="371" r:id="rId105"/>
    <p:sldId id="372" r:id="rId106"/>
    <p:sldId id="373" r:id="rId107"/>
    <p:sldId id="374" r:id="rId108"/>
    <p:sldId id="375" r:id="rId109"/>
    <p:sldId id="387" r:id="rId110"/>
    <p:sldId id="388" r:id="rId111"/>
    <p:sldId id="389" r:id="rId112"/>
    <p:sldId id="415" r:id="rId113"/>
    <p:sldId id="390" r:id="rId114"/>
    <p:sldId id="391" r:id="rId115"/>
    <p:sldId id="392" r:id="rId116"/>
    <p:sldId id="393" r:id="rId117"/>
    <p:sldId id="394" r:id="rId118"/>
    <p:sldId id="395" r:id="rId119"/>
    <p:sldId id="396" r:id="rId120"/>
    <p:sldId id="430" r:id="rId121"/>
    <p:sldId id="431" r:id="rId122"/>
    <p:sldId id="432" r:id="rId123"/>
    <p:sldId id="433" r:id="rId124"/>
    <p:sldId id="434" r:id="rId125"/>
    <p:sldId id="435" r:id="rId126"/>
    <p:sldId id="436" r:id="rId127"/>
    <p:sldId id="437" r:id="rId128"/>
    <p:sldId id="438" r:id="rId129"/>
    <p:sldId id="439" r:id="rId130"/>
    <p:sldId id="441" r:id="rId131"/>
    <p:sldId id="442" r:id="rId132"/>
    <p:sldId id="443" r:id="rId133"/>
    <p:sldId id="444" r:id="rId134"/>
    <p:sldId id="445" r:id="rId135"/>
    <p:sldId id="446" r:id="rId136"/>
    <p:sldId id="447" r:id="rId137"/>
    <p:sldId id="448" r:id="rId138"/>
    <p:sldId id="449" r:id="rId139"/>
    <p:sldId id="450" r:id="rId14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Елена Ю. Новожеева" initials="ЕЮН" lastIdx="0" clrIdx="0">
    <p:extLst>
      <p:ext uri="{19B8F6BF-5375-455C-9EA6-DF929625EA0E}">
        <p15:presenceInfo xmlns:p15="http://schemas.microsoft.com/office/powerpoint/2012/main" userId="S-1-5-21-3421436519-2093076791-1874923885-1134" providerId="AD"/>
      </p:ext>
    </p:extLst>
  </p:cmAuthor>
  <p:cmAuthor id="2" name="Tatyana Koloskova" initials="TK" lastIdx="1" clrIdx="1">
    <p:extLst>
      <p:ext uri="{19B8F6BF-5375-455C-9EA6-DF929625EA0E}">
        <p15:presenceInfo xmlns:p15="http://schemas.microsoft.com/office/powerpoint/2012/main" userId="f14055e12b17c7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00FF00"/>
    <a:srgbClr val="43682B"/>
    <a:srgbClr val="5B9BD5"/>
    <a:srgbClr val="255E91"/>
    <a:srgbClr val="FFFFFF"/>
    <a:srgbClr val="138189"/>
    <a:srgbClr val="14444F"/>
    <a:srgbClr val="009999"/>
    <a:srgbClr val="429A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3" autoAdjust="0"/>
    <p:restoredTop sz="96532" autoAdjust="0"/>
  </p:normalViewPr>
  <p:slideViewPr>
    <p:cSldViewPr snapToGrid="0" showGuides="1">
      <p:cViewPr varScale="1">
        <p:scale>
          <a:sx n="112" d="100"/>
          <a:sy n="112" d="100"/>
        </p:scale>
        <p:origin x="108"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handoutMaster" Target="handoutMasters/handoutMaster1.xml"/><Relationship Id="rId14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commentAuthors" Target="commentAuthor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embeddings/oleObject13.bin"/><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embeddings/oleObject14.bin"/><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embeddings/oleObject15.bin"/><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embeddings/oleObject16.bin"/><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embeddings/oleObject17.bin"/><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1058;&#1072;&#1090;&#1100;&#1103;&#1085;&#1072;\Downloads\2855333.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1058;&#1072;&#1090;&#1100;&#1103;&#1085;&#1072;\Downloads\2855333.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1058;&#1072;&#1090;&#1100;&#1103;&#1085;&#1072;\Downloads\2855333.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1058;&#1072;&#1090;&#1100;&#1103;&#1085;&#1072;\Downloads\2855333.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kartashova\AppData\Local\Temp\MicrosoftEdgeDownloads\f176c85b-0403-42fe-948f-11f2fb50a2d4\&#1060;3_&#1057;&#1090;&#1072;&#1090;&#1080;&#1089;&#1090;&#1080;&#1082;&#1072;%20&#1087;&#1086;%20&#1086;&#1090;&#1084;&#1077;&#1090;&#1082;&#1072;&#1084;%20(2).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kartashova\AppData\Local\Temp\MicrosoftEdgeDownloads\8ef34ef6-ee84-4138-8fe1-7b7042314828\&#1060;9_&#1057;&#1088;&#1072;&#1074;&#1085;&#1077;&#1085;&#1080;&#1077;%20&#1086;&#1090;&#1084;&#1077;&#1090;&#1086;&#1082;%20&#1089;%20&#1086;&#1090;&#1084;&#1077;&#1090;&#1082;&#1072;&#1084;&#1080;%20&#1087;&#1086;%20&#1078;&#1091;&#1088;&#1085;&#1072;&#1083;&#1091;.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kartashova\AppData\Local\Temp\MicrosoftEdgeDownloads\dced9a0d-c208-4cc2-88ec-a0c3d75e9c83\&#1060;3_&#1057;&#1090;&#1072;&#1090;&#1080;&#1089;&#1090;&#1080;&#1082;&#1072;%20&#1087;&#1086;%20&#1086;&#1090;&#1084;&#1077;&#1090;&#1082;&#1072;&#1084;%20(2).xlsx" TargetMode="External"/><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oleObject" Target="file:///C:\Users\kartashova\AppData\Local\Temp\MicrosoftEdgeDownloads\27a0fd7e-0e93-4484-98cc-d0ccbe859317\&#1060;9_&#1057;&#1088;&#1072;&#1074;&#1085;&#1077;&#1085;&#1080;&#1077;%20&#1086;&#1090;&#1084;&#1077;&#1090;&#1086;&#1082;%20&#1089;%20&#1086;&#1090;&#1084;&#1077;&#1090;&#1082;&#1072;&#1084;&#1080;%20&#1087;&#1086;%20&#1078;&#1091;&#1088;&#1085;&#1072;&#1083;&#1091;.xlsx" TargetMode="External"/><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atveeva\Downloads\2850374.xlsx" TargetMode="External"/><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oleObject" Target="file:///C:\Users\matveeva\Downloads\2855415.xlsx" TargetMode="External"/><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oleObject" Target="file:///C:\Users\matveeva\Downloads\2855410.xlsx" TargetMode="External"/><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oleObject" Target="file:///C:\Users\matveeva\Downloads\2855389.xlsx" TargetMode="External"/><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oleObject" Target="file:///C:\Users\matveeva\Downloads\2857897.xlsx" TargetMode="External"/><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oleObject" Target="file:///C:\Users\&#1058;&#1072;&#1090;&#1100;&#1103;&#1085;&#1072;\Downloads\&#1060;2.2_&#1044;&#1086;&#1089;&#1090;&#1080;&#1078;&#1077;&#1085;&#1080;&#1077;%20&#1087;&#1083;&#1072;&#1085;&#1080;&#1088;&#1091;&#1077;&#1084;&#1099;&#1093;%20&#1088;&#1077;&#1079;&#1091;&#1083;&#1100;&#1090;&#1072;&#1090;&#1086;&#1074;%20(5).xlsx" TargetMode="External"/><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oleObject" Target="file:///C:\Users\&#1058;&#1072;&#1090;&#1100;&#1103;&#1085;&#1072;\Downloads\2857586.xlsx" TargetMode="External"/><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oleObject" Target="file:///C:\Users\&#1058;&#1072;&#1090;&#1100;&#1103;&#1085;&#1072;\Downloads\2857586.xlsx" TargetMode="External"/><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oleObject" Target="file:///C:\Users\&#1058;&#1072;&#1090;&#1100;&#1103;&#1085;&#1072;\Downloads\&#1060;9_&#1057;&#1088;&#1072;&#1074;&#1085;&#1077;&#1085;&#1080;&#1077;%20&#1086;&#1090;&#1084;&#1077;&#1090;&#1086;&#1082;%20&#1089;%20&#1086;&#1090;&#1084;&#1077;&#1090;&#1082;&#1072;&#1084;&#1080;%20&#1087;&#1086;%20&#1078;&#1091;&#1088;&#1085;&#1072;&#1083;&#1091;%20(5).xlsx" TargetMode="External"/><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atveeva\Downloads\2857902.xlsx" TargetMode="External"/><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oleObject" Target="file:///C:\Users\kartashova\AppData\Local\Temp\MicrosoftEdgeDownloads\002bdb89-f7e2-4ebb-8aee-5064d9768d59\&#1060;3_&#1057;&#1090;&#1072;&#1090;&#1080;&#1089;&#1090;&#1080;&#1082;&#1072;%20&#1087;&#1086;%20&#1086;&#1090;&#1084;&#1077;&#1090;&#1082;&#1072;&#1084;.xlsx" TargetMode="External"/><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oleObject" Target="file:///C:\Users\kartashova\AppData\Local\Temp\MicrosoftEdgeDownloads\30915fe5-5a55-4df3-93a6-a4cb27343389\&#1060;9_&#1057;&#1088;&#1072;&#1074;&#1085;&#1077;&#1085;&#1080;&#1077;%20&#1086;&#1090;&#1084;&#1077;&#1090;&#1086;&#1082;%20&#1089;%20&#1086;&#1090;&#1084;&#1077;&#1090;&#1082;&#1072;&#1084;&#1080;%20&#1087;&#1086;%20&#1078;&#1091;&#1088;&#1085;&#1072;&#1083;&#1091;.xlsx" TargetMode="External"/><Relationship Id="rId2" Type="http://schemas.microsoft.com/office/2011/relationships/chartColorStyle" Target="colors73.xml"/><Relationship Id="rId1" Type="http://schemas.microsoft.com/office/2011/relationships/chartStyle" Target="style73.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tveeva\Downloads\2850338.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atveeva\Downloads\2857904.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38415991477406"/>
          <c:y val="0.11626243824763172"/>
          <c:w val="0.58034717664519309"/>
          <c:h val="0.69188219454026056"/>
        </c:manualLayout>
      </c:layout>
      <c:radarChart>
        <c:radarStyle val="marker"/>
        <c:varyColors val="0"/>
        <c:ser>
          <c:idx val="0"/>
          <c:order val="0"/>
          <c:tx>
            <c:strRef>
              <c:f>Лист1!$B$1</c:f>
              <c:strCache>
                <c:ptCount val="1"/>
                <c:pt idx="0">
                  <c:v>количество участников по Приморскому краю</c:v>
                </c:pt>
              </c:strCache>
            </c:strRef>
          </c:tx>
          <c:spPr>
            <a:ln w="38100" cap="rnd">
              <a:solidFill>
                <a:srgbClr val="0070C0"/>
              </a:solidFill>
              <a:round/>
            </a:ln>
            <a:effectLst/>
          </c:spPr>
          <c:marker>
            <c:symbol val="none"/>
          </c:marker>
          <c:dLbls>
            <c:dLbl>
              <c:idx val="0"/>
              <c:layout>
                <c:manualLayout>
                  <c:x val="-6.2034603818807389E-3"/>
                  <c:y val="3.16702910567050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F8-4AFA-913C-52641C5510B1}"/>
                </c:ext>
              </c:extLst>
            </c:dLbl>
            <c:dLbl>
              <c:idx val="1"/>
              <c:layout>
                <c:manualLayout>
                  <c:x val="3.4839049682344074E-2"/>
                  <c:y val="3.38123361777502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F8-4AFA-913C-52641C5510B1}"/>
                </c:ext>
              </c:extLst>
            </c:dLbl>
            <c:dLbl>
              <c:idx val="2"/>
              <c:layout>
                <c:manualLayout>
                  <c:x val="0.1042773945014029"/>
                  <c:y val="-3.7478497626411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F8-4AFA-913C-52641C5510B1}"/>
                </c:ext>
              </c:extLst>
            </c:dLbl>
            <c:dLbl>
              <c:idx val="3"/>
              <c:layout>
                <c:manualLayout>
                  <c:x val="9.5751029229321077E-2"/>
                  <c:y val="4.34458676732136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3FE-4536-AAB5-C450E1FC7500}"/>
                </c:ext>
              </c:extLst>
            </c:dLbl>
            <c:dLbl>
              <c:idx val="5"/>
              <c:layout>
                <c:manualLayout>
                  <c:x val="0.10787484360351082"/>
                  <c:y val="0.129285935746208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FE-4536-AAB5-C450E1FC7500}"/>
                </c:ext>
              </c:extLst>
            </c:dLbl>
            <c:dLbl>
              <c:idx val="6"/>
              <c:layout>
                <c:manualLayout>
                  <c:x val="4.8009339872047098E-3"/>
                  <c:y val="0.120322907405386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FE-4536-AAB5-C450E1FC7500}"/>
                </c:ext>
              </c:extLst>
            </c:dLbl>
            <c:dLbl>
              <c:idx val="7"/>
              <c:layout>
                <c:manualLayout>
                  <c:x val="-5.0610073536036505E-2"/>
                  <c:y val="8.79064925375016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A30-421B-AF1A-C284CABC226A}"/>
                </c:ext>
              </c:extLst>
            </c:dLbl>
            <c:dLbl>
              <c:idx val="9"/>
              <c:layout>
                <c:manualLayout>
                  <c:x val="-9.5609476034535207E-2"/>
                  <c:y val="3.84322181447083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A30-421B-AF1A-C284CABC226A}"/>
                </c:ext>
              </c:extLst>
            </c:dLbl>
            <c:dLbl>
              <c:idx val="11"/>
              <c:layout>
                <c:manualLayout>
                  <c:x val="-0.19961695818582711"/>
                  <c:y val="-5.98190001580831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51-46C8-92FC-CFA5E4CB1B73}"/>
                </c:ext>
              </c:extLst>
            </c:dLbl>
            <c:dLbl>
              <c:idx val="12"/>
              <c:layout>
                <c:manualLayout>
                  <c:x val="-6.5764747260634679E-2"/>
                  <c:y val="-0.106786449786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351-46C8-92FC-CFA5E4CB1B7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Лист1!$A$2:$A$14</c:f>
              <c:strCache>
                <c:ptCount val="13"/>
                <c:pt idx="0">
                  <c:v>русский язык</c:v>
                </c:pt>
                <c:pt idx="1">
                  <c:v>математика</c:v>
                </c:pt>
                <c:pt idx="2">
                  <c:v>физика</c:v>
                </c:pt>
                <c:pt idx="3">
                  <c:v>химия</c:v>
                </c:pt>
                <c:pt idx="4">
                  <c:v>информатика</c:v>
                </c:pt>
                <c:pt idx="5">
                  <c:v>биология</c:v>
                </c:pt>
                <c:pt idx="6">
                  <c:v>история</c:v>
                </c:pt>
                <c:pt idx="7">
                  <c:v>география</c:v>
                </c:pt>
                <c:pt idx="8">
                  <c:v>английский язык</c:v>
                </c:pt>
                <c:pt idx="9">
                  <c:v>обществознание</c:v>
                </c:pt>
                <c:pt idx="10">
                  <c:v>литература</c:v>
                </c:pt>
                <c:pt idx="11">
                  <c:v>математика углубленная</c:v>
                </c:pt>
                <c:pt idx="12">
                  <c:v>физика углубленная</c:v>
                </c:pt>
              </c:strCache>
            </c:strRef>
          </c:cat>
          <c:val>
            <c:numRef>
              <c:f>Лист1!$B$2:$B$14</c:f>
              <c:numCache>
                <c:formatCode>General</c:formatCode>
                <c:ptCount val="13"/>
                <c:pt idx="0">
                  <c:v>17676</c:v>
                </c:pt>
                <c:pt idx="1">
                  <c:v>17612</c:v>
                </c:pt>
                <c:pt idx="2">
                  <c:v>3426</c:v>
                </c:pt>
                <c:pt idx="3">
                  <c:v>3439</c:v>
                </c:pt>
                <c:pt idx="4">
                  <c:v>3413</c:v>
                </c:pt>
                <c:pt idx="5">
                  <c:v>3537</c:v>
                </c:pt>
                <c:pt idx="6">
                  <c:v>4266</c:v>
                </c:pt>
                <c:pt idx="7">
                  <c:v>3530</c:v>
                </c:pt>
                <c:pt idx="8">
                  <c:v>4424</c:v>
                </c:pt>
                <c:pt idx="9">
                  <c:v>4469</c:v>
                </c:pt>
                <c:pt idx="10">
                  <c:v>4099</c:v>
                </c:pt>
                <c:pt idx="11">
                  <c:v>314</c:v>
                </c:pt>
                <c:pt idx="12">
                  <c:v>141</c:v>
                </c:pt>
              </c:numCache>
            </c:numRef>
          </c:val>
          <c:extLst>
            <c:ext xmlns:c16="http://schemas.microsoft.com/office/drawing/2014/chart" uri="{C3380CC4-5D6E-409C-BE32-E72D297353CC}">
              <c16:uniqueId val="{00000000-03F8-4AFA-913C-52641C5510B1}"/>
            </c:ext>
          </c:extLst>
        </c:ser>
        <c:dLbls>
          <c:showLegendKey val="0"/>
          <c:showVal val="0"/>
          <c:showCatName val="0"/>
          <c:showSerName val="0"/>
          <c:showPercent val="0"/>
          <c:showBubbleSize val="0"/>
        </c:dLbls>
        <c:axId val="1358334175"/>
        <c:axId val="1446891967"/>
      </c:radarChart>
      <c:catAx>
        <c:axId val="1358334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crossAx val="1446891967"/>
        <c:crosses val="autoZero"/>
        <c:auto val="1"/>
        <c:lblAlgn val="ctr"/>
        <c:lblOffset val="100"/>
        <c:noMultiLvlLbl val="0"/>
      </c:catAx>
      <c:valAx>
        <c:axId val="1446891967"/>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58334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028154553617064E-2"/>
          <c:y val="1.7534050027957424E-2"/>
          <c:w val="0.95297184544638291"/>
          <c:h val="0.48763840241805312"/>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15.79</c:v>
                </c:pt>
                <c:pt idx="1">
                  <c:v>29.5</c:v>
                </c:pt>
                <c:pt idx="2">
                  <c:v>24.39</c:v>
                </c:pt>
                <c:pt idx="3">
                  <c:v>21.34</c:v>
                </c:pt>
                <c:pt idx="4">
                  <c:v>14.77</c:v>
                </c:pt>
                <c:pt idx="5">
                  <c:v>24.75</c:v>
                </c:pt>
                <c:pt idx="6">
                  <c:v>30.47</c:v>
                </c:pt>
                <c:pt idx="7">
                  <c:v>24.13</c:v>
                </c:pt>
                <c:pt idx="8">
                  <c:v>28.8</c:v>
                </c:pt>
                <c:pt idx="9">
                  <c:v>29.31</c:v>
                </c:pt>
                <c:pt idx="10">
                  <c:v>21.540000000000003</c:v>
                </c:pt>
                <c:pt idx="11">
                  <c:v>18.63</c:v>
                </c:pt>
                <c:pt idx="12">
                  <c:v>27.470000000000002</c:v>
                </c:pt>
                <c:pt idx="13">
                  <c:v>18.53</c:v>
                </c:pt>
                <c:pt idx="14">
                  <c:v>30.9</c:v>
                </c:pt>
                <c:pt idx="15">
                  <c:v>26.91</c:v>
                </c:pt>
                <c:pt idx="16">
                  <c:v>23.31</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33.67</c:v>
                </c:pt>
                <c:pt idx="1">
                  <c:v>28.939999999999998</c:v>
                </c:pt>
                <c:pt idx="2">
                  <c:v>27.19</c:v>
                </c:pt>
                <c:pt idx="3">
                  <c:v>35.67</c:v>
                </c:pt>
                <c:pt idx="4">
                  <c:v>29.04</c:v>
                </c:pt>
                <c:pt idx="5">
                  <c:v>25.42</c:v>
                </c:pt>
                <c:pt idx="6">
                  <c:v>37.04</c:v>
                </c:pt>
                <c:pt idx="7">
                  <c:v>20.29</c:v>
                </c:pt>
                <c:pt idx="8">
                  <c:v>37.269999999999996</c:v>
                </c:pt>
                <c:pt idx="9">
                  <c:v>23.37</c:v>
                </c:pt>
                <c:pt idx="10">
                  <c:v>17.420000000000002</c:v>
                </c:pt>
                <c:pt idx="11">
                  <c:v>26.86</c:v>
                </c:pt>
                <c:pt idx="12">
                  <c:v>23.659999999999997</c:v>
                </c:pt>
                <c:pt idx="13">
                  <c:v>25.13</c:v>
                </c:pt>
                <c:pt idx="14">
                  <c:v>35</c:v>
                </c:pt>
                <c:pt idx="15">
                  <c:v>21.580000000000002</c:v>
                </c:pt>
                <c:pt idx="16">
                  <c:v>23.9</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23.47</c:v>
                </c:pt>
                <c:pt idx="1">
                  <c:v>32.78</c:v>
                </c:pt>
                <c:pt idx="2">
                  <c:v>30.159999999999997</c:v>
                </c:pt>
                <c:pt idx="3">
                  <c:v>32.049999999999997</c:v>
                </c:pt>
                <c:pt idx="4">
                  <c:v>27.7</c:v>
                </c:pt>
                <c:pt idx="5">
                  <c:v>23.65</c:v>
                </c:pt>
                <c:pt idx="6">
                  <c:v>27.41</c:v>
                </c:pt>
                <c:pt idx="7">
                  <c:v>34.43</c:v>
                </c:pt>
                <c:pt idx="8">
                  <c:v>31.27</c:v>
                </c:pt>
                <c:pt idx="9">
                  <c:v>24.74</c:v>
                </c:pt>
                <c:pt idx="10">
                  <c:v>18.13</c:v>
                </c:pt>
                <c:pt idx="11">
                  <c:v>19.790000000000003</c:v>
                </c:pt>
                <c:pt idx="12">
                  <c:v>24.68</c:v>
                </c:pt>
                <c:pt idx="13">
                  <c:v>21.43</c:v>
                </c:pt>
                <c:pt idx="14">
                  <c:v>30</c:v>
                </c:pt>
                <c:pt idx="15">
                  <c:v>22.93</c:v>
                </c:pt>
                <c:pt idx="16">
                  <c:v>24.229999999999997</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28.05</c:v>
                </c:pt>
                <c:pt idx="1">
                  <c:v>42.94</c:v>
                </c:pt>
                <c:pt idx="2">
                  <c:v>43</c:v>
                </c:pt>
                <c:pt idx="3">
                  <c:v>51.449999999999996</c:v>
                </c:pt>
                <c:pt idx="4">
                  <c:v>34.089999999999996</c:v>
                </c:pt>
                <c:pt idx="5">
                  <c:v>35.700000000000003</c:v>
                </c:pt>
                <c:pt idx="6">
                  <c:v>45.32</c:v>
                </c:pt>
                <c:pt idx="7">
                  <c:v>55.81</c:v>
                </c:pt>
                <c:pt idx="8">
                  <c:v>40.620000000000005</c:v>
                </c:pt>
                <c:pt idx="9">
                  <c:v>35.480000000000004</c:v>
                </c:pt>
                <c:pt idx="10">
                  <c:v>33.71</c:v>
                </c:pt>
                <c:pt idx="11">
                  <c:v>36.36</c:v>
                </c:pt>
                <c:pt idx="12">
                  <c:v>39.08</c:v>
                </c:pt>
                <c:pt idx="13">
                  <c:v>42.96</c:v>
                </c:pt>
                <c:pt idx="14">
                  <c:v>41.58</c:v>
                </c:pt>
                <c:pt idx="15">
                  <c:v>36.03</c:v>
                </c:pt>
                <c:pt idx="16">
                  <c:v>44.55</c:v>
                </c:pt>
              </c:numCache>
            </c:numRef>
          </c:val>
          <c:extLst>
            <c:ext xmlns:c16="http://schemas.microsoft.com/office/drawing/2014/chart" uri="{C3380CC4-5D6E-409C-BE32-E72D297353CC}">
              <c16:uniqueId val="{00000000-FED3-485D-AFAD-7F058B7BBC06}"/>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37.5</c:v>
                </c:pt>
                <c:pt idx="1">
                  <c:v>45.79</c:v>
                </c:pt>
                <c:pt idx="2">
                  <c:v>43.959999999999994</c:v>
                </c:pt>
                <c:pt idx="3">
                  <c:v>39.57</c:v>
                </c:pt>
                <c:pt idx="4">
                  <c:v>31.08</c:v>
                </c:pt>
                <c:pt idx="5">
                  <c:v>42.4</c:v>
                </c:pt>
                <c:pt idx="6">
                  <c:v>36.72</c:v>
                </c:pt>
                <c:pt idx="7">
                  <c:v>61.97</c:v>
                </c:pt>
                <c:pt idx="8">
                  <c:v>40.580000000000005</c:v>
                </c:pt>
                <c:pt idx="9">
                  <c:v>35.229999999999997</c:v>
                </c:pt>
                <c:pt idx="10">
                  <c:v>30.68</c:v>
                </c:pt>
                <c:pt idx="11">
                  <c:v>31.939999999999998</c:v>
                </c:pt>
                <c:pt idx="12">
                  <c:v>31.950000000000003</c:v>
                </c:pt>
                <c:pt idx="13">
                  <c:v>38.520000000000003</c:v>
                </c:pt>
                <c:pt idx="14">
                  <c:v>50.46</c:v>
                </c:pt>
                <c:pt idx="15">
                  <c:v>33.879999999999995</c:v>
                </c:pt>
                <c:pt idx="16">
                  <c:v>35.619999999999997</c:v>
                </c:pt>
              </c:numCache>
            </c:numRef>
          </c:val>
          <c:extLst>
            <c:ext xmlns:c16="http://schemas.microsoft.com/office/drawing/2014/chart" uri="{C3380CC4-5D6E-409C-BE32-E72D297353CC}">
              <c16:uniqueId val="{00000000-01AE-48C7-8047-A912BA8D666F}"/>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32974188169017E-2"/>
          <c:y val="3.8469146612932152E-2"/>
          <c:w val="0.93756702581183093"/>
          <c:h val="0.4622475919693628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15.58</c:v>
                </c:pt>
                <c:pt idx="1">
                  <c:v>18.75</c:v>
                </c:pt>
                <c:pt idx="2">
                  <c:v>28.35</c:v>
                </c:pt>
                <c:pt idx="3">
                  <c:v>24.88</c:v>
                </c:pt>
                <c:pt idx="4">
                  <c:v>47.64</c:v>
                </c:pt>
                <c:pt idx="5">
                  <c:v>25.759999999999998</c:v>
                </c:pt>
                <c:pt idx="6">
                  <c:v>38.839999999999996</c:v>
                </c:pt>
                <c:pt idx="7">
                  <c:v>28.34</c:v>
                </c:pt>
                <c:pt idx="8">
                  <c:v>18.27</c:v>
                </c:pt>
                <c:pt idx="9">
                  <c:v>35.699999999999996</c:v>
                </c:pt>
                <c:pt idx="10">
                  <c:v>11.36</c:v>
                </c:pt>
                <c:pt idx="11">
                  <c:v>28.02</c:v>
                </c:pt>
                <c:pt idx="12">
                  <c:v>23.509999999999998</c:v>
                </c:pt>
                <c:pt idx="13">
                  <c:v>25.86</c:v>
                </c:pt>
                <c:pt idx="14">
                  <c:v>20.25</c:v>
                </c:pt>
                <c:pt idx="15">
                  <c:v>25.46</c:v>
                </c:pt>
                <c:pt idx="16">
                  <c:v>28.01</c:v>
                </c:pt>
                <c:pt idx="17">
                  <c:v>51.44</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33.14</c:v>
                </c:pt>
                <c:pt idx="1">
                  <c:v>21.56</c:v>
                </c:pt>
                <c:pt idx="2">
                  <c:v>31.16</c:v>
                </c:pt>
                <c:pt idx="3">
                  <c:v>20.83</c:v>
                </c:pt>
                <c:pt idx="4">
                  <c:v>22.849999999999998</c:v>
                </c:pt>
                <c:pt idx="5">
                  <c:v>30.47</c:v>
                </c:pt>
                <c:pt idx="6">
                  <c:v>39.200000000000003</c:v>
                </c:pt>
                <c:pt idx="7">
                  <c:v>30.84</c:v>
                </c:pt>
                <c:pt idx="8">
                  <c:v>12.03</c:v>
                </c:pt>
                <c:pt idx="9">
                  <c:v>34.99</c:v>
                </c:pt>
                <c:pt idx="10">
                  <c:v>16.88</c:v>
                </c:pt>
                <c:pt idx="11">
                  <c:v>37.049999999999997</c:v>
                </c:pt>
                <c:pt idx="12">
                  <c:v>24.51</c:v>
                </c:pt>
                <c:pt idx="13">
                  <c:v>31.35</c:v>
                </c:pt>
                <c:pt idx="14">
                  <c:v>27.2</c:v>
                </c:pt>
                <c:pt idx="15">
                  <c:v>26.33</c:v>
                </c:pt>
                <c:pt idx="16">
                  <c:v>17.96</c:v>
                </c:pt>
                <c:pt idx="17">
                  <c:v>31.669999999999998</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22.4</c:v>
                </c:pt>
                <c:pt idx="1">
                  <c:v>21.51</c:v>
                </c:pt>
                <c:pt idx="2">
                  <c:v>31.35</c:v>
                </c:pt>
                <c:pt idx="3">
                  <c:v>28.35</c:v>
                </c:pt>
                <c:pt idx="4">
                  <c:v>25.939999999999998</c:v>
                </c:pt>
                <c:pt idx="5">
                  <c:v>28.860000000000003</c:v>
                </c:pt>
                <c:pt idx="6">
                  <c:v>34.46</c:v>
                </c:pt>
                <c:pt idx="7">
                  <c:v>28.229999999999997</c:v>
                </c:pt>
                <c:pt idx="8">
                  <c:v>26.67</c:v>
                </c:pt>
                <c:pt idx="9">
                  <c:v>37.03</c:v>
                </c:pt>
                <c:pt idx="10">
                  <c:v>20.38</c:v>
                </c:pt>
                <c:pt idx="11">
                  <c:v>33.729999999999997</c:v>
                </c:pt>
                <c:pt idx="12">
                  <c:v>19.93</c:v>
                </c:pt>
                <c:pt idx="13">
                  <c:v>38.07</c:v>
                </c:pt>
                <c:pt idx="14">
                  <c:v>24.29</c:v>
                </c:pt>
                <c:pt idx="15">
                  <c:v>24.81</c:v>
                </c:pt>
                <c:pt idx="16">
                  <c:v>26.540000000000003</c:v>
                </c:pt>
                <c:pt idx="17">
                  <c:v>35.71</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41.449999999999996</c:v>
                </c:pt>
                <c:pt idx="1">
                  <c:v>39.21</c:v>
                </c:pt>
                <c:pt idx="2">
                  <c:v>48.78</c:v>
                </c:pt>
                <c:pt idx="3">
                  <c:v>36.04</c:v>
                </c:pt>
                <c:pt idx="4">
                  <c:v>48.949999999999996</c:v>
                </c:pt>
                <c:pt idx="5">
                  <c:v>35.29</c:v>
                </c:pt>
                <c:pt idx="6">
                  <c:v>42.33</c:v>
                </c:pt>
                <c:pt idx="7">
                  <c:v>34.4</c:v>
                </c:pt>
                <c:pt idx="8">
                  <c:v>27.909999999999997</c:v>
                </c:pt>
                <c:pt idx="9">
                  <c:v>47.82</c:v>
                </c:pt>
                <c:pt idx="10">
                  <c:v>38.729999999999997</c:v>
                </c:pt>
                <c:pt idx="11">
                  <c:v>41.41</c:v>
                </c:pt>
                <c:pt idx="12">
                  <c:v>29.53</c:v>
                </c:pt>
                <c:pt idx="13">
                  <c:v>27.43</c:v>
                </c:pt>
                <c:pt idx="14">
                  <c:v>29.7</c:v>
                </c:pt>
                <c:pt idx="15">
                  <c:v>42.01</c:v>
                </c:pt>
                <c:pt idx="16">
                  <c:v>35.549999999999997</c:v>
                </c:pt>
                <c:pt idx="17">
                  <c:v>63.129999999999995</c:v>
                </c:pt>
              </c:numCache>
            </c:numRef>
          </c:val>
          <c:extLst>
            <c:ext xmlns:c16="http://schemas.microsoft.com/office/drawing/2014/chart" uri="{C3380CC4-5D6E-409C-BE32-E72D297353CC}">
              <c16:uniqueId val="{00000000-10E8-45F7-B680-F5DC5B0CE538}"/>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40.880000000000003</c:v>
                </c:pt>
                <c:pt idx="1">
                  <c:v>33.81</c:v>
                </c:pt>
                <c:pt idx="2">
                  <c:v>43.03</c:v>
                </c:pt>
                <c:pt idx="3">
                  <c:v>33.479999999999997</c:v>
                </c:pt>
                <c:pt idx="4">
                  <c:v>46.43</c:v>
                </c:pt>
                <c:pt idx="5">
                  <c:v>44.71</c:v>
                </c:pt>
                <c:pt idx="6">
                  <c:v>49.459999999999994</c:v>
                </c:pt>
                <c:pt idx="8">
                  <c:v>35.71</c:v>
                </c:pt>
                <c:pt idx="9">
                  <c:v>41.17</c:v>
                </c:pt>
                <c:pt idx="10">
                  <c:v>49.19</c:v>
                </c:pt>
                <c:pt idx="11">
                  <c:v>45.839999999999996</c:v>
                </c:pt>
                <c:pt idx="12">
                  <c:v>27.4</c:v>
                </c:pt>
                <c:pt idx="13">
                  <c:v>34.96</c:v>
                </c:pt>
                <c:pt idx="14">
                  <c:v>35.33</c:v>
                </c:pt>
                <c:pt idx="15">
                  <c:v>29.7</c:v>
                </c:pt>
                <c:pt idx="16">
                  <c:v>36.92</c:v>
                </c:pt>
                <c:pt idx="17">
                  <c:v>63.84</c:v>
                </c:pt>
              </c:numCache>
            </c:numRef>
          </c:val>
          <c:extLst>
            <c:ext xmlns:c16="http://schemas.microsoft.com/office/drawing/2014/chart" uri="{C3380CC4-5D6E-409C-BE32-E72D297353CC}">
              <c16:uniqueId val="{00000000-DF30-444A-BC23-8C82D502591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результатов4.xlsx]МАТ'!$A$3:$A$20</c:f>
              <c:strCache>
                <c:ptCount val="18"/>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pt idx="17">
                  <c:v>18. </c:v>
                </c:pt>
              </c:strCache>
            </c:strRef>
          </c:cat>
          <c:val>
            <c:numRef>
              <c:f>'[Ф2.2_Достижение планируемых результатов4.xlsx]МАТ'!$E$3:$E$20</c:f>
              <c:numCache>
                <c:formatCode>General</c:formatCode>
                <c:ptCount val="18"/>
                <c:pt idx="0">
                  <c:v>80.69</c:v>
                </c:pt>
                <c:pt idx="1">
                  <c:v>73.64</c:v>
                </c:pt>
                <c:pt idx="2">
                  <c:v>77.709999999999994</c:v>
                </c:pt>
                <c:pt idx="3">
                  <c:v>76.16</c:v>
                </c:pt>
                <c:pt idx="4">
                  <c:v>57.74</c:v>
                </c:pt>
                <c:pt idx="5">
                  <c:v>78.33</c:v>
                </c:pt>
                <c:pt idx="6">
                  <c:v>58</c:v>
                </c:pt>
                <c:pt idx="7">
                  <c:v>70.180000000000007</c:v>
                </c:pt>
                <c:pt idx="8">
                  <c:v>65.510000000000005</c:v>
                </c:pt>
                <c:pt idx="9">
                  <c:v>44.24</c:v>
                </c:pt>
                <c:pt idx="10">
                  <c:v>54.48</c:v>
                </c:pt>
                <c:pt idx="11">
                  <c:v>70.37</c:v>
                </c:pt>
                <c:pt idx="12">
                  <c:v>44.91</c:v>
                </c:pt>
                <c:pt idx="13">
                  <c:v>79.260000000000005</c:v>
                </c:pt>
                <c:pt idx="14">
                  <c:v>23.12</c:v>
                </c:pt>
                <c:pt idx="15">
                  <c:v>30.89</c:v>
                </c:pt>
                <c:pt idx="16">
                  <c:v>17.41</c:v>
                </c:pt>
                <c:pt idx="17">
                  <c:v>9.93</c:v>
                </c:pt>
              </c:numCache>
            </c:numRef>
          </c:val>
          <c:extLst>
            <c:ext xmlns:c16="http://schemas.microsoft.com/office/drawing/2014/chart" uri="{C3380CC4-5D6E-409C-BE32-E72D297353CC}">
              <c16:uniqueId val="{00000000-6B7A-470D-B6DE-C9F1A802896C}"/>
            </c:ext>
          </c:extLst>
        </c:ser>
        <c:ser>
          <c:idx val="1"/>
          <c:order val="1"/>
          <c:tx>
            <c:strRef>
              <c:f>'[Ф2.2_Достижение планируемых результатов4.xlsx]МАТ'!$F$1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результатов4.xlsx]МАТ'!$A$3:$A$20</c:f>
              <c:strCache>
                <c:ptCount val="18"/>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pt idx="17">
                  <c:v>18. </c:v>
                </c:pt>
              </c:strCache>
            </c:strRef>
          </c:cat>
          <c:val>
            <c:numRef>
              <c:f>'[Ф2.2_Достижение планируемых результатов4.xlsx]МАТ'!$F$3:$F$20</c:f>
              <c:numCache>
                <c:formatCode>General</c:formatCode>
                <c:ptCount val="18"/>
                <c:pt idx="0">
                  <c:v>80.040000000000006</c:v>
                </c:pt>
                <c:pt idx="1">
                  <c:v>73.91</c:v>
                </c:pt>
                <c:pt idx="2">
                  <c:v>78.3</c:v>
                </c:pt>
                <c:pt idx="3">
                  <c:v>76</c:v>
                </c:pt>
                <c:pt idx="4">
                  <c:v>54.67</c:v>
                </c:pt>
                <c:pt idx="5">
                  <c:v>77.489999999999995</c:v>
                </c:pt>
                <c:pt idx="6">
                  <c:v>56.93</c:v>
                </c:pt>
                <c:pt idx="7">
                  <c:v>70.489999999999995</c:v>
                </c:pt>
                <c:pt idx="8">
                  <c:v>63.5</c:v>
                </c:pt>
                <c:pt idx="9">
                  <c:v>39.479999999999997</c:v>
                </c:pt>
                <c:pt idx="10">
                  <c:v>49.84</c:v>
                </c:pt>
                <c:pt idx="11">
                  <c:v>71.680000000000007</c:v>
                </c:pt>
                <c:pt idx="12">
                  <c:v>43.32</c:v>
                </c:pt>
                <c:pt idx="13">
                  <c:v>78.040000000000006</c:v>
                </c:pt>
                <c:pt idx="14">
                  <c:v>23.2</c:v>
                </c:pt>
                <c:pt idx="15">
                  <c:v>30.44</c:v>
                </c:pt>
                <c:pt idx="16">
                  <c:v>15.48</c:v>
                </c:pt>
                <c:pt idx="17">
                  <c:v>8.1999999999999993</c:v>
                </c:pt>
              </c:numCache>
            </c:numRef>
          </c:val>
          <c:extLst>
            <c:ext xmlns:c16="http://schemas.microsoft.com/office/drawing/2014/chart" uri="{C3380CC4-5D6E-409C-BE32-E72D297353CC}">
              <c16:uniqueId val="{00000001-6B7A-470D-B6DE-C9F1A802896C}"/>
            </c:ext>
          </c:extLst>
        </c:ser>
        <c:dLbls>
          <c:dLblPos val="ctr"/>
          <c:showLegendKey val="0"/>
          <c:showVal val="1"/>
          <c:showCatName val="0"/>
          <c:showSerName val="0"/>
          <c:showPercent val="0"/>
          <c:showBubbleSize val="0"/>
        </c:dLbls>
        <c:gapWidth val="219"/>
        <c:overlap val="-27"/>
        <c:axId val="400271416"/>
        <c:axId val="400274944"/>
      </c:barChart>
      <c:catAx>
        <c:axId val="40027141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00274944"/>
        <c:crosses val="autoZero"/>
        <c:auto val="1"/>
        <c:lblAlgn val="ctr"/>
        <c:lblOffset val="100"/>
        <c:noMultiLvlLbl val="0"/>
      </c:catAx>
      <c:valAx>
        <c:axId val="4002749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00271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7.08</c:v>
                </c:pt>
                <c:pt idx="1">
                  <c:v>6.36</c:v>
                </c:pt>
                <c:pt idx="2">
                  <c:v>5.21</c:v>
                </c:pt>
                <c:pt idx="3">
                  <c:v>8.08</c:v>
                </c:pt>
                <c:pt idx="4">
                  <c:v>2.73</c:v>
                </c:pt>
                <c:pt idx="5">
                  <c:v>5.1100000000000003</c:v>
                </c:pt>
                <c:pt idx="6">
                  <c:v>4.12</c:v>
                </c:pt>
                <c:pt idx="7">
                  <c:v>6.8</c:v>
                </c:pt>
                <c:pt idx="8">
                  <c:v>1.56</c:v>
                </c:pt>
                <c:pt idx="9">
                  <c:v>4.2300000000000004</c:v>
                </c:pt>
                <c:pt idx="10">
                  <c:v>1.81</c:v>
                </c:pt>
                <c:pt idx="11">
                  <c:v>3.41</c:v>
                </c:pt>
                <c:pt idx="12">
                  <c:v>8.52</c:v>
                </c:pt>
                <c:pt idx="13">
                  <c:v>5.45</c:v>
                </c:pt>
                <c:pt idx="14">
                  <c:v>8.33</c:v>
                </c:pt>
                <c:pt idx="15">
                  <c:v>7.78</c:v>
                </c:pt>
                <c:pt idx="16">
                  <c:v>4.17</c:v>
                </c:pt>
                <c:pt idx="17">
                  <c:v>8.14</c:v>
                </c:pt>
                <c:pt idx="18">
                  <c:v>6.44</c:v>
                </c:pt>
                <c:pt idx="19">
                  <c:v>5.08</c:v>
                </c:pt>
                <c:pt idx="20">
                  <c:v>6.02</c:v>
                </c:pt>
                <c:pt idx="21">
                  <c:v>5.6</c:v>
                </c:pt>
                <c:pt idx="22">
                  <c:v>7.05</c:v>
                </c:pt>
                <c:pt idx="23">
                  <c:v>1.43</c:v>
                </c:pt>
                <c:pt idx="24">
                  <c:v>8.65</c:v>
                </c:pt>
                <c:pt idx="25">
                  <c:v>3.19</c:v>
                </c:pt>
                <c:pt idx="26">
                  <c:v>8.93</c:v>
                </c:pt>
                <c:pt idx="27">
                  <c:v>4.51</c:v>
                </c:pt>
                <c:pt idx="28">
                  <c:v>0.81</c:v>
                </c:pt>
                <c:pt idx="29">
                  <c:v>5.07</c:v>
                </c:pt>
                <c:pt idx="30">
                  <c:v>11.48</c:v>
                </c:pt>
                <c:pt idx="31">
                  <c:v>6.29</c:v>
                </c:pt>
                <c:pt idx="32">
                  <c:v>7.92</c:v>
                </c:pt>
                <c:pt idx="33">
                  <c:v>9.26</c:v>
                </c:pt>
                <c:pt idx="34">
                  <c:v>4.9400000000000004</c:v>
                </c:pt>
                <c:pt idx="35">
                  <c:v>4.24</c:v>
                </c:pt>
              </c:numCache>
            </c:numRef>
          </c:val>
          <c:extLst>
            <c:ext xmlns:c16="http://schemas.microsoft.com/office/drawing/2014/chart" uri="{C3380CC4-5D6E-409C-BE32-E72D297353CC}">
              <c16:uniqueId val="{00000000-C65D-4D5B-B68D-2616CDFF1C91}"/>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47.68</c:v>
                </c:pt>
                <c:pt idx="1">
                  <c:v>51.75</c:v>
                </c:pt>
                <c:pt idx="2">
                  <c:v>57.29</c:v>
                </c:pt>
                <c:pt idx="3">
                  <c:v>46.12</c:v>
                </c:pt>
                <c:pt idx="4">
                  <c:v>53.31</c:v>
                </c:pt>
                <c:pt idx="5">
                  <c:v>55.32</c:v>
                </c:pt>
                <c:pt idx="6">
                  <c:v>64.790000000000006</c:v>
                </c:pt>
                <c:pt idx="7">
                  <c:v>50.81</c:v>
                </c:pt>
                <c:pt idx="8">
                  <c:v>61.72</c:v>
                </c:pt>
                <c:pt idx="9">
                  <c:v>33.799999999999997</c:v>
                </c:pt>
                <c:pt idx="10">
                  <c:v>57.61</c:v>
                </c:pt>
                <c:pt idx="11">
                  <c:v>61.36</c:v>
                </c:pt>
                <c:pt idx="12">
                  <c:v>60.8</c:v>
                </c:pt>
                <c:pt idx="13">
                  <c:v>62.62</c:v>
                </c:pt>
                <c:pt idx="14">
                  <c:v>59.72</c:v>
                </c:pt>
                <c:pt idx="15">
                  <c:v>53.7</c:v>
                </c:pt>
                <c:pt idx="16">
                  <c:v>45.37</c:v>
                </c:pt>
                <c:pt idx="17">
                  <c:v>57.98</c:v>
                </c:pt>
                <c:pt idx="18">
                  <c:v>57.94</c:v>
                </c:pt>
                <c:pt idx="19">
                  <c:v>54.04</c:v>
                </c:pt>
                <c:pt idx="20">
                  <c:v>60.18</c:v>
                </c:pt>
                <c:pt idx="21">
                  <c:v>51.37</c:v>
                </c:pt>
                <c:pt idx="22">
                  <c:v>59.47</c:v>
                </c:pt>
                <c:pt idx="23">
                  <c:v>52.14</c:v>
                </c:pt>
                <c:pt idx="24">
                  <c:v>46.63</c:v>
                </c:pt>
                <c:pt idx="25">
                  <c:v>47.34</c:v>
                </c:pt>
                <c:pt idx="26">
                  <c:v>55.36</c:v>
                </c:pt>
                <c:pt idx="27">
                  <c:v>54.32</c:v>
                </c:pt>
                <c:pt idx="28">
                  <c:v>50</c:v>
                </c:pt>
                <c:pt idx="29">
                  <c:v>49.09</c:v>
                </c:pt>
                <c:pt idx="30">
                  <c:v>61.11</c:v>
                </c:pt>
                <c:pt idx="31">
                  <c:v>58.74</c:v>
                </c:pt>
                <c:pt idx="32">
                  <c:v>56.75</c:v>
                </c:pt>
                <c:pt idx="33">
                  <c:v>61.04</c:v>
                </c:pt>
                <c:pt idx="34">
                  <c:v>58.14</c:v>
                </c:pt>
                <c:pt idx="35">
                  <c:v>31.92</c:v>
                </c:pt>
              </c:numCache>
            </c:numRef>
          </c:val>
          <c:extLst>
            <c:ext xmlns:c16="http://schemas.microsoft.com/office/drawing/2014/chart" uri="{C3380CC4-5D6E-409C-BE32-E72D297353CC}">
              <c16:uniqueId val="{00000001-C65D-4D5B-B68D-2616CDFF1C91}"/>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36</c:v>
                </c:pt>
                <c:pt idx="1">
                  <c:v>34.03</c:v>
                </c:pt>
                <c:pt idx="2">
                  <c:v>33.33</c:v>
                </c:pt>
                <c:pt idx="3">
                  <c:v>36.36</c:v>
                </c:pt>
                <c:pt idx="4">
                  <c:v>36.869999999999997</c:v>
                </c:pt>
                <c:pt idx="5">
                  <c:v>31.91</c:v>
                </c:pt>
                <c:pt idx="6">
                  <c:v>24.34</c:v>
                </c:pt>
                <c:pt idx="7">
                  <c:v>37.22</c:v>
                </c:pt>
                <c:pt idx="8">
                  <c:v>32.81</c:v>
                </c:pt>
                <c:pt idx="9">
                  <c:v>47.89</c:v>
                </c:pt>
                <c:pt idx="10">
                  <c:v>36.590000000000003</c:v>
                </c:pt>
                <c:pt idx="11">
                  <c:v>30.68</c:v>
                </c:pt>
                <c:pt idx="12">
                  <c:v>27.27</c:v>
                </c:pt>
                <c:pt idx="13">
                  <c:v>28.47</c:v>
                </c:pt>
                <c:pt idx="14">
                  <c:v>29.17</c:v>
                </c:pt>
                <c:pt idx="15">
                  <c:v>34.630000000000003</c:v>
                </c:pt>
                <c:pt idx="16">
                  <c:v>42.59</c:v>
                </c:pt>
                <c:pt idx="17">
                  <c:v>28.99</c:v>
                </c:pt>
                <c:pt idx="18">
                  <c:v>29.61</c:v>
                </c:pt>
                <c:pt idx="19">
                  <c:v>34.18</c:v>
                </c:pt>
                <c:pt idx="20">
                  <c:v>30.27</c:v>
                </c:pt>
                <c:pt idx="21">
                  <c:v>35.53</c:v>
                </c:pt>
                <c:pt idx="22">
                  <c:v>29.52</c:v>
                </c:pt>
                <c:pt idx="23">
                  <c:v>32.86</c:v>
                </c:pt>
                <c:pt idx="24">
                  <c:v>36.06</c:v>
                </c:pt>
                <c:pt idx="25">
                  <c:v>42.55</c:v>
                </c:pt>
                <c:pt idx="26">
                  <c:v>29.46</c:v>
                </c:pt>
                <c:pt idx="27">
                  <c:v>35.53</c:v>
                </c:pt>
                <c:pt idx="28">
                  <c:v>40.32</c:v>
                </c:pt>
                <c:pt idx="29">
                  <c:v>37.119999999999997</c:v>
                </c:pt>
                <c:pt idx="30">
                  <c:v>23.7</c:v>
                </c:pt>
                <c:pt idx="31">
                  <c:v>29.37</c:v>
                </c:pt>
                <c:pt idx="32">
                  <c:v>28.91</c:v>
                </c:pt>
                <c:pt idx="33">
                  <c:v>25.61</c:v>
                </c:pt>
                <c:pt idx="34">
                  <c:v>29.36</c:v>
                </c:pt>
                <c:pt idx="35">
                  <c:v>35.15</c:v>
                </c:pt>
              </c:numCache>
            </c:numRef>
          </c:val>
          <c:extLst>
            <c:ext xmlns:c16="http://schemas.microsoft.com/office/drawing/2014/chart" uri="{C3380CC4-5D6E-409C-BE32-E72D297353CC}">
              <c16:uniqueId val="{00000002-C65D-4D5B-B68D-2616CDFF1C91}"/>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9.25</c:v>
                </c:pt>
                <c:pt idx="1">
                  <c:v>7.85</c:v>
                </c:pt>
                <c:pt idx="2">
                  <c:v>4.17</c:v>
                </c:pt>
                <c:pt idx="3">
                  <c:v>9.43</c:v>
                </c:pt>
                <c:pt idx="4">
                  <c:v>7.09</c:v>
                </c:pt>
                <c:pt idx="5">
                  <c:v>7.66</c:v>
                </c:pt>
                <c:pt idx="6">
                  <c:v>6.74</c:v>
                </c:pt>
                <c:pt idx="7">
                  <c:v>5.18</c:v>
                </c:pt>
                <c:pt idx="8">
                  <c:v>3.91</c:v>
                </c:pt>
                <c:pt idx="9">
                  <c:v>14.08</c:v>
                </c:pt>
                <c:pt idx="10">
                  <c:v>3.99</c:v>
                </c:pt>
                <c:pt idx="11">
                  <c:v>4.55</c:v>
                </c:pt>
                <c:pt idx="12">
                  <c:v>3.41</c:v>
                </c:pt>
                <c:pt idx="13">
                  <c:v>3.47</c:v>
                </c:pt>
                <c:pt idx="14">
                  <c:v>2.78</c:v>
                </c:pt>
                <c:pt idx="15">
                  <c:v>3.89</c:v>
                </c:pt>
                <c:pt idx="16">
                  <c:v>7.87</c:v>
                </c:pt>
                <c:pt idx="17">
                  <c:v>4.8899999999999997</c:v>
                </c:pt>
                <c:pt idx="18">
                  <c:v>6.01</c:v>
                </c:pt>
                <c:pt idx="19">
                  <c:v>6.7</c:v>
                </c:pt>
                <c:pt idx="20">
                  <c:v>3.54</c:v>
                </c:pt>
                <c:pt idx="21">
                  <c:v>7.5</c:v>
                </c:pt>
                <c:pt idx="22">
                  <c:v>3.96</c:v>
                </c:pt>
                <c:pt idx="23">
                  <c:v>13.57</c:v>
                </c:pt>
                <c:pt idx="24">
                  <c:v>8.65</c:v>
                </c:pt>
                <c:pt idx="25">
                  <c:v>6.91</c:v>
                </c:pt>
                <c:pt idx="26">
                  <c:v>6.25</c:v>
                </c:pt>
                <c:pt idx="27">
                  <c:v>5.64</c:v>
                </c:pt>
                <c:pt idx="28">
                  <c:v>8.8699999999999992</c:v>
                </c:pt>
                <c:pt idx="29">
                  <c:v>8.7200000000000006</c:v>
                </c:pt>
                <c:pt idx="30">
                  <c:v>3.7</c:v>
                </c:pt>
                <c:pt idx="31">
                  <c:v>5.59</c:v>
                </c:pt>
                <c:pt idx="32">
                  <c:v>6.42</c:v>
                </c:pt>
                <c:pt idx="33">
                  <c:v>4.09</c:v>
                </c:pt>
                <c:pt idx="34">
                  <c:v>7.56</c:v>
                </c:pt>
                <c:pt idx="35">
                  <c:v>28.69</c:v>
                </c:pt>
              </c:numCache>
            </c:numRef>
          </c:val>
          <c:extLst>
            <c:ext xmlns:c16="http://schemas.microsoft.com/office/drawing/2014/chart" uri="{C3380CC4-5D6E-409C-BE32-E72D297353CC}">
              <c16:uniqueId val="{00000003-C65D-4D5B-B68D-2616CDFF1C91}"/>
            </c:ext>
          </c:extLst>
        </c:ser>
        <c:dLbls>
          <c:dLblPos val="ctr"/>
          <c:showLegendKey val="0"/>
          <c:showVal val="1"/>
          <c:showCatName val="0"/>
          <c:showSerName val="0"/>
          <c:showPercent val="0"/>
          <c:showBubbleSize val="0"/>
        </c:dLbls>
        <c:gapWidth val="50"/>
        <c:overlap val="100"/>
        <c:axId val="334928272"/>
        <c:axId val="334922784"/>
      </c:barChart>
      <c:catAx>
        <c:axId val="33492827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2784"/>
        <c:crosses val="autoZero"/>
        <c:auto val="1"/>
        <c:lblAlgn val="ctr"/>
        <c:lblOffset val="100"/>
        <c:noMultiLvlLbl val="0"/>
      </c:catAx>
      <c:valAx>
        <c:axId val="3349227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82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0.1</c:v>
                </c:pt>
                <c:pt idx="1">
                  <c:v>0.3</c:v>
                </c:pt>
                <c:pt idx="2">
                  <c:v>0.6</c:v>
                </c:pt>
                <c:pt idx="3">
                  <c:v>1</c:v>
                </c:pt>
                <c:pt idx="4">
                  <c:v>1.4</c:v>
                </c:pt>
                <c:pt idx="5">
                  <c:v>1.7</c:v>
                </c:pt>
                <c:pt idx="6">
                  <c:v>1.9</c:v>
                </c:pt>
                <c:pt idx="7">
                  <c:v>6.4</c:v>
                </c:pt>
                <c:pt idx="8">
                  <c:v>7.9</c:v>
                </c:pt>
                <c:pt idx="9">
                  <c:v>8.4</c:v>
                </c:pt>
                <c:pt idx="10">
                  <c:v>8.4</c:v>
                </c:pt>
                <c:pt idx="11">
                  <c:v>8.5</c:v>
                </c:pt>
                <c:pt idx="12">
                  <c:v>8.1999999999999993</c:v>
                </c:pt>
                <c:pt idx="13">
                  <c:v>8</c:v>
                </c:pt>
                <c:pt idx="14">
                  <c:v>8</c:v>
                </c:pt>
                <c:pt idx="15">
                  <c:v>6.5</c:v>
                </c:pt>
                <c:pt idx="16">
                  <c:v>5.5</c:v>
                </c:pt>
                <c:pt idx="17">
                  <c:v>4.4000000000000004</c:v>
                </c:pt>
                <c:pt idx="18">
                  <c:v>3.5</c:v>
                </c:pt>
                <c:pt idx="19">
                  <c:v>3</c:v>
                </c:pt>
                <c:pt idx="20">
                  <c:v>2.6</c:v>
                </c:pt>
                <c:pt idx="21">
                  <c:v>1.5</c:v>
                </c:pt>
                <c:pt idx="22">
                  <c:v>1.2</c:v>
                </c:pt>
                <c:pt idx="23">
                  <c:v>0.6</c:v>
                </c:pt>
                <c:pt idx="24">
                  <c:v>0.4</c:v>
                </c:pt>
              </c:numCache>
            </c:numRef>
          </c:val>
          <c:extLst>
            <c:ext xmlns:c16="http://schemas.microsoft.com/office/drawing/2014/chart" uri="{C3380CC4-5D6E-409C-BE32-E72D297353CC}">
              <c16:uniqueId val="{00000000-AC42-4205-8192-1576B0D3A507}"/>
            </c:ext>
          </c:extLst>
        </c:ser>
        <c:ser>
          <c:idx val="1"/>
          <c:order val="1"/>
          <c:tx>
            <c:strRef>
              <c:f>'[Ф4_Распределение первичных баллов4.xlsx]МАТ'!$A$3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0.2</c:v>
                </c:pt>
                <c:pt idx="1">
                  <c:v>0.4</c:v>
                </c:pt>
                <c:pt idx="2">
                  <c:v>0.8</c:v>
                </c:pt>
                <c:pt idx="3">
                  <c:v>1</c:v>
                </c:pt>
                <c:pt idx="4">
                  <c:v>1.3</c:v>
                </c:pt>
                <c:pt idx="5">
                  <c:v>1.4</c:v>
                </c:pt>
                <c:pt idx="6">
                  <c:v>1.3</c:v>
                </c:pt>
                <c:pt idx="7">
                  <c:v>8.3000000000000007</c:v>
                </c:pt>
                <c:pt idx="8">
                  <c:v>8.4</c:v>
                </c:pt>
                <c:pt idx="9">
                  <c:v>8.6999999999999993</c:v>
                </c:pt>
                <c:pt idx="10">
                  <c:v>8.6</c:v>
                </c:pt>
                <c:pt idx="11">
                  <c:v>8.8000000000000007</c:v>
                </c:pt>
                <c:pt idx="12">
                  <c:v>8.9</c:v>
                </c:pt>
                <c:pt idx="13">
                  <c:v>8.3000000000000007</c:v>
                </c:pt>
                <c:pt idx="14">
                  <c:v>7.6</c:v>
                </c:pt>
                <c:pt idx="15">
                  <c:v>5.8</c:v>
                </c:pt>
                <c:pt idx="16">
                  <c:v>4.8</c:v>
                </c:pt>
                <c:pt idx="17">
                  <c:v>4.0999999999999996</c:v>
                </c:pt>
                <c:pt idx="18">
                  <c:v>3.6</c:v>
                </c:pt>
                <c:pt idx="19">
                  <c:v>2.6</c:v>
                </c:pt>
                <c:pt idx="20">
                  <c:v>2</c:v>
                </c:pt>
                <c:pt idx="21">
                  <c:v>1.2</c:v>
                </c:pt>
                <c:pt idx="22">
                  <c:v>1.1000000000000001</c:v>
                </c:pt>
                <c:pt idx="23">
                  <c:v>0.6</c:v>
                </c:pt>
                <c:pt idx="24">
                  <c:v>0.3</c:v>
                </c:pt>
              </c:numCache>
            </c:numRef>
          </c:val>
          <c:extLst>
            <c:ext xmlns:c16="http://schemas.microsoft.com/office/drawing/2014/chart" uri="{C3380CC4-5D6E-409C-BE32-E72D297353CC}">
              <c16:uniqueId val="{00000001-AC42-4205-8192-1576B0D3A507}"/>
            </c:ext>
          </c:extLst>
        </c:ser>
        <c:dLbls>
          <c:dLblPos val="outEnd"/>
          <c:showLegendKey val="0"/>
          <c:showVal val="1"/>
          <c:showCatName val="0"/>
          <c:showSerName val="0"/>
          <c:showPercent val="0"/>
          <c:showBubbleSize val="0"/>
        </c:dLbls>
        <c:gapWidth val="219"/>
        <c:overlap val="-27"/>
        <c:axId val="339064872"/>
        <c:axId val="339065264"/>
      </c:barChart>
      <c:catAx>
        <c:axId val="33906487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5264"/>
        <c:crosses val="autoZero"/>
        <c:auto val="1"/>
        <c:lblAlgn val="ctr"/>
        <c:lblOffset val="100"/>
        <c:noMultiLvlLbl val="0"/>
      </c:catAx>
      <c:valAx>
        <c:axId val="339065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4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15.59</c:v>
                </c:pt>
                <c:pt idx="1">
                  <c:v>13.54</c:v>
                </c:pt>
                <c:pt idx="2">
                  <c:v>20.56</c:v>
                </c:pt>
                <c:pt idx="3">
                  <c:v>11.78</c:v>
                </c:pt>
                <c:pt idx="4">
                  <c:v>11.91</c:v>
                </c:pt>
                <c:pt idx="5">
                  <c:v>10.49</c:v>
                </c:pt>
                <c:pt idx="6">
                  <c:v>17.38</c:v>
                </c:pt>
                <c:pt idx="7">
                  <c:v>11.72</c:v>
                </c:pt>
                <c:pt idx="8">
                  <c:v>11.27</c:v>
                </c:pt>
                <c:pt idx="9">
                  <c:v>12</c:v>
                </c:pt>
                <c:pt idx="10">
                  <c:v>9.09</c:v>
                </c:pt>
                <c:pt idx="11">
                  <c:v>17.05</c:v>
                </c:pt>
                <c:pt idx="12">
                  <c:v>12.62</c:v>
                </c:pt>
                <c:pt idx="13">
                  <c:v>15.28</c:v>
                </c:pt>
                <c:pt idx="14">
                  <c:v>14.4</c:v>
                </c:pt>
                <c:pt idx="15">
                  <c:v>14.35</c:v>
                </c:pt>
                <c:pt idx="16">
                  <c:v>21.17</c:v>
                </c:pt>
                <c:pt idx="17">
                  <c:v>17.39</c:v>
                </c:pt>
                <c:pt idx="18">
                  <c:v>9.7899999999999991</c:v>
                </c:pt>
                <c:pt idx="19">
                  <c:v>14.34</c:v>
                </c:pt>
                <c:pt idx="20">
                  <c:v>14.1</c:v>
                </c:pt>
                <c:pt idx="21">
                  <c:v>19.88</c:v>
                </c:pt>
                <c:pt idx="22">
                  <c:v>1.43</c:v>
                </c:pt>
                <c:pt idx="23">
                  <c:v>15.87</c:v>
                </c:pt>
                <c:pt idx="24">
                  <c:v>5.85</c:v>
                </c:pt>
                <c:pt idx="25">
                  <c:v>25</c:v>
                </c:pt>
                <c:pt idx="26">
                  <c:v>12.03</c:v>
                </c:pt>
                <c:pt idx="27">
                  <c:v>8.8699999999999992</c:v>
                </c:pt>
                <c:pt idx="28">
                  <c:v>14.6</c:v>
                </c:pt>
                <c:pt idx="29">
                  <c:v>16.79</c:v>
                </c:pt>
                <c:pt idx="30">
                  <c:v>11.19</c:v>
                </c:pt>
                <c:pt idx="31">
                  <c:v>10.7</c:v>
                </c:pt>
                <c:pt idx="32">
                  <c:v>18.850000000000001</c:v>
                </c:pt>
                <c:pt idx="33">
                  <c:v>9.59</c:v>
                </c:pt>
                <c:pt idx="34">
                  <c:v>22.42</c:v>
                </c:pt>
              </c:numCache>
            </c:numRef>
          </c:val>
          <c:extLst>
            <c:ext xmlns:c16="http://schemas.microsoft.com/office/drawing/2014/chart" uri="{C3380CC4-5D6E-409C-BE32-E72D297353CC}">
              <c16:uniqueId val="{00000000-4ACC-4C55-B76A-E19EEA9BA543}"/>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73.44</c:v>
                </c:pt>
                <c:pt idx="1">
                  <c:v>76.040000000000006</c:v>
                </c:pt>
                <c:pt idx="2">
                  <c:v>65.98</c:v>
                </c:pt>
                <c:pt idx="3">
                  <c:v>78.55</c:v>
                </c:pt>
                <c:pt idx="4">
                  <c:v>76.17</c:v>
                </c:pt>
                <c:pt idx="5">
                  <c:v>85.77</c:v>
                </c:pt>
                <c:pt idx="6">
                  <c:v>71.28</c:v>
                </c:pt>
                <c:pt idx="7">
                  <c:v>84.38</c:v>
                </c:pt>
                <c:pt idx="8">
                  <c:v>76.06</c:v>
                </c:pt>
                <c:pt idx="9">
                  <c:v>83.27</c:v>
                </c:pt>
                <c:pt idx="10">
                  <c:v>82.95</c:v>
                </c:pt>
                <c:pt idx="11">
                  <c:v>71.59</c:v>
                </c:pt>
                <c:pt idx="12">
                  <c:v>81.680000000000007</c:v>
                </c:pt>
                <c:pt idx="13">
                  <c:v>79.17</c:v>
                </c:pt>
                <c:pt idx="14">
                  <c:v>75.88</c:v>
                </c:pt>
                <c:pt idx="15">
                  <c:v>73.61</c:v>
                </c:pt>
                <c:pt idx="16">
                  <c:v>73.94</c:v>
                </c:pt>
                <c:pt idx="17">
                  <c:v>69.569999999999993</c:v>
                </c:pt>
                <c:pt idx="18">
                  <c:v>85.2</c:v>
                </c:pt>
                <c:pt idx="19">
                  <c:v>77.17</c:v>
                </c:pt>
                <c:pt idx="20">
                  <c:v>73.27</c:v>
                </c:pt>
                <c:pt idx="21">
                  <c:v>78.95</c:v>
                </c:pt>
                <c:pt idx="22">
                  <c:v>85.71</c:v>
                </c:pt>
                <c:pt idx="23">
                  <c:v>76.44</c:v>
                </c:pt>
                <c:pt idx="24">
                  <c:v>88.83</c:v>
                </c:pt>
                <c:pt idx="25">
                  <c:v>63.39</c:v>
                </c:pt>
                <c:pt idx="26">
                  <c:v>77.260000000000005</c:v>
                </c:pt>
                <c:pt idx="27">
                  <c:v>83.87</c:v>
                </c:pt>
                <c:pt idx="28">
                  <c:v>65.52</c:v>
                </c:pt>
                <c:pt idx="29">
                  <c:v>75.75</c:v>
                </c:pt>
                <c:pt idx="30">
                  <c:v>84.62</c:v>
                </c:pt>
                <c:pt idx="31">
                  <c:v>82.07</c:v>
                </c:pt>
                <c:pt idx="32">
                  <c:v>74.86</c:v>
                </c:pt>
                <c:pt idx="33">
                  <c:v>80.52</c:v>
                </c:pt>
                <c:pt idx="34">
                  <c:v>52.32</c:v>
                </c:pt>
              </c:numCache>
            </c:numRef>
          </c:val>
          <c:extLst>
            <c:ext xmlns:c16="http://schemas.microsoft.com/office/drawing/2014/chart" uri="{C3380CC4-5D6E-409C-BE32-E72D297353CC}">
              <c16:uniqueId val="{00000001-4ACC-4C55-B76A-E19EEA9BA543}"/>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ACC-4C55-B76A-E19EEA9BA543}"/>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ACC-4C55-B76A-E19EEA9BA54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10.97</c:v>
                </c:pt>
                <c:pt idx="1">
                  <c:v>10.42</c:v>
                </c:pt>
                <c:pt idx="2">
                  <c:v>13.46</c:v>
                </c:pt>
                <c:pt idx="3">
                  <c:v>9.67</c:v>
                </c:pt>
                <c:pt idx="4">
                  <c:v>11.91</c:v>
                </c:pt>
                <c:pt idx="5">
                  <c:v>3.75</c:v>
                </c:pt>
                <c:pt idx="6">
                  <c:v>11.35</c:v>
                </c:pt>
                <c:pt idx="7">
                  <c:v>3.91</c:v>
                </c:pt>
                <c:pt idx="8">
                  <c:v>12.68</c:v>
                </c:pt>
                <c:pt idx="9">
                  <c:v>4.7300000000000004</c:v>
                </c:pt>
                <c:pt idx="10">
                  <c:v>7.95</c:v>
                </c:pt>
                <c:pt idx="11">
                  <c:v>11.36</c:v>
                </c:pt>
                <c:pt idx="12">
                  <c:v>5.69</c:v>
                </c:pt>
                <c:pt idx="13">
                  <c:v>5.56</c:v>
                </c:pt>
                <c:pt idx="14">
                  <c:v>9.73</c:v>
                </c:pt>
                <c:pt idx="15">
                  <c:v>12.04</c:v>
                </c:pt>
                <c:pt idx="16">
                  <c:v>4.8899999999999997</c:v>
                </c:pt>
                <c:pt idx="17">
                  <c:v>13.04</c:v>
                </c:pt>
                <c:pt idx="18">
                  <c:v>5.01</c:v>
                </c:pt>
                <c:pt idx="19">
                  <c:v>8.5</c:v>
                </c:pt>
                <c:pt idx="20">
                  <c:v>12.63</c:v>
                </c:pt>
                <c:pt idx="21">
                  <c:v>1.17</c:v>
                </c:pt>
                <c:pt idx="22">
                  <c:v>12.86</c:v>
                </c:pt>
                <c:pt idx="23">
                  <c:v>7.69</c:v>
                </c:pt>
                <c:pt idx="24">
                  <c:v>5.32</c:v>
                </c:pt>
                <c:pt idx="25">
                  <c:v>11.61</c:v>
                </c:pt>
                <c:pt idx="26">
                  <c:v>10.71</c:v>
                </c:pt>
                <c:pt idx="27">
                  <c:v>7.26</c:v>
                </c:pt>
                <c:pt idx="28">
                  <c:v>19.88</c:v>
                </c:pt>
                <c:pt idx="29">
                  <c:v>7.46</c:v>
                </c:pt>
                <c:pt idx="30">
                  <c:v>4.2</c:v>
                </c:pt>
                <c:pt idx="31">
                  <c:v>7.23</c:v>
                </c:pt>
                <c:pt idx="32">
                  <c:v>6.28</c:v>
                </c:pt>
                <c:pt idx="33">
                  <c:v>9.8800000000000008</c:v>
                </c:pt>
                <c:pt idx="34">
                  <c:v>25.25</c:v>
                </c:pt>
              </c:numCache>
            </c:numRef>
          </c:val>
          <c:extLst>
            <c:ext xmlns:c16="http://schemas.microsoft.com/office/drawing/2014/chart" uri="{C3380CC4-5D6E-409C-BE32-E72D297353CC}">
              <c16:uniqueId val="{00000004-4ACC-4C55-B76A-E19EEA9BA543}"/>
            </c:ext>
          </c:extLst>
        </c:ser>
        <c:dLbls>
          <c:dLblPos val="ctr"/>
          <c:showLegendKey val="0"/>
          <c:showVal val="1"/>
          <c:showCatName val="0"/>
          <c:showSerName val="0"/>
          <c:showPercent val="0"/>
          <c:showBubbleSize val="0"/>
        </c:dLbls>
        <c:gapWidth val="50"/>
        <c:overlap val="100"/>
        <c:axId val="402419904"/>
        <c:axId val="402416376"/>
      </c:barChart>
      <c:catAx>
        <c:axId val="4024199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2416376"/>
        <c:crosses val="autoZero"/>
        <c:auto val="1"/>
        <c:lblAlgn val="ctr"/>
        <c:lblOffset val="100"/>
        <c:noMultiLvlLbl val="0"/>
      </c:catAx>
      <c:valAx>
        <c:axId val="40241637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2419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670766208795658E-2"/>
          <c:y val="3.4282127295937215E-2"/>
          <c:w val="0.95297184544638291"/>
          <c:h val="0.48763840241805312"/>
        </c:manualLayout>
      </c:layout>
      <c:barChart>
        <c:barDir val="col"/>
        <c:grouping val="clustered"/>
        <c:varyColors val="0"/>
        <c:ser>
          <c:idx val="2"/>
          <c:order val="0"/>
          <c:tx>
            <c:strRef>
              <c:f>Лист1!$C$1</c:f>
              <c:strCache>
                <c:ptCount val="1"/>
                <c:pt idx="0">
                  <c:v>2023</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Лист1!$A$2:$A$13</c:f>
              <c:strCache>
                <c:ptCount val="12"/>
                <c:pt idx="0">
                  <c:v>Пожарский мО</c:v>
                </c:pt>
                <c:pt idx="1">
                  <c:v>Владивостокский ГО</c:v>
                </c:pt>
                <c:pt idx="2">
                  <c:v>Находкинский ГО</c:v>
                </c:pt>
                <c:pt idx="3">
                  <c:v>Большой Камень ГО</c:v>
                </c:pt>
                <c:pt idx="4">
                  <c:v>Пожарский МО</c:v>
                </c:pt>
                <c:pt idx="5">
                  <c:v>Дальнереченский ГО</c:v>
                </c:pt>
                <c:pt idx="6">
                  <c:v>МО Спасск-Дальний</c:v>
                </c:pt>
                <c:pt idx="7">
                  <c:v>Уссурийский ГО</c:v>
                </c:pt>
                <c:pt idx="8">
                  <c:v>Пограничный МО</c:v>
                </c:pt>
                <c:pt idx="9">
                  <c:v>Красноармейский МО</c:v>
                </c:pt>
                <c:pt idx="10">
                  <c:v>Находкинский ГО</c:v>
                </c:pt>
                <c:pt idx="11">
                  <c:v>Приморский край (региональное подчинение)</c:v>
                </c:pt>
              </c:strCache>
            </c:strRef>
          </c:cat>
          <c:val>
            <c:numRef>
              <c:f>Лист1!$C$2:$C$13</c:f>
              <c:numCache>
                <c:formatCode>General</c:formatCode>
                <c:ptCount val="12"/>
                <c:pt idx="0">
                  <c:v>11.540000000000001</c:v>
                </c:pt>
                <c:pt idx="2">
                  <c:v>44.830000000000005</c:v>
                </c:pt>
                <c:pt idx="11">
                  <c:v>57.14</c:v>
                </c:pt>
              </c:numCache>
            </c:numRef>
          </c:val>
          <c:extLst>
            <c:ext xmlns:c16="http://schemas.microsoft.com/office/drawing/2014/chart" uri="{C3380CC4-5D6E-409C-BE32-E72D297353CC}">
              <c16:uniqueId val="{00000002-6120-4448-93D3-948E35661C93}"/>
            </c:ext>
          </c:extLst>
        </c:ser>
        <c:ser>
          <c:idx val="3"/>
          <c:order val="1"/>
          <c:tx>
            <c:strRef>
              <c:f>Лист1!$D$1</c:f>
              <c:strCache>
                <c:ptCount val="1"/>
                <c:pt idx="0">
                  <c:v>2024</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Лист1!$A$2:$A$13</c:f>
              <c:strCache>
                <c:ptCount val="12"/>
                <c:pt idx="0">
                  <c:v>Пожарский мО</c:v>
                </c:pt>
                <c:pt idx="1">
                  <c:v>Владивостокский ГО</c:v>
                </c:pt>
                <c:pt idx="2">
                  <c:v>Находкинский ГО</c:v>
                </c:pt>
                <c:pt idx="3">
                  <c:v>Большой Камень ГО</c:v>
                </c:pt>
                <c:pt idx="4">
                  <c:v>Пожарский МО</c:v>
                </c:pt>
                <c:pt idx="5">
                  <c:v>Дальнереченский ГО</c:v>
                </c:pt>
                <c:pt idx="6">
                  <c:v>МО Спасск-Дальний</c:v>
                </c:pt>
                <c:pt idx="7">
                  <c:v>Уссурийский ГО</c:v>
                </c:pt>
                <c:pt idx="8">
                  <c:v>Пограничный МО</c:v>
                </c:pt>
                <c:pt idx="9">
                  <c:v>Красноармейский МО</c:v>
                </c:pt>
                <c:pt idx="10">
                  <c:v>Находкинский ГО</c:v>
                </c:pt>
                <c:pt idx="11">
                  <c:v>Приморский край (региональное подчинение)</c:v>
                </c:pt>
              </c:strCache>
            </c:strRef>
          </c:cat>
          <c:val>
            <c:numRef>
              <c:f>Лист1!$D$2:$D$13</c:f>
              <c:numCache>
                <c:formatCode>General</c:formatCode>
                <c:ptCount val="12"/>
                <c:pt idx="2">
                  <c:v>37.730000000000004</c:v>
                </c:pt>
                <c:pt idx="11">
                  <c:v>16.670000000000002</c:v>
                </c:pt>
              </c:numCache>
            </c:numRef>
          </c:val>
          <c:extLst>
            <c:ext xmlns:c16="http://schemas.microsoft.com/office/drawing/2014/chart" uri="{C3380CC4-5D6E-409C-BE32-E72D297353CC}">
              <c16:uniqueId val="{00000000-FED3-485D-AFAD-7F058B7BBC06}"/>
            </c:ext>
          </c:extLst>
        </c:ser>
        <c:ser>
          <c:idx val="4"/>
          <c:order val="2"/>
          <c:tx>
            <c:strRef>
              <c:f>Лист1!$E$1</c:f>
              <c:strCache>
                <c:ptCount val="1"/>
                <c:pt idx="0">
                  <c:v>2025</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Лист1!$A$2:$A$13</c:f>
              <c:strCache>
                <c:ptCount val="12"/>
                <c:pt idx="0">
                  <c:v>Пожарский мО</c:v>
                </c:pt>
                <c:pt idx="1">
                  <c:v>Владивостокский ГО</c:v>
                </c:pt>
                <c:pt idx="2">
                  <c:v>Находкинский ГО</c:v>
                </c:pt>
                <c:pt idx="3">
                  <c:v>Большой Камень ГО</c:v>
                </c:pt>
                <c:pt idx="4">
                  <c:v>Пожарский МО</c:v>
                </c:pt>
                <c:pt idx="5">
                  <c:v>Дальнереченский ГО</c:v>
                </c:pt>
                <c:pt idx="6">
                  <c:v>МО Спасск-Дальний</c:v>
                </c:pt>
                <c:pt idx="7">
                  <c:v>Уссурийский ГО</c:v>
                </c:pt>
                <c:pt idx="8">
                  <c:v>Пограничный МО</c:v>
                </c:pt>
                <c:pt idx="9">
                  <c:v>Красноармейский МО</c:v>
                </c:pt>
                <c:pt idx="10">
                  <c:v>Находкинский ГО</c:v>
                </c:pt>
                <c:pt idx="11">
                  <c:v>Приморский край (региональное подчинение)</c:v>
                </c:pt>
              </c:strCache>
            </c:strRef>
          </c:cat>
          <c:val>
            <c:numRef>
              <c:f>Лист1!$E$2:$E$13</c:f>
              <c:numCache>
                <c:formatCode>General</c:formatCode>
                <c:ptCount val="12"/>
                <c:pt idx="1">
                  <c:v>73.08</c:v>
                </c:pt>
                <c:pt idx="3">
                  <c:v>95.24</c:v>
                </c:pt>
                <c:pt idx="4">
                  <c:v>16.670000000000002</c:v>
                </c:pt>
                <c:pt idx="6">
                  <c:v>70.58</c:v>
                </c:pt>
                <c:pt idx="7">
                  <c:v>65.510000000000005</c:v>
                </c:pt>
                <c:pt idx="9">
                  <c:v>75</c:v>
                </c:pt>
                <c:pt idx="10">
                  <c:v>33.33</c:v>
                </c:pt>
              </c:numCache>
            </c:numRef>
          </c:val>
          <c:extLst>
            <c:ext xmlns:c16="http://schemas.microsoft.com/office/drawing/2014/chart" uri="{C3380CC4-5D6E-409C-BE32-E72D297353CC}">
              <c16:uniqueId val="{00000000-DEAC-4B26-A4A6-E286C6A02A42}"/>
            </c:ext>
          </c:extLst>
        </c:ser>
        <c:ser>
          <c:idx val="0"/>
          <c:order val="3"/>
          <c:tx>
            <c:strRef>
              <c:f>Лист1!$F$1</c:f>
              <c:strCache>
                <c:ptCount val="1"/>
                <c:pt idx="0">
                  <c:v>2026</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Лист1!$A$2:$A$13</c:f>
              <c:strCache>
                <c:ptCount val="12"/>
                <c:pt idx="0">
                  <c:v>Пожарский мО</c:v>
                </c:pt>
                <c:pt idx="1">
                  <c:v>Владивостокский ГО</c:v>
                </c:pt>
                <c:pt idx="2">
                  <c:v>Находкинский ГО</c:v>
                </c:pt>
                <c:pt idx="3">
                  <c:v>Большой Камень ГО</c:v>
                </c:pt>
                <c:pt idx="4">
                  <c:v>Пожарский МО</c:v>
                </c:pt>
                <c:pt idx="5">
                  <c:v>Дальнереченский ГО</c:v>
                </c:pt>
                <c:pt idx="6">
                  <c:v>МО Спасск-Дальний</c:v>
                </c:pt>
                <c:pt idx="7">
                  <c:v>Уссурийский ГО</c:v>
                </c:pt>
                <c:pt idx="8">
                  <c:v>Пограничный МО</c:v>
                </c:pt>
                <c:pt idx="9">
                  <c:v>Красноармейский МО</c:v>
                </c:pt>
                <c:pt idx="10">
                  <c:v>Находкинский ГО</c:v>
                </c:pt>
                <c:pt idx="11">
                  <c:v>Приморский край (региональное подчинение)</c:v>
                </c:pt>
              </c:strCache>
            </c:strRef>
          </c:cat>
          <c:val>
            <c:numRef>
              <c:f>Лист1!$F$2:$F$13</c:f>
              <c:numCache>
                <c:formatCode>General</c:formatCode>
                <c:ptCount val="12"/>
                <c:pt idx="3">
                  <c:v>68</c:v>
                </c:pt>
                <c:pt idx="5">
                  <c:v>39.58</c:v>
                </c:pt>
                <c:pt idx="6">
                  <c:v>42.309999999999995</c:v>
                </c:pt>
                <c:pt idx="7">
                  <c:v>61.04</c:v>
                </c:pt>
                <c:pt idx="8">
                  <c:v>36.36</c:v>
                </c:pt>
                <c:pt idx="10">
                  <c:v>52.47</c:v>
                </c:pt>
              </c:numCache>
            </c:numRef>
          </c:val>
          <c:extLst>
            <c:ext xmlns:c16="http://schemas.microsoft.com/office/drawing/2014/chart" uri="{C3380CC4-5D6E-409C-BE32-E72D297353CC}">
              <c16:uniqueId val="{00000000-5F53-486E-B57C-9B90DB711D9E}"/>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layout>
        <c:manualLayout>
          <c:xMode val="edge"/>
          <c:yMode val="edge"/>
          <c:x val="0.40487002644907155"/>
          <c:y val="0"/>
          <c:w val="0.19025986367156364"/>
          <c:h val="6.925815807068920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результатов4.xlsx]МАТ'!$E$3:$E$18</c:f>
              <c:numCache>
                <c:formatCode>General</c:formatCode>
                <c:ptCount val="16"/>
                <c:pt idx="0">
                  <c:v>85.92</c:v>
                </c:pt>
                <c:pt idx="1">
                  <c:v>88.67</c:v>
                </c:pt>
                <c:pt idx="2">
                  <c:v>79.36</c:v>
                </c:pt>
                <c:pt idx="3">
                  <c:v>86.01</c:v>
                </c:pt>
                <c:pt idx="4">
                  <c:v>88.6</c:v>
                </c:pt>
                <c:pt idx="5">
                  <c:v>64.41</c:v>
                </c:pt>
                <c:pt idx="6">
                  <c:v>75.83</c:v>
                </c:pt>
                <c:pt idx="7">
                  <c:v>75.400000000000006</c:v>
                </c:pt>
                <c:pt idx="8">
                  <c:v>78.16</c:v>
                </c:pt>
                <c:pt idx="9">
                  <c:v>40.06</c:v>
                </c:pt>
                <c:pt idx="10">
                  <c:v>60.27</c:v>
                </c:pt>
                <c:pt idx="11">
                  <c:v>70.790000000000006</c:v>
                </c:pt>
                <c:pt idx="12">
                  <c:v>47.68</c:v>
                </c:pt>
                <c:pt idx="13">
                  <c:v>27.08</c:v>
                </c:pt>
                <c:pt idx="14">
                  <c:v>34.39</c:v>
                </c:pt>
                <c:pt idx="15">
                  <c:v>7.43</c:v>
                </c:pt>
              </c:numCache>
            </c:numRef>
          </c:val>
          <c:extLst>
            <c:ext xmlns:c16="http://schemas.microsoft.com/office/drawing/2014/chart" uri="{C3380CC4-5D6E-409C-BE32-E72D297353CC}">
              <c16:uniqueId val="{00000000-CD3B-4C7D-8565-CC947769785B}"/>
            </c:ext>
          </c:extLst>
        </c:ser>
        <c:ser>
          <c:idx val="1"/>
          <c:order val="1"/>
          <c:tx>
            <c:strRef>
              <c:f>'[Ф2.2_Достижение планируемых результатов4.xlsx]МАТ'!$F$1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результатов4.xlsx]МАТ'!$A$3:$A$18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результатов4.xlsx]МАТ'!$F$3:$F$18</c:f>
              <c:numCache>
                <c:formatCode>General</c:formatCode>
                <c:ptCount val="16"/>
                <c:pt idx="0">
                  <c:v>85.35</c:v>
                </c:pt>
                <c:pt idx="1">
                  <c:v>83.76</c:v>
                </c:pt>
                <c:pt idx="2">
                  <c:v>88.22</c:v>
                </c:pt>
                <c:pt idx="3">
                  <c:v>85.99</c:v>
                </c:pt>
                <c:pt idx="4">
                  <c:v>79.62</c:v>
                </c:pt>
                <c:pt idx="5">
                  <c:v>63.38</c:v>
                </c:pt>
                <c:pt idx="6">
                  <c:v>74.52</c:v>
                </c:pt>
                <c:pt idx="7">
                  <c:v>78.34</c:v>
                </c:pt>
                <c:pt idx="8">
                  <c:v>79.3</c:v>
                </c:pt>
                <c:pt idx="9">
                  <c:v>35.99</c:v>
                </c:pt>
                <c:pt idx="10">
                  <c:v>52.39</c:v>
                </c:pt>
                <c:pt idx="11">
                  <c:v>53.82</c:v>
                </c:pt>
                <c:pt idx="12">
                  <c:v>33.76</c:v>
                </c:pt>
                <c:pt idx="13">
                  <c:v>19.899999999999999</c:v>
                </c:pt>
                <c:pt idx="14">
                  <c:v>22.93</c:v>
                </c:pt>
                <c:pt idx="15">
                  <c:v>6.05</c:v>
                </c:pt>
              </c:numCache>
            </c:numRef>
          </c:val>
          <c:extLst>
            <c:ext xmlns:c16="http://schemas.microsoft.com/office/drawing/2014/chart" uri="{C3380CC4-5D6E-409C-BE32-E72D297353CC}">
              <c16:uniqueId val="{00000001-CD3B-4C7D-8565-CC947769785B}"/>
            </c:ext>
          </c:extLst>
        </c:ser>
        <c:dLbls>
          <c:dLblPos val="ctr"/>
          <c:showLegendKey val="0"/>
          <c:showVal val="1"/>
          <c:showCatName val="0"/>
          <c:showSerName val="0"/>
          <c:showPercent val="0"/>
          <c:showBubbleSize val="0"/>
        </c:dLbls>
        <c:gapWidth val="219"/>
        <c:overlap val="-27"/>
        <c:axId val="340393288"/>
        <c:axId val="340390544"/>
      </c:barChart>
      <c:catAx>
        <c:axId val="34039328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0390544"/>
        <c:crosses val="autoZero"/>
        <c:auto val="1"/>
        <c:lblAlgn val="ctr"/>
        <c:lblOffset val="100"/>
        <c:noMultiLvlLbl val="0"/>
      </c:catAx>
      <c:valAx>
        <c:axId val="3403905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0393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отметкам4.xlsx]МАТ'!$E$2:$E$9</c:f>
              <c:numCache>
                <c:formatCode>General</c:formatCode>
                <c:ptCount val="8"/>
                <c:pt idx="0">
                  <c:v>4.8600000000000003</c:v>
                </c:pt>
                <c:pt idx="1">
                  <c:v>4.46</c:v>
                </c:pt>
                <c:pt idx="2">
                  <c:v>4</c:v>
                </c:pt>
                <c:pt idx="3">
                  <c:v>4.17</c:v>
                </c:pt>
                <c:pt idx="4">
                  <c:v>9.6199999999999992</c:v>
                </c:pt>
                <c:pt idx="5">
                  <c:v>0</c:v>
                </c:pt>
                <c:pt idx="6">
                  <c:v>9.09</c:v>
                </c:pt>
                <c:pt idx="7">
                  <c:v>4.95</c:v>
                </c:pt>
              </c:numCache>
            </c:numRef>
          </c:val>
          <c:extLst>
            <c:ext xmlns:c16="http://schemas.microsoft.com/office/drawing/2014/chart" uri="{C3380CC4-5D6E-409C-BE32-E72D297353CC}">
              <c16:uniqueId val="{00000000-308A-4BF5-93D5-9C4FF0E69DB8}"/>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отметкам4.xlsx]МАТ'!$F$2:$F$9</c:f>
              <c:numCache>
                <c:formatCode>General</c:formatCode>
                <c:ptCount val="8"/>
                <c:pt idx="0">
                  <c:v>34.15</c:v>
                </c:pt>
                <c:pt idx="1">
                  <c:v>43.95</c:v>
                </c:pt>
                <c:pt idx="2">
                  <c:v>28</c:v>
                </c:pt>
                <c:pt idx="3">
                  <c:v>56.25</c:v>
                </c:pt>
                <c:pt idx="4">
                  <c:v>48.08</c:v>
                </c:pt>
                <c:pt idx="5">
                  <c:v>38.96</c:v>
                </c:pt>
                <c:pt idx="6">
                  <c:v>54.55</c:v>
                </c:pt>
                <c:pt idx="7">
                  <c:v>42.57</c:v>
                </c:pt>
              </c:numCache>
            </c:numRef>
          </c:val>
          <c:extLst>
            <c:ext xmlns:c16="http://schemas.microsoft.com/office/drawing/2014/chart" uri="{C3380CC4-5D6E-409C-BE32-E72D297353CC}">
              <c16:uniqueId val="{00000001-308A-4BF5-93D5-9C4FF0E69DB8}"/>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отметкам4.xlsx]МАТ'!$G$2:$G$9</c:f>
              <c:numCache>
                <c:formatCode>General</c:formatCode>
                <c:ptCount val="8"/>
                <c:pt idx="0">
                  <c:v>46.18</c:v>
                </c:pt>
                <c:pt idx="1">
                  <c:v>43.31</c:v>
                </c:pt>
                <c:pt idx="2">
                  <c:v>68</c:v>
                </c:pt>
                <c:pt idx="3">
                  <c:v>31.25</c:v>
                </c:pt>
                <c:pt idx="4">
                  <c:v>32.69</c:v>
                </c:pt>
                <c:pt idx="5">
                  <c:v>49.35</c:v>
                </c:pt>
                <c:pt idx="6">
                  <c:v>36.36</c:v>
                </c:pt>
                <c:pt idx="7">
                  <c:v>44.55</c:v>
                </c:pt>
              </c:numCache>
            </c:numRef>
          </c:val>
          <c:extLst>
            <c:ext xmlns:c16="http://schemas.microsoft.com/office/drawing/2014/chart" uri="{C3380CC4-5D6E-409C-BE32-E72D297353CC}">
              <c16:uniqueId val="{00000002-308A-4BF5-93D5-9C4FF0E69DB8}"/>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отметкам4.xlsx]МАТ'!$H$2:$H$9</c:f>
              <c:numCache>
                <c:formatCode>General</c:formatCode>
                <c:ptCount val="8"/>
                <c:pt idx="0">
                  <c:v>14.81</c:v>
                </c:pt>
                <c:pt idx="1">
                  <c:v>8.2799999999999994</c:v>
                </c:pt>
                <c:pt idx="2">
                  <c:v>0</c:v>
                </c:pt>
                <c:pt idx="3">
                  <c:v>8.33</c:v>
                </c:pt>
                <c:pt idx="4">
                  <c:v>9.6199999999999992</c:v>
                </c:pt>
                <c:pt idx="5">
                  <c:v>11.69</c:v>
                </c:pt>
                <c:pt idx="6">
                  <c:v>0</c:v>
                </c:pt>
                <c:pt idx="7">
                  <c:v>7.92</c:v>
                </c:pt>
              </c:numCache>
            </c:numRef>
          </c:val>
          <c:extLst>
            <c:ext xmlns:c16="http://schemas.microsoft.com/office/drawing/2014/chart" uri="{C3380CC4-5D6E-409C-BE32-E72D297353CC}">
              <c16:uniqueId val="{00000003-308A-4BF5-93D5-9C4FF0E69DB8}"/>
            </c:ext>
          </c:extLst>
        </c:ser>
        <c:dLbls>
          <c:dLblPos val="ctr"/>
          <c:showLegendKey val="0"/>
          <c:showVal val="1"/>
          <c:showCatName val="0"/>
          <c:showSerName val="0"/>
          <c:showPercent val="0"/>
          <c:showBubbleSize val="0"/>
        </c:dLbls>
        <c:gapWidth val="50"/>
        <c:overlap val="100"/>
        <c:axId val="334924352"/>
        <c:axId val="334926312"/>
      </c:barChart>
      <c:catAx>
        <c:axId val="33492435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6312"/>
        <c:crosses val="autoZero"/>
        <c:auto val="1"/>
        <c:lblAlgn val="ctr"/>
        <c:lblOffset val="100"/>
        <c:noMultiLvlLbl val="0"/>
      </c:catAx>
      <c:valAx>
        <c:axId val="33492631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43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баллов4.xlsx]МАТ'!$E$2:$AA$2</c:f>
              <c:numCache>
                <c:formatCode>General</c:formatCode>
                <c:ptCount val="23"/>
                <c:pt idx="0">
                  <c:v>0.2</c:v>
                </c:pt>
                <c:pt idx="1">
                  <c:v>0.3</c:v>
                </c:pt>
                <c:pt idx="2">
                  <c:v>0.5</c:v>
                </c:pt>
                <c:pt idx="3">
                  <c:v>0.7</c:v>
                </c:pt>
                <c:pt idx="4">
                  <c:v>0.9</c:v>
                </c:pt>
                <c:pt idx="5">
                  <c:v>1.1000000000000001</c:v>
                </c:pt>
                <c:pt idx="6">
                  <c:v>1.1000000000000001</c:v>
                </c:pt>
                <c:pt idx="7">
                  <c:v>7.2</c:v>
                </c:pt>
                <c:pt idx="8">
                  <c:v>7.1</c:v>
                </c:pt>
                <c:pt idx="9">
                  <c:v>6.7</c:v>
                </c:pt>
                <c:pt idx="10">
                  <c:v>6.8</c:v>
                </c:pt>
                <c:pt idx="11">
                  <c:v>6.3</c:v>
                </c:pt>
                <c:pt idx="12">
                  <c:v>10.199999999999999</c:v>
                </c:pt>
                <c:pt idx="13">
                  <c:v>9.8000000000000007</c:v>
                </c:pt>
                <c:pt idx="14">
                  <c:v>8.5</c:v>
                </c:pt>
                <c:pt idx="15">
                  <c:v>7</c:v>
                </c:pt>
                <c:pt idx="16">
                  <c:v>6.1</c:v>
                </c:pt>
                <c:pt idx="17">
                  <c:v>4.5</c:v>
                </c:pt>
                <c:pt idx="18">
                  <c:v>5.9</c:v>
                </c:pt>
                <c:pt idx="19">
                  <c:v>3.7</c:v>
                </c:pt>
                <c:pt idx="20">
                  <c:v>3</c:v>
                </c:pt>
                <c:pt idx="21">
                  <c:v>1.1000000000000001</c:v>
                </c:pt>
                <c:pt idx="22">
                  <c:v>1</c:v>
                </c:pt>
              </c:numCache>
            </c:numRef>
          </c:val>
          <c:extLst>
            <c:ext xmlns:c16="http://schemas.microsoft.com/office/drawing/2014/chart" uri="{C3380CC4-5D6E-409C-BE32-E72D297353CC}">
              <c16:uniqueId val="{00000000-8FA0-43F2-B9B5-88CD22442D7C}"/>
            </c:ext>
          </c:extLst>
        </c:ser>
        <c:ser>
          <c:idx val="1"/>
          <c:order val="1"/>
          <c:tx>
            <c:strRef>
              <c:f>'[Ф4_Распределение первичных баллов4.xlsx]МАТ'!$A$3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баллов4.xlsx]МАТ'!$E$3:$AA$3</c:f>
              <c:numCache>
                <c:formatCode>General</c:formatCode>
                <c:ptCount val="23"/>
                <c:pt idx="0">
                  <c:v>0.6</c:v>
                </c:pt>
                <c:pt idx="1">
                  <c:v>0</c:v>
                </c:pt>
                <c:pt idx="2">
                  <c:v>1.6</c:v>
                </c:pt>
                <c:pt idx="3">
                  <c:v>0.6</c:v>
                </c:pt>
                <c:pt idx="4">
                  <c:v>0.6</c:v>
                </c:pt>
                <c:pt idx="5">
                  <c:v>1</c:v>
                </c:pt>
                <c:pt idx="6">
                  <c:v>0</c:v>
                </c:pt>
                <c:pt idx="7">
                  <c:v>15</c:v>
                </c:pt>
                <c:pt idx="8">
                  <c:v>10.5</c:v>
                </c:pt>
                <c:pt idx="9">
                  <c:v>5.7</c:v>
                </c:pt>
                <c:pt idx="10">
                  <c:v>7.6</c:v>
                </c:pt>
                <c:pt idx="11">
                  <c:v>5.0999999999999996</c:v>
                </c:pt>
                <c:pt idx="12">
                  <c:v>14</c:v>
                </c:pt>
                <c:pt idx="13">
                  <c:v>11.1</c:v>
                </c:pt>
                <c:pt idx="14">
                  <c:v>6.4</c:v>
                </c:pt>
                <c:pt idx="15">
                  <c:v>4.5</c:v>
                </c:pt>
                <c:pt idx="16">
                  <c:v>2.5</c:v>
                </c:pt>
                <c:pt idx="17">
                  <c:v>4.8</c:v>
                </c:pt>
                <c:pt idx="18">
                  <c:v>3.8</c:v>
                </c:pt>
                <c:pt idx="19">
                  <c:v>2.5</c:v>
                </c:pt>
                <c:pt idx="20">
                  <c:v>1.6</c:v>
                </c:pt>
                <c:pt idx="21">
                  <c:v>0.3</c:v>
                </c:pt>
                <c:pt idx="22">
                  <c:v>0</c:v>
                </c:pt>
              </c:numCache>
            </c:numRef>
          </c:val>
          <c:extLst>
            <c:ext xmlns:c16="http://schemas.microsoft.com/office/drawing/2014/chart" uri="{C3380CC4-5D6E-409C-BE32-E72D297353CC}">
              <c16:uniqueId val="{00000001-8FA0-43F2-B9B5-88CD22442D7C}"/>
            </c:ext>
          </c:extLst>
        </c:ser>
        <c:dLbls>
          <c:dLblPos val="outEnd"/>
          <c:showLegendKey val="0"/>
          <c:showVal val="1"/>
          <c:showCatName val="0"/>
          <c:showSerName val="0"/>
          <c:showPercent val="0"/>
          <c:showBubbleSize val="0"/>
        </c:dLbls>
        <c:gapWidth val="219"/>
        <c:overlap val="-27"/>
        <c:axId val="333557664"/>
        <c:axId val="333552568"/>
      </c:barChart>
      <c:catAx>
        <c:axId val="33355766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3552568"/>
        <c:crosses val="autoZero"/>
        <c:auto val="1"/>
        <c:lblAlgn val="ctr"/>
        <c:lblOffset val="100"/>
        <c:noMultiLvlLbl val="0"/>
      </c:catAx>
      <c:valAx>
        <c:axId val="333552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3557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400" b="0" i="0" u="none" strike="noStrike" kern="1200" spc="0" baseline="0">
                <a:solidFill>
                  <a:schemeClr val="tx1"/>
                </a:solidFill>
                <a:latin typeface="+mn-lt"/>
                <a:ea typeface="+mn-ea"/>
                <a:cs typeface="+mn-cs"/>
              </a:defRPr>
            </a:pPr>
            <a:r>
              <a:rPr lang="ru-RU" sz="1400" dirty="0">
                <a:solidFill>
                  <a:schemeClr val="tx1"/>
                </a:solidFill>
              </a:rPr>
              <a:t>Результаты</a:t>
            </a:r>
            <a:r>
              <a:rPr lang="ru-RU" sz="1400" baseline="0" dirty="0">
                <a:solidFill>
                  <a:schemeClr val="tx1"/>
                </a:solidFill>
              </a:rPr>
              <a:t> проведения ВПР по количеству участников (отметки), чел.</a:t>
            </a:r>
            <a:endParaRPr lang="ru-RU" sz="1400" dirty="0">
              <a:solidFill>
                <a:schemeClr val="tx1"/>
              </a:solidFill>
            </a:endParaRPr>
          </a:p>
        </c:rich>
      </c:tx>
      <c:layout>
        <c:manualLayout>
          <c:xMode val="edge"/>
          <c:yMode val="edge"/>
          <c:x val="0.15293817554053035"/>
          <c:y val="1.3861756125037254E-2"/>
        </c:manualLayout>
      </c:layout>
      <c:overlay val="0"/>
      <c:spPr>
        <a:noFill/>
        <a:ln>
          <a:noFill/>
        </a:ln>
        <a:effectLst/>
      </c:spPr>
      <c:txPr>
        <a:bodyPr rot="0" spcFirstLastPara="1" vertOverflow="ellipsis" vert="horz" wrap="square" anchor="ctr" anchorCtr="1"/>
        <a:lstStyle/>
        <a:p>
          <a:pPr algn="r">
            <a:defRPr sz="1400" b="0" i="0" u="none" strike="noStrike" kern="1200" spc="0" baseline="0">
              <a:solidFill>
                <a:schemeClr val="tx1"/>
              </a:solidFill>
              <a:latin typeface="+mn-lt"/>
              <a:ea typeface="+mn-ea"/>
              <a:cs typeface="+mn-cs"/>
            </a:defRPr>
          </a:pPr>
          <a:endParaRPr lang="ru-RU"/>
        </a:p>
      </c:txPr>
    </c:title>
    <c:autoTitleDeleted val="0"/>
    <c:plotArea>
      <c:layout>
        <c:manualLayout>
          <c:layoutTarget val="inner"/>
          <c:xMode val="edge"/>
          <c:yMode val="edge"/>
          <c:x val="0.27927993417277269"/>
          <c:y val="6.748155715112257E-2"/>
          <c:w val="0.67803799807341314"/>
          <c:h val="0.78641349572584918"/>
        </c:manualLayout>
      </c:layout>
      <c:barChart>
        <c:barDir val="bar"/>
        <c:grouping val="stacked"/>
        <c:varyColors val="0"/>
        <c:ser>
          <c:idx val="0"/>
          <c:order val="0"/>
          <c:tx>
            <c:strRef>
              <c:f>Лист1!$B$1</c:f>
              <c:strCache>
                <c:ptCount val="1"/>
                <c:pt idx="0">
                  <c:v>"2"</c:v>
                </c:pt>
              </c:strCache>
            </c:strRef>
          </c:tx>
          <c:spPr>
            <a:solidFill>
              <a:schemeClr val="accent1"/>
            </a:solidFill>
            <a:ln>
              <a:noFill/>
            </a:ln>
            <a:effectLst/>
          </c:spPr>
          <c:invertIfNegative val="0"/>
          <c:dLbls>
            <c:dLbl>
              <c:idx val="2"/>
              <c:layout>
                <c:manualLayout>
                  <c:x val="-1.2899048909159791E-2"/>
                  <c:y val="3.717410966482360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05-469A-AD8D-0B41522754EE}"/>
                </c:ext>
              </c:extLst>
            </c:dLbl>
            <c:dLbl>
              <c:idx val="3"/>
              <c:layout>
                <c:manualLayout>
                  <c:x val="-1.4741770181896903E-2"/>
                  <c:y val="3.221705435432710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387-4066-B55B-C9220BEC3C4C}"/>
                </c:ext>
              </c:extLst>
            </c:dLbl>
            <c:dLbl>
              <c:idx val="4"/>
              <c:layout>
                <c:manualLayout>
                  <c:x val="-1.4741770181896936E-2"/>
                  <c:y val="3.469528930465996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387-4066-B55B-C9220BEC3C4C}"/>
                </c:ext>
              </c:extLst>
            </c:dLbl>
            <c:dLbl>
              <c:idx val="5"/>
              <c:layout>
                <c:manualLayout>
                  <c:x val="-1.6584491454634014E-2"/>
                  <c:y val="3.965175920532566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387-4066-B55B-C9220BEC3C4C}"/>
                </c:ext>
              </c:extLst>
            </c:dLbl>
            <c:dLbl>
              <c:idx val="6"/>
              <c:layout>
                <c:manualLayout>
                  <c:x val="-1.4741770181896903E-2"/>
                  <c:y val="3.965175920532566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387-4066-B55B-C9220BEC3C4C}"/>
                </c:ext>
              </c:extLst>
            </c:dLbl>
            <c:dLbl>
              <c:idx val="7"/>
              <c:layout>
                <c:manualLayout>
                  <c:x val="-1.842721272737113E-2"/>
                  <c:y val="-1.98258796026628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387-4066-B55B-C9220BEC3C4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русский язык</c:v>
                </c:pt>
                <c:pt idx="1">
                  <c:v>математика</c:v>
                </c:pt>
                <c:pt idx="2">
                  <c:v>физика</c:v>
                </c:pt>
                <c:pt idx="3">
                  <c:v>химия</c:v>
                </c:pt>
                <c:pt idx="4">
                  <c:v>информатика</c:v>
                </c:pt>
                <c:pt idx="5">
                  <c:v>биология</c:v>
                </c:pt>
                <c:pt idx="6">
                  <c:v>история</c:v>
                </c:pt>
                <c:pt idx="7">
                  <c:v>география</c:v>
                </c:pt>
                <c:pt idx="8">
                  <c:v>английский язык</c:v>
                </c:pt>
                <c:pt idx="9">
                  <c:v>обществознание</c:v>
                </c:pt>
                <c:pt idx="10">
                  <c:v>литература</c:v>
                </c:pt>
              </c:strCache>
            </c:strRef>
          </c:cat>
          <c:val>
            <c:numRef>
              <c:f>Лист1!$B$2:$B$12</c:f>
              <c:numCache>
                <c:formatCode>General</c:formatCode>
                <c:ptCount val="11"/>
                <c:pt idx="0">
                  <c:v>2293</c:v>
                </c:pt>
                <c:pt idx="1">
                  <c:v>1121</c:v>
                </c:pt>
                <c:pt idx="2">
                  <c:v>116</c:v>
                </c:pt>
                <c:pt idx="3">
                  <c:v>185</c:v>
                </c:pt>
                <c:pt idx="4">
                  <c:v>148</c:v>
                </c:pt>
                <c:pt idx="5">
                  <c:v>73</c:v>
                </c:pt>
                <c:pt idx="6">
                  <c:v>146</c:v>
                </c:pt>
                <c:pt idx="7">
                  <c:v>82</c:v>
                </c:pt>
                <c:pt idx="8">
                  <c:v>337</c:v>
                </c:pt>
                <c:pt idx="9">
                  <c:v>456</c:v>
                </c:pt>
                <c:pt idx="10">
                  <c:v>425</c:v>
                </c:pt>
              </c:numCache>
            </c:numRef>
          </c:val>
          <c:extLst>
            <c:ext xmlns:c16="http://schemas.microsoft.com/office/drawing/2014/chart" uri="{C3380CC4-5D6E-409C-BE32-E72D297353CC}">
              <c16:uniqueId val="{00000000-B405-469A-AD8D-0B41522754EE}"/>
            </c:ext>
          </c:extLst>
        </c:ser>
        <c:ser>
          <c:idx val="1"/>
          <c:order val="1"/>
          <c:tx>
            <c:strRef>
              <c:f>Лист1!$C$1</c:f>
              <c:strCache>
                <c:ptCount val="1"/>
                <c:pt idx="0">
                  <c:v>"3"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русский язык</c:v>
                </c:pt>
                <c:pt idx="1">
                  <c:v>математика</c:v>
                </c:pt>
                <c:pt idx="2">
                  <c:v>физика</c:v>
                </c:pt>
                <c:pt idx="3">
                  <c:v>химия</c:v>
                </c:pt>
                <c:pt idx="4">
                  <c:v>информатика</c:v>
                </c:pt>
                <c:pt idx="5">
                  <c:v>биология</c:v>
                </c:pt>
                <c:pt idx="6">
                  <c:v>история</c:v>
                </c:pt>
                <c:pt idx="7">
                  <c:v>география</c:v>
                </c:pt>
                <c:pt idx="8">
                  <c:v>английский язык</c:v>
                </c:pt>
                <c:pt idx="9">
                  <c:v>обществознание</c:v>
                </c:pt>
                <c:pt idx="10">
                  <c:v>литература</c:v>
                </c:pt>
              </c:strCache>
            </c:strRef>
          </c:cat>
          <c:val>
            <c:numRef>
              <c:f>Лист1!$C$2:$C$12</c:f>
              <c:numCache>
                <c:formatCode>General</c:formatCode>
                <c:ptCount val="11"/>
                <c:pt idx="0">
                  <c:v>8138</c:v>
                </c:pt>
                <c:pt idx="1">
                  <c:v>9114</c:v>
                </c:pt>
                <c:pt idx="2">
                  <c:v>1834</c:v>
                </c:pt>
                <c:pt idx="3">
                  <c:v>1329</c:v>
                </c:pt>
                <c:pt idx="4">
                  <c:v>1380</c:v>
                </c:pt>
                <c:pt idx="5">
                  <c:v>1320</c:v>
                </c:pt>
                <c:pt idx="6">
                  <c:v>1735</c:v>
                </c:pt>
                <c:pt idx="7">
                  <c:v>1273</c:v>
                </c:pt>
                <c:pt idx="8">
                  <c:v>1821</c:v>
                </c:pt>
                <c:pt idx="9">
                  <c:v>2142</c:v>
                </c:pt>
                <c:pt idx="10">
                  <c:v>1719</c:v>
                </c:pt>
              </c:numCache>
            </c:numRef>
          </c:val>
          <c:extLst>
            <c:ext xmlns:c16="http://schemas.microsoft.com/office/drawing/2014/chart" uri="{C3380CC4-5D6E-409C-BE32-E72D297353CC}">
              <c16:uniqueId val="{00000001-B405-469A-AD8D-0B41522754EE}"/>
            </c:ext>
          </c:extLst>
        </c:ser>
        <c:ser>
          <c:idx val="2"/>
          <c:order val="2"/>
          <c:tx>
            <c:strRef>
              <c:f>Лист1!$D$1</c:f>
              <c:strCache>
                <c:ptCount val="1"/>
                <c:pt idx="0">
                  <c:v>"4"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русский язык</c:v>
                </c:pt>
                <c:pt idx="1">
                  <c:v>математика</c:v>
                </c:pt>
                <c:pt idx="2">
                  <c:v>физика</c:v>
                </c:pt>
                <c:pt idx="3">
                  <c:v>химия</c:v>
                </c:pt>
                <c:pt idx="4">
                  <c:v>информатика</c:v>
                </c:pt>
                <c:pt idx="5">
                  <c:v>биология</c:v>
                </c:pt>
                <c:pt idx="6">
                  <c:v>история</c:v>
                </c:pt>
                <c:pt idx="7">
                  <c:v>география</c:v>
                </c:pt>
                <c:pt idx="8">
                  <c:v>английский язык</c:v>
                </c:pt>
                <c:pt idx="9">
                  <c:v>обществознание</c:v>
                </c:pt>
                <c:pt idx="10">
                  <c:v>литература</c:v>
                </c:pt>
              </c:strCache>
            </c:strRef>
          </c:cat>
          <c:val>
            <c:numRef>
              <c:f>Лист1!$D$2:$D$12</c:f>
              <c:numCache>
                <c:formatCode>General</c:formatCode>
                <c:ptCount val="11"/>
                <c:pt idx="0">
                  <c:v>5185</c:v>
                </c:pt>
                <c:pt idx="1">
                  <c:v>5994</c:v>
                </c:pt>
                <c:pt idx="2">
                  <c:v>1201</c:v>
                </c:pt>
                <c:pt idx="3">
                  <c:v>1339</c:v>
                </c:pt>
                <c:pt idx="4">
                  <c:v>1485</c:v>
                </c:pt>
                <c:pt idx="5">
                  <c:v>1651</c:v>
                </c:pt>
                <c:pt idx="6">
                  <c:v>0</c:v>
                </c:pt>
                <c:pt idx="7">
                  <c:v>1888</c:v>
                </c:pt>
                <c:pt idx="8">
                  <c:v>1630</c:v>
                </c:pt>
                <c:pt idx="9">
                  <c:v>1439</c:v>
                </c:pt>
                <c:pt idx="10">
                  <c:v>1269</c:v>
                </c:pt>
              </c:numCache>
            </c:numRef>
          </c:val>
          <c:extLst>
            <c:ext xmlns:c16="http://schemas.microsoft.com/office/drawing/2014/chart" uri="{C3380CC4-5D6E-409C-BE32-E72D297353CC}">
              <c16:uniqueId val="{00000002-B405-469A-AD8D-0B41522754EE}"/>
            </c:ext>
          </c:extLst>
        </c:ser>
        <c:ser>
          <c:idx val="3"/>
          <c:order val="3"/>
          <c:tx>
            <c:strRef>
              <c:f>Лист1!$E$1</c:f>
              <c:strCache>
                <c:ptCount val="1"/>
                <c:pt idx="0">
                  <c:v>"5"</c:v>
                </c:pt>
              </c:strCache>
            </c:strRef>
          </c:tx>
          <c:spPr>
            <a:solidFill>
              <a:schemeClr val="accent4"/>
            </a:solidFill>
            <a:ln>
              <a:noFill/>
            </a:ln>
            <a:effectLst/>
          </c:spPr>
          <c:invertIfNegative val="0"/>
          <c:dLbls>
            <c:dLbl>
              <c:idx val="2"/>
              <c:layout>
                <c:manualLayout>
                  <c:x val="5.8967080727587544E-2"/>
                  <c:y val="7.434704850998562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387-4066-B55B-C9220BEC3C4C}"/>
                </c:ext>
              </c:extLst>
            </c:dLbl>
            <c:dLbl>
              <c:idx val="3"/>
              <c:layout>
                <c:manualLayout>
                  <c:x val="6.6337965818536057E-2"/>
                  <c:y val="4.543378256783575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387-4066-B55B-C9220BEC3C4C}"/>
                </c:ext>
              </c:extLst>
            </c:dLbl>
            <c:dLbl>
              <c:idx val="4"/>
              <c:layout>
                <c:manualLayout>
                  <c:x val="5.8967080727587613E-2"/>
                  <c:y val="-7.434704850998562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387-4066-B55B-C9220BEC3C4C}"/>
                </c:ext>
              </c:extLst>
            </c:dLbl>
            <c:dLbl>
              <c:idx val="5"/>
              <c:layout>
                <c:manualLayout>
                  <c:x val="5.7124359454850497E-2"/>
                  <c:y val="-2.478234950332854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387-4066-B55B-C9220BEC3C4C}"/>
                </c:ext>
              </c:extLst>
            </c:dLbl>
            <c:dLbl>
              <c:idx val="6"/>
              <c:layout>
                <c:manualLayout>
                  <c:x val="4.97534743639020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387-4066-B55B-C9220BEC3C4C}"/>
                </c:ext>
              </c:extLst>
            </c:dLbl>
            <c:dLbl>
              <c:idx val="7"/>
              <c:layout>
                <c:manualLayout>
                  <c:x val="4.7910753091164937E-2"/>
                  <c:y val="9.91293980133141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387-4066-B55B-C9220BEC3C4C}"/>
                </c:ext>
              </c:extLst>
            </c:dLbl>
            <c:dLbl>
              <c:idx val="8"/>
              <c:layout>
                <c:manualLayout>
                  <c:x val="3.5011704182005145E-2"/>
                  <c:y val="-4.956469900665708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387-4066-B55B-C9220BEC3C4C}"/>
                </c:ext>
              </c:extLst>
            </c:dLbl>
            <c:dLbl>
              <c:idx val="9"/>
              <c:layout>
                <c:manualLayout>
                  <c:x val="5.5281638182113457E-2"/>
                  <c:y val="-2.478234950332672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387-4066-B55B-C9220BEC3C4C}"/>
                </c:ext>
              </c:extLst>
            </c:dLbl>
            <c:dLbl>
              <c:idx val="10"/>
              <c:layout>
                <c:manualLayout>
                  <c:x val="5.7124359454850435E-2"/>
                  <c:y val="9.086756513567150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04B-4A82-B0A2-8C4C62378E1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Лист1!$A$2:$A$12</c:f>
              <c:strCache>
                <c:ptCount val="11"/>
                <c:pt idx="0">
                  <c:v>русский язык</c:v>
                </c:pt>
                <c:pt idx="1">
                  <c:v>математика</c:v>
                </c:pt>
                <c:pt idx="2">
                  <c:v>физика</c:v>
                </c:pt>
                <c:pt idx="3">
                  <c:v>химия</c:v>
                </c:pt>
                <c:pt idx="4">
                  <c:v>информатика</c:v>
                </c:pt>
                <c:pt idx="5">
                  <c:v>биология</c:v>
                </c:pt>
                <c:pt idx="6">
                  <c:v>история</c:v>
                </c:pt>
                <c:pt idx="7">
                  <c:v>география</c:v>
                </c:pt>
                <c:pt idx="8">
                  <c:v>английский язык</c:v>
                </c:pt>
                <c:pt idx="9">
                  <c:v>обществознание</c:v>
                </c:pt>
                <c:pt idx="10">
                  <c:v>литература</c:v>
                </c:pt>
              </c:strCache>
            </c:strRef>
          </c:cat>
          <c:val>
            <c:numRef>
              <c:f>Лист1!$E$2:$E$12</c:f>
              <c:numCache>
                <c:formatCode>General</c:formatCode>
                <c:ptCount val="11"/>
                <c:pt idx="0">
                  <c:v>2060</c:v>
                </c:pt>
                <c:pt idx="1">
                  <c:v>1383</c:v>
                </c:pt>
                <c:pt idx="2">
                  <c:v>275</c:v>
                </c:pt>
                <c:pt idx="3">
                  <c:v>586</c:v>
                </c:pt>
                <c:pt idx="4">
                  <c:v>400</c:v>
                </c:pt>
                <c:pt idx="5">
                  <c:v>493</c:v>
                </c:pt>
                <c:pt idx="6">
                  <c:v>0</c:v>
                </c:pt>
                <c:pt idx="7">
                  <c:v>287</c:v>
                </c:pt>
                <c:pt idx="8">
                  <c:v>636</c:v>
                </c:pt>
                <c:pt idx="9">
                  <c:v>432</c:v>
                </c:pt>
                <c:pt idx="10">
                  <c:v>686</c:v>
                </c:pt>
              </c:numCache>
            </c:numRef>
          </c:val>
          <c:extLst>
            <c:ext xmlns:c16="http://schemas.microsoft.com/office/drawing/2014/chart" uri="{C3380CC4-5D6E-409C-BE32-E72D297353CC}">
              <c16:uniqueId val="{00000003-B405-469A-AD8D-0B41522754EE}"/>
            </c:ext>
          </c:extLst>
        </c:ser>
        <c:dLbls>
          <c:dLblPos val="ctr"/>
          <c:showLegendKey val="0"/>
          <c:showVal val="1"/>
          <c:showCatName val="0"/>
          <c:showSerName val="0"/>
          <c:showPercent val="0"/>
          <c:showBubbleSize val="0"/>
        </c:dLbls>
        <c:gapWidth val="150"/>
        <c:overlap val="100"/>
        <c:axId val="1358290175"/>
        <c:axId val="1446896543"/>
      </c:barChart>
      <c:catAx>
        <c:axId val="13582901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u-RU"/>
          </a:p>
        </c:txPr>
        <c:crossAx val="1446896543"/>
        <c:crosses val="autoZero"/>
        <c:auto val="1"/>
        <c:lblAlgn val="ctr"/>
        <c:lblOffset val="100"/>
        <c:noMultiLvlLbl val="0"/>
      </c:catAx>
      <c:valAx>
        <c:axId val="1446896543"/>
        <c:scaling>
          <c:orientation val="minMax"/>
          <c:max val="17500"/>
          <c:min val="0"/>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358290175"/>
        <c:crosses val="autoZero"/>
        <c:crossBetween val="between"/>
      </c:valAx>
      <c:spPr>
        <a:noFill/>
        <a:ln>
          <a:noFill/>
        </a:ln>
        <a:effectLst/>
      </c:spPr>
    </c:plotArea>
    <c:legend>
      <c:legendPos val="b"/>
      <c:layout>
        <c:manualLayout>
          <c:xMode val="edge"/>
          <c:yMode val="edge"/>
          <c:x val="0.35598429537167908"/>
          <c:y val="0.87989497747635681"/>
          <c:w val="0.25486242634737383"/>
          <c:h val="5.0714443914323323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журналу4.xlsx]МАТ'!$D$2:$D$8</c:f>
              <c:numCache>
                <c:formatCode>General</c:formatCode>
                <c:ptCount val="7"/>
                <c:pt idx="0">
                  <c:v>14.33</c:v>
                </c:pt>
                <c:pt idx="1">
                  <c:v>16</c:v>
                </c:pt>
                <c:pt idx="2">
                  <c:v>16.670000000000002</c:v>
                </c:pt>
                <c:pt idx="3">
                  <c:v>34.619999999999997</c:v>
                </c:pt>
                <c:pt idx="4">
                  <c:v>5.19</c:v>
                </c:pt>
                <c:pt idx="5">
                  <c:v>18.18</c:v>
                </c:pt>
                <c:pt idx="6">
                  <c:v>8.91</c:v>
                </c:pt>
              </c:numCache>
            </c:numRef>
          </c:val>
          <c:extLst>
            <c:ext xmlns:c16="http://schemas.microsoft.com/office/drawing/2014/chart" uri="{C3380CC4-5D6E-409C-BE32-E72D297353CC}">
              <c16:uniqueId val="{00000000-9CF3-49AD-A6F7-1B187AC9FAAB}"/>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журналу4.xlsx]МАТ'!$F$2:$F$8</c:f>
              <c:numCache>
                <c:formatCode>General</c:formatCode>
                <c:ptCount val="7"/>
                <c:pt idx="0">
                  <c:v>81.209999999999994</c:v>
                </c:pt>
                <c:pt idx="1">
                  <c:v>76</c:v>
                </c:pt>
                <c:pt idx="2">
                  <c:v>81.25</c:v>
                </c:pt>
                <c:pt idx="3">
                  <c:v>65.38</c:v>
                </c:pt>
                <c:pt idx="4">
                  <c:v>87.01</c:v>
                </c:pt>
                <c:pt idx="5">
                  <c:v>63.64</c:v>
                </c:pt>
                <c:pt idx="6">
                  <c:v>88.12</c:v>
                </c:pt>
              </c:numCache>
            </c:numRef>
          </c:val>
          <c:extLst>
            <c:ext xmlns:c16="http://schemas.microsoft.com/office/drawing/2014/chart" uri="{C3380CC4-5D6E-409C-BE32-E72D297353CC}">
              <c16:uniqueId val="{00000001-9CF3-49AD-A6F7-1B187AC9FAAB}"/>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F3-49AD-A6F7-1B187AC9FAAB}"/>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F3-49AD-A6F7-1B187AC9FAA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журналу4.xlsx]МАТ'!$H$2:$H$8</c:f>
              <c:numCache>
                <c:formatCode>General</c:formatCode>
                <c:ptCount val="7"/>
                <c:pt idx="0">
                  <c:v>4.46</c:v>
                </c:pt>
                <c:pt idx="1">
                  <c:v>8</c:v>
                </c:pt>
                <c:pt idx="2">
                  <c:v>2.08</c:v>
                </c:pt>
                <c:pt idx="3">
                  <c:v>0</c:v>
                </c:pt>
                <c:pt idx="4">
                  <c:v>7.79</c:v>
                </c:pt>
                <c:pt idx="5">
                  <c:v>18.18</c:v>
                </c:pt>
                <c:pt idx="6">
                  <c:v>2.97</c:v>
                </c:pt>
              </c:numCache>
            </c:numRef>
          </c:val>
          <c:extLst>
            <c:ext xmlns:c16="http://schemas.microsoft.com/office/drawing/2014/chart" uri="{C3380CC4-5D6E-409C-BE32-E72D297353CC}">
              <c16:uniqueId val="{00000004-9CF3-49AD-A6F7-1B187AC9FAAB}"/>
            </c:ext>
          </c:extLst>
        </c:ser>
        <c:dLbls>
          <c:dLblPos val="ctr"/>
          <c:showLegendKey val="0"/>
          <c:showVal val="1"/>
          <c:showCatName val="0"/>
          <c:showSerName val="0"/>
          <c:showPercent val="0"/>
          <c:showBubbleSize val="0"/>
        </c:dLbls>
        <c:gapWidth val="50"/>
        <c:overlap val="100"/>
        <c:axId val="402417160"/>
        <c:axId val="402420688"/>
      </c:barChart>
      <c:catAx>
        <c:axId val="4024171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2420688"/>
        <c:crosses val="autoZero"/>
        <c:auto val="1"/>
        <c:lblAlgn val="ctr"/>
        <c:lblOffset val="100"/>
        <c:noMultiLvlLbl val="0"/>
      </c:catAx>
      <c:valAx>
        <c:axId val="4024206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24171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028154553617064E-2"/>
          <c:y val="0"/>
          <c:w val="0.95297184544638291"/>
          <c:h val="0.5051724524460105"/>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65</c:v>
                </c:pt>
                <c:pt idx="1">
                  <c:v>41.79</c:v>
                </c:pt>
                <c:pt idx="2">
                  <c:v>34.75</c:v>
                </c:pt>
                <c:pt idx="3">
                  <c:v>32.93</c:v>
                </c:pt>
                <c:pt idx="4">
                  <c:v>45.71</c:v>
                </c:pt>
                <c:pt idx="5">
                  <c:v>26.17</c:v>
                </c:pt>
                <c:pt idx="6">
                  <c:v>46.66</c:v>
                </c:pt>
                <c:pt idx="7">
                  <c:v>19.05</c:v>
                </c:pt>
                <c:pt idx="8">
                  <c:v>20</c:v>
                </c:pt>
                <c:pt idx="9">
                  <c:v>51.51</c:v>
                </c:pt>
                <c:pt idx="10">
                  <c:v>28</c:v>
                </c:pt>
                <c:pt idx="11">
                  <c:v>46.74</c:v>
                </c:pt>
                <c:pt idx="12">
                  <c:v>70</c:v>
                </c:pt>
                <c:pt idx="13">
                  <c:v>42.85</c:v>
                </c:pt>
                <c:pt idx="14">
                  <c:v>35</c:v>
                </c:pt>
                <c:pt idx="15">
                  <c:v>30.580000000000002</c:v>
                </c:pt>
                <c:pt idx="16">
                  <c:v>21.43</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30.77</c:v>
                </c:pt>
                <c:pt idx="1">
                  <c:v>47.900000000000006</c:v>
                </c:pt>
                <c:pt idx="2">
                  <c:v>39.83</c:v>
                </c:pt>
                <c:pt idx="3">
                  <c:v>32.14</c:v>
                </c:pt>
                <c:pt idx="4">
                  <c:v>40.74</c:v>
                </c:pt>
                <c:pt idx="5">
                  <c:v>20.8</c:v>
                </c:pt>
                <c:pt idx="6">
                  <c:v>66.67</c:v>
                </c:pt>
                <c:pt idx="7">
                  <c:v>57.150000000000006</c:v>
                </c:pt>
                <c:pt idx="8">
                  <c:v>42.85</c:v>
                </c:pt>
                <c:pt idx="9">
                  <c:v>27.910000000000004</c:v>
                </c:pt>
                <c:pt idx="10">
                  <c:v>51.42</c:v>
                </c:pt>
                <c:pt idx="11">
                  <c:v>23.81</c:v>
                </c:pt>
                <c:pt idx="12">
                  <c:v>3.33</c:v>
                </c:pt>
                <c:pt idx="13">
                  <c:v>32.5</c:v>
                </c:pt>
                <c:pt idx="14">
                  <c:v>39.33</c:v>
                </c:pt>
                <c:pt idx="15">
                  <c:v>32.410000000000004</c:v>
                </c:pt>
                <c:pt idx="16">
                  <c:v>26.869999999999997</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43.75</c:v>
                </c:pt>
                <c:pt idx="1">
                  <c:v>40.630000000000003</c:v>
                </c:pt>
                <c:pt idx="2">
                  <c:v>48.37</c:v>
                </c:pt>
                <c:pt idx="3">
                  <c:v>33.82</c:v>
                </c:pt>
                <c:pt idx="4">
                  <c:v>52.68</c:v>
                </c:pt>
                <c:pt idx="5">
                  <c:v>26.74</c:v>
                </c:pt>
                <c:pt idx="6">
                  <c:v>28.57</c:v>
                </c:pt>
                <c:pt idx="7">
                  <c:v>56.52</c:v>
                </c:pt>
                <c:pt idx="8">
                  <c:v>31.68</c:v>
                </c:pt>
                <c:pt idx="9">
                  <c:v>31.58</c:v>
                </c:pt>
                <c:pt idx="10">
                  <c:v>23.73</c:v>
                </c:pt>
                <c:pt idx="11">
                  <c:v>48.36</c:v>
                </c:pt>
                <c:pt idx="12">
                  <c:v>42.86</c:v>
                </c:pt>
                <c:pt idx="13">
                  <c:v>28.36</c:v>
                </c:pt>
                <c:pt idx="14">
                  <c:v>53.57</c:v>
                </c:pt>
                <c:pt idx="15">
                  <c:v>31</c:v>
                </c:pt>
                <c:pt idx="16">
                  <c:v>22.35</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66.66</c:v>
                </c:pt>
                <c:pt idx="1">
                  <c:v>41.74</c:v>
                </c:pt>
                <c:pt idx="2">
                  <c:v>35.520000000000003</c:v>
                </c:pt>
                <c:pt idx="3">
                  <c:v>40</c:v>
                </c:pt>
                <c:pt idx="4">
                  <c:v>33.93</c:v>
                </c:pt>
                <c:pt idx="5">
                  <c:v>31.4</c:v>
                </c:pt>
                <c:pt idx="6">
                  <c:v>13.16</c:v>
                </c:pt>
                <c:pt idx="7">
                  <c:v>22.5</c:v>
                </c:pt>
                <c:pt idx="8">
                  <c:v>50</c:v>
                </c:pt>
                <c:pt idx="9">
                  <c:v>41.67</c:v>
                </c:pt>
                <c:pt idx="10">
                  <c:v>30.56</c:v>
                </c:pt>
                <c:pt idx="11">
                  <c:v>51.25</c:v>
                </c:pt>
                <c:pt idx="12">
                  <c:v>81.819999999999993</c:v>
                </c:pt>
                <c:pt idx="13">
                  <c:v>36.299999999999997</c:v>
                </c:pt>
                <c:pt idx="14">
                  <c:v>33.340000000000003</c:v>
                </c:pt>
                <c:pt idx="15">
                  <c:v>45.160000000000004</c:v>
                </c:pt>
                <c:pt idx="16">
                  <c:v>32</c:v>
                </c:pt>
              </c:numCache>
            </c:numRef>
          </c:val>
          <c:extLst>
            <c:ext xmlns:c16="http://schemas.microsoft.com/office/drawing/2014/chart" uri="{C3380CC4-5D6E-409C-BE32-E72D297353CC}">
              <c16:uniqueId val="{00000000-6EB9-4646-8CD1-FCDC64DEB278}"/>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43.09</c:v>
                </c:pt>
                <c:pt idx="1">
                  <c:v>45.64</c:v>
                </c:pt>
                <c:pt idx="2">
                  <c:v>42.67</c:v>
                </c:pt>
                <c:pt idx="3">
                  <c:v>44.45</c:v>
                </c:pt>
                <c:pt idx="5">
                  <c:v>32.93</c:v>
                </c:pt>
                <c:pt idx="6">
                  <c:v>50</c:v>
                </c:pt>
                <c:pt idx="7">
                  <c:v>78.569999999999993</c:v>
                </c:pt>
                <c:pt idx="8">
                  <c:v>47.22</c:v>
                </c:pt>
                <c:pt idx="9">
                  <c:v>65</c:v>
                </c:pt>
                <c:pt idx="10">
                  <c:v>23.53</c:v>
                </c:pt>
                <c:pt idx="11">
                  <c:v>20.630000000000003</c:v>
                </c:pt>
                <c:pt idx="13">
                  <c:v>24.32</c:v>
                </c:pt>
                <c:pt idx="14">
                  <c:v>42.22</c:v>
                </c:pt>
                <c:pt idx="15">
                  <c:v>31.15</c:v>
                </c:pt>
                <c:pt idx="16">
                  <c:v>23.07</c:v>
                </c:pt>
              </c:numCache>
            </c:numRef>
          </c:val>
          <c:extLst>
            <c:ext xmlns:c16="http://schemas.microsoft.com/office/drawing/2014/chart" uri="{C3380CC4-5D6E-409C-BE32-E72D297353CC}">
              <c16:uniqueId val="{00000000-C8BA-4E01-845A-B10E8F4A7080}"/>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32974188169017E-2"/>
          <c:y val="0"/>
          <c:w val="0.93756702581183093"/>
          <c:h val="0.50071673858229504"/>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27.74</c:v>
                </c:pt>
                <c:pt idx="1">
                  <c:v>26.98</c:v>
                </c:pt>
                <c:pt idx="2">
                  <c:v>32.619999999999997</c:v>
                </c:pt>
                <c:pt idx="3">
                  <c:v>24.29</c:v>
                </c:pt>
                <c:pt idx="4">
                  <c:v>62.22</c:v>
                </c:pt>
                <c:pt idx="5">
                  <c:v>30.91</c:v>
                </c:pt>
                <c:pt idx="6">
                  <c:v>37.1</c:v>
                </c:pt>
                <c:pt idx="7">
                  <c:v>46.239999999999995</c:v>
                </c:pt>
                <c:pt idx="8">
                  <c:v>16.670000000000002</c:v>
                </c:pt>
                <c:pt idx="9">
                  <c:v>47.56</c:v>
                </c:pt>
                <c:pt idx="10">
                  <c:v>23.73</c:v>
                </c:pt>
                <c:pt idx="11">
                  <c:v>37.32</c:v>
                </c:pt>
                <c:pt idx="12">
                  <c:v>34.43</c:v>
                </c:pt>
                <c:pt idx="13">
                  <c:v>31.42</c:v>
                </c:pt>
                <c:pt idx="14">
                  <c:v>36.260000000000005</c:v>
                </c:pt>
                <c:pt idx="15">
                  <c:v>38.85</c:v>
                </c:pt>
                <c:pt idx="16">
                  <c:v>40.94</c:v>
                </c:pt>
                <c:pt idx="17">
                  <c:v>78</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48.3</c:v>
                </c:pt>
                <c:pt idx="1">
                  <c:v>26.380000000000003</c:v>
                </c:pt>
                <c:pt idx="2">
                  <c:v>49.51</c:v>
                </c:pt>
                <c:pt idx="3">
                  <c:v>44.93</c:v>
                </c:pt>
                <c:pt idx="4">
                  <c:v>43.419999999999995</c:v>
                </c:pt>
                <c:pt idx="5">
                  <c:v>38.239999999999995</c:v>
                </c:pt>
                <c:pt idx="6">
                  <c:v>59.74</c:v>
                </c:pt>
                <c:pt idx="7">
                  <c:v>45.24</c:v>
                </c:pt>
                <c:pt idx="8">
                  <c:v>38.47</c:v>
                </c:pt>
                <c:pt idx="9">
                  <c:v>34.33</c:v>
                </c:pt>
                <c:pt idx="10">
                  <c:v>52.179999999999993</c:v>
                </c:pt>
                <c:pt idx="11">
                  <c:v>46.9</c:v>
                </c:pt>
                <c:pt idx="12">
                  <c:v>33.33</c:v>
                </c:pt>
                <c:pt idx="13">
                  <c:v>16.22</c:v>
                </c:pt>
                <c:pt idx="14">
                  <c:v>35.950000000000003</c:v>
                </c:pt>
                <c:pt idx="15">
                  <c:v>33.049999999999997</c:v>
                </c:pt>
                <c:pt idx="16">
                  <c:v>36.519999999999996</c:v>
                </c:pt>
                <c:pt idx="17">
                  <c:v>61.47</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31.25</c:v>
                </c:pt>
                <c:pt idx="1">
                  <c:v>38.760000000000005</c:v>
                </c:pt>
                <c:pt idx="2">
                  <c:v>43.89</c:v>
                </c:pt>
                <c:pt idx="3">
                  <c:v>47.82</c:v>
                </c:pt>
                <c:pt idx="4">
                  <c:v>70.099999999999994</c:v>
                </c:pt>
                <c:pt idx="5">
                  <c:v>37.799999999999997</c:v>
                </c:pt>
                <c:pt idx="6">
                  <c:v>56.25</c:v>
                </c:pt>
                <c:pt idx="7">
                  <c:v>35.39</c:v>
                </c:pt>
                <c:pt idx="8">
                  <c:v>31.25</c:v>
                </c:pt>
                <c:pt idx="9">
                  <c:v>34.54</c:v>
                </c:pt>
                <c:pt idx="10">
                  <c:v>69.7</c:v>
                </c:pt>
                <c:pt idx="11">
                  <c:v>41.54</c:v>
                </c:pt>
                <c:pt idx="12">
                  <c:v>28.71</c:v>
                </c:pt>
                <c:pt idx="13">
                  <c:v>38.769999999999996</c:v>
                </c:pt>
                <c:pt idx="14">
                  <c:v>33.770000000000003</c:v>
                </c:pt>
                <c:pt idx="15">
                  <c:v>57.599999999999994</c:v>
                </c:pt>
                <c:pt idx="16">
                  <c:v>46</c:v>
                </c:pt>
                <c:pt idx="17">
                  <c:v>58.99</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50.42</c:v>
                </c:pt>
                <c:pt idx="1">
                  <c:v>27.89</c:v>
                </c:pt>
                <c:pt idx="2">
                  <c:v>51.13</c:v>
                </c:pt>
                <c:pt idx="3">
                  <c:v>33.33</c:v>
                </c:pt>
                <c:pt idx="4">
                  <c:v>25</c:v>
                </c:pt>
                <c:pt idx="5">
                  <c:v>21.31</c:v>
                </c:pt>
                <c:pt idx="6">
                  <c:v>30.61</c:v>
                </c:pt>
                <c:pt idx="7">
                  <c:v>56.36</c:v>
                </c:pt>
                <c:pt idx="8">
                  <c:v>5.41</c:v>
                </c:pt>
                <c:pt idx="9">
                  <c:v>49.38</c:v>
                </c:pt>
                <c:pt idx="10">
                  <c:v>42</c:v>
                </c:pt>
                <c:pt idx="11">
                  <c:v>53.25</c:v>
                </c:pt>
                <c:pt idx="12">
                  <c:v>26.53</c:v>
                </c:pt>
                <c:pt idx="13">
                  <c:v>16.670000000000002</c:v>
                </c:pt>
                <c:pt idx="14">
                  <c:v>29.51</c:v>
                </c:pt>
                <c:pt idx="15">
                  <c:v>49.5</c:v>
                </c:pt>
                <c:pt idx="16">
                  <c:v>33.33</c:v>
                </c:pt>
                <c:pt idx="17">
                  <c:v>50.52</c:v>
                </c:pt>
              </c:numCache>
            </c:numRef>
          </c:val>
          <c:extLst>
            <c:ext xmlns:c16="http://schemas.microsoft.com/office/drawing/2014/chart" uri="{C3380CC4-5D6E-409C-BE32-E72D297353CC}">
              <c16:uniqueId val="{00000000-20CC-4166-90B2-C3C3DFF0D7C8}"/>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49.019999999999996</c:v>
                </c:pt>
                <c:pt idx="1">
                  <c:v>38.78</c:v>
                </c:pt>
                <c:pt idx="2">
                  <c:v>45.67</c:v>
                </c:pt>
                <c:pt idx="3">
                  <c:v>44</c:v>
                </c:pt>
                <c:pt idx="4">
                  <c:v>47.36</c:v>
                </c:pt>
                <c:pt idx="5">
                  <c:v>30.99</c:v>
                </c:pt>
                <c:pt idx="6">
                  <c:v>42.1</c:v>
                </c:pt>
                <c:pt idx="8">
                  <c:v>17.5</c:v>
                </c:pt>
                <c:pt idx="9">
                  <c:v>44.27</c:v>
                </c:pt>
                <c:pt idx="10">
                  <c:v>60.870000000000005</c:v>
                </c:pt>
                <c:pt idx="11">
                  <c:v>19.27</c:v>
                </c:pt>
                <c:pt idx="13">
                  <c:v>22.72</c:v>
                </c:pt>
                <c:pt idx="14">
                  <c:v>43.650000000000006</c:v>
                </c:pt>
                <c:pt idx="15">
                  <c:v>77.77</c:v>
                </c:pt>
                <c:pt idx="16">
                  <c:v>34.61</c:v>
                </c:pt>
                <c:pt idx="17">
                  <c:v>80.22999999999999</c:v>
                </c:pt>
              </c:numCache>
            </c:numRef>
          </c:val>
          <c:extLst>
            <c:ext xmlns:c16="http://schemas.microsoft.com/office/drawing/2014/chart" uri="{C3380CC4-5D6E-409C-BE32-E72D297353CC}">
              <c16:uniqueId val="{00000000-DBA5-4AB6-934E-AB761727D12E}"/>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результатов.xlsx]Лист1'!$E$3:$E$12</c:f>
              <c:numCache>
                <c:formatCode>General</c:formatCode>
                <c:ptCount val="10"/>
                <c:pt idx="0">
                  <c:v>89.72</c:v>
                </c:pt>
                <c:pt idx="1">
                  <c:v>81.66</c:v>
                </c:pt>
                <c:pt idx="2">
                  <c:v>82.15</c:v>
                </c:pt>
                <c:pt idx="3">
                  <c:v>58.6</c:v>
                </c:pt>
                <c:pt idx="4">
                  <c:v>35.29</c:v>
                </c:pt>
                <c:pt idx="5">
                  <c:v>72.89</c:v>
                </c:pt>
                <c:pt idx="6">
                  <c:v>63.49</c:v>
                </c:pt>
                <c:pt idx="7">
                  <c:v>62.16</c:v>
                </c:pt>
                <c:pt idx="8">
                  <c:v>74.790000000000006</c:v>
                </c:pt>
                <c:pt idx="9">
                  <c:v>22.19</c:v>
                </c:pt>
              </c:numCache>
            </c:numRef>
          </c:val>
          <c:extLst>
            <c:ext xmlns:c16="http://schemas.microsoft.com/office/drawing/2014/chart" uri="{C3380CC4-5D6E-409C-BE32-E72D297353CC}">
              <c16:uniqueId val="{00000000-7821-42DC-8B52-86F55BB2EC94}"/>
            </c:ext>
          </c:extLst>
        </c:ser>
        <c:ser>
          <c:idx val="1"/>
          <c:order val="1"/>
          <c:tx>
            <c:strRef>
              <c:f>'[Ф2.2_Достижение планируемых результатов.xlsx]Лист1'!$F$1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результатов.xlsx]Лист1'!$F$3:$F$12</c:f>
              <c:numCache>
                <c:formatCode>General</c:formatCode>
                <c:ptCount val="10"/>
                <c:pt idx="0">
                  <c:v>90.98</c:v>
                </c:pt>
                <c:pt idx="1">
                  <c:v>84.18</c:v>
                </c:pt>
                <c:pt idx="2">
                  <c:v>85.2</c:v>
                </c:pt>
                <c:pt idx="3">
                  <c:v>54.35</c:v>
                </c:pt>
                <c:pt idx="4">
                  <c:v>33.58</c:v>
                </c:pt>
                <c:pt idx="5">
                  <c:v>67.75</c:v>
                </c:pt>
                <c:pt idx="6">
                  <c:v>63.02</c:v>
                </c:pt>
                <c:pt idx="7">
                  <c:v>59.75</c:v>
                </c:pt>
                <c:pt idx="8">
                  <c:v>75.77</c:v>
                </c:pt>
                <c:pt idx="9">
                  <c:v>18.350000000000001</c:v>
                </c:pt>
              </c:numCache>
            </c:numRef>
          </c:val>
          <c:extLst>
            <c:ext xmlns:c16="http://schemas.microsoft.com/office/drawing/2014/chart" uri="{C3380CC4-5D6E-409C-BE32-E72D297353CC}">
              <c16:uniqueId val="{00000001-7821-42DC-8B52-86F55BB2EC94}"/>
            </c:ext>
          </c:extLst>
        </c:ser>
        <c:dLbls>
          <c:dLblPos val="ctr"/>
          <c:showLegendKey val="0"/>
          <c:showVal val="1"/>
          <c:showCatName val="0"/>
          <c:showSerName val="0"/>
          <c:showPercent val="0"/>
          <c:showBubbleSize val="0"/>
        </c:dLbls>
        <c:gapWidth val="219"/>
        <c:overlap val="-27"/>
        <c:axId val="347771896"/>
        <c:axId val="347774640"/>
      </c:barChart>
      <c:catAx>
        <c:axId val="34777189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74640"/>
        <c:crosses val="autoZero"/>
        <c:auto val="1"/>
        <c:lblAlgn val="ctr"/>
        <c:lblOffset val="100"/>
        <c:noMultiLvlLbl val="0"/>
      </c:catAx>
      <c:valAx>
        <c:axId val="347774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71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Лист1!$E$2:$E$33</c:f>
              <c:numCache>
                <c:formatCode>General</c:formatCode>
                <c:ptCount val="32"/>
                <c:pt idx="0">
                  <c:v>4.8600000000000003</c:v>
                </c:pt>
                <c:pt idx="1">
                  <c:v>3.39</c:v>
                </c:pt>
                <c:pt idx="2">
                  <c:v>5.45</c:v>
                </c:pt>
                <c:pt idx="3">
                  <c:v>2</c:v>
                </c:pt>
                <c:pt idx="4">
                  <c:v>1.85</c:v>
                </c:pt>
                <c:pt idx="5">
                  <c:v>2.44</c:v>
                </c:pt>
                <c:pt idx="6">
                  <c:v>0</c:v>
                </c:pt>
                <c:pt idx="7">
                  <c:v>0</c:v>
                </c:pt>
                <c:pt idx="8">
                  <c:v>2.78</c:v>
                </c:pt>
                <c:pt idx="9">
                  <c:v>5</c:v>
                </c:pt>
                <c:pt idx="10">
                  <c:v>0</c:v>
                </c:pt>
                <c:pt idx="11">
                  <c:v>6.35</c:v>
                </c:pt>
                <c:pt idx="12">
                  <c:v>5.41</c:v>
                </c:pt>
                <c:pt idx="13">
                  <c:v>0</c:v>
                </c:pt>
                <c:pt idx="14">
                  <c:v>1.64</c:v>
                </c:pt>
                <c:pt idx="15">
                  <c:v>7.69</c:v>
                </c:pt>
                <c:pt idx="16">
                  <c:v>1.96</c:v>
                </c:pt>
                <c:pt idx="17">
                  <c:v>1.02</c:v>
                </c:pt>
                <c:pt idx="18">
                  <c:v>2.16</c:v>
                </c:pt>
                <c:pt idx="19">
                  <c:v>4</c:v>
                </c:pt>
                <c:pt idx="20">
                  <c:v>0</c:v>
                </c:pt>
                <c:pt idx="21">
                  <c:v>5.63</c:v>
                </c:pt>
                <c:pt idx="22">
                  <c:v>0</c:v>
                </c:pt>
                <c:pt idx="23">
                  <c:v>7.5</c:v>
                </c:pt>
                <c:pt idx="24">
                  <c:v>0.82</c:v>
                </c:pt>
                <c:pt idx="25">
                  <c:v>0</c:v>
                </c:pt>
                <c:pt idx="26">
                  <c:v>7.34</c:v>
                </c:pt>
                <c:pt idx="27">
                  <c:v>2.27</c:v>
                </c:pt>
                <c:pt idx="28">
                  <c:v>3.91</c:v>
                </c:pt>
                <c:pt idx="29">
                  <c:v>0</c:v>
                </c:pt>
                <c:pt idx="30">
                  <c:v>1.92</c:v>
                </c:pt>
                <c:pt idx="31">
                  <c:v>0</c:v>
                </c:pt>
              </c:numCache>
            </c:numRef>
          </c:val>
          <c:extLst>
            <c:ext xmlns:c16="http://schemas.microsoft.com/office/drawing/2014/chart" uri="{C3380CC4-5D6E-409C-BE32-E72D297353CC}">
              <c16:uniqueId val="{00000000-F522-4E08-A395-CD83B2D9F014}"/>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Лист1!$F$2:$F$33</c:f>
              <c:numCache>
                <c:formatCode>General</c:formatCode>
                <c:ptCount val="32"/>
                <c:pt idx="0">
                  <c:v>47.04</c:v>
                </c:pt>
                <c:pt idx="1">
                  <c:v>53.53</c:v>
                </c:pt>
                <c:pt idx="2">
                  <c:v>48.91</c:v>
                </c:pt>
                <c:pt idx="3">
                  <c:v>55.33</c:v>
                </c:pt>
                <c:pt idx="4">
                  <c:v>53.7</c:v>
                </c:pt>
                <c:pt idx="5">
                  <c:v>64.63</c:v>
                </c:pt>
                <c:pt idx="6">
                  <c:v>50</c:v>
                </c:pt>
                <c:pt idx="7">
                  <c:v>21.43</c:v>
                </c:pt>
                <c:pt idx="8">
                  <c:v>50</c:v>
                </c:pt>
                <c:pt idx="9">
                  <c:v>30</c:v>
                </c:pt>
                <c:pt idx="10">
                  <c:v>76.47</c:v>
                </c:pt>
                <c:pt idx="11">
                  <c:v>73.02</c:v>
                </c:pt>
                <c:pt idx="12">
                  <c:v>70.27</c:v>
                </c:pt>
                <c:pt idx="13">
                  <c:v>57.78</c:v>
                </c:pt>
                <c:pt idx="14">
                  <c:v>67.209999999999994</c:v>
                </c:pt>
                <c:pt idx="15">
                  <c:v>69.23</c:v>
                </c:pt>
                <c:pt idx="16">
                  <c:v>49.02</c:v>
                </c:pt>
                <c:pt idx="17">
                  <c:v>60.2</c:v>
                </c:pt>
                <c:pt idx="18">
                  <c:v>52.16</c:v>
                </c:pt>
                <c:pt idx="19">
                  <c:v>52</c:v>
                </c:pt>
                <c:pt idx="20">
                  <c:v>52.63</c:v>
                </c:pt>
                <c:pt idx="21">
                  <c:v>63.38</c:v>
                </c:pt>
                <c:pt idx="22">
                  <c:v>57.89</c:v>
                </c:pt>
                <c:pt idx="23">
                  <c:v>75</c:v>
                </c:pt>
                <c:pt idx="24">
                  <c:v>54.92</c:v>
                </c:pt>
                <c:pt idx="25">
                  <c:v>39.130000000000003</c:v>
                </c:pt>
                <c:pt idx="26">
                  <c:v>73.39</c:v>
                </c:pt>
                <c:pt idx="27">
                  <c:v>75</c:v>
                </c:pt>
                <c:pt idx="28">
                  <c:v>52.44</c:v>
                </c:pt>
                <c:pt idx="29">
                  <c:v>22.22</c:v>
                </c:pt>
                <c:pt idx="30">
                  <c:v>63.46</c:v>
                </c:pt>
                <c:pt idx="31">
                  <c:v>19.77</c:v>
                </c:pt>
              </c:numCache>
            </c:numRef>
          </c:val>
          <c:extLst>
            <c:ext xmlns:c16="http://schemas.microsoft.com/office/drawing/2014/chart" uri="{C3380CC4-5D6E-409C-BE32-E72D297353CC}">
              <c16:uniqueId val="{00000001-F522-4E08-A395-CD83B2D9F014}"/>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22-4E08-A395-CD83B2D9F014}"/>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22-4E08-A395-CD83B2D9F01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Лист1!$G$2:$G$33</c:f>
              <c:numCache>
                <c:formatCode>General</c:formatCode>
                <c:ptCount val="32"/>
                <c:pt idx="0">
                  <c:v>37.75</c:v>
                </c:pt>
                <c:pt idx="1">
                  <c:v>35.06</c:v>
                </c:pt>
                <c:pt idx="2">
                  <c:v>37.69</c:v>
                </c:pt>
                <c:pt idx="3">
                  <c:v>37</c:v>
                </c:pt>
                <c:pt idx="4">
                  <c:v>38.89</c:v>
                </c:pt>
                <c:pt idx="5">
                  <c:v>31.71</c:v>
                </c:pt>
                <c:pt idx="6">
                  <c:v>50</c:v>
                </c:pt>
                <c:pt idx="7">
                  <c:v>57.14</c:v>
                </c:pt>
                <c:pt idx="8">
                  <c:v>40.28</c:v>
                </c:pt>
                <c:pt idx="9">
                  <c:v>55</c:v>
                </c:pt>
                <c:pt idx="10">
                  <c:v>23.53</c:v>
                </c:pt>
                <c:pt idx="11">
                  <c:v>17.46</c:v>
                </c:pt>
                <c:pt idx="12">
                  <c:v>21.62</c:v>
                </c:pt>
                <c:pt idx="13">
                  <c:v>37.78</c:v>
                </c:pt>
                <c:pt idx="14">
                  <c:v>31.15</c:v>
                </c:pt>
                <c:pt idx="15">
                  <c:v>15.38</c:v>
                </c:pt>
                <c:pt idx="16">
                  <c:v>39.22</c:v>
                </c:pt>
                <c:pt idx="17">
                  <c:v>37.76</c:v>
                </c:pt>
                <c:pt idx="18">
                  <c:v>33.33</c:v>
                </c:pt>
                <c:pt idx="19">
                  <c:v>40</c:v>
                </c:pt>
                <c:pt idx="20">
                  <c:v>39.47</c:v>
                </c:pt>
                <c:pt idx="21">
                  <c:v>30.99</c:v>
                </c:pt>
                <c:pt idx="22">
                  <c:v>29.82</c:v>
                </c:pt>
                <c:pt idx="23">
                  <c:v>12.5</c:v>
                </c:pt>
                <c:pt idx="24">
                  <c:v>36.89</c:v>
                </c:pt>
                <c:pt idx="25">
                  <c:v>52.17</c:v>
                </c:pt>
                <c:pt idx="26">
                  <c:v>15.6</c:v>
                </c:pt>
                <c:pt idx="27">
                  <c:v>20.45</c:v>
                </c:pt>
                <c:pt idx="28">
                  <c:v>34.200000000000003</c:v>
                </c:pt>
                <c:pt idx="29">
                  <c:v>44.44</c:v>
                </c:pt>
                <c:pt idx="30">
                  <c:v>26.92</c:v>
                </c:pt>
                <c:pt idx="31">
                  <c:v>54.65</c:v>
                </c:pt>
              </c:numCache>
            </c:numRef>
          </c:val>
          <c:extLst>
            <c:ext xmlns:c16="http://schemas.microsoft.com/office/drawing/2014/chart" uri="{C3380CC4-5D6E-409C-BE32-E72D297353CC}">
              <c16:uniqueId val="{00000004-F522-4E08-A395-CD83B2D9F014}"/>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522-4E08-A395-CD83B2D9F014}"/>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22-4E08-A395-CD83B2D9F014}"/>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522-4E08-A395-CD83B2D9F01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Лист1!$H$2:$H$33</c:f>
              <c:numCache>
                <c:formatCode>General</c:formatCode>
                <c:ptCount val="32"/>
                <c:pt idx="0">
                  <c:v>10.35</c:v>
                </c:pt>
                <c:pt idx="1">
                  <c:v>8.0299999999999994</c:v>
                </c:pt>
                <c:pt idx="2">
                  <c:v>7.95</c:v>
                </c:pt>
                <c:pt idx="3">
                  <c:v>5.67</c:v>
                </c:pt>
                <c:pt idx="4">
                  <c:v>5.56</c:v>
                </c:pt>
                <c:pt idx="5">
                  <c:v>1.22</c:v>
                </c:pt>
                <c:pt idx="6">
                  <c:v>0</c:v>
                </c:pt>
                <c:pt idx="7">
                  <c:v>21.43</c:v>
                </c:pt>
                <c:pt idx="8">
                  <c:v>6.94</c:v>
                </c:pt>
                <c:pt idx="9">
                  <c:v>10</c:v>
                </c:pt>
                <c:pt idx="10">
                  <c:v>0</c:v>
                </c:pt>
                <c:pt idx="11">
                  <c:v>3.17</c:v>
                </c:pt>
                <c:pt idx="12">
                  <c:v>2.7</c:v>
                </c:pt>
                <c:pt idx="13">
                  <c:v>4.4400000000000004</c:v>
                </c:pt>
                <c:pt idx="14">
                  <c:v>0</c:v>
                </c:pt>
                <c:pt idx="15">
                  <c:v>7.69</c:v>
                </c:pt>
                <c:pt idx="16">
                  <c:v>9.8000000000000007</c:v>
                </c:pt>
                <c:pt idx="17">
                  <c:v>1.02</c:v>
                </c:pt>
                <c:pt idx="18">
                  <c:v>12.34</c:v>
                </c:pt>
                <c:pt idx="19">
                  <c:v>4</c:v>
                </c:pt>
                <c:pt idx="20">
                  <c:v>7.89</c:v>
                </c:pt>
                <c:pt idx="21">
                  <c:v>0</c:v>
                </c:pt>
                <c:pt idx="22">
                  <c:v>12.28</c:v>
                </c:pt>
                <c:pt idx="23">
                  <c:v>5</c:v>
                </c:pt>
                <c:pt idx="24">
                  <c:v>7.38</c:v>
                </c:pt>
                <c:pt idx="25">
                  <c:v>8.6999999999999993</c:v>
                </c:pt>
                <c:pt idx="26">
                  <c:v>3.67</c:v>
                </c:pt>
                <c:pt idx="27">
                  <c:v>2.27</c:v>
                </c:pt>
                <c:pt idx="28">
                  <c:v>9.4499999999999993</c:v>
                </c:pt>
                <c:pt idx="29">
                  <c:v>33.33</c:v>
                </c:pt>
                <c:pt idx="30">
                  <c:v>7.69</c:v>
                </c:pt>
                <c:pt idx="31">
                  <c:v>25.58</c:v>
                </c:pt>
              </c:numCache>
            </c:numRef>
          </c:val>
          <c:extLst>
            <c:ext xmlns:c16="http://schemas.microsoft.com/office/drawing/2014/chart" uri="{C3380CC4-5D6E-409C-BE32-E72D297353CC}">
              <c16:uniqueId val="{00000008-F522-4E08-A395-CD83B2D9F014}"/>
            </c:ext>
          </c:extLst>
        </c:ser>
        <c:dLbls>
          <c:dLblPos val="ctr"/>
          <c:showLegendKey val="0"/>
          <c:showVal val="1"/>
          <c:showCatName val="0"/>
          <c:showSerName val="0"/>
          <c:showPercent val="0"/>
          <c:showBubbleSize val="0"/>
        </c:dLbls>
        <c:gapWidth val="50"/>
        <c:overlap val="100"/>
        <c:axId val="380789200"/>
        <c:axId val="380789984"/>
      </c:barChart>
      <c:catAx>
        <c:axId val="38078920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789984"/>
        <c:crosses val="autoZero"/>
        <c:auto val="1"/>
        <c:lblAlgn val="ctr"/>
        <c:lblOffset val="100"/>
        <c:noMultiLvlLbl val="0"/>
      </c:catAx>
      <c:valAx>
        <c:axId val="3807899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7892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баллов.xlsx]Лист1'!$E$2:$W$2</c:f>
              <c:numCache>
                <c:formatCode>General</c:formatCode>
                <c:ptCount val="19"/>
                <c:pt idx="0">
                  <c:v>0.3</c:v>
                </c:pt>
                <c:pt idx="1">
                  <c:v>0.5</c:v>
                </c:pt>
                <c:pt idx="2">
                  <c:v>0.9</c:v>
                </c:pt>
                <c:pt idx="3">
                  <c:v>1.4</c:v>
                </c:pt>
                <c:pt idx="4">
                  <c:v>1.7</c:v>
                </c:pt>
                <c:pt idx="5">
                  <c:v>9</c:v>
                </c:pt>
                <c:pt idx="6">
                  <c:v>10.8</c:v>
                </c:pt>
                <c:pt idx="7">
                  <c:v>10.3</c:v>
                </c:pt>
                <c:pt idx="8">
                  <c:v>9.3000000000000007</c:v>
                </c:pt>
                <c:pt idx="9">
                  <c:v>7.7</c:v>
                </c:pt>
                <c:pt idx="10">
                  <c:v>12.1</c:v>
                </c:pt>
                <c:pt idx="11">
                  <c:v>9.1</c:v>
                </c:pt>
                <c:pt idx="12">
                  <c:v>7.1</c:v>
                </c:pt>
                <c:pt idx="13">
                  <c:v>5.4</c:v>
                </c:pt>
                <c:pt idx="14">
                  <c:v>4.0999999999999996</c:v>
                </c:pt>
                <c:pt idx="15">
                  <c:v>4.0999999999999996</c:v>
                </c:pt>
                <c:pt idx="16">
                  <c:v>3.4</c:v>
                </c:pt>
                <c:pt idx="17">
                  <c:v>1.9</c:v>
                </c:pt>
                <c:pt idx="18">
                  <c:v>1</c:v>
                </c:pt>
              </c:numCache>
            </c:numRef>
          </c:val>
          <c:extLst>
            <c:ext xmlns:c16="http://schemas.microsoft.com/office/drawing/2014/chart" uri="{C3380CC4-5D6E-409C-BE32-E72D297353CC}">
              <c16:uniqueId val="{00000000-D14F-4139-AF71-29F39C18F86B}"/>
            </c:ext>
          </c:extLst>
        </c:ser>
        <c:ser>
          <c:idx val="1"/>
          <c:order val="1"/>
          <c:tx>
            <c:strRef>
              <c:f>'[Ф4_Распределение первичных баллов.xlsx]Лист1'!$A$3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баллов.xlsx]Лист1'!$E$3:$W$3</c:f>
              <c:numCache>
                <c:formatCode>General</c:formatCode>
                <c:ptCount val="19"/>
                <c:pt idx="0">
                  <c:v>0.2</c:v>
                </c:pt>
                <c:pt idx="1">
                  <c:v>0.4</c:v>
                </c:pt>
                <c:pt idx="2">
                  <c:v>0.8</c:v>
                </c:pt>
                <c:pt idx="3">
                  <c:v>0.9</c:v>
                </c:pt>
                <c:pt idx="4">
                  <c:v>1.1000000000000001</c:v>
                </c:pt>
                <c:pt idx="5">
                  <c:v>11.3</c:v>
                </c:pt>
                <c:pt idx="6">
                  <c:v>11.4</c:v>
                </c:pt>
                <c:pt idx="7">
                  <c:v>11.6</c:v>
                </c:pt>
                <c:pt idx="8">
                  <c:v>10.4</c:v>
                </c:pt>
                <c:pt idx="9">
                  <c:v>8.9</c:v>
                </c:pt>
                <c:pt idx="10">
                  <c:v>12.7</c:v>
                </c:pt>
                <c:pt idx="11">
                  <c:v>8</c:v>
                </c:pt>
                <c:pt idx="12">
                  <c:v>5.8</c:v>
                </c:pt>
                <c:pt idx="13">
                  <c:v>4.5</c:v>
                </c:pt>
                <c:pt idx="14">
                  <c:v>4</c:v>
                </c:pt>
                <c:pt idx="15">
                  <c:v>3.2</c:v>
                </c:pt>
                <c:pt idx="16">
                  <c:v>2.6</c:v>
                </c:pt>
                <c:pt idx="17">
                  <c:v>1.5</c:v>
                </c:pt>
                <c:pt idx="18">
                  <c:v>0.7</c:v>
                </c:pt>
              </c:numCache>
            </c:numRef>
          </c:val>
          <c:extLst>
            <c:ext xmlns:c16="http://schemas.microsoft.com/office/drawing/2014/chart" uri="{C3380CC4-5D6E-409C-BE32-E72D297353CC}">
              <c16:uniqueId val="{00000001-D14F-4139-AF71-29F39C18F86B}"/>
            </c:ext>
          </c:extLst>
        </c:ser>
        <c:dLbls>
          <c:dLblPos val="outEnd"/>
          <c:showLegendKey val="0"/>
          <c:showVal val="1"/>
          <c:showCatName val="0"/>
          <c:showSerName val="0"/>
          <c:showPercent val="0"/>
          <c:showBubbleSize val="0"/>
        </c:dLbls>
        <c:gapWidth val="219"/>
        <c:overlap val="-27"/>
        <c:axId val="347229688"/>
        <c:axId val="347232432"/>
      </c:barChart>
      <c:catAx>
        <c:axId val="34722968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2432"/>
        <c:crosses val="autoZero"/>
        <c:auto val="1"/>
        <c:lblAlgn val="ctr"/>
        <c:lblOffset val="100"/>
        <c:noMultiLvlLbl val="0"/>
      </c:catAx>
      <c:valAx>
        <c:axId val="347232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Лист1!$D$2:$D$32</c:f>
              <c:numCache>
                <c:formatCode>General</c:formatCode>
                <c:ptCount val="31"/>
                <c:pt idx="0">
                  <c:v>19.579999999999998</c:v>
                </c:pt>
                <c:pt idx="1">
                  <c:v>25.87</c:v>
                </c:pt>
                <c:pt idx="2">
                  <c:v>15.82</c:v>
                </c:pt>
                <c:pt idx="3">
                  <c:v>5.56</c:v>
                </c:pt>
                <c:pt idx="4">
                  <c:v>26.83</c:v>
                </c:pt>
                <c:pt idx="5">
                  <c:v>33.33</c:v>
                </c:pt>
                <c:pt idx="6">
                  <c:v>21.43</c:v>
                </c:pt>
                <c:pt idx="7">
                  <c:v>16.899999999999999</c:v>
                </c:pt>
                <c:pt idx="8">
                  <c:v>20</c:v>
                </c:pt>
                <c:pt idx="9">
                  <c:v>23.53</c:v>
                </c:pt>
                <c:pt idx="10">
                  <c:v>30.16</c:v>
                </c:pt>
                <c:pt idx="11">
                  <c:v>10.81</c:v>
                </c:pt>
                <c:pt idx="12">
                  <c:v>11.11</c:v>
                </c:pt>
                <c:pt idx="13">
                  <c:v>11.48</c:v>
                </c:pt>
                <c:pt idx="14">
                  <c:v>50</c:v>
                </c:pt>
                <c:pt idx="15">
                  <c:v>7</c:v>
                </c:pt>
                <c:pt idx="16">
                  <c:v>9.3800000000000008</c:v>
                </c:pt>
                <c:pt idx="17">
                  <c:v>16.809999999999999</c:v>
                </c:pt>
                <c:pt idx="18">
                  <c:v>20</c:v>
                </c:pt>
                <c:pt idx="19">
                  <c:v>7.89</c:v>
                </c:pt>
                <c:pt idx="20">
                  <c:v>22.54</c:v>
                </c:pt>
                <c:pt idx="21">
                  <c:v>3.51</c:v>
                </c:pt>
                <c:pt idx="22">
                  <c:v>40</c:v>
                </c:pt>
                <c:pt idx="23">
                  <c:v>14.75</c:v>
                </c:pt>
                <c:pt idx="24">
                  <c:v>15.22</c:v>
                </c:pt>
                <c:pt idx="25">
                  <c:v>44.04</c:v>
                </c:pt>
                <c:pt idx="26">
                  <c:v>13.64</c:v>
                </c:pt>
                <c:pt idx="27">
                  <c:v>15.96</c:v>
                </c:pt>
                <c:pt idx="28">
                  <c:v>14.81</c:v>
                </c:pt>
                <c:pt idx="29">
                  <c:v>15.38</c:v>
                </c:pt>
                <c:pt idx="30">
                  <c:v>15.12</c:v>
                </c:pt>
              </c:numCache>
            </c:numRef>
          </c:val>
          <c:extLst>
            <c:ext xmlns:c16="http://schemas.microsoft.com/office/drawing/2014/chart" uri="{C3380CC4-5D6E-409C-BE32-E72D297353CC}">
              <c16:uniqueId val="{00000000-AFC6-4053-9287-7C4B0F985A21}"/>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Лист1!$F$2:$F$32</c:f>
              <c:numCache>
                <c:formatCode>General</c:formatCode>
                <c:ptCount val="31"/>
                <c:pt idx="0">
                  <c:v>72.75</c:v>
                </c:pt>
                <c:pt idx="1">
                  <c:v>65.72</c:v>
                </c:pt>
                <c:pt idx="2">
                  <c:v>78.790000000000006</c:v>
                </c:pt>
                <c:pt idx="3">
                  <c:v>90.74</c:v>
                </c:pt>
                <c:pt idx="4">
                  <c:v>68.290000000000006</c:v>
                </c:pt>
                <c:pt idx="5">
                  <c:v>66.67</c:v>
                </c:pt>
                <c:pt idx="6">
                  <c:v>64.290000000000006</c:v>
                </c:pt>
                <c:pt idx="7">
                  <c:v>78.87</c:v>
                </c:pt>
                <c:pt idx="8">
                  <c:v>65</c:v>
                </c:pt>
                <c:pt idx="9">
                  <c:v>70.59</c:v>
                </c:pt>
                <c:pt idx="10">
                  <c:v>68.25</c:v>
                </c:pt>
                <c:pt idx="11">
                  <c:v>75.680000000000007</c:v>
                </c:pt>
                <c:pt idx="12">
                  <c:v>77.78</c:v>
                </c:pt>
                <c:pt idx="13">
                  <c:v>85.25</c:v>
                </c:pt>
                <c:pt idx="14">
                  <c:v>46.15</c:v>
                </c:pt>
                <c:pt idx="15">
                  <c:v>89</c:v>
                </c:pt>
                <c:pt idx="16">
                  <c:v>87.5</c:v>
                </c:pt>
                <c:pt idx="17">
                  <c:v>72.489999999999995</c:v>
                </c:pt>
                <c:pt idx="18">
                  <c:v>77.78</c:v>
                </c:pt>
                <c:pt idx="19">
                  <c:v>73.680000000000007</c:v>
                </c:pt>
                <c:pt idx="20">
                  <c:v>74.650000000000006</c:v>
                </c:pt>
                <c:pt idx="21">
                  <c:v>92.98</c:v>
                </c:pt>
                <c:pt idx="22">
                  <c:v>55</c:v>
                </c:pt>
                <c:pt idx="23">
                  <c:v>79.510000000000005</c:v>
                </c:pt>
                <c:pt idx="24">
                  <c:v>78.260000000000005</c:v>
                </c:pt>
                <c:pt idx="25">
                  <c:v>51.38</c:v>
                </c:pt>
                <c:pt idx="26">
                  <c:v>81.819999999999993</c:v>
                </c:pt>
                <c:pt idx="27">
                  <c:v>74.59</c:v>
                </c:pt>
                <c:pt idx="28">
                  <c:v>66.67</c:v>
                </c:pt>
                <c:pt idx="29">
                  <c:v>84.62</c:v>
                </c:pt>
                <c:pt idx="30">
                  <c:v>62.79</c:v>
                </c:pt>
              </c:numCache>
            </c:numRef>
          </c:val>
          <c:extLst>
            <c:ext xmlns:c16="http://schemas.microsoft.com/office/drawing/2014/chart" uri="{C3380CC4-5D6E-409C-BE32-E72D297353CC}">
              <c16:uniqueId val="{00000001-AFC6-4053-9287-7C4B0F985A21}"/>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C6-4053-9287-7C4B0F985A21}"/>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C6-4053-9287-7C4B0F985A2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Лист1!$H$2:$H$32</c:f>
              <c:numCache>
                <c:formatCode>General</c:formatCode>
                <c:ptCount val="31"/>
                <c:pt idx="0">
                  <c:v>7.67</c:v>
                </c:pt>
                <c:pt idx="1">
                  <c:v>8.42</c:v>
                </c:pt>
                <c:pt idx="2">
                  <c:v>5.39</c:v>
                </c:pt>
                <c:pt idx="3">
                  <c:v>3.7</c:v>
                </c:pt>
                <c:pt idx="4">
                  <c:v>4.88</c:v>
                </c:pt>
                <c:pt idx="5">
                  <c:v>0</c:v>
                </c:pt>
                <c:pt idx="6">
                  <c:v>14.29</c:v>
                </c:pt>
                <c:pt idx="7">
                  <c:v>4.2300000000000004</c:v>
                </c:pt>
                <c:pt idx="8">
                  <c:v>15</c:v>
                </c:pt>
                <c:pt idx="9">
                  <c:v>5.88</c:v>
                </c:pt>
                <c:pt idx="10">
                  <c:v>1.59</c:v>
                </c:pt>
                <c:pt idx="11">
                  <c:v>13.51</c:v>
                </c:pt>
                <c:pt idx="12">
                  <c:v>11.11</c:v>
                </c:pt>
                <c:pt idx="13">
                  <c:v>3.28</c:v>
                </c:pt>
                <c:pt idx="14">
                  <c:v>3.85</c:v>
                </c:pt>
                <c:pt idx="15">
                  <c:v>4</c:v>
                </c:pt>
                <c:pt idx="16">
                  <c:v>3.13</c:v>
                </c:pt>
                <c:pt idx="17">
                  <c:v>10.7</c:v>
                </c:pt>
                <c:pt idx="18">
                  <c:v>2.2200000000000002</c:v>
                </c:pt>
                <c:pt idx="19">
                  <c:v>18.420000000000002</c:v>
                </c:pt>
                <c:pt idx="20">
                  <c:v>2.82</c:v>
                </c:pt>
                <c:pt idx="21">
                  <c:v>3.51</c:v>
                </c:pt>
                <c:pt idx="22">
                  <c:v>5</c:v>
                </c:pt>
                <c:pt idx="23">
                  <c:v>5.74</c:v>
                </c:pt>
                <c:pt idx="24">
                  <c:v>6.52</c:v>
                </c:pt>
                <c:pt idx="25">
                  <c:v>4.59</c:v>
                </c:pt>
                <c:pt idx="26">
                  <c:v>4.55</c:v>
                </c:pt>
                <c:pt idx="27">
                  <c:v>9.4499999999999993</c:v>
                </c:pt>
                <c:pt idx="28">
                  <c:v>18.52</c:v>
                </c:pt>
                <c:pt idx="29">
                  <c:v>0</c:v>
                </c:pt>
                <c:pt idx="30">
                  <c:v>22.09</c:v>
                </c:pt>
              </c:numCache>
            </c:numRef>
          </c:val>
          <c:extLst>
            <c:ext xmlns:c16="http://schemas.microsoft.com/office/drawing/2014/chart" uri="{C3380CC4-5D6E-409C-BE32-E72D297353CC}">
              <c16:uniqueId val="{00000004-AFC6-4053-9287-7C4B0F985A21}"/>
            </c:ext>
          </c:extLst>
        </c:ser>
        <c:dLbls>
          <c:dLblPos val="ctr"/>
          <c:showLegendKey val="0"/>
          <c:showVal val="1"/>
          <c:showCatName val="0"/>
          <c:showSerName val="0"/>
          <c:showPercent val="0"/>
          <c:showBubbleSize val="0"/>
        </c:dLbls>
        <c:gapWidth val="50"/>
        <c:overlap val="100"/>
        <c:axId val="388842904"/>
        <c:axId val="388848784"/>
      </c:barChart>
      <c:catAx>
        <c:axId val="3888429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8848784"/>
        <c:crosses val="autoZero"/>
        <c:auto val="1"/>
        <c:lblAlgn val="ctr"/>
        <c:lblOffset val="100"/>
        <c:noMultiLvlLbl val="0"/>
      </c:catAx>
      <c:valAx>
        <c:axId val="3888487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8842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028154553617064E-2"/>
          <c:y val="0"/>
          <c:w val="0.95297184544638291"/>
          <c:h val="0.5051724524460105"/>
        </c:manualLayout>
      </c:layout>
      <c:barChart>
        <c:barDir val="col"/>
        <c:grouping val="clustered"/>
        <c:varyColors val="0"/>
        <c:ser>
          <c:idx val="0"/>
          <c:order val="0"/>
          <c:tx>
            <c:strRef>
              <c:f>Лист1!$B$1</c:f>
              <c:strCache>
                <c:ptCount val="1"/>
                <c:pt idx="0">
                  <c:v>2024</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Владивостокский ГО</c:v>
                </c:pt>
                <c:pt idx="1">
                  <c:v>ГО  Большой Камень</c:v>
                </c:pt>
                <c:pt idx="2">
                  <c:v>Пожарский МО</c:v>
                </c:pt>
                <c:pt idx="3">
                  <c:v>МО Спасск-Дальний</c:v>
                </c:pt>
                <c:pt idx="4">
                  <c:v>Уссурийский ГО</c:v>
                </c:pt>
                <c:pt idx="5">
                  <c:v>Хасанский МО</c:v>
                </c:pt>
                <c:pt idx="6">
                  <c:v>Находкинский ГО</c:v>
                </c:pt>
              </c:strCache>
            </c:strRef>
          </c:cat>
          <c:val>
            <c:numRef>
              <c:f>Лист1!$B$2:$B$5</c:f>
              <c:numCache>
                <c:formatCode>General</c:formatCode>
                <c:ptCount val="4"/>
                <c:pt idx="2">
                  <c:v>62.5</c:v>
                </c:pt>
              </c:numCache>
            </c:numRef>
          </c:val>
          <c:extLst>
            <c:ext xmlns:c16="http://schemas.microsoft.com/office/drawing/2014/chart" uri="{C3380CC4-5D6E-409C-BE32-E72D297353CC}">
              <c16:uniqueId val="{00000000-5591-4CD8-8D34-A3A6936DF789}"/>
            </c:ext>
          </c:extLst>
        </c:ser>
        <c:ser>
          <c:idx val="3"/>
          <c:order val="1"/>
          <c:tx>
            <c:strRef>
              <c:f>Лист1!$C$1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Владивостокский ГО</c:v>
                </c:pt>
                <c:pt idx="1">
                  <c:v>ГО  Большой Камень</c:v>
                </c:pt>
                <c:pt idx="2">
                  <c:v>Пожарский МО</c:v>
                </c:pt>
                <c:pt idx="3">
                  <c:v>МО Спасск-Дальний</c:v>
                </c:pt>
                <c:pt idx="4">
                  <c:v>Уссурийский ГО</c:v>
                </c:pt>
                <c:pt idx="5">
                  <c:v>Хасанский МО</c:v>
                </c:pt>
                <c:pt idx="6">
                  <c:v>Находкинский ГО</c:v>
                </c:pt>
              </c:strCache>
            </c:strRef>
          </c:cat>
          <c:val>
            <c:numRef>
              <c:f>Лист1!$C$2:$C$4</c:f>
              <c:numCache>
                <c:formatCode>General</c:formatCode>
                <c:ptCount val="3"/>
                <c:pt idx="0">
                  <c:v>75</c:v>
                </c:pt>
                <c:pt idx="2">
                  <c:v>50</c:v>
                </c:pt>
              </c:numCache>
            </c:numRef>
          </c:val>
          <c:extLst>
            <c:ext xmlns:c16="http://schemas.microsoft.com/office/drawing/2014/chart" uri="{C3380CC4-5D6E-409C-BE32-E72D297353CC}">
              <c16:uniqueId val="{00000000-6EB9-4646-8CD1-FCDC64DEB278}"/>
            </c:ext>
          </c:extLst>
        </c:ser>
        <c:ser>
          <c:idx val="1"/>
          <c:order val="2"/>
          <c:tx>
            <c:strRef>
              <c:f>Лист1!$D$1</c:f>
              <c:strCache>
                <c:ptCount val="1"/>
                <c:pt idx="0">
                  <c:v>2026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Лист1!$A$2:$A$8</c:f>
              <c:strCache>
                <c:ptCount val="7"/>
                <c:pt idx="0">
                  <c:v>Владивостокский ГО</c:v>
                </c:pt>
                <c:pt idx="1">
                  <c:v>ГО  Большой Камень</c:v>
                </c:pt>
                <c:pt idx="2">
                  <c:v>Пожарский МО</c:v>
                </c:pt>
                <c:pt idx="3">
                  <c:v>МО Спасск-Дальний</c:v>
                </c:pt>
                <c:pt idx="4">
                  <c:v>Уссурийский ГО</c:v>
                </c:pt>
                <c:pt idx="5">
                  <c:v>Хасанский МО</c:v>
                </c:pt>
                <c:pt idx="6">
                  <c:v>Находкинский ГО</c:v>
                </c:pt>
              </c:strCache>
            </c:strRef>
          </c:cat>
          <c:val>
            <c:numRef>
              <c:f>Лист1!$D$2:$D$8</c:f>
              <c:numCache>
                <c:formatCode>General</c:formatCode>
                <c:ptCount val="7"/>
                <c:pt idx="1">
                  <c:v>26.92</c:v>
                </c:pt>
                <c:pt idx="2">
                  <c:v>4.3499999999999996</c:v>
                </c:pt>
                <c:pt idx="3">
                  <c:v>68</c:v>
                </c:pt>
                <c:pt idx="4">
                  <c:v>34.619999999999997</c:v>
                </c:pt>
                <c:pt idx="5">
                  <c:v>39.130000000000003</c:v>
                </c:pt>
                <c:pt idx="6">
                  <c:v>55.55</c:v>
                </c:pt>
              </c:numCache>
            </c:numRef>
          </c:val>
          <c:extLst>
            <c:ext xmlns:c16="http://schemas.microsoft.com/office/drawing/2014/chart" uri="{C3380CC4-5D6E-409C-BE32-E72D297353CC}">
              <c16:uniqueId val="{00000000-A5B9-43A0-B4BF-961E47199FC1}"/>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результатов.xlsx]Лист1'!$E$3:$E$9</c:f>
              <c:numCache>
                <c:formatCode>General</c:formatCode>
                <c:ptCount val="7"/>
                <c:pt idx="0">
                  <c:v>68.56</c:v>
                </c:pt>
                <c:pt idx="1">
                  <c:v>70.459999999999994</c:v>
                </c:pt>
                <c:pt idx="2">
                  <c:v>78.680000000000007</c:v>
                </c:pt>
                <c:pt idx="3">
                  <c:v>50.73</c:v>
                </c:pt>
                <c:pt idx="4">
                  <c:v>71.89</c:v>
                </c:pt>
                <c:pt idx="5">
                  <c:v>52.74</c:v>
                </c:pt>
                <c:pt idx="6">
                  <c:v>40.24</c:v>
                </c:pt>
              </c:numCache>
            </c:numRef>
          </c:val>
          <c:extLst>
            <c:ext xmlns:c16="http://schemas.microsoft.com/office/drawing/2014/chart" uri="{C3380CC4-5D6E-409C-BE32-E72D297353CC}">
              <c16:uniqueId val="{00000000-A4F3-4362-AE34-84B1A86B2EEE}"/>
            </c:ext>
          </c:extLst>
        </c:ser>
        <c:ser>
          <c:idx val="1"/>
          <c:order val="1"/>
          <c:tx>
            <c:strRef>
              <c:f>'[Ф2.2_Достижение планируемых результатов.xlsx]Лист1'!$F$1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результатов.xlsx]Лист1'!$F$3:$F$9</c:f>
              <c:numCache>
                <c:formatCode>General</c:formatCode>
                <c:ptCount val="7"/>
                <c:pt idx="0">
                  <c:v>53.55</c:v>
                </c:pt>
                <c:pt idx="1">
                  <c:v>53.9</c:v>
                </c:pt>
                <c:pt idx="2">
                  <c:v>80.849999999999994</c:v>
                </c:pt>
                <c:pt idx="3">
                  <c:v>36.880000000000003</c:v>
                </c:pt>
                <c:pt idx="4">
                  <c:v>59.22</c:v>
                </c:pt>
                <c:pt idx="5">
                  <c:v>30.85</c:v>
                </c:pt>
                <c:pt idx="6">
                  <c:v>40.03</c:v>
                </c:pt>
              </c:numCache>
            </c:numRef>
          </c:val>
          <c:extLst>
            <c:ext xmlns:c16="http://schemas.microsoft.com/office/drawing/2014/chart" uri="{C3380CC4-5D6E-409C-BE32-E72D297353CC}">
              <c16:uniqueId val="{00000001-A4F3-4362-AE34-84B1A86B2EEE}"/>
            </c:ext>
          </c:extLst>
        </c:ser>
        <c:dLbls>
          <c:dLblPos val="ctr"/>
          <c:showLegendKey val="0"/>
          <c:showVal val="1"/>
          <c:showCatName val="0"/>
          <c:showSerName val="0"/>
          <c:showPercent val="0"/>
          <c:showBubbleSize val="0"/>
        </c:dLbls>
        <c:gapWidth val="219"/>
        <c:overlap val="-27"/>
        <c:axId val="347772288"/>
        <c:axId val="347769152"/>
      </c:barChart>
      <c:catAx>
        <c:axId val="34777228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69152"/>
        <c:crosses val="autoZero"/>
        <c:auto val="1"/>
        <c:lblAlgn val="ctr"/>
        <c:lblOffset val="100"/>
        <c:noMultiLvlLbl val="0"/>
      </c:catAx>
      <c:valAx>
        <c:axId val="347769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47772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95637971289091"/>
          <c:y val="2.0865936358894107E-2"/>
          <c:w val="0.69986540144020459"/>
          <c:h val="0.92864211222423487"/>
        </c:manualLayout>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Лист1!$E$2:$E$9</c:f>
              <c:numCache>
                <c:formatCode>General</c:formatCode>
                <c:ptCount val="8"/>
                <c:pt idx="0">
                  <c:v>4.13</c:v>
                </c:pt>
                <c:pt idx="1">
                  <c:v>9.93</c:v>
                </c:pt>
                <c:pt idx="2">
                  <c:v>7.69</c:v>
                </c:pt>
                <c:pt idx="3">
                  <c:v>47.83</c:v>
                </c:pt>
                <c:pt idx="4">
                  <c:v>0</c:v>
                </c:pt>
                <c:pt idx="5">
                  <c:v>3.85</c:v>
                </c:pt>
                <c:pt idx="6">
                  <c:v>0</c:v>
                </c:pt>
                <c:pt idx="7">
                  <c:v>0</c:v>
                </c:pt>
              </c:numCache>
            </c:numRef>
          </c:val>
          <c:extLst>
            <c:ext xmlns:c16="http://schemas.microsoft.com/office/drawing/2014/chart" uri="{C3380CC4-5D6E-409C-BE32-E72D297353CC}">
              <c16:uniqueId val="{00000000-A732-4AA7-A9B4-DEFB47B16B9A}"/>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Лист1!$F$2:$F$9</c:f>
              <c:numCache>
                <c:formatCode>General</c:formatCode>
                <c:ptCount val="8"/>
                <c:pt idx="0">
                  <c:v>41.35</c:v>
                </c:pt>
                <c:pt idx="1">
                  <c:v>52.48</c:v>
                </c:pt>
                <c:pt idx="2">
                  <c:v>65.38</c:v>
                </c:pt>
                <c:pt idx="3">
                  <c:v>47.83</c:v>
                </c:pt>
                <c:pt idx="4">
                  <c:v>32</c:v>
                </c:pt>
                <c:pt idx="5">
                  <c:v>61.54</c:v>
                </c:pt>
                <c:pt idx="6">
                  <c:v>60.87</c:v>
                </c:pt>
                <c:pt idx="7">
                  <c:v>44.44</c:v>
                </c:pt>
              </c:numCache>
            </c:numRef>
          </c:val>
          <c:extLst>
            <c:ext xmlns:c16="http://schemas.microsoft.com/office/drawing/2014/chart" uri="{C3380CC4-5D6E-409C-BE32-E72D297353CC}">
              <c16:uniqueId val="{00000001-A732-4AA7-A9B4-DEFB47B16B9A}"/>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32-4AA7-A9B4-DEFB47B16B9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32-4AA7-A9B4-DEFB47B16B9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Лист1!$G$2:$G$9</c:f>
              <c:numCache>
                <c:formatCode>General</c:formatCode>
                <c:ptCount val="8"/>
                <c:pt idx="0">
                  <c:v>41.29</c:v>
                </c:pt>
                <c:pt idx="1">
                  <c:v>33.33</c:v>
                </c:pt>
                <c:pt idx="2">
                  <c:v>26.92</c:v>
                </c:pt>
                <c:pt idx="3">
                  <c:v>4.3499999999999996</c:v>
                </c:pt>
                <c:pt idx="4">
                  <c:v>60</c:v>
                </c:pt>
                <c:pt idx="5">
                  <c:v>34.619999999999997</c:v>
                </c:pt>
                <c:pt idx="6">
                  <c:v>39.130000000000003</c:v>
                </c:pt>
                <c:pt idx="7">
                  <c:v>33.33</c:v>
                </c:pt>
              </c:numCache>
            </c:numRef>
          </c:val>
          <c:extLst>
            <c:ext xmlns:c16="http://schemas.microsoft.com/office/drawing/2014/chart" uri="{C3380CC4-5D6E-409C-BE32-E72D297353CC}">
              <c16:uniqueId val="{00000004-A732-4AA7-A9B4-DEFB47B16B9A}"/>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732-4AA7-A9B4-DEFB47B16B9A}"/>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732-4AA7-A9B4-DEFB47B16B9A}"/>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732-4AA7-A9B4-DEFB47B16B9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Лист1!$H$2:$H$9</c:f>
              <c:numCache>
                <c:formatCode>General</c:formatCode>
                <c:ptCount val="8"/>
                <c:pt idx="0">
                  <c:v>13.23</c:v>
                </c:pt>
                <c:pt idx="1">
                  <c:v>4.26</c:v>
                </c:pt>
                <c:pt idx="2">
                  <c:v>0</c:v>
                </c:pt>
                <c:pt idx="3">
                  <c:v>0</c:v>
                </c:pt>
                <c:pt idx="4">
                  <c:v>8</c:v>
                </c:pt>
                <c:pt idx="5">
                  <c:v>0</c:v>
                </c:pt>
                <c:pt idx="6">
                  <c:v>0</c:v>
                </c:pt>
                <c:pt idx="7">
                  <c:v>22.22</c:v>
                </c:pt>
              </c:numCache>
            </c:numRef>
          </c:val>
          <c:extLst>
            <c:ext xmlns:c16="http://schemas.microsoft.com/office/drawing/2014/chart" uri="{C3380CC4-5D6E-409C-BE32-E72D297353CC}">
              <c16:uniqueId val="{00000008-A732-4AA7-A9B4-DEFB47B16B9A}"/>
            </c:ext>
          </c:extLst>
        </c:ser>
        <c:dLbls>
          <c:dLblPos val="ctr"/>
          <c:showLegendKey val="0"/>
          <c:showVal val="1"/>
          <c:showCatName val="0"/>
          <c:showSerName val="0"/>
          <c:showPercent val="0"/>
          <c:showBubbleSize val="0"/>
        </c:dLbls>
        <c:gapWidth val="50"/>
        <c:overlap val="100"/>
        <c:axId val="380279584"/>
        <c:axId val="380274488"/>
      </c:barChart>
      <c:catAx>
        <c:axId val="38027958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274488"/>
        <c:crosses val="autoZero"/>
        <c:auto val="1"/>
        <c:lblAlgn val="ctr"/>
        <c:lblOffset val="100"/>
        <c:noMultiLvlLbl val="0"/>
      </c:catAx>
      <c:valAx>
        <c:axId val="3802744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2795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27993417277269"/>
          <c:y val="6.748155715112257E-2"/>
          <c:w val="0.67803799807341314"/>
          <c:h val="0.78641349572584918"/>
        </c:manualLayout>
      </c:layout>
      <c:barChart>
        <c:barDir val="bar"/>
        <c:grouping val="stacked"/>
        <c:varyColors val="0"/>
        <c:ser>
          <c:idx val="0"/>
          <c:order val="0"/>
          <c:tx>
            <c:strRef>
              <c:f>Лист1!$B$1</c:f>
              <c:strCache>
                <c:ptCount val="1"/>
                <c:pt idx="0">
                  <c:v>"2"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Лист1!$A$13:$A$14</c:f>
              <c:strCache>
                <c:ptCount val="2"/>
                <c:pt idx="0">
                  <c:v>математика углубленная</c:v>
                </c:pt>
                <c:pt idx="1">
                  <c:v>физика углубленная</c:v>
                </c:pt>
              </c:strCache>
            </c:strRef>
          </c:cat>
          <c:val>
            <c:numRef>
              <c:f>Лист1!$B$13:$B$14</c:f>
              <c:numCache>
                <c:formatCode>General</c:formatCode>
                <c:ptCount val="2"/>
                <c:pt idx="0">
                  <c:v>14</c:v>
                </c:pt>
                <c:pt idx="1">
                  <c:v>14</c:v>
                </c:pt>
              </c:numCache>
            </c:numRef>
          </c:val>
          <c:extLst>
            <c:ext xmlns:c16="http://schemas.microsoft.com/office/drawing/2014/chart" uri="{C3380CC4-5D6E-409C-BE32-E72D297353CC}">
              <c16:uniqueId val="{00000006-B1AD-4A94-B8B5-68F5490B890D}"/>
            </c:ext>
          </c:extLst>
        </c:ser>
        <c:ser>
          <c:idx val="1"/>
          <c:order val="1"/>
          <c:tx>
            <c:strRef>
              <c:f>Лист1!$C$1</c:f>
              <c:strCache>
                <c:ptCount val="1"/>
                <c:pt idx="0">
                  <c:v>"3"</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Лист1!$A$13:$A$14</c:f>
              <c:strCache>
                <c:ptCount val="2"/>
                <c:pt idx="0">
                  <c:v>математика углубленная</c:v>
                </c:pt>
                <c:pt idx="1">
                  <c:v>физика углубленная</c:v>
                </c:pt>
              </c:strCache>
            </c:strRef>
          </c:cat>
          <c:val>
            <c:numRef>
              <c:f>Лист1!$C$13:$C$14</c:f>
              <c:numCache>
                <c:formatCode>General</c:formatCode>
                <c:ptCount val="2"/>
                <c:pt idx="0">
                  <c:v>138</c:v>
                </c:pt>
                <c:pt idx="1">
                  <c:v>74</c:v>
                </c:pt>
              </c:numCache>
            </c:numRef>
          </c:val>
          <c:extLst>
            <c:ext xmlns:c16="http://schemas.microsoft.com/office/drawing/2014/chart" uri="{C3380CC4-5D6E-409C-BE32-E72D297353CC}">
              <c16:uniqueId val="{00000007-B1AD-4A94-B8B5-68F5490B890D}"/>
            </c:ext>
          </c:extLst>
        </c:ser>
        <c:ser>
          <c:idx val="2"/>
          <c:order val="2"/>
          <c:tx>
            <c:strRef>
              <c:f>Лист1!$D$1</c:f>
              <c:strCache>
                <c:ptCount val="1"/>
                <c:pt idx="0">
                  <c:v>"4"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Лист1!$A$13:$A$14</c:f>
              <c:strCache>
                <c:ptCount val="2"/>
                <c:pt idx="0">
                  <c:v>математика углубленная</c:v>
                </c:pt>
                <c:pt idx="1">
                  <c:v>физика углубленная</c:v>
                </c:pt>
              </c:strCache>
            </c:strRef>
          </c:cat>
          <c:val>
            <c:numRef>
              <c:f>Лист1!$D$13:$D$14</c:f>
              <c:numCache>
                <c:formatCode>General</c:formatCode>
                <c:ptCount val="2"/>
                <c:pt idx="0">
                  <c:v>136</c:v>
                </c:pt>
                <c:pt idx="1">
                  <c:v>47</c:v>
                </c:pt>
              </c:numCache>
            </c:numRef>
          </c:val>
          <c:extLst>
            <c:ext xmlns:c16="http://schemas.microsoft.com/office/drawing/2014/chart" uri="{C3380CC4-5D6E-409C-BE32-E72D297353CC}">
              <c16:uniqueId val="{00000008-B1AD-4A94-B8B5-68F5490B890D}"/>
            </c:ext>
          </c:extLst>
        </c:ser>
        <c:ser>
          <c:idx val="3"/>
          <c:order val="3"/>
          <c:tx>
            <c:strRef>
              <c:f>Лист1!$E$1</c:f>
              <c:strCache>
                <c:ptCount val="1"/>
                <c:pt idx="0">
                  <c:v>"5"</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Лист1!$A$13:$A$14</c:f>
              <c:strCache>
                <c:ptCount val="2"/>
                <c:pt idx="0">
                  <c:v>математика углубленная</c:v>
                </c:pt>
                <c:pt idx="1">
                  <c:v>физика углубленная</c:v>
                </c:pt>
              </c:strCache>
            </c:strRef>
          </c:cat>
          <c:val>
            <c:numRef>
              <c:f>Лист1!$E$13:$E$14</c:f>
              <c:numCache>
                <c:formatCode>General</c:formatCode>
                <c:ptCount val="2"/>
                <c:pt idx="0">
                  <c:v>26</c:v>
                </c:pt>
                <c:pt idx="1">
                  <c:v>6</c:v>
                </c:pt>
              </c:numCache>
            </c:numRef>
          </c:val>
          <c:extLst>
            <c:ext xmlns:c16="http://schemas.microsoft.com/office/drawing/2014/chart" uri="{C3380CC4-5D6E-409C-BE32-E72D297353CC}">
              <c16:uniqueId val="{00000012-B1AD-4A94-B8B5-68F5490B890D}"/>
            </c:ext>
          </c:extLst>
        </c:ser>
        <c:dLbls>
          <c:dLblPos val="ctr"/>
          <c:showLegendKey val="0"/>
          <c:showVal val="1"/>
          <c:showCatName val="0"/>
          <c:showSerName val="0"/>
          <c:showPercent val="0"/>
          <c:showBubbleSize val="0"/>
        </c:dLbls>
        <c:gapWidth val="150"/>
        <c:overlap val="100"/>
        <c:axId val="1358290175"/>
        <c:axId val="1446896543"/>
      </c:barChart>
      <c:catAx>
        <c:axId val="13582901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u-RU"/>
          </a:p>
        </c:txPr>
        <c:crossAx val="1446896543"/>
        <c:crosses val="autoZero"/>
        <c:auto val="1"/>
        <c:lblAlgn val="ctr"/>
        <c:lblOffset val="100"/>
        <c:noMultiLvlLbl val="0"/>
      </c:catAx>
      <c:valAx>
        <c:axId val="1446896543"/>
        <c:scaling>
          <c:orientation val="minMax"/>
          <c:min val="0"/>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3582901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Лист1!$E$2:$Y$2</c:f>
              <c:numCache>
                <c:formatCode>General</c:formatCode>
                <c:ptCount val="21"/>
                <c:pt idx="0">
                  <c:v>0.2</c:v>
                </c:pt>
                <c:pt idx="1">
                  <c:v>0.4</c:v>
                </c:pt>
                <c:pt idx="2">
                  <c:v>0.8</c:v>
                </c:pt>
                <c:pt idx="3">
                  <c:v>1.3</c:v>
                </c:pt>
                <c:pt idx="4">
                  <c:v>1.5</c:v>
                </c:pt>
                <c:pt idx="5">
                  <c:v>7.1</c:v>
                </c:pt>
                <c:pt idx="6">
                  <c:v>7.9</c:v>
                </c:pt>
                <c:pt idx="7">
                  <c:v>7.6</c:v>
                </c:pt>
                <c:pt idx="8">
                  <c:v>7</c:v>
                </c:pt>
                <c:pt idx="9">
                  <c:v>6.6</c:v>
                </c:pt>
                <c:pt idx="10">
                  <c:v>5.2</c:v>
                </c:pt>
                <c:pt idx="11">
                  <c:v>13.2</c:v>
                </c:pt>
                <c:pt idx="12">
                  <c:v>10.6</c:v>
                </c:pt>
                <c:pt idx="13">
                  <c:v>7.4</c:v>
                </c:pt>
                <c:pt idx="14">
                  <c:v>5.9</c:v>
                </c:pt>
                <c:pt idx="15">
                  <c:v>4.3</c:v>
                </c:pt>
                <c:pt idx="16">
                  <c:v>5.7</c:v>
                </c:pt>
                <c:pt idx="17">
                  <c:v>3.8</c:v>
                </c:pt>
                <c:pt idx="18">
                  <c:v>2.1</c:v>
                </c:pt>
                <c:pt idx="19">
                  <c:v>1.2</c:v>
                </c:pt>
                <c:pt idx="20">
                  <c:v>0.5</c:v>
                </c:pt>
              </c:numCache>
            </c:numRef>
          </c:val>
          <c:extLst>
            <c:ext xmlns:c16="http://schemas.microsoft.com/office/drawing/2014/chart" uri="{C3380CC4-5D6E-409C-BE32-E72D297353CC}">
              <c16:uniqueId val="{00000000-717E-4CA1-AD1F-20D7E721A32C}"/>
            </c:ext>
          </c:extLst>
        </c:ser>
        <c:ser>
          <c:idx val="1"/>
          <c:order val="1"/>
          <c:tx>
            <c:strRef>
              <c:f>Лист1!$A$3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Лист1!$E$3:$Y$3</c:f>
              <c:numCache>
                <c:formatCode>General</c:formatCode>
                <c:ptCount val="21"/>
                <c:pt idx="0">
                  <c:v>0</c:v>
                </c:pt>
                <c:pt idx="1">
                  <c:v>1.4</c:v>
                </c:pt>
                <c:pt idx="2">
                  <c:v>2.8</c:v>
                </c:pt>
                <c:pt idx="3">
                  <c:v>3.5</c:v>
                </c:pt>
                <c:pt idx="4">
                  <c:v>2.1</c:v>
                </c:pt>
                <c:pt idx="5">
                  <c:v>14.2</c:v>
                </c:pt>
                <c:pt idx="6">
                  <c:v>8.5</c:v>
                </c:pt>
                <c:pt idx="7">
                  <c:v>9.9</c:v>
                </c:pt>
                <c:pt idx="8">
                  <c:v>5.7</c:v>
                </c:pt>
                <c:pt idx="9">
                  <c:v>8.5</c:v>
                </c:pt>
                <c:pt idx="10">
                  <c:v>5.7</c:v>
                </c:pt>
                <c:pt idx="11">
                  <c:v>12.8</c:v>
                </c:pt>
                <c:pt idx="12">
                  <c:v>8.5</c:v>
                </c:pt>
                <c:pt idx="13">
                  <c:v>5</c:v>
                </c:pt>
                <c:pt idx="14">
                  <c:v>2.1</c:v>
                </c:pt>
                <c:pt idx="15">
                  <c:v>5</c:v>
                </c:pt>
                <c:pt idx="16">
                  <c:v>2.1</c:v>
                </c:pt>
                <c:pt idx="17">
                  <c:v>0</c:v>
                </c:pt>
                <c:pt idx="18">
                  <c:v>1.4</c:v>
                </c:pt>
                <c:pt idx="19">
                  <c:v>0.7</c:v>
                </c:pt>
                <c:pt idx="20">
                  <c:v>0</c:v>
                </c:pt>
              </c:numCache>
            </c:numRef>
          </c:val>
          <c:extLst>
            <c:ext xmlns:c16="http://schemas.microsoft.com/office/drawing/2014/chart" uri="{C3380CC4-5D6E-409C-BE32-E72D297353CC}">
              <c16:uniqueId val="{00000001-717E-4CA1-AD1F-20D7E721A32C}"/>
            </c:ext>
          </c:extLst>
        </c:ser>
        <c:dLbls>
          <c:dLblPos val="outEnd"/>
          <c:showLegendKey val="0"/>
          <c:showVal val="1"/>
          <c:showCatName val="0"/>
          <c:showSerName val="0"/>
          <c:showPercent val="0"/>
          <c:showBubbleSize val="0"/>
        </c:dLbls>
        <c:gapWidth val="219"/>
        <c:overlap val="-27"/>
        <c:axId val="347235568"/>
        <c:axId val="347228904"/>
      </c:barChart>
      <c:catAx>
        <c:axId val="34723556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8904"/>
        <c:crosses val="autoZero"/>
        <c:auto val="1"/>
        <c:lblAlgn val="ctr"/>
        <c:lblOffset val="100"/>
        <c:noMultiLvlLbl val="0"/>
      </c:catAx>
      <c:valAx>
        <c:axId val="347228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5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Лист1!$D$2:$D$8</c:f>
              <c:numCache>
                <c:formatCode>General</c:formatCode>
                <c:ptCount val="7"/>
                <c:pt idx="0">
                  <c:v>42.55</c:v>
                </c:pt>
                <c:pt idx="1">
                  <c:v>38.46</c:v>
                </c:pt>
                <c:pt idx="2">
                  <c:v>86.96</c:v>
                </c:pt>
                <c:pt idx="3">
                  <c:v>48</c:v>
                </c:pt>
                <c:pt idx="4">
                  <c:v>34.619999999999997</c:v>
                </c:pt>
                <c:pt idx="5">
                  <c:v>39.130000000000003</c:v>
                </c:pt>
                <c:pt idx="6">
                  <c:v>0</c:v>
                </c:pt>
              </c:numCache>
            </c:numRef>
          </c:val>
          <c:extLst>
            <c:ext xmlns:c16="http://schemas.microsoft.com/office/drawing/2014/chart" uri="{C3380CC4-5D6E-409C-BE32-E72D297353CC}">
              <c16:uniqueId val="{00000000-0601-4BAB-8D68-C40897ED93AA}"/>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Лист1!$F$2:$F$8</c:f>
              <c:numCache>
                <c:formatCode>General</c:formatCode>
                <c:ptCount val="7"/>
                <c:pt idx="0">
                  <c:v>55.32</c:v>
                </c:pt>
                <c:pt idx="1">
                  <c:v>61.54</c:v>
                </c:pt>
                <c:pt idx="2">
                  <c:v>13.04</c:v>
                </c:pt>
                <c:pt idx="3">
                  <c:v>44</c:v>
                </c:pt>
                <c:pt idx="4">
                  <c:v>65.38</c:v>
                </c:pt>
                <c:pt idx="5">
                  <c:v>56.52</c:v>
                </c:pt>
                <c:pt idx="6">
                  <c:v>100</c:v>
                </c:pt>
              </c:numCache>
            </c:numRef>
          </c:val>
          <c:extLst>
            <c:ext xmlns:c16="http://schemas.microsoft.com/office/drawing/2014/chart" uri="{C3380CC4-5D6E-409C-BE32-E72D297353CC}">
              <c16:uniqueId val="{00000001-0601-4BAB-8D68-C40897ED93AA}"/>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01-4BAB-8D68-C40897ED93A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601-4BAB-8D68-C40897ED93A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Лист1!$H$2:$H$8</c:f>
              <c:numCache>
                <c:formatCode>General</c:formatCode>
                <c:ptCount val="7"/>
                <c:pt idx="0">
                  <c:v>2.13</c:v>
                </c:pt>
                <c:pt idx="1">
                  <c:v>0</c:v>
                </c:pt>
                <c:pt idx="2">
                  <c:v>0</c:v>
                </c:pt>
                <c:pt idx="3">
                  <c:v>8</c:v>
                </c:pt>
                <c:pt idx="4">
                  <c:v>0</c:v>
                </c:pt>
                <c:pt idx="5">
                  <c:v>4.3499999999999996</c:v>
                </c:pt>
                <c:pt idx="6">
                  <c:v>0</c:v>
                </c:pt>
              </c:numCache>
            </c:numRef>
          </c:val>
          <c:extLst>
            <c:ext xmlns:c16="http://schemas.microsoft.com/office/drawing/2014/chart" uri="{C3380CC4-5D6E-409C-BE32-E72D297353CC}">
              <c16:uniqueId val="{00000004-0601-4BAB-8D68-C40897ED93AA}"/>
            </c:ext>
          </c:extLst>
        </c:ser>
        <c:dLbls>
          <c:dLblPos val="ctr"/>
          <c:showLegendKey val="0"/>
          <c:showVal val="1"/>
          <c:showCatName val="0"/>
          <c:showSerName val="0"/>
          <c:showPercent val="0"/>
          <c:showBubbleSize val="0"/>
        </c:dLbls>
        <c:gapWidth val="50"/>
        <c:overlap val="100"/>
        <c:axId val="380771168"/>
        <c:axId val="380773128"/>
      </c:barChart>
      <c:catAx>
        <c:axId val="3807711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773128"/>
        <c:crosses val="autoZero"/>
        <c:auto val="1"/>
        <c:lblAlgn val="ctr"/>
        <c:lblOffset val="100"/>
        <c:noMultiLvlLbl val="0"/>
      </c:catAx>
      <c:valAx>
        <c:axId val="38077312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7711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028154553617064E-2"/>
          <c:y val="0"/>
          <c:w val="0.95297184544638291"/>
          <c:h val="0.5051724524460105"/>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47.620000000000005</c:v>
                </c:pt>
                <c:pt idx="1">
                  <c:v>61.599999999999994</c:v>
                </c:pt>
                <c:pt idx="2">
                  <c:v>57.679999999999993</c:v>
                </c:pt>
                <c:pt idx="3">
                  <c:v>21.43</c:v>
                </c:pt>
                <c:pt idx="4">
                  <c:v>54.84</c:v>
                </c:pt>
                <c:pt idx="5">
                  <c:v>55.89</c:v>
                </c:pt>
                <c:pt idx="6">
                  <c:v>59.46</c:v>
                </c:pt>
                <c:pt idx="7">
                  <c:v>57.14</c:v>
                </c:pt>
                <c:pt idx="8">
                  <c:v>56.31</c:v>
                </c:pt>
                <c:pt idx="9">
                  <c:v>79.419999999999987</c:v>
                </c:pt>
                <c:pt idx="10">
                  <c:v>41.8</c:v>
                </c:pt>
                <c:pt idx="11">
                  <c:v>44.54</c:v>
                </c:pt>
                <c:pt idx="12">
                  <c:v>46.88</c:v>
                </c:pt>
                <c:pt idx="13">
                  <c:v>67.13</c:v>
                </c:pt>
                <c:pt idx="14">
                  <c:v>46</c:v>
                </c:pt>
                <c:pt idx="15">
                  <c:v>50.44</c:v>
                </c:pt>
                <c:pt idx="16">
                  <c:v>40.349999999999994</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30.77</c:v>
                </c:pt>
                <c:pt idx="1">
                  <c:v>47.900000000000006</c:v>
                </c:pt>
                <c:pt idx="2">
                  <c:v>39.83</c:v>
                </c:pt>
                <c:pt idx="3">
                  <c:v>32.14</c:v>
                </c:pt>
                <c:pt idx="4">
                  <c:v>40.74</c:v>
                </c:pt>
                <c:pt idx="5">
                  <c:v>20.8</c:v>
                </c:pt>
                <c:pt idx="6">
                  <c:v>66.67</c:v>
                </c:pt>
                <c:pt idx="7">
                  <c:v>57.150000000000006</c:v>
                </c:pt>
                <c:pt idx="8">
                  <c:v>42.85</c:v>
                </c:pt>
                <c:pt idx="9">
                  <c:v>27.910000000000004</c:v>
                </c:pt>
                <c:pt idx="10">
                  <c:v>51.42</c:v>
                </c:pt>
                <c:pt idx="11">
                  <c:v>23.81</c:v>
                </c:pt>
                <c:pt idx="12">
                  <c:v>3.33</c:v>
                </c:pt>
                <c:pt idx="13">
                  <c:v>32.5</c:v>
                </c:pt>
                <c:pt idx="14">
                  <c:v>39.33</c:v>
                </c:pt>
                <c:pt idx="15">
                  <c:v>32.410000000000004</c:v>
                </c:pt>
                <c:pt idx="16">
                  <c:v>26.869999999999997</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38.46</c:v>
                </c:pt>
                <c:pt idx="1">
                  <c:v>56.519999999999996</c:v>
                </c:pt>
                <c:pt idx="2">
                  <c:v>47.09</c:v>
                </c:pt>
                <c:pt idx="3">
                  <c:v>55.44</c:v>
                </c:pt>
                <c:pt idx="4">
                  <c:v>56.6</c:v>
                </c:pt>
                <c:pt idx="5">
                  <c:v>50</c:v>
                </c:pt>
                <c:pt idx="6">
                  <c:v>49.019999999999996</c:v>
                </c:pt>
                <c:pt idx="7">
                  <c:v>66.67</c:v>
                </c:pt>
                <c:pt idx="8">
                  <c:v>72.86</c:v>
                </c:pt>
                <c:pt idx="9">
                  <c:v>68.19</c:v>
                </c:pt>
                <c:pt idx="10">
                  <c:v>78.569999999999993</c:v>
                </c:pt>
                <c:pt idx="11">
                  <c:v>54.64</c:v>
                </c:pt>
                <c:pt idx="12">
                  <c:v>58.33</c:v>
                </c:pt>
                <c:pt idx="13">
                  <c:v>38.089999999999996</c:v>
                </c:pt>
                <c:pt idx="14">
                  <c:v>66.67</c:v>
                </c:pt>
                <c:pt idx="15">
                  <c:v>60.19</c:v>
                </c:pt>
                <c:pt idx="16">
                  <c:v>53.33</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40.909999999999997</c:v>
                </c:pt>
                <c:pt idx="1">
                  <c:v>56.58</c:v>
                </c:pt>
                <c:pt idx="2">
                  <c:v>41.7</c:v>
                </c:pt>
                <c:pt idx="3">
                  <c:v>42.309999999999995</c:v>
                </c:pt>
                <c:pt idx="4">
                  <c:v>41.02</c:v>
                </c:pt>
                <c:pt idx="5">
                  <c:v>71.150000000000006</c:v>
                </c:pt>
                <c:pt idx="6">
                  <c:v>61.9</c:v>
                </c:pt>
                <c:pt idx="7">
                  <c:v>58.83</c:v>
                </c:pt>
                <c:pt idx="8">
                  <c:v>54.77</c:v>
                </c:pt>
                <c:pt idx="9">
                  <c:v>64.7</c:v>
                </c:pt>
                <c:pt idx="10">
                  <c:v>61.22</c:v>
                </c:pt>
                <c:pt idx="11">
                  <c:v>30.53</c:v>
                </c:pt>
                <c:pt idx="12">
                  <c:v>38.89</c:v>
                </c:pt>
                <c:pt idx="13">
                  <c:v>31.11</c:v>
                </c:pt>
                <c:pt idx="14">
                  <c:v>60.61</c:v>
                </c:pt>
                <c:pt idx="15">
                  <c:v>36.25</c:v>
                </c:pt>
                <c:pt idx="16">
                  <c:v>41.66</c:v>
                </c:pt>
              </c:numCache>
            </c:numRef>
          </c:val>
          <c:extLst>
            <c:ext xmlns:c16="http://schemas.microsoft.com/office/drawing/2014/chart" uri="{C3380CC4-5D6E-409C-BE32-E72D297353CC}">
              <c16:uniqueId val="{00000000-5ECB-4287-A402-7679080C319C}"/>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66.67</c:v>
                </c:pt>
                <c:pt idx="1">
                  <c:v>62.039999999999992</c:v>
                </c:pt>
                <c:pt idx="2">
                  <c:v>40.11</c:v>
                </c:pt>
                <c:pt idx="3">
                  <c:v>68.430000000000007</c:v>
                </c:pt>
                <c:pt idx="4">
                  <c:v>45.83</c:v>
                </c:pt>
                <c:pt idx="5">
                  <c:v>42.86</c:v>
                </c:pt>
                <c:pt idx="6">
                  <c:v>60</c:v>
                </c:pt>
                <c:pt idx="7">
                  <c:v>52.379999999999995</c:v>
                </c:pt>
                <c:pt idx="8">
                  <c:v>70.97</c:v>
                </c:pt>
                <c:pt idx="9">
                  <c:v>33.33</c:v>
                </c:pt>
                <c:pt idx="10">
                  <c:v>61.53</c:v>
                </c:pt>
                <c:pt idx="11">
                  <c:v>65.12</c:v>
                </c:pt>
                <c:pt idx="12">
                  <c:v>45.84</c:v>
                </c:pt>
                <c:pt idx="13">
                  <c:v>52</c:v>
                </c:pt>
                <c:pt idx="14">
                  <c:v>52.43</c:v>
                </c:pt>
                <c:pt idx="15">
                  <c:v>50.62</c:v>
                </c:pt>
                <c:pt idx="16">
                  <c:v>55.099999999999994</c:v>
                </c:pt>
              </c:numCache>
            </c:numRef>
          </c:val>
          <c:extLst>
            <c:ext xmlns:c16="http://schemas.microsoft.com/office/drawing/2014/chart" uri="{C3380CC4-5D6E-409C-BE32-E72D297353CC}">
              <c16:uniqueId val="{00000000-4B65-473C-9567-2FE0D881BA44}"/>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32974188169017E-2"/>
          <c:y val="0"/>
          <c:w val="0.93756702581183093"/>
          <c:h val="0.50071673858229504"/>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48.230000000000004</c:v>
                </c:pt>
                <c:pt idx="1">
                  <c:v>36.17</c:v>
                </c:pt>
                <c:pt idx="2">
                  <c:v>57.76</c:v>
                </c:pt>
                <c:pt idx="3">
                  <c:v>50.01</c:v>
                </c:pt>
                <c:pt idx="4">
                  <c:v>35.549999999999997</c:v>
                </c:pt>
                <c:pt idx="5">
                  <c:v>46.67</c:v>
                </c:pt>
                <c:pt idx="6">
                  <c:v>47.37</c:v>
                </c:pt>
                <c:pt idx="7">
                  <c:v>55.56</c:v>
                </c:pt>
                <c:pt idx="8">
                  <c:v>58.33</c:v>
                </c:pt>
                <c:pt idx="9">
                  <c:v>63</c:v>
                </c:pt>
                <c:pt idx="10">
                  <c:v>66.13</c:v>
                </c:pt>
                <c:pt idx="11">
                  <c:v>71.849999999999994</c:v>
                </c:pt>
                <c:pt idx="12">
                  <c:v>52.24</c:v>
                </c:pt>
                <c:pt idx="13">
                  <c:v>26.53</c:v>
                </c:pt>
                <c:pt idx="14">
                  <c:v>47.45</c:v>
                </c:pt>
                <c:pt idx="15">
                  <c:v>50.879999999999995</c:v>
                </c:pt>
                <c:pt idx="16">
                  <c:v>62.29</c:v>
                </c:pt>
                <c:pt idx="17">
                  <c:v>89.8</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48.3</c:v>
                </c:pt>
                <c:pt idx="1">
                  <c:v>26.380000000000003</c:v>
                </c:pt>
                <c:pt idx="2">
                  <c:v>49.51</c:v>
                </c:pt>
                <c:pt idx="3">
                  <c:v>44.93</c:v>
                </c:pt>
                <c:pt idx="4">
                  <c:v>43.419999999999995</c:v>
                </c:pt>
                <c:pt idx="5">
                  <c:v>38.239999999999995</c:v>
                </c:pt>
                <c:pt idx="6">
                  <c:v>59.74</c:v>
                </c:pt>
                <c:pt idx="7">
                  <c:v>45.24</c:v>
                </c:pt>
                <c:pt idx="8">
                  <c:v>38.47</c:v>
                </c:pt>
                <c:pt idx="9">
                  <c:v>34.33</c:v>
                </c:pt>
                <c:pt idx="10">
                  <c:v>52.179999999999993</c:v>
                </c:pt>
                <c:pt idx="11">
                  <c:v>46.9</c:v>
                </c:pt>
                <c:pt idx="12">
                  <c:v>33.33</c:v>
                </c:pt>
                <c:pt idx="13">
                  <c:v>16.22</c:v>
                </c:pt>
                <c:pt idx="14">
                  <c:v>35.950000000000003</c:v>
                </c:pt>
                <c:pt idx="15">
                  <c:v>33.049999999999997</c:v>
                </c:pt>
                <c:pt idx="16">
                  <c:v>36.519999999999996</c:v>
                </c:pt>
                <c:pt idx="17">
                  <c:v>61.47</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38.1</c:v>
                </c:pt>
                <c:pt idx="1">
                  <c:v>50.7</c:v>
                </c:pt>
                <c:pt idx="2">
                  <c:v>56.809999999999995</c:v>
                </c:pt>
                <c:pt idx="3">
                  <c:v>46.39</c:v>
                </c:pt>
                <c:pt idx="4">
                  <c:v>55.81</c:v>
                </c:pt>
                <c:pt idx="5">
                  <c:v>36.840000000000003</c:v>
                </c:pt>
                <c:pt idx="6">
                  <c:v>39.43</c:v>
                </c:pt>
                <c:pt idx="7">
                  <c:v>51.25</c:v>
                </c:pt>
                <c:pt idx="8">
                  <c:v>72.97</c:v>
                </c:pt>
                <c:pt idx="9">
                  <c:v>78.62</c:v>
                </c:pt>
                <c:pt idx="10">
                  <c:v>50</c:v>
                </c:pt>
                <c:pt idx="11">
                  <c:v>44.2</c:v>
                </c:pt>
                <c:pt idx="12">
                  <c:v>45.09</c:v>
                </c:pt>
                <c:pt idx="13">
                  <c:v>46.989999999999995</c:v>
                </c:pt>
                <c:pt idx="14">
                  <c:v>45.680000000000007</c:v>
                </c:pt>
                <c:pt idx="15">
                  <c:v>50.47</c:v>
                </c:pt>
                <c:pt idx="16">
                  <c:v>55.26</c:v>
                </c:pt>
                <c:pt idx="17">
                  <c:v>78.77000000000001</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56.379999999999995</c:v>
                </c:pt>
                <c:pt idx="1">
                  <c:v>51.94</c:v>
                </c:pt>
                <c:pt idx="2">
                  <c:v>57.820000000000007</c:v>
                </c:pt>
                <c:pt idx="3">
                  <c:v>57.5</c:v>
                </c:pt>
                <c:pt idx="4">
                  <c:v>60.71</c:v>
                </c:pt>
                <c:pt idx="5">
                  <c:v>32.26</c:v>
                </c:pt>
                <c:pt idx="6">
                  <c:v>68.08</c:v>
                </c:pt>
                <c:pt idx="7">
                  <c:v>42.1</c:v>
                </c:pt>
                <c:pt idx="8">
                  <c:v>40</c:v>
                </c:pt>
                <c:pt idx="9">
                  <c:v>63.87</c:v>
                </c:pt>
                <c:pt idx="10">
                  <c:v>57.89</c:v>
                </c:pt>
                <c:pt idx="11">
                  <c:v>51.51</c:v>
                </c:pt>
                <c:pt idx="12">
                  <c:v>55.17</c:v>
                </c:pt>
                <c:pt idx="13">
                  <c:v>50.010000000000005</c:v>
                </c:pt>
                <c:pt idx="14">
                  <c:v>44.72</c:v>
                </c:pt>
                <c:pt idx="15">
                  <c:v>50</c:v>
                </c:pt>
                <c:pt idx="16">
                  <c:v>41.559999999999995</c:v>
                </c:pt>
                <c:pt idx="17">
                  <c:v>62.5</c:v>
                </c:pt>
              </c:numCache>
            </c:numRef>
          </c:val>
          <c:extLst>
            <c:ext xmlns:c16="http://schemas.microsoft.com/office/drawing/2014/chart" uri="{C3380CC4-5D6E-409C-BE32-E72D297353CC}">
              <c16:uniqueId val="{00000000-B117-4FC3-B78B-6D5FACD84422}"/>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55.230000000000004</c:v>
                </c:pt>
                <c:pt idx="1">
                  <c:v>32.58</c:v>
                </c:pt>
                <c:pt idx="2">
                  <c:v>59.06</c:v>
                </c:pt>
                <c:pt idx="3">
                  <c:v>37.5</c:v>
                </c:pt>
                <c:pt idx="5">
                  <c:v>42.86</c:v>
                </c:pt>
                <c:pt idx="6">
                  <c:v>46.67</c:v>
                </c:pt>
                <c:pt idx="8">
                  <c:v>57.14</c:v>
                </c:pt>
                <c:pt idx="9">
                  <c:v>52.179999999999993</c:v>
                </c:pt>
                <c:pt idx="10">
                  <c:v>33.33</c:v>
                </c:pt>
                <c:pt idx="11">
                  <c:v>68.13</c:v>
                </c:pt>
                <c:pt idx="12">
                  <c:v>49.5</c:v>
                </c:pt>
                <c:pt idx="13">
                  <c:v>38.589999999999996</c:v>
                </c:pt>
                <c:pt idx="14">
                  <c:v>44.599999999999994</c:v>
                </c:pt>
                <c:pt idx="15">
                  <c:v>59.22</c:v>
                </c:pt>
                <c:pt idx="16">
                  <c:v>59.55</c:v>
                </c:pt>
                <c:pt idx="17">
                  <c:v>68.08</c:v>
                </c:pt>
              </c:numCache>
            </c:numRef>
          </c:val>
          <c:extLst>
            <c:ext xmlns:c16="http://schemas.microsoft.com/office/drawing/2014/chart" uri="{C3380CC4-5D6E-409C-BE32-E72D297353CC}">
              <c16:uniqueId val="{00000000-3F24-4D4B-B6BD-3308AB32C264}"/>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результатов8.xlsx]ХИМ'!$E$1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результатов8.xlsx]ХИМ'!$A$3:$A$25</c:f>
              <c:strCache>
                <c:ptCount val="23"/>
                <c:pt idx="0">
                  <c:v>1.1</c:v>
                </c:pt>
                <c:pt idx="1">
                  <c:v>1.2</c:v>
                </c:pt>
                <c:pt idx="2">
                  <c:v>2.1</c:v>
                </c:pt>
                <c:pt idx="3">
                  <c:v>2.2</c:v>
                </c:pt>
                <c:pt idx="4">
                  <c:v>3.1</c:v>
                </c:pt>
                <c:pt idx="5">
                  <c:v>3.2</c:v>
                </c:pt>
                <c:pt idx="6">
                  <c:v>4.1</c:v>
                </c:pt>
                <c:pt idx="7">
                  <c:v>4.2</c:v>
                </c:pt>
                <c:pt idx="8">
                  <c:v>4.3</c:v>
                </c:pt>
                <c:pt idx="9">
                  <c:v>4.4</c:v>
                </c:pt>
                <c:pt idx="10">
                  <c:v>5.1</c:v>
                </c:pt>
                <c:pt idx="11">
                  <c:v>5.2</c:v>
                </c:pt>
                <c:pt idx="12">
                  <c:v>6.1</c:v>
                </c:pt>
                <c:pt idx="13">
                  <c:v>6.2</c:v>
                </c:pt>
                <c:pt idx="14">
                  <c:v>6.3</c:v>
                </c:pt>
                <c:pt idx="15">
                  <c:v>6.4</c:v>
                </c:pt>
                <c:pt idx="16">
                  <c:v>6.5</c:v>
                </c:pt>
                <c:pt idx="17">
                  <c:v>7.1</c:v>
                </c:pt>
                <c:pt idx="18">
                  <c:v>7.2</c:v>
                </c:pt>
                <c:pt idx="19">
                  <c:v>7.3</c:v>
                </c:pt>
                <c:pt idx="20">
                  <c:v>7.3</c:v>
                </c:pt>
                <c:pt idx="21">
                  <c:v>8. </c:v>
                </c:pt>
                <c:pt idx="22">
                  <c:v>9. </c:v>
                </c:pt>
              </c:strCache>
            </c:strRef>
          </c:cat>
          <c:val>
            <c:numRef>
              <c:f>'[Ф2.2_Достижение планируемых результатов8.xlsx]ХИМ'!$E$3:$E$25</c:f>
              <c:numCache>
                <c:formatCode>General</c:formatCode>
                <c:ptCount val="23"/>
                <c:pt idx="0">
                  <c:v>80.97</c:v>
                </c:pt>
                <c:pt idx="1">
                  <c:v>66.09</c:v>
                </c:pt>
                <c:pt idx="2">
                  <c:v>68</c:v>
                </c:pt>
                <c:pt idx="3">
                  <c:v>65.28</c:v>
                </c:pt>
                <c:pt idx="4">
                  <c:v>77.33</c:v>
                </c:pt>
                <c:pt idx="5">
                  <c:v>64.709999999999994</c:v>
                </c:pt>
                <c:pt idx="6">
                  <c:v>80.13</c:v>
                </c:pt>
                <c:pt idx="7">
                  <c:v>77.95</c:v>
                </c:pt>
                <c:pt idx="8">
                  <c:v>79.849999999999994</c:v>
                </c:pt>
                <c:pt idx="9">
                  <c:v>67</c:v>
                </c:pt>
                <c:pt idx="10">
                  <c:v>64.91</c:v>
                </c:pt>
                <c:pt idx="11">
                  <c:v>50.83</c:v>
                </c:pt>
                <c:pt idx="12">
                  <c:v>63.99</c:v>
                </c:pt>
                <c:pt idx="13">
                  <c:v>77.19</c:v>
                </c:pt>
                <c:pt idx="14">
                  <c:v>61.93</c:v>
                </c:pt>
                <c:pt idx="15">
                  <c:v>44.39</c:v>
                </c:pt>
                <c:pt idx="16">
                  <c:v>50.11</c:v>
                </c:pt>
                <c:pt idx="17">
                  <c:v>48.49</c:v>
                </c:pt>
                <c:pt idx="18">
                  <c:v>55.39</c:v>
                </c:pt>
                <c:pt idx="19">
                  <c:v>60.19</c:v>
                </c:pt>
                <c:pt idx="20">
                  <c:v>39.49</c:v>
                </c:pt>
                <c:pt idx="21">
                  <c:v>68.62</c:v>
                </c:pt>
                <c:pt idx="22">
                  <c:v>73.14</c:v>
                </c:pt>
              </c:numCache>
            </c:numRef>
          </c:val>
          <c:extLst>
            <c:ext xmlns:c16="http://schemas.microsoft.com/office/drawing/2014/chart" uri="{C3380CC4-5D6E-409C-BE32-E72D297353CC}">
              <c16:uniqueId val="{00000000-683D-404E-BD2F-10C2754F2949}"/>
            </c:ext>
          </c:extLst>
        </c:ser>
        <c:ser>
          <c:idx val="1"/>
          <c:order val="1"/>
          <c:tx>
            <c:strRef>
              <c:f>'[Ф2.2_Достижение планируемых результатов8.xlsx]ХИМ'!$F$1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'[Ф2.2_Достижение планируемых результатов8.xlsx]ХИМ'!$A$3:$A$25</c:f>
              <c:strCache>
                <c:ptCount val="23"/>
                <c:pt idx="0">
                  <c:v>1.1</c:v>
                </c:pt>
                <c:pt idx="1">
                  <c:v>1.2</c:v>
                </c:pt>
                <c:pt idx="2">
                  <c:v>2.1</c:v>
                </c:pt>
                <c:pt idx="3">
                  <c:v>2.2</c:v>
                </c:pt>
                <c:pt idx="4">
                  <c:v>3.1</c:v>
                </c:pt>
                <c:pt idx="5">
                  <c:v>3.2</c:v>
                </c:pt>
                <c:pt idx="6">
                  <c:v>4.1</c:v>
                </c:pt>
                <c:pt idx="7">
                  <c:v>4.2</c:v>
                </c:pt>
                <c:pt idx="8">
                  <c:v>4.3</c:v>
                </c:pt>
                <c:pt idx="9">
                  <c:v>4.4</c:v>
                </c:pt>
                <c:pt idx="10">
                  <c:v>5.1</c:v>
                </c:pt>
                <c:pt idx="11">
                  <c:v>5.2</c:v>
                </c:pt>
                <c:pt idx="12">
                  <c:v>6.1</c:v>
                </c:pt>
                <c:pt idx="13">
                  <c:v>6.2</c:v>
                </c:pt>
                <c:pt idx="14">
                  <c:v>6.3</c:v>
                </c:pt>
                <c:pt idx="15">
                  <c:v>6.4</c:v>
                </c:pt>
                <c:pt idx="16">
                  <c:v>6.5</c:v>
                </c:pt>
                <c:pt idx="17">
                  <c:v>7.1</c:v>
                </c:pt>
                <c:pt idx="18">
                  <c:v>7.2</c:v>
                </c:pt>
                <c:pt idx="19">
                  <c:v>7.3</c:v>
                </c:pt>
                <c:pt idx="20">
                  <c:v>7.3</c:v>
                </c:pt>
                <c:pt idx="21">
                  <c:v>8. </c:v>
                </c:pt>
                <c:pt idx="22">
                  <c:v>9. </c:v>
                </c:pt>
              </c:strCache>
            </c:strRef>
          </c:cat>
          <c:val>
            <c:numRef>
              <c:f>'[Ф2.2_Достижение планируемых результатов8.xlsx]ХИМ'!$F$3:$F$25</c:f>
              <c:numCache>
                <c:formatCode>General</c:formatCode>
                <c:ptCount val="23"/>
                <c:pt idx="0">
                  <c:v>81.39</c:v>
                </c:pt>
                <c:pt idx="1">
                  <c:v>61.23</c:v>
                </c:pt>
                <c:pt idx="2">
                  <c:v>67.78</c:v>
                </c:pt>
                <c:pt idx="3">
                  <c:v>64.5</c:v>
                </c:pt>
                <c:pt idx="4">
                  <c:v>72.430000000000007</c:v>
                </c:pt>
                <c:pt idx="5">
                  <c:v>63.1</c:v>
                </c:pt>
                <c:pt idx="6">
                  <c:v>79.33</c:v>
                </c:pt>
                <c:pt idx="7">
                  <c:v>76.5</c:v>
                </c:pt>
                <c:pt idx="8">
                  <c:v>80.14</c:v>
                </c:pt>
                <c:pt idx="9">
                  <c:v>67.77</c:v>
                </c:pt>
                <c:pt idx="10">
                  <c:v>64.38</c:v>
                </c:pt>
                <c:pt idx="11">
                  <c:v>52.05</c:v>
                </c:pt>
                <c:pt idx="12">
                  <c:v>63.24</c:v>
                </c:pt>
                <c:pt idx="13">
                  <c:v>78.25</c:v>
                </c:pt>
                <c:pt idx="14">
                  <c:v>62.69</c:v>
                </c:pt>
                <c:pt idx="15">
                  <c:v>44.98</c:v>
                </c:pt>
                <c:pt idx="16">
                  <c:v>52.43</c:v>
                </c:pt>
                <c:pt idx="17">
                  <c:v>49.49</c:v>
                </c:pt>
                <c:pt idx="18">
                  <c:v>56.59</c:v>
                </c:pt>
                <c:pt idx="19">
                  <c:v>59.49</c:v>
                </c:pt>
                <c:pt idx="20">
                  <c:v>41.7</c:v>
                </c:pt>
                <c:pt idx="21">
                  <c:v>67.3</c:v>
                </c:pt>
                <c:pt idx="22">
                  <c:v>70.97</c:v>
                </c:pt>
              </c:numCache>
            </c:numRef>
          </c:val>
          <c:extLst>
            <c:ext xmlns:c16="http://schemas.microsoft.com/office/drawing/2014/chart" uri="{C3380CC4-5D6E-409C-BE32-E72D297353CC}">
              <c16:uniqueId val="{00000001-683D-404E-BD2F-10C2754F2949}"/>
            </c:ext>
          </c:extLst>
        </c:ser>
        <c:dLbls>
          <c:dLblPos val="ctr"/>
          <c:showLegendKey val="0"/>
          <c:showVal val="1"/>
          <c:showCatName val="0"/>
          <c:showSerName val="0"/>
          <c:showPercent val="0"/>
          <c:showBubbleSize val="0"/>
        </c:dLbls>
        <c:gapWidth val="219"/>
        <c:overlap val="-27"/>
        <c:axId val="453441848"/>
        <c:axId val="453437144"/>
      </c:barChart>
      <c:catAx>
        <c:axId val="45344184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3437144"/>
        <c:crosses val="autoZero"/>
        <c:auto val="1"/>
        <c:lblAlgn val="ctr"/>
        <c:lblOffset val="100"/>
        <c:noMultiLvlLbl val="0"/>
      </c:catAx>
      <c:valAx>
        <c:axId val="4534371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3441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отметкам8.xlsx]ХИМ'!$E$1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отметкам8.xlsx]ХИМ'!$E$2:$E$36</c:f>
              <c:numCache>
                <c:formatCode>General</c:formatCode>
                <c:ptCount val="35"/>
                <c:pt idx="0">
                  <c:v>4.38</c:v>
                </c:pt>
                <c:pt idx="1">
                  <c:v>5.38</c:v>
                </c:pt>
                <c:pt idx="2">
                  <c:v>0</c:v>
                </c:pt>
                <c:pt idx="3">
                  <c:v>5.0599999999999996</c:v>
                </c:pt>
                <c:pt idx="4">
                  <c:v>7.69</c:v>
                </c:pt>
                <c:pt idx="5">
                  <c:v>3.51</c:v>
                </c:pt>
                <c:pt idx="6">
                  <c:v>0</c:v>
                </c:pt>
                <c:pt idx="7">
                  <c:v>0</c:v>
                </c:pt>
                <c:pt idx="8">
                  <c:v>6.67</c:v>
                </c:pt>
                <c:pt idx="9">
                  <c:v>14.29</c:v>
                </c:pt>
                <c:pt idx="10">
                  <c:v>3.23</c:v>
                </c:pt>
                <c:pt idx="11">
                  <c:v>0</c:v>
                </c:pt>
                <c:pt idx="12">
                  <c:v>0</c:v>
                </c:pt>
                <c:pt idx="13">
                  <c:v>4.6500000000000004</c:v>
                </c:pt>
                <c:pt idx="14">
                  <c:v>0</c:v>
                </c:pt>
                <c:pt idx="15">
                  <c:v>12</c:v>
                </c:pt>
                <c:pt idx="16">
                  <c:v>2.44</c:v>
                </c:pt>
                <c:pt idx="17">
                  <c:v>2.4700000000000002</c:v>
                </c:pt>
                <c:pt idx="18">
                  <c:v>2.04</c:v>
                </c:pt>
                <c:pt idx="19">
                  <c:v>4.76</c:v>
                </c:pt>
                <c:pt idx="20">
                  <c:v>7.87</c:v>
                </c:pt>
                <c:pt idx="21">
                  <c:v>2.5</c:v>
                </c:pt>
                <c:pt idx="22">
                  <c:v>9.3800000000000008</c:v>
                </c:pt>
                <c:pt idx="23">
                  <c:v>5.71</c:v>
                </c:pt>
                <c:pt idx="24">
                  <c:v>6.67</c:v>
                </c:pt>
                <c:pt idx="25">
                  <c:v>0</c:v>
                </c:pt>
                <c:pt idx="26">
                  <c:v>7.25</c:v>
                </c:pt>
                <c:pt idx="27">
                  <c:v>4.76</c:v>
                </c:pt>
                <c:pt idx="28">
                  <c:v>1.1000000000000001</c:v>
                </c:pt>
                <c:pt idx="29">
                  <c:v>5.94</c:v>
                </c:pt>
                <c:pt idx="30">
                  <c:v>14.04</c:v>
                </c:pt>
                <c:pt idx="31">
                  <c:v>12.68</c:v>
                </c:pt>
                <c:pt idx="32">
                  <c:v>4.8499999999999996</c:v>
                </c:pt>
                <c:pt idx="33">
                  <c:v>2.25</c:v>
                </c:pt>
                <c:pt idx="34">
                  <c:v>9.57</c:v>
                </c:pt>
              </c:numCache>
            </c:numRef>
          </c:val>
          <c:extLst>
            <c:ext xmlns:c16="http://schemas.microsoft.com/office/drawing/2014/chart" uri="{C3380CC4-5D6E-409C-BE32-E72D297353CC}">
              <c16:uniqueId val="{00000000-7523-4B04-82E8-2B605BE1FD5D}"/>
            </c:ext>
          </c:extLst>
        </c:ser>
        <c:ser>
          <c:idx val="1"/>
          <c:order val="1"/>
          <c:tx>
            <c:strRef>
              <c:f>'[Ф3_Статистика по отметкам8.xlsx]ХИМ'!$F$1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отметкам8.xlsx]ХИМ'!$F$2:$F$36</c:f>
              <c:numCache>
                <c:formatCode>General</c:formatCode>
                <c:ptCount val="35"/>
                <c:pt idx="0">
                  <c:v>37.46</c:v>
                </c:pt>
                <c:pt idx="1">
                  <c:v>38.64</c:v>
                </c:pt>
                <c:pt idx="2">
                  <c:v>33.33</c:v>
                </c:pt>
                <c:pt idx="3">
                  <c:v>32.9</c:v>
                </c:pt>
                <c:pt idx="4">
                  <c:v>52.2</c:v>
                </c:pt>
                <c:pt idx="5">
                  <c:v>28.07</c:v>
                </c:pt>
                <c:pt idx="6">
                  <c:v>54.17</c:v>
                </c:pt>
                <c:pt idx="7">
                  <c:v>57.14</c:v>
                </c:pt>
                <c:pt idx="8">
                  <c:v>33.33</c:v>
                </c:pt>
                <c:pt idx="9">
                  <c:v>33.33</c:v>
                </c:pt>
                <c:pt idx="10">
                  <c:v>25.81</c:v>
                </c:pt>
                <c:pt idx="11">
                  <c:v>66.67</c:v>
                </c:pt>
                <c:pt idx="12">
                  <c:v>38.46</c:v>
                </c:pt>
                <c:pt idx="13">
                  <c:v>30.23</c:v>
                </c:pt>
                <c:pt idx="14">
                  <c:v>54.17</c:v>
                </c:pt>
                <c:pt idx="15">
                  <c:v>36</c:v>
                </c:pt>
                <c:pt idx="16">
                  <c:v>45.12</c:v>
                </c:pt>
                <c:pt idx="17">
                  <c:v>46.91</c:v>
                </c:pt>
                <c:pt idx="18">
                  <c:v>42.86</c:v>
                </c:pt>
                <c:pt idx="19">
                  <c:v>40</c:v>
                </c:pt>
                <c:pt idx="20">
                  <c:v>59.55</c:v>
                </c:pt>
                <c:pt idx="21">
                  <c:v>38.44</c:v>
                </c:pt>
                <c:pt idx="22">
                  <c:v>53.13</c:v>
                </c:pt>
                <c:pt idx="23">
                  <c:v>51.43</c:v>
                </c:pt>
                <c:pt idx="24">
                  <c:v>46.67</c:v>
                </c:pt>
                <c:pt idx="25">
                  <c:v>42.86</c:v>
                </c:pt>
                <c:pt idx="26">
                  <c:v>40.58</c:v>
                </c:pt>
                <c:pt idx="27">
                  <c:v>61.9</c:v>
                </c:pt>
                <c:pt idx="28">
                  <c:v>30.77</c:v>
                </c:pt>
                <c:pt idx="29">
                  <c:v>44.55</c:v>
                </c:pt>
                <c:pt idx="30">
                  <c:v>47.37</c:v>
                </c:pt>
                <c:pt idx="31">
                  <c:v>42.72</c:v>
                </c:pt>
                <c:pt idx="32">
                  <c:v>35.92</c:v>
                </c:pt>
                <c:pt idx="33">
                  <c:v>38.200000000000003</c:v>
                </c:pt>
                <c:pt idx="34">
                  <c:v>22.34</c:v>
                </c:pt>
              </c:numCache>
            </c:numRef>
          </c:val>
          <c:extLst>
            <c:ext xmlns:c16="http://schemas.microsoft.com/office/drawing/2014/chart" uri="{C3380CC4-5D6E-409C-BE32-E72D297353CC}">
              <c16:uniqueId val="{00000001-7523-4B04-82E8-2B605BE1FD5D}"/>
            </c:ext>
          </c:extLst>
        </c:ser>
        <c:ser>
          <c:idx val="2"/>
          <c:order val="2"/>
          <c:tx>
            <c:strRef>
              <c:f>'[Ф3_Статистика по отметкам8.xlsx]ХИМ'!$G$1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отметкам8.xlsx]ХИМ'!$G$2:$G$36</c:f>
              <c:numCache>
                <c:formatCode>General</c:formatCode>
                <c:ptCount val="35"/>
                <c:pt idx="0">
                  <c:v>39.24</c:v>
                </c:pt>
                <c:pt idx="1">
                  <c:v>38.94</c:v>
                </c:pt>
                <c:pt idx="2">
                  <c:v>66.67</c:v>
                </c:pt>
                <c:pt idx="3">
                  <c:v>38.299999999999997</c:v>
                </c:pt>
                <c:pt idx="4">
                  <c:v>34.619999999999997</c:v>
                </c:pt>
                <c:pt idx="5">
                  <c:v>54.39</c:v>
                </c:pt>
                <c:pt idx="6">
                  <c:v>37.5</c:v>
                </c:pt>
                <c:pt idx="7">
                  <c:v>40</c:v>
                </c:pt>
                <c:pt idx="8">
                  <c:v>53.33</c:v>
                </c:pt>
                <c:pt idx="9">
                  <c:v>47.62</c:v>
                </c:pt>
                <c:pt idx="10">
                  <c:v>54.84</c:v>
                </c:pt>
                <c:pt idx="11">
                  <c:v>22.22</c:v>
                </c:pt>
                <c:pt idx="12">
                  <c:v>46.15</c:v>
                </c:pt>
                <c:pt idx="13">
                  <c:v>37.21</c:v>
                </c:pt>
                <c:pt idx="14">
                  <c:v>29.17</c:v>
                </c:pt>
                <c:pt idx="15">
                  <c:v>52</c:v>
                </c:pt>
                <c:pt idx="16">
                  <c:v>37.799999999999997</c:v>
                </c:pt>
                <c:pt idx="17">
                  <c:v>41.98</c:v>
                </c:pt>
                <c:pt idx="18">
                  <c:v>36.729999999999997</c:v>
                </c:pt>
                <c:pt idx="19">
                  <c:v>45.71</c:v>
                </c:pt>
                <c:pt idx="20">
                  <c:v>25.84</c:v>
                </c:pt>
                <c:pt idx="21">
                  <c:v>40.31</c:v>
                </c:pt>
                <c:pt idx="22">
                  <c:v>37.5</c:v>
                </c:pt>
                <c:pt idx="23">
                  <c:v>31.43</c:v>
                </c:pt>
                <c:pt idx="24">
                  <c:v>37.78</c:v>
                </c:pt>
                <c:pt idx="25">
                  <c:v>57.14</c:v>
                </c:pt>
                <c:pt idx="26">
                  <c:v>43.48</c:v>
                </c:pt>
                <c:pt idx="27">
                  <c:v>23.81</c:v>
                </c:pt>
                <c:pt idx="28">
                  <c:v>52.75</c:v>
                </c:pt>
                <c:pt idx="29">
                  <c:v>36.630000000000003</c:v>
                </c:pt>
                <c:pt idx="30">
                  <c:v>33.33</c:v>
                </c:pt>
                <c:pt idx="31">
                  <c:v>33.799999999999997</c:v>
                </c:pt>
                <c:pt idx="32">
                  <c:v>45.63</c:v>
                </c:pt>
                <c:pt idx="33">
                  <c:v>32.58</c:v>
                </c:pt>
                <c:pt idx="34">
                  <c:v>34.04</c:v>
                </c:pt>
              </c:numCache>
            </c:numRef>
          </c:val>
          <c:extLst>
            <c:ext xmlns:c16="http://schemas.microsoft.com/office/drawing/2014/chart" uri="{C3380CC4-5D6E-409C-BE32-E72D297353CC}">
              <c16:uniqueId val="{00000002-7523-4B04-82E8-2B605BE1FD5D}"/>
            </c:ext>
          </c:extLst>
        </c:ser>
        <c:ser>
          <c:idx val="3"/>
          <c:order val="3"/>
          <c:tx>
            <c:strRef>
              <c:f>'[Ф3_Статистика по отметкам8.xlsx]ХИМ'!$H$1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отметкам8.xlsx]ХИМ'!$H$2:$H$36</c:f>
              <c:numCache>
                <c:formatCode>General</c:formatCode>
                <c:ptCount val="35"/>
                <c:pt idx="0">
                  <c:v>18.920000000000002</c:v>
                </c:pt>
                <c:pt idx="1">
                  <c:v>17.04</c:v>
                </c:pt>
                <c:pt idx="2">
                  <c:v>0</c:v>
                </c:pt>
                <c:pt idx="3">
                  <c:v>23.74</c:v>
                </c:pt>
                <c:pt idx="4">
                  <c:v>5.49</c:v>
                </c:pt>
                <c:pt idx="5">
                  <c:v>14.04</c:v>
                </c:pt>
                <c:pt idx="6">
                  <c:v>8.33</c:v>
                </c:pt>
                <c:pt idx="7">
                  <c:v>2.86</c:v>
                </c:pt>
                <c:pt idx="8">
                  <c:v>6.67</c:v>
                </c:pt>
                <c:pt idx="9">
                  <c:v>4.76</c:v>
                </c:pt>
                <c:pt idx="10">
                  <c:v>16.13</c:v>
                </c:pt>
                <c:pt idx="11">
                  <c:v>11.11</c:v>
                </c:pt>
                <c:pt idx="12">
                  <c:v>15.38</c:v>
                </c:pt>
                <c:pt idx="13">
                  <c:v>27.91</c:v>
                </c:pt>
                <c:pt idx="14">
                  <c:v>16.670000000000002</c:v>
                </c:pt>
                <c:pt idx="15">
                  <c:v>0</c:v>
                </c:pt>
                <c:pt idx="16">
                  <c:v>14.63</c:v>
                </c:pt>
                <c:pt idx="17">
                  <c:v>8.64</c:v>
                </c:pt>
                <c:pt idx="18">
                  <c:v>18.37</c:v>
                </c:pt>
                <c:pt idx="19">
                  <c:v>9.52</c:v>
                </c:pt>
                <c:pt idx="20">
                  <c:v>6.74</c:v>
                </c:pt>
                <c:pt idx="21">
                  <c:v>18.75</c:v>
                </c:pt>
                <c:pt idx="22">
                  <c:v>0</c:v>
                </c:pt>
                <c:pt idx="23">
                  <c:v>11.43</c:v>
                </c:pt>
                <c:pt idx="24">
                  <c:v>8.89</c:v>
                </c:pt>
                <c:pt idx="25">
                  <c:v>0</c:v>
                </c:pt>
                <c:pt idx="26">
                  <c:v>8.6999999999999993</c:v>
                </c:pt>
                <c:pt idx="27">
                  <c:v>9.52</c:v>
                </c:pt>
                <c:pt idx="28">
                  <c:v>15.38</c:v>
                </c:pt>
                <c:pt idx="29">
                  <c:v>12.87</c:v>
                </c:pt>
                <c:pt idx="30">
                  <c:v>5.26</c:v>
                </c:pt>
                <c:pt idx="31">
                  <c:v>10.8</c:v>
                </c:pt>
                <c:pt idx="32">
                  <c:v>13.59</c:v>
                </c:pt>
                <c:pt idx="33">
                  <c:v>26.97</c:v>
                </c:pt>
                <c:pt idx="34">
                  <c:v>34.04</c:v>
                </c:pt>
              </c:numCache>
            </c:numRef>
          </c:val>
          <c:extLst>
            <c:ext xmlns:c16="http://schemas.microsoft.com/office/drawing/2014/chart" uri="{C3380CC4-5D6E-409C-BE32-E72D297353CC}">
              <c16:uniqueId val="{00000003-7523-4B04-82E8-2B605BE1FD5D}"/>
            </c:ext>
          </c:extLst>
        </c:ser>
        <c:dLbls>
          <c:dLblPos val="ctr"/>
          <c:showLegendKey val="0"/>
          <c:showVal val="1"/>
          <c:showCatName val="0"/>
          <c:showSerName val="0"/>
          <c:showPercent val="0"/>
          <c:showBubbleSize val="0"/>
        </c:dLbls>
        <c:gapWidth val="50"/>
        <c:overlap val="100"/>
        <c:axId val="442199032"/>
        <c:axId val="442207264"/>
      </c:barChart>
      <c:catAx>
        <c:axId val="44219903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42207264"/>
        <c:crosses val="autoZero"/>
        <c:auto val="1"/>
        <c:lblAlgn val="ctr"/>
        <c:lblOffset val="100"/>
        <c:noMultiLvlLbl val="0"/>
      </c:catAx>
      <c:valAx>
        <c:axId val="44220726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21990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баллов8.xlsx]ХИМ'!$A$2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баллов8.xlsx]ХИМ'!$E$2:$AO$2</c:f>
              <c:numCache>
                <c:formatCode>General</c:formatCode>
                <c:ptCount val="37"/>
                <c:pt idx="0">
                  <c:v>0.1</c:v>
                </c:pt>
                <c:pt idx="1">
                  <c:v>0.1</c:v>
                </c:pt>
                <c:pt idx="2">
                  <c:v>0.1</c:v>
                </c:pt>
                <c:pt idx="3">
                  <c:v>0.2</c:v>
                </c:pt>
                <c:pt idx="4">
                  <c:v>0.2</c:v>
                </c:pt>
                <c:pt idx="5">
                  <c:v>0.3</c:v>
                </c:pt>
                <c:pt idx="6">
                  <c:v>0.3</c:v>
                </c:pt>
                <c:pt idx="7">
                  <c:v>0.4</c:v>
                </c:pt>
                <c:pt idx="8">
                  <c:v>0.4</c:v>
                </c:pt>
                <c:pt idx="9">
                  <c:v>0.5</c:v>
                </c:pt>
                <c:pt idx="10">
                  <c:v>0.6</c:v>
                </c:pt>
                <c:pt idx="11">
                  <c:v>0.6</c:v>
                </c:pt>
                <c:pt idx="12">
                  <c:v>0.6</c:v>
                </c:pt>
                <c:pt idx="13">
                  <c:v>3</c:v>
                </c:pt>
                <c:pt idx="14">
                  <c:v>3.3</c:v>
                </c:pt>
                <c:pt idx="15">
                  <c:v>3.3</c:v>
                </c:pt>
                <c:pt idx="16">
                  <c:v>3.2</c:v>
                </c:pt>
                <c:pt idx="17">
                  <c:v>3.2</c:v>
                </c:pt>
                <c:pt idx="18">
                  <c:v>3.4</c:v>
                </c:pt>
                <c:pt idx="19">
                  <c:v>3.7</c:v>
                </c:pt>
                <c:pt idx="20">
                  <c:v>4.2</c:v>
                </c:pt>
                <c:pt idx="21">
                  <c:v>4.8</c:v>
                </c:pt>
                <c:pt idx="22">
                  <c:v>5.4</c:v>
                </c:pt>
                <c:pt idx="23">
                  <c:v>4.3</c:v>
                </c:pt>
                <c:pt idx="24">
                  <c:v>4.7</c:v>
                </c:pt>
                <c:pt idx="25">
                  <c:v>4.7</c:v>
                </c:pt>
                <c:pt idx="26">
                  <c:v>4.9000000000000004</c:v>
                </c:pt>
                <c:pt idx="27">
                  <c:v>4.9000000000000004</c:v>
                </c:pt>
                <c:pt idx="28">
                  <c:v>5.0999999999999996</c:v>
                </c:pt>
                <c:pt idx="29">
                  <c:v>5.3</c:v>
                </c:pt>
                <c:pt idx="30">
                  <c:v>5.3</c:v>
                </c:pt>
                <c:pt idx="31">
                  <c:v>4</c:v>
                </c:pt>
                <c:pt idx="32">
                  <c:v>4</c:v>
                </c:pt>
                <c:pt idx="33">
                  <c:v>3.8</c:v>
                </c:pt>
                <c:pt idx="34">
                  <c:v>3.3</c:v>
                </c:pt>
                <c:pt idx="35">
                  <c:v>2.4</c:v>
                </c:pt>
                <c:pt idx="36">
                  <c:v>1.5</c:v>
                </c:pt>
              </c:numCache>
            </c:numRef>
          </c:val>
          <c:extLst>
            <c:ext xmlns:c16="http://schemas.microsoft.com/office/drawing/2014/chart" uri="{C3380CC4-5D6E-409C-BE32-E72D297353CC}">
              <c16:uniqueId val="{00000000-2C76-4051-B47C-3EC2C6997D9E}"/>
            </c:ext>
          </c:extLst>
        </c:ser>
        <c:ser>
          <c:idx val="1"/>
          <c:order val="1"/>
          <c:tx>
            <c:strRef>
              <c:f>'[Ф4_Распределение первичных баллов8.xlsx]ХИМ'!$A$3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баллов8.xlsx]ХИМ'!$E$3:$AO$3</c:f>
              <c:numCache>
                <c:formatCode>General</c:formatCode>
                <c:ptCount val="37"/>
                <c:pt idx="0">
                  <c:v>0.1</c:v>
                </c:pt>
                <c:pt idx="1">
                  <c:v>0.1</c:v>
                </c:pt>
                <c:pt idx="2">
                  <c:v>0.2</c:v>
                </c:pt>
                <c:pt idx="3">
                  <c:v>0.3</c:v>
                </c:pt>
                <c:pt idx="4">
                  <c:v>0.4</c:v>
                </c:pt>
                <c:pt idx="5">
                  <c:v>0.2</c:v>
                </c:pt>
                <c:pt idx="6">
                  <c:v>0.4</c:v>
                </c:pt>
                <c:pt idx="7">
                  <c:v>0.5</c:v>
                </c:pt>
                <c:pt idx="8">
                  <c:v>0.4</c:v>
                </c:pt>
                <c:pt idx="9">
                  <c:v>0.6</c:v>
                </c:pt>
                <c:pt idx="10">
                  <c:v>0.8</c:v>
                </c:pt>
                <c:pt idx="11">
                  <c:v>0.7</c:v>
                </c:pt>
                <c:pt idx="12">
                  <c:v>0.6</c:v>
                </c:pt>
                <c:pt idx="13">
                  <c:v>3.5</c:v>
                </c:pt>
                <c:pt idx="14">
                  <c:v>3.4</c:v>
                </c:pt>
                <c:pt idx="15">
                  <c:v>2.5</c:v>
                </c:pt>
                <c:pt idx="16">
                  <c:v>3.7</c:v>
                </c:pt>
                <c:pt idx="17">
                  <c:v>2.6</c:v>
                </c:pt>
                <c:pt idx="18">
                  <c:v>3.3</c:v>
                </c:pt>
                <c:pt idx="19">
                  <c:v>3.8</c:v>
                </c:pt>
                <c:pt idx="20">
                  <c:v>4.9000000000000004</c:v>
                </c:pt>
                <c:pt idx="21">
                  <c:v>5.0999999999999996</c:v>
                </c:pt>
                <c:pt idx="22">
                  <c:v>5.8</c:v>
                </c:pt>
                <c:pt idx="23">
                  <c:v>4.2</c:v>
                </c:pt>
                <c:pt idx="24">
                  <c:v>4.5</c:v>
                </c:pt>
                <c:pt idx="25">
                  <c:v>4.5</c:v>
                </c:pt>
                <c:pt idx="26">
                  <c:v>4.3</c:v>
                </c:pt>
                <c:pt idx="27">
                  <c:v>4.8</c:v>
                </c:pt>
                <c:pt idx="28">
                  <c:v>5.4</c:v>
                </c:pt>
                <c:pt idx="29">
                  <c:v>5.6</c:v>
                </c:pt>
                <c:pt idx="30">
                  <c:v>5.7</c:v>
                </c:pt>
                <c:pt idx="31">
                  <c:v>3.3</c:v>
                </c:pt>
                <c:pt idx="32">
                  <c:v>3.6</c:v>
                </c:pt>
                <c:pt idx="33">
                  <c:v>3.4</c:v>
                </c:pt>
                <c:pt idx="34">
                  <c:v>2.8</c:v>
                </c:pt>
                <c:pt idx="35">
                  <c:v>2.4</c:v>
                </c:pt>
                <c:pt idx="36">
                  <c:v>1.6</c:v>
                </c:pt>
              </c:numCache>
            </c:numRef>
          </c:val>
          <c:extLst>
            <c:ext xmlns:c16="http://schemas.microsoft.com/office/drawing/2014/chart" uri="{C3380CC4-5D6E-409C-BE32-E72D297353CC}">
              <c16:uniqueId val="{00000001-2C76-4051-B47C-3EC2C6997D9E}"/>
            </c:ext>
          </c:extLst>
        </c:ser>
        <c:dLbls>
          <c:dLblPos val="outEnd"/>
          <c:showLegendKey val="0"/>
          <c:showVal val="1"/>
          <c:showCatName val="0"/>
          <c:showSerName val="0"/>
          <c:showPercent val="0"/>
          <c:showBubbleSize val="0"/>
        </c:dLbls>
        <c:gapWidth val="219"/>
        <c:overlap val="-27"/>
        <c:axId val="405772784"/>
        <c:axId val="405766120"/>
      </c:barChart>
      <c:catAx>
        <c:axId val="40577278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766120"/>
        <c:crosses val="autoZero"/>
        <c:auto val="1"/>
        <c:lblAlgn val="ctr"/>
        <c:lblOffset val="100"/>
        <c:noMultiLvlLbl val="0"/>
      </c:catAx>
      <c:valAx>
        <c:axId val="405766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772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журналу8.xlsx]ХИМ'!$D$1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журналу8.xlsx]ХИМ'!$D$2:$D$35</c:f>
              <c:numCache>
                <c:formatCode>General</c:formatCode>
                <c:ptCount val="34"/>
                <c:pt idx="0">
                  <c:v>12.81</c:v>
                </c:pt>
                <c:pt idx="1">
                  <c:v>0</c:v>
                </c:pt>
                <c:pt idx="2">
                  <c:v>14.4</c:v>
                </c:pt>
                <c:pt idx="3">
                  <c:v>17.579999999999998</c:v>
                </c:pt>
                <c:pt idx="4">
                  <c:v>3.51</c:v>
                </c:pt>
                <c:pt idx="5">
                  <c:v>2.08</c:v>
                </c:pt>
                <c:pt idx="6">
                  <c:v>14.29</c:v>
                </c:pt>
                <c:pt idx="7">
                  <c:v>26.67</c:v>
                </c:pt>
                <c:pt idx="8">
                  <c:v>38.1</c:v>
                </c:pt>
                <c:pt idx="9">
                  <c:v>4.84</c:v>
                </c:pt>
                <c:pt idx="10">
                  <c:v>0</c:v>
                </c:pt>
                <c:pt idx="11">
                  <c:v>0</c:v>
                </c:pt>
                <c:pt idx="12">
                  <c:v>16.28</c:v>
                </c:pt>
                <c:pt idx="13">
                  <c:v>8.33</c:v>
                </c:pt>
                <c:pt idx="14">
                  <c:v>20</c:v>
                </c:pt>
                <c:pt idx="15">
                  <c:v>2.44</c:v>
                </c:pt>
                <c:pt idx="16">
                  <c:v>9.8800000000000008</c:v>
                </c:pt>
                <c:pt idx="17">
                  <c:v>6.82</c:v>
                </c:pt>
                <c:pt idx="18">
                  <c:v>6.67</c:v>
                </c:pt>
                <c:pt idx="19">
                  <c:v>12.36</c:v>
                </c:pt>
                <c:pt idx="20">
                  <c:v>6.88</c:v>
                </c:pt>
                <c:pt idx="21">
                  <c:v>15.63</c:v>
                </c:pt>
                <c:pt idx="22">
                  <c:v>14.29</c:v>
                </c:pt>
                <c:pt idx="23">
                  <c:v>6.67</c:v>
                </c:pt>
                <c:pt idx="24">
                  <c:v>0</c:v>
                </c:pt>
                <c:pt idx="25">
                  <c:v>7.25</c:v>
                </c:pt>
                <c:pt idx="26">
                  <c:v>9.52</c:v>
                </c:pt>
                <c:pt idx="27">
                  <c:v>7.69</c:v>
                </c:pt>
                <c:pt idx="28">
                  <c:v>12.87</c:v>
                </c:pt>
                <c:pt idx="29">
                  <c:v>21.05</c:v>
                </c:pt>
                <c:pt idx="30">
                  <c:v>16.11</c:v>
                </c:pt>
                <c:pt idx="31">
                  <c:v>15.53</c:v>
                </c:pt>
                <c:pt idx="32">
                  <c:v>12.36</c:v>
                </c:pt>
                <c:pt idx="33">
                  <c:v>31.91</c:v>
                </c:pt>
              </c:numCache>
            </c:numRef>
          </c:val>
          <c:extLst>
            <c:ext xmlns:c16="http://schemas.microsoft.com/office/drawing/2014/chart" uri="{C3380CC4-5D6E-409C-BE32-E72D297353CC}">
              <c16:uniqueId val="{00000000-3B3E-4FEF-89AC-2504307FA917}"/>
            </c:ext>
          </c:extLst>
        </c:ser>
        <c:ser>
          <c:idx val="1"/>
          <c:order val="1"/>
          <c:tx>
            <c:strRef>
              <c:f>'[Ф9_Сравнение отметок с отметками по журналу8.xlsx]ХИМ'!$F$1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журналу8.xlsx]ХИМ'!$F$2:$F$35</c:f>
              <c:numCache>
                <c:formatCode>General</c:formatCode>
                <c:ptCount val="34"/>
                <c:pt idx="0">
                  <c:v>68.760000000000005</c:v>
                </c:pt>
                <c:pt idx="1">
                  <c:v>83.33</c:v>
                </c:pt>
                <c:pt idx="2">
                  <c:v>62.25</c:v>
                </c:pt>
                <c:pt idx="3">
                  <c:v>75.27</c:v>
                </c:pt>
                <c:pt idx="4">
                  <c:v>87.72</c:v>
                </c:pt>
                <c:pt idx="5">
                  <c:v>89.58</c:v>
                </c:pt>
                <c:pt idx="6">
                  <c:v>77.14</c:v>
                </c:pt>
                <c:pt idx="7">
                  <c:v>60</c:v>
                </c:pt>
                <c:pt idx="8">
                  <c:v>47.62</c:v>
                </c:pt>
                <c:pt idx="9">
                  <c:v>77.42</c:v>
                </c:pt>
                <c:pt idx="10">
                  <c:v>87.5</c:v>
                </c:pt>
                <c:pt idx="11">
                  <c:v>76.92</c:v>
                </c:pt>
                <c:pt idx="12">
                  <c:v>45.35</c:v>
                </c:pt>
                <c:pt idx="13">
                  <c:v>79.17</c:v>
                </c:pt>
                <c:pt idx="14">
                  <c:v>44</c:v>
                </c:pt>
                <c:pt idx="15">
                  <c:v>80.489999999999995</c:v>
                </c:pt>
                <c:pt idx="16">
                  <c:v>76.540000000000006</c:v>
                </c:pt>
                <c:pt idx="17">
                  <c:v>72.73</c:v>
                </c:pt>
                <c:pt idx="18">
                  <c:v>75.239999999999995</c:v>
                </c:pt>
                <c:pt idx="19">
                  <c:v>75.28</c:v>
                </c:pt>
                <c:pt idx="20">
                  <c:v>75.31</c:v>
                </c:pt>
                <c:pt idx="21">
                  <c:v>78.13</c:v>
                </c:pt>
                <c:pt idx="22">
                  <c:v>80</c:v>
                </c:pt>
                <c:pt idx="23">
                  <c:v>86.67</c:v>
                </c:pt>
                <c:pt idx="24">
                  <c:v>100</c:v>
                </c:pt>
                <c:pt idx="25">
                  <c:v>73.91</c:v>
                </c:pt>
                <c:pt idx="26">
                  <c:v>90.48</c:v>
                </c:pt>
                <c:pt idx="27">
                  <c:v>75.819999999999993</c:v>
                </c:pt>
                <c:pt idx="28">
                  <c:v>64.36</c:v>
                </c:pt>
                <c:pt idx="29">
                  <c:v>73.680000000000007</c:v>
                </c:pt>
                <c:pt idx="30">
                  <c:v>74.88</c:v>
                </c:pt>
                <c:pt idx="31">
                  <c:v>56.31</c:v>
                </c:pt>
                <c:pt idx="32">
                  <c:v>59.55</c:v>
                </c:pt>
                <c:pt idx="33">
                  <c:v>53.19</c:v>
                </c:pt>
              </c:numCache>
            </c:numRef>
          </c:val>
          <c:extLst>
            <c:ext xmlns:c16="http://schemas.microsoft.com/office/drawing/2014/chart" uri="{C3380CC4-5D6E-409C-BE32-E72D297353CC}">
              <c16:uniqueId val="{00000001-3B3E-4FEF-89AC-2504307FA917}"/>
            </c:ext>
          </c:extLst>
        </c:ser>
        <c:ser>
          <c:idx val="2"/>
          <c:order val="2"/>
          <c:tx>
            <c:strRef>
              <c:f>'[Ф9_Сравнение отметок с отметками по журналу8.xlsx]ХИМ'!$H$1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3E-4FEF-89AC-2504307FA917}"/>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3E-4FEF-89AC-2504307FA91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журналу8.xlsx]ХИМ'!$H$2:$H$35</c:f>
              <c:numCache>
                <c:formatCode>General</c:formatCode>
                <c:ptCount val="34"/>
                <c:pt idx="0">
                  <c:v>18.420000000000002</c:v>
                </c:pt>
                <c:pt idx="1">
                  <c:v>16.670000000000002</c:v>
                </c:pt>
                <c:pt idx="2">
                  <c:v>23.35</c:v>
                </c:pt>
                <c:pt idx="3">
                  <c:v>7.14</c:v>
                </c:pt>
                <c:pt idx="4">
                  <c:v>8.77</c:v>
                </c:pt>
                <c:pt idx="5">
                  <c:v>8.33</c:v>
                </c:pt>
                <c:pt idx="6">
                  <c:v>8.57</c:v>
                </c:pt>
                <c:pt idx="7">
                  <c:v>13.33</c:v>
                </c:pt>
                <c:pt idx="8">
                  <c:v>14.29</c:v>
                </c:pt>
                <c:pt idx="9">
                  <c:v>17.739999999999998</c:v>
                </c:pt>
                <c:pt idx="10">
                  <c:v>12.5</c:v>
                </c:pt>
                <c:pt idx="11">
                  <c:v>23.08</c:v>
                </c:pt>
                <c:pt idx="12">
                  <c:v>38.369999999999997</c:v>
                </c:pt>
                <c:pt idx="13">
                  <c:v>12.5</c:v>
                </c:pt>
                <c:pt idx="14">
                  <c:v>36</c:v>
                </c:pt>
                <c:pt idx="15">
                  <c:v>17.07</c:v>
                </c:pt>
                <c:pt idx="16">
                  <c:v>13.58</c:v>
                </c:pt>
                <c:pt idx="17">
                  <c:v>20.45</c:v>
                </c:pt>
                <c:pt idx="18">
                  <c:v>18.100000000000001</c:v>
                </c:pt>
                <c:pt idx="19">
                  <c:v>12.36</c:v>
                </c:pt>
                <c:pt idx="20">
                  <c:v>17.809999999999999</c:v>
                </c:pt>
                <c:pt idx="21">
                  <c:v>6.25</c:v>
                </c:pt>
                <c:pt idx="22">
                  <c:v>5.71</c:v>
                </c:pt>
                <c:pt idx="23">
                  <c:v>6.67</c:v>
                </c:pt>
                <c:pt idx="24">
                  <c:v>0</c:v>
                </c:pt>
                <c:pt idx="25">
                  <c:v>18.84</c:v>
                </c:pt>
                <c:pt idx="26">
                  <c:v>0</c:v>
                </c:pt>
                <c:pt idx="27">
                  <c:v>16.48</c:v>
                </c:pt>
                <c:pt idx="28">
                  <c:v>22.77</c:v>
                </c:pt>
                <c:pt idx="29">
                  <c:v>5.26</c:v>
                </c:pt>
                <c:pt idx="30">
                  <c:v>9</c:v>
                </c:pt>
                <c:pt idx="31">
                  <c:v>28.16</c:v>
                </c:pt>
                <c:pt idx="32">
                  <c:v>28.09</c:v>
                </c:pt>
                <c:pt idx="33">
                  <c:v>14.89</c:v>
                </c:pt>
              </c:numCache>
            </c:numRef>
          </c:val>
          <c:extLst>
            <c:ext xmlns:c16="http://schemas.microsoft.com/office/drawing/2014/chart" uri="{C3380CC4-5D6E-409C-BE32-E72D297353CC}">
              <c16:uniqueId val="{00000004-3B3E-4FEF-89AC-2504307FA917}"/>
            </c:ext>
          </c:extLst>
        </c:ser>
        <c:dLbls>
          <c:dLblPos val="ctr"/>
          <c:showLegendKey val="0"/>
          <c:showVal val="1"/>
          <c:showCatName val="0"/>
          <c:showSerName val="0"/>
          <c:showPercent val="0"/>
          <c:showBubbleSize val="0"/>
        </c:dLbls>
        <c:gapWidth val="50"/>
        <c:overlap val="100"/>
        <c:axId val="503918968"/>
        <c:axId val="503917400"/>
      </c:barChart>
      <c:catAx>
        <c:axId val="5039189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503917400"/>
        <c:crosses val="autoZero"/>
        <c:auto val="1"/>
        <c:lblAlgn val="ctr"/>
        <c:lblOffset val="100"/>
        <c:noMultiLvlLbl val="0"/>
      </c:catAx>
      <c:valAx>
        <c:axId val="5039174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5039189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0</c:v>
                </c:pt>
                <c:pt idx="1">
                  <c:v>40.239999999999995</c:v>
                </c:pt>
                <c:pt idx="2">
                  <c:v>40.409999999999997</c:v>
                </c:pt>
                <c:pt idx="3">
                  <c:v>0</c:v>
                </c:pt>
                <c:pt idx="4">
                  <c:v>21.74</c:v>
                </c:pt>
                <c:pt idx="5">
                  <c:v>26.32</c:v>
                </c:pt>
                <c:pt idx="6">
                  <c:v>41.93</c:v>
                </c:pt>
                <c:pt idx="7">
                  <c:v>66.66</c:v>
                </c:pt>
                <c:pt idx="8">
                  <c:v>85.72</c:v>
                </c:pt>
                <c:pt idx="9">
                  <c:v>36.36</c:v>
                </c:pt>
                <c:pt idx="10">
                  <c:v>46.67</c:v>
                </c:pt>
                <c:pt idx="11">
                  <c:v>27.16</c:v>
                </c:pt>
                <c:pt idx="12">
                  <c:v>0</c:v>
                </c:pt>
                <c:pt idx="13">
                  <c:v>41.300000000000004</c:v>
                </c:pt>
                <c:pt idx="14">
                  <c:v>65.22</c:v>
                </c:pt>
                <c:pt idx="15">
                  <c:v>32.65</c:v>
                </c:pt>
                <c:pt idx="16">
                  <c:v>43.9</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100</c:v>
                </c:pt>
                <c:pt idx="1">
                  <c:v>44.800000000000004</c:v>
                </c:pt>
                <c:pt idx="2">
                  <c:v>37.57</c:v>
                </c:pt>
                <c:pt idx="3">
                  <c:v>0</c:v>
                </c:pt>
                <c:pt idx="4">
                  <c:v>66.67</c:v>
                </c:pt>
                <c:pt idx="5">
                  <c:v>41.470000000000006</c:v>
                </c:pt>
                <c:pt idx="6">
                  <c:v>56</c:v>
                </c:pt>
                <c:pt idx="7">
                  <c:v>69.23</c:v>
                </c:pt>
                <c:pt idx="8">
                  <c:v>20</c:v>
                </c:pt>
                <c:pt idx="9">
                  <c:v>0</c:v>
                </c:pt>
                <c:pt idx="10">
                  <c:v>50</c:v>
                </c:pt>
                <c:pt idx="11">
                  <c:v>37.5</c:v>
                </c:pt>
                <c:pt idx="12">
                  <c:v>50</c:v>
                </c:pt>
                <c:pt idx="13">
                  <c:v>37.5</c:v>
                </c:pt>
                <c:pt idx="14">
                  <c:v>0</c:v>
                </c:pt>
                <c:pt idx="15">
                  <c:v>45.71</c:v>
                </c:pt>
                <c:pt idx="16">
                  <c:v>62.5</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0</c:v>
                </c:pt>
                <c:pt idx="1">
                  <c:v>46.38</c:v>
                </c:pt>
                <c:pt idx="2">
                  <c:v>33.340000000000003</c:v>
                </c:pt>
                <c:pt idx="3">
                  <c:v>66.67</c:v>
                </c:pt>
                <c:pt idx="4">
                  <c:v>45.46</c:v>
                </c:pt>
                <c:pt idx="5">
                  <c:v>37.5</c:v>
                </c:pt>
                <c:pt idx="6">
                  <c:v>0</c:v>
                </c:pt>
                <c:pt idx="7">
                  <c:v>0</c:v>
                </c:pt>
                <c:pt idx="8">
                  <c:v>58.07</c:v>
                </c:pt>
                <c:pt idx="9">
                  <c:v>0</c:v>
                </c:pt>
                <c:pt idx="10">
                  <c:v>65.850000000000009</c:v>
                </c:pt>
                <c:pt idx="11">
                  <c:v>58.14</c:v>
                </c:pt>
                <c:pt idx="12">
                  <c:v>44.11</c:v>
                </c:pt>
                <c:pt idx="13">
                  <c:v>48</c:v>
                </c:pt>
                <c:pt idx="14">
                  <c:v>0</c:v>
                </c:pt>
                <c:pt idx="15">
                  <c:v>63.64</c:v>
                </c:pt>
                <c:pt idx="16">
                  <c:v>35.489999999999995</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58.82</c:v>
                </c:pt>
                <c:pt idx="1">
                  <c:v>57.4</c:v>
                </c:pt>
                <c:pt idx="2">
                  <c:v>62.89</c:v>
                </c:pt>
                <c:pt idx="3">
                  <c:v>75</c:v>
                </c:pt>
                <c:pt idx="4">
                  <c:v>57.63</c:v>
                </c:pt>
                <c:pt idx="5">
                  <c:v>51.06</c:v>
                </c:pt>
                <c:pt idx="6">
                  <c:v>39.28</c:v>
                </c:pt>
                <c:pt idx="7">
                  <c:v>87.5</c:v>
                </c:pt>
                <c:pt idx="8">
                  <c:v>78.259999999999991</c:v>
                </c:pt>
                <c:pt idx="9">
                  <c:v>40</c:v>
                </c:pt>
                <c:pt idx="10">
                  <c:v>44</c:v>
                </c:pt>
                <c:pt idx="11">
                  <c:v>65.52</c:v>
                </c:pt>
                <c:pt idx="12">
                  <c:v>30</c:v>
                </c:pt>
                <c:pt idx="14">
                  <c:v>60</c:v>
                </c:pt>
                <c:pt idx="15">
                  <c:v>78.179999999999993</c:v>
                </c:pt>
                <c:pt idx="16">
                  <c:v>62.5</c:v>
                </c:pt>
              </c:numCache>
            </c:numRef>
          </c:val>
          <c:extLst>
            <c:ext xmlns:c16="http://schemas.microsoft.com/office/drawing/2014/chart" uri="{C3380CC4-5D6E-409C-BE32-E72D297353CC}">
              <c16:uniqueId val="{00000000-4052-4EF3-BD71-EC202774456E}"/>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63.34</c:v>
                </c:pt>
                <c:pt idx="1">
                  <c:v>64.27000000000001</c:v>
                </c:pt>
                <c:pt idx="2">
                  <c:v>76.289999999999992</c:v>
                </c:pt>
                <c:pt idx="3">
                  <c:v>68.42</c:v>
                </c:pt>
                <c:pt idx="4">
                  <c:v>54.29</c:v>
                </c:pt>
                <c:pt idx="5">
                  <c:v>73.27</c:v>
                </c:pt>
                <c:pt idx="6">
                  <c:v>47.620000000000005</c:v>
                </c:pt>
                <c:pt idx="7">
                  <c:v>88.89</c:v>
                </c:pt>
                <c:pt idx="8">
                  <c:v>70.77000000000001</c:v>
                </c:pt>
                <c:pt idx="10">
                  <c:v>65.63</c:v>
                </c:pt>
                <c:pt idx="11">
                  <c:v>56.339999999999996</c:v>
                </c:pt>
                <c:pt idx="12">
                  <c:v>50</c:v>
                </c:pt>
                <c:pt idx="13">
                  <c:v>52.730000000000004</c:v>
                </c:pt>
                <c:pt idx="14">
                  <c:v>84.61</c:v>
                </c:pt>
                <c:pt idx="15">
                  <c:v>57.15</c:v>
                </c:pt>
                <c:pt idx="16">
                  <c:v>53.33</c:v>
                </c:pt>
              </c:numCache>
            </c:numRef>
          </c:val>
          <c:extLst>
            <c:ext xmlns:c16="http://schemas.microsoft.com/office/drawing/2014/chart" uri="{C3380CC4-5D6E-409C-BE32-E72D297353CC}">
              <c16:uniqueId val="{00000000-9918-412D-A371-780CD49DB832}"/>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rot="-5400000" vert="horz"/>
    <a:lstStyle/>
    <a:p>
      <a:pPr>
        <a:defRPr/>
      </a:pPr>
      <a:endParaRPr lang="ru-RU"/>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23.14</c:v>
                </c:pt>
                <c:pt idx="1">
                  <c:v>26.67</c:v>
                </c:pt>
                <c:pt idx="2">
                  <c:v>39.57</c:v>
                </c:pt>
                <c:pt idx="3">
                  <c:v>27.5</c:v>
                </c:pt>
                <c:pt idx="4">
                  <c:v>77.78</c:v>
                </c:pt>
                <c:pt idx="5">
                  <c:v>37.840000000000003</c:v>
                </c:pt>
                <c:pt idx="6">
                  <c:v>57.4</c:v>
                </c:pt>
                <c:pt idx="7">
                  <c:v>42.11</c:v>
                </c:pt>
                <c:pt idx="8">
                  <c:v>0</c:v>
                </c:pt>
                <c:pt idx="9">
                  <c:v>66.67</c:v>
                </c:pt>
                <c:pt idx="10">
                  <c:v>0</c:v>
                </c:pt>
                <c:pt idx="11">
                  <c:v>58.82</c:v>
                </c:pt>
                <c:pt idx="12">
                  <c:v>0</c:v>
                </c:pt>
                <c:pt idx="13">
                  <c:v>42.1</c:v>
                </c:pt>
                <c:pt idx="14">
                  <c:v>46.3</c:v>
                </c:pt>
                <c:pt idx="15">
                  <c:v>27.910000000000004</c:v>
                </c:pt>
                <c:pt idx="16">
                  <c:v>53.730000000000004</c:v>
                </c:pt>
                <c:pt idx="17">
                  <c:v>19.05</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40.590000000000003</c:v>
                </c:pt>
                <c:pt idx="1">
                  <c:v>0</c:v>
                </c:pt>
                <c:pt idx="2">
                  <c:v>49.58</c:v>
                </c:pt>
                <c:pt idx="3">
                  <c:v>42.86</c:v>
                </c:pt>
                <c:pt idx="4">
                  <c:v>0</c:v>
                </c:pt>
                <c:pt idx="5">
                  <c:v>28</c:v>
                </c:pt>
                <c:pt idx="6">
                  <c:v>55.55</c:v>
                </c:pt>
                <c:pt idx="7">
                  <c:v>36.85</c:v>
                </c:pt>
                <c:pt idx="8">
                  <c:v>33.340000000000003</c:v>
                </c:pt>
                <c:pt idx="9">
                  <c:v>23.81</c:v>
                </c:pt>
                <c:pt idx="10">
                  <c:v>0</c:v>
                </c:pt>
                <c:pt idx="11">
                  <c:v>37.840000000000003</c:v>
                </c:pt>
                <c:pt idx="12">
                  <c:v>59.38</c:v>
                </c:pt>
                <c:pt idx="13">
                  <c:v>43.91</c:v>
                </c:pt>
                <c:pt idx="14">
                  <c:v>51.730000000000004</c:v>
                </c:pt>
                <c:pt idx="15">
                  <c:v>0</c:v>
                </c:pt>
                <c:pt idx="16">
                  <c:v>30</c:v>
                </c:pt>
                <c:pt idx="17">
                  <c:v>47.22</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35.629999999999995</c:v>
                </c:pt>
                <c:pt idx="1">
                  <c:v>0</c:v>
                </c:pt>
                <c:pt idx="2">
                  <c:v>41.98</c:v>
                </c:pt>
                <c:pt idx="3">
                  <c:v>27.78</c:v>
                </c:pt>
                <c:pt idx="4">
                  <c:v>38.89</c:v>
                </c:pt>
                <c:pt idx="5">
                  <c:v>50</c:v>
                </c:pt>
                <c:pt idx="6">
                  <c:v>46.15</c:v>
                </c:pt>
                <c:pt idx="7">
                  <c:v>35.29</c:v>
                </c:pt>
                <c:pt idx="8">
                  <c:v>56.66</c:v>
                </c:pt>
                <c:pt idx="9">
                  <c:v>80.489999999999995</c:v>
                </c:pt>
                <c:pt idx="10">
                  <c:v>70</c:v>
                </c:pt>
                <c:pt idx="11">
                  <c:v>46.480000000000004</c:v>
                </c:pt>
                <c:pt idx="12">
                  <c:v>0</c:v>
                </c:pt>
                <c:pt idx="13">
                  <c:v>64.289999999999992</c:v>
                </c:pt>
                <c:pt idx="14">
                  <c:v>37.74</c:v>
                </c:pt>
                <c:pt idx="15">
                  <c:v>45</c:v>
                </c:pt>
                <c:pt idx="16">
                  <c:v>47.54</c:v>
                </c:pt>
                <c:pt idx="17">
                  <c:v>52.63</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79.17</c:v>
                </c:pt>
                <c:pt idx="1">
                  <c:v>48.69</c:v>
                </c:pt>
                <c:pt idx="2">
                  <c:v>62.1</c:v>
                </c:pt>
                <c:pt idx="3">
                  <c:v>18.510000000000002</c:v>
                </c:pt>
                <c:pt idx="4">
                  <c:v>72.22</c:v>
                </c:pt>
                <c:pt idx="5">
                  <c:v>51.51</c:v>
                </c:pt>
                <c:pt idx="6">
                  <c:v>65.39</c:v>
                </c:pt>
                <c:pt idx="7">
                  <c:v>35.480000000000004</c:v>
                </c:pt>
                <c:pt idx="8">
                  <c:v>76.92</c:v>
                </c:pt>
                <c:pt idx="9">
                  <c:v>54.41</c:v>
                </c:pt>
                <c:pt idx="10">
                  <c:v>80</c:v>
                </c:pt>
                <c:pt idx="11">
                  <c:v>45.9</c:v>
                </c:pt>
                <c:pt idx="12">
                  <c:v>67.47</c:v>
                </c:pt>
                <c:pt idx="13">
                  <c:v>68.97</c:v>
                </c:pt>
                <c:pt idx="14">
                  <c:v>53.77</c:v>
                </c:pt>
                <c:pt idx="15">
                  <c:v>67.13</c:v>
                </c:pt>
                <c:pt idx="16">
                  <c:v>32.589999999999996</c:v>
                </c:pt>
                <c:pt idx="17">
                  <c:v>68.180000000000007</c:v>
                </c:pt>
              </c:numCache>
            </c:numRef>
          </c:val>
          <c:extLst>
            <c:ext xmlns:c16="http://schemas.microsoft.com/office/drawing/2014/chart" uri="{C3380CC4-5D6E-409C-BE32-E72D297353CC}">
              <c16:uniqueId val="{00000000-F753-47D3-8EE6-092975EA14FE}"/>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48.72</c:v>
                </c:pt>
                <c:pt idx="1">
                  <c:v>43.67</c:v>
                </c:pt>
                <c:pt idx="2">
                  <c:v>60</c:v>
                </c:pt>
                <c:pt idx="3">
                  <c:v>36.369999999999997</c:v>
                </c:pt>
                <c:pt idx="4">
                  <c:v>56.519999999999996</c:v>
                </c:pt>
                <c:pt idx="5">
                  <c:v>51.73</c:v>
                </c:pt>
                <c:pt idx="6">
                  <c:v>70.59</c:v>
                </c:pt>
                <c:pt idx="8">
                  <c:v>65.22</c:v>
                </c:pt>
                <c:pt idx="9">
                  <c:v>58.43</c:v>
                </c:pt>
                <c:pt idx="10">
                  <c:v>92</c:v>
                </c:pt>
                <c:pt idx="11">
                  <c:v>45.57</c:v>
                </c:pt>
                <c:pt idx="12">
                  <c:v>69.23</c:v>
                </c:pt>
                <c:pt idx="13">
                  <c:v>16.670000000000002</c:v>
                </c:pt>
                <c:pt idx="14">
                  <c:v>51.64</c:v>
                </c:pt>
                <c:pt idx="15">
                  <c:v>52.940000000000005</c:v>
                </c:pt>
                <c:pt idx="16">
                  <c:v>47.28</c:v>
                </c:pt>
                <c:pt idx="17">
                  <c:v>83.78</c:v>
                </c:pt>
              </c:numCache>
            </c:numRef>
          </c:val>
          <c:extLst>
            <c:ext xmlns:c16="http://schemas.microsoft.com/office/drawing/2014/chart" uri="{C3380CC4-5D6E-409C-BE32-E72D297353CC}">
              <c16:uniqueId val="{00000000-6BAF-429A-BD3E-89F43A54997D}"/>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028154553617064E-2"/>
          <c:y val="0"/>
          <c:w val="0.95297184544638291"/>
          <c:h val="0.5051724524460105"/>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46.599999999999994</c:v>
                </c:pt>
                <c:pt idx="1">
                  <c:v>41.57</c:v>
                </c:pt>
                <c:pt idx="2">
                  <c:v>47.010000000000005</c:v>
                </c:pt>
                <c:pt idx="3">
                  <c:v>38.019999999999996</c:v>
                </c:pt>
                <c:pt idx="4">
                  <c:v>38.08</c:v>
                </c:pt>
                <c:pt idx="5">
                  <c:v>39.36</c:v>
                </c:pt>
                <c:pt idx="6">
                  <c:v>44.269999999999996</c:v>
                </c:pt>
                <c:pt idx="7">
                  <c:v>45.449999999999996</c:v>
                </c:pt>
                <c:pt idx="8">
                  <c:v>42.69</c:v>
                </c:pt>
                <c:pt idx="9">
                  <c:v>44.92</c:v>
                </c:pt>
                <c:pt idx="10">
                  <c:v>39.43</c:v>
                </c:pt>
                <c:pt idx="11">
                  <c:v>37.909999999999997</c:v>
                </c:pt>
                <c:pt idx="12">
                  <c:v>34.409999999999997</c:v>
                </c:pt>
                <c:pt idx="13">
                  <c:v>40.799999999999997</c:v>
                </c:pt>
                <c:pt idx="14">
                  <c:v>42.64</c:v>
                </c:pt>
                <c:pt idx="15">
                  <c:v>39.61</c:v>
                </c:pt>
                <c:pt idx="16">
                  <c:v>28</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53.13</c:v>
                </c:pt>
                <c:pt idx="1">
                  <c:v>43.72</c:v>
                </c:pt>
                <c:pt idx="2">
                  <c:v>42.58</c:v>
                </c:pt>
                <c:pt idx="3">
                  <c:v>43.29</c:v>
                </c:pt>
                <c:pt idx="4">
                  <c:v>44.78</c:v>
                </c:pt>
                <c:pt idx="5">
                  <c:v>43.58</c:v>
                </c:pt>
                <c:pt idx="6">
                  <c:v>51.75</c:v>
                </c:pt>
                <c:pt idx="7">
                  <c:v>52.24</c:v>
                </c:pt>
                <c:pt idx="8">
                  <c:v>44.879999999999995</c:v>
                </c:pt>
                <c:pt idx="9">
                  <c:v>33.79</c:v>
                </c:pt>
                <c:pt idx="10">
                  <c:v>49.09</c:v>
                </c:pt>
                <c:pt idx="11">
                  <c:v>35.15</c:v>
                </c:pt>
                <c:pt idx="12">
                  <c:v>32.64</c:v>
                </c:pt>
                <c:pt idx="13">
                  <c:v>36.07</c:v>
                </c:pt>
                <c:pt idx="14">
                  <c:v>44.86</c:v>
                </c:pt>
                <c:pt idx="15">
                  <c:v>31.9</c:v>
                </c:pt>
                <c:pt idx="16">
                  <c:v>29.11</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44.86</c:v>
                </c:pt>
                <c:pt idx="1">
                  <c:v>42.19</c:v>
                </c:pt>
                <c:pt idx="2">
                  <c:v>43.36</c:v>
                </c:pt>
                <c:pt idx="3">
                  <c:v>37.450000000000003</c:v>
                </c:pt>
                <c:pt idx="4">
                  <c:v>42.56</c:v>
                </c:pt>
                <c:pt idx="5">
                  <c:v>37.1</c:v>
                </c:pt>
                <c:pt idx="6">
                  <c:v>42.19</c:v>
                </c:pt>
                <c:pt idx="7">
                  <c:v>37.78</c:v>
                </c:pt>
                <c:pt idx="8">
                  <c:v>45.209999999999994</c:v>
                </c:pt>
                <c:pt idx="9">
                  <c:v>43.88</c:v>
                </c:pt>
                <c:pt idx="10">
                  <c:v>46.03</c:v>
                </c:pt>
                <c:pt idx="11">
                  <c:v>38.81</c:v>
                </c:pt>
                <c:pt idx="12">
                  <c:v>38.36</c:v>
                </c:pt>
                <c:pt idx="13">
                  <c:v>24.740000000000002</c:v>
                </c:pt>
                <c:pt idx="14">
                  <c:v>43.89</c:v>
                </c:pt>
                <c:pt idx="15">
                  <c:v>36.159999999999997</c:v>
                </c:pt>
                <c:pt idx="16">
                  <c:v>34.96</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35.450000000000003</c:v>
                </c:pt>
                <c:pt idx="1">
                  <c:v>36.67</c:v>
                </c:pt>
                <c:pt idx="2">
                  <c:v>40.119999999999997</c:v>
                </c:pt>
                <c:pt idx="3">
                  <c:v>43.95</c:v>
                </c:pt>
                <c:pt idx="4">
                  <c:v>37.94</c:v>
                </c:pt>
                <c:pt idx="5">
                  <c:v>37.229999999999997</c:v>
                </c:pt>
                <c:pt idx="6">
                  <c:v>40</c:v>
                </c:pt>
                <c:pt idx="7">
                  <c:v>46.6</c:v>
                </c:pt>
                <c:pt idx="8">
                  <c:v>37.69</c:v>
                </c:pt>
                <c:pt idx="9">
                  <c:v>39.659999999999997</c:v>
                </c:pt>
                <c:pt idx="10">
                  <c:v>40.11</c:v>
                </c:pt>
                <c:pt idx="11">
                  <c:v>42.55</c:v>
                </c:pt>
                <c:pt idx="12">
                  <c:v>34.89</c:v>
                </c:pt>
                <c:pt idx="13">
                  <c:v>37.18</c:v>
                </c:pt>
                <c:pt idx="14">
                  <c:v>50.6</c:v>
                </c:pt>
                <c:pt idx="15">
                  <c:v>33.67</c:v>
                </c:pt>
                <c:pt idx="16">
                  <c:v>44.91</c:v>
                </c:pt>
              </c:numCache>
            </c:numRef>
          </c:val>
          <c:extLst>
            <c:ext xmlns:c16="http://schemas.microsoft.com/office/drawing/2014/chart" uri="{C3380CC4-5D6E-409C-BE32-E72D297353CC}">
              <c16:uniqueId val="{00000000-8D30-4520-A23B-3BD1A49DBC6E}"/>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33.33</c:v>
                </c:pt>
                <c:pt idx="1">
                  <c:v>42.27</c:v>
                </c:pt>
                <c:pt idx="2">
                  <c:v>40.68</c:v>
                </c:pt>
                <c:pt idx="3">
                  <c:v>45.92</c:v>
                </c:pt>
                <c:pt idx="4">
                  <c:v>39.700000000000003</c:v>
                </c:pt>
                <c:pt idx="5">
                  <c:v>45.629999999999995</c:v>
                </c:pt>
                <c:pt idx="6">
                  <c:v>38.33</c:v>
                </c:pt>
                <c:pt idx="7">
                  <c:v>57.440000000000005</c:v>
                </c:pt>
                <c:pt idx="8">
                  <c:v>44.53</c:v>
                </c:pt>
                <c:pt idx="9">
                  <c:v>39.53</c:v>
                </c:pt>
                <c:pt idx="10">
                  <c:v>44.5</c:v>
                </c:pt>
                <c:pt idx="11">
                  <c:v>32.33</c:v>
                </c:pt>
                <c:pt idx="12">
                  <c:v>30.98</c:v>
                </c:pt>
                <c:pt idx="13">
                  <c:v>37.06</c:v>
                </c:pt>
                <c:pt idx="14">
                  <c:v>43.89</c:v>
                </c:pt>
                <c:pt idx="15">
                  <c:v>42.51</c:v>
                </c:pt>
                <c:pt idx="16">
                  <c:v>25.340000000000003</c:v>
                </c:pt>
              </c:numCache>
            </c:numRef>
          </c:val>
          <c:extLst>
            <c:ext xmlns:c16="http://schemas.microsoft.com/office/drawing/2014/chart" uri="{C3380CC4-5D6E-409C-BE32-E72D297353CC}">
              <c16:uniqueId val="{00000000-8300-4589-85DD-4CAF7BF00998}"/>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БИО!$E$1</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БИО!$A$3:$A$31</c:f>
              <c:strCache>
                <c:ptCount val="29"/>
                <c:pt idx="0">
                  <c:v>1. </c:v>
                </c:pt>
                <c:pt idx="1">
                  <c:v>2. </c:v>
                </c:pt>
                <c:pt idx="2">
                  <c:v>3.1</c:v>
                </c:pt>
                <c:pt idx="3">
                  <c:v>3.2</c:v>
                </c:pt>
                <c:pt idx="4">
                  <c:v>4. </c:v>
                </c:pt>
                <c:pt idx="5">
                  <c:v>5.1</c:v>
                </c:pt>
                <c:pt idx="6">
                  <c:v>5.2</c:v>
                </c:pt>
                <c:pt idx="7">
                  <c:v>6.1</c:v>
                </c:pt>
                <c:pt idx="8">
                  <c:v>6.2</c:v>
                </c:pt>
                <c:pt idx="9">
                  <c:v>7.1</c:v>
                </c:pt>
                <c:pt idx="10">
                  <c:v>7.2</c:v>
                </c:pt>
                <c:pt idx="11">
                  <c:v>8. </c:v>
                </c:pt>
                <c:pt idx="12">
                  <c:v>9.1</c:v>
                </c:pt>
                <c:pt idx="13">
                  <c:v>9.2</c:v>
                </c:pt>
                <c:pt idx="14">
                  <c:v>10. </c:v>
                </c:pt>
                <c:pt idx="15">
                  <c:v>11. </c:v>
                </c:pt>
                <c:pt idx="16">
                  <c:v>12.1</c:v>
                </c:pt>
                <c:pt idx="17">
                  <c:v>12.2</c:v>
                </c:pt>
                <c:pt idx="18">
                  <c:v>13.1</c:v>
                </c:pt>
                <c:pt idx="19">
                  <c:v>13.2</c:v>
                </c:pt>
                <c:pt idx="20">
                  <c:v>14.1</c:v>
                </c:pt>
                <c:pt idx="21">
                  <c:v>14.2</c:v>
                </c:pt>
                <c:pt idx="22">
                  <c:v>14.3</c:v>
                </c:pt>
                <c:pt idx="23">
                  <c:v>15.1</c:v>
                </c:pt>
                <c:pt idx="24">
                  <c:v>15.2</c:v>
                </c:pt>
                <c:pt idx="25">
                  <c:v>16.1</c:v>
                </c:pt>
                <c:pt idx="26">
                  <c:v>16.2</c:v>
                </c:pt>
                <c:pt idx="27">
                  <c:v>16.3</c:v>
                </c:pt>
                <c:pt idx="28">
                  <c:v>17. </c:v>
                </c:pt>
              </c:strCache>
            </c:strRef>
          </c:cat>
          <c:val>
            <c:numRef>
              <c:f>БИО!$E$3:$E$31</c:f>
              <c:numCache>
                <c:formatCode>General</c:formatCode>
                <c:ptCount val="29"/>
                <c:pt idx="0">
                  <c:v>83.07</c:v>
                </c:pt>
                <c:pt idx="1">
                  <c:v>63.54</c:v>
                </c:pt>
                <c:pt idx="2">
                  <c:v>64.3</c:v>
                </c:pt>
                <c:pt idx="3">
                  <c:v>58.57</c:v>
                </c:pt>
                <c:pt idx="4">
                  <c:v>65.239999999999995</c:v>
                </c:pt>
                <c:pt idx="5">
                  <c:v>76.98</c:v>
                </c:pt>
                <c:pt idx="6">
                  <c:v>69.97</c:v>
                </c:pt>
                <c:pt idx="7">
                  <c:v>64.11</c:v>
                </c:pt>
                <c:pt idx="8">
                  <c:v>46.65</c:v>
                </c:pt>
                <c:pt idx="9">
                  <c:v>58.9</c:v>
                </c:pt>
                <c:pt idx="10">
                  <c:v>60.78</c:v>
                </c:pt>
                <c:pt idx="11">
                  <c:v>44.35</c:v>
                </c:pt>
                <c:pt idx="12">
                  <c:v>78</c:v>
                </c:pt>
                <c:pt idx="13">
                  <c:v>60.85</c:v>
                </c:pt>
                <c:pt idx="14">
                  <c:v>70.849999999999994</c:v>
                </c:pt>
                <c:pt idx="15">
                  <c:v>58.55</c:v>
                </c:pt>
                <c:pt idx="16">
                  <c:v>70.7</c:v>
                </c:pt>
                <c:pt idx="17">
                  <c:v>53.4</c:v>
                </c:pt>
                <c:pt idx="18">
                  <c:v>55</c:v>
                </c:pt>
                <c:pt idx="19">
                  <c:v>68.36</c:v>
                </c:pt>
                <c:pt idx="20">
                  <c:v>57.02</c:v>
                </c:pt>
                <c:pt idx="21">
                  <c:v>59.96</c:v>
                </c:pt>
                <c:pt idx="22">
                  <c:v>68.23</c:v>
                </c:pt>
                <c:pt idx="23">
                  <c:v>70.45</c:v>
                </c:pt>
                <c:pt idx="24">
                  <c:v>57.82</c:v>
                </c:pt>
                <c:pt idx="25">
                  <c:v>52.18</c:v>
                </c:pt>
                <c:pt idx="26">
                  <c:v>43.69</c:v>
                </c:pt>
                <c:pt idx="27">
                  <c:v>37.69</c:v>
                </c:pt>
                <c:pt idx="28">
                  <c:v>47.87</c:v>
                </c:pt>
              </c:numCache>
            </c:numRef>
          </c:val>
          <c:extLst>
            <c:ext xmlns:c16="http://schemas.microsoft.com/office/drawing/2014/chart" uri="{C3380CC4-5D6E-409C-BE32-E72D297353CC}">
              <c16:uniqueId val="{00000000-3CB8-4695-8142-2FA9192C8BD3}"/>
            </c:ext>
          </c:extLst>
        </c:ser>
        <c:ser>
          <c:idx val="1"/>
          <c:order val="1"/>
          <c:tx>
            <c:strRef>
              <c:f>БИО!$F$1</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БИО!$A$3:$A$31</c:f>
              <c:strCache>
                <c:ptCount val="29"/>
                <c:pt idx="0">
                  <c:v>1. </c:v>
                </c:pt>
                <c:pt idx="1">
                  <c:v>2. </c:v>
                </c:pt>
                <c:pt idx="2">
                  <c:v>3.1</c:v>
                </c:pt>
                <c:pt idx="3">
                  <c:v>3.2</c:v>
                </c:pt>
                <c:pt idx="4">
                  <c:v>4. </c:v>
                </c:pt>
                <c:pt idx="5">
                  <c:v>5.1</c:v>
                </c:pt>
                <c:pt idx="6">
                  <c:v>5.2</c:v>
                </c:pt>
                <c:pt idx="7">
                  <c:v>6.1</c:v>
                </c:pt>
                <c:pt idx="8">
                  <c:v>6.2</c:v>
                </c:pt>
                <c:pt idx="9">
                  <c:v>7.1</c:v>
                </c:pt>
                <c:pt idx="10">
                  <c:v>7.2</c:v>
                </c:pt>
                <c:pt idx="11">
                  <c:v>8. </c:v>
                </c:pt>
                <c:pt idx="12">
                  <c:v>9.1</c:v>
                </c:pt>
                <c:pt idx="13">
                  <c:v>9.2</c:v>
                </c:pt>
                <c:pt idx="14">
                  <c:v>10. </c:v>
                </c:pt>
                <c:pt idx="15">
                  <c:v>11. </c:v>
                </c:pt>
                <c:pt idx="16">
                  <c:v>12.1</c:v>
                </c:pt>
                <c:pt idx="17">
                  <c:v>12.2</c:v>
                </c:pt>
                <c:pt idx="18">
                  <c:v>13.1</c:v>
                </c:pt>
                <c:pt idx="19">
                  <c:v>13.2</c:v>
                </c:pt>
                <c:pt idx="20">
                  <c:v>14.1</c:v>
                </c:pt>
                <c:pt idx="21">
                  <c:v>14.2</c:v>
                </c:pt>
                <c:pt idx="22">
                  <c:v>14.3</c:v>
                </c:pt>
                <c:pt idx="23">
                  <c:v>15.1</c:v>
                </c:pt>
                <c:pt idx="24">
                  <c:v>15.2</c:v>
                </c:pt>
                <c:pt idx="25">
                  <c:v>16.1</c:v>
                </c:pt>
                <c:pt idx="26">
                  <c:v>16.2</c:v>
                </c:pt>
                <c:pt idx="27">
                  <c:v>16.3</c:v>
                </c:pt>
                <c:pt idx="28">
                  <c:v>17. </c:v>
                </c:pt>
              </c:strCache>
            </c:strRef>
          </c:cat>
          <c:val>
            <c:numRef>
              <c:f>БИО!$F$3:$F$31</c:f>
              <c:numCache>
                <c:formatCode>General</c:formatCode>
                <c:ptCount val="29"/>
                <c:pt idx="0">
                  <c:v>84.17</c:v>
                </c:pt>
                <c:pt idx="1">
                  <c:v>63.81</c:v>
                </c:pt>
                <c:pt idx="2">
                  <c:v>67.290000000000006</c:v>
                </c:pt>
                <c:pt idx="3">
                  <c:v>57.45</c:v>
                </c:pt>
                <c:pt idx="4">
                  <c:v>65.42</c:v>
                </c:pt>
                <c:pt idx="5">
                  <c:v>77.3</c:v>
                </c:pt>
                <c:pt idx="6">
                  <c:v>68.31</c:v>
                </c:pt>
                <c:pt idx="7">
                  <c:v>62.65</c:v>
                </c:pt>
                <c:pt idx="8">
                  <c:v>46.76</c:v>
                </c:pt>
                <c:pt idx="9">
                  <c:v>61.65</c:v>
                </c:pt>
                <c:pt idx="10">
                  <c:v>61.78</c:v>
                </c:pt>
                <c:pt idx="11">
                  <c:v>47.05</c:v>
                </c:pt>
                <c:pt idx="12">
                  <c:v>76.11</c:v>
                </c:pt>
                <c:pt idx="13">
                  <c:v>61.78</c:v>
                </c:pt>
                <c:pt idx="14">
                  <c:v>66.75</c:v>
                </c:pt>
                <c:pt idx="15">
                  <c:v>57.04</c:v>
                </c:pt>
                <c:pt idx="16">
                  <c:v>68.86</c:v>
                </c:pt>
                <c:pt idx="17">
                  <c:v>52.69</c:v>
                </c:pt>
                <c:pt idx="18">
                  <c:v>50.83</c:v>
                </c:pt>
                <c:pt idx="19">
                  <c:v>65.48</c:v>
                </c:pt>
                <c:pt idx="20">
                  <c:v>55.07</c:v>
                </c:pt>
                <c:pt idx="21">
                  <c:v>60.36</c:v>
                </c:pt>
                <c:pt idx="22">
                  <c:v>67.83</c:v>
                </c:pt>
                <c:pt idx="23">
                  <c:v>68.59</c:v>
                </c:pt>
                <c:pt idx="24">
                  <c:v>57.17</c:v>
                </c:pt>
                <c:pt idx="25">
                  <c:v>47.5</c:v>
                </c:pt>
                <c:pt idx="26">
                  <c:v>39.770000000000003</c:v>
                </c:pt>
                <c:pt idx="27">
                  <c:v>35.17</c:v>
                </c:pt>
                <c:pt idx="28">
                  <c:v>45.67</c:v>
                </c:pt>
              </c:numCache>
            </c:numRef>
          </c:val>
          <c:extLst>
            <c:ext xmlns:c16="http://schemas.microsoft.com/office/drawing/2014/chart" uri="{C3380CC4-5D6E-409C-BE32-E72D297353CC}">
              <c16:uniqueId val="{00000001-3CB8-4695-8142-2FA9192C8BD3}"/>
            </c:ext>
          </c:extLst>
        </c:ser>
        <c:dLbls>
          <c:dLblPos val="ctr"/>
          <c:showLegendKey val="0"/>
          <c:showVal val="1"/>
          <c:showCatName val="0"/>
          <c:showSerName val="0"/>
          <c:showPercent val="0"/>
          <c:showBubbleSize val="0"/>
        </c:dLbls>
        <c:gapWidth val="219"/>
        <c:overlap val="-27"/>
        <c:axId val="355724400"/>
        <c:axId val="355773304"/>
      </c:barChart>
      <c:catAx>
        <c:axId val="35572440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73304"/>
        <c:crosses val="autoZero"/>
        <c:auto val="1"/>
        <c:lblAlgn val="ctr"/>
        <c:lblOffset val="100"/>
        <c:noMultiLvlLbl val="0"/>
      </c:catAx>
      <c:valAx>
        <c:axId val="35577330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35572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224955608359609"/>
          <c:y val="2.2155085599194362E-2"/>
          <c:w val="0.65951699824504184"/>
          <c:h val="0.93112131376327201"/>
        </c:manualLayout>
      </c:layout>
      <c:barChart>
        <c:barDir val="bar"/>
        <c:grouping val="stacked"/>
        <c:varyColors val="0"/>
        <c:ser>
          <c:idx val="0"/>
          <c:order val="0"/>
          <c:tx>
            <c:strRef>
              <c:f>'[Ф3_Статистика по отметкам5кл.xlsx]БИО'!$E$1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отметкам5кл.xlsx]БИО'!$E$2:$E$36</c:f>
              <c:numCache>
                <c:formatCode>General</c:formatCode>
                <c:ptCount val="35"/>
                <c:pt idx="0">
                  <c:v>2.17</c:v>
                </c:pt>
                <c:pt idx="1">
                  <c:v>2.06</c:v>
                </c:pt>
                <c:pt idx="2">
                  <c:v>0</c:v>
                </c:pt>
                <c:pt idx="3">
                  <c:v>2.85</c:v>
                </c:pt>
                <c:pt idx="4">
                  <c:v>1.03</c:v>
                </c:pt>
                <c:pt idx="5">
                  <c:v>0</c:v>
                </c:pt>
                <c:pt idx="6">
                  <c:v>0</c:v>
                </c:pt>
                <c:pt idx="7">
                  <c:v>0.99</c:v>
                </c:pt>
                <c:pt idx="8">
                  <c:v>4.76</c:v>
                </c:pt>
                <c:pt idx="9">
                  <c:v>0</c:v>
                </c:pt>
                <c:pt idx="10">
                  <c:v>0</c:v>
                </c:pt>
                <c:pt idx="11">
                  <c:v>0</c:v>
                </c:pt>
                <c:pt idx="12">
                  <c:v>4.2300000000000004</c:v>
                </c:pt>
                <c:pt idx="13">
                  <c:v>0</c:v>
                </c:pt>
                <c:pt idx="14">
                  <c:v>5.45</c:v>
                </c:pt>
                <c:pt idx="15">
                  <c:v>3.85</c:v>
                </c:pt>
                <c:pt idx="16">
                  <c:v>0</c:v>
                </c:pt>
                <c:pt idx="17">
                  <c:v>1.67</c:v>
                </c:pt>
                <c:pt idx="18">
                  <c:v>1.28</c:v>
                </c:pt>
                <c:pt idx="19">
                  <c:v>1.27</c:v>
                </c:pt>
                <c:pt idx="20">
                  <c:v>1.2</c:v>
                </c:pt>
                <c:pt idx="21">
                  <c:v>2.27</c:v>
                </c:pt>
                <c:pt idx="22">
                  <c:v>1.45</c:v>
                </c:pt>
                <c:pt idx="23">
                  <c:v>0</c:v>
                </c:pt>
                <c:pt idx="24">
                  <c:v>0</c:v>
                </c:pt>
                <c:pt idx="25">
                  <c:v>0</c:v>
                </c:pt>
                <c:pt idx="26">
                  <c:v>1.1200000000000001</c:v>
                </c:pt>
                <c:pt idx="27">
                  <c:v>0</c:v>
                </c:pt>
                <c:pt idx="28">
                  <c:v>2.5299999999999998</c:v>
                </c:pt>
                <c:pt idx="29">
                  <c:v>1.92</c:v>
                </c:pt>
                <c:pt idx="30">
                  <c:v>0</c:v>
                </c:pt>
                <c:pt idx="31">
                  <c:v>3.58</c:v>
                </c:pt>
                <c:pt idx="32">
                  <c:v>2.94</c:v>
                </c:pt>
                <c:pt idx="33">
                  <c:v>0</c:v>
                </c:pt>
                <c:pt idx="34">
                  <c:v>0</c:v>
                </c:pt>
              </c:numCache>
            </c:numRef>
          </c:val>
          <c:extLst>
            <c:ext xmlns:c16="http://schemas.microsoft.com/office/drawing/2014/chart" uri="{C3380CC4-5D6E-409C-BE32-E72D297353CC}">
              <c16:uniqueId val="{00000000-1721-4A2C-A9E6-4BE29A2C5142}"/>
            </c:ext>
          </c:extLst>
        </c:ser>
        <c:ser>
          <c:idx val="1"/>
          <c:order val="1"/>
          <c:tx>
            <c:strRef>
              <c:f>'[Ф3_Статистика по отметкам5кл.xlsx]БИО'!$F$1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отметкам5кл.xlsx]БИО'!$F$2:$F$36</c:f>
              <c:numCache>
                <c:formatCode>General</c:formatCode>
                <c:ptCount val="35"/>
                <c:pt idx="0">
                  <c:v>34.49</c:v>
                </c:pt>
                <c:pt idx="1">
                  <c:v>37.32</c:v>
                </c:pt>
                <c:pt idx="2">
                  <c:v>36.67</c:v>
                </c:pt>
                <c:pt idx="3">
                  <c:v>32.869999999999997</c:v>
                </c:pt>
                <c:pt idx="4">
                  <c:v>22.68</c:v>
                </c:pt>
                <c:pt idx="5">
                  <c:v>31.58</c:v>
                </c:pt>
                <c:pt idx="6">
                  <c:v>45.71</c:v>
                </c:pt>
                <c:pt idx="7">
                  <c:v>25.74</c:v>
                </c:pt>
                <c:pt idx="8">
                  <c:v>47.62</c:v>
                </c:pt>
                <c:pt idx="9">
                  <c:v>11.11</c:v>
                </c:pt>
                <c:pt idx="10">
                  <c:v>29.23</c:v>
                </c:pt>
                <c:pt idx="11">
                  <c:v>34.380000000000003</c:v>
                </c:pt>
                <c:pt idx="12">
                  <c:v>39.44</c:v>
                </c:pt>
                <c:pt idx="13">
                  <c:v>50</c:v>
                </c:pt>
                <c:pt idx="14">
                  <c:v>41.82</c:v>
                </c:pt>
                <c:pt idx="15">
                  <c:v>11.54</c:v>
                </c:pt>
                <c:pt idx="16">
                  <c:v>42.86</c:v>
                </c:pt>
                <c:pt idx="17">
                  <c:v>45</c:v>
                </c:pt>
                <c:pt idx="18">
                  <c:v>50</c:v>
                </c:pt>
                <c:pt idx="19">
                  <c:v>55.06</c:v>
                </c:pt>
                <c:pt idx="20">
                  <c:v>38.799999999999997</c:v>
                </c:pt>
                <c:pt idx="21">
                  <c:v>61.36</c:v>
                </c:pt>
                <c:pt idx="22">
                  <c:v>42.03</c:v>
                </c:pt>
                <c:pt idx="23">
                  <c:v>48.28</c:v>
                </c:pt>
                <c:pt idx="24">
                  <c:v>29.41</c:v>
                </c:pt>
                <c:pt idx="25">
                  <c:v>34.78</c:v>
                </c:pt>
                <c:pt idx="26">
                  <c:v>40.450000000000003</c:v>
                </c:pt>
                <c:pt idx="27">
                  <c:v>8</c:v>
                </c:pt>
                <c:pt idx="28">
                  <c:v>51.9</c:v>
                </c:pt>
                <c:pt idx="29">
                  <c:v>28.85</c:v>
                </c:pt>
                <c:pt idx="30">
                  <c:v>83.33</c:v>
                </c:pt>
                <c:pt idx="31">
                  <c:v>44.78</c:v>
                </c:pt>
                <c:pt idx="32">
                  <c:v>44.12</c:v>
                </c:pt>
                <c:pt idx="33">
                  <c:v>52.73</c:v>
                </c:pt>
                <c:pt idx="34">
                  <c:v>16.22</c:v>
                </c:pt>
              </c:numCache>
            </c:numRef>
          </c:val>
          <c:extLst>
            <c:ext xmlns:c16="http://schemas.microsoft.com/office/drawing/2014/chart" uri="{C3380CC4-5D6E-409C-BE32-E72D297353CC}">
              <c16:uniqueId val="{00000001-1721-4A2C-A9E6-4BE29A2C5142}"/>
            </c:ext>
          </c:extLst>
        </c:ser>
        <c:ser>
          <c:idx val="2"/>
          <c:order val="2"/>
          <c:tx>
            <c:strRef>
              <c:f>'[Ф3_Статистика по отметкам5кл.xlsx]БИО'!$G$1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отметкам5кл.xlsx]БИО'!$G$2:$G$36</c:f>
              <c:numCache>
                <c:formatCode>General</c:formatCode>
                <c:ptCount val="35"/>
                <c:pt idx="0">
                  <c:v>46.34</c:v>
                </c:pt>
                <c:pt idx="1">
                  <c:v>46.68</c:v>
                </c:pt>
                <c:pt idx="2">
                  <c:v>46.67</c:v>
                </c:pt>
                <c:pt idx="3">
                  <c:v>44.38</c:v>
                </c:pt>
                <c:pt idx="4">
                  <c:v>62.37</c:v>
                </c:pt>
                <c:pt idx="5">
                  <c:v>60.53</c:v>
                </c:pt>
                <c:pt idx="6">
                  <c:v>51.43</c:v>
                </c:pt>
                <c:pt idx="7">
                  <c:v>58.42</c:v>
                </c:pt>
                <c:pt idx="8">
                  <c:v>46.03</c:v>
                </c:pt>
                <c:pt idx="9">
                  <c:v>72.22</c:v>
                </c:pt>
                <c:pt idx="10">
                  <c:v>50.77</c:v>
                </c:pt>
                <c:pt idx="11">
                  <c:v>50</c:v>
                </c:pt>
                <c:pt idx="12">
                  <c:v>36.619999999999997</c:v>
                </c:pt>
                <c:pt idx="13">
                  <c:v>25</c:v>
                </c:pt>
                <c:pt idx="14">
                  <c:v>30.91</c:v>
                </c:pt>
                <c:pt idx="15">
                  <c:v>65.38</c:v>
                </c:pt>
                <c:pt idx="16">
                  <c:v>54.29</c:v>
                </c:pt>
                <c:pt idx="17">
                  <c:v>38.33</c:v>
                </c:pt>
                <c:pt idx="18">
                  <c:v>30.77</c:v>
                </c:pt>
                <c:pt idx="19">
                  <c:v>40.51</c:v>
                </c:pt>
                <c:pt idx="20">
                  <c:v>49.4</c:v>
                </c:pt>
                <c:pt idx="21">
                  <c:v>31.82</c:v>
                </c:pt>
                <c:pt idx="22">
                  <c:v>40.58</c:v>
                </c:pt>
                <c:pt idx="23">
                  <c:v>44.83</c:v>
                </c:pt>
                <c:pt idx="24">
                  <c:v>70.59</c:v>
                </c:pt>
                <c:pt idx="25">
                  <c:v>43.48</c:v>
                </c:pt>
                <c:pt idx="26">
                  <c:v>51.69</c:v>
                </c:pt>
                <c:pt idx="27">
                  <c:v>60</c:v>
                </c:pt>
                <c:pt idx="28">
                  <c:v>44.3</c:v>
                </c:pt>
                <c:pt idx="29">
                  <c:v>51.92</c:v>
                </c:pt>
                <c:pt idx="30">
                  <c:v>16.670000000000002</c:v>
                </c:pt>
                <c:pt idx="31">
                  <c:v>39.700000000000003</c:v>
                </c:pt>
                <c:pt idx="32">
                  <c:v>45.59</c:v>
                </c:pt>
                <c:pt idx="33">
                  <c:v>34.549999999999997</c:v>
                </c:pt>
                <c:pt idx="34">
                  <c:v>82.43</c:v>
                </c:pt>
              </c:numCache>
            </c:numRef>
          </c:val>
          <c:extLst>
            <c:ext xmlns:c16="http://schemas.microsoft.com/office/drawing/2014/chart" uri="{C3380CC4-5D6E-409C-BE32-E72D297353CC}">
              <c16:uniqueId val="{00000002-1721-4A2C-A9E6-4BE29A2C5142}"/>
            </c:ext>
          </c:extLst>
        </c:ser>
        <c:ser>
          <c:idx val="3"/>
          <c:order val="3"/>
          <c:tx>
            <c:strRef>
              <c:f>'[Ф3_Статистика по отметкам5кл.xlsx]БИО'!$H$1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отметкам5кл.xlsx]БИО'!$A$2:$A$36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отметкам5кл.xlsx]БИО'!$H$2:$H$36</c:f>
              <c:numCache>
                <c:formatCode>General</c:formatCode>
                <c:ptCount val="35"/>
                <c:pt idx="0">
                  <c:v>17.010000000000002</c:v>
                </c:pt>
                <c:pt idx="1">
                  <c:v>13.94</c:v>
                </c:pt>
                <c:pt idx="2">
                  <c:v>16.670000000000002</c:v>
                </c:pt>
                <c:pt idx="3">
                  <c:v>19.89</c:v>
                </c:pt>
                <c:pt idx="4">
                  <c:v>13.92</c:v>
                </c:pt>
                <c:pt idx="5">
                  <c:v>7.89</c:v>
                </c:pt>
                <c:pt idx="6">
                  <c:v>2.86</c:v>
                </c:pt>
                <c:pt idx="7">
                  <c:v>14.85</c:v>
                </c:pt>
                <c:pt idx="8">
                  <c:v>1.59</c:v>
                </c:pt>
                <c:pt idx="9">
                  <c:v>16.670000000000002</c:v>
                </c:pt>
                <c:pt idx="10">
                  <c:v>20</c:v>
                </c:pt>
                <c:pt idx="11">
                  <c:v>15.63</c:v>
                </c:pt>
                <c:pt idx="12">
                  <c:v>19.72</c:v>
                </c:pt>
                <c:pt idx="13">
                  <c:v>25</c:v>
                </c:pt>
                <c:pt idx="14">
                  <c:v>21.82</c:v>
                </c:pt>
                <c:pt idx="15">
                  <c:v>19.23</c:v>
                </c:pt>
                <c:pt idx="16">
                  <c:v>2.86</c:v>
                </c:pt>
                <c:pt idx="17">
                  <c:v>15</c:v>
                </c:pt>
                <c:pt idx="18">
                  <c:v>17.95</c:v>
                </c:pt>
                <c:pt idx="19">
                  <c:v>3.16</c:v>
                </c:pt>
                <c:pt idx="20">
                  <c:v>10.6</c:v>
                </c:pt>
                <c:pt idx="21">
                  <c:v>4.55</c:v>
                </c:pt>
                <c:pt idx="22">
                  <c:v>15.94</c:v>
                </c:pt>
                <c:pt idx="23">
                  <c:v>6.9</c:v>
                </c:pt>
                <c:pt idx="24">
                  <c:v>0</c:v>
                </c:pt>
                <c:pt idx="25">
                  <c:v>21.74</c:v>
                </c:pt>
                <c:pt idx="26">
                  <c:v>6.74</c:v>
                </c:pt>
                <c:pt idx="27">
                  <c:v>32</c:v>
                </c:pt>
                <c:pt idx="28">
                  <c:v>1.27</c:v>
                </c:pt>
                <c:pt idx="29">
                  <c:v>17.309999999999999</c:v>
                </c:pt>
                <c:pt idx="30">
                  <c:v>0</c:v>
                </c:pt>
                <c:pt idx="31">
                  <c:v>11.94</c:v>
                </c:pt>
                <c:pt idx="32">
                  <c:v>7.35</c:v>
                </c:pt>
                <c:pt idx="33">
                  <c:v>12.73</c:v>
                </c:pt>
                <c:pt idx="34">
                  <c:v>1.35</c:v>
                </c:pt>
              </c:numCache>
            </c:numRef>
          </c:val>
          <c:extLst>
            <c:ext xmlns:c16="http://schemas.microsoft.com/office/drawing/2014/chart" uri="{C3380CC4-5D6E-409C-BE32-E72D297353CC}">
              <c16:uniqueId val="{00000003-1721-4A2C-A9E6-4BE29A2C5142}"/>
            </c:ext>
          </c:extLst>
        </c:ser>
        <c:dLbls>
          <c:dLblPos val="ctr"/>
          <c:showLegendKey val="0"/>
          <c:showVal val="1"/>
          <c:showCatName val="0"/>
          <c:showSerName val="0"/>
          <c:showPercent val="0"/>
          <c:showBubbleSize val="0"/>
        </c:dLbls>
        <c:gapWidth val="50"/>
        <c:overlap val="100"/>
        <c:axId val="403450992"/>
        <c:axId val="476823840"/>
      </c:barChart>
      <c:catAx>
        <c:axId val="40345099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76823840"/>
        <c:crosses val="autoZero"/>
        <c:auto val="1"/>
        <c:lblAlgn val="ctr"/>
        <c:lblOffset val="100"/>
        <c:noMultiLvlLbl val="0"/>
      </c:catAx>
      <c:valAx>
        <c:axId val="47682384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34509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БИО!$A$2</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БИО!$E$1:$AZ$1</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БИО!$E$2:$AZ$2</c:f>
              <c:numCache>
                <c:formatCode>General</c:formatCode>
                <c:ptCount val="48"/>
                <c:pt idx="0">
                  <c:v>0</c:v>
                </c:pt>
                <c:pt idx="1">
                  <c:v>0</c:v>
                </c:pt>
                <c:pt idx="2">
                  <c:v>0</c:v>
                </c:pt>
                <c:pt idx="3">
                  <c:v>0</c:v>
                </c:pt>
                <c:pt idx="4">
                  <c:v>0</c:v>
                </c:pt>
                <c:pt idx="5">
                  <c:v>0.1</c:v>
                </c:pt>
                <c:pt idx="6">
                  <c:v>0.1</c:v>
                </c:pt>
                <c:pt idx="7">
                  <c:v>0.2</c:v>
                </c:pt>
                <c:pt idx="8">
                  <c:v>0.2</c:v>
                </c:pt>
                <c:pt idx="9">
                  <c:v>0.3</c:v>
                </c:pt>
                <c:pt idx="10">
                  <c:v>0.4</c:v>
                </c:pt>
                <c:pt idx="11">
                  <c:v>0.4</c:v>
                </c:pt>
                <c:pt idx="12">
                  <c:v>0.5</c:v>
                </c:pt>
                <c:pt idx="13">
                  <c:v>1.4</c:v>
                </c:pt>
                <c:pt idx="14">
                  <c:v>1.8</c:v>
                </c:pt>
                <c:pt idx="15">
                  <c:v>1.9</c:v>
                </c:pt>
                <c:pt idx="16">
                  <c:v>2.1</c:v>
                </c:pt>
                <c:pt idx="17">
                  <c:v>2.2000000000000002</c:v>
                </c:pt>
                <c:pt idx="18">
                  <c:v>2.5</c:v>
                </c:pt>
                <c:pt idx="19">
                  <c:v>2.6</c:v>
                </c:pt>
                <c:pt idx="20">
                  <c:v>2.8</c:v>
                </c:pt>
                <c:pt idx="21">
                  <c:v>3</c:v>
                </c:pt>
                <c:pt idx="22">
                  <c:v>3.1</c:v>
                </c:pt>
                <c:pt idx="23">
                  <c:v>3.5</c:v>
                </c:pt>
                <c:pt idx="24">
                  <c:v>3.7</c:v>
                </c:pt>
                <c:pt idx="25">
                  <c:v>3.9</c:v>
                </c:pt>
                <c:pt idx="26">
                  <c:v>4.5</c:v>
                </c:pt>
                <c:pt idx="27">
                  <c:v>4.8</c:v>
                </c:pt>
                <c:pt idx="28">
                  <c:v>4.7</c:v>
                </c:pt>
                <c:pt idx="29">
                  <c:v>4.5</c:v>
                </c:pt>
                <c:pt idx="30">
                  <c:v>4.3</c:v>
                </c:pt>
                <c:pt idx="31">
                  <c:v>4.0999999999999996</c:v>
                </c:pt>
                <c:pt idx="32">
                  <c:v>4.0999999999999996</c:v>
                </c:pt>
                <c:pt idx="33">
                  <c:v>4</c:v>
                </c:pt>
                <c:pt idx="34">
                  <c:v>3.9</c:v>
                </c:pt>
                <c:pt idx="35">
                  <c:v>3.8</c:v>
                </c:pt>
                <c:pt idx="36">
                  <c:v>3.5</c:v>
                </c:pt>
                <c:pt idx="37">
                  <c:v>3.3</c:v>
                </c:pt>
                <c:pt idx="38">
                  <c:v>3.1</c:v>
                </c:pt>
                <c:pt idx="39">
                  <c:v>2.7</c:v>
                </c:pt>
                <c:pt idx="40">
                  <c:v>2.2000000000000002</c:v>
                </c:pt>
                <c:pt idx="41">
                  <c:v>1.8</c:v>
                </c:pt>
                <c:pt idx="42">
                  <c:v>1.4</c:v>
                </c:pt>
                <c:pt idx="43">
                  <c:v>1</c:v>
                </c:pt>
                <c:pt idx="44">
                  <c:v>0.7</c:v>
                </c:pt>
                <c:pt idx="45">
                  <c:v>0.4</c:v>
                </c:pt>
                <c:pt idx="46">
                  <c:v>0.2</c:v>
                </c:pt>
                <c:pt idx="47">
                  <c:v>0.1</c:v>
                </c:pt>
              </c:numCache>
            </c:numRef>
          </c:val>
          <c:extLst>
            <c:ext xmlns:c16="http://schemas.microsoft.com/office/drawing/2014/chart" uri="{C3380CC4-5D6E-409C-BE32-E72D297353CC}">
              <c16:uniqueId val="{00000000-DB1D-4008-93CB-FA4F3D1A1E1A}"/>
            </c:ext>
          </c:extLst>
        </c:ser>
        <c:ser>
          <c:idx val="1"/>
          <c:order val="1"/>
          <c:tx>
            <c:strRef>
              <c:f>БИО!$A$3</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БИО!$E$1:$AZ$1</c:f>
              <c:numCache>
                <c:formatCode>General</c:formatCode>
                <c:ptCount val="4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numCache>
            </c:numRef>
          </c:cat>
          <c:val>
            <c:numRef>
              <c:f>БИО!$E$3:$AZ$3</c:f>
              <c:numCache>
                <c:formatCode>General</c:formatCode>
                <c:ptCount val="48"/>
                <c:pt idx="0">
                  <c:v>0</c:v>
                </c:pt>
                <c:pt idx="1">
                  <c:v>0</c:v>
                </c:pt>
                <c:pt idx="2">
                  <c:v>0</c:v>
                </c:pt>
                <c:pt idx="3">
                  <c:v>0</c:v>
                </c:pt>
                <c:pt idx="4">
                  <c:v>0</c:v>
                </c:pt>
                <c:pt idx="5">
                  <c:v>0.1</c:v>
                </c:pt>
                <c:pt idx="6">
                  <c:v>0.1</c:v>
                </c:pt>
                <c:pt idx="7">
                  <c:v>0.1</c:v>
                </c:pt>
                <c:pt idx="8">
                  <c:v>0.2</c:v>
                </c:pt>
                <c:pt idx="9">
                  <c:v>0.3</c:v>
                </c:pt>
                <c:pt idx="10">
                  <c:v>0.4</c:v>
                </c:pt>
                <c:pt idx="11">
                  <c:v>0.4</c:v>
                </c:pt>
                <c:pt idx="12">
                  <c:v>0.5</c:v>
                </c:pt>
                <c:pt idx="13">
                  <c:v>1.8</c:v>
                </c:pt>
                <c:pt idx="14">
                  <c:v>2</c:v>
                </c:pt>
                <c:pt idx="15">
                  <c:v>1.4</c:v>
                </c:pt>
                <c:pt idx="16">
                  <c:v>2.6</c:v>
                </c:pt>
                <c:pt idx="17">
                  <c:v>2.2999999999999998</c:v>
                </c:pt>
                <c:pt idx="18">
                  <c:v>2.6</c:v>
                </c:pt>
                <c:pt idx="19">
                  <c:v>2.7</c:v>
                </c:pt>
                <c:pt idx="20">
                  <c:v>2.5</c:v>
                </c:pt>
                <c:pt idx="21">
                  <c:v>3</c:v>
                </c:pt>
                <c:pt idx="22">
                  <c:v>2.7</c:v>
                </c:pt>
                <c:pt idx="23">
                  <c:v>3.8</c:v>
                </c:pt>
                <c:pt idx="24">
                  <c:v>3.9</c:v>
                </c:pt>
                <c:pt idx="25">
                  <c:v>5.9</c:v>
                </c:pt>
                <c:pt idx="26">
                  <c:v>5</c:v>
                </c:pt>
                <c:pt idx="27">
                  <c:v>5</c:v>
                </c:pt>
                <c:pt idx="28">
                  <c:v>3.8</c:v>
                </c:pt>
                <c:pt idx="29">
                  <c:v>4.2</c:v>
                </c:pt>
                <c:pt idx="30">
                  <c:v>4.2</c:v>
                </c:pt>
                <c:pt idx="31">
                  <c:v>4.2</c:v>
                </c:pt>
                <c:pt idx="32">
                  <c:v>4.4000000000000004</c:v>
                </c:pt>
                <c:pt idx="33">
                  <c:v>4.5999999999999996</c:v>
                </c:pt>
                <c:pt idx="34">
                  <c:v>3.7</c:v>
                </c:pt>
                <c:pt idx="35">
                  <c:v>4.0999999999999996</c:v>
                </c:pt>
                <c:pt idx="36">
                  <c:v>3.6</c:v>
                </c:pt>
                <c:pt idx="37">
                  <c:v>3.2</c:v>
                </c:pt>
                <c:pt idx="38">
                  <c:v>2</c:v>
                </c:pt>
                <c:pt idx="39">
                  <c:v>2.2000000000000002</c:v>
                </c:pt>
                <c:pt idx="40">
                  <c:v>1.8</c:v>
                </c:pt>
                <c:pt idx="41">
                  <c:v>1.4</c:v>
                </c:pt>
                <c:pt idx="42">
                  <c:v>1.2</c:v>
                </c:pt>
                <c:pt idx="43">
                  <c:v>0.7</c:v>
                </c:pt>
                <c:pt idx="44">
                  <c:v>0.6</c:v>
                </c:pt>
                <c:pt idx="45">
                  <c:v>0.5</c:v>
                </c:pt>
                <c:pt idx="46">
                  <c:v>0.3</c:v>
                </c:pt>
                <c:pt idx="47">
                  <c:v>0.1</c:v>
                </c:pt>
              </c:numCache>
            </c:numRef>
          </c:val>
          <c:extLst>
            <c:ext xmlns:c16="http://schemas.microsoft.com/office/drawing/2014/chart" uri="{C3380CC4-5D6E-409C-BE32-E72D297353CC}">
              <c16:uniqueId val="{00000001-DB1D-4008-93CB-FA4F3D1A1E1A}"/>
            </c:ext>
          </c:extLst>
        </c:ser>
        <c:dLbls>
          <c:dLblPos val="outEnd"/>
          <c:showLegendKey val="0"/>
          <c:showVal val="1"/>
          <c:showCatName val="0"/>
          <c:showSerName val="0"/>
          <c:showPercent val="0"/>
          <c:showBubbleSize val="0"/>
        </c:dLbls>
        <c:gapWidth val="219"/>
        <c:overlap val="-27"/>
        <c:axId val="354504208"/>
        <c:axId val="354538896"/>
      </c:barChart>
      <c:catAx>
        <c:axId val="35450420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538896"/>
        <c:crosses val="autoZero"/>
        <c:auto val="1"/>
        <c:lblAlgn val="ctr"/>
        <c:lblOffset val="100"/>
        <c:noMultiLvlLbl val="0"/>
      </c:catAx>
      <c:valAx>
        <c:axId val="354538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54504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 5 кл.xlsx]БИО'!$D$1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кл.xlsx]БИО'!$D$2:$D$35</c:f>
              <c:numCache>
                <c:formatCode>General</c:formatCode>
                <c:ptCount val="34"/>
                <c:pt idx="0">
                  <c:v>15.56</c:v>
                </c:pt>
                <c:pt idx="1">
                  <c:v>16.670000000000002</c:v>
                </c:pt>
                <c:pt idx="2">
                  <c:v>19.23</c:v>
                </c:pt>
                <c:pt idx="3">
                  <c:v>17.010000000000002</c:v>
                </c:pt>
                <c:pt idx="4">
                  <c:v>5.41</c:v>
                </c:pt>
                <c:pt idx="5">
                  <c:v>25.71</c:v>
                </c:pt>
                <c:pt idx="6">
                  <c:v>15.73</c:v>
                </c:pt>
                <c:pt idx="7">
                  <c:v>20.63</c:v>
                </c:pt>
                <c:pt idx="8">
                  <c:v>16.670000000000002</c:v>
                </c:pt>
                <c:pt idx="9">
                  <c:v>9.23</c:v>
                </c:pt>
                <c:pt idx="10">
                  <c:v>12.5</c:v>
                </c:pt>
                <c:pt idx="11">
                  <c:v>7.04</c:v>
                </c:pt>
                <c:pt idx="12">
                  <c:v>0</c:v>
                </c:pt>
                <c:pt idx="13">
                  <c:v>32.08</c:v>
                </c:pt>
                <c:pt idx="14">
                  <c:v>7.69</c:v>
                </c:pt>
                <c:pt idx="15">
                  <c:v>11.43</c:v>
                </c:pt>
                <c:pt idx="16">
                  <c:v>5</c:v>
                </c:pt>
                <c:pt idx="17">
                  <c:v>5.13</c:v>
                </c:pt>
                <c:pt idx="18">
                  <c:v>9.5500000000000007</c:v>
                </c:pt>
                <c:pt idx="19">
                  <c:v>13.25</c:v>
                </c:pt>
                <c:pt idx="20">
                  <c:v>18.18</c:v>
                </c:pt>
                <c:pt idx="21">
                  <c:v>20.29</c:v>
                </c:pt>
                <c:pt idx="22">
                  <c:v>13.79</c:v>
                </c:pt>
                <c:pt idx="23">
                  <c:v>0</c:v>
                </c:pt>
                <c:pt idx="24">
                  <c:v>8.6999999999999993</c:v>
                </c:pt>
                <c:pt idx="25">
                  <c:v>33.71</c:v>
                </c:pt>
                <c:pt idx="26">
                  <c:v>8</c:v>
                </c:pt>
                <c:pt idx="27">
                  <c:v>3.8</c:v>
                </c:pt>
                <c:pt idx="28">
                  <c:v>23.08</c:v>
                </c:pt>
                <c:pt idx="29">
                  <c:v>0</c:v>
                </c:pt>
                <c:pt idx="30">
                  <c:v>11.94</c:v>
                </c:pt>
                <c:pt idx="31">
                  <c:v>16.18</c:v>
                </c:pt>
                <c:pt idx="32">
                  <c:v>7.14</c:v>
                </c:pt>
                <c:pt idx="33">
                  <c:v>29.27</c:v>
                </c:pt>
              </c:numCache>
            </c:numRef>
          </c:val>
          <c:extLst>
            <c:ext xmlns:c16="http://schemas.microsoft.com/office/drawing/2014/chart" uri="{C3380CC4-5D6E-409C-BE32-E72D297353CC}">
              <c16:uniqueId val="{00000000-1157-45C5-850F-F316BBA39D9E}"/>
            </c:ext>
          </c:extLst>
        </c:ser>
        <c:ser>
          <c:idx val="1"/>
          <c:order val="1"/>
          <c:tx>
            <c:strRef>
              <c:f>'[Ф9_Сравнение отметок с отметками по журналу 5 кл.xlsx]БИО'!$F$1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кл.xlsx]БИО'!$F$2:$F$35</c:f>
              <c:numCache>
                <c:formatCode>General</c:formatCode>
                <c:ptCount val="34"/>
                <c:pt idx="0">
                  <c:v>71.900000000000006</c:v>
                </c:pt>
                <c:pt idx="1">
                  <c:v>73.33</c:v>
                </c:pt>
                <c:pt idx="2">
                  <c:v>65.05</c:v>
                </c:pt>
                <c:pt idx="3">
                  <c:v>76.8</c:v>
                </c:pt>
                <c:pt idx="4">
                  <c:v>81.08</c:v>
                </c:pt>
                <c:pt idx="5">
                  <c:v>65.709999999999994</c:v>
                </c:pt>
                <c:pt idx="6">
                  <c:v>65.17</c:v>
                </c:pt>
                <c:pt idx="7">
                  <c:v>63.49</c:v>
                </c:pt>
                <c:pt idx="8">
                  <c:v>83.33</c:v>
                </c:pt>
                <c:pt idx="9">
                  <c:v>83.08</c:v>
                </c:pt>
                <c:pt idx="10">
                  <c:v>68.75</c:v>
                </c:pt>
                <c:pt idx="11">
                  <c:v>85.92</c:v>
                </c:pt>
                <c:pt idx="12">
                  <c:v>100</c:v>
                </c:pt>
                <c:pt idx="13">
                  <c:v>52.83</c:v>
                </c:pt>
                <c:pt idx="14">
                  <c:v>88.46</c:v>
                </c:pt>
                <c:pt idx="15">
                  <c:v>48.57</c:v>
                </c:pt>
                <c:pt idx="16">
                  <c:v>78.33</c:v>
                </c:pt>
                <c:pt idx="17">
                  <c:v>92.31</c:v>
                </c:pt>
                <c:pt idx="18">
                  <c:v>78.98</c:v>
                </c:pt>
                <c:pt idx="19">
                  <c:v>73.25</c:v>
                </c:pt>
                <c:pt idx="20">
                  <c:v>81.819999999999993</c:v>
                </c:pt>
                <c:pt idx="21">
                  <c:v>79.709999999999994</c:v>
                </c:pt>
                <c:pt idx="22">
                  <c:v>65.52</c:v>
                </c:pt>
                <c:pt idx="23">
                  <c:v>85.71</c:v>
                </c:pt>
                <c:pt idx="24">
                  <c:v>56.52</c:v>
                </c:pt>
                <c:pt idx="25">
                  <c:v>58.43</c:v>
                </c:pt>
                <c:pt idx="26">
                  <c:v>72</c:v>
                </c:pt>
                <c:pt idx="27">
                  <c:v>94.94</c:v>
                </c:pt>
                <c:pt idx="28">
                  <c:v>57.69</c:v>
                </c:pt>
                <c:pt idx="29">
                  <c:v>100</c:v>
                </c:pt>
                <c:pt idx="30">
                  <c:v>78.209999999999994</c:v>
                </c:pt>
                <c:pt idx="31">
                  <c:v>63.24</c:v>
                </c:pt>
                <c:pt idx="32">
                  <c:v>89.29</c:v>
                </c:pt>
                <c:pt idx="33">
                  <c:v>65.849999999999994</c:v>
                </c:pt>
              </c:numCache>
            </c:numRef>
          </c:val>
          <c:extLst>
            <c:ext xmlns:c16="http://schemas.microsoft.com/office/drawing/2014/chart" uri="{C3380CC4-5D6E-409C-BE32-E72D297353CC}">
              <c16:uniqueId val="{00000001-1157-45C5-850F-F316BBA39D9E}"/>
            </c:ext>
          </c:extLst>
        </c:ser>
        <c:ser>
          <c:idx val="2"/>
          <c:order val="2"/>
          <c:tx>
            <c:strRef>
              <c:f>'[Ф9_Сравнение отметок с отметками по журналу 5 кл.xlsx]БИО'!$H$1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57-45C5-850F-F316BBA39D9E}"/>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57-45C5-850F-F316BBA39D9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 5 кл.xlsx]БИО'!$A$2:$A$35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 5 кл.xlsx]БИО'!$H$2:$H$35</c:f>
              <c:numCache>
                <c:formatCode>General</c:formatCode>
                <c:ptCount val="34"/>
                <c:pt idx="0">
                  <c:v>12.54</c:v>
                </c:pt>
                <c:pt idx="1">
                  <c:v>10</c:v>
                </c:pt>
                <c:pt idx="2">
                  <c:v>15.72</c:v>
                </c:pt>
                <c:pt idx="3">
                  <c:v>6.19</c:v>
                </c:pt>
                <c:pt idx="4">
                  <c:v>13.51</c:v>
                </c:pt>
                <c:pt idx="5">
                  <c:v>8.57</c:v>
                </c:pt>
                <c:pt idx="6">
                  <c:v>19.100000000000001</c:v>
                </c:pt>
                <c:pt idx="7">
                  <c:v>15.87</c:v>
                </c:pt>
                <c:pt idx="8">
                  <c:v>0</c:v>
                </c:pt>
                <c:pt idx="9">
                  <c:v>7.69</c:v>
                </c:pt>
                <c:pt idx="10">
                  <c:v>18.75</c:v>
                </c:pt>
                <c:pt idx="11">
                  <c:v>7.04</c:v>
                </c:pt>
                <c:pt idx="12">
                  <c:v>0</c:v>
                </c:pt>
                <c:pt idx="13">
                  <c:v>15.09</c:v>
                </c:pt>
                <c:pt idx="14">
                  <c:v>3.85</c:v>
                </c:pt>
                <c:pt idx="15">
                  <c:v>40</c:v>
                </c:pt>
                <c:pt idx="16">
                  <c:v>16.670000000000002</c:v>
                </c:pt>
                <c:pt idx="17">
                  <c:v>2.56</c:v>
                </c:pt>
                <c:pt idx="18">
                  <c:v>11.46</c:v>
                </c:pt>
                <c:pt idx="19">
                  <c:v>13.49</c:v>
                </c:pt>
                <c:pt idx="20">
                  <c:v>0</c:v>
                </c:pt>
                <c:pt idx="21">
                  <c:v>0</c:v>
                </c:pt>
                <c:pt idx="22">
                  <c:v>20.69</c:v>
                </c:pt>
                <c:pt idx="23">
                  <c:v>14.29</c:v>
                </c:pt>
                <c:pt idx="24">
                  <c:v>34.78</c:v>
                </c:pt>
                <c:pt idx="25">
                  <c:v>7.87</c:v>
                </c:pt>
                <c:pt idx="26">
                  <c:v>20</c:v>
                </c:pt>
                <c:pt idx="27">
                  <c:v>1.27</c:v>
                </c:pt>
                <c:pt idx="28">
                  <c:v>19.23</c:v>
                </c:pt>
                <c:pt idx="29">
                  <c:v>0</c:v>
                </c:pt>
                <c:pt idx="30">
                  <c:v>9.85</c:v>
                </c:pt>
                <c:pt idx="31">
                  <c:v>20.59</c:v>
                </c:pt>
                <c:pt idx="32">
                  <c:v>3.57</c:v>
                </c:pt>
                <c:pt idx="33">
                  <c:v>4.88</c:v>
                </c:pt>
              </c:numCache>
            </c:numRef>
          </c:val>
          <c:extLst>
            <c:ext xmlns:c16="http://schemas.microsoft.com/office/drawing/2014/chart" uri="{C3380CC4-5D6E-409C-BE32-E72D297353CC}">
              <c16:uniqueId val="{00000004-1157-45C5-850F-F316BBA39D9E}"/>
            </c:ext>
          </c:extLst>
        </c:ser>
        <c:dLbls>
          <c:dLblPos val="ctr"/>
          <c:showLegendKey val="0"/>
          <c:showVal val="1"/>
          <c:showCatName val="0"/>
          <c:showSerName val="0"/>
          <c:showPercent val="0"/>
          <c:showBubbleSize val="0"/>
        </c:dLbls>
        <c:gapWidth val="50"/>
        <c:overlap val="100"/>
        <c:axId val="405388760"/>
        <c:axId val="405387584"/>
      </c:barChart>
      <c:catAx>
        <c:axId val="4053887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5387584"/>
        <c:crosses val="autoZero"/>
        <c:auto val="1"/>
        <c:lblAlgn val="ctr"/>
        <c:lblOffset val="100"/>
        <c:noMultiLvlLbl val="0"/>
      </c:catAx>
      <c:valAx>
        <c:axId val="4053875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3887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ЗАТО Фокино</c:v>
                </c:pt>
                <c:pt idx="13">
                  <c:v>Дальнереченский ГО</c:v>
                </c:pt>
                <c:pt idx="14">
                  <c:v>Михайловский МО</c:v>
                </c:pt>
                <c:pt idx="15">
                  <c:v>Пожарский МО</c:v>
                </c:pt>
              </c:strCache>
            </c:strRef>
          </c:cat>
          <c:val>
            <c:numRef>
              <c:f>Лист1!$B$2:$B$17</c:f>
              <c:numCache>
                <c:formatCode>General</c:formatCode>
                <c:ptCount val="16"/>
                <c:pt idx="1">
                  <c:v>53.31</c:v>
                </c:pt>
                <c:pt idx="2">
                  <c:v>42.86</c:v>
                </c:pt>
                <c:pt idx="4">
                  <c:v>42.86</c:v>
                </c:pt>
                <c:pt idx="5">
                  <c:v>85.72</c:v>
                </c:pt>
                <c:pt idx="8">
                  <c:v>57.5</c:v>
                </c:pt>
                <c:pt idx="10">
                  <c:v>0</c:v>
                </c:pt>
                <c:pt idx="11">
                  <c:v>58.69</c:v>
                </c:pt>
                <c:pt idx="12">
                  <c:v>13.64</c:v>
                </c:pt>
                <c:pt idx="14">
                  <c:v>49.019999999999996</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ГО Большой Камень</c:v>
                </c:pt>
                <c:pt idx="12">
                  <c:v>ЗАТО Фокино</c:v>
                </c:pt>
                <c:pt idx="13">
                  <c:v>Дальнереченский ГО</c:v>
                </c:pt>
                <c:pt idx="14">
                  <c:v>Михайловский МО</c:v>
                </c:pt>
                <c:pt idx="15">
                  <c:v>Пожарский МО</c:v>
                </c:pt>
              </c:strCache>
            </c:strRef>
          </c:cat>
          <c:val>
            <c:numRef>
              <c:f>Лист1!$C$2:$C$17</c:f>
              <c:numCache>
                <c:formatCode>General</c:formatCode>
                <c:ptCount val="16"/>
                <c:pt idx="0">
                  <c:v>58.699999999999996</c:v>
                </c:pt>
                <c:pt idx="1">
                  <c:v>54.16</c:v>
                </c:pt>
                <c:pt idx="2">
                  <c:v>50.989999999999995</c:v>
                </c:pt>
                <c:pt idx="3">
                  <c:v>68.569999999999993</c:v>
                </c:pt>
                <c:pt idx="4">
                  <c:v>59.339999999999996</c:v>
                </c:pt>
                <c:pt idx="5">
                  <c:v>27.78</c:v>
                </c:pt>
                <c:pt idx="6">
                  <c:v>58.33</c:v>
                </c:pt>
                <c:pt idx="7">
                  <c:v>100</c:v>
                </c:pt>
                <c:pt idx="8">
                  <c:v>42.86</c:v>
                </c:pt>
                <c:pt idx="9">
                  <c:v>69.22999999999999</c:v>
                </c:pt>
                <c:pt idx="10">
                  <c:v>57.980000000000004</c:v>
                </c:pt>
                <c:pt idx="11">
                  <c:v>37.68</c:v>
                </c:pt>
                <c:pt idx="12">
                  <c:v>50</c:v>
                </c:pt>
                <c:pt idx="13">
                  <c:v>65.22</c:v>
                </c:pt>
                <c:pt idx="14">
                  <c:v>63.629999999999995</c:v>
                </c:pt>
                <c:pt idx="15">
                  <c:v>36.54</c:v>
                </c:pt>
              </c:numCache>
            </c:numRef>
          </c:val>
          <c:extLst>
            <c:ext xmlns:c16="http://schemas.microsoft.com/office/drawing/2014/chart" uri="{C3380CC4-5D6E-409C-BE32-E72D297353CC}">
              <c16:uniqueId val="{00000000-2F81-4AE5-AD60-44D719BE67B4}"/>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layout>
        <c:manualLayout>
          <c:xMode val="edge"/>
          <c:yMode val="edge"/>
          <c:x val="0.40275089700079775"/>
          <c:y val="2.9309135218964624E-2"/>
          <c:w val="9.5129890120635205E-2"/>
          <c:h val="8.568289955373627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Лист1!$A$18:$A$35</c:f>
              <c:strCache>
                <c:ptCount val="18"/>
                <c:pt idx="0">
                  <c:v>Партизанский ГО</c:v>
                </c:pt>
                <c:pt idx="1">
                  <c:v>Спасск-Дальний</c:v>
                </c:pt>
                <c:pt idx="2">
                  <c:v>Уссурийский ГО</c:v>
                </c:pt>
                <c:pt idx="3">
                  <c:v>Шкотовский МО</c:v>
                </c:pt>
                <c:pt idx="4">
                  <c:v>Кировский МО</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(региональное подчинение)</c:v>
                </c:pt>
              </c:strCache>
            </c:strRef>
          </c:cat>
          <c:val>
            <c:numRef>
              <c:f>Лист1!$B$18:$B$35</c:f>
              <c:numCache>
                <c:formatCode>General</c:formatCode>
                <c:ptCount val="18"/>
                <c:pt idx="0">
                  <c:v>37.03</c:v>
                </c:pt>
                <c:pt idx="1">
                  <c:v>36.36</c:v>
                </c:pt>
                <c:pt idx="2">
                  <c:v>61.91</c:v>
                </c:pt>
                <c:pt idx="6">
                  <c:v>76.930000000000007</c:v>
                </c:pt>
                <c:pt idx="7">
                  <c:v>60</c:v>
                </c:pt>
                <c:pt idx="9">
                  <c:v>81.63</c:v>
                </c:pt>
                <c:pt idx="10">
                  <c:v>64.709999999999994</c:v>
                </c:pt>
                <c:pt idx="11">
                  <c:v>37.5</c:v>
                </c:pt>
                <c:pt idx="13">
                  <c:v>33.339999999999996</c:v>
                </c:pt>
                <c:pt idx="14">
                  <c:v>44.44</c:v>
                </c:pt>
                <c:pt idx="15">
                  <c:v>60.41</c:v>
                </c:pt>
                <c:pt idx="16">
                  <c:v>21.43</c:v>
                </c:pt>
                <c:pt idx="17">
                  <c:v>89.47</c:v>
                </c:pt>
              </c:numCache>
            </c:numRef>
          </c:val>
          <c:extLst>
            <c:ext xmlns:c16="http://schemas.microsoft.com/office/drawing/2014/chart" uri="{C3380CC4-5D6E-409C-BE32-E72D297353CC}">
              <c16:uniqueId val="{00000000-9145-47A4-9D8B-6736E57E4684}"/>
            </c:ext>
          </c:extLst>
        </c:ser>
        <c:ser>
          <c:idx val="1"/>
          <c:order val="1"/>
          <c:tx>
            <c:strRef>
              <c:f>Лист1!$C$1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Лист1!$A$18:$A$35</c:f>
              <c:strCache>
                <c:ptCount val="18"/>
                <c:pt idx="0">
                  <c:v>Партизанский ГО</c:v>
                </c:pt>
                <c:pt idx="1">
                  <c:v>Спасск-Дальний</c:v>
                </c:pt>
                <c:pt idx="2">
                  <c:v>Уссурийский ГО</c:v>
                </c:pt>
                <c:pt idx="3">
                  <c:v>Шкотовский МО</c:v>
                </c:pt>
                <c:pt idx="4">
                  <c:v>Кировский МО</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МО</c:v>
                </c:pt>
                <c:pt idx="14">
                  <c:v>Находкинский ГО</c:v>
                </c:pt>
                <c:pt idx="15">
                  <c:v>Дальнегорский ГО</c:v>
                </c:pt>
                <c:pt idx="16">
                  <c:v>Лесозаводский ГО</c:v>
                </c:pt>
                <c:pt idx="17">
                  <c:v>Приморский край (региональное подчинение)</c:v>
                </c:pt>
              </c:strCache>
            </c:strRef>
          </c:cat>
          <c:val>
            <c:numRef>
              <c:f>Лист1!$C$18:$C$35</c:f>
              <c:numCache>
                <c:formatCode>General</c:formatCode>
                <c:ptCount val="18"/>
                <c:pt idx="0">
                  <c:v>48.1</c:v>
                </c:pt>
                <c:pt idx="1">
                  <c:v>40.43</c:v>
                </c:pt>
                <c:pt idx="2">
                  <c:v>62.27</c:v>
                </c:pt>
                <c:pt idx="3">
                  <c:v>61.11</c:v>
                </c:pt>
                <c:pt idx="4">
                  <c:v>0</c:v>
                </c:pt>
                <c:pt idx="5">
                  <c:v>50</c:v>
                </c:pt>
                <c:pt idx="6">
                  <c:v>75</c:v>
                </c:pt>
                <c:pt idx="8">
                  <c:v>16.670000000000002</c:v>
                </c:pt>
                <c:pt idx="9">
                  <c:v>54.839999999999996</c:v>
                </c:pt>
                <c:pt idx="10">
                  <c:v>95.460000000000008</c:v>
                </c:pt>
                <c:pt idx="11">
                  <c:v>50.53</c:v>
                </c:pt>
                <c:pt idx="12">
                  <c:v>62.5</c:v>
                </c:pt>
                <c:pt idx="13">
                  <c:v>100</c:v>
                </c:pt>
                <c:pt idx="14">
                  <c:v>56.79</c:v>
                </c:pt>
                <c:pt idx="15">
                  <c:v>49.129999999999995</c:v>
                </c:pt>
                <c:pt idx="16">
                  <c:v>51.85</c:v>
                </c:pt>
                <c:pt idx="17">
                  <c:v>65.459999999999994</c:v>
                </c:pt>
              </c:numCache>
            </c:numRef>
          </c:val>
          <c:extLst>
            <c:ext xmlns:c16="http://schemas.microsoft.com/office/drawing/2014/chart" uri="{C3380CC4-5D6E-409C-BE32-E72D297353CC}">
              <c16:uniqueId val="{00000001-9145-47A4-9D8B-6736E57E4684}"/>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layout>
        <c:manualLayout>
          <c:xMode val="edge"/>
          <c:yMode val="edge"/>
          <c:x val="0.40275089700079775"/>
          <c:y val="2.9309135218964624E-2"/>
          <c:w val="9.5129890120635205E-2"/>
          <c:h val="8.568289955373627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81967198568562E-2"/>
          <c:y val="1.9662348639081648E-2"/>
          <c:w val="0.91716922368183018"/>
          <c:h val="0.75045831621932879"/>
        </c:manualLayout>
      </c:layout>
      <c:barChart>
        <c:barDir val="col"/>
        <c:grouping val="clustered"/>
        <c:varyColors val="0"/>
        <c:ser>
          <c:idx val="0"/>
          <c:order val="0"/>
          <c:tx>
            <c:strRef>
              <c:f>'ИТ 8 Достижение планируемых рез'!$C$8</c:f>
              <c:strCache>
                <c:ptCount val="1"/>
                <c:pt idx="0">
                  <c:v>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'ИТ 8 Достижение планируемых рез'!$C$9:$C$20</c:f>
              <c:numCache>
                <c:formatCode>General</c:formatCode>
                <c:ptCount val="12"/>
                <c:pt idx="0">
                  <c:v>81.16</c:v>
                </c:pt>
                <c:pt idx="1">
                  <c:v>80.34</c:v>
                </c:pt>
                <c:pt idx="2">
                  <c:v>78.819999999999993</c:v>
                </c:pt>
                <c:pt idx="3">
                  <c:v>76.06</c:v>
                </c:pt>
                <c:pt idx="4">
                  <c:v>83.89</c:v>
                </c:pt>
                <c:pt idx="5">
                  <c:v>68.77</c:v>
                </c:pt>
                <c:pt idx="6">
                  <c:v>76.47</c:v>
                </c:pt>
                <c:pt idx="7">
                  <c:v>70.06</c:v>
                </c:pt>
                <c:pt idx="8">
                  <c:v>68.62</c:v>
                </c:pt>
                <c:pt idx="9">
                  <c:v>40.29</c:v>
                </c:pt>
                <c:pt idx="10">
                  <c:v>63.52</c:v>
                </c:pt>
                <c:pt idx="11">
                  <c:v>30.42</c:v>
                </c:pt>
              </c:numCache>
            </c:numRef>
          </c:val>
          <c:extLst>
            <c:ext xmlns:c16="http://schemas.microsoft.com/office/drawing/2014/chart" uri="{C3380CC4-5D6E-409C-BE32-E72D297353CC}">
              <c16:uniqueId val="{00000000-03F7-4BA8-8DCC-576B00B39BD8}"/>
            </c:ext>
          </c:extLst>
        </c:ser>
        <c:ser>
          <c:idx val="1"/>
          <c:order val="1"/>
          <c:tx>
            <c:strRef>
              <c:f>'ИТ 8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'ИТ 8 Достижение планируемых рез'!$D$9:$D$20</c:f>
              <c:numCache>
                <c:formatCode>General</c:formatCode>
                <c:ptCount val="12"/>
                <c:pt idx="0">
                  <c:v>83.08</c:v>
                </c:pt>
                <c:pt idx="1">
                  <c:v>80.17</c:v>
                </c:pt>
                <c:pt idx="2">
                  <c:v>76.75</c:v>
                </c:pt>
                <c:pt idx="3">
                  <c:v>75.45</c:v>
                </c:pt>
                <c:pt idx="4">
                  <c:v>83.86</c:v>
                </c:pt>
                <c:pt idx="5">
                  <c:v>70.650000000000006</c:v>
                </c:pt>
                <c:pt idx="6">
                  <c:v>79.45</c:v>
                </c:pt>
                <c:pt idx="7">
                  <c:v>72.650000000000006</c:v>
                </c:pt>
                <c:pt idx="8">
                  <c:v>71.930000000000007</c:v>
                </c:pt>
                <c:pt idx="9">
                  <c:v>44.14</c:v>
                </c:pt>
                <c:pt idx="10">
                  <c:v>65.959999999999994</c:v>
                </c:pt>
                <c:pt idx="11">
                  <c:v>33.770000000000003</c:v>
                </c:pt>
              </c:numCache>
            </c:numRef>
          </c:val>
          <c:extLst>
            <c:ext xmlns:c16="http://schemas.microsoft.com/office/drawing/2014/chart" uri="{C3380CC4-5D6E-409C-BE32-E72D297353CC}">
              <c16:uniqueId val="{00000001-03F7-4BA8-8DCC-576B00B39BD8}"/>
            </c:ext>
          </c:extLst>
        </c:ser>
        <c:dLbls>
          <c:dLblPos val="ctr"/>
          <c:showLegendKey val="0"/>
          <c:showVal val="1"/>
          <c:showCatName val="0"/>
          <c:showSerName val="0"/>
          <c:showPercent val="0"/>
          <c:showBubbleSize val="0"/>
        </c:dLbls>
        <c:gapWidth val="219"/>
        <c:overlap val="-27"/>
        <c:axId val="1983493967"/>
        <c:axId val="1975608287"/>
      </c:barChart>
      <c:catAx>
        <c:axId val="19834939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75608287"/>
        <c:crosses val="autoZero"/>
        <c:auto val="1"/>
        <c:lblAlgn val="ctr"/>
        <c:lblOffset val="100"/>
        <c:noMultiLvlLbl val="0"/>
      </c:catAx>
      <c:valAx>
        <c:axId val="1975608287"/>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983493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'ИТ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'ИТ 8 Статистика по отметкам'!$B$9:$B$44</c:f>
              <c:numCache>
                <c:formatCode>General</c:formatCode>
                <c:ptCount val="36"/>
                <c:pt idx="0">
                  <c:v>4.72</c:v>
                </c:pt>
                <c:pt idx="1">
                  <c:v>4.34</c:v>
                </c:pt>
                <c:pt idx="2">
                  <c:v>2.17</c:v>
                </c:pt>
                <c:pt idx="3">
                  <c:v>5.83</c:v>
                </c:pt>
                <c:pt idx="4">
                  <c:v>3.95</c:v>
                </c:pt>
                <c:pt idx="5">
                  <c:v>0</c:v>
                </c:pt>
                <c:pt idx="6">
                  <c:v>0</c:v>
                </c:pt>
                <c:pt idx="7">
                  <c:v>5.56</c:v>
                </c:pt>
                <c:pt idx="8">
                  <c:v>0</c:v>
                </c:pt>
                <c:pt idx="9">
                  <c:v>0</c:v>
                </c:pt>
                <c:pt idx="10">
                  <c:v>0</c:v>
                </c:pt>
                <c:pt idx="11">
                  <c:v>0</c:v>
                </c:pt>
                <c:pt idx="12">
                  <c:v>1.45</c:v>
                </c:pt>
                <c:pt idx="13">
                  <c:v>1.45</c:v>
                </c:pt>
                <c:pt idx="14">
                  <c:v>2.94</c:v>
                </c:pt>
                <c:pt idx="15">
                  <c:v>5.56</c:v>
                </c:pt>
                <c:pt idx="16">
                  <c:v>1.0900000000000001</c:v>
                </c:pt>
                <c:pt idx="17">
                  <c:v>6.06</c:v>
                </c:pt>
                <c:pt idx="18">
                  <c:v>0</c:v>
                </c:pt>
                <c:pt idx="19">
                  <c:v>6.33</c:v>
                </c:pt>
                <c:pt idx="20">
                  <c:v>5.32</c:v>
                </c:pt>
                <c:pt idx="21">
                  <c:v>3.64</c:v>
                </c:pt>
                <c:pt idx="22">
                  <c:v>5.56</c:v>
                </c:pt>
                <c:pt idx="23">
                  <c:v>0</c:v>
                </c:pt>
                <c:pt idx="24">
                  <c:v>11.76</c:v>
                </c:pt>
                <c:pt idx="25">
                  <c:v>0</c:v>
                </c:pt>
                <c:pt idx="26">
                  <c:v>16.670000000000002</c:v>
                </c:pt>
                <c:pt idx="27">
                  <c:v>4.84</c:v>
                </c:pt>
                <c:pt idx="28">
                  <c:v>0</c:v>
                </c:pt>
                <c:pt idx="29">
                  <c:v>3.23</c:v>
                </c:pt>
                <c:pt idx="30">
                  <c:v>0</c:v>
                </c:pt>
                <c:pt idx="31">
                  <c:v>0</c:v>
                </c:pt>
                <c:pt idx="32">
                  <c:v>4.53</c:v>
                </c:pt>
                <c:pt idx="33">
                  <c:v>5.26</c:v>
                </c:pt>
                <c:pt idx="34">
                  <c:v>7.41</c:v>
                </c:pt>
                <c:pt idx="35">
                  <c:v>5.45</c:v>
                </c:pt>
              </c:numCache>
            </c:numRef>
          </c:val>
          <c:extLst>
            <c:ext xmlns:c16="http://schemas.microsoft.com/office/drawing/2014/chart" uri="{C3380CC4-5D6E-409C-BE32-E72D297353CC}">
              <c16:uniqueId val="{00000000-63A2-4596-A093-CE3823732B5E}"/>
            </c:ext>
          </c:extLst>
        </c:ser>
        <c:ser>
          <c:idx val="1"/>
          <c:order val="1"/>
          <c:tx>
            <c:strRef>
              <c:f>'ИТ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'ИТ 8 Статистика по отметкам'!$C$9:$C$44</c:f>
              <c:numCache>
                <c:formatCode>General</c:formatCode>
                <c:ptCount val="36"/>
                <c:pt idx="0">
                  <c:v>36.86</c:v>
                </c:pt>
                <c:pt idx="1">
                  <c:v>40.43</c:v>
                </c:pt>
                <c:pt idx="2">
                  <c:v>39.130000000000003</c:v>
                </c:pt>
                <c:pt idx="3">
                  <c:v>40</c:v>
                </c:pt>
                <c:pt idx="4">
                  <c:v>45.06</c:v>
                </c:pt>
                <c:pt idx="5">
                  <c:v>31.43</c:v>
                </c:pt>
                <c:pt idx="6">
                  <c:v>40.659999999999997</c:v>
                </c:pt>
                <c:pt idx="7">
                  <c:v>66.67</c:v>
                </c:pt>
                <c:pt idx="8">
                  <c:v>41.67</c:v>
                </c:pt>
                <c:pt idx="9">
                  <c:v>0</c:v>
                </c:pt>
                <c:pt idx="10">
                  <c:v>57.14</c:v>
                </c:pt>
                <c:pt idx="11">
                  <c:v>30.77</c:v>
                </c:pt>
                <c:pt idx="12">
                  <c:v>40.58</c:v>
                </c:pt>
                <c:pt idx="13">
                  <c:v>60.87</c:v>
                </c:pt>
                <c:pt idx="14">
                  <c:v>47.06</c:v>
                </c:pt>
                <c:pt idx="15">
                  <c:v>55.56</c:v>
                </c:pt>
                <c:pt idx="16">
                  <c:v>33.700000000000003</c:v>
                </c:pt>
                <c:pt idx="17">
                  <c:v>30.3</c:v>
                </c:pt>
                <c:pt idx="18">
                  <c:v>63.46</c:v>
                </c:pt>
                <c:pt idx="19">
                  <c:v>45.57</c:v>
                </c:pt>
                <c:pt idx="20">
                  <c:v>54.26</c:v>
                </c:pt>
                <c:pt idx="21">
                  <c:v>34.090000000000003</c:v>
                </c:pt>
                <c:pt idx="22">
                  <c:v>33.33</c:v>
                </c:pt>
                <c:pt idx="23">
                  <c:v>100</c:v>
                </c:pt>
                <c:pt idx="24">
                  <c:v>38.24</c:v>
                </c:pt>
                <c:pt idx="25">
                  <c:v>25</c:v>
                </c:pt>
                <c:pt idx="26">
                  <c:v>66.67</c:v>
                </c:pt>
                <c:pt idx="27">
                  <c:v>40.32</c:v>
                </c:pt>
                <c:pt idx="28">
                  <c:v>4.55</c:v>
                </c:pt>
                <c:pt idx="29">
                  <c:v>46.24</c:v>
                </c:pt>
                <c:pt idx="30">
                  <c:v>37.5</c:v>
                </c:pt>
                <c:pt idx="31">
                  <c:v>0</c:v>
                </c:pt>
                <c:pt idx="32">
                  <c:v>38.68</c:v>
                </c:pt>
                <c:pt idx="33">
                  <c:v>45.61</c:v>
                </c:pt>
                <c:pt idx="34">
                  <c:v>40.74</c:v>
                </c:pt>
                <c:pt idx="35">
                  <c:v>29.09</c:v>
                </c:pt>
              </c:numCache>
            </c:numRef>
          </c:val>
          <c:extLst>
            <c:ext xmlns:c16="http://schemas.microsoft.com/office/drawing/2014/chart" uri="{C3380CC4-5D6E-409C-BE32-E72D297353CC}">
              <c16:uniqueId val="{00000001-63A2-4596-A093-CE3823732B5E}"/>
            </c:ext>
          </c:extLst>
        </c:ser>
        <c:ser>
          <c:idx val="2"/>
          <c:order val="2"/>
          <c:tx>
            <c:strRef>
              <c:f>'ИТ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'ИТ 8 Статистика по отметкам'!$D$9:$D$44</c:f>
              <c:numCache>
                <c:formatCode>General</c:formatCode>
                <c:ptCount val="36"/>
                <c:pt idx="0">
                  <c:v>42.36</c:v>
                </c:pt>
                <c:pt idx="1">
                  <c:v>43.51</c:v>
                </c:pt>
                <c:pt idx="2">
                  <c:v>47.83</c:v>
                </c:pt>
                <c:pt idx="3">
                  <c:v>43.33</c:v>
                </c:pt>
                <c:pt idx="4">
                  <c:v>43.08</c:v>
                </c:pt>
                <c:pt idx="5">
                  <c:v>48.57</c:v>
                </c:pt>
                <c:pt idx="6">
                  <c:v>46.15</c:v>
                </c:pt>
                <c:pt idx="7">
                  <c:v>27.78</c:v>
                </c:pt>
                <c:pt idx="8">
                  <c:v>58.33</c:v>
                </c:pt>
                <c:pt idx="9">
                  <c:v>36.36</c:v>
                </c:pt>
                <c:pt idx="10">
                  <c:v>42.86</c:v>
                </c:pt>
                <c:pt idx="11">
                  <c:v>57.69</c:v>
                </c:pt>
                <c:pt idx="12">
                  <c:v>49.28</c:v>
                </c:pt>
                <c:pt idx="13">
                  <c:v>34.78</c:v>
                </c:pt>
                <c:pt idx="14">
                  <c:v>29.41</c:v>
                </c:pt>
                <c:pt idx="15">
                  <c:v>25.93</c:v>
                </c:pt>
                <c:pt idx="16">
                  <c:v>57.61</c:v>
                </c:pt>
                <c:pt idx="17">
                  <c:v>48.48</c:v>
                </c:pt>
                <c:pt idx="18">
                  <c:v>34.619999999999997</c:v>
                </c:pt>
                <c:pt idx="19">
                  <c:v>34.18</c:v>
                </c:pt>
                <c:pt idx="20">
                  <c:v>35.11</c:v>
                </c:pt>
                <c:pt idx="21">
                  <c:v>52.95</c:v>
                </c:pt>
                <c:pt idx="22">
                  <c:v>36.11</c:v>
                </c:pt>
                <c:pt idx="23">
                  <c:v>0</c:v>
                </c:pt>
                <c:pt idx="24">
                  <c:v>32.35</c:v>
                </c:pt>
                <c:pt idx="25">
                  <c:v>58.33</c:v>
                </c:pt>
                <c:pt idx="26">
                  <c:v>0</c:v>
                </c:pt>
                <c:pt idx="27">
                  <c:v>45.97</c:v>
                </c:pt>
                <c:pt idx="28">
                  <c:v>72.73</c:v>
                </c:pt>
                <c:pt idx="29">
                  <c:v>37.630000000000003</c:v>
                </c:pt>
                <c:pt idx="30">
                  <c:v>29.17</c:v>
                </c:pt>
                <c:pt idx="31">
                  <c:v>13.33</c:v>
                </c:pt>
                <c:pt idx="32">
                  <c:v>41.15</c:v>
                </c:pt>
                <c:pt idx="33">
                  <c:v>42.11</c:v>
                </c:pt>
                <c:pt idx="34">
                  <c:v>37.04</c:v>
                </c:pt>
                <c:pt idx="35">
                  <c:v>42.73</c:v>
                </c:pt>
              </c:numCache>
            </c:numRef>
          </c:val>
          <c:extLst>
            <c:ext xmlns:c16="http://schemas.microsoft.com/office/drawing/2014/chart" uri="{C3380CC4-5D6E-409C-BE32-E72D297353CC}">
              <c16:uniqueId val="{00000002-63A2-4596-A093-CE3823732B5E}"/>
            </c:ext>
          </c:extLst>
        </c:ser>
        <c:ser>
          <c:idx val="3"/>
          <c:order val="3"/>
          <c:tx>
            <c:strRef>
              <c:f>'ИТ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Статистика по отметкам'!$A$9:$A$44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'ИТ 8 Статистика по отметкам'!$E$9:$E$44</c:f>
              <c:numCache>
                <c:formatCode>General</c:formatCode>
                <c:ptCount val="36"/>
                <c:pt idx="0">
                  <c:v>16.07</c:v>
                </c:pt>
                <c:pt idx="1">
                  <c:v>11.72</c:v>
                </c:pt>
                <c:pt idx="2">
                  <c:v>10.87</c:v>
                </c:pt>
                <c:pt idx="3">
                  <c:v>10.83</c:v>
                </c:pt>
                <c:pt idx="4">
                  <c:v>7.91</c:v>
                </c:pt>
                <c:pt idx="5">
                  <c:v>20</c:v>
                </c:pt>
                <c:pt idx="6">
                  <c:v>13.19</c:v>
                </c:pt>
                <c:pt idx="7">
                  <c:v>0</c:v>
                </c:pt>
                <c:pt idx="8">
                  <c:v>0</c:v>
                </c:pt>
                <c:pt idx="9">
                  <c:v>63.64</c:v>
                </c:pt>
                <c:pt idx="10">
                  <c:v>0</c:v>
                </c:pt>
                <c:pt idx="11">
                  <c:v>11.54</c:v>
                </c:pt>
                <c:pt idx="12">
                  <c:v>8.6999999999999993</c:v>
                </c:pt>
                <c:pt idx="13">
                  <c:v>2.9</c:v>
                </c:pt>
                <c:pt idx="14">
                  <c:v>20.59</c:v>
                </c:pt>
                <c:pt idx="15">
                  <c:v>12.96</c:v>
                </c:pt>
                <c:pt idx="16">
                  <c:v>7.61</c:v>
                </c:pt>
                <c:pt idx="17">
                  <c:v>15.15</c:v>
                </c:pt>
                <c:pt idx="18">
                  <c:v>1.92</c:v>
                </c:pt>
                <c:pt idx="19">
                  <c:v>13.92</c:v>
                </c:pt>
                <c:pt idx="20">
                  <c:v>5.32</c:v>
                </c:pt>
                <c:pt idx="21">
                  <c:v>9.32</c:v>
                </c:pt>
                <c:pt idx="22">
                  <c:v>25</c:v>
                </c:pt>
                <c:pt idx="23">
                  <c:v>0</c:v>
                </c:pt>
                <c:pt idx="24">
                  <c:v>17.649999999999999</c:v>
                </c:pt>
                <c:pt idx="25">
                  <c:v>16.670000000000002</c:v>
                </c:pt>
                <c:pt idx="26">
                  <c:v>16.670000000000002</c:v>
                </c:pt>
                <c:pt idx="27">
                  <c:v>8.8699999999999992</c:v>
                </c:pt>
                <c:pt idx="28">
                  <c:v>22.73</c:v>
                </c:pt>
                <c:pt idx="29">
                  <c:v>12.9</c:v>
                </c:pt>
                <c:pt idx="30">
                  <c:v>33.33</c:v>
                </c:pt>
                <c:pt idx="31">
                  <c:v>86.67</c:v>
                </c:pt>
                <c:pt idx="32">
                  <c:v>15.64</c:v>
                </c:pt>
                <c:pt idx="33">
                  <c:v>7.02</c:v>
                </c:pt>
                <c:pt idx="34">
                  <c:v>14.81</c:v>
                </c:pt>
                <c:pt idx="35">
                  <c:v>22.73</c:v>
                </c:pt>
              </c:numCache>
            </c:numRef>
          </c:val>
          <c:extLst>
            <c:ext xmlns:c16="http://schemas.microsoft.com/office/drawing/2014/chart" uri="{C3380CC4-5D6E-409C-BE32-E72D297353CC}">
              <c16:uniqueId val="{00000003-63A2-4596-A093-CE3823732B5E}"/>
            </c:ext>
          </c:extLst>
        </c:ser>
        <c:dLbls>
          <c:dLblPos val="ctr"/>
          <c:showLegendKey val="0"/>
          <c:showVal val="1"/>
          <c:showCatName val="0"/>
          <c:showSerName val="0"/>
          <c:showPercent val="0"/>
          <c:showBubbleSize val="0"/>
        </c:dLbls>
        <c:gapWidth val="50"/>
        <c:overlap val="100"/>
        <c:axId val="1983183983"/>
        <c:axId val="1991020671"/>
      </c:barChart>
      <c:catAx>
        <c:axId val="19831839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91020671"/>
        <c:crosses val="autoZero"/>
        <c:auto val="1"/>
        <c:lblAlgn val="ctr"/>
        <c:lblOffset val="100"/>
        <c:noMultiLvlLbl val="0"/>
      </c:catAx>
      <c:valAx>
        <c:axId val="1991020671"/>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8318398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v>По России</c:v>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'ИТ 8 Распределение первичных ба'!$B$9:$R$9</c:f>
              <c:numCache>
                <c:formatCode>General</c:formatCode>
                <c:ptCount val="17"/>
                <c:pt idx="0">
                  <c:v>0.4</c:v>
                </c:pt>
                <c:pt idx="1">
                  <c:v>0.7</c:v>
                </c:pt>
                <c:pt idx="2">
                  <c:v>1</c:v>
                </c:pt>
                <c:pt idx="3">
                  <c:v>1.3</c:v>
                </c:pt>
                <c:pt idx="4">
                  <c:v>1.3</c:v>
                </c:pt>
                <c:pt idx="5">
                  <c:v>6.2</c:v>
                </c:pt>
                <c:pt idx="6">
                  <c:v>7.2</c:v>
                </c:pt>
                <c:pt idx="7">
                  <c:v>7.6</c:v>
                </c:pt>
                <c:pt idx="8">
                  <c:v>8</c:v>
                </c:pt>
                <c:pt idx="9">
                  <c:v>7.9</c:v>
                </c:pt>
                <c:pt idx="10">
                  <c:v>13.9</c:v>
                </c:pt>
                <c:pt idx="11">
                  <c:v>12.5</c:v>
                </c:pt>
                <c:pt idx="12">
                  <c:v>9.9</c:v>
                </c:pt>
                <c:pt idx="13">
                  <c:v>6</c:v>
                </c:pt>
                <c:pt idx="14">
                  <c:v>8.6</c:v>
                </c:pt>
                <c:pt idx="15">
                  <c:v>4.5999999999999996</c:v>
                </c:pt>
                <c:pt idx="16">
                  <c:v>2.9</c:v>
                </c:pt>
              </c:numCache>
            </c:numRef>
          </c:val>
          <c:extLst>
            <c:ext xmlns:c16="http://schemas.microsoft.com/office/drawing/2014/chart" uri="{C3380CC4-5D6E-409C-BE32-E72D297353CC}">
              <c16:uniqueId val="{00000000-0ACF-4479-9936-40E650154FBE}"/>
            </c:ext>
          </c:extLst>
        </c:ser>
        <c:ser>
          <c:idx val="2"/>
          <c:order val="1"/>
          <c:tx>
            <c:v>По Приморскому краю</c:v>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'ИТ 8 Распределение первичных ба'!$B$10:$R$10</c:f>
              <c:numCache>
                <c:formatCode>General</c:formatCode>
                <c:ptCount val="17"/>
                <c:pt idx="0">
                  <c:v>0.4</c:v>
                </c:pt>
                <c:pt idx="1">
                  <c:v>0.8</c:v>
                </c:pt>
                <c:pt idx="2">
                  <c:v>0.9</c:v>
                </c:pt>
                <c:pt idx="3">
                  <c:v>1</c:v>
                </c:pt>
                <c:pt idx="4">
                  <c:v>1.2</c:v>
                </c:pt>
                <c:pt idx="5">
                  <c:v>8.1</c:v>
                </c:pt>
                <c:pt idx="6">
                  <c:v>7.4</c:v>
                </c:pt>
                <c:pt idx="7">
                  <c:v>7.7</c:v>
                </c:pt>
                <c:pt idx="8">
                  <c:v>8.5</c:v>
                </c:pt>
                <c:pt idx="9">
                  <c:v>8.8000000000000007</c:v>
                </c:pt>
                <c:pt idx="10">
                  <c:v>15.3</c:v>
                </c:pt>
                <c:pt idx="11">
                  <c:v>13.8</c:v>
                </c:pt>
                <c:pt idx="12">
                  <c:v>9.6</c:v>
                </c:pt>
                <c:pt idx="13">
                  <c:v>4.8</c:v>
                </c:pt>
                <c:pt idx="14">
                  <c:v>6.1</c:v>
                </c:pt>
                <c:pt idx="15">
                  <c:v>3.9</c:v>
                </c:pt>
                <c:pt idx="16">
                  <c:v>1.7</c:v>
                </c:pt>
              </c:numCache>
            </c:numRef>
          </c:val>
          <c:extLst>
            <c:ext xmlns:c16="http://schemas.microsoft.com/office/drawing/2014/chart" uri="{C3380CC4-5D6E-409C-BE32-E72D297353CC}">
              <c16:uniqueId val="{00000001-0ACF-4479-9936-40E650154FBE}"/>
            </c:ext>
          </c:extLst>
        </c:ser>
        <c:dLbls>
          <c:dLblPos val="outEnd"/>
          <c:showLegendKey val="0"/>
          <c:showVal val="1"/>
          <c:showCatName val="0"/>
          <c:showSerName val="0"/>
          <c:showPercent val="0"/>
          <c:showBubbleSize val="0"/>
        </c:dLbls>
        <c:gapWidth val="219"/>
        <c:overlap val="-27"/>
        <c:axId val="1880760479"/>
        <c:axId val="1991028991"/>
      </c:barChart>
      <c:catAx>
        <c:axId val="188076047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91028991"/>
        <c:crosses val="autoZero"/>
        <c:auto val="1"/>
        <c:lblAlgn val="ctr"/>
        <c:lblOffset val="100"/>
        <c:noMultiLvlLbl val="0"/>
      </c:catAx>
      <c:valAx>
        <c:axId val="1991028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Доля</a:t>
                </a:r>
                <a:r>
                  <a:rPr lang="ru-RU" baseline="0"/>
                  <a:t> участников, %</a:t>
                </a:r>
                <a:endParaRPr lang="ru-RU"/>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880760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084362912783171"/>
          <c:y val="2.2050403402423018E-2"/>
          <c:w val="0.56909953098751154"/>
          <c:h val="0.9314467637442122"/>
        </c:manualLayout>
      </c:layout>
      <c:barChart>
        <c:barDir val="bar"/>
        <c:grouping val="stacked"/>
        <c:varyColors val="0"/>
        <c:ser>
          <c:idx val="0"/>
          <c:order val="0"/>
          <c:tx>
            <c:strRef>
              <c:f>'ИТ 8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Сравнение отметок с отметк'!$A$9:$A$43</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'ИТ 8 Сравнение отметок с отметк'!$B$9:$B$43</c:f>
              <c:numCache>
                <c:formatCode>General</c:formatCode>
                <c:ptCount val="35"/>
                <c:pt idx="0">
                  <c:v>27.91</c:v>
                </c:pt>
                <c:pt idx="1">
                  <c:v>28.26</c:v>
                </c:pt>
                <c:pt idx="2">
                  <c:v>38.39</c:v>
                </c:pt>
                <c:pt idx="3">
                  <c:v>18.579999999999998</c:v>
                </c:pt>
                <c:pt idx="4">
                  <c:v>5.71</c:v>
                </c:pt>
                <c:pt idx="5">
                  <c:v>23.33</c:v>
                </c:pt>
                <c:pt idx="6">
                  <c:v>5.56</c:v>
                </c:pt>
                <c:pt idx="7">
                  <c:v>75</c:v>
                </c:pt>
                <c:pt idx="8">
                  <c:v>18.18</c:v>
                </c:pt>
                <c:pt idx="9">
                  <c:v>23.81</c:v>
                </c:pt>
                <c:pt idx="10">
                  <c:v>26.92</c:v>
                </c:pt>
                <c:pt idx="11">
                  <c:v>13.04</c:v>
                </c:pt>
                <c:pt idx="12">
                  <c:v>42.65</c:v>
                </c:pt>
                <c:pt idx="13">
                  <c:v>24.24</c:v>
                </c:pt>
                <c:pt idx="14">
                  <c:v>24.07</c:v>
                </c:pt>
                <c:pt idx="15">
                  <c:v>18.48</c:v>
                </c:pt>
                <c:pt idx="16">
                  <c:v>28.13</c:v>
                </c:pt>
                <c:pt idx="17">
                  <c:v>27.45</c:v>
                </c:pt>
                <c:pt idx="18">
                  <c:v>15.19</c:v>
                </c:pt>
                <c:pt idx="19">
                  <c:v>10.64</c:v>
                </c:pt>
                <c:pt idx="20">
                  <c:v>26.82</c:v>
                </c:pt>
                <c:pt idx="21">
                  <c:v>26.32</c:v>
                </c:pt>
                <c:pt idx="22">
                  <c:v>0</c:v>
                </c:pt>
                <c:pt idx="23">
                  <c:v>26.47</c:v>
                </c:pt>
                <c:pt idx="24">
                  <c:v>8.33</c:v>
                </c:pt>
                <c:pt idx="25">
                  <c:v>27.78</c:v>
                </c:pt>
                <c:pt idx="26">
                  <c:v>29.84</c:v>
                </c:pt>
                <c:pt idx="27">
                  <c:v>13.64</c:v>
                </c:pt>
                <c:pt idx="28">
                  <c:v>36.96</c:v>
                </c:pt>
                <c:pt idx="29">
                  <c:v>4.17</c:v>
                </c:pt>
                <c:pt idx="30">
                  <c:v>13.33</c:v>
                </c:pt>
                <c:pt idx="31">
                  <c:v>21.68</c:v>
                </c:pt>
                <c:pt idx="32">
                  <c:v>28.95</c:v>
                </c:pt>
                <c:pt idx="33">
                  <c:v>20.37</c:v>
                </c:pt>
                <c:pt idx="34">
                  <c:v>39.090000000000003</c:v>
                </c:pt>
              </c:numCache>
            </c:numRef>
          </c:val>
          <c:extLst>
            <c:ext xmlns:c16="http://schemas.microsoft.com/office/drawing/2014/chart" uri="{C3380CC4-5D6E-409C-BE32-E72D297353CC}">
              <c16:uniqueId val="{00000000-CA1E-4F75-B28F-270A2A2A1466}"/>
            </c:ext>
          </c:extLst>
        </c:ser>
        <c:ser>
          <c:idx val="1"/>
          <c:order val="1"/>
          <c:tx>
            <c:strRef>
              <c:f>'ИТ 8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Сравнение отметок с отметк'!$A$9:$A$43</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'ИТ 8 Сравнение отметок с отметк'!$C$9:$C$43</c:f>
              <c:numCache>
                <c:formatCode>General</c:formatCode>
                <c:ptCount val="35"/>
                <c:pt idx="0">
                  <c:v>66.069999999999993</c:v>
                </c:pt>
                <c:pt idx="1">
                  <c:v>69.569999999999993</c:v>
                </c:pt>
                <c:pt idx="2">
                  <c:v>53.54</c:v>
                </c:pt>
                <c:pt idx="3">
                  <c:v>77.87</c:v>
                </c:pt>
                <c:pt idx="4">
                  <c:v>94.29</c:v>
                </c:pt>
                <c:pt idx="5">
                  <c:v>75.56</c:v>
                </c:pt>
                <c:pt idx="6">
                  <c:v>83.33</c:v>
                </c:pt>
                <c:pt idx="7">
                  <c:v>25</c:v>
                </c:pt>
                <c:pt idx="8">
                  <c:v>81.819999999999993</c:v>
                </c:pt>
                <c:pt idx="9">
                  <c:v>76.19</c:v>
                </c:pt>
                <c:pt idx="10">
                  <c:v>69.23</c:v>
                </c:pt>
                <c:pt idx="11">
                  <c:v>72.459999999999994</c:v>
                </c:pt>
                <c:pt idx="12">
                  <c:v>54.41</c:v>
                </c:pt>
                <c:pt idx="13">
                  <c:v>75.760000000000005</c:v>
                </c:pt>
                <c:pt idx="14">
                  <c:v>75.930000000000007</c:v>
                </c:pt>
                <c:pt idx="15">
                  <c:v>73.91</c:v>
                </c:pt>
                <c:pt idx="16">
                  <c:v>68.75</c:v>
                </c:pt>
                <c:pt idx="17">
                  <c:v>68.63</c:v>
                </c:pt>
                <c:pt idx="18">
                  <c:v>81.010000000000005</c:v>
                </c:pt>
                <c:pt idx="19">
                  <c:v>81.91</c:v>
                </c:pt>
                <c:pt idx="20">
                  <c:v>65</c:v>
                </c:pt>
                <c:pt idx="21">
                  <c:v>73.680000000000007</c:v>
                </c:pt>
                <c:pt idx="22">
                  <c:v>100</c:v>
                </c:pt>
                <c:pt idx="23">
                  <c:v>70.59</c:v>
                </c:pt>
                <c:pt idx="24">
                  <c:v>91.67</c:v>
                </c:pt>
                <c:pt idx="25">
                  <c:v>72.22</c:v>
                </c:pt>
                <c:pt idx="26">
                  <c:v>68.55</c:v>
                </c:pt>
                <c:pt idx="27">
                  <c:v>86.36</c:v>
                </c:pt>
                <c:pt idx="28">
                  <c:v>61.96</c:v>
                </c:pt>
                <c:pt idx="29">
                  <c:v>95.83</c:v>
                </c:pt>
                <c:pt idx="30">
                  <c:v>86.67</c:v>
                </c:pt>
                <c:pt idx="31">
                  <c:v>73.89</c:v>
                </c:pt>
                <c:pt idx="32">
                  <c:v>63.16</c:v>
                </c:pt>
                <c:pt idx="33">
                  <c:v>75.930000000000007</c:v>
                </c:pt>
                <c:pt idx="34">
                  <c:v>40.909999999999997</c:v>
                </c:pt>
              </c:numCache>
            </c:numRef>
          </c:val>
          <c:extLst>
            <c:ext xmlns:c16="http://schemas.microsoft.com/office/drawing/2014/chart" uri="{C3380CC4-5D6E-409C-BE32-E72D297353CC}">
              <c16:uniqueId val="{00000001-CA1E-4F75-B28F-270A2A2A1466}"/>
            </c:ext>
          </c:extLst>
        </c:ser>
        <c:ser>
          <c:idx val="2"/>
          <c:order val="2"/>
          <c:tx>
            <c:strRef>
              <c:f>'ИТ 8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'ИТ 8 Сравнение отметок с отметк'!$A$9:$A$43</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'ИТ 8 Сравнение отметок с отметк'!$D$9:$D$43</c:f>
              <c:numCache>
                <c:formatCode>General</c:formatCode>
                <c:ptCount val="35"/>
                <c:pt idx="0">
                  <c:v>6.03</c:v>
                </c:pt>
                <c:pt idx="1">
                  <c:v>2.17</c:v>
                </c:pt>
                <c:pt idx="2">
                  <c:v>8.07</c:v>
                </c:pt>
                <c:pt idx="3">
                  <c:v>3.56</c:v>
                </c:pt>
                <c:pt idx="4">
                  <c:v>0</c:v>
                </c:pt>
                <c:pt idx="5">
                  <c:v>1.1100000000000001</c:v>
                </c:pt>
                <c:pt idx="6">
                  <c:v>11.11</c:v>
                </c:pt>
                <c:pt idx="7">
                  <c:v>0</c:v>
                </c:pt>
                <c:pt idx="8">
                  <c:v>0</c:v>
                </c:pt>
                <c:pt idx="9">
                  <c:v>0</c:v>
                </c:pt>
                <c:pt idx="10">
                  <c:v>3.85</c:v>
                </c:pt>
                <c:pt idx="11">
                  <c:v>14.49</c:v>
                </c:pt>
                <c:pt idx="12">
                  <c:v>2.94</c:v>
                </c:pt>
                <c:pt idx="13">
                  <c:v>0</c:v>
                </c:pt>
                <c:pt idx="14">
                  <c:v>0</c:v>
                </c:pt>
                <c:pt idx="15">
                  <c:v>7.61</c:v>
                </c:pt>
                <c:pt idx="16">
                  <c:v>3.13</c:v>
                </c:pt>
                <c:pt idx="17">
                  <c:v>3.92</c:v>
                </c:pt>
                <c:pt idx="18">
                  <c:v>3.8</c:v>
                </c:pt>
                <c:pt idx="19">
                  <c:v>7.45</c:v>
                </c:pt>
                <c:pt idx="20">
                  <c:v>8.18</c:v>
                </c:pt>
                <c:pt idx="21">
                  <c:v>0</c:v>
                </c:pt>
                <c:pt idx="22">
                  <c:v>0</c:v>
                </c:pt>
                <c:pt idx="23">
                  <c:v>2.94</c:v>
                </c:pt>
                <c:pt idx="24">
                  <c:v>0</c:v>
                </c:pt>
                <c:pt idx="25">
                  <c:v>0</c:v>
                </c:pt>
                <c:pt idx="26">
                  <c:v>1.61</c:v>
                </c:pt>
                <c:pt idx="27">
                  <c:v>0</c:v>
                </c:pt>
                <c:pt idx="28">
                  <c:v>1.0900000000000001</c:v>
                </c:pt>
                <c:pt idx="29">
                  <c:v>0</c:v>
                </c:pt>
                <c:pt idx="30">
                  <c:v>0</c:v>
                </c:pt>
                <c:pt idx="31">
                  <c:v>4.42</c:v>
                </c:pt>
                <c:pt idx="32">
                  <c:v>7.89</c:v>
                </c:pt>
                <c:pt idx="33">
                  <c:v>3.7</c:v>
                </c:pt>
                <c:pt idx="34">
                  <c:v>20</c:v>
                </c:pt>
              </c:numCache>
            </c:numRef>
          </c:val>
          <c:extLst>
            <c:ext xmlns:c16="http://schemas.microsoft.com/office/drawing/2014/chart" uri="{C3380CC4-5D6E-409C-BE32-E72D297353CC}">
              <c16:uniqueId val="{00000002-CA1E-4F75-B28F-270A2A2A1466}"/>
            </c:ext>
          </c:extLst>
        </c:ser>
        <c:dLbls>
          <c:dLblPos val="ctr"/>
          <c:showLegendKey val="0"/>
          <c:showVal val="1"/>
          <c:showCatName val="0"/>
          <c:showSerName val="0"/>
          <c:showPercent val="0"/>
          <c:showBubbleSize val="0"/>
        </c:dLbls>
        <c:gapWidth val="50"/>
        <c:overlap val="100"/>
        <c:axId val="1885106687"/>
        <c:axId val="1972233135"/>
      </c:barChart>
      <c:catAx>
        <c:axId val="18851066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972233135"/>
        <c:crosses val="autoZero"/>
        <c:auto val="1"/>
        <c:lblAlgn val="ctr"/>
        <c:lblOffset val="100"/>
        <c:noMultiLvlLbl val="0"/>
      </c:catAx>
      <c:valAx>
        <c:axId val="1972233135"/>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885106687"/>
        <c:crosses val="autoZero"/>
        <c:crossBetween val="between"/>
      </c:valAx>
      <c:spPr>
        <a:noFill/>
        <a:ln>
          <a:noFill/>
        </a:ln>
        <a:effectLst/>
      </c:spPr>
    </c:plotArea>
    <c:legend>
      <c:legendPos val="r"/>
      <c:layout>
        <c:manualLayout>
          <c:xMode val="edge"/>
          <c:yMode val="edge"/>
          <c:x val="0.83376476690031642"/>
          <c:y val="0.44128934744756382"/>
          <c:w val="0.15552381200614374"/>
          <c:h val="0.2322792428569082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32974188169017E-2"/>
          <c:y val="1.6748077267979788E-2"/>
          <c:w val="0.93756702581183093"/>
          <c:h val="0.50071673858229504"/>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31.93</c:v>
                </c:pt>
                <c:pt idx="1">
                  <c:v>34.269999999999996</c:v>
                </c:pt>
                <c:pt idx="2">
                  <c:v>46.099999999999994</c:v>
                </c:pt>
                <c:pt idx="3">
                  <c:v>43.45</c:v>
                </c:pt>
                <c:pt idx="4">
                  <c:v>44.21</c:v>
                </c:pt>
                <c:pt idx="5">
                  <c:v>39.18</c:v>
                </c:pt>
                <c:pt idx="6">
                  <c:v>43.81</c:v>
                </c:pt>
                <c:pt idx="7">
                  <c:v>43.650000000000006</c:v>
                </c:pt>
                <c:pt idx="8">
                  <c:v>38.89</c:v>
                </c:pt>
                <c:pt idx="9">
                  <c:v>45.809999999999995</c:v>
                </c:pt>
                <c:pt idx="10">
                  <c:v>34.119999999999997</c:v>
                </c:pt>
                <c:pt idx="11">
                  <c:v>49.43</c:v>
                </c:pt>
                <c:pt idx="12">
                  <c:v>37.299999999999997</c:v>
                </c:pt>
                <c:pt idx="13">
                  <c:v>43.13</c:v>
                </c:pt>
                <c:pt idx="14">
                  <c:v>41.49</c:v>
                </c:pt>
                <c:pt idx="15">
                  <c:v>46.9</c:v>
                </c:pt>
                <c:pt idx="16">
                  <c:v>36.46</c:v>
                </c:pt>
                <c:pt idx="17">
                  <c:v>62.3</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46.89</c:v>
                </c:pt>
                <c:pt idx="1">
                  <c:v>37.53</c:v>
                </c:pt>
                <c:pt idx="2">
                  <c:v>46.21</c:v>
                </c:pt>
                <c:pt idx="3">
                  <c:v>46.769999999999996</c:v>
                </c:pt>
                <c:pt idx="4">
                  <c:v>41.92</c:v>
                </c:pt>
                <c:pt idx="5">
                  <c:v>40.230000000000004</c:v>
                </c:pt>
                <c:pt idx="6">
                  <c:v>52.120000000000005</c:v>
                </c:pt>
                <c:pt idx="7">
                  <c:v>45.45</c:v>
                </c:pt>
                <c:pt idx="8">
                  <c:v>41.73</c:v>
                </c:pt>
                <c:pt idx="9">
                  <c:v>53.46</c:v>
                </c:pt>
                <c:pt idx="10">
                  <c:v>38.92</c:v>
                </c:pt>
                <c:pt idx="11">
                  <c:v>50.540000000000006</c:v>
                </c:pt>
                <c:pt idx="12">
                  <c:v>35.379999999999995</c:v>
                </c:pt>
                <c:pt idx="13">
                  <c:v>36</c:v>
                </c:pt>
                <c:pt idx="14">
                  <c:v>39.549999999999997</c:v>
                </c:pt>
                <c:pt idx="15">
                  <c:v>35.700000000000003</c:v>
                </c:pt>
                <c:pt idx="16">
                  <c:v>38.4</c:v>
                </c:pt>
                <c:pt idx="17">
                  <c:v>59.4</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34.519999999999996</c:v>
                </c:pt>
                <c:pt idx="1">
                  <c:v>30</c:v>
                </c:pt>
                <c:pt idx="2">
                  <c:v>46.07</c:v>
                </c:pt>
                <c:pt idx="3">
                  <c:v>49.25</c:v>
                </c:pt>
                <c:pt idx="4">
                  <c:v>37.879999999999995</c:v>
                </c:pt>
                <c:pt idx="5">
                  <c:v>38.14</c:v>
                </c:pt>
                <c:pt idx="6">
                  <c:v>55.260000000000005</c:v>
                </c:pt>
                <c:pt idx="7">
                  <c:v>40.080000000000005</c:v>
                </c:pt>
                <c:pt idx="8">
                  <c:v>46.9</c:v>
                </c:pt>
                <c:pt idx="9">
                  <c:v>46.83</c:v>
                </c:pt>
                <c:pt idx="10">
                  <c:v>41.21</c:v>
                </c:pt>
                <c:pt idx="11">
                  <c:v>42.57</c:v>
                </c:pt>
                <c:pt idx="12">
                  <c:v>38.299999999999997</c:v>
                </c:pt>
                <c:pt idx="13">
                  <c:v>39.200000000000003</c:v>
                </c:pt>
                <c:pt idx="14">
                  <c:v>39.83</c:v>
                </c:pt>
                <c:pt idx="15">
                  <c:v>40</c:v>
                </c:pt>
                <c:pt idx="16">
                  <c:v>44.580000000000005</c:v>
                </c:pt>
                <c:pt idx="17">
                  <c:v>57.319999999999993</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42.31</c:v>
                </c:pt>
                <c:pt idx="1">
                  <c:v>38.270000000000003</c:v>
                </c:pt>
                <c:pt idx="2">
                  <c:v>42.400000000000006</c:v>
                </c:pt>
                <c:pt idx="3">
                  <c:v>38.26</c:v>
                </c:pt>
                <c:pt idx="4">
                  <c:v>41.67</c:v>
                </c:pt>
                <c:pt idx="5">
                  <c:v>36.89</c:v>
                </c:pt>
                <c:pt idx="6">
                  <c:v>46.370000000000005</c:v>
                </c:pt>
                <c:pt idx="7">
                  <c:v>32.06</c:v>
                </c:pt>
                <c:pt idx="8">
                  <c:v>51.76</c:v>
                </c:pt>
                <c:pt idx="9">
                  <c:v>47.3</c:v>
                </c:pt>
                <c:pt idx="10">
                  <c:v>41.71</c:v>
                </c:pt>
                <c:pt idx="11">
                  <c:v>43.14</c:v>
                </c:pt>
                <c:pt idx="12">
                  <c:v>31.85</c:v>
                </c:pt>
                <c:pt idx="13">
                  <c:v>35.840000000000003</c:v>
                </c:pt>
                <c:pt idx="14">
                  <c:v>34.870000000000005</c:v>
                </c:pt>
                <c:pt idx="15">
                  <c:v>40.97</c:v>
                </c:pt>
                <c:pt idx="16">
                  <c:v>36.519999999999996</c:v>
                </c:pt>
                <c:pt idx="17">
                  <c:v>46.72</c:v>
                </c:pt>
              </c:numCache>
            </c:numRef>
          </c:val>
          <c:extLst>
            <c:ext xmlns:c16="http://schemas.microsoft.com/office/drawing/2014/chart" uri="{C3380CC4-5D6E-409C-BE32-E72D297353CC}">
              <c16:uniqueId val="{00000000-0973-4C85-8B05-29671460CD06}"/>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36.99</c:v>
                </c:pt>
                <c:pt idx="1">
                  <c:v>33.71</c:v>
                </c:pt>
                <c:pt idx="2">
                  <c:v>44.43</c:v>
                </c:pt>
                <c:pt idx="3">
                  <c:v>44.04</c:v>
                </c:pt>
                <c:pt idx="4">
                  <c:v>42.519999999999996</c:v>
                </c:pt>
                <c:pt idx="5">
                  <c:v>38.61</c:v>
                </c:pt>
                <c:pt idx="6">
                  <c:v>40.33</c:v>
                </c:pt>
                <c:pt idx="8">
                  <c:v>41.75</c:v>
                </c:pt>
                <c:pt idx="9">
                  <c:v>50.290000000000006</c:v>
                </c:pt>
                <c:pt idx="10">
                  <c:v>47.01</c:v>
                </c:pt>
                <c:pt idx="11">
                  <c:v>32.629999999999995</c:v>
                </c:pt>
                <c:pt idx="12">
                  <c:v>35</c:v>
                </c:pt>
                <c:pt idx="13">
                  <c:v>37.58</c:v>
                </c:pt>
                <c:pt idx="14">
                  <c:v>37.65</c:v>
                </c:pt>
                <c:pt idx="15">
                  <c:v>30.48</c:v>
                </c:pt>
                <c:pt idx="16">
                  <c:v>33.839999999999996</c:v>
                </c:pt>
                <c:pt idx="17">
                  <c:v>58.179999999999993</c:v>
                </c:pt>
              </c:numCache>
            </c:numRef>
          </c:val>
          <c:extLst>
            <c:ext xmlns:c16="http://schemas.microsoft.com/office/drawing/2014/chart" uri="{C3380CC4-5D6E-409C-BE32-E72D297353CC}">
              <c16:uniqueId val="{00000000-B971-4987-976B-1713678C2E47}"/>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0</c:v>
                </c:pt>
                <c:pt idx="1">
                  <c:v>47.93</c:v>
                </c:pt>
                <c:pt idx="2">
                  <c:v>46.96</c:v>
                </c:pt>
                <c:pt idx="3">
                  <c:v>28.939999999999998</c:v>
                </c:pt>
                <c:pt idx="4">
                  <c:v>35.480000000000004</c:v>
                </c:pt>
                <c:pt idx="5">
                  <c:v>30.16</c:v>
                </c:pt>
                <c:pt idx="6">
                  <c:v>53.709999999999994</c:v>
                </c:pt>
                <c:pt idx="7">
                  <c:v>30.77</c:v>
                </c:pt>
                <c:pt idx="8">
                  <c:v>56.819999999999993</c:v>
                </c:pt>
                <c:pt idx="9">
                  <c:v>60.42</c:v>
                </c:pt>
                <c:pt idx="10">
                  <c:v>52.08</c:v>
                </c:pt>
                <c:pt idx="11">
                  <c:v>56.99</c:v>
                </c:pt>
                <c:pt idx="12">
                  <c:v>81.48</c:v>
                </c:pt>
                <c:pt idx="13">
                  <c:v>46.72</c:v>
                </c:pt>
                <c:pt idx="14">
                  <c:v>50</c:v>
                </c:pt>
                <c:pt idx="15">
                  <c:v>4.17</c:v>
                </c:pt>
                <c:pt idx="16">
                  <c:v>19.61</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55</c:v>
                </c:pt>
                <c:pt idx="1">
                  <c:v>48.55</c:v>
                </c:pt>
                <c:pt idx="2">
                  <c:v>55.52</c:v>
                </c:pt>
                <c:pt idx="3">
                  <c:v>61.97</c:v>
                </c:pt>
                <c:pt idx="4">
                  <c:v>35.57</c:v>
                </c:pt>
                <c:pt idx="5">
                  <c:v>37.97</c:v>
                </c:pt>
                <c:pt idx="6">
                  <c:v>51.28</c:v>
                </c:pt>
                <c:pt idx="7">
                  <c:v>55.88</c:v>
                </c:pt>
                <c:pt idx="8">
                  <c:v>53.839999999999996</c:v>
                </c:pt>
                <c:pt idx="9">
                  <c:v>32.5</c:v>
                </c:pt>
                <c:pt idx="10">
                  <c:v>65.710000000000008</c:v>
                </c:pt>
                <c:pt idx="11">
                  <c:v>48.05</c:v>
                </c:pt>
                <c:pt idx="12">
                  <c:v>35</c:v>
                </c:pt>
                <c:pt idx="13">
                  <c:v>45.65</c:v>
                </c:pt>
                <c:pt idx="14">
                  <c:v>58.73</c:v>
                </c:pt>
                <c:pt idx="15">
                  <c:v>41.67</c:v>
                </c:pt>
                <c:pt idx="16">
                  <c:v>29.810000000000002</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34.619999999999997</c:v>
                </c:pt>
                <c:pt idx="1">
                  <c:v>51.12</c:v>
                </c:pt>
                <c:pt idx="2">
                  <c:v>62.71</c:v>
                </c:pt>
                <c:pt idx="3">
                  <c:v>24.39</c:v>
                </c:pt>
                <c:pt idx="4">
                  <c:v>47.97</c:v>
                </c:pt>
                <c:pt idx="5">
                  <c:v>46.9</c:v>
                </c:pt>
                <c:pt idx="6">
                  <c:v>45.24</c:v>
                </c:pt>
                <c:pt idx="7">
                  <c:v>63.16</c:v>
                </c:pt>
                <c:pt idx="8">
                  <c:v>37.79</c:v>
                </c:pt>
                <c:pt idx="9">
                  <c:v>67.64</c:v>
                </c:pt>
                <c:pt idx="10">
                  <c:v>33.33</c:v>
                </c:pt>
                <c:pt idx="11">
                  <c:v>37.880000000000003</c:v>
                </c:pt>
                <c:pt idx="12">
                  <c:v>48.78</c:v>
                </c:pt>
                <c:pt idx="13">
                  <c:v>48.31</c:v>
                </c:pt>
                <c:pt idx="14">
                  <c:v>51.79</c:v>
                </c:pt>
                <c:pt idx="15">
                  <c:v>42.4</c:v>
                </c:pt>
                <c:pt idx="16">
                  <c:v>37.18</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44.120000000000005</c:v>
                </c:pt>
                <c:pt idx="1">
                  <c:v>56.69</c:v>
                </c:pt>
                <c:pt idx="2">
                  <c:v>59.95</c:v>
                </c:pt>
                <c:pt idx="3">
                  <c:v>61.84</c:v>
                </c:pt>
                <c:pt idx="4">
                  <c:v>50</c:v>
                </c:pt>
                <c:pt idx="5">
                  <c:v>61.790000000000006</c:v>
                </c:pt>
                <c:pt idx="6">
                  <c:v>51.85</c:v>
                </c:pt>
                <c:pt idx="7">
                  <c:v>66.040000000000006</c:v>
                </c:pt>
                <c:pt idx="8">
                  <c:v>50</c:v>
                </c:pt>
                <c:pt idx="9">
                  <c:v>79.17</c:v>
                </c:pt>
                <c:pt idx="10">
                  <c:v>55.769999999999996</c:v>
                </c:pt>
                <c:pt idx="11">
                  <c:v>54.83</c:v>
                </c:pt>
                <c:pt idx="12">
                  <c:v>41.94</c:v>
                </c:pt>
                <c:pt idx="13">
                  <c:v>56.85</c:v>
                </c:pt>
                <c:pt idx="14">
                  <c:v>52.63</c:v>
                </c:pt>
                <c:pt idx="15">
                  <c:v>56.699999999999996</c:v>
                </c:pt>
                <c:pt idx="16">
                  <c:v>58.059999999999995</c:v>
                </c:pt>
              </c:numCache>
            </c:numRef>
          </c:val>
          <c:extLst>
            <c:ext xmlns:c16="http://schemas.microsoft.com/office/drawing/2014/chart" uri="{C3380CC4-5D6E-409C-BE32-E72D297353CC}">
              <c16:uniqueId val="{00000000-0351-4F76-889C-9F130F071123}"/>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50</c:v>
                </c:pt>
                <c:pt idx="1">
                  <c:v>64.260000000000005</c:v>
                </c:pt>
                <c:pt idx="2">
                  <c:v>61.870000000000005</c:v>
                </c:pt>
                <c:pt idx="3">
                  <c:v>67.569999999999993</c:v>
                </c:pt>
                <c:pt idx="4">
                  <c:v>59.19</c:v>
                </c:pt>
                <c:pt idx="5">
                  <c:v>59.01</c:v>
                </c:pt>
                <c:pt idx="6">
                  <c:v>83.34</c:v>
                </c:pt>
                <c:pt idx="7">
                  <c:v>70</c:v>
                </c:pt>
                <c:pt idx="8">
                  <c:v>62</c:v>
                </c:pt>
                <c:pt idx="9">
                  <c:v>75</c:v>
                </c:pt>
                <c:pt idx="10">
                  <c:v>72.100000000000009</c:v>
                </c:pt>
                <c:pt idx="11">
                  <c:v>40.47</c:v>
                </c:pt>
                <c:pt idx="12">
                  <c:v>60</c:v>
                </c:pt>
                <c:pt idx="13">
                  <c:v>44.83</c:v>
                </c:pt>
                <c:pt idx="14">
                  <c:v>70.89</c:v>
                </c:pt>
                <c:pt idx="15">
                  <c:v>67.75</c:v>
                </c:pt>
                <c:pt idx="16">
                  <c:v>51.28</c:v>
                </c:pt>
              </c:numCache>
            </c:numRef>
          </c:val>
          <c:extLst>
            <c:ext xmlns:c16="http://schemas.microsoft.com/office/drawing/2014/chart" uri="{C3380CC4-5D6E-409C-BE32-E72D297353CC}">
              <c16:uniqueId val="{00000000-9E04-48B8-BB5E-DE773789ADD6}"/>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22.88</c:v>
                </c:pt>
                <c:pt idx="1">
                  <c:v>17.72</c:v>
                </c:pt>
                <c:pt idx="2">
                  <c:v>57.589999999999996</c:v>
                </c:pt>
                <c:pt idx="3">
                  <c:v>21.950000000000003</c:v>
                </c:pt>
                <c:pt idx="4">
                  <c:v>39.700000000000003</c:v>
                </c:pt>
                <c:pt idx="5">
                  <c:v>47.3</c:v>
                </c:pt>
                <c:pt idx="6">
                  <c:v>50.74</c:v>
                </c:pt>
                <c:pt idx="7">
                  <c:v>39.28</c:v>
                </c:pt>
                <c:pt idx="8">
                  <c:v>21.63</c:v>
                </c:pt>
                <c:pt idx="9">
                  <c:v>44.440000000000005</c:v>
                </c:pt>
                <c:pt idx="10">
                  <c:v>59.260000000000005</c:v>
                </c:pt>
                <c:pt idx="11">
                  <c:v>47.220000000000006</c:v>
                </c:pt>
                <c:pt idx="12">
                  <c:v>53.620000000000005</c:v>
                </c:pt>
                <c:pt idx="13">
                  <c:v>15.79</c:v>
                </c:pt>
                <c:pt idx="14">
                  <c:v>32.630000000000003</c:v>
                </c:pt>
                <c:pt idx="15">
                  <c:v>36.36</c:v>
                </c:pt>
                <c:pt idx="16">
                  <c:v>43.51</c:v>
                </c:pt>
                <c:pt idx="17">
                  <c:v>78.580000000000013</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64.48</c:v>
                </c:pt>
                <c:pt idx="1">
                  <c:v>44.540000000000006</c:v>
                </c:pt>
                <c:pt idx="2">
                  <c:v>47.089999999999996</c:v>
                </c:pt>
                <c:pt idx="3">
                  <c:v>35</c:v>
                </c:pt>
                <c:pt idx="4">
                  <c:v>73.069999999999993</c:v>
                </c:pt>
                <c:pt idx="5">
                  <c:v>48.620000000000005</c:v>
                </c:pt>
                <c:pt idx="6">
                  <c:v>45.75</c:v>
                </c:pt>
                <c:pt idx="7">
                  <c:v>59.260000000000005</c:v>
                </c:pt>
                <c:pt idx="8">
                  <c:v>16.670000000000002</c:v>
                </c:pt>
                <c:pt idx="9">
                  <c:v>52</c:v>
                </c:pt>
                <c:pt idx="10">
                  <c:v>60</c:v>
                </c:pt>
                <c:pt idx="11">
                  <c:v>54.55</c:v>
                </c:pt>
                <c:pt idx="12">
                  <c:v>43.870000000000005</c:v>
                </c:pt>
                <c:pt idx="13">
                  <c:v>21.82</c:v>
                </c:pt>
                <c:pt idx="14">
                  <c:v>48.15</c:v>
                </c:pt>
                <c:pt idx="15">
                  <c:v>41.11</c:v>
                </c:pt>
                <c:pt idx="16">
                  <c:v>53.769999999999996</c:v>
                </c:pt>
                <c:pt idx="17">
                  <c:v>76.64</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48.8</c:v>
                </c:pt>
                <c:pt idx="1">
                  <c:v>45.68</c:v>
                </c:pt>
                <c:pt idx="2">
                  <c:v>55.1</c:v>
                </c:pt>
                <c:pt idx="3">
                  <c:v>59.61</c:v>
                </c:pt>
                <c:pt idx="4">
                  <c:v>80</c:v>
                </c:pt>
                <c:pt idx="5">
                  <c:v>31.580000000000002</c:v>
                </c:pt>
                <c:pt idx="6">
                  <c:v>64.150000000000006</c:v>
                </c:pt>
                <c:pt idx="7">
                  <c:v>42.03</c:v>
                </c:pt>
                <c:pt idx="8">
                  <c:v>22.22</c:v>
                </c:pt>
                <c:pt idx="9">
                  <c:v>47.53</c:v>
                </c:pt>
                <c:pt idx="10">
                  <c:v>51.43</c:v>
                </c:pt>
                <c:pt idx="11">
                  <c:v>47.550000000000004</c:v>
                </c:pt>
                <c:pt idx="12">
                  <c:v>47.37</c:v>
                </c:pt>
                <c:pt idx="13">
                  <c:v>51.35</c:v>
                </c:pt>
                <c:pt idx="14">
                  <c:v>42.379999999999995</c:v>
                </c:pt>
                <c:pt idx="15">
                  <c:v>34.269999999999996</c:v>
                </c:pt>
                <c:pt idx="16">
                  <c:v>51.68</c:v>
                </c:pt>
                <c:pt idx="17">
                  <c:v>58.89</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53.489999999999995</c:v>
                </c:pt>
                <c:pt idx="1">
                  <c:v>49.690000000000005</c:v>
                </c:pt>
                <c:pt idx="2">
                  <c:v>62.540000000000006</c:v>
                </c:pt>
                <c:pt idx="3">
                  <c:v>58.489999999999995</c:v>
                </c:pt>
                <c:pt idx="4">
                  <c:v>64.63</c:v>
                </c:pt>
                <c:pt idx="5">
                  <c:v>41.17</c:v>
                </c:pt>
                <c:pt idx="6">
                  <c:v>65.22</c:v>
                </c:pt>
                <c:pt idx="7">
                  <c:v>40</c:v>
                </c:pt>
                <c:pt idx="8">
                  <c:v>60</c:v>
                </c:pt>
                <c:pt idx="9">
                  <c:v>59.64</c:v>
                </c:pt>
                <c:pt idx="10">
                  <c:v>61.540000000000006</c:v>
                </c:pt>
                <c:pt idx="11">
                  <c:v>51.18</c:v>
                </c:pt>
                <c:pt idx="12">
                  <c:v>45.099999999999994</c:v>
                </c:pt>
                <c:pt idx="13">
                  <c:v>31.17</c:v>
                </c:pt>
                <c:pt idx="14">
                  <c:v>45.65</c:v>
                </c:pt>
                <c:pt idx="15">
                  <c:v>53.91</c:v>
                </c:pt>
                <c:pt idx="16">
                  <c:v>60.230000000000004</c:v>
                </c:pt>
                <c:pt idx="17">
                  <c:v>71.52</c:v>
                </c:pt>
              </c:numCache>
            </c:numRef>
          </c:val>
          <c:extLst>
            <c:ext xmlns:c16="http://schemas.microsoft.com/office/drawing/2014/chart" uri="{C3380CC4-5D6E-409C-BE32-E72D297353CC}">
              <c16:uniqueId val="{00000000-A284-4CE8-A977-1B92C58397EC}"/>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37.840000000000003</c:v>
                </c:pt>
                <c:pt idx="1">
                  <c:v>46.980000000000004</c:v>
                </c:pt>
                <c:pt idx="2">
                  <c:v>62.319999999999993</c:v>
                </c:pt>
                <c:pt idx="3">
                  <c:v>55.89</c:v>
                </c:pt>
                <c:pt idx="4">
                  <c:v>80</c:v>
                </c:pt>
                <c:pt idx="5">
                  <c:v>52.629999999999995</c:v>
                </c:pt>
                <c:pt idx="6">
                  <c:v>58.489999999999995</c:v>
                </c:pt>
                <c:pt idx="8">
                  <c:v>30</c:v>
                </c:pt>
                <c:pt idx="9">
                  <c:v>47.78</c:v>
                </c:pt>
                <c:pt idx="10">
                  <c:v>62.16</c:v>
                </c:pt>
                <c:pt idx="11">
                  <c:v>56.959999999999994</c:v>
                </c:pt>
                <c:pt idx="12">
                  <c:v>51.79</c:v>
                </c:pt>
                <c:pt idx="13">
                  <c:v>52</c:v>
                </c:pt>
                <c:pt idx="14">
                  <c:v>55.28</c:v>
                </c:pt>
                <c:pt idx="15">
                  <c:v>54.8</c:v>
                </c:pt>
                <c:pt idx="16">
                  <c:v>75</c:v>
                </c:pt>
                <c:pt idx="17">
                  <c:v>65.44</c:v>
                </c:pt>
              </c:numCache>
            </c:numRef>
          </c:val>
          <c:extLst>
            <c:ext xmlns:c16="http://schemas.microsoft.com/office/drawing/2014/chart" uri="{C3380CC4-5D6E-409C-BE32-E72D297353CC}">
              <c16:uniqueId val="{00000000-4D82-476B-AA62-7FA1A47275AF}"/>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'ИС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8 Статистика по отметкам'!$A$8:$A$44</c:f>
              <c:strCache>
                <c:ptCount val="36"/>
                <c:pt idx="0">
                  <c:v>Вся выборка</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'ИС 8 Статистика по отметкам'!$B$8:$B$44</c:f>
              <c:numCache>
                <c:formatCode>General</c:formatCode>
                <c:ptCount val="36"/>
                <c:pt idx="0">
                  <c:v>3.11</c:v>
                </c:pt>
                <c:pt idx="1">
                  <c:v>3.42</c:v>
                </c:pt>
                <c:pt idx="2">
                  <c:v>0</c:v>
                </c:pt>
                <c:pt idx="3">
                  <c:v>3.87</c:v>
                </c:pt>
                <c:pt idx="4">
                  <c:v>1.69</c:v>
                </c:pt>
                <c:pt idx="5">
                  <c:v>0</c:v>
                </c:pt>
                <c:pt idx="6">
                  <c:v>2.04</c:v>
                </c:pt>
                <c:pt idx="7">
                  <c:v>1.64</c:v>
                </c:pt>
                <c:pt idx="8">
                  <c:v>0</c:v>
                </c:pt>
                <c:pt idx="9">
                  <c:v>0</c:v>
                </c:pt>
                <c:pt idx="10">
                  <c:v>2</c:v>
                </c:pt>
                <c:pt idx="11">
                  <c:v>0</c:v>
                </c:pt>
                <c:pt idx="12">
                  <c:v>2.33</c:v>
                </c:pt>
                <c:pt idx="13">
                  <c:v>7.14</c:v>
                </c:pt>
                <c:pt idx="14">
                  <c:v>0</c:v>
                </c:pt>
                <c:pt idx="15">
                  <c:v>11.49</c:v>
                </c:pt>
                <c:pt idx="16">
                  <c:v>0</c:v>
                </c:pt>
                <c:pt idx="17">
                  <c:v>3.23</c:v>
                </c:pt>
                <c:pt idx="18">
                  <c:v>10.26</c:v>
                </c:pt>
                <c:pt idx="19">
                  <c:v>3.6</c:v>
                </c:pt>
                <c:pt idx="20">
                  <c:v>4.03</c:v>
                </c:pt>
                <c:pt idx="21">
                  <c:v>1.43</c:v>
                </c:pt>
                <c:pt idx="22">
                  <c:v>2.94</c:v>
                </c:pt>
                <c:pt idx="23">
                  <c:v>0</c:v>
                </c:pt>
                <c:pt idx="24">
                  <c:v>0</c:v>
                </c:pt>
                <c:pt idx="25">
                  <c:v>0</c:v>
                </c:pt>
                <c:pt idx="26">
                  <c:v>20</c:v>
                </c:pt>
                <c:pt idx="27">
                  <c:v>2.65</c:v>
                </c:pt>
                <c:pt idx="28">
                  <c:v>0</c:v>
                </c:pt>
                <c:pt idx="29">
                  <c:v>0</c:v>
                </c:pt>
                <c:pt idx="30">
                  <c:v>7.14</c:v>
                </c:pt>
                <c:pt idx="31">
                  <c:v>10</c:v>
                </c:pt>
                <c:pt idx="32">
                  <c:v>4.7699999999999996</c:v>
                </c:pt>
                <c:pt idx="33">
                  <c:v>6.85</c:v>
                </c:pt>
                <c:pt idx="34">
                  <c:v>1</c:v>
                </c:pt>
                <c:pt idx="35">
                  <c:v>3.68</c:v>
                </c:pt>
              </c:numCache>
              <c:extLst/>
            </c:numRef>
          </c:val>
          <c:extLst>
            <c:ext xmlns:c16="http://schemas.microsoft.com/office/drawing/2014/chart" uri="{C3380CC4-5D6E-409C-BE32-E72D297353CC}">
              <c16:uniqueId val="{00000000-7EAB-433C-839A-AAC3397BEBA7}"/>
            </c:ext>
          </c:extLst>
        </c:ser>
        <c:ser>
          <c:idx val="1"/>
          <c:order val="1"/>
          <c:tx>
            <c:strRef>
              <c:f>'ИС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8 Статистика по отметкам'!$A$8:$A$44</c:f>
              <c:strCache>
                <c:ptCount val="36"/>
                <c:pt idx="0">
                  <c:v>Вся выборка</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'ИС 8 Статистика по отметкам'!$C$8:$C$44</c:f>
              <c:numCache>
                <c:formatCode>General</c:formatCode>
                <c:ptCount val="36"/>
                <c:pt idx="0">
                  <c:v>34.9</c:v>
                </c:pt>
                <c:pt idx="1">
                  <c:v>36.619999999999997</c:v>
                </c:pt>
                <c:pt idx="2">
                  <c:v>50</c:v>
                </c:pt>
                <c:pt idx="3">
                  <c:v>31.87</c:v>
                </c:pt>
                <c:pt idx="4">
                  <c:v>36.44</c:v>
                </c:pt>
                <c:pt idx="5">
                  <c:v>32.43</c:v>
                </c:pt>
                <c:pt idx="6">
                  <c:v>38.78</c:v>
                </c:pt>
                <c:pt idx="7">
                  <c:v>39.340000000000003</c:v>
                </c:pt>
                <c:pt idx="8">
                  <c:v>16.670000000000002</c:v>
                </c:pt>
                <c:pt idx="9">
                  <c:v>30</c:v>
                </c:pt>
                <c:pt idx="10">
                  <c:v>36</c:v>
                </c:pt>
                <c:pt idx="11">
                  <c:v>25</c:v>
                </c:pt>
                <c:pt idx="12">
                  <c:v>25.58</c:v>
                </c:pt>
                <c:pt idx="13">
                  <c:v>52.38</c:v>
                </c:pt>
                <c:pt idx="14">
                  <c:v>40</c:v>
                </c:pt>
                <c:pt idx="15">
                  <c:v>43.68</c:v>
                </c:pt>
                <c:pt idx="16">
                  <c:v>29.11</c:v>
                </c:pt>
                <c:pt idx="17">
                  <c:v>29.03</c:v>
                </c:pt>
                <c:pt idx="18">
                  <c:v>38.46</c:v>
                </c:pt>
                <c:pt idx="19">
                  <c:v>58.56</c:v>
                </c:pt>
                <c:pt idx="20">
                  <c:v>48.99</c:v>
                </c:pt>
                <c:pt idx="21">
                  <c:v>36.25</c:v>
                </c:pt>
                <c:pt idx="22">
                  <c:v>41.18</c:v>
                </c:pt>
                <c:pt idx="23">
                  <c:v>20</c:v>
                </c:pt>
                <c:pt idx="24">
                  <c:v>47.37</c:v>
                </c:pt>
                <c:pt idx="25">
                  <c:v>41.51</c:v>
                </c:pt>
                <c:pt idx="26">
                  <c:v>50</c:v>
                </c:pt>
                <c:pt idx="27">
                  <c:v>49.56</c:v>
                </c:pt>
                <c:pt idx="28">
                  <c:v>37.840000000000003</c:v>
                </c:pt>
                <c:pt idx="29">
                  <c:v>43.04</c:v>
                </c:pt>
                <c:pt idx="30">
                  <c:v>41.07</c:v>
                </c:pt>
                <c:pt idx="31">
                  <c:v>38</c:v>
                </c:pt>
                <c:pt idx="32">
                  <c:v>39.950000000000003</c:v>
                </c:pt>
                <c:pt idx="33">
                  <c:v>38.36</c:v>
                </c:pt>
                <c:pt idx="34">
                  <c:v>24</c:v>
                </c:pt>
                <c:pt idx="35">
                  <c:v>30.88</c:v>
                </c:pt>
              </c:numCache>
              <c:extLst/>
            </c:numRef>
          </c:val>
          <c:extLst>
            <c:ext xmlns:c16="http://schemas.microsoft.com/office/drawing/2014/chart" uri="{C3380CC4-5D6E-409C-BE32-E72D297353CC}">
              <c16:uniqueId val="{00000001-7EAB-433C-839A-AAC3397BEBA7}"/>
            </c:ext>
          </c:extLst>
        </c:ser>
        <c:ser>
          <c:idx val="2"/>
          <c:order val="2"/>
          <c:tx>
            <c:strRef>
              <c:f>'ИС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8 Статистика по отметкам'!$A$8:$A$44</c:f>
              <c:strCache>
                <c:ptCount val="36"/>
                <c:pt idx="0">
                  <c:v>Вся выборка</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'ИС 8 Статистика по отметкам'!$D$8:$D$44</c:f>
              <c:numCache>
                <c:formatCode>General</c:formatCode>
                <c:ptCount val="36"/>
                <c:pt idx="0">
                  <c:v>45.62</c:v>
                </c:pt>
                <c:pt idx="1">
                  <c:v>44.28</c:v>
                </c:pt>
                <c:pt idx="2">
                  <c:v>41.67</c:v>
                </c:pt>
                <c:pt idx="3">
                  <c:v>46.89</c:v>
                </c:pt>
                <c:pt idx="4">
                  <c:v>44.07</c:v>
                </c:pt>
                <c:pt idx="5">
                  <c:v>41.89</c:v>
                </c:pt>
                <c:pt idx="6">
                  <c:v>40.82</c:v>
                </c:pt>
                <c:pt idx="7">
                  <c:v>44.26</c:v>
                </c:pt>
                <c:pt idx="8">
                  <c:v>77.78</c:v>
                </c:pt>
                <c:pt idx="9">
                  <c:v>65</c:v>
                </c:pt>
                <c:pt idx="10">
                  <c:v>46</c:v>
                </c:pt>
                <c:pt idx="11">
                  <c:v>50</c:v>
                </c:pt>
                <c:pt idx="12">
                  <c:v>48.84</c:v>
                </c:pt>
                <c:pt idx="13">
                  <c:v>32.14</c:v>
                </c:pt>
                <c:pt idx="14">
                  <c:v>40</c:v>
                </c:pt>
                <c:pt idx="15">
                  <c:v>36.78</c:v>
                </c:pt>
                <c:pt idx="16">
                  <c:v>46.84</c:v>
                </c:pt>
                <c:pt idx="17">
                  <c:v>41.94</c:v>
                </c:pt>
                <c:pt idx="18">
                  <c:v>35.9</c:v>
                </c:pt>
                <c:pt idx="19">
                  <c:v>27.03</c:v>
                </c:pt>
                <c:pt idx="20">
                  <c:v>38.93</c:v>
                </c:pt>
                <c:pt idx="21">
                  <c:v>45.01</c:v>
                </c:pt>
                <c:pt idx="22">
                  <c:v>41.18</c:v>
                </c:pt>
                <c:pt idx="23">
                  <c:v>60</c:v>
                </c:pt>
                <c:pt idx="24">
                  <c:v>39.47</c:v>
                </c:pt>
                <c:pt idx="25">
                  <c:v>43.4</c:v>
                </c:pt>
                <c:pt idx="26">
                  <c:v>23.33</c:v>
                </c:pt>
                <c:pt idx="27">
                  <c:v>43.36</c:v>
                </c:pt>
                <c:pt idx="28">
                  <c:v>48.65</c:v>
                </c:pt>
                <c:pt idx="29">
                  <c:v>37.97</c:v>
                </c:pt>
                <c:pt idx="30">
                  <c:v>42.86</c:v>
                </c:pt>
                <c:pt idx="31">
                  <c:v>48</c:v>
                </c:pt>
                <c:pt idx="32">
                  <c:v>43.72</c:v>
                </c:pt>
                <c:pt idx="33">
                  <c:v>45.21</c:v>
                </c:pt>
                <c:pt idx="34">
                  <c:v>54</c:v>
                </c:pt>
                <c:pt idx="35">
                  <c:v>41.18</c:v>
                </c:pt>
              </c:numCache>
              <c:extLst/>
            </c:numRef>
          </c:val>
          <c:extLst>
            <c:ext xmlns:c16="http://schemas.microsoft.com/office/drawing/2014/chart" uri="{C3380CC4-5D6E-409C-BE32-E72D297353CC}">
              <c16:uniqueId val="{00000002-7EAB-433C-839A-AAC3397BEBA7}"/>
            </c:ext>
          </c:extLst>
        </c:ser>
        <c:ser>
          <c:idx val="3"/>
          <c:order val="3"/>
          <c:tx>
            <c:strRef>
              <c:f>'ИС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'ИС 8 Статистика по отметкам'!$A$8:$A$44</c:f>
              <c:strCache>
                <c:ptCount val="36"/>
                <c:pt idx="0">
                  <c:v>Вся выборка</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extLst/>
            </c:strRef>
          </c:cat>
          <c:val>
            <c:numRef>
              <c:f>'ИС 8 Статистика по отметкам'!$E$8:$E$44</c:f>
              <c:numCache>
                <c:formatCode>General</c:formatCode>
                <c:ptCount val="36"/>
                <c:pt idx="0">
                  <c:v>16.37</c:v>
                </c:pt>
                <c:pt idx="1">
                  <c:v>15.68</c:v>
                </c:pt>
                <c:pt idx="2">
                  <c:v>8.33</c:v>
                </c:pt>
                <c:pt idx="3">
                  <c:v>17.37</c:v>
                </c:pt>
                <c:pt idx="4">
                  <c:v>17.8</c:v>
                </c:pt>
                <c:pt idx="5">
                  <c:v>25.68</c:v>
                </c:pt>
                <c:pt idx="6">
                  <c:v>18.37</c:v>
                </c:pt>
                <c:pt idx="7">
                  <c:v>14.75</c:v>
                </c:pt>
                <c:pt idx="8">
                  <c:v>5.56</c:v>
                </c:pt>
                <c:pt idx="9">
                  <c:v>5</c:v>
                </c:pt>
                <c:pt idx="10">
                  <c:v>16</c:v>
                </c:pt>
                <c:pt idx="11">
                  <c:v>25</c:v>
                </c:pt>
                <c:pt idx="12">
                  <c:v>23.26</c:v>
                </c:pt>
                <c:pt idx="13">
                  <c:v>8.33</c:v>
                </c:pt>
                <c:pt idx="14">
                  <c:v>20</c:v>
                </c:pt>
                <c:pt idx="15">
                  <c:v>8.0500000000000007</c:v>
                </c:pt>
                <c:pt idx="16">
                  <c:v>24.05</c:v>
                </c:pt>
                <c:pt idx="17">
                  <c:v>25.81</c:v>
                </c:pt>
                <c:pt idx="18">
                  <c:v>15.38</c:v>
                </c:pt>
                <c:pt idx="19">
                  <c:v>10.81</c:v>
                </c:pt>
                <c:pt idx="20">
                  <c:v>8.0500000000000007</c:v>
                </c:pt>
                <c:pt idx="21">
                  <c:v>17.309999999999999</c:v>
                </c:pt>
                <c:pt idx="22">
                  <c:v>14.71</c:v>
                </c:pt>
                <c:pt idx="23">
                  <c:v>20</c:v>
                </c:pt>
                <c:pt idx="24">
                  <c:v>13.16</c:v>
                </c:pt>
                <c:pt idx="25">
                  <c:v>15.09</c:v>
                </c:pt>
                <c:pt idx="26">
                  <c:v>6.67</c:v>
                </c:pt>
                <c:pt idx="27">
                  <c:v>4.42</c:v>
                </c:pt>
                <c:pt idx="28">
                  <c:v>13.51</c:v>
                </c:pt>
                <c:pt idx="29">
                  <c:v>18.989999999999998</c:v>
                </c:pt>
                <c:pt idx="30">
                  <c:v>8.93</c:v>
                </c:pt>
                <c:pt idx="31">
                  <c:v>4</c:v>
                </c:pt>
                <c:pt idx="32">
                  <c:v>11.56</c:v>
                </c:pt>
                <c:pt idx="33">
                  <c:v>9.59</c:v>
                </c:pt>
                <c:pt idx="34">
                  <c:v>21</c:v>
                </c:pt>
                <c:pt idx="35">
                  <c:v>24.26</c:v>
                </c:pt>
              </c:numCache>
              <c:extLst/>
            </c:numRef>
          </c:val>
          <c:extLst>
            <c:ext xmlns:c16="http://schemas.microsoft.com/office/drawing/2014/chart" uri="{C3380CC4-5D6E-409C-BE32-E72D297353CC}">
              <c16:uniqueId val="{00000003-7EAB-433C-839A-AAC3397BEBA7}"/>
            </c:ext>
          </c:extLst>
        </c:ser>
        <c:dLbls>
          <c:dLblPos val="ctr"/>
          <c:showLegendKey val="0"/>
          <c:showVal val="1"/>
          <c:showCatName val="0"/>
          <c:showSerName val="0"/>
          <c:showPercent val="0"/>
          <c:showBubbleSize val="0"/>
        </c:dLbls>
        <c:gapWidth val="50"/>
        <c:overlap val="100"/>
        <c:axId val="230880815"/>
        <c:axId val="227503791"/>
      </c:barChart>
      <c:catAx>
        <c:axId val="2308808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27503791"/>
        <c:crosses val="autoZero"/>
        <c:auto val="1"/>
        <c:lblAlgn val="ctr"/>
        <c:lblOffset val="100"/>
        <c:noMultiLvlLbl val="0"/>
      </c:catAx>
      <c:valAx>
        <c:axId val="227503791"/>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308808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журналу.xlsx]ИС 7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журналу.xlsx]ИС 7 Сравнение отметок с отметк'!$A$9:$A$44</c:f>
              <c:strCache>
                <c:ptCount val="36"/>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журналу.xlsx]ИС 7 Сравнение отметок с отметк'!$B$9:$B$44</c:f>
              <c:numCache>
                <c:formatCode>General</c:formatCode>
                <c:ptCount val="36"/>
                <c:pt idx="0">
                  <c:v>19.649999999999999</c:v>
                </c:pt>
                <c:pt idx="1">
                  <c:v>18.010000000000002</c:v>
                </c:pt>
                <c:pt idx="2">
                  <c:v>15.79</c:v>
                </c:pt>
                <c:pt idx="3">
                  <c:v>23.72</c:v>
                </c:pt>
                <c:pt idx="4">
                  <c:v>18.02</c:v>
                </c:pt>
                <c:pt idx="5">
                  <c:v>4.08</c:v>
                </c:pt>
                <c:pt idx="6">
                  <c:v>12.86</c:v>
                </c:pt>
                <c:pt idx="7">
                  <c:v>23.47</c:v>
                </c:pt>
                <c:pt idx="8">
                  <c:v>6.38</c:v>
                </c:pt>
                <c:pt idx="9">
                  <c:v>4.76</c:v>
                </c:pt>
                <c:pt idx="10">
                  <c:v>23.81</c:v>
                </c:pt>
                <c:pt idx="11">
                  <c:v>4.26</c:v>
                </c:pt>
                <c:pt idx="12">
                  <c:v>15.15</c:v>
                </c:pt>
                <c:pt idx="13">
                  <c:v>12.93</c:v>
                </c:pt>
                <c:pt idx="14">
                  <c:v>38.89</c:v>
                </c:pt>
                <c:pt idx="15">
                  <c:v>10.79</c:v>
                </c:pt>
                <c:pt idx="16">
                  <c:v>6.36</c:v>
                </c:pt>
                <c:pt idx="17">
                  <c:v>6.15</c:v>
                </c:pt>
                <c:pt idx="18">
                  <c:v>30.36</c:v>
                </c:pt>
                <c:pt idx="19">
                  <c:v>6.1</c:v>
                </c:pt>
                <c:pt idx="20">
                  <c:v>10.19</c:v>
                </c:pt>
                <c:pt idx="21">
                  <c:v>17.07</c:v>
                </c:pt>
                <c:pt idx="22">
                  <c:v>8.06</c:v>
                </c:pt>
                <c:pt idx="23">
                  <c:v>12.12</c:v>
                </c:pt>
                <c:pt idx="24">
                  <c:v>15.29</c:v>
                </c:pt>
                <c:pt idx="25">
                  <c:v>0</c:v>
                </c:pt>
                <c:pt idx="26">
                  <c:v>24.44</c:v>
                </c:pt>
                <c:pt idx="27">
                  <c:v>12.79</c:v>
                </c:pt>
                <c:pt idx="28">
                  <c:v>2.63</c:v>
                </c:pt>
                <c:pt idx="29">
                  <c:v>21.6</c:v>
                </c:pt>
                <c:pt idx="30">
                  <c:v>30.77</c:v>
                </c:pt>
                <c:pt idx="31">
                  <c:v>11.76</c:v>
                </c:pt>
                <c:pt idx="32">
                  <c:v>16.46</c:v>
                </c:pt>
                <c:pt idx="33">
                  <c:v>19.2</c:v>
                </c:pt>
                <c:pt idx="34">
                  <c:v>17.29</c:v>
                </c:pt>
                <c:pt idx="35">
                  <c:v>25.45</c:v>
                </c:pt>
              </c:numCache>
            </c:numRef>
          </c:val>
          <c:extLst>
            <c:ext xmlns:c16="http://schemas.microsoft.com/office/drawing/2014/chart" uri="{C3380CC4-5D6E-409C-BE32-E72D297353CC}">
              <c16:uniqueId val="{00000000-F642-4548-9AF1-31C965C50553}"/>
            </c:ext>
          </c:extLst>
        </c:ser>
        <c:ser>
          <c:idx val="1"/>
          <c:order val="1"/>
          <c:tx>
            <c:strRef>
              <c:f>'[Ф9_Сравнение отметок с отметками по журналу.xlsx]ИС 7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журналу.xlsx]ИС 7 Сравнение отметок с отметк'!$A$9:$A$44</c:f>
              <c:strCache>
                <c:ptCount val="36"/>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журналу.xlsx]ИС 7 Сравнение отметок с отметк'!$C$9:$C$44</c:f>
              <c:numCache>
                <c:formatCode>General</c:formatCode>
                <c:ptCount val="36"/>
                <c:pt idx="0">
                  <c:v>68.19</c:v>
                </c:pt>
                <c:pt idx="1">
                  <c:v>68.92</c:v>
                </c:pt>
                <c:pt idx="2">
                  <c:v>73.680000000000007</c:v>
                </c:pt>
                <c:pt idx="3">
                  <c:v>60.88</c:v>
                </c:pt>
                <c:pt idx="4">
                  <c:v>69.5</c:v>
                </c:pt>
                <c:pt idx="5">
                  <c:v>83.67</c:v>
                </c:pt>
                <c:pt idx="6">
                  <c:v>71.430000000000007</c:v>
                </c:pt>
                <c:pt idx="7">
                  <c:v>63.27</c:v>
                </c:pt>
                <c:pt idx="8">
                  <c:v>70.209999999999994</c:v>
                </c:pt>
                <c:pt idx="9">
                  <c:v>95.24</c:v>
                </c:pt>
                <c:pt idx="10">
                  <c:v>73.81</c:v>
                </c:pt>
                <c:pt idx="11">
                  <c:v>74.47</c:v>
                </c:pt>
                <c:pt idx="12">
                  <c:v>66.67</c:v>
                </c:pt>
                <c:pt idx="13">
                  <c:v>82.31</c:v>
                </c:pt>
                <c:pt idx="14">
                  <c:v>55.56</c:v>
                </c:pt>
                <c:pt idx="15">
                  <c:v>62.59</c:v>
                </c:pt>
                <c:pt idx="16">
                  <c:v>79.09</c:v>
                </c:pt>
                <c:pt idx="17">
                  <c:v>84.62</c:v>
                </c:pt>
                <c:pt idx="18">
                  <c:v>42.86</c:v>
                </c:pt>
                <c:pt idx="19">
                  <c:v>78.05</c:v>
                </c:pt>
                <c:pt idx="20">
                  <c:v>85.44</c:v>
                </c:pt>
                <c:pt idx="21">
                  <c:v>70.94</c:v>
                </c:pt>
                <c:pt idx="22">
                  <c:v>80.650000000000006</c:v>
                </c:pt>
                <c:pt idx="23">
                  <c:v>48.48</c:v>
                </c:pt>
                <c:pt idx="24">
                  <c:v>82.35</c:v>
                </c:pt>
                <c:pt idx="25">
                  <c:v>94.74</c:v>
                </c:pt>
                <c:pt idx="26">
                  <c:v>62.22</c:v>
                </c:pt>
                <c:pt idx="27">
                  <c:v>73.06</c:v>
                </c:pt>
                <c:pt idx="28">
                  <c:v>92.11</c:v>
                </c:pt>
                <c:pt idx="29">
                  <c:v>70.42</c:v>
                </c:pt>
                <c:pt idx="30">
                  <c:v>58.04</c:v>
                </c:pt>
                <c:pt idx="31">
                  <c:v>86.27</c:v>
                </c:pt>
                <c:pt idx="32">
                  <c:v>74.45</c:v>
                </c:pt>
                <c:pt idx="33">
                  <c:v>68</c:v>
                </c:pt>
                <c:pt idx="34">
                  <c:v>63.16</c:v>
                </c:pt>
                <c:pt idx="35">
                  <c:v>50.91</c:v>
                </c:pt>
              </c:numCache>
            </c:numRef>
          </c:val>
          <c:extLst>
            <c:ext xmlns:c16="http://schemas.microsoft.com/office/drawing/2014/chart" uri="{C3380CC4-5D6E-409C-BE32-E72D297353CC}">
              <c16:uniqueId val="{00000001-F642-4548-9AF1-31C965C50553}"/>
            </c:ext>
          </c:extLst>
        </c:ser>
        <c:ser>
          <c:idx val="2"/>
          <c:order val="2"/>
          <c:tx>
            <c:strRef>
              <c:f>'[Ф9_Сравнение отметок с отметками по журналу.xlsx]ИС 7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журналу.xlsx]ИС 7 Сравнение отметок с отметк'!$A$9:$A$44</c:f>
              <c:strCache>
                <c:ptCount val="36"/>
                <c:pt idx="0">
                  <c:v> 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журналу.xlsx]ИС 7 Сравнение отметок с отметк'!$D$9:$D$44</c:f>
              <c:numCache>
                <c:formatCode>General</c:formatCode>
                <c:ptCount val="36"/>
                <c:pt idx="0">
                  <c:v>12.16</c:v>
                </c:pt>
                <c:pt idx="1">
                  <c:v>13.07</c:v>
                </c:pt>
                <c:pt idx="2">
                  <c:v>10.53</c:v>
                </c:pt>
                <c:pt idx="3">
                  <c:v>15.4</c:v>
                </c:pt>
                <c:pt idx="4">
                  <c:v>12.48</c:v>
                </c:pt>
                <c:pt idx="5">
                  <c:v>12.24</c:v>
                </c:pt>
                <c:pt idx="6">
                  <c:v>15.71</c:v>
                </c:pt>
                <c:pt idx="7">
                  <c:v>13.27</c:v>
                </c:pt>
                <c:pt idx="8">
                  <c:v>23.4</c:v>
                </c:pt>
                <c:pt idx="9">
                  <c:v>0</c:v>
                </c:pt>
                <c:pt idx="10">
                  <c:v>2.38</c:v>
                </c:pt>
                <c:pt idx="11">
                  <c:v>21.28</c:v>
                </c:pt>
                <c:pt idx="12">
                  <c:v>18.18</c:v>
                </c:pt>
                <c:pt idx="13">
                  <c:v>4.76</c:v>
                </c:pt>
                <c:pt idx="14">
                  <c:v>5.56</c:v>
                </c:pt>
                <c:pt idx="15">
                  <c:v>26.62</c:v>
                </c:pt>
                <c:pt idx="16">
                  <c:v>14.55</c:v>
                </c:pt>
                <c:pt idx="17">
                  <c:v>9.23</c:v>
                </c:pt>
                <c:pt idx="18">
                  <c:v>26.79</c:v>
                </c:pt>
                <c:pt idx="19">
                  <c:v>15.85</c:v>
                </c:pt>
                <c:pt idx="20">
                  <c:v>4.37</c:v>
                </c:pt>
                <c:pt idx="21">
                  <c:v>11.99</c:v>
                </c:pt>
                <c:pt idx="22">
                  <c:v>11.29</c:v>
                </c:pt>
                <c:pt idx="23">
                  <c:v>39.39</c:v>
                </c:pt>
                <c:pt idx="24">
                  <c:v>2.35</c:v>
                </c:pt>
                <c:pt idx="25">
                  <c:v>5.26</c:v>
                </c:pt>
                <c:pt idx="26">
                  <c:v>13.33</c:v>
                </c:pt>
                <c:pt idx="27">
                  <c:v>14.16</c:v>
                </c:pt>
                <c:pt idx="28">
                  <c:v>5.26</c:v>
                </c:pt>
                <c:pt idx="29">
                  <c:v>7.98</c:v>
                </c:pt>
                <c:pt idx="30">
                  <c:v>11.19</c:v>
                </c:pt>
                <c:pt idx="31">
                  <c:v>1.96</c:v>
                </c:pt>
                <c:pt idx="32">
                  <c:v>9.09</c:v>
                </c:pt>
                <c:pt idx="33">
                  <c:v>12.8</c:v>
                </c:pt>
                <c:pt idx="34">
                  <c:v>19.55</c:v>
                </c:pt>
                <c:pt idx="35">
                  <c:v>23.64</c:v>
                </c:pt>
              </c:numCache>
            </c:numRef>
          </c:val>
          <c:extLst>
            <c:ext xmlns:c16="http://schemas.microsoft.com/office/drawing/2014/chart" uri="{C3380CC4-5D6E-409C-BE32-E72D297353CC}">
              <c16:uniqueId val="{00000002-F642-4548-9AF1-31C965C50553}"/>
            </c:ext>
          </c:extLst>
        </c:ser>
        <c:dLbls>
          <c:dLblPos val="ctr"/>
          <c:showLegendKey val="0"/>
          <c:showVal val="1"/>
          <c:showCatName val="0"/>
          <c:showSerName val="0"/>
          <c:showPercent val="0"/>
          <c:showBubbleSize val="0"/>
        </c:dLbls>
        <c:gapWidth val="50"/>
        <c:overlap val="100"/>
        <c:axId val="910957055"/>
        <c:axId val="912988287"/>
      </c:barChart>
      <c:catAx>
        <c:axId val="9109570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2988287"/>
        <c:crosses val="autoZero"/>
        <c:auto val="1"/>
        <c:lblAlgn val="ctr"/>
        <c:lblOffset val="100"/>
        <c:noMultiLvlLbl val="0"/>
      </c:catAx>
      <c:valAx>
        <c:axId val="912988287"/>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0957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5.88</c:v>
                </c:pt>
                <c:pt idx="1">
                  <c:v>34.729999999999997</c:v>
                </c:pt>
                <c:pt idx="2">
                  <c:v>23.659999999999997</c:v>
                </c:pt>
                <c:pt idx="3">
                  <c:v>11.32</c:v>
                </c:pt>
                <c:pt idx="4">
                  <c:v>50</c:v>
                </c:pt>
                <c:pt idx="5">
                  <c:v>32.58</c:v>
                </c:pt>
                <c:pt idx="6">
                  <c:v>71.430000000000007</c:v>
                </c:pt>
                <c:pt idx="7">
                  <c:v>19.36</c:v>
                </c:pt>
                <c:pt idx="8">
                  <c:v>44.65</c:v>
                </c:pt>
                <c:pt idx="9">
                  <c:v>46.67</c:v>
                </c:pt>
                <c:pt idx="10">
                  <c:v>21.21</c:v>
                </c:pt>
                <c:pt idx="11">
                  <c:v>29.12</c:v>
                </c:pt>
                <c:pt idx="12">
                  <c:v>51.43</c:v>
                </c:pt>
                <c:pt idx="13">
                  <c:v>40</c:v>
                </c:pt>
                <c:pt idx="14">
                  <c:v>46.94</c:v>
                </c:pt>
                <c:pt idx="15">
                  <c:v>27.21</c:v>
                </c:pt>
                <c:pt idx="16">
                  <c:v>32.06</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44</c:v>
                </c:pt>
                <c:pt idx="1">
                  <c:v>34.950000000000003</c:v>
                </c:pt>
                <c:pt idx="2">
                  <c:v>45.21</c:v>
                </c:pt>
                <c:pt idx="3">
                  <c:v>44.29</c:v>
                </c:pt>
                <c:pt idx="4">
                  <c:v>39.39</c:v>
                </c:pt>
                <c:pt idx="5">
                  <c:v>38.950000000000003</c:v>
                </c:pt>
                <c:pt idx="6">
                  <c:v>61.54</c:v>
                </c:pt>
                <c:pt idx="7">
                  <c:v>36.659999999999997</c:v>
                </c:pt>
                <c:pt idx="8">
                  <c:v>45.92</c:v>
                </c:pt>
                <c:pt idx="9">
                  <c:v>23.33</c:v>
                </c:pt>
                <c:pt idx="10">
                  <c:v>33.33</c:v>
                </c:pt>
                <c:pt idx="11">
                  <c:v>27.020000000000003</c:v>
                </c:pt>
                <c:pt idx="12">
                  <c:v>54.540000000000006</c:v>
                </c:pt>
                <c:pt idx="13">
                  <c:v>20.96</c:v>
                </c:pt>
                <c:pt idx="14">
                  <c:v>52.21</c:v>
                </c:pt>
                <c:pt idx="15">
                  <c:v>27.21</c:v>
                </c:pt>
                <c:pt idx="16">
                  <c:v>14.29</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65.710000000000008</c:v>
                </c:pt>
                <c:pt idx="1">
                  <c:v>33</c:v>
                </c:pt>
                <c:pt idx="2">
                  <c:v>34.32</c:v>
                </c:pt>
                <c:pt idx="3">
                  <c:v>24.27</c:v>
                </c:pt>
                <c:pt idx="4">
                  <c:v>37.369999999999997</c:v>
                </c:pt>
                <c:pt idx="5">
                  <c:v>29.21</c:v>
                </c:pt>
                <c:pt idx="6">
                  <c:v>22.22</c:v>
                </c:pt>
                <c:pt idx="7">
                  <c:v>60</c:v>
                </c:pt>
                <c:pt idx="8">
                  <c:v>45.760000000000005</c:v>
                </c:pt>
                <c:pt idx="9">
                  <c:v>75.75</c:v>
                </c:pt>
                <c:pt idx="10">
                  <c:v>25.33</c:v>
                </c:pt>
                <c:pt idx="11">
                  <c:v>31.89</c:v>
                </c:pt>
                <c:pt idx="12">
                  <c:v>42.86</c:v>
                </c:pt>
                <c:pt idx="13">
                  <c:v>19.18</c:v>
                </c:pt>
                <c:pt idx="14">
                  <c:v>64.7</c:v>
                </c:pt>
                <c:pt idx="15">
                  <c:v>25.58</c:v>
                </c:pt>
                <c:pt idx="16">
                  <c:v>32.76</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44.44</c:v>
                </c:pt>
                <c:pt idx="1">
                  <c:v>54.599999999999994</c:v>
                </c:pt>
                <c:pt idx="2">
                  <c:v>45.63</c:v>
                </c:pt>
                <c:pt idx="3">
                  <c:v>54.83</c:v>
                </c:pt>
                <c:pt idx="4">
                  <c:v>41.580000000000005</c:v>
                </c:pt>
                <c:pt idx="5">
                  <c:v>44.74</c:v>
                </c:pt>
                <c:pt idx="6">
                  <c:v>54.17</c:v>
                </c:pt>
                <c:pt idx="7">
                  <c:v>83.34</c:v>
                </c:pt>
                <c:pt idx="8">
                  <c:v>48.71</c:v>
                </c:pt>
                <c:pt idx="9">
                  <c:v>62.97</c:v>
                </c:pt>
                <c:pt idx="10">
                  <c:v>25.64</c:v>
                </c:pt>
                <c:pt idx="11">
                  <c:v>62.76</c:v>
                </c:pt>
                <c:pt idx="12">
                  <c:v>41.379999999999995</c:v>
                </c:pt>
                <c:pt idx="13">
                  <c:v>23.26</c:v>
                </c:pt>
                <c:pt idx="14">
                  <c:v>60.809999999999995</c:v>
                </c:pt>
                <c:pt idx="15">
                  <c:v>32.39</c:v>
                </c:pt>
                <c:pt idx="16">
                  <c:v>56.06</c:v>
                </c:pt>
              </c:numCache>
            </c:numRef>
          </c:val>
          <c:extLst>
            <c:ext xmlns:c16="http://schemas.microsoft.com/office/drawing/2014/chart" uri="{C3380CC4-5D6E-409C-BE32-E72D297353CC}">
              <c16:uniqueId val="{00000000-8CDD-41B5-9E85-F89EC37A9220}"/>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60</c:v>
                </c:pt>
                <c:pt idx="1">
                  <c:v>67.490000000000009</c:v>
                </c:pt>
                <c:pt idx="2">
                  <c:v>55.97</c:v>
                </c:pt>
                <c:pt idx="3">
                  <c:v>74.08</c:v>
                </c:pt>
                <c:pt idx="4">
                  <c:v>62.370000000000005</c:v>
                </c:pt>
                <c:pt idx="5">
                  <c:v>58.179999999999993</c:v>
                </c:pt>
                <c:pt idx="6">
                  <c:v>71.430000000000007</c:v>
                </c:pt>
                <c:pt idx="7">
                  <c:v>50</c:v>
                </c:pt>
                <c:pt idx="8">
                  <c:v>60.78</c:v>
                </c:pt>
                <c:pt idx="9">
                  <c:v>81.25</c:v>
                </c:pt>
                <c:pt idx="10">
                  <c:v>45.940000000000005</c:v>
                </c:pt>
                <c:pt idx="11">
                  <c:v>51.94</c:v>
                </c:pt>
                <c:pt idx="13">
                  <c:v>66.2</c:v>
                </c:pt>
                <c:pt idx="14">
                  <c:v>100</c:v>
                </c:pt>
                <c:pt idx="15">
                  <c:v>48.94</c:v>
                </c:pt>
                <c:pt idx="16">
                  <c:v>50</c:v>
                </c:pt>
              </c:numCache>
            </c:numRef>
          </c:val>
          <c:extLst>
            <c:ext xmlns:c16="http://schemas.microsoft.com/office/drawing/2014/chart" uri="{C3380CC4-5D6E-409C-BE32-E72D297353CC}">
              <c16:uniqueId val="{00000001-5D01-4E3F-80E6-38C5E37AD349}"/>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13.72</c:v>
                </c:pt>
                <c:pt idx="1">
                  <c:v>14.819999999999999</c:v>
                </c:pt>
                <c:pt idx="2">
                  <c:v>38.74</c:v>
                </c:pt>
                <c:pt idx="3">
                  <c:v>23.19</c:v>
                </c:pt>
                <c:pt idx="4">
                  <c:v>72.5</c:v>
                </c:pt>
                <c:pt idx="5">
                  <c:v>55</c:v>
                </c:pt>
                <c:pt idx="6">
                  <c:v>31.57</c:v>
                </c:pt>
                <c:pt idx="7">
                  <c:v>45.75</c:v>
                </c:pt>
                <c:pt idx="8">
                  <c:v>13.51</c:v>
                </c:pt>
                <c:pt idx="9">
                  <c:v>47.680000000000007</c:v>
                </c:pt>
                <c:pt idx="10">
                  <c:v>30.61</c:v>
                </c:pt>
                <c:pt idx="11">
                  <c:v>43.589999999999996</c:v>
                </c:pt>
                <c:pt idx="12">
                  <c:v>30.9</c:v>
                </c:pt>
                <c:pt idx="13">
                  <c:v>36.67</c:v>
                </c:pt>
                <c:pt idx="14">
                  <c:v>22.82</c:v>
                </c:pt>
                <c:pt idx="15">
                  <c:v>31.060000000000002</c:v>
                </c:pt>
                <c:pt idx="16">
                  <c:v>29.28</c:v>
                </c:pt>
                <c:pt idx="17">
                  <c:v>69.88</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34.33</c:v>
                </c:pt>
                <c:pt idx="1">
                  <c:v>18.57</c:v>
                </c:pt>
                <c:pt idx="2">
                  <c:v>39.849999999999994</c:v>
                </c:pt>
                <c:pt idx="3">
                  <c:v>6.9</c:v>
                </c:pt>
                <c:pt idx="4">
                  <c:v>29.17</c:v>
                </c:pt>
                <c:pt idx="5">
                  <c:v>38.96</c:v>
                </c:pt>
                <c:pt idx="6">
                  <c:v>31.71</c:v>
                </c:pt>
                <c:pt idx="7">
                  <c:v>51.16</c:v>
                </c:pt>
                <c:pt idx="8">
                  <c:v>37.78</c:v>
                </c:pt>
                <c:pt idx="9">
                  <c:v>44.72</c:v>
                </c:pt>
                <c:pt idx="10">
                  <c:v>41.510000000000005</c:v>
                </c:pt>
                <c:pt idx="11">
                  <c:v>46.97</c:v>
                </c:pt>
                <c:pt idx="12">
                  <c:v>38.15</c:v>
                </c:pt>
                <c:pt idx="13">
                  <c:v>38.340000000000003</c:v>
                </c:pt>
                <c:pt idx="14">
                  <c:v>37.900000000000006</c:v>
                </c:pt>
                <c:pt idx="15">
                  <c:v>24.03</c:v>
                </c:pt>
                <c:pt idx="16">
                  <c:v>39.099999999999994</c:v>
                </c:pt>
                <c:pt idx="17">
                  <c:v>50.31</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31.119999999999997</c:v>
                </c:pt>
                <c:pt idx="1">
                  <c:v>17.68</c:v>
                </c:pt>
                <c:pt idx="2">
                  <c:v>40.92</c:v>
                </c:pt>
                <c:pt idx="3">
                  <c:v>26.529999999999998</c:v>
                </c:pt>
                <c:pt idx="4">
                  <c:v>32.630000000000003</c:v>
                </c:pt>
                <c:pt idx="5">
                  <c:v>30.770000000000003</c:v>
                </c:pt>
                <c:pt idx="6">
                  <c:v>55.74</c:v>
                </c:pt>
                <c:pt idx="7">
                  <c:v>68</c:v>
                </c:pt>
                <c:pt idx="8">
                  <c:v>28.57</c:v>
                </c:pt>
                <c:pt idx="9">
                  <c:v>50</c:v>
                </c:pt>
                <c:pt idx="10">
                  <c:v>42.69</c:v>
                </c:pt>
                <c:pt idx="11">
                  <c:v>37.159999999999997</c:v>
                </c:pt>
                <c:pt idx="12">
                  <c:v>17.07</c:v>
                </c:pt>
                <c:pt idx="13">
                  <c:v>35.42</c:v>
                </c:pt>
                <c:pt idx="14">
                  <c:v>44.32</c:v>
                </c:pt>
                <c:pt idx="15">
                  <c:v>12.690000000000001</c:v>
                </c:pt>
                <c:pt idx="16">
                  <c:v>18.89</c:v>
                </c:pt>
                <c:pt idx="17">
                  <c:v>37.17</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52.43</c:v>
                </c:pt>
                <c:pt idx="1">
                  <c:v>41.33</c:v>
                </c:pt>
                <c:pt idx="2">
                  <c:v>59.29</c:v>
                </c:pt>
                <c:pt idx="3">
                  <c:v>44.059999999999995</c:v>
                </c:pt>
                <c:pt idx="4">
                  <c:v>53.03</c:v>
                </c:pt>
                <c:pt idx="5">
                  <c:v>40.47</c:v>
                </c:pt>
                <c:pt idx="6">
                  <c:v>60.41</c:v>
                </c:pt>
                <c:pt idx="7">
                  <c:v>30.15</c:v>
                </c:pt>
                <c:pt idx="8">
                  <c:v>36.36</c:v>
                </c:pt>
                <c:pt idx="9">
                  <c:v>51.75</c:v>
                </c:pt>
                <c:pt idx="10">
                  <c:v>48.08</c:v>
                </c:pt>
                <c:pt idx="11">
                  <c:v>42.67</c:v>
                </c:pt>
                <c:pt idx="12">
                  <c:v>60.61</c:v>
                </c:pt>
                <c:pt idx="13">
                  <c:v>42.22</c:v>
                </c:pt>
                <c:pt idx="14">
                  <c:v>53.48</c:v>
                </c:pt>
                <c:pt idx="15">
                  <c:v>30.770000000000003</c:v>
                </c:pt>
                <c:pt idx="16">
                  <c:v>61.81</c:v>
                </c:pt>
                <c:pt idx="17">
                  <c:v>65.05</c:v>
                </c:pt>
              </c:numCache>
            </c:numRef>
          </c:val>
          <c:extLst>
            <c:ext xmlns:c16="http://schemas.microsoft.com/office/drawing/2014/chart" uri="{C3380CC4-5D6E-409C-BE32-E72D297353CC}">
              <c16:uniqueId val="{00000000-D676-4AE3-9E05-28805AFB00BC}"/>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21.57</c:v>
                </c:pt>
                <c:pt idx="1">
                  <c:v>66.92</c:v>
                </c:pt>
                <c:pt idx="2">
                  <c:v>61.72</c:v>
                </c:pt>
                <c:pt idx="3">
                  <c:v>60.78</c:v>
                </c:pt>
                <c:pt idx="4">
                  <c:v>47.5</c:v>
                </c:pt>
                <c:pt idx="5">
                  <c:v>60</c:v>
                </c:pt>
                <c:pt idx="6">
                  <c:v>62.5</c:v>
                </c:pt>
                <c:pt idx="8">
                  <c:v>68</c:v>
                </c:pt>
                <c:pt idx="9">
                  <c:v>69.11999999999999</c:v>
                </c:pt>
                <c:pt idx="10">
                  <c:v>62.5</c:v>
                </c:pt>
                <c:pt idx="11">
                  <c:v>51.25</c:v>
                </c:pt>
                <c:pt idx="12">
                  <c:v>62.300000000000004</c:v>
                </c:pt>
                <c:pt idx="13">
                  <c:v>32.26</c:v>
                </c:pt>
                <c:pt idx="14">
                  <c:v>54.8</c:v>
                </c:pt>
                <c:pt idx="15">
                  <c:v>34.21</c:v>
                </c:pt>
                <c:pt idx="16">
                  <c:v>65.710000000000008</c:v>
                </c:pt>
                <c:pt idx="17">
                  <c:v>82.61</c:v>
                </c:pt>
              </c:numCache>
            </c:numRef>
          </c:val>
          <c:extLst>
            <c:ext xmlns:c16="http://schemas.microsoft.com/office/drawing/2014/chart" uri="{C3380CC4-5D6E-409C-BE32-E72D297353CC}">
              <c16:uniqueId val="{00000000-6E6A-4073-9D34-E39D9623CB55}"/>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'ГГ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8 Статистика по отметкам'!$A$8:$A$43</c:f>
              <c:strCache>
                <c:ptCount val="35"/>
                <c:pt idx="0">
                  <c:v>РФ</c:v>
                </c:pt>
                <c:pt idx="1">
                  <c:v>Приморский край</c:v>
                </c:pt>
                <c:pt idx="2">
                  <c:v>Лазовский муниципальный округ(reg25_m013)</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'ГГ 8 Статистика по отметкам'!$B$8:$B$43</c:f>
              <c:numCache>
                <c:formatCode>General</c:formatCode>
                <c:ptCount val="35"/>
                <c:pt idx="0">
                  <c:v>2.58</c:v>
                </c:pt>
                <c:pt idx="1">
                  <c:v>2.3199999999999998</c:v>
                </c:pt>
                <c:pt idx="2">
                  <c:v>0</c:v>
                </c:pt>
                <c:pt idx="3">
                  <c:v>3.48</c:v>
                </c:pt>
                <c:pt idx="4">
                  <c:v>1.37</c:v>
                </c:pt>
                <c:pt idx="5">
                  <c:v>0</c:v>
                </c:pt>
                <c:pt idx="6">
                  <c:v>0</c:v>
                </c:pt>
                <c:pt idx="7">
                  <c:v>3.64</c:v>
                </c:pt>
                <c:pt idx="8">
                  <c:v>0</c:v>
                </c:pt>
                <c:pt idx="9">
                  <c:v>0</c:v>
                </c:pt>
                <c:pt idx="10">
                  <c:v>0</c:v>
                </c:pt>
                <c:pt idx="11">
                  <c:v>6.25</c:v>
                </c:pt>
                <c:pt idx="12">
                  <c:v>8.11</c:v>
                </c:pt>
                <c:pt idx="13">
                  <c:v>0</c:v>
                </c:pt>
                <c:pt idx="14">
                  <c:v>4.2300000000000004</c:v>
                </c:pt>
                <c:pt idx="15">
                  <c:v>0</c:v>
                </c:pt>
                <c:pt idx="16">
                  <c:v>4.26</c:v>
                </c:pt>
                <c:pt idx="17">
                  <c:v>0</c:v>
                </c:pt>
                <c:pt idx="18">
                  <c:v>7.84</c:v>
                </c:pt>
                <c:pt idx="19">
                  <c:v>1.47</c:v>
                </c:pt>
                <c:pt idx="20">
                  <c:v>0.28999999999999998</c:v>
                </c:pt>
                <c:pt idx="21">
                  <c:v>0</c:v>
                </c:pt>
                <c:pt idx="22">
                  <c:v>7.5</c:v>
                </c:pt>
                <c:pt idx="23">
                  <c:v>2.86</c:v>
                </c:pt>
                <c:pt idx="24">
                  <c:v>0</c:v>
                </c:pt>
                <c:pt idx="25">
                  <c:v>0</c:v>
                </c:pt>
                <c:pt idx="26">
                  <c:v>2.21</c:v>
                </c:pt>
                <c:pt idx="27">
                  <c:v>0</c:v>
                </c:pt>
                <c:pt idx="28">
                  <c:v>1.25</c:v>
                </c:pt>
                <c:pt idx="29">
                  <c:v>0</c:v>
                </c:pt>
                <c:pt idx="30">
                  <c:v>0</c:v>
                </c:pt>
                <c:pt idx="31">
                  <c:v>3.64</c:v>
                </c:pt>
                <c:pt idx="32">
                  <c:v>5.26</c:v>
                </c:pt>
                <c:pt idx="33">
                  <c:v>2.14</c:v>
                </c:pt>
                <c:pt idx="34">
                  <c:v>0</c:v>
                </c:pt>
              </c:numCache>
              <c:extLst/>
            </c:numRef>
          </c:val>
          <c:extLst>
            <c:ext xmlns:c16="http://schemas.microsoft.com/office/drawing/2014/chart" uri="{C3380CC4-5D6E-409C-BE32-E72D297353CC}">
              <c16:uniqueId val="{00000000-2A43-47A2-AF41-83323D599A1E}"/>
            </c:ext>
          </c:extLst>
        </c:ser>
        <c:ser>
          <c:idx val="1"/>
          <c:order val="1"/>
          <c:tx>
            <c:strRef>
              <c:f>'ГГ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8 Статистика по отметкам'!$A$8:$A$43</c:f>
              <c:strCache>
                <c:ptCount val="35"/>
                <c:pt idx="0">
                  <c:v>РФ</c:v>
                </c:pt>
                <c:pt idx="1">
                  <c:v>Приморский край</c:v>
                </c:pt>
                <c:pt idx="2">
                  <c:v>Лазовский муниципальный округ(reg25_m013)</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'ГГ 8 Статистика по отметкам'!$C$8:$C$43</c:f>
              <c:numCache>
                <c:formatCode>General</c:formatCode>
                <c:ptCount val="35"/>
                <c:pt idx="0">
                  <c:v>35.659999999999997</c:v>
                </c:pt>
                <c:pt idx="1">
                  <c:v>36.06</c:v>
                </c:pt>
                <c:pt idx="2">
                  <c:v>40</c:v>
                </c:pt>
                <c:pt idx="3">
                  <c:v>29.04</c:v>
                </c:pt>
                <c:pt idx="4">
                  <c:v>42.66</c:v>
                </c:pt>
                <c:pt idx="5">
                  <c:v>25.93</c:v>
                </c:pt>
                <c:pt idx="6">
                  <c:v>37.630000000000003</c:v>
                </c:pt>
                <c:pt idx="7">
                  <c:v>38.18</c:v>
                </c:pt>
                <c:pt idx="8">
                  <c:v>28.57</c:v>
                </c:pt>
                <c:pt idx="9">
                  <c:v>50</c:v>
                </c:pt>
                <c:pt idx="10">
                  <c:v>39.22</c:v>
                </c:pt>
                <c:pt idx="11">
                  <c:v>12.5</c:v>
                </c:pt>
                <c:pt idx="12">
                  <c:v>45.95</c:v>
                </c:pt>
                <c:pt idx="13">
                  <c:v>48.05</c:v>
                </c:pt>
                <c:pt idx="14">
                  <c:v>29.58</c:v>
                </c:pt>
                <c:pt idx="15">
                  <c:v>0</c:v>
                </c:pt>
                <c:pt idx="16">
                  <c:v>46.81</c:v>
                </c:pt>
                <c:pt idx="17">
                  <c:v>50</c:v>
                </c:pt>
                <c:pt idx="18">
                  <c:v>70.59</c:v>
                </c:pt>
                <c:pt idx="19">
                  <c:v>31.62</c:v>
                </c:pt>
                <c:pt idx="20">
                  <c:v>38</c:v>
                </c:pt>
                <c:pt idx="21">
                  <c:v>39.22</c:v>
                </c:pt>
                <c:pt idx="22">
                  <c:v>45</c:v>
                </c:pt>
                <c:pt idx="23">
                  <c:v>37.14</c:v>
                </c:pt>
                <c:pt idx="24">
                  <c:v>37.5</c:v>
                </c:pt>
                <c:pt idx="25">
                  <c:v>32</c:v>
                </c:pt>
                <c:pt idx="26">
                  <c:v>28.68</c:v>
                </c:pt>
                <c:pt idx="27">
                  <c:v>37.5</c:v>
                </c:pt>
                <c:pt idx="28">
                  <c:v>47.5</c:v>
                </c:pt>
                <c:pt idx="29">
                  <c:v>37.700000000000003</c:v>
                </c:pt>
                <c:pt idx="30">
                  <c:v>67.739999999999995</c:v>
                </c:pt>
                <c:pt idx="31">
                  <c:v>41.56</c:v>
                </c:pt>
                <c:pt idx="32">
                  <c:v>60.53</c:v>
                </c:pt>
                <c:pt idx="33">
                  <c:v>32.14</c:v>
                </c:pt>
                <c:pt idx="34">
                  <c:v>17.39</c:v>
                </c:pt>
              </c:numCache>
              <c:extLst/>
            </c:numRef>
          </c:val>
          <c:extLst>
            <c:ext xmlns:c16="http://schemas.microsoft.com/office/drawing/2014/chart" uri="{C3380CC4-5D6E-409C-BE32-E72D297353CC}">
              <c16:uniqueId val="{00000001-2A43-47A2-AF41-83323D599A1E}"/>
            </c:ext>
          </c:extLst>
        </c:ser>
        <c:ser>
          <c:idx val="2"/>
          <c:order val="2"/>
          <c:tx>
            <c:strRef>
              <c:f>'ГГ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8 Статистика по отметкам'!$A$8:$A$43</c:f>
              <c:strCache>
                <c:ptCount val="35"/>
                <c:pt idx="0">
                  <c:v>РФ</c:v>
                </c:pt>
                <c:pt idx="1">
                  <c:v>Приморский край</c:v>
                </c:pt>
                <c:pt idx="2">
                  <c:v>Лазовский муниципальный округ(reg25_m013)</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'ГГ 8 Статистика по отметкам'!$D$8:$D$43</c:f>
              <c:numCache>
                <c:formatCode>General</c:formatCode>
                <c:ptCount val="35"/>
                <c:pt idx="0">
                  <c:v>51.99</c:v>
                </c:pt>
                <c:pt idx="1">
                  <c:v>53.48</c:v>
                </c:pt>
                <c:pt idx="2">
                  <c:v>53.33</c:v>
                </c:pt>
                <c:pt idx="3">
                  <c:v>57.74</c:v>
                </c:pt>
                <c:pt idx="4">
                  <c:v>47.1</c:v>
                </c:pt>
                <c:pt idx="5">
                  <c:v>66.67</c:v>
                </c:pt>
                <c:pt idx="6">
                  <c:v>54.84</c:v>
                </c:pt>
                <c:pt idx="7">
                  <c:v>50.91</c:v>
                </c:pt>
                <c:pt idx="8">
                  <c:v>64.290000000000006</c:v>
                </c:pt>
                <c:pt idx="9">
                  <c:v>50</c:v>
                </c:pt>
                <c:pt idx="10">
                  <c:v>52.94</c:v>
                </c:pt>
                <c:pt idx="11">
                  <c:v>62.5</c:v>
                </c:pt>
                <c:pt idx="12">
                  <c:v>43.24</c:v>
                </c:pt>
                <c:pt idx="13">
                  <c:v>46.75</c:v>
                </c:pt>
                <c:pt idx="14">
                  <c:v>64.790000000000006</c:v>
                </c:pt>
                <c:pt idx="15">
                  <c:v>38.71</c:v>
                </c:pt>
                <c:pt idx="16">
                  <c:v>43.62</c:v>
                </c:pt>
                <c:pt idx="17">
                  <c:v>50</c:v>
                </c:pt>
                <c:pt idx="18">
                  <c:v>19.61</c:v>
                </c:pt>
                <c:pt idx="19">
                  <c:v>63.24</c:v>
                </c:pt>
                <c:pt idx="20">
                  <c:v>54.29</c:v>
                </c:pt>
                <c:pt idx="21">
                  <c:v>58.82</c:v>
                </c:pt>
                <c:pt idx="22">
                  <c:v>40</c:v>
                </c:pt>
                <c:pt idx="23">
                  <c:v>54.29</c:v>
                </c:pt>
                <c:pt idx="24">
                  <c:v>55</c:v>
                </c:pt>
                <c:pt idx="25">
                  <c:v>68</c:v>
                </c:pt>
                <c:pt idx="26">
                  <c:v>68.38</c:v>
                </c:pt>
                <c:pt idx="27">
                  <c:v>50</c:v>
                </c:pt>
                <c:pt idx="28">
                  <c:v>48.75</c:v>
                </c:pt>
                <c:pt idx="29">
                  <c:v>57.38</c:v>
                </c:pt>
                <c:pt idx="30">
                  <c:v>29.03</c:v>
                </c:pt>
                <c:pt idx="31">
                  <c:v>46.23</c:v>
                </c:pt>
                <c:pt idx="32">
                  <c:v>34.21</c:v>
                </c:pt>
                <c:pt idx="33">
                  <c:v>57.14</c:v>
                </c:pt>
                <c:pt idx="34">
                  <c:v>61.74</c:v>
                </c:pt>
              </c:numCache>
              <c:extLst/>
            </c:numRef>
          </c:val>
          <c:extLst>
            <c:ext xmlns:c16="http://schemas.microsoft.com/office/drawing/2014/chart" uri="{C3380CC4-5D6E-409C-BE32-E72D297353CC}">
              <c16:uniqueId val="{00000002-2A43-47A2-AF41-83323D599A1E}"/>
            </c:ext>
          </c:extLst>
        </c:ser>
        <c:ser>
          <c:idx val="3"/>
          <c:order val="3"/>
          <c:tx>
            <c:strRef>
              <c:f>'ГГ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'ГГ 8 Статистика по отметкам'!$A$8:$A$43</c:f>
              <c:strCache>
                <c:ptCount val="35"/>
                <c:pt idx="0">
                  <c:v>РФ</c:v>
                </c:pt>
                <c:pt idx="1">
                  <c:v>Приморский край</c:v>
                </c:pt>
                <c:pt idx="2">
                  <c:v>Лазовский муниципальный округ(reg25_m013)</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'ГГ 8 Статистика по отметкам'!$E$8:$E$43</c:f>
              <c:numCache>
                <c:formatCode>General</c:formatCode>
                <c:ptCount val="35"/>
                <c:pt idx="0">
                  <c:v>9.77</c:v>
                </c:pt>
                <c:pt idx="1">
                  <c:v>8.1300000000000008</c:v>
                </c:pt>
                <c:pt idx="2">
                  <c:v>6.67</c:v>
                </c:pt>
                <c:pt idx="3">
                  <c:v>9.75</c:v>
                </c:pt>
                <c:pt idx="4">
                  <c:v>8.8699999999999992</c:v>
                </c:pt>
                <c:pt idx="5">
                  <c:v>7.41</c:v>
                </c:pt>
                <c:pt idx="6">
                  <c:v>7.53</c:v>
                </c:pt>
                <c:pt idx="7">
                  <c:v>7.27</c:v>
                </c:pt>
                <c:pt idx="8">
                  <c:v>7.14</c:v>
                </c:pt>
                <c:pt idx="9">
                  <c:v>0</c:v>
                </c:pt>
                <c:pt idx="10">
                  <c:v>7.84</c:v>
                </c:pt>
                <c:pt idx="11">
                  <c:v>18.75</c:v>
                </c:pt>
                <c:pt idx="12">
                  <c:v>2.7</c:v>
                </c:pt>
                <c:pt idx="13">
                  <c:v>5.19</c:v>
                </c:pt>
                <c:pt idx="14">
                  <c:v>1.41</c:v>
                </c:pt>
                <c:pt idx="15">
                  <c:v>61.29</c:v>
                </c:pt>
                <c:pt idx="16">
                  <c:v>5.32</c:v>
                </c:pt>
                <c:pt idx="17">
                  <c:v>0</c:v>
                </c:pt>
                <c:pt idx="18">
                  <c:v>1.96</c:v>
                </c:pt>
                <c:pt idx="19">
                  <c:v>3.68</c:v>
                </c:pt>
                <c:pt idx="20">
                  <c:v>7.43</c:v>
                </c:pt>
                <c:pt idx="21">
                  <c:v>1.96</c:v>
                </c:pt>
                <c:pt idx="22">
                  <c:v>7.5</c:v>
                </c:pt>
                <c:pt idx="23">
                  <c:v>5.71</c:v>
                </c:pt>
                <c:pt idx="24">
                  <c:v>7.5</c:v>
                </c:pt>
                <c:pt idx="25">
                  <c:v>0</c:v>
                </c:pt>
                <c:pt idx="26">
                  <c:v>0.74</c:v>
                </c:pt>
                <c:pt idx="27">
                  <c:v>12.5</c:v>
                </c:pt>
                <c:pt idx="28">
                  <c:v>2.5</c:v>
                </c:pt>
                <c:pt idx="29">
                  <c:v>4.92</c:v>
                </c:pt>
                <c:pt idx="30">
                  <c:v>3.23</c:v>
                </c:pt>
                <c:pt idx="31">
                  <c:v>8.57</c:v>
                </c:pt>
                <c:pt idx="32">
                  <c:v>0</c:v>
                </c:pt>
                <c:pt idx="33">
                  <c:v>8.57</c:v>
                </c:pt>
                <c:pt idx="34">
                  <c:v>20.87</c:v>
                </c:pt>
              </c:numCache>
              <c:extLst/>
            </c:numRef>
          </c:val>
          <c:extLst>
            <c:ext xmlns:c16="http://schemas.microsoft.com/office/drawing/2014/chart" uri="{C3380CC4-5D6E-409C-BE32-E72D297353CC}">
              <c16:uniqueId val="{00000003-2A43-47A2-AF41-83323D599A1E}"/>
            </c:ext>
          </c:extLst>
        </c:ser>
        <c:dLbls>
          <c:dLblPos val="ctr"/>
          <c:showLegendKey val="0"/>
          <c:showVal val="1"/>
          <c:showCatName val="0"/>
          <c:showSerName val="0"/>
          <c:showPercent val="0"/>
          <c:showBubbleSize val="0"/>
        </c:dLbls>
        <c:gapWidth val="50"/>
        <c:overlap val="100"/>
        <c:axId val="497029632"/>
        <c:axId val="496429664"/>
      </c:barChart>
      <c:catAx>
        <c:axId val="497029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96429664"/>
        <c:crosses val="autoZero"/>
        <c:auto val="1"/>
        <c:lblAlgn val="ctr"/>
        <c:lblOffset val="100"/>
        <c:noMultiLvlLbl val="0"/>
      </c:catAx>
      <c:valAx>
        <c:axId val="496429664"/>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97029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журналу.xlsx]ГГ 7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журналу.xlsx]ГГ 7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журналу.xlsx]ГГ 7 Сравнение отметок с отметк'!$B$9:$B$44</c:f>
              <c:numCache>
                <c:formatCode>General</c:formatCode>
                <c:ptCount val="36"/>
                <c:pt idx="0">
                  <c:v>25.14</c:v>
                </c:pt>
                <c:pt idx="1">
                  <c:v>21.74</c:v>
                </c:pt>
                <c:pt idx="2">
                  <c:v>8.33</c:v>
                </c:pt>
                <c:pt idx="3">
                  <c:v>27.68</c:v>
                </c:pt>
                <c:pt idx="4">
                  <c:v>20.12</c:v>
                </c:pt>
                <c:pt idx="5">
                  <c:v>12.99</c:v>
                </c:pt>
                <c:pt idx="6">
                  <c:v>19.510000000000002</c:v>
                </c:pt>
                <c:pt idx="7">
                  <c:v>10.61</c:v>
                </c:pt>
                <c:pt idx="8">
                  <c:v>14.81</c:v>
                </c:pt>
                <c:pt idx="9">
                  <c:v>21.74</c:v>
                </c:pt>
                <c:pt idx="10">
                  <c:v>9.2799999999999994</c:v>
                </c:pt>
                <c:pt idx="11">
                  <c:v>0</c:v>
                </c:pt>
                <c:pt idx="12">
                  <c:v>30.23</c:v>
                </c:pt>
                <c:pt idx="13">
                  <c:v>10.130000000000001</c:v>
                </c:pt>
                <c:pt idx="14">
                  <c:v>6.67</c:v>
                </c:pt>
                <c:pt idx="15">
                  <c:v>33.799999999999997</c:v>
                </c:pt>
                <c:pt idx="16">
                  <c:v>30.26</c:v>
                </c:pt>
                <c:pt idx="17">
                  <c:v>16</c:v>
                </c:pt>
                <c:pt idx="18">
                  <c:v>50</c:v>
                </c:pt>
                <c:pt idx="19">
                  <c:v>7.27</c:v>
                </c:pt>
                <c:pt idx="20">
                  <c:v>5.23</c:v>
                </c:pt>
                <c:pt idx="21">
                  <c:v>24.89</c:v>
                </c:pt>
                <c:pt idx="22">
                  <c:v>7.14</c:v>
                </c:pt>
                <c:pt idx="23">
                  <c:v>47.62</c:v>
                </c:pt>
                <c:pt idx="24">
                  <c:v>26.51</c:v>
                </c:pt>
                <c:pt idx="25">
                  <c:v>3.77</c:v>
                </c:pt>
                <c:pt idx="26">
                  <c:v>12</c:v>
                </c:pt>
                <c:pt idx="27">
                  <c:v>25.48</c:v>
                </c:pt>
                <c:pt idx="28">
                  <c:v>14.55</c:v>
                </c:pt>
                <c:pt idx="29">
                  <c:v>27.94</c:v>
                </c:pt>
                <c:pt idx="30">
                  <c:v>46.23</c:v>
                </c:pt>
                <c:pt idx="31">
                  <c:v>16.670000000000002</c:v>
                </c:pt>
                <c:pt idx="32">
                  <c:v>12.05</c:v>
                </c:pt>
                <c:pt idx="33">
                  <c:v>25</c:v>
                </c:pt>
                <c:pt idx="34">
                  <c:v>18.55</c:v>
                </c:pt>
                <c:pt idx="35">
                  <c:v>28.17</c:v>
                </c:pt>
              </c:numCache>
            </c:numRef>
          </c:val>
          <c:extLst>
            <c:ext xmlns:c16="http://schemas.microsoft.com/office/drawing/2014/chart" uri="{C3380CC4-5D6E-409C-BE32-E72D297353CC}">
              <c16:uniqueId val="{00000000-A090-4A9F-B727-3A1E9765592E}"/>
            </c:ext>
          </c:extLst>
        </c:ser>
        <c:ser>
          <c:idx val="1"/>
          <c:order val="1"/>
          <c:tx>
            <c:strRef>
              <c:f>'[Ф9_Сравнение отметок с отметками по журналу.xlsx]ГГ 7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журналу.xlsx]ГГ 7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журналу.xlsx]ГГ 7 Сравнение отметок с отметк'!$C$9:$C$44</c:f>
              <c:numCache>
                <c:formatCode>General</c:formatCode>
                <c:ptCount val="36"/>
                <c:pt idx="0">
                  <c:v>67.7</c:v>
                </c:pt>
                <c:pt idx="1">
                  <c:v>70.3</c:v>
                </c:pt>
                <c:pt idx="2">
                  <c:v>75</c:v>
                </c:pt>
                <c:pt idx="3">
                  <c:v>63.34</c:v>
                </c:pt>
                <c:pt idx="4">
                  <c:v>76.28</c:v>
                </c:pt>
                <c:pt idx="5">
                  <c:v>79.22</c:v>
                </c:pt>
                <c:pt idx="6">
                  <c:v>79.27</c:v>
                </c:pt>
                <c:pt idx="7">
                  <c:v>86.36</c:v>
                </c:pt>
                <c:pt idx="8">
                  <c:v>75.930000000000007</c:v>
                </c:pt>
                <c:pt idx="9">
                  <c:v>78.260000000000005</c:v>
                </c:pt>
                <c:pt idx="10">
                  <c:v>87.63</c:v>
                </c:pt>
                <c:pt idx="11">
                  <c:v>77.78</c:v>
                </c:pt>
                <c:pt idx="12">
                  <c:v>55.81</c:v>
                </c:pt>
                <c:pt idx="13">
                  <c:v>82.28</c:v>
                </c:pt>
                <c:pt idx="14">
                  <c:v>91.11</c:v>
                </c:pt>
                <c:pt idx="15">
                  <c:v>57.75</c:v>
                </c:pt>
                <c:pt idx="16">
                  <c:v>59.21</c:v>
                </c:pt>
                <c:pt idx="17">
                  <c:v>76.8</c:v>
                </c:pt>
                <c:pt idx="18">
                  <c:v>50</c:v>
                </c:pt>
                <c:pt idx="19">
                  <c:v>87.27</c:v>
                </c:pt>
                <c:pt idx="20">
                  <c:v>91.5</c:v>
                </c:pt>
                <c:pt idx="21">
                  <c:v>65.150000000000006</c:v>
                </c:pt>
                <c:pt idx="22">
                  <c:v>71.430000000000007</c:v>
                </c:pt>
                <c:pt idx="23">
                  <c:v>42.86</c:v>
                </c:pt>
                <c:pt idx="24">
                  <c:v>63.86</c:v>
                </c:pt>
                <c:pt idx="25">
                  <c:v>90.57</c:v>
                </c:pt>
                <c:pt idx="26">
                  <c:v>84</c:v>
                </c:pt>
                <c:pt idx="27">
                  <c:v>63.94</c:v>
                </c:pt>
                <c:pt idx="28">
                  <c:v>83.64</c:v>
                </c:pt>
                <c:pt idx="29">
                  <c:v>65.44</c:v>
                </c:pt>
                <c:pt idx="30">
                  <c:v>45.28</c:v>
                </c:pt>
                <c:pt idx="31">
                  <c:v>80.95</c:v>
                </c:pt>
                <c:pt idx="32">
                  <c:v>80.13</c:v>
                </c:pt>
                <c:pt idx="33">
                  <c:v>63.57</c:v>
                </c:pt>
                <c:pt idx="34">
                  <c:v>74.19</c:v>
                </c:pt>
                <c:pt idx="35">
                  <c:v>50.7</c:v>
                </c:pt>
              </c:numCache>
            </c:numRef>
          </c:val>
          <c:extLst>
            <c:ext xmlns:c16="http://schemas.microsoft.com/office/drawing/2014/chart" uri="{C3380CC4-5D6E-409C-BE32-E72D297353CC}">
              <c16:uniqueId val="{00000001-A090-4A9F-B727-3A1E9765592E}"/>
            </c:ext>
          </c:extLst>
        </c:ser>
        <c:ser>
          <c:idx val="2"/>
          <c:order val="2"/>
          <c:tx>
            <c:strRef>
              <c:f>'[Ф9_Сравнение отметок с отметками по журналу.xlsx]ГГ 7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'[Ф9_Сравнение отметок с отметками по журналу.xlsx]ГГ 7 Сравнение отметок с отметк'!$A$9:$A$44</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'[Ф9_Сравнение отметок с отметками по журналу.xlsx]ГГ 7 Сравнение отметок с отметк'!$D$9:$D$44</c:f>
              <c:numCache>
                <c:formatCode>General</c:formatCode>
                <c:ptCount val="36"/>
                <c:pt idx="0">
                  <c:v>7.17</c:v>
                </c:pt>
                <c:pt idx="1">
                  <c:v>7.96</c:v>
                </c:pt>
                <c:pt idx="2">
                  <c:v>16.670000000000002</c:v>
                </c:pt>
                <c:pt idx="3">
                  <c:v>8.9700000000000006</c:v>
                </c:pt>
                <c:pt idx="4">
                  <c:v>3.6</c:v>
                </c:pt>
                <c:pt idx="5">
                  <c:v>7.79</c:v>
                </c:pt>
                <c:pt idx="6">
                  <c:v>1.22</c:v>
                </c:pt>
                <c:pt idx="7">
                  <c:v>3.03</c:v>
                </c:pt>
                <c:pt idx="8">
                  <c:v>9.26</c:v>
                </c:pt>
                <c:pt idx="9">
                  <c:v>0</c:v>
                </c:pt>
                <c:pt idx="10">
                  <c:v>3.09</c:v>
                </c:pt>
                <c:pt idx="11">
                  <c:v>22.22</c:v>
                </c:pt>
                <c:pt idx="12">
                  <c:v>13.95</c:v>
                </c:pt>
                <c:pt idx="13">
                  <c:v>7.59</c:v>
                </c:pt>
                <c:pt idx="14">
                  <c:v>2.2200000000000002</c:v>
                </c:pt>
                <c:pt idx="15">
                  <c:v>8.4499999999999993</c:v>
                </c:pt>
                <c:pt idx="16">
                  <c:v>10.53</c:v>
                </c:pt>
                <c:pt idx="17">
                  <c:v>7.2</c:v>
                </c:pt>
                <c:pt idx="18">
                  <c:v>0</c:v>
                </c:pt>
                <c:pt idx="19">
                  <c:v>5.45</c:v>
                </c:pt>
                <c:pt idx="20">
                  <c:v>3.27</c:v>
                </c:pt>
                <c:pt idx="21">
                  <c:v>9.9600000000000009</c:v>
                </c:pt>
                <c:pt idx="22">
                  <c:v>21.43</c:v>
                </c:pt>
                <c:pt idx="23">
                  <c:v>9.52</c:v>
                </c:pt>
                <c:pt idx="24">
                  <c:v>9.64</c:v>
                </c:pt>
                <c:pt idx="25">
                  <c:v>5.66</c:v>
                </c:pt>
                <c:pt idx="26">
                  <c:v>4</c:v>
                </c:pt>
                <c:pt idx="27">
                  <c:v>10.58</c:v>
                </c:pt>
                <c:pt idx="28">
                  <c:v>1.82</c:v>
                </c:pt>
                <c:pt idx="29">
                  <c:v>6.62</c:v>
                </c:pt>
                <c:pt idx="30">
                  <c:v>8.49</c:v>
                </c:pt>
                <c:pt idx="31">
                  <c:v>2.38</c:v>
                </c:pt>
                <c:pt idx="32">
                  <c:v>7.81</c:v>
                </c:pt>
                <c:pt idx="33">
                  <c:v>11.43</c:v>
                </c:pt>
                <c:pt idx="34">
                  <c:v>7.26</c:v>
                </c:pt>
                <c:pt idx="35">
                  <c:v>21.13</c:v>
                </c:pt>
              </c:numCache>
            </c:numRef>
          </c:val>
          <c:extLst>
            <c:ext xmlns:c16="http://schemas.microsoft.com/office/drawing/2014/chart" uri="{C3380CC4-5D6E-409C-BE32-E72D297353CC}">
              <c16:uniqueId val="{00000002-A090-4A9F-B727-3A1E9765592E}"/>
            </c:ext>
          </c:extLst>
        </c:ser>
        <c:dLbls>
          <c:dLblPos val="ctr"/>
          <c:showLegendKey val="0"/>
          <c:showVal val="1"/>
          <c:showCatName val="0"/>
          <c:showSerName val="0"/>
          <c:showPercent val="0"/>
          <c:showBubbleSize val="0"/>
        </c:dLbls>
        <c:gapWidth val="50"/>
        <c:overlap val="100"/>
        <c:axId val="547359471"/>
        <c:axId val="543366255"/>
      </c:barChart>
      <c:catAx>
        <c:axId val="547359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43366255"/>
        <c:crosses val="autoZero"/>
        <c:auto val="1"/>
        <c:lblAlgn val="ctr"/>
        <c:lblOffset val="100"/>
        <c:noMultiLvlLbl val="0"/>
      </c:catAx>
      <c:valAx>
        <c:axId val="543366255"/>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473594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33.33</c:v>
                </c:pt>
                <c:pt idx="1">
                  <c:v>36.31</c:v>
                </c:pt>
                <c:pt idx="2">
                  <c:v>31.52</c:v>
                </c:pt>
                <c:pt idx="3">
                  <c:v>25.97</c:v>
                </c:pt>
                <c:pt idx="4">
                  <c:v>23.299999999999997</c:v>
                </c:pt>
                <c:pt idx="5">
                  <c:v>27.66</c:v>
                </c:pt>
                <c:pt idx="6">
                  <c:v>18.369999999999997</c:v>
                </c:pt>
                <c:pt idx="7">
                  <c:v>87.5</c:v>
                </c:pt>
                <c:pt idx="8">
                  <c:v>30.91</c:v>
                </c:pt>
                <c:pt idx="9">
                  <c:v>21.05</c:v>
                </c:pt>
                <c:pt idx="10">
                  <c:v>18.37</c:v>
                </c:pt>
                <c:pt idx="11">
                  <c:v>30.07</c:v>
                </c:pt>
                <c:pt idx="12">
                  <c:v>25.009999999999998</c:v>
                </c:pt>
                <c:pt idx="13">
                  <c:v>28.47</c:v>
                </c:pt>
                <c:pt idx="14">
                  <c:v>50</c:v>
                </c:pt>
                <c:pt idx="15">
                  <c:v>30.77</c:v>
                </c:pt>
                <c:pt idx="16">
                  <c:v>20.880000000000003</c:v>
                </c:pt>
              </c:numCache>
            </c:numRef>
          </c:val>
          <c:extLst>
            <c:ext xmlns:c16="http://schemas.microsoft.com/office/drawing/2014/chart" uri="{C3380CC4-5D6E-409C-BE32-E72D297353CC}">
              <c16:uniqueId val="{00000000-6120-4448-93D3-948E35661C93}"/>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Лист1!$D$2:$D$18</c:f>
              <c:numCache>
                <c:formatCode>General</c:formatCode>
                <c:ptCount val="17"/>
                <c:pt idx="0">
                  <c:v>31.369999999999997</c:v>
                </c:pt>
                <c:pt idx="1">
                  <c:v>39.56</c:v>
                </c:pt>
                <c:pt idx="2">
                  <c:v>46.019999999999996</c:v>
                </c:pt>
                <c:pt idx="3">
                  <c:v>59.26</c:v>
                </c:pt>
                <c:pt idx="4">
                  <c:v>43.13</c:v>
                </c:pt>
                <c:pt idx="5">
                  <c:v>28.3</c:v>
                </c:pt>
                <c:pt idx="6">
                  <c:v>27.779999999999998</c:v>
                </c:pt>
                <c:pt idx="7">
                  <c:v>100</c:v>
                </c:pt>
                <c:pt idx="8">
                  <c:v>41.660000000000004</c:v>
                </c:pt>
                <c:pt idx="9">
                  <c:v>20</c:v>
                </c:pt>
                <c:pt idx="10">
                  <c:v>39.06</c:v>
                </c:pt>
                <c:pt idx="11">
                  <c:v>28.58</c:v>
                </c:pt>
                <c:pt idx="12">
                  <c:v>10.53</c:v>
                </c:pt>
                <c:pt idx="13">
                  <c:v>32.979999999999997</c:v>
                </c:pt>
                <c:pt idx="14">
                  <c:v>48.839999999999996</c:v>
                </c:pt>
                <c:pt idx="15">
                  <c:v>21.15</c:v>
                </c:pt>
                <c:pt idx="16">
                  <c:v>19.41</c:v>
                </c:pt>
              </c:numCache>
            </c:numRef>
          </c:val>
          <c:extLst>
            <c:ext xmlns:c16="http://schemas.microsoft.com/office/drawing/2014/chart" uri="{C3380CC4-5D6E-409C-BE32-E72D297353CC}">
              <c16:uniqueId val="{00000001-6120-4448-93D3-948E35661C93}"/>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Лист1!$E$2:$E$18</c:f>
              <c:numCache>
                <c:formatCode>General</c:formatCode>
                <c:ptCount val="17"/>
                <c:pt idx="0">
                  <c:v>54.17</c:v>
                </c:pt>
                <c:pt idx="1">
                  <c:v>36.489999999999995</c:v>
                </c:pt>
                <c:pt idx="2">
                  <c:v>41.25</c:v>
                </c:pt>
                <c:pt idx="3">
                  <c:v>47.82</c:v>
                </c:pt>
                <c:pt idx="4">
                  <c:v>48.33</c:v>
                </c:pt>
                <c:pt idx="5">
                  <c:v>48.72</c:v>
                </c:pt>
                <c:pt idx="6">
                  <c:v>34</c:v>
                </c:pt>
                <c:pt idx="7">
                  <c:v>56.87</c:v>
                </c:pt>
                <c:pt idx="8">
                  <c:v>33.79</c:v>
                </c:pt>
                <c:pt idx="9">
                  <c:v>30.77</c:v>
                </c:pt>
                <c:pt idx="10">
                  <c:v>50.980000000000004</c:v>
                </c:pt>
                <c:pt idx="11">
                  <c:v>26.5</c:v>
                </c:pt>
                <c:pt idx="12">
                  <c:v>40.909999999999997</c:v>
                </c:pt>
                <c:pt idx="13">
                  <c:v>8</c:v>
                </c:pt>
                <c:pt idx="14">
                  <c:v>53.33</c:v>
                </c:pt>
                <c:pt idx="15">
                  <c:v>30</c:v>
                </c:pt>
                <c:pt idx="16">
                  <c:v>30.59</c:v>
                </c:pt>
              </c:numCache>
            </c:numRef>
          </c:val>
          <c:extLst>
            <c:ext xmlns:c16="http://schemas.microsoft.com/office/drawing/2014/chart" uri="{C3380CC4-5D6E-409C-BE32-E72D297353CC}">
              <c16:uniqueId val="{00000002-6120-4448-93D3-948E35661C93}"/>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МР</c:v>
                </c:pt>
                <c:pt idx="13">
                  <c:v>ЗАТО Фокино</c:v>
                </c:pt>
                <c:pt idx="14">
                  <c:v>Дальнереченский ГО</c:v>
                </c:pt>
                <c:pt idx="15">
                  <c:v>Михайловский МР</c:v>
                </c:pt>
                <c:pt idx="16">
                  <c:v>Пожарский МО</c:v>
                </c:pt>
              </c:strCache>
            </c:strRef>
          </c:cat>
          <c:val>
            <c:numRef>
              <c:f>Лист1!$F$2:$F$18</c:f>
              <c:numCache>
                <c:formatCode>General</c:formatCode>
                <c:ptCount val="17"/>
                <c:pt idx="0">
                  <c:v>27.27</c:v>
                </c:pt>
                <c:pt idx="1">
                  <c:v>34.450000000000003</c:v>
                </c:pt>
                <c:pt idx="2">
                  <c:v>41.69</c:v>
                </c:pt>
                <c:pt idx="3">
                  <c:v>69.510000000000005</c:v>
                </c:pt>
                <c:pt idx="4">
                  <c:v>44.68</c:v>
                </c:pt>
                <c:pt idx="5">
                  <c:v>32.090000000000003</c:v>
                </c:pt>
                <c:pt idx="6">
                  <c:v>32.6</c:v>
                </c:pt>
                <c:pt idx="7">
                  <c:v>37.5</c:v>
                </c:pt>
                <c:pt idx="8">
                  <c:v>33</c:v>
                </c:pt>
                <c:pt idx="9">
                  <c:v>53.010000000000005</c:v>
                </c:pt>
                <c:pt idx="10">
                  <c:v>42.620000000000005</c:v>
                </c:pt>
                <c:pt idx="11">
                  <c:v>62.85</c:v>
                </c:pt>
                <c:pt idx="12">
                  <c:v>42.86</c:v>
                </c:pt>
                <c:pt idx="13">
                  <c:v>25.9</c:v>
                </c:pt>
                <c:pt idx="14">
                  <c:v>57.83</c:v>
                </c:pt>
                <c:pt idx="15">
                  <c:v>34.090000000000003</c:v>
                </c:pt>
                <c:pt idx="16">
                  <c:v>28.58</c:v>
                </c:pt>
              </c:numCache>
            </c:numRef>
          </c:val>
          <c:extLst>
            <c:ext xmlns:c16="http://schemas.microsoft.com/office/drawing/2014/chart" uri="{C3380CC4-5D6E-409C-BE32-E72D297353CC}">
              <c16:uniqueId val="{00000000-E263-4C52-899E-3C648FE28C6C}"/>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Лист1!$G$2:$G$18</c:f>
              <c:numCache>
                <c:formatCode>General</c:formatCode>
                <c:ptCount val="17"/>
                <c:pt idx="0">
                  <c:v>50</c:v>
                </c:pt>
                <c:pt idx="1">
                  <c:v>41.3</c:v>
                </c:pt>
                <c:pt idx="2">
                  <c:v>53.52</c:v>
                </c:pt>
                <c:pt idx="3">
                  <c:v>55</c:v>
                </c:pt>
                <c:pt idx="4">
                  <c:v>39.58</c:v>
                </c:pt>
                <c:pt idx="5">
                  <c:v>26.23</c:v>
                </c:pt>
                <c:pt idx="6">
                  <c:v>42.31</c:v>
                </c:pt>
                <c:pt idx="7">
                  <c:v>54.84</c:v>
                </c:pt>
                <c:pt idx="8">
                  <c:v>30</c:v>
                </c:pt>
                <c:pt idx="10">
                  <c:v>53.19</c:v>
                </c:pt>
                <c:pt idx="11">
                  <c:v>41.83</c:v>
                </c:pt>
                <c:pt idx="12">
                  <c:v>32.35</c:v>
                </c:pt>
                <c:pt idx="13">
                  <c:v>55</c:v>
                </c:pt>
                <c:pt idx="14">
                  <c:v>52</c:v>
                </c:pt>
                <c:pt idx="15">
                  <c:v>38.309999999999995</c:v>
                </c:pt>
                <c:pt idx="16">
                  <c:v>36.589999999999996</c:v>
                </c:pt>
              </c:numCache>
            </c:numRef>
          </c:val>
          <c:extLst>
            <c:ext xmlns:c16="http://schemas.microsoft.com/office/drawing/2014/chart" uri="{C3380CC4-5D6E-409C-BE32-E72D297353CC}">
              <c16:uniqueId val="{00000000-7ED5-4494-8D27-26C3150D4485}"/>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Лист1!$C$1</c:f>
              <c:strCache>
                <c:ptCount val="1"/>
                <c:pt idx="0">
                  <c:v>2022</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22.56</c:v>
                </c:pt>
                <c:pt idx="1">
                  <c:v>14.41</c:v>
                </c:pt>
                <c:pt idx="2">
                  <c:v>29.48</c:v>
                </c:pt>
                <c:pt idx="3">
                  <c:v>36.11</c:v>
                </c:pt>
                <c:pt idx="4">
                  <c:v>42.65</c:v>
                </c:pt>
                <c:pt idx="5">
                  <c:v>33</c:v>
                </c:pt>
                <c:pt idx="6">
                  <c:v>46.34</c:v>
                </c:pt>
                <c:pt idx="7">
                  <c:v>47.3</c:v>
                </c:pt>
                <c:pt idx="8">
                  <c:v>41.019999999999996</c:v>
                </c:pt>
                <c:pt idx="9">
                  <c:v>36</c:v>
                </c:pt>
                <c:pt idx="10">
                  <c:v>23.92</c:v>
                </c:pt>
                <c:pt idx="11">
                  <c:v>43.67</c:v>
                </c:pt>
                <c:pt idx="12">
                  <c:v>63.410000000000004</c:v>
                </c:pt>
                <c:pt idx="13">
                  <c:v>27.779999999999998</c:v>
                </c:pt>
                <c:pt idx="14">
                  <c:v>26.619999999999997</c:v>
                </c:pt>
                <c:pt idx="15">
                  <c:v>44.28</c:v>
                </c:pt>
                <c:pt idx="16">
                  <c:v>33.340000000000003</c:v>
                </c:pt>
                <c:pt idx="17">
                  <c:v>51.8</c:v>
                </c:pt>
              </c:numCache>
            </c:numRef>
          </c:val>
          <c:extLst>
            <c:ext xmlns:c16="http://schemas.microsoft.com/office/drawing/2014/chart" uri="{C3380CC4-5D6E-409C-BE32-E72D297353CC}">
              <c16:uniqueId val="{00000000-B054-4CAA-870E-E2B002DFDF07}"/>
            </c:ext>
          </c:extLst>
        </c:ser>
        <c:ser>
          <c:idx val="1"/>
          <c:order val="1"/>
          <c:tx>
            <c:strRef>
              <c:f>Лист1!$D$1</c:f>
              <c:strCache>
                <c:ptCount val="1"/>
                <c:pt idx="0">
                  <c:v>2023</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Лист1!$D$2:$D$19</c:f>
              <c:numCache>
                <c:formatCode>General</c:formatCode>
                <c:ptCount val="18"/>
                <c:pt idx="0">
                  <c:v>48.13</c:v>
                </c:pt>
                <c:pt idx="1">
                  <c:v>25.810000000000002</c:v>
                </c:pt>
                <c:pt idx="2">
                  <c:v>42.36</c:v>
                </c:pt>
                <c:pt idx="3">
                  <c:v>30.84</c:v>
                </c:pt>
                <c:pt idx="4">
                  <c:v>34.880000000000003</c:v>
                </c:pt>
                <c:pt idx="5">
                  <c:v>34.17</c:v>
                </c:pt>
                <c:pt idx="6">
                  <c:v>55.69</c:v>
                </c:pt>
                <c:pt idx="7">
                  <c:v>41.34</c:v>
                </c:pt>
                <c:pt idx="8">
                  <c:v>24.39</c:v>
                </c:pt>
                <c:pt idx="9">
                  <c:v>40</c:v>
                </c:pt>
                <c:pt idx="10">
                  <c:v>52.629999999999995</c:v>
                </c:pt>
                <c:pt idx="11">
                  <c:v>47.91</c:v>
                </c:pt>
                <c:pt idx="12">
                  <c:v>42.53</c:v>
                </c:pt>
                <c:pt idx="13">
                  <c:v>53.74</c:v>
                </c:pt>
                <c:pt idx="14">
                  <c:v>36.22</c:v>
                </c:pt>
                <c:pt idx="15">
                  <c:v>35</c:v>
                </c:pt>
                <c:pt idx="16">
                  <c:v>23.7</c:v>
                </c:pt>
                <c:pt idx="17">
                  <c:v>56.41</c:v>
                </c:pt>
              </c:numCache>
            </c:numRef>
          </c:val>
          <c:extLst>
            <c:ext xmlns:c16="http://schemas.microsoft.com/office/drawing/2014/chart" uri="{C3380CC4-5D6E-409C-BE32-E72D297353CC}">
              <c16:uniqueId val="{00000001-B054-4CAA-870E-E2B002DFDF07}"/>
            </c:ext>
          </c:extLst>
        </c:ser>
        <c:ser>
          <c:idx val="2"/>
          <c:order val="2"/>
          <c:tx>
            <c:strRef>
              <c:f>Лист1!$E$1</c:f>
              <c:strCache>
                <c:ptCount val="1"/>
                <c:pt idx="0">
                  <c:v>2024</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Лист1!$E$2:$E$19</c:f>
              <c:numCache>
                <c:formatCode>General</c:formatCode>
                <c:ptCount val="18"/>
                <c:pt idx="0">
                  <c:v>35.65</c:v>
                </c:pt>
                <c:pt idx="1">
                  <c:v>42.2</c:v>
                </c:pt>
                <c:pt idx="2">
                  <c:v>40.07</c:v>
                </c:pt>
                <c:pt idx="3">
                  <c:v>45.72</c:v>
                </c:pt>
                <c:pt idx="4">
                  <c:v>45.45</c:v>
                </c:pt>
                <c:pt idx="5">
                  <c:v>28.03</c:v>
                </c:pt>
                <c:pt idx="6">
                  <c:v>40</c:v>
                </c:pt>
                <c:pt idx="7">
                  <c:v>25.970000000000002</c:v>
                </c:pt>
                <c:pt idx="8">
                  <c:v>41.46</c:v>
                </c:pt>
                <c:pt idx="9">
                  <c:v>49.7</c:v>
                </c:pt>
                <c:pt idx="10">
                  <c:v>35.130000000000003</c:v>
                </c:pt>
                <c:pt idx="11">
                  <c:v>40.5</c:v>
                </c:pt>
                <c:pt idx="12">
                  <c:v>42.45</c:v>
                </c:pt>
                <c:pt idx="13">
                  <c:v>36.96</c:v>
                </c:pt>
                <c:pt idx="14">
                  <c:v>36.630000000000003</c:v>
                </c:pt>
                <c:pt idx="15">
                  <c:v>68.790000000000006</c:v>
                </c:pt>
                <c:pt idx="16">
                  <c:v>44.57</c:v>
                </c:pt>
                <c:pt idx="17">
                  <c:v>61.53</c:v>
                </c:pt>
              </c:numCache>
            </c:numRef>
          </c:val>
          <c:extLst>
            <c:ext xmlns:c16="http://schemas.microsoft.com/office/drawing/2014/chart" uri="{C3380CC4-5D6E-409C-BE32-E72D297353CC}">
              <c16:uniqueId val="{00000002-B054-4CAA-870E-E2B002DFDF07}"/>
            </c:ext>
          </c:extLst>
        </c:ser>
        <c:ser>
          <c:idx val="3"/>
          <c:order val="3"/>
          <c:tx>
            <c:strRef>
              <c:f>Лист1!$F$1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Лист1!$F$2:$F$19</c:f>
              <c:numCache>
                <c:formatCode>General</c:formatCode>
                <c:ptCount val="18"/>
                <c:pt idx="0">
                  <c:v>51.14</c:v>
                </c:pt>
                <c:pt idx="1">
                  <c:v>42.11</c:v>
                </c:pt>
                <c:pt idx="2">
                  <c:v>46.620000000000005</c:v>
                </c:pt>
                <c:pt idx="3">
                  <c:v>32.07</c:v>
                </c:pt>
                <c:pt idx="4">
                  <c:v>54.650000000000006</c:v>
                </c:pt>
                <c:pt idx="5">
                  <c:v>30.86</c:v>
                </c:pt>
                <c:pt idx="6">
                  <c:v>47.559999999999995</c:v>
                </c:pt>
                <c:pt idx="7">
                  <c:v>28.74</c:v>
                </c:pt>
                <c:pt idx="8">
                  <c:v>29.27</c:v>
                </c:pt>
                <c:pt idx="9">
                  <c:v>48.930000000000007</c:v>
                </c:pt>
                <c:pt idx="10">
                  <c:v>39.730000000000004</c:v>
                </c:pt>
                <c:pt idx="11">
                  <c:v>34.130000000000003</c:v>
                </c:pt>
                <c:pt idx="12">
                  <c:v>25.61</c:v>
                </c:pt>
                <c:pt idx="13">
                  <c:v>25</c:v>
                </c:pt>
                <c:pt idx="14">
                  <c:v>49.14</c:v>
                </c:pt>
                <c:pt idx="15">
                  <c:v>36.49</c:v>
                </c:pt>
                <c:pt idx="16">
                  <c:v>38.93</c:v>
                </c:pt>
                <c:pt idx="17">
                  <c:v>45.449999999999996</c:v>
                </c:pt>
              </c:numCache>
            </c:numRef>
          </c:val>
          <c:extLst>
            <c:ext xmlns:c16="http://schemas.microsoft.com/office/drawing/2014/chart" uri="{C3380CC4-5D6E-409C-BE32-E72D297353CC}">
              <c16:uniqueId val="{00000000-710C-4D75-8F62-64F6E64F0012}"/>
            </c:ext>
          </c:extLst>
        </c:ser>
        <c:ser>
          <c:idx val="4"/>
          <c:order val="4"/>
          <c:tx>
            <c:strRef>
              <c:f>Лист1!$G$1</c:f>
              <c:strCache>
                <c:ptCount val="1"/>
                <c:pt idx="0">
                  <c:v>2026</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Лист1!$G$2:$G$19</c:f>
              <c:numCache>
                <c:formatCode>General</c:formatCode>
                <c:ptCount val="18"/>
                <c:pt idx="0">
                  <c:v>42.06</c:v>
                </c:pt>
                <c:pt idx="1">
                  <c:v>32.159999999999997</c:v>
                </c:pt>
                <c:pt idx="2">
                  <c:v>40.19</c:v>
                </c:pt>
                <c:pt idx="3">
                  <c:v>48.65</c:v>
                </c:pt>
                <c:pt idx="4">
                  <c:v>42.86</c:v>
                </c:pt>
                <c:pt idx="5">
                  <c:v>37.840000000000003</c:v>
                </c:pt>
                <c:pt idx="6">
                  <c:v>52.78</c:v>
                </c:pt>
                <c:pt idx="8">
                  <c:v>32.26</c:v>
                </c:pt>
                <c:pt idx="9">
                  <c:v>44</c:v>
                </c:pt>
                <c:pt idx="10">
                  <c:v>44.11</c:v>
                </c:pt>
                <c:pt idx="11">
                  <c:v>38.64</c:v>
                </c:pt>
                <c:pt idx="12">
                  <c:v>46.34</c:v>
                </c:pt>
                <c:pt idx="13">
                  <c:v>22.73</c:v>
                </c:pt>
                <c:pt idx="14">
                  <c:v>41.519999999999996</c:v>
                </c:pt>
                <c:pt idx="15">
                  <c:v>38.67</c:v>
                </c:pt>
                <c:pt idx="16">
                  <c:v>41.980000000000004</c:v>
                </c:pt>
                <c:pt idx="17">
                  <c:v>40.28</c:v>
                </c:pt>
              </c:numCache>
            </c:numRef>
          </c:val>
          <c:extLst>
            <c:ext xmlns:c16="http://schemas.microsoft.com/office/drawing/2014/chart" uri="{C3380CC4-5D6E-409C-BE32-E72D297353CC}">
              <c16:uniqueId val="{00000000-25FF-4109-88B0-4064460AF015}"/>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8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Достижение планируемых рез'!$B$9:$B$24</c:f>
              <c:strCache>
                <c:ptCount val="16"/>
                <c:pt idx="0">
                  <c:v>1K1</c:v>
                </c:pt>
                <c:pt idx="1">
                  <c:v>1К2</c:v>
                </c:pt>
                <c:pt idx="2">
                  <c:v>1К3</c:v>
                </c:pt>
                <c:pt idx="3">
                  <c:v>2.1</c:v>
                </c:pt>
                <c:pt idx="4">
                  <c:v>2.2</c:v>
                </c:pt>
                <c:pt idx="5">
                  <c:v>3</c:v>
                </c:pt>
                <c:pt idx="6">
                  <c:v>4</c:v>
                </c:pt>
                <c:pt idx="7">
                  <c:v>5</c:v>
                </c:pt>
                <c:pt idx="8">
                  <c:v>6.1</c:v>
                </c:pt>
                <c:pt idx="9">
                  <c:v>6.2</c:v>
                </c:pt>
                <c:pt idx="10">
                  <c:v>7.1</c:v>
                </c:pt>
                <c:pt idx="11">
                  <c:v>7.2</c:v>
                </c:pt>
                <c:pt idx="12">
                  <c:v>8.1</c:v>
                </c:pt>
                <c:pt idx="13">
                  <c:v>8.2</c:v>
                </c:pt>
                <c:pt idx="14">
                  <c:v>9</c:v>
                </c:pt>
                <c:pt idx="15">
                  <c:v>10</c:v>
                </c:pt>
              </c:strCache>
            </c:strRef>
          </c:cat>
          <c:val>
            <c:numRef>
              <c:f>'РУ 8 Достижение планируемых рез'!$C$9:$C$24</c:f>
              <c:numCache>
                <c:formatCode>General</c:formatCode>
                <c:ptCount val="16"/>
                <c:pt idx="0">
                  <c:v>56.02</c:v>
                </c:pt>
                <c:pt idx="1">
                  <c:v>37.619999999999997</c:v>
                </c:pt>
                <c:pt idx="2">
                  <c:v>89.85</c:v>
                </c:pt>
                <c:pt idx="3">
                  <c:v>76.900000000000006</c:v>
                </c:pt>
                <c:pt idx="4">
                  <c:v>66.459999999999994</c:v>
                </c:pt>
                <c:pt idx="5">
                  <c:v>74.25</c:v>
                </c:pt>
                <c:pt idx="6">
                  <c:v>73.91</c:v>
                </c:pt>
                <c:pt idx="7">
                  <c:v>88.15</c:v>
                </c:pt>
                <c:pt idx="8">
                  <c:v>82.07</c:v>
                </c:pt>
                <c:pt idx="9">
                  <c:v>48.32</c:v>
                </c:pt>
                <c:pt idx="10">
                  <c:v>81.27</c:v>
                </c:pt>
                <c:pt idx="11">
                  <c:v>55.26</c:v>
                </c:pt>
                <c:pt idx="12">
                  <c:v>77.930000000000007</c:v>
                </c:pt>
                <c:pt idx="13">
                  <c:v>68.900000000000006</c:v>
                </c:pt>
                <c:pt idx="14">
                  <c:v>34.86</c:v>
                </c:pt>
                <c:pt idx="15">
                  <c:v>40.28</c:v>
                </c:pt>
              </c:numCache>
            </c:numRef>
          </c:val>
          <c:extLst>
            <c:ext xmlns:c16="http://schemas.microsoft.com/office/drawing/2014/chart" uri="{C3380CC4-5D6E-409C-BE32-E72D297353CC}">
              <c16:uniqueId val="{00000000-8206-48A5-B3B9-B584CD1723BA}"/>
            </c:ext>
          </c:extLst>
        </c:ser>
        <c:ser>
          <c:idx val="1"/>
          <c:order val="1"/>
          <c:tx>
            <c:strRef>
              <c:f>'РУ 8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Достижение планируемых рез'!$B$9:$B$24</c:f>
              <c:strCache>
                <c:ptCount val="16"/>
                <c:pt idx="0">
                  <c:v>1K1</c:v>
                </c:pt>
                <c:pt idx="1">
                  <c:v>1К2</c:v>
                </c:pt>
                <c:pt idx="2">
                  <c:v>1К3</c:v>
                </c:pt>
                <c:pt idx="3">
                  <c:v>2.1</c:v>
                </c:pt>
                <c:pt idx="4">
                  <c:v>2.2</c:v>
                </c:pt>
                <c:pt idx="5">
                  <c:v>3</c:v>
                </c:pt>
                <c:pt idx="6">
                  <c:v>4</c:v>
                </c:pt>
                <c:pt idx="7">
                  <c:v>5</c:v>
                </c:pt>
                <c:pt idx="8">
                  <c:v>6.1</c:v>
                </c:pt>
                <c:pt idx="9">
                  <c:v>6.2</c:v>
                </c:pt>
                <c:pt idx="10">
                  <c:v>7.1</c:v>
                </c:pt>
                <c:pt idx="11">
                  <c:v>7.2</c:v>
                </c:pt>
                <c:pt idx="12">
                  <c:v>8.1</c:v>
                </c:pt>
                <c:pt idx="13">
                  <c:v>8.2</c:v>
                </c:pt>
                <c:pt idx="14">
                  <c:v>9</c:v>
                </c:pt>
                <c:pt idx="15">
                  <c:v>10</c:v>
                </c:pt>
              </c:strCache>
            </c:strRef>
          </c:cat>
          <c:val>
            <c:numRef>
              <c:f>'РУ 8 Достижение планируемых рез'!$D$9:$D$24</c:f>
              <c:numCache>
                <c:formatCode>General</c:formatCode>
                <c:ptCount val="16"/>
                <c:pt idx="0">
                  <c:v>58.2</c:v>
                </c:pt>
                <c:pt idx="1">
                  <c:v>39.6</c:v>
                </c:pt>
                <c:pt idx="2">
                  <c:v>91.62</c:v>
                </c:pt>
                <c:pt idx="3">
                  <c:v>79.59</c:v>
                </c:pt>
                <c:pt idx="4">
                  <c:v>68.67</c:v>
                </c:pt>
                <c:pt idx="5">
                  <c:v>75.739999999999995</c:v>
                </c:pt>
                <c:pt idx="6">
                  <c:v>76.06</c:v>
                </c:pt>
                <c:pt idx="7">
                  <c:v>89.9</c:v>
                </c:pt>
                <c:pt idx="8">
                  <c:v>82.7</c:v>
                </c:pt>
                <c:pt idx="9">
                  <c:v>51.84</c:v>
                </c:pt>
                <c:pt idx="10">
                  <c:v>82.29</c:v>
                </c:pt>
                <c:pt idx="11">
                  <c:v>57.7</c:v>
                </c:pt>
                <c:pt idx="12">
                  <c:v>81.14</c:v>
                </c:pt>
                <c:pt idx="13">
                  <c:v>69.989999999999995</c:v>
                </c:pt>
                <c:pt idx="14">
                  <c:v>34.299999999999997</c:v>
                </c:pt>
                <c:pt idx="15">
                  <c:v>41.69</c:v>
                </c:pt>
              </c:numCache>
            </c:numRef>
          </c:val>
          <c:extLst>
            <c:ext xmlns:c16="http://schemas.microsoft.com/office/drawing/2014/chart" uri="{C3380CC4-5D6E-409C-BE32-E72D297353CC}">
              <c16:uniqueId val="{00000001-8206-48A5-B3B9-B584CD1723BA}"/>
            </c:ext>
          </c:extLst>
        </c:ser>
        <c:dLbls>
          <c:dLblPos val="ctr"/>
          <c:showLegendKey val="0"/>
          <c:showVal val="1"/>
          <c:showCatName val="0"/>
          <c:showSerName val="0"/>
          <c:showPercent val="0"/>
          <c:showBubbleSize val="0"/>
        </c:dLbls>
        <c:gapWidth val="219"/>
        <c:overlap val="-27"/>
        <c:axId val="1406904304"/>
        <c:axId val="1597531072"/>
      </c:barChart>
      <c:catAx>
        <c:axId val="140690430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597531072"/>
        <c:crosses val="autoZero"/>
        <c:auto val="1"/>
        <c:lblAlgn val="ctr"/>
        <c:lblOffset val="100"/>
        <c:noMultiLvlLbl val="0"/>
      </c:catAx>
      <c:valAx>
        <c:axId val="1597531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06904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'ОБ 8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Достижение планируемых рез'!$B$9:$B$23</c:f>
              <c:strCache>
                <c:ptCount val="15"/>
                <c:pt idx="0">
                  <c:v>1.1</c:v>
                </c:pt>
                <c:pt idx="1">
                  <c:v>1.2</c:v>
                </c:pt>
                <c:pt idx="2">
                  <c:v>2</c:v>
                </c:pt>
                <c:pt idx="3">
                  <c:v>3</c:v>
                </c:pt>
                <c:pt idx="4">
                  <c:v>4</c:v>
                </c:pt>
                <c:pt idx="5">
                  <c:v>5.1</c:v>
                </c:pt>
                <c:pt idx="6">
                  <c:v>5.2</c:v>
                </c:pt>
                <c:pt idx="7">
                  <c:v>6.1</c:v>
                </c:pt>
                <c:pt idx="8">
                  <c:v>6.2</c:v>
                </c:pt>
                <c:pt idx="9">
                  <c:v>7.1</c:v>
                </c:pt>
                <c:pt idx="10">
                  <c:v>7.2</c:v>
                </c:pt>
                <c:pt idx="11">
                  <c:v>7.3</c:v>
                </c:pt>
                <c:pt idx="12">
                  <c:v>8.1</c:v>
                </c:pt>
                <c:pt idx="13">
                  <c:v>8.2</c:v>
                </c:pt>
                <c:pt idx="14">
                  <c:v>8.3</c:v>
                </c:pt>
              </c:strCache>
            </c:strRef>
          </c:cat>
          <c:val>
            <c:numRef>
              <c:f>'ОБ 8 Достижение планируемых рез'!$C$9:$C$23</c:f>
              <c:numCache>
                <c:formatCode>General</c:formatCode>
                <c:ptCount val="15"/>
                <c:pt idx="0">
                  <c:v>83.22</c:v>
                </c:pt>
                <c:pt idx="1">
                  <c:v>60.8</c:v>
                </c:pt>
                <c:pt idx="2">
                  <c:v>81.52</c:v>
                </c:pt>
                <c:pt idx="3">
                  <c:v>87.6</c:v>
                </c:pt>
                <c:pt idx="4">
                  <c:v>75.81</c:v>
                </c:pt>
                <c:pt idx="5">
                  <c:v>80.2</c:v>
                </c:pt>
                <c:pt idx="6">
                  <c:v>70.08</c:v>
                </c:pt>
                <c:pt idx="7">
                  <c:v>78.03</c:v>
                </c:pt>
                <c:pt idx="8">
                  <c:v>49.84</c:v>
                </c:pt>
                <c:pt idx="9">
                  <c:v>76.75</c:v>
                </c:pt>
                <c:pt idx="10">
                  <c:v>58.87</c:v>
                </c:pt>
                <c:pt idx="11">
                  <c:v>47.62</c:v>
                </c:pt>
                <c:pt idx="12">
                  <c:v>57.51</c:v>
                </c:pt>
                <c:pt idx="13">
                  <c:v>32.21</c:v>
                </c:pt>
                <c:pt idx="14">
                  <c:v>42</c:v>
                </c:pt>
              </c:numCache>
            </c:numRef>
          </c:val>
          <c:extLst>
            <c:ext xmlns:c16="http://schemas.microsoft.com/office/drawing/2014/chart" uri="{C3380CC4-5D6E-409C-BE32-E72D297353CC}">
              <c16:uniqueId val="{00000000-17E3-41B4-BB48-503AB6F76C08}"/>
            </c:ext>
          </c:extLst>
        </c:ser>
        <c:ser>
          <c:idx val="1"/>
          <c:order val="1"/>
          <c:tx>
            <c:strRef>
              <c:f>'ОБ 8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Достижение планируемых рез'!$B$9:$B$23</c:f>
              <c:strCache>
                <c:ptCount val="15"/>
                <c:pt idx="0">
                  <c:v>1.1</c:v>
                </c:pt>
                <c:pt idx="1">
                  <c:v>1.2</c:v>
                </c:pt>
                <c:pt idx="2">
                  <c:v>2</c:v>
                </c:pt>
                <c:pt idx="3">
                  <c:v>3</c:v>
                </c:pt>
                <c:pt idx="4">
                  <c:v>4</c:v>
                </c:pt>
                <c:pt idx="5">
                  <c:v>5.1</c:v>
                </c:pt>
                <c:pt idx="6">
                  <c:v>5.2</c:v>
                </c:pt>
                <c:pt idx="7">
                  <c:v>6.1</c:v>
                </c:pt>
                <c:pt idx="8">
                  <c:v>6.2</c:v>
                </c:pt>
                <c:pt idx="9">
                  <c:v>7.1</c:v>
                </c:pt>
                <c:pt idx="10">
                  <c:v>7.2</c:v>
                </c:pt>
                <c:pt idx="11">
                  <c:v>7.3</c:v>
                </c:pt>
                <c:pt idx="12">
                  <c:v>8.1</c:v>
                </c:pt>
                <c:pt idx="13">
                  <c:v>8.2</c:v>
                </c:pt>
                <c:pt idx="14">
                  <c:v>8.3</c:v>
                </c:pt>
              </c:strCache>
            </c:strRef>
          </c:cat>
          <c:val>
            <c:numRef>
              <c:f>'ОБ 8 Достижение планируемых рез'!$D$9:$D$23</c:f>
              <c:numCache>
                <c:formatCode>General</c:formatCode>
                <c:ptCount val="15"/>
                <c:pt idx="0">
                  <c:v>85.51</c:v>
                </c:pt>
                <c:pt idx="1">
                  <c:v>66.709999999999994</c:v>
                </c:pt>
                <c:pt idx="2">
                  <c:v>75.73</c:v>
                </c:pt>
                <c:pt idx="3">
                  <c:v>82.23</c:v>
                </c:pt>
                <c:pt idx="4">
                  <c:v>77.319999999999993</c:v>
                </c:pt>
                <c:pt idx="5">
                  <c:v>83.1</c:v>
                </c:pt>
                <c:pt idx="6">
                  <c:v>73.13</c:v>
                </c:pt>
                <c:pt idx="7">
                  <c:v>73.37</c:v>
                </c:pt>
                <c:pt idx="8">
                  <c:v>50.37</c:v>
                </c:pt>
                <c:pt idx="9">
                  <c:v>72.61</c:v>
                </c:pt>
                <c:pt idx="10">
                  <c:v>63.23</c:v>
                </c:pt>
                <c:pt idx="11">
                  <c:v>48.48</c:v>
                </c:pt>
                <c:pt idx="12">
                  <c:v>62.48</c:v>
                </c:pt>
                <c:pt idx="13">
                  <c:v>38.299999999999997</c:v>
                </c:pt>
                <c:pt idx="14">
                  <c:v>45.39</c:v>
                </c:pt>
              </c:numCache>
            </c:numRef>
          </c:val>
          <c:extLst>
            <c:ext xmlns:c16="http://schemas.microsoft.com/office/drawing/2014/chart" uri="{C3380CC4-5D6E-409C-BE32-E72D297353CC}">
              <c16:uniqueId val="{00000001-17E3-41B4-BB48-503AB6F76C08}"/>
            </c:ext>
          </c:extLst>
        </c:ser>
        <c:dLbls>
          <c:dLblPos val="ctr"/>
          <c:showLegendKey val="0"/>
          <c:showVal val="1"/>
          <c:showCatName val="0"/>
          <c:showSerName val="0"/>
          <c:showPercent val="0"/>
          <c:showBubbleSize val="0"/>
        </c:dLbls>
        <c:gapWidth val="219"/>
        <c:overlap val="-27"/>
        <c:axId val="176169088"/>
        <c:axId val="163614032"/>
      </c:barChart>
      <c:catAx>
        <c:axId val="17616908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ЗАДАНИЯ</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63614032"/>
        <c:crosses val="autoZero"/>
        <c:auto val="1"/>
        <c:lblAlgn val="ctr"/>
        <c:lblOffset val="100"/>
        <c:noMultiLvlLbl val="0"/>
      </c:catAx>
      <c:valAx>
        <c:axId val="163614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76169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'ОБ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Статистика по отметкам'!$B$9:$B$43</c:f>
              <c:numCache>
                <c:formatCode>General</c:formatCode>
                <c:ptCount val="35"/>
                <c:pt idx="0">
                  <c:v>9.6999999999999993</c:v>
                </c:pt>
                <c:pt idx="1">
                  <c:v>10.199999999999999</c:v>
                </c:pt>
                <c:pt idx="2">
                  <c:v>0</c:v>
                </c:pt>
                <c:pt idx="3">
                  <c:v>12.43</c:v>
                </c:pt>
                <c:pt idx="4">
                  <c:v>5.2</c:v>
                </c:pt>
                <c:pt idx="5">
                  <c:v>0</c:v>
                </c:pt>
                <c:pt idx="6">
                  <c:v>0</c:v>
                </c:pt>
                <c:pt idx="7">
                  <c:v>19.670000000000002</c:v>
                </c:pt>
                <c:pt idx="8">
                  <c:v>11.54</c:v>
                </c:pt>
                <c:pt idx="9">
                  <c:v>6.45</c:v>
                </c:pt>
                <c:pt idx="10">
                  <c:v>17.5</c:v>
                </c:pt>
                <c:pt idx="11">
                  <c:v>2.13</c:v>
                </c:pt>
                <c:pt idx="12">
                  <c:v>5.0999999999999996</c:v>
                </c:pt>
                <c:pt idx="13">
                  <c:v>17.649999999999999</c:v>
                </c:pt>
                <c:pt idx="14">
                  <c:v>0</c:v>
                </c:pt>
                <c:pt idx="15">
                  <c:v>6</c:v>
                </c:pt>
                <c:pt idx="16">
                  <c:v>6.54</c:v>
                </c:pt>
                <c:pt idx="17">
                  <c:v>18.29</c:v>
                </c:pt>
                <c:pt idx="18">
                  <c:v>9.52</c:v>
                </c:pt>
                <c:pt idx="19">
                  <c:v>11.7</c:v>
                </c:pt>
                <c:pt idx="20">
                  <c:v>10.19</c:v>
                </c:pt>
                <c:pt idx="21">
                  <c:v>6.76</c:v>
                </c:pt>
                <c:pt idx="22">
                  <c:v>0</c:v>
                </c:pt>
                <c:pt idx="23">
                  <c:v>2.7</c:v>
                </c:pt>
                <c:pt idx="24">
                  <c:v>2.78</c:v>
                </c:pt>
                <c:pt idx="25">
                  <c:v>25.81</c:v>
                </c:pt>
                <c:pt idx="26">
                  <c:v>4.57</c:v>
                </c:pt>
                <c:pt idx="27">
                  <c:v>2.94</c:v>
                </c:pt>
                <c:pt idx="28">
                  <c:v>18.940000000000001</c:v>
                </c:pt>
                <c:pt idx="29">
                  <c:v>7.32</c:v>
                </c:pt>
                <c:pt idx="30">
                  <c:v>0</c:v>
                </c:pt>
                <c:pt idx="31">
                  <c:v>11.9</c:v>
                </c:pt>
                <c:pt idx="32">
                  <c:v>4</c:v>
                </c:pt>
                <c:pt idx="33">
                  <c:v>6.11</c:v>
                </c:pt>
                <c:pt idx="34">
                  <c:v>16.670000000000002</c:v>
                </c:pt>
              </c:numCache>
            </c:numRef>
          </c:val>
          <c:extLst>
            <c:ext xmlns:c16="http://schemas.microsoft.com/office/drawing/2014/chart" uri="{C3380CC4-5D6E-409C-BE32-E72D297353CC}">
              <c16:uniqueId val="{00000000-65DF-4C47-8199-17EB39A7B151}"/>
            </c:ext>
          </c:extLst>
        </c:ser>
        <c:ser>
          <c:idx val="1"/>
          <c:order val="1"/>
          <c:tx>
            <c:strRef>
              <c:f>'ОБ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Статистика по отметкам'!$C$9:$C$43</c:f>
              <c:numCache>
                <c:formatCode>General</c:formatCode>
                <c:ptCount val="35"/>
                <c:pt idx="0">
                  <c:v>42.8</c:v>
                </c:pt>
                <c:pt idx="1">
                  <c:v>47.93</c:v>
                </c:pt>
                <c:pt idx="2">
                  <c:v>50</c:v>
                </c:pt>
                <c:pt idx="3">
                  <c:v>46.26</c:v>
                </c:pt>
                <c:pt idx="4">
                  <c:v>41.28</c:v>
                </c:pt>
                <c:pt idx="5">
                  <c:v>45</c:v>
                </c:pt>
                <c:pt idx="6">
                  <c:v>60.42</c:v>
                </c:pt>
                <c:pt idx="7">
                  <c:v>54.1</c:v>
                </c:pt>
                <c:pt idx="8">
                  <c:v>46.15</c:v>
                </c:pt>
                <c:pt idx="9">
                  <c:v>38.71</c:v>
                </c:pt>
                <c:pt idx="10">
                  <c:v>52.5</c:v>
                </c:pt>
                <c:pt idx="11">
                  <c:v>44.68</c:v>
                </c:pt>
                <c:pt idx="12">
                  <c:v>53.06</c:v>
                </c:pt>
                <c:pt idx="13">
                  <c:v>50</c:v>
                </c:pt>
                <c:pt idx="14">
                  <c:v>45</c:v>
                </c:pt>
                <c:pt idx="15">
                  <c:v>42</c:v>
                </c:pt>
                <c:pt idx="16">
                  <c:v>55.14</c:v>
                </c:pt>
                <c:pt idx="17">
                  <c:v>45.12</c:v>
                </c:pt>
                <c:pt idx="18">
                  <c:v>48.41</c:v>
                </c:pt>
                <c:pt idx="19">
                  <c:v>56.14</c:v>
                </c:pt>
                <c:pt idx="20">
                  <c:v>49.62</c:v>
                </c:pt>
                <c:pt idx="21">
                  <c:v>44.59</c:v>
                </c:pt>
                <c:pt idx="22">
                  <c:v>57.14</c:v>
                </c:pt>
                <c:pt idx="23">
                  <c:v>59.46</c:v>
                </c:pt>
                <c:pt idx="24">
                  <c:v>44.44</c:v>
                </c:pt>
                <c:pt idx="25">
                  <c:v>41.94</c:v>
                </c:pt>
                <c:pt idx="26">
                  <c:v>51.43</c:v>
                </c:pt>
                <c:pt idx="27">
                  <c:v>52.94</c:v>
                </c:pt>
                <c:pt idx="28">
                  <c:v>42.42</c:v>
                </c:pt>
                <c:pt idx="29">
                  <c:v>46.34</c:v>
                </c:pt>
                <c:pt idx="30">
                  <c:v>77.27</c:v>
                </c:pt>
                <c:pt idx="31">
                  <c:v>46.58</c:v>
                </c:pt>
                <c:pt idx="32">
                  <c:v>57.33</c:v>
                </c:pt>
                <c:pt idx="33">
                  <c:v>51.91</c:v>
                </c:pt>
                <c:pt idx="34">
                  <c:v>43.06</c:v>
                </c:pt>
              </c:numCache>
            </c:numRef>
          </c:val>
          <c:extLst>
            <c:ext xmlns:c16="http://schemas.microsoft.com/office/drawing/2014/chart" uri="{C3380CC4-5D6E-409C-BE32-E72D297353CC}">
              <c16:uniqueId val="{00000001-65DF-4C47-8199-17EB39A7B151}"/>
            </c:ext>
          </c:extLst>
        </c:ser>
        <c:ser>
          <c:idx val="2"/>
          <c:order val="2"/>
          <c:tx>
            <c:strRef>
              <c:f>'ОБ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Статистика по отметкам'!$D$9:$D$43</c:f>
              <c:numCache>
                <c:formatCode>General</c:formatCode>
                <c:ptCount val="35"/>
                <c:pt idx="0">
                  <c:v>37.090000000000003</c:v>
                </c:pt>
                <c:pt idx="1">
                  <c:v>32.200000000000003</c:v>
                </c:pt>
                <c:pt idx="2">
                  <c:v>50</c:v>
                </c:pt>
                <c:pt idx="3">
                  <c:v>29.66</c:v>
                </c:pt>
                <c:pt idx="4">
                  <c:v>37.92</c:v>
                </c:pt>
                <c:pt idx="5">
                  <c:v>35</c:v>
                </c:pt>
                <c:pt idx="6">
                  <c:v>37.5</c:v>
                </c:pt>
                <c:pt idx="7">
                  <c:v>22.95</c:v>
                </c:pt>
                <c:pt idx="8">
                  <c:v>42.31</c:v>
                </c:pt>
                <c:pt idx="9">
                  <c:v>38.71</c:v>
                </c:pt>
                <c:pt idx="10">
                  <c:v>22.5</c:v>
                </c:pt>
                <c:pt idx="11">
                  <c:v>34.04</c:v>
                </c:pt>
                <c:pt idx="12">
                  <c:v>34.69</c:v>
                </c:pt>
                <c:pt idx="13">
                  <c:v>29.41</c:v>
                </c:pt>
                <c:pt idx="14">
                  <c:v>40</c:v>
                </c:pt>
                <c:pt idx="15">
                  <c:v>34</c:v>
                </c:pt>
                <c:pt idx="16">
                  <c:v>35.51</c:v>
                </c:pt>
                <c:pt idx="17">
                  <c:v>26.83</c:v>
                </c:pt>
                <c:pt idx="18">
                  <c:v>28.57</c:v>
                </c:pt>
                <c:pt idx="19">
                  <c:v>29.24</c:v>
                </c:pt>
                <c:pt idx="20">
                  <c:v>30.77</c:v>
                </c:pt>
                <c:pt idx="21">
                  <c:v>39.19</c:v>
                </c:pt>
                <c:pt idx="22">
                  <c:v>38.1</c:v>
                </c:pt>
                <c:pt idx="23">
                  <c:v>35.14</c:v>
                </c:pt>
                <c:pt idx="24">
                  <c:v>47.22</c:v>
                </c:pt>
                <c:pt idx="25">
                  <c:v>25.81</c:v>
                </c:pt>
                <c:pt idx="26">
                  <c:v>40</c:v>
                </c:pt>
                <c:pt idx="27">
                  <c:v>35.29</c:v>
                </c:pt>
                <c:pt idx="28">
                  <c:v>26.52</c:v>
                </c:pt>
                <c:pt idx="29">
                  <c:v>41.46</c:v>
                </c:pt>
                <c:pt idx="30">
                  <c:v>18.18</c:v>
                </c:pt>
                <c:pt idx="31">
                  <c:v>32.909999999999997</c:v>
                </c:pt>
                <c:pt idx="32">
                  <c:v>36</c:v>
                </c:pt>
                <c:pt idx="33">
                  <c:v>29.77</c:v>
                </c:pt>
                <c:pt idx="34">
                  <c:v>32.64</c:v>
                </c:pt>
              </c:numCache>
            </c:numRef>
          </c:val>
          <c:extLst>
            <c:ext xmlns:c16="http://schemas.microsoft.com/office/drawing/2014/chart" uri="{C3380CC4-5D6E-409C-BE32-E72D297353CC}">
              <c16:uniqueId val="{00000002-65DF-4C47-8199-17EB39A7B151}"/>
            </c:ext>
          </c:extLst>
        </c:ser>
        <c:ser>
          <c:idx val="3"/>
          <c:order val="3"/>
          <c:tx>
            <c:strRef>
              <c:f>'ОБ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Статистика по отметкам'!$E$9:$E$43</c:f>
              <c:numCache>
                <c:formatCode>General</c:formatCode>
                <c:ptCount val="35"/>
                <c:pt idx="0">
                  <c:v>10.41</c:v>
                </c:pt>
                <c:pt idx="1">
                  <c:v>9.67</c:v>
                </c:pt>
                <c:pt idx="2">
                  <c:v>0</c:v>
                </c:pt>
                <c:pt idx="3">
                  <c:v>11.64</c:v>
                </c:pt>
                <c:pt idx="4">
                  <c:v>15.6</c:v>
                </c:pt>
                <c:pt idx="5">
                  <c:v>20</c:v>
                </c:pt>
                <c:pt idx="6">
                  <c:v>2.08</c:v>
                </c:pt>
                <c:pt idx="7">
                  <c:v>3.28</c:v>
                </c:pt>
                <c:pt idx="8">
                  <c:v>0</c:v>
                </c:pt>
                <c:pt idx="9">
                  <c:v>16.13</c:v>
                </c:pt>
                <c:pt idx="10">
                  <c:v>7.5</c:v>
                </c:pt>
                <c:pt idx="11">
                  <c:v>19.149999999999999</c:v>
                </c:pt>
                <c:pt idx="12">
                  <c:v>7.14</c:v>
                </c:pt>
                <c:pt idx="13">
                  <c:v>2.94</c:v>
                </c:pt>
                <c:pt idx="14">
                  <c:v>15</c:v>
                </c:pt>
                <c:pt idx="15">
                  <c:v>18</c:v>
                </c:pt>
                <c:pt idx="16">
                  <c:v>2.8</c:v>
                </c:pt>
                <c:pt idx="17">
                  <c:v>9.76</c:v>
                </c:pt>
                <c:pt idx="18">
                  <c:v>13.49</c:v>
                </c:pt>
                <c:pt idx="19">
                  <c:v>2.92</c:v>
                </c:pt>
                <c:pt idx="20">
                  <c:v>9.42</c:v>
                </c:pt>
                <c:pt idx="21">
                  <c:v>9.4600000000000009</c:v>
                </c:pt>
                <c:pt idx="22">
                  <c:v>4.76</c:v>
                </c:pt>
                <c:pt idx="23">
                  <c:v>2.7</c:v>
                </c:pt>
                <c:pt idx="24">
                  <c:v>5.56</c:v>
                </c:pt>
                <c:pt idx="25">
                  <c:v>6.45</c:v>
                </c:pt>
                <c:pt idx="26">
                  <c:v>4</c:v>
                </c:pt>
                <c:pt idx="27">
                  <c:v>8.82</c:v>
                </c:pt>
                <c:pt idx="28">
                  <c:v>12.12</c:v>
                </c:pt>
                <c:pt idx="29">
                  <c:v>4.88</c:v>
                </c:pt>
                <c:pt idx="30">
                  <c:v>4.55</c:v>
                </c:pt>
                <c:pt idx="31">
                  <c:v>8.61</c:v>
                </c:pt>
                <c:pt idx="32">
                  <c:v>2.67</c:v>
                </c:pt>
                <c:pt idx="33">
                  <c:v>12.21</c:v>
                </c:pt>
                <c:pt idx="34">
                  <c:v>7.64</c:v>
                </c:pt>
              </c:numCache>
            </c:numRef>
          </c:val>
          <c:extLst>
            <c:ext xmlns:c16="http://schemas.microsoft.com/office/drawing/2014/chart" uri="{C3380CC4-5D6E-409C-BE32-E72D297353CC}">
              <c16:uniqueId val="{00000003-65DF-4C47-8199-17EB39A7B151}"/>
            </c:ext>
          </c:extLst>
        </c:ser>
        <c:dLbls>
          <c:dLblPos val="ctr"/>
          <c:showLegendKey val="0"/>
          <c:showVal val="1"/>
          <c:showCatName val="0"/>
          <c:showSerName val="0"/>
          <c:showPercent val="0"/>
          <c:showBubbleSize val="0"/>
        </c:dLbls>
        <c:gapWidth val="50"/>
        <c:overlap val="100"/>
        <c:axId val="383803376"/>
        <c:axId val="348495472"/>
      </c:barChart>
      <c:catAx>
        <c:axId val="383803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48495472"/>
        <c:crosses val="autoZero"/>
        <c:auto val="1"/>
        <c:lblAlgn val="ctr"/>
        <c:lblOffset val="100"/>
        <c:noMultiLvlLbl val="0"/>
      </c:catAx>
      <c:valAx>
        <c:axId val="34849547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8380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sz="900">
          <a:solidFill>
            <a:schemeClr val="tx1"/>
          </a:solidFill>
        </a:defRPr>
      </a:pPr>
      <a:endParaRPr lang="ru-RU"/>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'ОБ 8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'ОБ 8 Распределение первичных ба'!$B$8:$X$8</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'ОБ 8 Распределение первичных ба'!$B$9:$X$9</c:f>
              <c:numCache>
                <c:formatCode>General</c:formatCode>
                <c:ptCount val="23"/>
                <c:pt idx="0">
                  <c:v>0.1</c:v>
                </c:pt>
                <c:pt idx="1">
                  <c:v>0.2</c:v>
                </c:pt>
                <c:pt idx="2">
                  <c:v>0.4</c:v>
                </c:pt>
                <c:pt idx="3">
                  <c:v>0.6</c:v>
                </c:pt>
                <c:pt idx="4">
                  <c:v>0.8</c:v>
                </c:pt>
                <c:pt idx="5">
                  <c:v>1.1000000000000001</c:v>
                </c:pt>
                <c:pt idx="6">
                  <c:v>1.3</c:v>
                </c:pt>
                <c:pt idx="7">
                  <c:v>1.5</c:v>
                </c:pt>
                <c:pt idx="8">
                  <c:v>1.7</c:v>
                </c:pt>
                <c:pt idx="9">
                  <c:v>2</c:v>
                </c:pt>
                <c:pt idx="10">
                  <c:v>12.4</c:v>
                </c:pt>
                <c:pt idx="11">
                  <c:v>9.9</c:v>
                </c:pt>
                <c:pt idx="12">
                  <c:v>8.1</c:v>
                </c:pt>
                <c:pt idx="13">
                  <c:v>6.9</c:v>
                </c:pt>
                <c:pt idx="14">
                  <c:v>5.6</c:v>
                </c:pt>
                <c:pt idx="15">
                  <c:v>11.5</c:v>
                </c:pt>
                <c:pt idx="16">
                  <c:v>9.5</c:v>
                </c:pt>
                <c:pt idx="17">
                  <c:v>7.2</c:v>
                </c:pt>
                <c:pt idx="18">
                  <c:v>5.2</c:v>
                </c:pt>
                <c:pt idx="19">
                  <c:v>3.7</c:v>
                </c:pt>
                <c:pt idx="20">
                  <c:v>5.2</c:v>
                </c:pt>
                <c:pt idx="21">
                  <c:v>3.7</c:v>
                </c:pt>
                <c:pt idx="22">
                  <c:v>1.6</c:v>
                </c:pt>
              </c:numCache>
            </c:numRef>
          </c:val>
          <c:extLst>
            <c:ext xmlns:c16="http://schemas.microsoft.com/office/drawing/2014/chart" uri="{C3380CC4-5D6E-409C-BE32-E72D297353CC}">
              <c16:uniqueId val="{00000000-B7EE-451A-8061-C30AA8DC4726}"/>
            </c:ext>
          </c:extLst>
        </c:ser>
        <c:ser>
          <c:idx val="1"/>
          <c:order val="1"/>
          <c:tx>
            <c:strRef>
              <c:f>'ОБ 8 Распределение первичных ба'!$A$10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'ОБ 8 Распределение первичных ба'!$B$8:$X$8</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'ОБ 8 Распределение первичных ба'!$B$10:$X$10</c:f>
              <c:numCache>
                <c:formatCode>General</c:formatCode>
                <c:ptCount val="23"/>
                <c:pt idx="0">
                  <c:v>0.1</c:v>
                </c:pt>
                <c:pt idx="1">
                  <c:v>0.2</c:v>
                </c:pt>
                <c:pt idx="2">
                  <c:v>0.3</c:v>
                </c:pt>
                <c:pt idx="3">
                  <c:v>0.6</c:v>
                </c:pt>
                <c:pt idx="4">
                  <c:v>1.1000000000000001</c:v>
                </c:pt>
                <c:pt idx="5">
                  <c:v>1.5</c:v>
                </c:pt>
                <c:pt idx="6">
                  <c:v>1.5</c:v>
                </c:pt>
                <c:pt idx="7">
                  <c:v>1.7</c:v>
                </c:pt>
                <c:pt idx="8">
                  <c:v>1.5</c:v>
                </c:pt>
                <c:pt idx="9">
                  <c:v>1.7</c:v>
                </c:pt>
                <c:pt idx="10">
                  <c:v>15.6</c:v>
                </c:pt>
                <c:pt idx="11">
                  <c:v>11.4</c:v>
                </c:pt>
                <c:pt idx="12">
                  <c:v>9</c:v>
                </c:pt>
                <c:pt idx="13">
                  <c:v>6.8</c:v>
                </c:pt>
                <c:pt idx="14">
                  <c:v>5.0999999999999996</c:v>
                </c:pt>
                <c:pt idx="15">
                  <c:v>10.9</c:v>
                </c:pt>
                <c:pt idx="16">
                  <c:v>7.9</c:v>
                </c:pt>
                <c:pt idx="17">
                  <c:v>5.7</c:v>
                </c:pt>
                <c:pt idx="18">
                  <c:v>4.5999999999999996</c:v>
                </c:pt>
                <c:pt idx="19">
                  <c:v>3.1</c:v>
                </c:pt>
                <c:pt idx="20">
                  <c:v>4.5</c:v>
                </c:pt>
                <c:pt idx="21">
                  <c:v>3.1</c:v>
                </c:pt>
                <c:pt idx="22">
                  <c:v>2.1</c:v>
                </c:pt>
              </c:numCache>
            </c:numRef>
          </c:val>
          <c:extLst>
            <c:ext xmlns:c16="http://schemas.microsoft.com/office/drawing/2014/chart" uri="{C3380CC4-5D6E-409C-BE32-E72D297353CC}">
              <c16:uniqueId val="{00000001-B7EE-451A-8061-C30AA8DC4726}"/>
            </c:ext>
          </c:extLst>
        </c:ser>
        <c:dLbls>
          <c:dLblPos val="outEnd"/>
          <c:showLegendKey val="0"/>
          <c:showVal val="1"/>
          <c:showCatName val="0"/>
          <c:showSerName val="0"/>
          <c:showPercent val="0"/>
          <c:showBubbleSize val="0"/>
        </c:dLbls>
        <c:gapWidth val="219"/>
        <c:overlap val="-27"/>
        <c:axId val="2049881776"/>
        <c:axId val="1827293520"/>
      </c:barChart>
      <c:catAx>
        <c:axId val="204988177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ru-RU" sz="1200" b="0" i="0" u="none" strike="noStrike" baseline="0">
                    <a:effectLst/>
                  </a:rPr>
                  <a:t>Баллы</a:t>
                </a:r>
                <a:endParaRPr lang="ru-RU" sz="1200"/>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827293520"/>
        <c:crosses val="autoZero"/>
        <c:auto val="1"/>
        <c:lblAlgn val="ctr"/>
        <c:lblOffset val="100"/>
        <c:noMultiLvlLbl val="0"/>
      </c:catAx>
      <c:valAx>
        <c:axId val="1827293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ru-RU" sz="1200" b="0" i="0" baseline="0">
                    <a:effectLst/>
                  </a:rPr>
                  <a:t>Доля участников, %</a:t>
                </a:r>
                <a:endParaRPr lang="ru-RU" sz="1200">
                  <a:effectLst/>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2049881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225633851289045"/>
          <c:y val="2.3363020703114874E-2"/>
          <c:w val="0.63987885624369045"/>
          <c:h val="0.9273659239389016"/>
        </c:manualLayout>
      </c:layout>
      <c:barChart>
        <c:barDir val="bar"/>
        <c:grouping val="stacked"/>
        <c:varyColors val="0"/>
        <c:ser>
          <c:idx val="0"/>
          <c:order val="0"/>
          <c:tx>
            <c:strRef>
              <c:f>'ОБ 8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Сравнение отметок с отметк'!$B$9:$B$43</c:f>
              <c:numCache>
                <c:formatCode>General</c:formatCode>
                <c:ptCount val="35"/>
                <c:pt idx="0">
                  <c:v>34.020000000000003</c:v>
                </c:pt>
                <c:pt idx="1">
                  <c:v>32.119999999999997</c:v>
                </c:pt>
                <c:pt idx="2">
                  <c:v>0</c:v>
                </c:pt>
                <c:pt idx="3">
                  <c:v>40.22</c:v>
                </c:pt>
                <c:pt idx="4">
                  <c:v>21.41</c:v>
                </c:pt>
                <c:pt idx="5">
                  <c:v>0</c:v>
                </c:pt>
                <c:pt idx="6">
                  <c:v>35.42</c:v>
                </c:pt>
                <c:pt idx="7">
                  <c:v>75.510000000000005</c:v>
                </c:pt>
                <c:pt idx="8">
                  <c:v>34.619999999999997</c:v>
                </c:pt>
                <c:pt idx="9">
                  <c:v>22.58</c:v>
                </c:pt>
                <c:pt idx="10">
                  <c:v>35</c:v>
                </c:pt>
                <c:pt idx="11">
                  <c:v>17.02</c:v>
                </c:pt>
                <c:pt idx="12">
                  <c:v>21.43</c:v>
                </c:pt>
                <c:pt idx="13">
                  <c:v>41.18</c:v>
                </c:pt>
                <c:pt idx="14">
                  <c:v>0</c:v>
                </c:pt>
                <c:pt idx="15">
                  <c:v>24</c:v>
                </c:pt>
                <c:pt idx="16">
                  <c:v>25.23</c:v>
                </c:pt>
                <c:pt idx="17">
                  <c:v>41.46</c:v>
                </c:pt>
                <c:pt idx="18">
                  <c:v>18.25</c:v>
                </c:pt>
                <c:pt idx="19">
                  <c:v>35.5</c:v>
                </c:pt>
                <c:pt idx="20">
                  <c:v>32.950000000000003</c:v>
                </c:pt>
                <c:pt idx="21">
                  <c:v>24.49</c:v>
                </c:pt>
                <c:pt idx="22">
                  <c:v>9.52</c:v>
                </c:pt>
                <c:pt idx="23">
                  <c:v>35.14</c:v>
                </c:pt>
                <c:pt idx="24">
                  <c:v>8.9600000000000009</c:v>
                </c:pt>
                <c:pt idx="25">
                  <c:v>51.61</c:v>
                </c:pt>
                <c:pt idx="26">
                  <c:v>33.71</c:v>
                </c:pt>
                <c:pt idx="27">
                  <c:v>5.88</c:v>
                </c:pt>
                <c:pt idx="28">
                  <c:v>43.18</c:v>
                </c:pt>
                <c:pt idx="29">
                  <c:v>36.590000000000003</c:v>
                </c:pt>
                <c:pt idx="30">
                  <c:v>4.55</c:v>
                </c:pt>
                <c:pt idx="31">
                  <c:v>17.82</c:v>
                </c:pt>
                <c:pt idx="32">
                  <c:v>20</c:v>
                </c:pt>
                <c:pt idx="33">
                  <c:v>25.95</c:v>
                </c:pt>
                <c:pt idx="34">
                  <c:v>65.89</c:v>
                </c:pt>
              </c:numCache>
            </c:numRef>
          </c:val>
          <c:extLst>
            <c:ext xmlns:c16="http://schemas.microsoft.com/office/drawing/2014/chart" uri="{C3380CC4-5D6E-409C-BE32-E72D297353CC}">
              <c16:uniqueId val="{00000000-9F83-441A-B5F3-D9A14653B0C0}"/>
            </c:ext>
          </c:extLst>
        </c:ser>
        <c:ser>
          <c:idx val="1"/>
          <c:order val="1"/>
          <c:tx>
            <c:strRef>
              <c:f>'ОБ 8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Сравнение отметок с отметк'!$C$9:$C$43</c:f>
              <c:numCache>
                <c:formatCode>General</c:formatCode>
                <c:ptCount val="35"/>
                <c:pt idx="0">
                  <c:v>61.57</c:v>
                </c:pt>
                <c:pt idx="1">
                  <c:v>63.25</c:v>
                </c:pt>
                <c:pt idx="2">
                  <c:v>100</c:v>
                </c:pt>
                <c:pt idx="3">
                  <c:v>55.36</c:v>
                </c:pt>
                <c:pt idx="4">
                  <c:v>74.31</c:v>
                </c:pt>
                <c:pt idx="5">
                  <c:v>95</c:v>
                </c:pt>
                <c:pt idx="6">
                  <c:v>62.5</c:v>
                </c:pt>
                <c:pt idx="7">
                  <c:v>24.49</c:v>
                </c:pt>
                <c:pt idx="8">
                  <c:v>53.85</c:v>
                </c:pt>
                <c:pt idx="9">
                  <c:v>77.42</c:v>
                </c:pt>
                <c:pt idx="10">
                  <c:v>65</c:v>
                </c:pt>
                <c:pt idx="11">
                  <c:v>72.34</c:v>
                </c:pt>
                <c:pt idx="12">
                  <c:v>72.45</c:v>
                </c:pt>
                <c:pt idx="13">
                  <c:v>52.94</c:v>
                </c:pt>
                <c:pt idx="14">
                  <c:v>100</c:v>
                </c:pt>
                <c:pt idx="15">
                  <c:v>74</c:v>
                </c:pt>
                <c:pt idx="16">
                  <c:v>69.16</c:v>
                </c:pt>
                <c:pt idx="17">
                  <c:v>50</c:v>
                </c:pt>
                <c:pt idx="18">
                  <c:v>80.16</c:v>
                </c:pt>
                <c:pt idx="19">
                  <c:v>60.95</c:v>
                </c:pt>
                <c:pt idx="20">
                  <c:v>57.61</c:v>
                </c:pt>
                <c:pt idx="21">
                  <c:v>75.510000000000005</c:v>
                </c:pt>
                <c:pt idx="22">
                  <c:v>80.95</c:v>
                </c:pt>
                <c:pt idx="23">
                  <c:v>64.86</c:v>
                </c:pt>
                <c:pt idx="24">
                  <c:v>88.06</c:v>
                </c:pt>
                <c:pt idx="25">
                  <c:v>45.16</c:v>
                </c:pt>
                <c:pt idx="26">
                  <c:v>64.569999999999993</c:v>
                </c:pt>
                <c:pt idx="27">
                  <c:v>91.18</c:v>
                </c:pt>
                <c:pt idx="28">
                  <c:v>52.27</c:v>
                </c:pt>
                <c:pt idx="29">
                  <c:v>58.54</c:v>
                </c:pt>
                <c:pt idx="30">
                  <c:v>95.45</c:v>
                </c:pt>
                <c:pt idx="31">
                  <c:v>79.260000000000005</c:v>
                </c:pt>
                <c:pt idx="32">
                  <c:v>68</c:v>
                </c:pt>
                <c:pt idx="33">
                  <c:v>70.23</c:v>
                </c:pt>
                <c:pt idx="34">
                  <c:v>32.56</c:v>
                </c:pt>
              </c:numCache>
            </c:numRef>
          </c:val>
          <c:extLst>
            <c:ext xmlns:c16="http://schemas.microsoft.com/office/drawing/2014/chart" uri="{C3380CC4-5D6E-409C-BE32-E72D297353CC}">
              <c16:uniqueId val="{00000001-9F83-441A-B5F3-D9A14653B0C0}"/>
            </c:ext>
          </c:extLst>
        </c:ser>
        <c:ser>
          <c:idx val="2"/>
          <c:order val="2"/>
          <c:tx>
            <c:strRef>
              <c:f>'ОБ 8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'ОБ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'ОБ 8 Сравнение отметок с отметк'!$D$9:$D$43</c:f>
              <c:numCache>
                <c:formatCode>General</c:formatCode>
                <c:ptCount val="35"/>
                <c:pt idx="0">
                  <c:v>4.41</c:v>
                </c:pt>
                <c:pt idx="1">
                  <c:v>4.63</c:v>
                </c:pt>
                <c:pt idx="2">
                  <c:v>0</c:v>
                </c:pt>
                <c:pt idx="3">
                  <c:v>4.41</c:v>
                </c:pt>
                <c:pt idx="4">
                  <c:v>4.28</c:v>
                </c:pt>
                <c:pt idx="5">
                  <c:v>5</c:v>
                </c:pt>
                <c:pt idx="6">
                  <c:v>2.08</c:v>
                </c:pt>
                <c:pt idx="7">
                  <c:v>0</c:v>
                </c:pt>
                <c:pt idx="8">
                  <c:v>11.54</c:v>
                </c:pt>
                <c:pt idx="9">
                  <c:v>0</c:v>
                </c:pt>
                <c:pt idx="10">
                  <c:v>0</c:v>
                </c:pt>
                <c:pt idx="11">
                  <c:v>10.64</c:v>
                </c:pt>
                <c:pt idx="12">
                  <c:v>6.12</c:v>
                </c:pt>
                <c:pt idx="13">
                  <c:v>5.88</c:v>
                </c:pt>
                <c:pt idx="14">
                  <c:v>0</c:v>
                </c:pt>
                <c:pt idx="15">
                  <c:v>2</c:v>
                </c:pt>
                <c:pt idx="16">
                  <c:v>5.61</c:v>
                </c:pt>
                <c:pt idx="17">
                  <c:v>8.5399999999999991</c:v>
                </c:pt>
                <c:pt idx="18">
                  <c:v>1.59</c:v>
                </c:pt>
                <c:pt idx="19">
                  <c:v>3.55</c:v>
                </c:pt>
                <c:pt idx="20">
                  <c:v>9.44</c:v>
                </c:pt>
                <c:pt idx="21">
                  <c:v>0</c:v>
                </c:pt>
                <c:pt idx="22">
                  <c:v>9.52</c:v>
                </c:pt>
                <c:pt idx="23">
                  <c:v>0</c:v>
                </c:pt>
                <c:pt idx="24">
                  <c:v>2.99</c:v>
                </c:pt>
                <c:pt idx="25">
                  <c:v>3.23</c:v>
                </c:pt>
                <c:pt idx="26">
                  <c:v>1.71</c:v>
                </c:pt>
                <c:pt idx="27">
                  <c:v>2.94</c:v>
                </c:pt>
                <c:pt idx="28">
                  <c:v>4.55</c:v>
                </c:pt>
                <c:pt idx="29">
                  <c:v>4.88</c:v>
                </c:pt>
                <c:pt idx="30">
                  <c:v>0</c:v>
                </c:pt>
                <c:pt idx="31">
                  <c:v>2.93</c:v>
                </c:pt>
                <c:pt idx="32">
                  <c:v>12</c:v>
                </c:pt>
                <c:pt idx="33">
                  <c:v>3.82</c:v>
                </c:pt>
                <c:pt idx="34">
                  <c:v>1.55</c:v>
                </c:pt>
              </c:numCache>
            </c:numRef>
          </c:val>
          <c:extLst>
            <c:ext xmlns:c16="http://schemas.microsoft.com/office/drawing/2014/chart" uri="{C3380CC4-5D6E-409C-BE32-E72D297353CC}">
              <c16:uniqueId val="{00000002-9F83-441A-B5F3-D9A14653B0C0}"/>
            </c:ext>
          </c:extLst>
        </c:ser>
        <c:dLbls>
          <c:dLblPos val="ctr"/>
          <c:showLegendKey val="0"/>
          <c:showVal val="1"/>
          <c:showCatName val="0"/>
          <c:showSerName val="0"/>
          <c:showPercent val="0"/>
          <c:showBubbleSize val="0"/>
        </c:dLbls>
        <c:gapWidth val="50"/>
        <c:overlap val="100"/>
        <c:axId val="173369328"/>
        <c:axId val="222331920"/>
      </c:barChart>
      <c:catAx>
        <c:axId val="173369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22331920"/>
        <c:crosses val="autoZero"/>
        <c:auto val="1"/>
        <c:lblAlgn val="ctr"/>
        <c:lblOffset val="100"/>
        <c:noMultiLvlLbl val="0"/>
      </c:catAx>
      <c:valAx>
        <c:axId val="22233192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173369328"/>
        <c:crosses val="autoZero"/>
        <c:crossBetween val="between"/>
      </c:valAx>
      <c:spPr>
        <a:noFill/>
        <a:ln>
          <a:noFill/>
        </a:ln>
        <a:effectLst/>
      </c:spPr>
    </c:plotArea>
    <c:legend>
      <c:legendPos val="r"/>
      <c:layout>
        <c:manualLayout>
          <c:xMode val="edge"/>
          <c:yMode val="edge"/>
          <c:x val="0.87659632406514965"/>
          <c:y val="0.289068631590918"/>
          <c:w val="0.11881739633992121"/>
          <c:h val="0.3156670209305572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3"/>
          <c:order val="0"/>
          <c:tx>
            <c:strRef>
              <c:f>Лист1!$B$1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МО</c:v>
                </c:pt>
                <c:pt idx="13">
                  <c:v>ЗАТО Фокино</c:v>
                </c:pt>
                <c:pt idx="14">
                  <c:v>Дальнереченский ГО</c:v>
                </c:pt>
                <c:pt idx="15">
                  <c:v>Михайловский МР</c:v>
                </c:pt>
                <c:pt idx="16">
                  <c:v>Пожарский МО</c:v>
                </c:pt>
              </c:strCache>
            </c:strRef>
          </c:cat>
          <c:val>
            <c:numRef>
              <c:f>Лист1!$B$2:$B$18</c:f>
              <c:numCache>
                <c:formatCode>General</c:formatCode>
                <c:ptCount val="17"/>
                <c:pt idx="1">
                  <c:v>47.059999999999995</c:v>
                </c:pt>
                <c:pt idx="2">
                  <c:v>54.21</c:v>
                </c:pt>
                <c:pt idx="3">
                  <c:v>40</c:v>
                </c:pt>
                <c:pt idx="4">
                  <c:v>58.34</c:v>
                </c:pt>
                <c:pt idx="5">
                  <c:v>43.4</c:v>
                </c:pt>
                <c:pt idx="7">
                  <c:v>50</c:v>
                </c:pt>
                <c:pt idx="8">
                  <c:v>81.819999999999993</c:v>
                </c:pt>
                <c:pt idx="9">
                  <c:v>0</c:v>
                </c:pt>
                <c:pt idx="10">
                  <c:v>27.45</c:v>
                </c:pt>
                <c:pt idx="11">
                  <c:v>39.19</c:v>
                </c:pt>
                <c:pt idx="13">
                  <c:v>71.430000000000007</c:v>
                </c:pt>
                <c:pt idx="14">
                  <c:v>35.940000000000005</c:v>
                </c:pt>
                <c:pt idx="15">
                  <c:v>65.22</c:v>
                </c:pt>
                <c:pt idx="16">
                  <c:v>48.150000000000006</c:v>
                </c:pt>
              </c:numCache>
            </c:numRef>
          </c:val>
          <c:extLst>
            <c:ext xmlns:c16="http://schemas.microsoft.com/office/drawing/2014/chart" uri="{C3380CC4-5D6E-409C-BE32-E72D297353CC}">
              <c16:uniqueId val="{00000000-8CDD-41B5-9E85-F89EC37A9220}"/>
            </c:ext>
          </c:extLst>
        </c:ser>
        <c:ser>
          <c:idx val="0"/>
          <c:order val="1"/>
          <c:tx>
            <c:strRef>
              <c:f>Лист1!$C$1</c:f>
              <c:strCache>
                <c:ptCount val="1"/>
                <c:pt idx="0">
                  <c:v>2026</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Дальнереченский МО</c:v>
                </c:pt>
                <c:pt idx="13">
                  <c:v>ЗАТО Фокино</c:v>
                </c:pt>
                <c:pt idx="14">
                  <c:v>Дальнереченский ГО</c:v>
                </c:pt>
                <c:pt idx="15">
                  <c:v>Михайловский МР</c:v>
                </c:pt>
                <c:pt idx="16">
                  <c:v>Пожарский МО</c:v>
                </c:pt>
              </c:strCache>
            </c:strRef>
          </c:cat>
          <c:val>
            <c:numRef>
              <c:f>Лист1!$C$2:$C$18</c:f>
              <c:numCache>
                <c:formatCode>General</c:formatCode>
                <c:ptCount val="17"/>
                <c:pt idx="0">
                  <c:v>50</c:v>
                </c:pt>
                <c:pt idx="1">
                  <c:v>58.78</c:v>
                </c:pt>
                <c:pt idx="2">
                  <c:v>43.38</c:v>
                </c:pt>
                <c:pt idx="3">
                  <c:v>45.21</c:v>
                </c:pt>
                <c:pt idx="4">
                  <c:v>54.349999999999994</c:v>
                </c:pt>
                <c:pt idx="5">
                  <c:v>40</c:v>
                </c:pt>
                <c:pt idx="6">
                  <c:v>39.129999999999995</c:v>
                </c:pt>
                <c:pt idx="8">
                  <c:v>57.449999999999996</c:v>
                </c:pt>
                <c:pt idx="9">
                  <c:v>64.710000000000008</c:v>
                </c:pt>
                <c:pt idx="10">
                  <c:v>39.729999999999997</c:v>
                </c:pt>
                <c:pt idx="11">
                  <c:v>49.55</c:v>
                </c:pt>
                <c:pt idx="12">
                  <c:v>0</c:v>
                </c:pt>
                <c:pt idx="13">
                  <c:v>47.370000000000005</c:v>
                </c:pt>
                <c:pt idx="14">
                  <c:v>47.62</c:v>
                </c:pt>
                <c:pt idx="15">
                  <c:v>46.97</c:v>
                </c:pt>
                <c:pt idx="16">
                  <c:v>4.17</c:v>
                </c:pt>
              </c:numCache>
            </c:numRef>
          </c:val>
          <c:extLst>
            <c:ext xmlns:c16="http://schemas.microsoft.com/office/drawing/2014/chart" uri="{C3380CC4-5D6E-409C-BE32-E72D297353CC}">
              <c16:uniqueId val="{00000000-7710-4C0D-980C-E7560D112861}"/>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Тернейский МО</c:v>
                </c:pt>
                <c:pt idx="8">
                  <c:v>Арсеньевский ГО</c:v>
                </c:pt>
                <c:pt idx="9">
                  <c:v>Пограничный МО</c:v>
                </c:pt>
                <c:pt idx="10">
                  <c:v>Надеждинский МР</c:v>
                </c:pt>
                <c:pt idx="11">
                  <c:v>Хасанский МО</c:v>
                </c:pt>
                <c:pt idx="12">
                  <c:v>Красноармейский МР</c:v>
                </c:pt>
                <c:pt idx="13">
                  <c:v>Находкинский ГО</c:v>
                </c:pt>
                <c:pt idx="14">
                  <c:v>Дальнегорский ГО</c:v>
                </c:pt>
                <c:pt idx="15">
                  <c:v>Лесозаводский ГО</c:v>
                </c:pt>
                <c:pt idx="16">
                  <c:v>Приморский край (РП)</c:v>
                </c:pt>
              </c:strCache>
            </c:strRef>
          </c:cat>
          <c:val>
            <c:numRef>
              <c:f>Лист1!$B$2:$B$18</c:f>
              <c:numCache>
                <c:formatCode>General</c:formatCode>
                <c:ptCount val="17"/>
                <c:pt idx="0">
                  <c:v>54.17</c:v>
                </c:pt>
                <c:pt idx="1">
                  <c:v>36.620000000000005</c:v>
                </c:pt>
                <c:pt idx="2">
                  <c:v>48.38</c:v>
                </c:pt>
                <c:pt idx="3">
                  <c:v>14.29</c:v>
                </c:pt>
                <c:pt idx="4">
                  <c:v>28.57</c:v>
                </c:pt>
                <c:pt idx="5">
                  <c:v>22.45</c:v>
                </c:pt>
                <c:pt idx="6">
                  <c:v>68.19</c:v>
                </c:pt>
                <c:pt idx="7">
                  <c:v>0</c:v>
                </c:pt>
                <c:pt idx="8">
                  <c:v>48.96</c:v>
                </c:pt>
                <c:pt idx="9">
                  <c:v>44.11</c:v>
                </c:pt>
                <c:pt idx="10">
                  <c:v>38.89</c:v>
                </c:pt>
                <c:pt idx="11">
                  <c:v>44.12</c:v>
                </c:pt>
                <c:pt idx="12">
                  <c:v>38.89</c:v>
                </c:pt>
                <c:pt idx="13">
                  <c:v>47.01</c:v>
                </c:pt>
                <c:pt idx="14">
                  <c:v>36.36</c:v>
                </c:pt>
                <c:pt idx="15">
                  <c:v>26.970000000000002</c:v>
                </c:pt>
                <c:pt idx="16">
                  <c:v>76.78</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Лист1!$A$2:$A$18</c:f>
              <c:strCache>
                <c:ptCount val="17"/>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Тернейский МО</c:v>
                </c:pt>
                <c:pt idx="8">
                  <c:v>Арсеньевский ГО</c:v>
                </c:pt>
                <c:pt idx="9">
                  <c:v>Пограничный МО</c:v>
                </c:pt>
                <c:pt idx="10">
                  <c:v>Надеждинский МР</c:v>
                </c:pt>
                <c:pt idx="11">
                  <c:v>Хасанский МО</c:v>
                </c:pt>
                <c:pt idx="12">
                  <c:v>Красноармейский МР</c:v>
                </c:pt>
                <c:pt idx="13">
                  <c:v>Находкинский ГО</c:v>
                </c:pt>
                <c:pt idx="14">
                  <c:v>Дальнегорский ГО</c:v>
                </c:pt>
                <c:pt idx="15">
                  <c:v>Лесозаводский ГО</c:v>
                </c:pt>
                <c:pt idx="16">
                  <c:v>Приморский край (РП)</c:v>
                </c:pt>
              </c:strCache>
            </c:strRef>
          </c:cat>
          <c:val>
            <c:numRef>
              <c:f>Лист1!$C$2:$C$18</c:f>
              <c:numCache>
                <c:formatCode>General</c:formatCode>
                <c:ptCount val="17"/>
                <c:pt idx="0">
                  <c:v>40.17</c:v>
                </c:pt>
                <c:pt idx="1">
                  <c:v>40.410000000000004</c:v>
                </c:pt>
                <c:pt idx="2">
                  <c:v>56.730000000000004</c:v>
                </c:pt>
                <c:pt idx="3">
                  <c:v>52.5</c:v>
                </c:pt>
                <c:pt idx="4">
                  <c:v>29.41</c:v>
                </c:pt>
                <c:pt idx="5">
                  <c:v>44.64</c:v>
                </c:pt>
                <c:pt idx="6">
                  <c:v>42.31</c:v>
                </c:pt>
                <c:pt idx="7">
                  <c:v>37.93</c:v>
                </c:pt>
                <c:pt idx="8">
                  <c:v>57.39</c:v>
                </c:pt>
                <c:pt idx="9">
                  <c:v>15.38</c:v>
                </c:pt>
                <c:pt idx="10">
                  <c:v>45.29</c:v>
                </c:pt>
                <c:pt idx="11">
                  <c:v>23.08</c:v>
                </c:pt>
                <c:pt idx="12">
                  <c:v>31.43</c:v>
                </c:pt>
                <c:pt idx="13">
                  <c:v>56.1</c:v>
                </c:pt>
                <c:pt idx="14">
                  <c:v>36.67</c:v>
                </c:pt>
                <c:pt idx="15">
                  <c:v>45.91</c:v>
                </c:pt>
                <c:pt idx="16">
                  <c:v>70.290000000000006</c:v>
                </c:pt>
              </c:numCache>
            </c:numRef>
          </c:val>
          <c:extLst>
            <c:ext xmlns:c16="http://schemas.microsoft.com/office/drawing/2014/chart" uri="{C3380CC4-5D6E-409C-BE32-E72D297353CC}">
              <c16:uniqueId val="{00000000-00FF-403E-93D4-96BC9AE7419A}"/>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8 Достижение планируемых рез'!$C$8</c:f>
              <c:strCache>
                <c:ptCount val="1"/>
                <c:pt idx="0">
                  <c:v>Приморский край</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Достижение планируемых рез'!$B$9:$B$15</c:f>
              <c:strCache>
                <c:ptCount val="7"/>
                <c:pt idx="0">
                  <c:v>1</c:v>
                </c:pt>
                <c:pt idx="1">
                  <c:v>2</c:v>
                </c:pt>
                <c:pt idx="2">
                  <c:v>3</c:v>
                </c:pt>
                <c:pt idx="3">
                  <c:v>4К1</c:v>
                </c:pt>
                <c:pt idx="4">
                  <c:v>4К2</c:v>
                </c:pt>
                <c:pt idx="5">
                  <c:v>4К3</c:v>
                </c:pt>
                <c:pt idx="6">
                  <c:v>4К4</c:v>
                </c:pt>
              </c:strCache>
            </c:strRef>
          </c:cat>
          <c:val>
            <c:numRef>
              <c:f>'АЯ 8 Достижение планируемых рез'!$C$9:$C$15</c:f>
              <c:numCache>
                <c:formatCode>General</c:formatCode>
                <c:ptCount val="7"/>
                <c:pt idx="0">
                  <c:v>67.63</c:v>
                </c:pt>
                <c:pt idx="1">
                  <c:v>75.33</c:v>
                </c:pt>
                <c:pt idx="2">
                  <c:v>69.709999999999994</c:v>
                </c:pt>
                <c:pt idx="3">
                  <c:v>50.57</c:v>
                </c:pt>
                <c:pt idx="4">
                  <c:v>48.93</c:v>
                </c:pt>
                <c:pt idx="5">
                  <c:v>36.75</c:v>
                </c:pt>
                <c:pt idx="6">
                  <c:v>42.61</c:v>
                </c:pt>
              </c:numCache>
            </c:numRef>
          </c:val>
          <c:extLst>
            <c:ext xmlns:c16="http://schemas.microsoft.com/office/drawing/2014/chart" uri="{C3380CC4-5D6E-409C-BE32-E72D297353CC}">
              <c16:uniqueId val="{00000000-7826-4087-AD49-4EE57BF3AB9A}"/>
            </c:ext>
          </c:extLst>
        </c:ser>
        <c:ser>
          <c:idx val="1"/>
          <c:order val="1"/>
          <c:tx>
            <c:strRef>
              <c:f>'АЯ 8 Достижение планируемых рез'!$D$8</c:f>
              <c:strCache>
                <c:ptCount val="1"/>
                <c:pt idx="0">
                  <c:v>РФ</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Достижение планируемых рез'!$B$9:$B$15</c:f>
              <c:strCache>
                <c:ptCount val="7"/>
                <c:pt idx="0">
                  <c:v>1</c:v>
                </c:pt>
                <c:pt idx="1">
                  <c:v>2</c:v>
                </c:pt>
                <c:pt idx="2">
                  <c:v>3</c:v>
                </c:pt>
                <c:pt idx="3">
                  <c:v>4К1</c:v>
                </c:pt>
                <c:pt idx="4">
                  <c:v>4К2</c:v>
                </c:pt>
                <c:pt idx="5">
                  <c:v>4К3</c:v>
                </c:pt>
                <c:pt idx="6">
                  <c:v>4К4</c:v>
                </c:pt>
              </c:strCache>
            </c:strRef>
          </c:cat>
          <c:val>
            <c:numRef>
              <c:f>'АЯ 8 Достижение планируемых рез'!$D$9:$D$15</c:f>
              <c:numCache>
                <c:formatCode>General</c:formatCode>
                <c:ptCount val="7"/>
                <c:pt idx="0">
                  <c:v>71.91</c:v>
                </c:pt>
                <c:pt idx="1">
                  <c:v>77.290000000000006</c:v>
                </c:pt>
                <c:pt idx="2">
                  <c:v>68.31</c:v>
                </c:pt>
                <c:pt idx="3">
                  <c:v>54.79</c:v>
                </c:pt>
                <c:pt idx="4">
                  <c:v>53.8</c:v>
                </c:pt>
                <c:pt idx="5">
                  <c:v>38.94</c:v>
                </c:pt>
                <c:pt idx="6">
                  <c:v>46.55</c:v>
                </c:pt>
              </c:numCache>
            </c:numRef>
          </c:val>
          <c:extLst>
            <c:ext xmlns:c16="http://schemas.microsoft.com/office/drawing/2014/chart" uri="{C3380CC4-5D6E-409C-BE32-E72D297353CC}">
              <c16:uniqueId val="{00000001-7826-4087-AD49-4EE57BF3AB9A}"/>
            </c:ext>
          </c:extLst>
        </c:ser>
        <c:dLbls>
          <c:dLblPos val="ctr"/>
          <c:showLegendKey val="0"/>
          <c:showVal val="1"/>
          <c:showCatName val="0"/>
          <c:showSerName val="0"/>
          <c:showPercent val="0"/>
          <c:showBubbleSize val="0"/>
        </c:dLbls>
        <c:gapWidth val="219"/>
        <c:overlap val="-27"/>
        <c:axId val="409809360"/>
        <c:axId val="411678160"/>
      </c:barChart>
      <c:catAx>
        <c:axId val="409809360"/>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11678160"/>
        <c:crosses val="autoZero"/>
        <c:auto val="1"/>
        <c:lblAlgn val="ctr"/>
        <c:lblOffset val="100"/>
        <c:noMultiLvlLbl val="0"/>
      </c:catAx>
      <c:valAx>
        <c:axId val="41167816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ru-RU"/>
                  <a:t>ДОЛЯ ВЫПОЛНЕНИЯ,%</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09809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'АЯ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c:v>
                </c:pt>
              </c:strCache>
            </c:strRef>
          </c:cat>
          <c:val>
            <c:numRef>
              <c:f>'АЯ 8 Статистика по отметкам'!$B$9:$B$43</c:f>
              <c:numCache>
                <c:formatCode>General</c:formatCode>
                <c:ptCount val="35"/>
                <c:pt idx="0">
                  <c:v>7.33</c:v>
                </c:pt>
                <c:pt idx="1">
                  <c:v>7.62</c:v>
                </c:pt>
                <c:pt idx="2">
                  <c:v>7.5</c:v>
                </c:pt>
                <c:pt idx="3">
                  <c:v>7.12</c:v>
                </c:pt>
                <c:pt idx="4">
                  <c:v>9.61</c:v>
                </c:pt>
                <c:pt idx="5">
                  <c:v>4.1100000000000003</c:v>
                </c:pt>
                <c:pt idx="6">
                  <c:v>0</c:v>
                </c:pt>
                <c:pt idx="7">
                  <c:v>8.42</c:v>
                </c:pt>
                <c:pt idx="8">
                  <c:v>6.52</c:v>
                </c:pt>
                <c:pt idx="9">
                  <c:v>2.13</c:v>
                </c:pt>
                <c:pt idx="10">
                  <c:v>0</c:v>
                </c:pt>
                <c:pt idx="11">
                  <c:v>20.55</c:v>
                </c:pt>
                <c:pt idx="12">
                  <c:v>7.21</c:v>
                </c:pt>
                <c:pt idx="13">
                  <c:v>0</c:v>
                </c:pt>
                <c:pt idx="14">
                  <c:v>7.37</c:v>
                </c:pt>
                <c:pt idx="15">
                  <c:v>9.52</c:v>
                </c:pt>
                <c:pt idx="16">
                  <c:v>10.61</c:v>
                </c:pt>
                <c:pt idx="17">
                  <c:v>4.17</c:v>
                </c:pt>
                <c:pt idx="18">
                  <c:v>5.13</c:v>
                </c:pt>
                <c:pt idx="19">
                  <c:v>6.85</c:v>
                </c:pt>
                <c:pt idx="20">
                  <c:v>9.11</c:v>
                </c:pt>
                <c:pt idx="21">
                  <c:v>6.25</c:v>
                </c:pt>
                <c:pt idx="22">
                  <c:v>32.35</c:v>
                </c:pt>
                <c:pt idx="23">
                  <c:v>7.14</c:v>
                </c:pt>
                <c:pt idx="24">
                  <c:v>0</c:v>
                </c:pt>
                <c:pt idx="25">
                  <c:v>10.34</c:v>
                </c:pt>
                <c:pt idx="26">
                  <c:v>6.09</c:v>
                </c:pt>
                <c:pt idx="27">
                  <c:v>23.08</c:v>
                </c:pt>
                <c:pt idx="28">
                  <c:v>11.32</c:v>
                </c:pt>
                <c:pt idx="29">
                  <c:v>12.82</c:v>
                </c:pt>
                <c:pt idx="30">
                  <c:v>5.71</c:v>
                </c:pt>
                <c:pt idx="31">
                  <c:v>4.9400000000000004</c:v>
                </c:pt>
                <c:pt idx="32">
                  <c:v>10</c:v>
                </c:pt>
                <c:pt idx="33">
                  <c:v>5.0999999999999996</c:v>
                </c:pt>
                <c:pt idx="34">
                  <c:v>7.92</c:v>
                </c:pt>
              </c:numCache>
            </c:numRef>
          </c:val>
          <c:extLst>
            <c:ext xmlns:c16="http://schemas.microsoft.com/office/drawing/2014/chart" uri="{C3380CC4-5D6E-409C-BE32-E72D297353CC}">
              <c16:uniqueId val="{00000000-58C2-4048-8404-BAFF79667E0B}"/>
            </c:ext>
          </c:extLst>
        </c:ser>
        <c:ser>
          <c:idx val="1"/>
          <c:order val="1"/>
          <c:tx>
            <c:strRef>
              <c:f>'АЯ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c:v>
                </c:pt>
              </c:strCache>
            </c:strRef>
          </c:cat>
          <c:val>
            <c:numRef>
              <c:f>'АЯ 8 Статистика по отметкам'!$C$9:$C$43</c:f>
              <c:numCache>
                <c:formatCode>General</c:formatCode>
                <c:ptCount val="35"/>
                <c:pt idx="0">
                  <c:v>35.24</c:v>
                </c:pt>
                <c:pt idx="1">
                  <c:v>41.16</c:v>
                </c:pt>
                <c:pt idx="2">
                  <c:v>42.5</c:v>
                </c:pt>
                <c:pt idx="3">
                  <c:v>34.1</c:v>
                </c:pt>
                <c:pt idx="4">
                  <c:v>47.01</c:v>
                </c:pt>
                <c:pt idx="5">
                  <c:v>50.68</c:v>
                </c:pt>
                <c:pt idx="6">
                  <c:v>45.65</c:v>
                </c:pt>
                <c:pt idx="7">
                  <c:v>51.58</c:v>
                </c:pt>
                <c:pt idx="8">
                  <c:v>54.35</c:v>
                </c:pt>
                <c:pt idx="9">
                  <c:v>40.43</c:v>
                </c:pt>
                <c:pt idx="10">
                  <c:v>35.29</c:v>
                </c:pt>
                <c:pt idx="11">
                  <c:v>39.729999999999997</c:v>
                </c:pt>
                <c:pt idx="12">
                  <c:v>43.24</c:v>
                </c:pt>
                <c:pt idx="13">
                  <c:v>100</c:v>
                </c:pt>
                <c:pt idx="14">
                  <c:v>45.26</c:v>
                </c:pt>
                <c:pt idx="15">
                  <c:v>42.86</c:v>
                </c:pt>
                <c:pt idx="16">
                  <c:v>42.42</c:v>
                </c:pt>
                <c:pt idx="17">
                  <c:v>91.67</c:v>
                </c:pt>
                <c:pt idx="18">
                  <c:v>54.7</c:v>
                </c:pt>
                <c:pt idx="19">
                  <c:v>52.74</c:v>
                </c:pt>
                <c:pt idx="20">
                  <c:v>34.159999999999997</c:v>
                </c:pt>
                <c:pt idx="21">
                  <c:v>41.25</c:v>
                </c:pt>
                <c:pt idx="22">
                  <c:v>38.24</c:v>
                </c:pt>
                <c:pt idx="23">
                  <c:v>48.21</c:v>
                </c:pt>
                <c:pt idx="24">
                  <c:v>57.69</c:v>
                </c:pt>
                <c:pt idx="25">
                  <c:v>51.72</c:v>
                </c:pt>
                <c:pt idx="26">
                  <c:v>36.520000000000003</c:v>
                </c:pt>
                <c:pt idx="27">
                  <c:v>61.54</c:v>
                </c:pt>
                <c:pt idx="28">
                  <c:v>43.4</c:v>
                </c:pt>
                <c:pt idx="29">
                  <c:v>64.099999999999994</c:v>
                </c:pt>
                <c:pt idx="30">
                  <c:v>62.86</c:v>
                </c:pt>
                <c:pt idx="31">
                  <c:v>38.96</c:v>
                </c:pt>
                <c:pt idx="32">
                  <c:v>53.33</c:v>
                </c:pt>
                <c:pt idx="33">
                  <c:v>48.98</c:v>
                </c:pt>
                <c:pt idx="34">
                  <c:v>21.78</c:v>
                </c:pt>
              </c:numCache>
            </c:numRef>
          </c:val>
          <c:extLst>
            <c:ext xmlns:c16="http://schemas.microsoft.com/office/drawing/2014/chart" uri="{C3380CC4-5D6E-409C-BE32-E72D297353CC}">
              <c16:uniqueId val="{00000001-58C2-4048-8404-BAFF79667E0B}"/>
            </c:ext>
          </c:extLst>
        </c:ser>
        <c:ser>
          <c:idx val="2"/>
          <c:order val="2"/>
          <c:tx>
            <c:strRef>
              <c:f>'АЯ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c:v>
                </c:pt>
              </c:strCache>
            </c:strRef>
          </c:cat>
          <c:val>
            <c:numRef>
              <c:f>'АЯ 8 Статистика по отметкам'!$D$9:$D$43</c:f>
              <c:numCache>
                <c:formatCode>General</c:formatCode>
                <c:ptCount val="35"/>
                <c:pt idx="0">
                  <c:v>39.64</c:v>
                </c:pt>
                <c:pt idx="1">
                  <c:v>36.840000000000003</c:v>
                </c:pt>
                <c:pt idx="2">
                  <c:v>42.5</c:v>
                </c:pt>
                <c:pt idx="3">
                  <c:v>41.48</c:v>
                </c:pt>
                <c:pt idx="4">
                  <c:v>30.91</c:v>
                </c:pt>
                <c:pt idx="5">
                  <c:v>34.25</c:v>
                </c:pt>
                <c:pt idx="6">
                  <c:v>43.48</c:v>
                </c:pt>
                <c:pt idx="7">
                  <c:v>31.58</c:v>
                </c:pt>
                <c:pt idx="8">
                  <c:v>32.61</c:v>
                </c:pt>
                <c:pt idx="9">
                  <c:v>32.979999999999997</c:v>
                </c:pt>
                <c:pt idx="10">
                  <c:v>50</c:v>
                </c:pt>
                <c:pt idx="11">
                  <c:v>38.36</c:v>
                </c:pt>
                <c:pt idx="12">
                  <c:v>36.04</c:v>
                </c:pt>
                <c:pt idx="13">
                  <c:v>0</c:v>
                </c:pt>
                <c:pt idx="14">
                  <c:v>32.630000000000003</c:v>
                </c:pt>
                <c:pt idx="15">
                  <c:v>36.51</c:v>
                </c:pt>
                <c:pt idx="16">
                  <c:v>31.82</c:v>
                </c:pt>
                <c:pt idx="17">
                  <c:v>4.17</c:v>
                </c:pt>
                <c:pt idx="18">
                  <c:v>34.19</c:v>
                </c:pt>
                <c:pt idx="19">
                  <c:v>31.51</c:v>
                </c:pt>
                <c:pt idx="20">
                  <c:v>39.340000000000003</c:v>
                </c:pt>
                <c:pt idx="21">
                  <c:v>35</c:v>
                </c:pt>
                <c:pt idx="22">
                  <c:v>29.41</c:v>
                </c:pt>
                <c:pt idx="23">
                  <c:v>35.71</c:v>
                </c:pt>
                <c:pt idx="24">
                  <c:v>42.31</c:v>
                </c:pt>
                <c:pt idx="25">
                  <c:v>31.03</c:v>
                </c:pt>
                <c:pt idx="26">
                  <c:v>39.130000000000003</c:v>
                </c:pt>
                <c:pt idx="27">
                  <c:v>15.38</c:v>
                </c:pt>
                <c:pt idx="28">
                  <c:v>37.74</c:v>
                </c:pt>
                <c:pt idx="29">
                  <c:v>17.95</c:v>
                </c:pt>
                <c:pt idx="30">
                  <c:v>31.43</c:v>
                </c:pt>
                <c:pt idx="31">
                  <c:v>37.14</c:v>
                </c:pt>
                <c:pt idx="32">
                  <c:v>30</c:v>
                </c:pt>
                <c:pt idx="33">
                  <c:v>34.69</c:v>
                </c:pt>
                <c:pt idx="34">
                  <c:v>39.6</c:v>
                </c:pt>
              </c:numCache>
            </c:numRef>
          </c:val>
          <c:extLst>
            <c:ext xmlns:c16="http://schemas.microsoft.com/office/drawing/2014/chart" uri="{C3380CC4-5D6E-409C-BE32-E72D297353CC}">
              <c16:uniqueId val="{00000002-58C2-4048-8404-BAFF79667E0B}"/>
            </c:ext>
          </c:extLst>
        </c:ser>
        <c:ser>
          <c:idx val="3"/>
          <c:order val="3"/>
          <c:tx>
            <c:strRef>
              <c:f>'АЯ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Статистика по отметкам'!$A$9:$A$43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c:v>
                </c:pt>
              </c:strCache>
            </c:strRef>
          </c:cat>
          <c:val>
            <c:numRef>
              <c:f>'АЯ 8 Статистика по отметкам'!$E$9:$E$43</c:f>
              <c:numCache>
                <c:formatCode>General</c:formatCode>
                <c:ptCount val="35"/>
                <c:pt idx="0">
                  <c:v>17.79</c:v>
                </c:pt>
                <c:pt idx="1">
                  <c:v>14.38</c:v>
                </c:pt>
                <c:pt idx="2">
                  <c:v>7.5</c:v>
                </c:pt>
                <c:pt idx="3">
                  <c:v>17.3</c:v>
                </c:pt>
                <c:pt idx="4">
                  <c:v>12.47</c:v>
                </c:pt>
                <c:pt idx="5">
                  <c:v>10.96</c:v>
                </c:pt>
                <c:pt idx="6">
                  <c:v>10.87</c:v>
                </c:pt>
                <c:pt idx="7">
                  <c:v>8.42</c:v>
                </c:pt>
                <c:pt idx="8">
                  <c:v>6.52</c:v>
                </c:pt>
                <c:pt idx="9">
                  <c:v>24.47</c:v>
                </c:pt>
                <c:pt idx="10">
                  <c:v>14.71</c:v>
                </c:pt>
                <c:pt idx="11">
                  <c:v>1.37</c:v>
                </c:pt>
                <c:pt idx="12">
                  <c:v>13.51</c:v>
                </c:pt>
                <c:pt idx="13">
                  <c:v>0</c:v>
                </c:pt>
                <c:pt idx="14">
                  <c:v>14.74</c:v>
                </c:pt>
                <c:pt idx="15">
                  <c:v>11.11</c:v>
                </c:pt>
                <c:pt idx="16">
                  <c:v>15.15</c:v>
                </c:pt>
                <c:pt idx="17">
                  <c:v>0</c:v>
                </c:pt>
                <c:pt idx="18">
                  <c:v>5.98</c:v>
                </c:pt>
                <c:pt idx="19">
                  <c:v>8.9</c:v>
                </c:pt>
                <c:pt idx="20">
                  <c:v>17.39</c:v>
                </c:pt>
                <c:pt idx="21">
                  <c:v>17.5</c:v>
                </c:pt>
                <c:pt idx="22">
                  <c:v>0</c:v>
                </c:pt>
                <c:pt idx="23">
                  <c:v>8.93</c:v>
                </c:pt>
                <c:pt idx="24">
                  <c:v>0</c:v>
                </c:pt>
                <c:pt idx="25">
                  <c:v>6.9</c:v>
                </c:pt>
                <c:pt idx="26">
                  <c:v>18.260000000000002</c:v>
                </c:pt>
                <c:pt idx="27">
                  <c:v>0</c:v>
                </c:pt>
                <c:pt idx="28">
                  <c:v>7.55</c:v>
                </c:pt>
                <c:pt idx="29">
                  <c:v>5.13</c:v>
                </c:pt>
                <c:pt idx="30">
                  <c:v>0</c:v>
                </c:pt>
                <c:pt idx="31">
                  <c:v>18.96</c:v>
                </c:pt>
                <c:pt idx="32">
                  <c:v>6.67</c:v>
                </c:pt>
                <c:pt idx="33">
                  <c:v>11.22</c:v>
                </c:pt>
                <c:pt idx="34">
                  <c:v>30.69</c:v>
                </c:pt>
              </c:numCache>
            </c:numRef>
          </c:val>
          <c:extLst>
            <c:ext xmlns:c16="http://schemas.microsoft.com/office/drawing/2014/chart" uri="{C3380CC4-5D6E-409C-BE32-E72D297353CC}">
              <c16:uniqueId val="{00000003-58C2-4048-8404-BAFF79667E0B}"/>
            </c:ext>
          </c:extLst>
        </c:ser>
        <c:dLbls>
          <c:dLblPos val="ctr"/>
          <c:showLegendKey val="0"/>
          <c:showVal val="1"/>
          <c:showCatName val="0"/>
          <c:showSerName val="0"/>
          <c:showPercent val="0"/>
          <c:showBubbleSize val="0"/>
        </c:dLbls>
        <c:gapWidth val="50"/>
        <c:overlap val="100"/>
        <c:axId val="688217984"/>
        <c:axId val="688907216"/>
      </c:barChart>
      <c:catAx>
        <c:axId val="688217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88907216"/>
        <c:crosses val="autoZero"/>
        <c:auto val="1"/>
        <c:lblAlgn val="ctr"/>
        <c:lblOffset val="100"/>
        <c:noMultiLvlLbl val="0"/>
      </c:catAx>
      <c:valAx>
        <c:axId val="6889072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6882179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'АЯ 8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8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8 Распределение первичных ба'!$B$9:$AA$9</c:f>
              <c:numCache>
                <c:formatCode>General</c:formatCode>
                <c:ptCount val="26"/>
                <c:pt idx="0">
                  <c:v>0.1</c:v>
                </c:pt>
                <c:pt idx="1">
                  <c:v>0.3</c:v>
                </c:pt>
                <c:pt idx="2">
                  <c:v>0.5</c:v>
                </c:pt>
                <c:pt idx="3">
                  <c:v>0.7</c:v>
                </c:pt>
                <c:pt idx="4">
                  <c:v>0.9</c:v>
                </c:pt>
                <c:pt idx="5">
                  <c:v>1</c:v>
                </c:pt>
                <c:pt idx="6">
                  <c:v>1</c:v>
                </c:pt>
                <c:pt idx="7">
                  <c:v>1</c:v>
                </c:pt>
                <c:pt idx="8">
                  <c:v>0.9</c:v>
                </c:pt>
                <c:pt idx="9">
                  <c:v>1</c:v>
                </c:pt>
                <c:pt idx="10">
                  <c:v>11.1</c:v>
                </c:pt>
                <c:pt idx="11">
                  <c:v>7.5</c:v>
                </c:pt>
                <c:pt idx="12">
                  <c:v>6.1</c:v>
                </c:pt>
                <c:pt idx="13">
                  <c:v>5.5</c:v>
                </c:pt>
                <c:pt idx="14">
                  <c:v>5.0999999999999996</c:v>
                </c:pt>
                <c:pt idx="15">
                  <c:v>7.6</c:v>
                </c:pt>
                <c:pt idx="16">
                  <c:v>5</c:v>
                </c:pt>
                <c:pt idx="17">
                  <c:v>4.9000000000000004</c:v>
                </c:pt>
                <c:pt idx="18">
                  <c:v>5.3</c:v>
                </c:pt>
                <c:pt idx="19">
                  <c:v>5.5</c:v>
                </c:pt>
                <c:pt idx="20">
                  <c:v>5.8</c:v>
                </c:pt>
                <c:pt idx="21">
                  <c:v>5.5</c:v>
                </c:pt>
                <c:pt idx="22">
                  <c:v>6.5</c:v>
                </c:pt>
                <c:pt idx="23">
                  <c:v>5.6</c:v>
                </c:pt>
                <c:pt idx="24">
                  <c:v>3.8</c:v>
                </c:pt>
                <c:pt idx="25">
                  <c:v>2</c:v>
                </c:pt>
              </c:numCache>
            </c:numRef>
          </c:val>
          <c:extLst>
            <c:ext xmlns:c16="http://schemas.microsoft.com/office/drawing/2014/chart" uri="{C3380CC4-5D6E-409C-BE32-E72D297353CC}">
              <c16:uniqueId val="{00000000-1C68-4E5D-9C0C-28084D5BDB0C}"/>
            </c:ext>
          </c:extLst>
        </c:ser>
        <c:ser>
          <c:idx val="1"/>
          <c:order val="1"/>
          <c:tx>
            <c:strRef>
              <c:f>'АЯ 8 Распределение первичных ба'!$A$10</c:f>
              <c:strCache>
                <c:ptCount val="1"/>
                <c:pt idx="0">
                  <c:v>По Приморскому краю</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'АЯ 8 Распределение первичных ба'!$B$8:$AA$8</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'АЯ 8 Распределение первичных ба'!$B$10:$AA$10</c:f>
              <c:numCache>
                <c:formatCode>General</c:formatCode>
                <c:ptCount val="26"/>
                <c:pt idx="0">
                  <c:v>0.2</c:v>
                </c:pt>
                <c:pt idx="1">
                  <c:v>0.3</c:v>
                </c:pt>
                <c:pt idx="2">
                  <c:v>0.6</c:v>
                </c:pt>
                <c:pt idx="3">
                  <c:v>0.6</c:v>
                </c:pt>
                <c:pt idx="4">
                  <c:v>1</c:v>
                </c:pt>
                <c:pt idx="5">
                  <c:v>0.8</c:v>
                </c:pt>
                <c:pt idx="6">
                  <c:v>1.1000000000000001</c:v>
                </c:pt>
                <c:pt idx="7">
                  <c:v>0.9</c:v>
                </c:pt>
                <c:pt idx="8">
                  <c:v>1.1000000000000001</c:v>
                </c:pt>
                <c:pt idx="9">
                  <c:v>1.1000000000000001</c:v>
                </c:pt>
                <c:pt idx="10">
                  <c:v>14.3</c:v>
                </c:pt>
                <c:pt idx="11">
                  <c:v>8.4</c:v>
                </c:pt>
                <c:pt idx="12">
                  <c:v>6.3</c:v>
                </c:pt>
                <c:pt idx="13">
                  <c:v>6.3</c:v>
                </c:pt>
                <c:pt idx="14">
                  <c:v>5.9</c:v>
                </c:pt>
                <c:pt idx="15">
                  <c:v>7.3</c:v>
                </c:pt>
                <c:pt idx="16">
                  <c:v>4.5</c:v>
                </c:pt>
                <c:pt idx="17">
                  <c:v>4.5</c:v>
                </c:pt>
                <c:pt idx="18">
                  <c:v>4.7</c:v>
                </c:pt>
                <c:pt idx="19">
                  <c:v>5.2</c:v>
                </c:pt>
                <c:pt idx="20">
                  <c:v>5.4</c:v>
                </c:pt>
                <c:pt idx="21">
                  <c:v>5.2</c:v>
                </c:pt>
                <c:pt idx="22">
                  <c:v>6</c:v>
                </c:pt>
                <c:pt idx="23">
                  <c:v>3.7</c:v>
                </c:pt>
                <c:pt idx="24">
                  <c:v>2.9</c:v>
                </c:pt>
                <c:pt idx="25">
                  <c:v>1.8</c:v>
                </c:pt>
              </c:numCache>
            </c:numRef>
          </c:val>
          <c:extLst>
            <c:ext xmlns:c16="http://schemas.microsoft.com/office/drawing/2014/chart" uri="{C3380CC4-5D6E-409C-BE32-E72D297353CC}">
              <c16:uniqueId val="{00000001-1C68-4E5D-9C0C-28084D5BDB0C}"/>
            </c:ext>
          </c:extLst>
        </c:ser>
        <c:dLbls>
          <c:dLblPos val="outEnd"/>
          <c:showLegendKey val="0"/>
          <c:showVal val="1"/>
          <c:showCatName val="0"/>
          <c:showSerName val="0"/>
          <c:showPercent val="0"/>
          <c:showBubbleSize val="0"/>
        </c:dLbls>
        <c:gapWidth val="219"/>
        <c:overlap val="-27"/>
        <c:axId val="504465264"/>
        <c:axId val="908154848"/>
      </c:barChart>
      <c:catAx>
        <c:axId val="5044652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08154848"/>
        <c:crosses val="autoZero"/>
        <c:auto val="1"/>
        <c:lblAlgn val="ctr"/>
        <c:lblOffset val="100"/>
        <c:noMultiLvlLbl val="0"/>
      </c:catAx>
      <c:valAx>
        <c:axId val="908154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dirty="0"/>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04465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503157572899777"/>
          <c:y val="6.005982360313069E-2"/>
          <c:w val="0.55397780978772226"/>
          <c:h val="0.85354070606039112"/>
        </c:manualLayout>
      </c:layout>
      <c:barChart>
        <c:barDir val="bar"/>
        <c:grouping val="stacked"/>
        <c:varyColors val="0"/>
        <c:ser>
          <c:idx val="0"/>
          <c:order val="0"/>
          <c:tx>
            <c:strRef>
              <c:f>'АЯ 8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округ(reg25_m014)</c:v>
                </c:pt>
                <c:pt idx="34">
                  <c:v>Приморский край (региональное подчинение)</c:v>
                </c:pt>
              </c:strCache>
            </c:strRef>
          </c:cat>
          <c:val>
            <c:numRef>
              <c:f>'АЯ 8 Сравнение отметок с отметк'!$B$9:$B$43</c:f>
              <c:numCache>
                <c:formatCode>General</c:formatCode>
                <c:ptCount val="35"/>
                <c:pt idx="0">
                  <c:v>24.74</c:v>
                </c:pt>
                <c:pt idx="1">
                  <c:v>21.68</c:v>
                </c:pt>
                <c:pt idx="2">
                  <c:v>27.5</c:v>
                </c:pt>
                <c:pt idx="3">
                  <c:v>24.89</c:v>
                </c:pt>
                <c:pt idx="4">
                  <c:v>18.350000000000001</c:v>
                </c:pt>
                <c:pt idx="5">
                  <c:v>15.07</c:v>
                </c:pt>
                <c:pt idx="6">
                  <c:v>9.7799999999999994</c:v>
                </c:pt>
                <c:pt idx="7">
                  <c:v>25.26</c:v>
                </c:pt>
                <c:pt idx="8">
                  <c:v>13.04</c:v>
                </c:pt>
                <c:pt idx="9">
                  <c:v>23.08</c:v>
                </c:pt>
                <c:pt idx="10">
                  <c:v>2.94</c:v>
                </c:pt>
                <c:pt idx="11">
                  <c:v>26.03</c:v>
                </c:pt>
                <c:pt idx="12">
                  <c:v>15.45</c:v>
                </c:pt>
                <c:pt idx="13">
                  <c:v>0</c:v>
                </c:pt>
                <c:pt idx="14">
                  <c:v>17.89</c:v>
                </c:pt>
                <c:pt idx="15">
                  <c:v>16.13</c:v>
                </c:pt>
                <c:pt idx="16">
                  <c:v>28.79</c:v>
                </c:pt>
                <c:pt idx="17">
                  <c:v>33.33</c:v>
                </c:pt>
                <c:pt idx="18">
                  <c:v>17.09</c:v>
                </c:pt>
                <c:pt idx="19">
                  <c:v>11.64</c:v>
                </c:pt>
                <c:pt idx="20">
                  <c:v>24.22</c:v>
                </c:pt>
                <c:pt idx="21">
                  <c:v>26.58</c:v>
                </c:pt>
                <c:pt idx="22">
                  <c:v>52.94</c:v>
                </c:pt>
                <c:pt idx="23">
                  <c:v>10.71</c:v>
                </c:pt>
                <c:pt idx="24">
                  <c:v>11.54</c:v>
                </c:pt>
                <c:pt idx="25">
                  <c:v>41.38</c:v>
                </c:pt>
                <c:pt idx="26">
                  <c:v>16.52</c:v>
                </c:pt>
                <c:pt idx="27">
                  <c:v>38.46</c:v>
                </c:pt>
                <c:pt idx="28">
                  <c:v>33.020000000000003</c:v>
                </c:pt>
                <c:pt idx="29">
                  <c:v>38.46</c:v>
                </c:pt>
                <c:pt idx="30">
                  <c:v>20</c:v>
                </c:pt>
                <c:pt idx="31">
                  <c:v>15.58</c:v>
                </c:pt>
                <c:pt idx="32">
                  <c:v>22.22</c:v>
                </c:pt>
                <c:pt idx="33">
                  <c:v>20.41</c:v>
                </c:pt>
                <c:pt idx="34">
                  <c:v>27.72</c:v>
                </c:pt>
              </c:numCache>
            </c:numRef>
          </c:val>
          <c:extLst>
            <c:ext xmlns:c16="http://schemas.microsoft.com/office/drawing/2014/chart" uri="{C3380CC4-5D6E-409C-BE32-E72D297353CC}">
              <c16:uniqueId val="{00000000-088A-407E-89CF-9FBD574CB0B5}"/>
            </c:ext>
          </c:extLst>
        </c:ser>
        <c:ser>
          <c:idx val="1"/>
          <c:order val="1"/>
          <c:tx>
            <c:strRef>
              <c:f>'АЯ 8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округ(reg25_m014)</c:v>
                </c:pt>
                <c:pt idx="34">
                  <c:v>Приморский край (региональное подчинение)</c:v>
                </c:pt>
              </c:strCache>
            </c:strRef>
          </c:cat>
          <c:val>
            <c:numRef>
              <c:f>'АЯ 8 Сравнение отметок с отметк'!$C$9:$C$43</c:f>
              <c:numCache>
                <c:formatCode>General</c:formatCode>
                <c:ptCount val="35"/>
                <c:pt idx="0">
                  <c:v>67.05</c:v>
                </c:pt>
                <c:pt idx="1">
                  <c:v>66.790000000000006</c:v>
                </c:pt>
                <c:pt idx="2">
                  <c:v>70</c:v>
                </c:pt>
                <c:pt idx="3">
                  <c:v>60.89</c:v>
                </c:pt>
                <c:pt idx="4">
                  <c:v>73.14</c:v>
                </c:pt>
                <c:pt idx="5">
                  <c:v>79.45</c:v>
                </c:pt>
                <c:pt idx="6">
                  <c:v>83.7</c:v>
                </c:pt>
                <c:pt idx="7">
                  <c:v>69.47</c:v>
                </c:pt>
                <c:pt idx="8">
                  <c:v>78.260000000000005</c:v>
                </c:pt>
                <c:pt idx="9">
                  <c:v>72.53</c:v>
                </c:pt>
                <c:pt idx="10">
                  <c:v>97.06</c:v>
                </c:pt>
                <c:pt idx="11">
                  <c:v>68.489999999999995</c:v>
                </c:pt>
                <c:pt idx="12">
                  <c:v>70.91</c:v>
                </c:pt>
                <c:pt idx="13">
                  <c:v>100</c:v>
                </c:pt>
                <c:pt idx="14">
                  <c:v>73.680000000000007</c:v>
                </c:pt>
                <c:pt idx="15">
                  <c:v>72.58</c:v>
                </c:pt>
                <c:pt idx="16">
                  <c:v>65.150000000000006</c:v>
                </c:pt>
                <c:pt idx="17">
                  <c:v>62.5</c:v>
                </c:pt>
                <c:pt idx="18">
                  <c:v>78.63</c:v>
                </c:pt>
                <c:pt idx="19">
                  <c:v>80.819999999999993</c:v>
                </c:pt>
                <c:pt idx="20">
                  <c:v>60.04</c:v>
                </c:pt>
                <c:pt idx="21">
                  <c:v>68.349999999999994</c:v>
                </c:pt>
                <c:pt idx="22">
                  <c:v>41.18</c:v>
                </c:pt>
                <c:pt idx="23">
                  <c:v>82.14</c:v>
                </c:pt>
                <c:pt idx="24">
                  <c:v>88.46</c:v>
                </c:pt>
                <c:pt idx="25">
                  <c:v>51.72</c:v>
                </c:pt>
                <c:pt idx="26">
                  <c:v>44.35</c:v>
                </c:pt>
                <c:pt idx="27">
                  <c:v>61.54</c:v>
                </c:pt>
                <c:pt idx="28">
                  <c:v>50.94</c:v>
                </c:pt>
                <c:pt idx="29">
                  <c:v>56.41</c:v>
                </c:pt>
                <c:pt idx="30">
                  <c:v>71.430000000000007</c:v>
                </c:pt>
                <c:pt idx="31">
                  <c:v>73.510000000000005</c:v>
                </c:pt>
                <c:pt idx="32">
                  <c:v>67.78</c:v>
                </c:pt>
                <c:pt idx="33">
                  <c:v>70.41</c:v>
                </c:pt>
                <c:pt idx="34">
                  <c:v>55.45</c:v>
                </c:pt>
              </c:numCache>
            </c:numRef>
          </c:val>
          <c:extLst>
            <c:ext xmlns:c16="http://schemas.microsoft.com/office/drawing/2014/chart" uri="{C3380CC4-5D6E-409C-BE32-E72D297353CC}">
              <c16:uniqueId val="{00000001-088A-407E-89CF-9FBD574CB0B5}"/>
            </c:ext>
          </c:extLst>
        </c:ser>
        <c:ser>
          <c:idx val="2"/>
          <c:order val="2"/>
          <c:tx>
            <c:strRef>
              <c:f>'АЯ 8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'АЯ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округ(reg25_m014)</c:v>
                </c:pt>
                <c:pt idx="34">
                  <c:v>Приморский край (региональное подчинение)</c:v>
                </c:pt>
              </c:strCache>
            </c:strRef>
          </c:cat>
          <c:val>
            <c:numRef>
              <c:f>'АЯ 8 Сравнение отметок с отметк'!$D$9:$D$43</c:f>
              <c:numCache>
                <c:formatCode>General</c:formatCode>
                <c:ptCount val="35"/>
                <c:pt idx="0">
                  <c:v>8.2100000000000009</c:v>
                </c:pt>
                <c:pt idx="1">
                  <c:v>11.53</c:v>
                </c:pt>
                <c:pt idx="2">
                  <c:v>2.5</c:v>
                </c:pt>
                <c:pt idx="3">
                  <c:v>14.22</c:v>
                </c:pt>
                <c:pt idx="4">
                  <c:v>8.51</c:v>
                </c:pt>
                <c:pt idx="5">
                  <c:v>5.48</c:v>
                </c:pt>
                <c:pt idx="6">
                  <c:v>6.52</c:v>
                </c:pt>
                <c:pt idx="7">
                  <c:v>5.26</c:v>
                </c:pt>
                <c:pt idx="8">
                  <c:v>8.6999999999999993</c:v>
                </c:pt>
                <c:pt idx="9">
                  <c:v>4.4000000000000004</c:v>
                </c:pt>
                <c:pt idx="10">
                  <c:v>0</c:v>
                </c:pt>
                <c:pt idx="11">
                  <c:v>5.48</c:v>
                </c:pt>
                <c:pt idx="12">
                  <c:v>13.64</c:v>
                </c:pt>
                <c:pt idx="13">
                  <c:v>0</c:v>
                </c:pt>
                <c:pt idx="14">
                  <c:v>8.42</c:v>
                </c:pt>
                <c:pt idx="15">
                  <c:v>11.29</c:v>
                </c:pt>
                <c:pt idx="16">
                  <c:v>6.06</c:v>
                </c:pt>
                <c:pt idx="17">
                  <c:v>4.17</c:v>
                </c:pt>
                <c:pt idx="18">
                  <c:v>4.2699999999999996</c:v>
                </c:pt>
                <c:pt idx="19">
                  <c:v>7.53</c:v>
                </c:pt>
                <c:pt idx="20">
                  <c:v>15.73</c:v>
                </c:pt>
                <c:pt idx="21">
                  <c:v>5.0599999999999996</c:v>
                </c:pt>
                <c:pt idx="22">
                  <c:v>5.88</c:v>
                </c:pt>
                <c:pt idx="23">
                  <c:v>7.14</c:v>
                </c:pt>
                <c:pt idx="24">
                  <c:v>0</c:v>
                </c:pt>
                <c:pt idx="25">
                  <c:v>6.9</c:v>
                </c:pt>
                <c:pt idx="26">
                  <c:v>39.130000000000003</c:v>
                </c:pt>
                <c:pt idx="27">
                  <c:v>0</c:v>
                </c:pt>
                <c:pt idx="28">
                  <c:v>16.04</c:v>
                </c:pt>
                <c:pt idx="29">
                  <c:v>5.13</c:v>
                </c:pt>
                <c:pt idx="30">
                  <c:v>8.57</c:v>
                </c:pt>
                <c:pt idx="31">
                  <c:v>10.91</c:v>
                </c:pt>
                <c:pt idx="32">
                  <c:v>10</c:v>
                </c:pt>
                <c:pt idx="33">
                  <c:v>9.18</c:v>
                </c:pt>
                <c:pt idx="34">
                  <c:v>16.829999999999998</c:v>
                </c:pt>
              </c:numCache>
            </c:numRef>
          </c:val>
          <c:extLst>
            <c:ext xmlns:c16="http://schemas.microsoft.com/office/drawing/2014/chart" uri="{C3380CC4-5D6E-409C-BE32-E72D297353CC}">
              <c16:uniqueId val="{00000002-088A-407E-89CF-9FBD574CB0B5}"/>
            </c:ext>
          </c:extLst>
        </c:ser>
        <c:dLbls>
          <c:dLblPos val="ctr"/>
          <c:showLegendKey val="0"/>
          <c:showVal val="1"/>
          <c:showCatName val="0"/>
          <c:showSerName val="0"/>
          <c:showPercent val="0"/>
          <c:showBubbleSize val="0"/>
        </c:dLbls>
        <c:gapWidth val="50"/>
        <c:overlap val="100"/>
        <c:axId val="500390816"/>
        <c:axId val="406273792"/>
      </c:barChart>
      <c:catAx>
        <c:axId val="500390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406273792"/>
        <c:crosses val="autoZero"/>
        <c:auto val="1"/>
        <c:lblAlgn val="ctr"/>
        <c:lblOffset val="100"/>
        <c:noMultiLvlLbl val="0"/>
      </c:catAx>
      <c:valAx>
        <c:axId val="40627379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500390816"/>
        <c:crosses val="autoZero"/>
        <c:crossBetween val="between"/>
      </c:valAx>
      <c:spPr>
        <a:noFill/>
        <a:ln>
          <a:noFill/>
        </a:ln>
        <a:effectLst/>
      </c:spPr>
    </c:plotArea>
    <c:legend>
      <c:legendPos val="r"/>
      <c:layout>
        <c:manualLayout>
          <c:xMode val="edge"/>
          <c:yMode val="edge"/>
          <c:x val="0.85297164966766359"/>
          <c:y val="0.29416120470974649"/>
          <c:w val="0.14566110942448846"/>
          <c:h val="0.3859417293508702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'РУ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Статистика по отметкам'!$B$9:$B$44</c:f>
              <c:numCache>
                <c:formatCode>General</c:formatCode>
                <c:ptCount val="36"/>
                <c:pt idx="0">
                  <c:v>12.74</c:v>
                </c:pt>
                <c:pt idx="1">
                  <c:v>12.97</c:v>
                </c:pt>
                <c:pt idx="2">
                  <c:v>9.68</c:v>
                </c:pt>
                <c:pt idx="3">
                  <c:v>17.260000000000002</c:v>
                </c:pt>
                <c:pt idx="4">
                  <c:v>8.7799999999999994</c:v>
                </c:pt>
                <c:pt idx="5">
                  <c:v>5.15</c:v>
                </c:pt>
                <c:pt idx="6">
                  <c:v>4.49</c:v>
                </c:pt>
                <c:pt idx="7">
                  <c:v>8.41</c:v>
                </c:pt>
                <c:pt idx="8">
                  <c:v>13.33</c:v>
                </c:pt>
                <c:pt idx="9">
                  <c:v>4.26</c:v>
                </c:pt>
                <c:pt idx="10">
                  <c:v>9.06</c:v>
                </c:pt>
                <c:pt idx="11">
                  <c:v>17.440000000000001</c:v>
                </c:pt>
                <c:pt idx="12">
                  <c:v>12.72</c:v>
                </c:pt>
                <c:pt idx="13">
                  <c:v>11.86</c:v>
                </c:pt>
                <c:pt idx="14">
                  <c:v>9.86</c:v>
                </c:pt>
                <c:pt idx="15">
                  <c:v>14.29</c:v>
                </c:pt>
                <c:pt idx="16">
                  <c:v>7.19</c:v>
                </c:pt>
                <c:pt idx="17">
                  <c:v>9.86</c:v>
                </c:pt>
                <c:pt idx="18">
                  <c:v>29.41</c:v>
                </c:pt>
                <c:pt idx="19">
                  <c:v>7.4</c:v>
                </c:pt>
                <c:pt idx="20">
                  <c:v>10.91</c:v>
                </c:pt>
                <c:pt idx="21">
                  <c:v>12.45</c:v>
                </c:pt>
                <c:pt idx="22">
                  <c:v>4.59</c:v>
                </c:pt>
                <c:pt idx="23">
                  <c:v>7.09</c:v>
                </c:pt>
                <c:pt idx="24">
                  <c:v>16.34</c:v>
                </c:pt>
                <c:pt idx="25">
                  <c:v>4.84</c:v>
                </c:pt>
                <c:pt idx="26">
                  <c:v>11.65</c:v>
                </c:pt>
                <c:pt idx="27">
                  <c:v>10.29</c:v>
                </c:pt>
                <c:pt idx="28">
                  <c:v>4.4800000000000004</c:v>
                </c:pt>
                <c:pt idx="29">
                  <c:v>15.04</c:v>
                </c:pt>
                <c:pt idx="30">
                  <c:v>13.85</c:v>
                </c:pt>
                <c:pt idx="31">
                  <c:v>7.01</c:v>
                </c:pt>
                <c:pt idx="32">
                  <c:v>13.5</c:v>
                </c:pt>
                <c:pt idx="33">
                  <c:v>10.8</c:v>
                </c:pt>
                <c:pt idx="34">
                  <c:v>13.28</c:v>
                </c:pt>
                <c:pt idx="35">
                  <c:v>12.23</c:v>
                </c:pt>
              </c:numCache>
            </c:numRef>
          </c:val>
          <c:extLst>
            <c:ext xmlns:c16="http://schemas.microsoft.com/office/drawing/2014/chart" uri="{C3380CC4-5D6E-409C-BE32-E72D297353CC}">
              <c16:uniqueId val="{00000000-C868-41A0-8AE4-F04427BAA9BB}"/>
            </c:ext>
          </c:extLst>
        </c:ser>
        <c:ser>
          <c:idx val="1"/>
          <c:order val="1"/>
          <c:tx>
            <c:strRef>
              <c:f>'РУ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Статистика по отметкам'!$C$9:$C$44</c:f>
              <c:numCache>
                <c:formatCode>General</c:formatCode>
                <c:ptCount val="36"/>
                <c:pt idx="0">
                  <c:v>40.64</c:v>
                </c:pt>
                <c:pt idx="1">
                  <c:v>46.04</c:v>
                </c:pt>
                <c:pt idx="2">
                  <c:v>56.99</c:v>
                </c:pt>
                <c:pt idx="3">
                  <c:v>40.47</c:v>
                </c:pt>
                <c:pt idx="4">
                  <c:v>50.54</c:v>
                </c:pt>
                <c:pt idx="5">
                  <c:v>48.93</c:v>
                </c:pt>
                <c:pt idx="6">
                  <c:v>55.81</c:v>
                </c:pt>
                <c:pt idx="7">
                  <c:v>45.95</c:v>
                </c:pt>
                <c:pt idx="8">
                  <c:v>48.33</c:v>
                </c:pt>
                <c:pt idx="9">
                  <c:v>38.299999999999997</c:v>
                </c:pt>
                <c:pt idx="10">
                  <c:v>46.42</c:v>
                </c:pt>
                <c:pt idx="11">
                  <c:v>43.02</c:v>
                </c:pt>
                <c:pt idx="12">
                  <c:v>42.77</c:v>
                </c:pt>
                <c:pt idx="13">
                  <c:v>55.81</c:v>
                </c:pt>
                <c:pt idx="14">
                  <c:v>59.15</c:v>
                </c:pt>
                <c:pt idx="15">
                  <c:v>48.65</c:v>
                </c:pt>
                <c:pt idx="16">
                  <c:v>48.92</c:v>
                </c:pt>
                <c:pt idx="17">
                  <c:v>47.62</c:v>
                </c:pt>
                <c:pt idx="18">
                  <c:v>45.25</c:v>
                </c:pt>
                <c:pt idx="19">
                  <c:v>55.61</c:v>
                </c:pt>
                <c:pt idx="20">
                  <c:v>55.37</c:v>
                </c:pt>
                <c:pt idx="21">
                  <c:v>43.12</c:v>
                </c:pt>
                <c:pt idx="22">
                  <c:v>51.38</c:v>
                </c:pt>
                <c:pt idx="23">
                  <c:v>50.39</c:v>
                </c:pt>
                <c:pt idx="24">
                  <c:v>45.05</c:v>
                </c:pt>
                <c:pt idx="25">
                  <c:v>54.84</c:v>
                </c:pt>
                <c:pt idx="26">
                  <c:v>46.6</c:v>
                </c:pt>
                <c:pt idx="27">
                  <c:v>39.43</c:v>
                </c:pt>
                <c:pt idx="28">
                  <c:v>48.51</c:v>
                </c:pt>
                <c:pt idx="29">
                  <c:v>52.33</c:v>
                </c:pt>
                <c:pt idx="30">
                  <c:v>51.15</c:v>
                </c:pt>
                <c:pt idx="31">
                  <c:v>55.41</c:v>
                </c:pt>
                <c:pt idx="32">
                  <c:v>48.85</c:v>
                </c:pt>
                <c:pt idx="33">
                  <c:v>58.73</c:v>
                </c:pt>
                <c:pt idx="34">
                  <c:v>52.88</c:v>
                </c:pt>
                <c:pt idx="35">
                  <c:v>29.59</c:v>
                </c:pt>
              </c:numCache>
            </c:numRef>
          </c:val>
          <c:extLst>
            <c:ext xmlns:c16="http://schemas.microsoft.com/office/drawing/2014/chart" uri="{C3380CC4-5D6E-409C-BE32-E72D297353CC}">
              <c16:uniqueId val="{00000001-C868-41A0-8AE4-F04427BAA9BB}"/>
            </c:ext>
          </c:extLst>
        </c:ser>
        <c:ser>
          <c:idx val="2"/>
          <c:order val="2"/>
          <c:tx>
            <c:strRef>
              <c:f>'РУ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Статистика по отметкам'!$D$9:$D$44</c:f>
              <c:numCache>
                <c:formatCode>General</c:formatCode>
                <c:ptCount val="36"/>
                <c:pt idx="0">
                  <c:v>32.619999999999997</c:v>
                </c:pt>
                <c:pt idx="1">
                  <c:v>29.33</c:v>
                </c:pt>
                <c:pt idx="2">
                  <c:v>26.88</c:v>
                </c:pt>
                <c:pt idx="3">
                  <c:v>29.39</c:v>
                </c:pt>
                <c:pt idx="4">
                  <c:v>30.74</c:v>
                </c:pt>
                <c:pt idx="5">
                  <c:v>35.619999999999997</c:v>
                </c:pt>
                <c:pt idx="6">
                  <c:v>30.34</c:v>
                </c:pt>
                <c:pt idx="7">
                  <c:v>34.299999999999997</c:v>
                </c:pt>
                <c:pt idx="8">
                  <c:v>25.83</c:v>
                </c:pt>
                <c:pt idx="9">
                  <c:v>51.06</c:v>
                </c:pt>
                <c:pt idx="10">
                  <c:v>34.72</c:v>
                </c:pt>
                <c:pt idx="11">
                  <c:v>26.74</c:v>
                </c:pt>
                <c:pt idx="12">
                  <c:v>34.1</c:v>
                </c:pt>
                <c:pt idx="13">
                  <c:v>24.19</c:v>
                </c:pt>
                <c:pt idx="14">
                  <c:v>23.94</c:v>
                </c:pt>
                <c:pt idx="15">
                  <c:v>21.62</c:v>
                </c:pt>
                <c:pt idx="16">
                  <c:v>27.34</c:v>
                </c:pt>
                <c:pt idx="17">
                  <c:v>31.29</c:v>
                </c:pt>
                <c:pt idx="18">
                  <c:v>18.100000000000001</c:v>
                </c:pt>
                <c:pt idx="19">
                  <c:v>30.55</c:v>
                </c:pt>
                <c:pt idx="20">
                  <c:v>27.85</c:v>
                </c:pt>
                <c:pt idx="21">
                  <c:v>31.2</c:v>
                </c:pt>
                <c:pt idx="22">
                  <c:v>30.28</c:v>
                </c:pt>
                <c:pt idx="23">
                  <c:v>24.41</c:v>
                </c:pt>
                <c:pt idx="24">
                  <c:v>29.7</c:v>
                </c:pt>
                <c:pt idx="25">
                  <c:v>32.799999999999997</c:v>
                </c:pt>
                <c:pt idx="26">
                  <c:v>28.16</c:v>
                </c:pt>
                <c:pt idx="27">
                  <c:v>35.81</c:v>
                </c:pt>
                <c:pt idx="28">
                  <c:v>35.07</c:v>
                </c:pt>
                <c:pt idx="29">
                  <c:v>24.58</c:v>
                </c:pt>
                <c:pt idx="30">
                  <c:v>25.77</c:v>
                </c:pt>
                <c:pt idx="31">
                  <c:v>25.48</c:v>
                </c:pt>
                <c:pt idx="32">
                  <c:v>28.02</c:v>
                </c:pt>
                <c:pt idx="33">
                  <c:v>20.78</c:v>
                </c:pt>
                <c:pt idx="34">
                  <c:v>23.31</c:v>
                </c:pt>
                <c:pt idx="35">
                  <c:v>34.909999999999997</c:v>
                </c:pt>
              </c:numCache>
            </c:numRef>
          </c:val>
          <c:extLst>
            <c:ext xmlns:c16="http://schemas.microsoft.com/office/drawing/2014/chart" uri="{C3380CC4-5D6E-409C-BE32-E72D297353CC}">
              <c16:uniqueId val="{00000002-C868-41A0-8AE4-F04427BAA9BB}"/>
            </c:ext>
          </c:extLst>
        </c:ser>
        <c:ser>
          <c:idx val="3"/>
          <c:order val="3"/>
          <c:tx>
            <c:strRef>
              <c:f>'РУ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Статистика по отметкам'!$A$9:$A$44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Статистика по отметкам'!$E$9:$E$44</c:f>
              <c:numCache>
                <c:formatCode>General</c:formatCode>
                <c:ptCount val="36"/>
                <c:pt idx="0">
                  <c:v>14</c:v>
                </c:pt>
                <c:pt idx="1">
                  <c:v>11.65</c:v>
                </c:pt>
                <c:pt idx="2">
                  <c:v>6.45</c:v>
                </c:pt>
                <c:pt idx="3">
                  <c:v>12.88</c:v>
                </c:pt>
                <c:pt idx="4">
                  <c:v>9.94</c:v>
                </c:pt>
                <c:pt idx="5">
                  <c:v>10.3</c:v>
                </c:pt>
                <c:pt idx="6">
                  <c:v>9.36</c:v>
                </c:pt>
                <c:pt idx="7">
                  <c:v>11.33</c:v>
                </c:pt>
                <c:pt idx="8">
                  <c:v>12.5</c:v>
                </c:pt>
                <c:pt idx="9">
                  <c:v>6.38</c:v>
                </c:pt>
                <c:pt idx="10">
                  <c:v>9.81</c:v>
                </c:pt>
                <c:pt idx="11">
                  <c:v>12.79</c:v>
                </c:pt>
                <c:pt idx="12">
                  <c:v>10.4</c:v>
                </c:pt>
                <c:pt idx="13">
                  <c:v>8.14</c:v>
                </c:pt>
                <c:pt idx="14">
                  <c:v>7.04</c:v>
                </c:pt>
                <c:pt idx="15">
                  <c:v>15.44</c:v>
                </c:pt>
                <c:pt idx="16">
                  <c:v>16.55</c:v>
                </c:pt>
                <c:pt idx="17">
                  <c:v>11.22</c:v>
                </c:pt>
                <c:pt idx="18">
                  <c:v>7.24</c:v>
                </c:pt>
                <c:pt idx="19">
                  <c:v>6.44</c:v>
                </c:pt>
                <c:pt idx="20">
                  <c:v>5.86</c:v>
                </c:pt>
                <c:pt idx="21">
                  <c:v>13.23</c:v>
                </c:pt>
                <c:pt idx="22">
                  <c:v>13.76</c:v>
                </c:pt>
                <c:pt idx="23">
                  <c:v>18.11</c:v>
                </c:pt>
                <c:pt idx="24">
                  <c:v>8.91</c:v>
                </c:pt>
                <c:pt idx="25">
                  <c:v>7.53</c:v>
                </c:pt>
                <c:pt idx="26">
                  <c:v>13.59</c:v>
                </c:pt>
                <c:pt idx="27">
                  <c:v>14.48</c:v>
                </c:pt>
                <c:pt idx="28">
                  <c:v>11.94</c:v>
                </c:pt>
                <c:pt idx="29">
                  <c:v>8.0500000000000007</c:v>
                </c:pt>
                <c:pt idx="30">
                  <c:v>9.23</c:v>
                </c:pt>
                <c:pt idx="31">
                  <c:v>12.1</c:v>
                </c:pt>
                <c:pt idx="32">
                  <c:v>9.6300000000000008</c:v>
                </c:pt>
                <c:pt idx="33">
                  <c:v>9.6999999999999993</c:v>
                </c:pt>
                <c:pt idx="34">
                  <c:v>10.53</c:v>
                </c:pt>
                <c:pt idx="35">
                  <c:v>23.27</c:v>
                </c:pt>
              </c:numCache>
            </c:numRef>
          </c:val>
          <c:extLst>
            <c:ext xmlns:c16="http://schemas.microsoft.com/office/drawing/2014/chart" uri="{C3380CC4-5D6E-409C-BE32-E72D297353CC}">
              <c16:uniqueId val="{00000003-C868-41A0-8AE4-F04427BAA9BB}"/>
            </c:ext>
          </c:extLst>
        </c:ser>
        <c:dLbls>
          <c:dLblPos val="ctr"/>
          <c:showLegendKey val="0"/>
          <c:showVal val="1"/>
          <c:showCatName val="0"/>
          <c:showSerName val="0"/>
          <c:showPercent val="0"/>
          <c:showBubbleSize val="0"/>
        </c:dLbls>
        <c:gapWidth val="50"/>
        <c:overlap val="100"/>
        <c:axId val="217543232"/>
        <c:axId val="224520112"/>
      </c:barChart>
      <c:catAx>
        <c:axId val="21754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24520112"/>
        <c:crosses val="autoZero"/>
        <c:auto val="1"/>
        <c:lblAlgn val="ctr"/>
        <c:lblOffset val="100"/>
        <c:noMultiLvlLbl val="0"/>
      </c:catAx>
      <c:valAx>
        <c:axId val="224520112"/>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217543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365021215489268E-2"/>
          <c:y val="0.10127458820480974"/>
          <c:w val="0.96563497878451077"/>
          <c:h val="0.4632953358582928"/>
        </c:manualLayout>
      </c:layout>
      <c:barChart>
        <c:barDir val="col"/>
        <c:grouping val="clustered"/>
        <c:varyColors val="0"/>
        <c:ser>
          <c:idx val="3"/>
          <c:order val="0"/>
          <c:tx>
            <c:strRef>
              <c:f>Лист1!$B$1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ЗАТО Фокино</c:v>
                </c:pt>
                <c:pt idx="13">
                  <c:v>Дальнереченский ГО</c:v>
                </c:pt>
                <c:pt idx="14">
                  <c:v>Михайловский МР</c:v>
                </c:pt>
                <c:pt idx="15">
                  <c:v>Пожарский МО</c:v>
                </c:pt>
              </c:strCache>
            </c:strRef>
          </c:cat>
          <c:val>
            <c:numRef>
              <c:f>Лист1!$B$2:$B$17</c:f>
              <c:numCache>
                <c:formatCode>General</c:formatCode>
                <c:ptCount val="16"/>
                <c:pt idx="1">
                  <c:v>47.78</c:v>
                </c:pt>
                <c:pt idx="2">
                  <c:v>64.66</c:v>
                </c:pt>
                <c:pt idx="3">
                  <c:v>90.91</c:v>
                </c:pt>
                <c:pt idx="4">
                  <c:v>42.1</c:v>
                </c:pt>
                <c:pt idx="6">
                  <c:v>94.44</c:v>
                </c:pt>
                <c:pt idx="7">
                  <c:v>60</c:v>
                </c:pt>
                <c:pt idx="8">
                  <c:v>42.86</c:v>
                </c:pt>
                <c:pt idx="10">
                  <c:v>25</c:v>
                </c:pt>
                <c:pt idx="11">
                  <c:v>46.379999999999995</c:v>
                </c:pt>
                <c:pt idx="12">
                  <c:v>40</c:v>
                </c:pt>
                <c:pt idx="13">
                  <c:v>41.470000000000006</c:v>
                </c:pt>
                <c:pt idx="14">
                  <c:v>50</c:v>
                </c:pt>
                <c:pt idx="15">
                  <c:v>59.09</c:v>
                </c:pt>
              </c:numCache>
            </c:numRef>
          </c:val>
          <c:extLst>
            <c:ext xmlns:c16="http://schemas.microsoft.com/office/drawing/2014/chart" uri="{C3380CC4-5D6E-409C-BE32-E72D297353CC}">
              <c16:uniqueId val="{00000000-8CDD-41B5-9E85-F89EC37A9220}"/>
            </c:ext>
          </c:extLst>
        </c:ser>
        <c:ser>
          <c:idx val="0"/>
          <c:order val="1"/>
          <c:tx>
            <c:strRef>
              <c:f>Лист1!$C$1</c:f>
              <c:strCache>
                <c:ptCount val="1"/>
                <c:pt idx="0">
                  <c:v>2026</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Лист1!$A$2:$A$17</c:f>
              <c:strCache>
                <c:ptCount val="16"/>
                <c:pt idx="0">
                  <c:v>Лазовский МО</c:v>
                </c:pt>
                <c:pt idx="1">
                  <c:v>Владивостокский ГО</c:v>
                </c:pt>
                <c:pt idx="2">
                  <c:v>Артемовский ГО</c:v>
                </c:pt>
                <c:pt idx="3">
                  <c:v>Кавалеровский МО</c:v>
                </c:pt>
                <c:pt idx="4">
                  <c:v>Партизанский МО</c:v>
                </c:pt>
                <c:pt idx="5">
                  <c:v>Черниговский МО</c:v>
                </c:pt>
                <c:pt idx="6">
                  <c:v>Яковлевский МО</c:v>
                </c:pt>
                <c:pt idx="7">
                  <c:v>Ольгинский МО</c:v>
                </c:pt>
                <c:pt idx="8">
                  <c:v>Октябрьский МО</c:v>
                </c:pt>
                <c:pt idx="9">
                  <c:v>Анучинский МО</c:v>
                </c:pt>
                <c:pt idx="10">
                  <c:v>Ханкайский МО</c:v>
                </c:pt>
                <c:pt idx="11">
                  <c:v>Большой Камень ГО</c:v>
                </c:pt>
                <c:pt idx="12">
                  <c:v>ЗАТО Фокино</c:v>
                </c:pt>
                <c:pt idx="13">
                  <c:v>Дальнереченский ГО</c:v>
                </c:pt>
                <c:pt idx="14">
                  <c:v>Михайловский МР</c:v>
                </c:pt>
                <c:pt idx="15">
                  <c:v>Пожарский МО</c:v>
                </c:pt>
              </c:strCache>
            </c:strRef>
          </c:cat>
          <c:val>
            <c:numRef>
              <c:f>Лист1!$C$2:$C$17</c:f>
              <c:numCache>
                <c:formatCode>General</c:formatCode>
                <c:ptCount val="16"/>
                <c:pt idx="0">
                  <c:v>52.63</c:v>
                </c:pt>
                <c:pt idx="1">
                  <c:v>49.55</c:v>
                </c:pt>
                <c:pt idx="2">
                  <c:v>48.2</c:v>
                </c:pt>
                <c:pt idx="3">
                  <c:v>70.459999999999994</c:v>
                </c:pt>
                <c:pt idx="4">
                  <c:v>48.650000000000006</c:v>
                </c:pt>
                <c:pt idx="5">
                  <c:v>54.019999999999996</c:v>
                </c:pt>
                <c:pt idx="6">
                  <c:v>68.42</c:v>
                </c:pt>
                <c:pt idx="7">
                  <c:v>72.72999999999999</c:v>
                </c:pt>
                <c:pt idx="8">
                  <c:v>54.21</c:v>
                </c:pt>
                <c:pt idx="9">
                  <c:v>75</c:v>
                </c:pt>
                <c:pt idx="10">
                  <c:v>100</c:v>
                </c:pt>
                <c:pt idx="11">
                  <c:v>20.22</c:v>
                </c:pt>
                <c:pt idx="12">
                  <c:v>28.99</c:v>
                </c:pt>
                <c:pt idx="13">
                  <c:v>38</c:v>
                </c:pt>
                <c:pt idx="14">
                  <c:v>43.83</c:v>
                </c:pt>
                <c:pt idx="15">
                  <c:v>26.919999999999998</c:v>
                </c:pt>
              </c:numCache>
            </c:numRef>
          </c:val>
          <c:extLst>
            <c:ext xmlns:c16="http://schemas.microsoft.com/office/drawing/2014/chart" uri="{C3380CC4-5D6E-409C-BE32-E72D297353CC}">
              <c16:uniqueId val="{00000000-277A-4E88-8874-4D785DE6A296}"/>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575536202323133E-2"/>
          <c:y val="0.1054614556848513"/>
          <c:w val="0.95142446379767687"/>
          <c:h val="0.44654725859031302"/>
        </c:manualLayout>
      </c:layout>
      <c:barChart>
        <c:barDir val="col"/>
        <c:grouping val="clustered"/>
        <c:varyColors val="0"/>
        <c:ser>
          <c:idx val="0"/>
          <c:order val="0"/>
          <c:tx>
            <c:strRef>
              <c:f>Лист1!$B$1</c:f>
              <c:strCache>
                <c:ptCount val="1"/>
                <c:pt idx="0">
                  <c:v>2025</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Лист1!$B$2:$B$19</c:f>
              <c:numCache>
                <c:formatCode>General</c:formatCode>
                <c:ptCount val="18"/>
                <c:pt idx="0">
                  <c:v>35.619999999999997</c:v>
                </c:pt>
                <c:pt idx="1">
                  <c:v>67.349999999999994</c:v>
                </c:pt>
                <c:pt idx="2">
                  <c:v>46.28</c:v>
                </c:pt>
                <c:pt idx="3">
                  <c:v>80</c:v>
                </c:pt>
                <c:pt idx="4">
                  <c:v>41.66</c:v>
                </c:pt>
                <c:pt idx="5">
                  <c:v>64.289999999999992</c:v>
                </c:pt>
                <c:pt idx="6">
                  <c:v>53.33</c:v>
                </c:pt>
                <c:pt idx="7">
                  <c:v>52.54</c:v>
                </c:pt>
                <c:pt idx="8">
                  <c:v>50</c:v>
                </c:pt>
                <c:pt idx="9">
                  <c:v>65.960000000000008</c:v>
                </c:pt>
                <c:pt idx="10">
                  <c:v>36</c:v>
                </c:pt>
                <c:pt idx="11">
                  <c:v>49.09</c:v>
                </c:pt>
                <c:pt idx="12">
                  <c:v>52.5</c:v>
                </c:pt>
                <c:pt idx="13">
                  <c:v>34.619999999999997</c:v>
                </c:pt>
                <c:pt idx="14">
                  <c:v>51.709999999999994</c:v>
                </c:pt>
                <c:pt idx="15">
                  <c:v>60</c:v>
                </c:pt>
                <c:pt idx="16">
                  <c:v>22.22</c:v>
                </c:pt>
                <c:pt idx="17">
                  <c:v>89.47999999999999</c:v>
                </c:pt>
              </c:numCache>
            </c:numRef>
          </c:val>
          <c:extLst>
            <c:ext xmlns:c16="http://schemas.microsoft.com/office/drawing/2014/chart" uri="{C3380CC4-5D6E-409C-BE32-E72D297353CC}">
              <c16:uniqueId val="{00000000-B054-4CAA-870E-E2B002DFDF07}"/>
            </c:ext>
          </c:extLst>
        </c:ser>
        <c:ser>
          <c:idx val="1"/>
          <c:order val="1"/>
          <c:tx>
            <c:strRef>
              <c:f>Лист1!$C$1</c:f>
              <c:strCache>
                <c:ptCount val="1"/>
                <c:pt idx="0">
                  <c:v>2026</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Лист1!$A$2:$A$19</c:f>
              <c:strCache>
                <c:ptCount val="18"/>
                <c:pt idx="0">
                  <c:v>Партизанский ГО</c:v>
                </c:pt>
                <c:pt idx="1">
                  <c:v>Спасск-Дальний ГО</c:v>
                </c:pt>
                <c:pt idx="2">
                  <c:v>Уссурийский ГО</c:v>
                </c:pt>
                <c:pt idx="3">
                  <c:v>Шкотовский МО</c:v>
                </c:pt>
                <c:pt idx="4">
                  <c:v>Кировский МР</c:v>
                </c:pt>
                <c:pt idx="5">
                  <c:v>Хорольский МО</c:v>
                </c:pt>
                <c:pt idx="6">
                  <c:v>Чугуевский МО</c:v>
                </c:pt>
                <c:pt idx="7">
                  <c:v>Спасский МР</c:v>
                </c:pt>
                <c:pt idx="8">
                  <c:v>Тернейский МО</c:v>
                </c:pt>
                <c:pt idx="9">
                  <c:v>Арсеньевский ГО</c:v>
                </c:pt>
                <c:pt idx="10">
                  <c:v>Пограничный МО</c:v>
                </c:pt>
                <c:pt idx="11">
                  <c:v>Надеждинский МР</c:v>
                </c:pt>
                <c:pt idx="12">
                  <c:v>Хасанский МО</c:v>
                </c:pt>
                <c:pt idx="13">
                  <c:v>Красноармейский МР</c:v>
                </c:pt>
                <c:pt idx="14">
                  <c:v>Находкинский ГО</c:v>
                </c:pt>
                <c:pt idx="15">
                  <c:v>Дальнегорский ГО</c:v>
                </c:pt>
                <c:pt idx="16">
                  <c:v>Лесозаводский ГО</c:v>
                </c:pt>
                <c:pt idx="17">
                  <c:v>Приморский край (РП)</c:v>
                </c:pt>
              </c:strCache>
            </c:strRef>
          </c:cat>
          <c:val>
            <c:numRef>
              <c:f>Лист1!$C$2:$C$19</c:f>
              <c:numCache>
                <c:formatCode>General</c:formatCode>
                <c:ptCount val="18"/>
                <c:pt idx="0">
                  <c:v>55.56</c:v>
                </c:pt>
                <c:pt idx="1">
                  <c:v>49.6</c:v>
                </c:pt>
                <c:pt idx="2">
                  <c:v>51.04</c:v>
                </c:pt>
                <c:pt idx="3">
                  <c:v>58.620000000000005</c:v>
                </c:pt>
                <c:pt idx="4">
                  <c:v>92.31</c:v>
                </c:pt>
                <c:pt idx="5">
                  <c:v>36.85</c:v>
                </c:pt>
                <c:pt idx="6">
                  <c:v>47.230000000000004</c:v>
                </c:pt>
                <c:pt idx="8">
                  <c:v>54.540000000000006</c:v>
                </c:pt>
                <c:pt idx="9">
                  <c:v>46.660000000000004</c:v>
                </c:pt>
                <c:pt idx="10">
                  <c:v>64.709999999999994</c:v>
                </c:pt>
                <c:pt idx="11">
                  <c:v>43.650000000000006</c:v>
                </c:pt>
                <c:pt idx="12">
                  <c:v>28.93</c:v>
                </c:pt>
                <c:pt idx="13">
                  <c:v>54.29</c:v>
                </c:pt>
                <c:pt idx="14">
                  <c:v>45.75</c:v>
                </c:pt>
                <c:pt idx="15">
                  <c:v>43.81</c:v>
                </c:pt>
                <c:pt idx="16">
                  <c:v>36.67</c:v>
                </c:pt>
                <c:pt idx="17">
                  <c:v>52.22</c:v>
                </c:pt>
              </c:numCache>
            </c:numRef>
          </c:val>
          <c:extLst>
            <c:ext xmlns:c16="http://schemas.microsoft.com/office/drawing/2014/chart" uri="{C3380CC4-5D6E-409C-BE32-E72D297353CC}">
              <c16:uniqueId val="{00000000-B2AC-4126-9754-41322471BB88}"/>
            </c:ext>
          </c:extLst>
        </c:ser>
        <c:dLbls>
          <c:dLblPos val="ctr"/>
          <c:showLegendKey val="0"/>
          <c:showVal val="1"/>
          <c:showCatName val="0"/>
          <c:showSerName val="0"/>
          <c:showPercent val="0"/>
          <c:showBubbleSize val="0"/>
        </c:dLbls>
        <c:gapWidth val="150"/>
        <c:overlap val="-25"/>
        <c:axId val="1571864271"/>
        <c:axId val="1470995375"/>
      </c:barChart>
      <c:catAx>
        <c:axId val="1571864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470995375"/>
        <c:crosses val="autoZero"/>
        <c:auto val="1"/>
        <c:lblAlgn val="ctr"/>
        <c:lblOffset val="100"/>
        <c:noMultiLvlLbl val="0"/>
      </c:catAx>
      <c:valAx>
        <c:axId val="1470995375"/>
        <c:scaling>
          <c:orientation val="minMax"/>
          <c:max val="100"/>
        </c:scaling>
        <c:delete val="1"/>
        <c:axPos val="l"/>
        <c:numFmt formatCode="General" sourceLinked="1"/>
        <c:majorTickMark val="out"/>
        <c:minorTickMark val="none"/>
        <c:tickLblPos val="nextTo"/>
        <c:crossAx val="15718642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u-RU"/>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8 Статистика по отметкам'!$B$8</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8 Статистика по отметкам'!$B$8:$B$43</c:f>
              <c:numCache>
                <c:formatCode>General</c:formatCode>
                <c:ptCount val="35"/>
                <c:pt idx="0">
                  <c:v>9.0299999999999994</c:v>
                </c:pt>
                <c:pt idx="1">
                  <c:v>10.37</c:v>
                </c:pt>
                <c:pt idx="2">
                  <c:v>2.63</c:v>
                </c:pt>
                <c:pt idx="3">
                  <c:v>12.53</c:v>
                </c:pt>
                <c:pt idx="4">
                  <c:v>8.6300000000000008</c:v>
                </c:pt>
                <c:pt idx="5">
                  <c:v>2.27</c:v>
                </c:pt>
                <c:pt idx="6">
                  <c:v>2.7</c:v>
                </c:pt>
                <c:pt idx="7">
                  <c:v>2.2999999999999998</c:v>
                </c:pt>
                <c:pt idx="8">
                  <c:v>0</c:v>
                </c:pt>
                <c:pt idx="9">
                  <c:v>0</c:v>
                </c:pt>
                <c:pt idx="10">
                  <c:v>1.2</c:v>
                </c:pt>
                <c:pt idx="11">
                  <c:v>0</c:v>
                </c:pt>
                <c:pt idx="12">
                  <c:v>0</c:v>
                </c:pt>
                <c:pt idx="13">
                  <c:v>8.99</c:v>
                </c:pt>
                <c:pt idx="14">
                  <c:v>11.59</c:v>
                </c:pt>
                <c:pt idx="15">
                  <c:v>8</c:v>
                </c:pt>
                <c:pt idx="16">
                  <c:v>7.87</c:v>
                </c:pt>
                <c:pt idx="17">
                  <c:v>32.049999999999997</c:v>
                </c:pt>
                <c:pt idx="18">
                  <c:v>9.26</c:v>
                </c:pt>
                <c:pt idx="19">
                  <c:v>9.6</c:v>
                </c:pt>
                <c:pt idx="20">
                  <c:v>10.42</c:v>
                </c:pt>
                <c:pt idx="21">
                  <c:v>3.45</c:v>
                </c:pt>
                <c:pt idx="22">
                  <c:v>0</c:v>
                </c:pt>
                <c:pt idx="23">
                  <c:v>19.3</c:v>
                </c:pt>
                <c:pt idx="24">
                  <c:v>0</c:v>
                </c:pt>
                <c:pt idx="25">
                  <c:v>9.09</c:v>
                </c:pt>
                <c:pt idx="26">
                  <c:v>4.4400000000000004</c:v>
                </c:pt>
                <c:pt idx="27">
                  <c:v>5.88</c:v>
                </c:pt>
                <c:pt idx="28">
                  <c:v>17.46</c:v>
                </c:pt>
                <c:pt idx="29">
                  <c:v>19.010000000000002</c:v>
                </c:pt>
                <c:pt idx="30">
                  <c:v>0</c:v>
                </c:pt>
                <c:pt idx="31">
                  <c:v>10.78</c:v>
                </c:pt>
                <c:pt idx="32">
                  <c:v>7.62</c:v>
                </c:pt>
                <c:pt idx="33">
                  <c:v>6.67</c:v>
                </c:pt>
                <c:pt idx="34">
                  <c:v>11.11</c:v>
                </c:pt>
              </c:numCache>
              <c:extLst/>
            </c:numRef>
          </c:val>
          <c:extLst>
            <c:ext xmlns:c16="http://schemas.microsoft.com/office/drawing/2014/chart" uri="{C3380CC4-5D6E-409C-BE32-E72D297353CC}">
              <c16:uniqueId val="{00000000-517F-4405-8E9D-26C6CDC5FAAF}"/>
            </c:ext>
          </c:extLst>
        </c:ser>
        <c:ser>
          <c:idx val="1"/>
          <c:order val="1"/>
          <c:tx>
            <c:strRef>
              <c:f>'ЛИ 8 Статистика по отметкам'!$C$8</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8 Статистика по отметкам'!$C$8:$C$43</c:f>
              <c:numCache>
                <c:formatCode>General</c:formatCode>
                <c:ptCount val="35"/>
                <c:pt idx="0">
                  <c:v>36.61</c:v>
                </c:pt>
                <c:pt idx="1">
                  <c:v>41.94</c:v>
                </c:pt>
                <c:pt idx="2">
                  <c:v>44.74</c:v>
                </c:pt>
                <c:pt idx="3">
                  <c:v>37.92</c:v>
                </c:pt>
                <c:pt idx="4">
                  <c:v>43.17</c:v>
                </c:pt>
                <c:pt idx="5">
                  <c:v>27.27</c:v>
                </c:pt>
                <c:pt idx="6">
                  <c:v>48.65</c:v>
                </c:pt>
                <c:pt idx="7">
                  <c:v>43.68</c:v>
                </c:pt>
                <c:pt idx="8">
                  <c:v>31.58</c:v>
                </c:pt>
                <c:pt idx="9">
                  <c:v>27.27</c:v>
                </c:pt>
                <c:pt idx="10">
                  <c:v>44.58</c:v>
                </c:pt>
                <c:pt idx="11">
                  <c:v>25</c:v>
                </c:pt>
                <c:pt idx="12">
                  <c:v>0</c:v>
                </c:pt>
                <c:pt idx="13">
                  <c:v>70.790000000000006</c:v>
                </c:pt>
                <c:pt idx="14">
                  <c:v>59.42</c:v>
                </c:pt>
                <c:pt idx="15">
                  <c:v>54</c:v>
                </c:pt>
                <c:pt idx="16">
                  <c:v>48.31</c:v>
                </c:pt>
                <c:pt idx="17">
                  <c:v>41.03</c:v>
                </c:pt>
                <c:pt idx="18">
                  <c:v>35.19</c:v>
                </c:pt>
                <c:pt idx="19">
                  <c:v>40.799999999999997</c:v>
                </c:pt>
                <c:pt idx="20">
                  <c:v>38.54</c:v>
                </c:pt>
                <c:pt idx="21">
                  <c:v>37.93</c:v>
                </c:pt>
                <c:pt idx="22">
                  <c:v>7.69</c:v>
                </c:pt>
                <c:pt idx="23">
                  <c:v>43.86</c:v>
                </c:pt>
                <c:pt idx="24">
                  <c:v>52.78</c:v>
                </c:pt>
                <c:pt idx="25">
                  <c:v>36.36</c:v>
                </c:pt>
                <c:pt idx="26">
                  <c:v>48.89</c:v>
                </c:pt>
                <c:pt idx="27">
                  <c:v>29.41</c:v>
                </c:pt>
                <c:pt idx="28">
                  <c:v>38.89</c:v>
                </c:pt>
                <c:pt idx="29">
                  <c:v>52.07</c:v>
                </c:pt>
                <c:pt idx="30">
                  <c:v>45.71</c:v>
                </c:pt>
                <c:pt idx="31">
                  <c:v>43.46</c:v>
                </c:pt>
                <c:pt idx="32">
                  <c:v>48.57</c:v>
                </c:pt>
                <c:pt idx="33">
                  <c:v>56.67</c:v>
                </c:pt>
                <c:pt idx="34">
                  <c:v>36.67</c:v>
                </c:pt>
              </c:numCache>
              <c:extLst/>
            </c:numRef>
          </c:val>
          <c:extLst>
            <c:ext xmlns:c16="http://schemas.microsoft.com/office/drawing/2014/chart" uri="{C3380CC4-5D6E-409C-BE32-E72D297353CC}">
              <c16:uniqueId val="{00000001-517F-4405-8E9D-26C6CDC5FAAF}"/>
            </c:ext>
          </c:extLst>
        </c:ser>
        <c:ser>
          <c:idx val="2"/>
          <c:order val="2"/>
          <c:tx>
            <c:strRef>
              <c:f>'ЛИ 8 Статистика по отметкам'!$D$8</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8 Статистика по отметкам'!$D$8:$D$43</c:f>
              <c:numCache>
                <c:formatCode>General</c:formatCode>
                <c:ptCount val="35"/>
                <c:pt idx="0">
                  <c:v>33.78</c:v>
                </c:pt>
                <c:pt idx="1">
                  <c:v>30.96</c:v>
                </c:pt>
                <c:pt idx="2">
                  <c:v>36.840000000000003</c:v>
                </c:pt>
                <c:pt idx="3">
                  <c:v>29.93</c:v>
                </c:pt>
                <c:pt idx="4">
                  <c:v>34.17</c:v>
                </c:pt>
                <c:pt idx="5">
                  <c:v>47.73</c:v>
                </c:pt>
                <c:pt idx="6">
                  <c:v>36.49</c:v>
                </c:pt>
                <c:pt idx="7">
                  <c:v>36.78</c:v>
                </c:pt>
                <c:pt idx="8">
                  <c:v>36.840000000000003</c:v>
                </c:pt>
                <c:pt idx="9">
                  <c:v>54.55</c:v>
                </c:pt>
                <c:pt idx="10">
                  <c:v>36.14</c:v>
                </c:pt>
                <c:pt idx="11">
                  <c:v>41.67</c:v>
                </c:pt>
                <c:pt idx="12">
                  <c:v>100</c:v>
                </c:pt>
                <c:pt idx="13">
                  <c:v>20.22</c:v>
                </c:pt>
                <c:pt idx="14">
                  <c:v>21.74</c:v>
                </c:pt>
                <c:pt idx="15">
                  <c:v>24</c:v>
                </c:pt>
                <c:pt idx="16">
                  <c:v>35.96</c:v>
                </c:pt>
                <c:pt idx="17">
                  <c:v>21.79</c:v>
                </c:pt>
                <c:pt idx="18">
                  <c:v>37.04</c:v>
                </c:pt>
                <c:pt idx="19">
                  <c:v>36</c:v>
                </c:pt>
                <c:pt idx="20">
                  <c:v>29.79</c:v>
                </c:pt>
                <c:pt idx="21">
                  <c:v>31.03</c:v>
                </c:pt>
                <c:pt idx="22">
                  <c:v>38.46</c:v>
                </c:pt>
                <c:pt idx="23">
                  <c:v>26.32</c:v>
                </c:pt>
                <c:pt idx="24">
                  <c:v>41.67</c:v>
                </c:pt>
                <c:pt idx="25">
                  <c:v>9.09</c:v>
                </c:pt>
                <c:pt idx="26">
                  <c:v>31.85</c:v>
                </c:pt>
                <c:pt idx="27">
                  <c:v>44.12</c:v>
                </c:pt>
                <c:pt idx="28">
                  <c:v>24.6</c:v>
                </c:pt>
                <c:pt idx="29">
                  <c:v>17.36</c:v>
                </c:pt>
                <c:pt idx="30">
                  <c:v>42.86</c:v>
                </c:pt>
                <c:pt idx="31">
                  <c:v>32.68</c:v>
                </c:pt>
                <c:pt idx="32">
                  <c:v>29.52</c:v>
                </c:pt>
                <c:pt idx="33">
                  <c:v>26.67</c:v>
                </c:pt>
                <c:pt idx="34">
                  <c:v>32.22</c:v>
                </c:pt>
              </c:numCache>
              <c:extLst/>
            </c:numRef>
          </c:val>
          <c:extLst>
            <c:ext xmlns:c16="http://schemas.microsoft.com/office/drawing/2014/chart" uri="{C3380CC4-5D6E-409C-BE32-E72D297353CC}">
              <c16:uniqueId val="{00000002-517F-4405-8E9D-26C6CDC5FAAF}"/>
            </c:ext>
          </c:extLst>
        </c:ser>
        <c:ser>
          <c:idx val="3"/>
          <c:order val="3"/>
          <c:tx>
            <c:strRef>
              <c:f>'ЛИ 8 Статистика по отметкам'!$E$8</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Статистика по отметкам'!$A$8:$A$43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extLst/>
            </c:strRef>
          </c:cat>
          <c:val>
            <c:numRef>
              <c:f>'ЛИ 8 Статистика по отметкам'!$E$8:$E$43</c:f>
              <c:numCache>
                <c:formatCode>General</c:formatCode>
                <c:ptCount val="35"/>
                <c:pt idx="0">
                  <c:v>20.59</c:v>
                </c:pt>
                <c:pt idx="1">
                  <c:v>16.739999999999998</c:v>
                </c:pt>
                <c:pt idx="2">
                  <c:v>15.79</c:v>
                </c:pt>
                <c:pt idx="3">
                  <c:v>19.62</c:v>
                </c:pt>
                <c:pt idx="4">
                  <c:v>14.03</c:v>
                </c:pt>
                <c:pt idx="5">
                  <c:v>22.73</c:v>
                </c:pt>
                <c:pt idx="6">
                  <c:v>12.16</c:v>
                </c:pt>
                <c:pt idx="7">
                  <c:v>17.239999999999998</c:v>
                </c:pt>
                <c:pt idx="8">
                  <c:v>31.58</c:v>
                </c:pt>
                <c:pt idx="9">
                  <c:v>18.18</c:v>
                </c:pt>
                <c:pt idx="10">
                  <c:v>18.07</c:v>
                </c:pt>
                <c:pt idx="11">
                  <c:v>33.33</c:v>
                </c:pt>
                <c:pt idx="12">
                  <c:v>0</c:v>
                </c:pt>
                <c:pt idx="13">
                  <c:v>0</c:v>
                </c:pt>
                <c:pt idx="14">
                  <c:v>7.25</c:v>
                </c:pt>
                <c:pt idx="15">
                  <c:v>14</c:v>
                </c:pt>
                <c:pt idx="16">
                  <c:v>7.87</c:v>
                </c:pt>
                <c:pt idx="17">
                  <c:v>5.13</c:v>
                </c:pt>
                <c:pt idx="18">
                  <c:v>18.52</c:v>
                </c:pt>
                <c:pt idx="19">
                  <c:v>13.6</c:v>
                </c:pt>
                <c:pt idx="20">
                  <c:v>21.25</c:v>
                </c:pt>
                <c:pt idx="21">
                  <c:v>27.59</c:v>
                </c:pt>
                <c:pt idx="22">
                  <c:v>53.85</c:v>
                </c:pt>
                <c:pt idx="23">
                  <c:v>10.53</c:v>
                </c:pt>
                <c:pt idx="24">
                  <c:v>5.56</c:v>
                </c:pt>
                <c:pt idx="25">
                  <c:v>45.45</c:v>
                </c:pt>
                <c:pt idx="26">
                  <c:v>14.81</c:v>
                </c:pt>
                <c:pt idx="27">
                  <c:v>20.59</c:v>
                </c:pt>
                <c:pt idx="28">
                  <c:v>19.05</c:v>
                </c:pt>
                <c:pt idx="29">
                  <c:v>11.57</c:v>
                </c:pt>
                <c:pt idx="30">
                  <c:v>11.43</c:v>
                </c:pt>
                <c:pt idx="31">
                  <c:v>13.07</c:v>
                </c:pt>
                <c:pt idx="32">
                  <c:v>14.29</c:v>
                </c:pt>
                <c:pt idx="33">
                  <c:v>10</c:v>
                </c:pt>
                <c:pt idx="34">
                  <c:v>20</c:v>
                </c:pt>
              </c:numCache>
              <c:extLst/>
            </c:numRef>
          </c:val>
          <c:extLst>
            <c:ext xmlns:c16="http://schemas.microsoft.com/office/drawing/2014/chart" uri="{C3380CC4-5D6E-409C-BE32-E72D297353CC}">
              <c16:uniqueId val="{00000003-517F-4405-8E9D-26C6CDC5FAAF}"/>
            </c:ext>
          </c:extLst>
        </c:ser>
        <c:dLbls>
          <c:dLblPos val="ctr"/>
          <c:showLegendKey val="0"/>
          <c:showVal val="1"/>
          <c:showCatName val="0"/>
          <c:showSerName val="0"/>
          <c:showPercent val="0"/>
          <c:showBubbleSize val="0"/>
        </c:dLbls>
        <c:gapWidth val="50"/>
        <c:overlap val="100"/>
        <c:axId val="1786589135"/>
        <c:axId val="1782627759"/>
      </c:barChart>
      <c:catAx>
        <c:axId val="17865891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82627759"/>
        <c:crosses val="autoZero"/>
        <c:auto val="1"/>
        <c:lblAlgn val="ctr"/>
        <c:lblOffset val="100"/>
        <c:noMultiLvlLbl val="0"/>
      </c:catAx>
      <c:valAx>
        <c:axId val="1782627759"/>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7865891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 8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8 Сравнение отметок с отметк'!$B$9:$B$43</c:f>
              <c:numCache>
                <c:formatCode>General</c:formatCode>
                <c:ptCount val="35"/>
                <c:pt idx="0">
                  <c:v>25.97</c:v>
                </c:pt>
                <c:pt idx="1">
                  <c:v>28.03</c:v>
                </c:pt>
                <c:pt idx="2">
                  <c:v>10.53</c:v>
                </c:pt>
                <c:pt idx="3">
                  <c:v>36.76</c:v>
                </c:pt>
                <c:pt idx="4">
                  <c:v>28.78</c:v>
                </c:pt>
                <c:pt idx="5">
                  <c:v>6.82</c:v>
                </c:pt>
                <c:pt idx="6">
                  <c:v>17.57</c:v>
                </c:pt>
                <c:pt idx="7">
                  <c:v>18.39</c:v>
                </c:pt>
                <c:pt idx="8">
                  <c:v>0</c:v>
                </c:pt>
                <c:pt idx="9">
                  <c:v>9.09</c:v>
                </c:pt>
                <c:pt idx="10">
                  <c:v>12.05</c:v>
                </c:pt>
                <c:pt idx="11">
                  <c:v>0</c:v>
                </c:pt>
                <c:pt idx="12">
                  <c:v>0</c:v>
                </c:pt>
                <c:pt idx="13">
                  <c:v>17.98</c:v>
                </c:pt>
                <c:pt idx="14">
                  <c:v>33.33</c:v>
                </c:pt>
                <c:pt idx="15">
                  <c:v>26</c:v>
                </c:pt>
                <c:pt idx="16">
                  <c:v>28.09</c:v>
                </c:pt>
                <c:pt idx="17">
                  <c:v>44.59</c:v>
                </c:pt>
                <c:pt idx="18">
                  <c:v>5.56</c:v>
                </c:pt>
                <c:pt idx="19">
                  <c:v>32</c:v>
                </c:pt>
                <c:pt idx="20">
                  <c:v>25.21</c:v>
                </c:pt>
                <c:pt idx="21">
                  <c:v>0</c:v>
                </c:pt>
                <c:pt idx="22">
                  <c:v>11.54</c:v>
                </c:pt>
                <c:pt idx="23">
                  <c:v>33.33</c:v>
                </c:pt>
                <c:pt idx="24">
                  <c:v>11.11</c:v>
                </c:pt>
                <c:pt idx="25">
                  <c:v>9.09</c:v>
                </c:pt>
                <c:pt idx="26">
                  <c:v>20.74</c:v>
                </c:pt>
                <c:pt idx="27">
                  <c:v>9.76</c:v>
                </c:pt>
                <c:pt idx="28">
                  <c:v>37.299999999999997</c:v>
                </c:pt>
                <c:pt idx="29">
                  <c:v>29</c:v>
                </c:pt>
                <c:pt idx="30">
                  <c:v>31.43</c:v>
                </c:pt>
                <c:pt idx="31">
                  <c:v>22.95</c:v>
                </c:pt>
                <c:pt idx="32">
                  <c:v>21.9</c:v>
                </c:pt>
                <c:pt idx="33">
                  <c:v>18.329999999999998</c:v>
                </c:pt>
                <c:pt idx="34">
                  <c:v>50</c:v>
                </c:pt>
              </c:numCache>
            </c:numRef>
          </c:val>
          <c:extLst>
            <c:ext xmlns:c16="http://schemas.microsoft.com/office/drawing/2014/chart" uri="{C3380CC4-5D6E-409C-BE32-E72D297353CC}">
              <c16:uniqueId val="{00000000-31DB-4E0C-8CC9-675B2FD0C89C}"/>
            </c:ext>
          </c:extLst>
        </c:ser>
        <c:ser>
          <c:idx val="1"/>
          <c:order val="1"/>
          <c:tx>
            <c:strRef>
              <c:f>'ЛИ 8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8 Сравнение отметок с отметк'!$C$9:$C$43</c:f>
              <c:numCache>
                <c:formatCode>General</c:formatCode>
                <c:ptCount val="35"/>
                <c:pt idx="0">
                  <c:v>66.12</c:v>
                </c:pt>
                <c:pt idx="1">
                  <c:v>63.32</c:v>
                </c:pt>
                <c:pt idx="2">
                  <c:v>81.58</c:v>
                </c:pt>
                <c:pt idx="3">
                  <c:v>53.4</c:v>
                </c:pt>
                <c:pt idx="4">
                  <c:v>60.79</c:v>
                </c:pt>
                <c:pt idx="5">
                  <c:v>93.18</c:v>
                </c:pt>
                <c:pt idx="6">
                  <c:v>78.38</c:v>
                </c:pt>
                <c:pt idx="7">
                  <c:v>75.86</c:v>
                </c:pt>
                <c:pt idx="8">
                  <c:v>78.95</c:v>
                </c:pt>
                <c:pt idx="9">
                  <c:v>90.91</c:v>
                </c:pt>
                <c:pt idx="10">
                  <c:v>75.900000000000006</c:v>
                </c:pt>
                <c:pt idx="11">
                  <c:v>100</c:v>
                </c:pt>
                <c:pt idx="12">
                  <c:v>100</c:v>
                </c:pt>
                <c:pt idx="13">
                  <c:v>76.400000000000006</c:v>
                </c:pt>
                <c:pt idx="14">
                  <c:v>60.87</c:v>
                </c:pt>
                <c:pt idx="15">
                  <c:v>68</c:v>
                </c:pt>
                <c:pt idx="16">
                  <c:v>66.290000000000006</c:v>
                </c:pt>
                <c:pt idx="17">
                  <c:v>48.65</c:v>
                </c:pt>
                <c:pt idx="18">
                  <c:v>92.59</c:v>
                </c:pt>
                <c:pt idx="19">
                  <c:v>61.6</c:v>
                </c:pt>
                <c:pt idx="20">
                  <c:v>66.88</c:v>
                </c:pt>
                <c:pt idx="21">
                  <c:v>100</c:v>
                </c:pt>
                <c:pt idx="22">
                  <c:v>88.46</c:v>
                </c:pt>
                <c:pt idx="23">
                  <c:v>61.4</c:v>
                </c:pt>
                <c:pt idx="24">
                  <c:v>88.89</c:v>
                </c:pt>
                <c:pt idx="25">
                  <c:v>63.64</c:v>
                </c:pt>
                <c:pt idx="26">
                  <c:v>68.89</c:v>
                </c:pt>
                <c:pt idx="27">
                  <c:v>87.8</c:v>
                </c:pt>
                <c:pt idx="28">
                  <c:v>54.76</c:v>
                </c:pt>
                <c:pt idx="29">
                  <c:v>65</c:v>
                </c:pt>
                <c:pt idx="30">
                  <c:v>62.86</c:v>
                </c:pt>
                <c:pt idx="31">
                  <c:v>68.849999999999994</c:v>
                </c:pt>
                <c:pt idx="32">
                  <c:v>71.430000000000007</c:v>
                </c:pt>
                <c:pt idx="33">
                  <c:v>53.33</c:v>
                </c:pt>
                <c:pt idx="34">
                  <c:v>27.78</c:v>
                </c:pt>
              </c:numCache>
            </c:numRef>
          </c:val>
          <c:extLst>
            <c:ext xmlns:c16="http://schemas.microsoft.com/office/drawing/2014/chart" uri="{C3380CC4-5D6E-409C-BE32-E72D297353CC}">
              <c16:uniqueId val="{00000001-31DB-4E0C-8CC9-675B2FD0C89C}"/>
            </c:ext>
          </c:extLst>
        </c:ser>
        <c:ser>
          <c:idx val="2"/>
          <c:order val="2"/>
          <c:tx>
            <c:strRef>
              <c:f>'ЛИ 8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 8 Сравнение отметок с отметк'!$A$9:$A$43</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 8 Сравнение отметок с отметк'!$D$9:$D$43</c:f>
              <c:numCache>
                <c:formatCode>General</c:formatCode>
                <c:ptCount val="35"/>
                <c:pt idx="0">
                  <c:v>7.91</c:v>
                </c:pt>
                <c:pt idx="1">
                  <c:v>8.64</c:v>
                </c:pt>
                <c:pt idx="2">
                  <c:v>7.89</c:v>
                </c:pt>
                <c:pt idx="3">
                  <c:v>9.83</c:v>
                </c:pt>
                <c:pt idx="4">
                  <c:v>10.43</c:v>
                </c:pt>
                <c:pt idx="5">
                  <c:v>0</c:v>
                </c:pt>
                <c:pt idx="6">
                  <c:v>4.05</c:v>
                </c:pt>
                <c:pt idx="7">
                  <c:v>5.75</c:v>
                </c:pt>
                <c:pt idx="8">
                  <c:v>21.05</c:v>
                </c:pt>
                <c:pt idx="9">
                  <c:v>0</c:v>
                </c:pt>
                <c:pt idx="10">
                  <c:v>12.05</c:v>
                </c:pt>
                <c:pt idx="11">
                  <c:v>0</c:v>
                </c:pt>
                <c:pt idx="12">
                  <c:v>0</c:v>
                </c:pt>
                <c:pt idx="13">
                  <c:v>5.62</c:v>
                </c:pt>
                <c:pt idx="14">
                  <c:v>5.8</c:v>
                </c:pt>
                <c:pt idx="15">
                  <c:v>6</c:v>
                </c:pt>
                <c:pt idx="16">
                  <c:v>5.62</c:v>
                </c:pt>
                <c:pt idx="17">
                  <c:v>6.76</c:v>
                </c:pt>
                <c:pt idx="18">
                  <c:v>1.85</c:v>
                </c:pt>
                <c:pt idx="19">
                  <c:v>6.4</c:v>
                </c:pt>
                <c:pt idx="20">
                  <c:v>7.92</c:v>
                </c:pt>
                <c:pt idx="21">
                  <c:v>0</c:v>
                </c:pt>
                <c:pt idx="22">
                  <c:v>0</c:v>
                </c:pt>
                <c:pt idx="23">
                  <c:v>5.26</c:v>
                </c:pt>
                <c:pt idx="24">
                  <c:v>0</c:v>
                </c:pt>
                <c:pt idx="25">
                  <c:v>27.27</c:v>
                </c:pt>
                <c:pt idx="26">
                  <c:v>10.37</c:v>
                </c:pt>
                <c:pt idx="27">
                  <c:v>2.44</c:v>
                </c:pt>
                <c:pt idx="28">
                  <c:v>7.94</c:v>
                </c:pt>
                <c:pt idx="29">
                  <c:v>6</c:v>
                </c:pt>
                <c:pt idx="30">
                  <c:v>5.71</c:v>
                </c:pt>
                <c:pt idx="31">
                  <c:v>8.1999999999999993</c:v>
                </c:pt>
                <c:pt idx="32">
                  <c:v>6.67</c:v>
                </c:pt>
                <c:pt idx="33">
                  <c:v>28.33</c:v>
                </c:pt>
                <c:pt idx="34">
                  <c:v>22.22</c:v>
                </c:pt>
              </c:numCache>
            </c:numRef>
          </c:val>
          <c:extLst>
            <c:ext xmlns:c16="http://schemas.microsoft.com/office/drawing/2014/chart" uri="{C3380CC4-5D6E-409C-BE32-E72D297353CC}">
              <c16:uniqueId val="{00000002-31DB-4E0C-8CC9-675B2FD0C89C}"/>
            </c:ext>
          </c:extLst>
        </c:ser>
        <c:dLbls>
          <c:dLblPos val="ctr"/>
          <c:showLegendKey val="0"/>
          <c:showVal val="1"/>
          <c:showCatName val="0"/>
          <c:showSerName val="0"/>
          <c:showPercent val="0"/>
          <c:showBubbleSize val="0"/>
        </c:dLbls>
        <c:gapWidth val="50"/>
        <c:overlap val="100"/>
        <c:axId val="1010622655"/>
        <c:axId val="1010395823"/>
      </c:barChart>
      <c:catAx>
        <c:axId val="10106226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010395823"/>
        <c:crosses val="autoZero"/>
        <c:auto val="1"/>
        <c:lblAlgn val="ctr"/>
        <c:lblOffset val="100"/>
        <c:noMultiLvlLbl val="0"/>
      </c:catAx>
      <c:valAx>
        <c:axId val="1010395823"/>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010622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'РУ 8 Распределение первичных ба'!$A$9</c:f>
              <c:strCache>
                <c:ptCount val="1"/>
                <c:pt idx="0">
                  <c:v>По России</c:v>
                </c:pt>
              </c:strCache>
            </c:strRef>
          </c:tx>
          <c:spPr>
            <a:solidFill>
              <a:srgbClr val="00B0F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8 Распределение первичных ба'!$B$8:$AG$8</c:f>
              <c:numCache>
                <c:formatCode>General</c:formatCode>
                <c:ptCount val="3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numCache>
            </c:numRef>
          </c:cat>
          <c:val>
            <c:numRef>
              <c:f>'РУ 8 Распределение первичных ба'!$B$9:$AG$9</c:f>
              <c:numCache>
                <c:formatCode>General</c:formatCode>
                <c:ptCount val="30"/>
                <c:pt idx="0">
                  <c:v>0.1</c:v>
                </c:pt>
                <c:pt idx="1">
                  <c:v>0.2</c:v>
                </c:pt>
                <c:pt idx="2">
                  <c:v>0.4</c:v>
                </c:pt>
                <c:pt idx="3">
                  <c:v>0.6</c:v>
                </c:pt>
                <c:pt idx="4">
                  <c:v>0.7</c:v>
                </c:pt>
                <c:pt idx="5">
                  <c:v>0.8</c:v>
                </c:pt>
                <c:pt idx="6">
                  <c:v>0.9</c:v>
                </c:pt>
                <c:pt idx="7">
                  <c:v>1</c:v>
                </c:pt>
                <c:pt idx="8">
                  <c:v>1.1000000000000001</c:v>
                </c:pt>
                <c:pt idx="9">
                  <c:v>1.1000000000000001</c:v>
                </c:pt>
                <c:pt idx="10">
                  <c:v>1.1000000000000001</c:v>
                </c:pt>
                <c:pt idx="11">
                  <c:v>1.2</c:v>
                </c:pt>
                <c:pt idx="12">
                  <c:v>1.1000000000000001</c:v>
                </c:pt>
                <c:pt idx="13">
                  <c:v>1.2</c:v>
                </c:pt>
                <c:pt idx="14">
                  <c:v>1.1000000000000001</c:v>
                </c:pt>
                <c:pt idx="15">
                  <c:v>14.1</c:v>
                </c:pt>
                <c:pt idx="16">
                  <c:v>11.8</c:v>
                </c:pt>
                <c:pt idx="17">
                  <c:v>8.5</c:v>
                </c:pt>
                <c:pt idx="18">
                  <c:v>6.3</c:v>
                </c:pt>
                <c:pt idx="19">
                  <c:v>7.6</c:v>
                </c:pt>
                <c:pt idx="20">
                  <c:v>7.7</c:v>
                </c:pt>
                <c:pt idx="21">
                  <c:v>6.6</c:v>
                </c:pt>
                <c:pt idx="22">
                  <c:v>5.8</c:v>
                </c:pt>
                <c:pt idx="23">
                  <c:v>4.9000000000000004</c:v>
                </c:pt>
                <c:pt idx="24">
                  <c:v>3.6</c:v>
                </c:pt>
                <c:pt idx="25">
                  <c:v>3.5</c:v>
                </c:pt>
                <c:pt idx="26">
                  <c:v>2.8</c:v>
                </c:pt>
                <c:pt idx="27">
                  <c:v>2.1</c:v>
                </c:pt>
                <c:pt idx="28">
                  <c:v>1.4</c:v>
                </c:pt>
                <c:pt idx="29">
                  <c:v>0.6</c:v>
                </c:pt>
              </c:numCache>
            </c:numRef>
          </c:val>
          <c:extLst>
            <c:ext xmlns:c16="http://schemas.microsoft.com/office/drawing/2014/chart" uri="{C3380CC4-5D6E-409C-BE32-E72D297353CC}">
              <c16:uniqueId val="{00000000-106E-4086-9BD7-B68D94130B4C}"/>
            </c:ext>
          </c:extLst>
        </c:ser>
        <c:ser>
          <c:idx val="1"/>
          <c:order val="1"/>
          <c:tx>
            <c:strRef>
              <c:f>'РУ 8 Распределение первичных ба'!$A$10</c:f>
              <c:strCache>
                <c:ptCount val="1"/>
                <c:pt idx="0">
                  <c:v>По Приморский край</c:v>
                </c:pt>
              </c:strCache>
            </c:strRef>
          </c:tx>
          <c:spPr>
            <a:solidFill>
              <a:srgbClr val="0070C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'РУ 8 Распределение первичных ба'!$B$8:$AG$8</c:f>
              <c:numCache>
                <c:formatCode>General</c:formatCode>
                <c:ptCount val="3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numCache>
            </c:numRef>
          </c:cat>
          <c:val>
            <c:numRef>
              <c:f>'РУ 8 Распределение первичных ба'!$B$10:$AG$10</c:f>
              <c:numCache>
                <c:formatCode>General</c:formatCode>
                <c:ptCount val="30"/>
                <c:pt idx="0">
                  <c:v>0.2</c:v>
                </c:pt>
                <c:pt idx="1">
                  <c:v>0.3</c:v>
                </c:pt>
                <c:pt idx="2">
                  <c:v>0.5</c:v>
                </c:pt>
                <c:pt idx="3">
                  <c:v>0.8</c:v>
                </c:pt>
                <c:pt idx="4">
                  <c:v>0.8</c:v>
                </c:pt>
                <c:pt idx="5">
                  <c:v>1.1000000000000001</c:v>
                </c:pt>
                <c:pt idx="6">
                  <c:v>1.1000000000000001</c:v>
                </c:pt>
                <c:pt idx="7">
                  <c:v>1.1000000000000001</c:v>
                </c:pt>
                <c:pt idx="8">
                  <c:v>1.1000000000000001</c:v>
                </c:pt>
                <c:pt idx="9">
                  <c:v>1</c:v>
                </c:pt>
                <c:pt idx="10">
                  <c:v>1.1000000000000001</c:v>
                </c:pt>
                <c:pt idx="11">
                  <c:v>1</c:v>
                </c:pt>
                <c:pt idx="12">
                  <c:v>0.9</c:v>
                </c:pt>
                <c:pt idx="13">
                  <c:v>1</c:v>
                </c:pt>
                <c:pt idx="14">
                  <c:v>0.9</c:v>
                </c:pt>
                <c:pt idx="15">
                  <c:v>18.8</c:v>
                </c:pt>
                <c:pt idx="16">
                  <c:v>12</c:v>
                </c:pt>
                <c:pt idx="17">
                  <c:v>8.5</c:v>
                </c:pt>
                <c:pt idx="18">
                  <c:v>6.7</c:v>
                </c:pt>
                <c:pt idx="19">
                  <c:v>7.1</c:v>
                </c:pt>
                <c:pt idx="20">
                  <c:v>6.4</c:v>
                </c:pt>
                <c:pt idx="21">
                  <c:v>5.6</c:v>
                </c:pt>
                <c:pt idx="22">
                  <c:v>5.4</c:v>
                </c:pt>
                <c:pt idx="23">
                  <c:v>4.9000000000000004</c:v>
                </c:pt>
                <c:pt idx="24">
                  <c:v>3.1</c:v>
                </c:pt>
                <c:pt idx="25">
                  <c:v>2.9</c:v>
                </c:pt>
                <c:pt idx="26">
                  <c:v>2.4</c:v>
                </c:pt>
                <c:pt idx="27">
                  <c:v>1.8</c:v>
                </c:pt>
                <c:pt idx="28">
                  <c:v>1.1000000000000001</c:v>
                </c:pt>
                <c:pt idx="29">
                  <c:v>0.4</c:v>
                </c:pt>
              </c:numCache>
            </c:numRef>
          </c:val>
          <c:extLst>
            <c:ext xmlns:c16="http://schemas.microsoft.com/office/drawing/2014/chart" uri="{C3380CC4-5D6E-409C-BE32-E72D297353CC}">
              <c16:uniqueId val="{00000001-106E-4086-9BD7-B68D94130B4C}"/>
            </c:ext>
          </c:extLst>
        </c:ser>
        <c:dLbls>
          <c:dLblPos val="outEnd"/>
          <c:showLegendKey val="0"/>
          <c:showVal val="1"/>
          <c:showCatName val="0"/>
          <c:showSerName val="0"/>
          <c:showPercent val="0"/>
          <c:showBubbleSize val="0"/>
        </c:dLbls>
        <c:gapWidth val="219"/>
        <c:overlap val="-27"/>
        <c:axId val="1437259968"/>
        <c:axId val="1168675216"/>
      </c:barChart>
      <c:catAx>
        <c:axId val="143725996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168675216"/>
        <c:crosses val="autoZero"/>
        <c:auto val="1"/>
        <c:lblAlgn val="ctr"/>
        <c:lblOffset val="100"/>
        <c:noMultiLvlLbl val="0"/>
      </c:catAx>
      <c:valAx>
        <c:axId val="1168675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000" b="0" i="0" baseline="0">
                    <a:effectLst/>
                  </a:rPr>
                  <a:t>Доля участников, %</a:t>
                </a:r>
                <a:endParaRPr lang="ru-RU" sz="400">
                  <a:effectLst/>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437259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03850107583654"/>
          <c:y val="2.2951048059527496E-2"/>
          <c:w val="0.62161227444822797"/>
          <c:h val="0.9286467194622916"/>
        </c:manualLayout>
      </c:layout>
      <c:barChart>
        <c:barDir val="bar"/>
        <c:grouping val="stacked"/>
        <c:varyColors val="0"/>
        <c:ser>
          <c:idx val="0"/>
          <c:order val="0"/>
          <c:tx>
            <c:strRef>
              <c:f>'РУ 8 Сравнение отметок с отметк'!$B$8</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Сравнение отметок с отметк'!$B$9:$B$44</c:f>
              <c:numCache>
                <c:formatCode>General</c:formatCode>
                <c:ptCount val="36"/>
                <c:pt idx="0">
                  <c:v>21.6</c:v>
                </c:pt>
                <c:pt idx="1">
                  <c:v>21.47</c:v>
                </c:pt>
                <c:pt idx="2">
                  <c:v>16.13</c:v>
                </c:pt>
                <c:pt idx="3">
                  <c:v>29.35</c:v>
                </c:pt>
                <c:pt idx="4">
                  <c:v>17.079999999999998</c:v>
                </c:pt>
                <c:pt idx="5">
                  <c:v>6.44</c:v>
                </c:pt>
                <c:pt idx="6">
                  <c:v>11.99</c:v>
                </c:pt>
                <c:pt idx="7">
                  <c:v>16.899999999999999</c:v>
                </c:pt>
                <c:pt idx="8">
                  <c:v>19.170000000000002</c:v>
                </c:pt>
                <c:pt idx="9">
                  <c:v>6.38</c:v>
                </c:pt>
                <c:pt idx="10">
                  <c:v>15.27</c:v>
                </c:pt>
                <c:pt idx="11">
                  <c:v>19.77</c:v>
                </c:pt>
                <c:pt idx="12">
                  <c:v>16.760000000000002</c:v>
                </c:pt>
                <c:pt idx="13">
                  <c:v>21.5</c:v>
                </c:pt>
                <c:pt idx="14">
                  <c:v>12.68</c:v>
                </c:pt>
                <c:pt idx="15">
                  <c:v>20.85</c:v>
                </c:pt>
                <c:pt idx="16">
                  <c:v>14.75</c:v>
                </c:pt>
                <c:pt idx="17">
                  <c:v>15.31</c:v>
                </c:pt>
                <c:pt idx="18">
                  <c:v>36.200000000000003</c:v>
                </c:pt>
                <c:pt idx="19">
                  <c:v>9.35</c:v>
                </c:pt>
                <c:pt idx="20">
                  <c:v>20.23</c:v>
                </c:pt>
                <c:pt idx="21">
                  <c:v>21.59</c:v>
                </c:pt>
                <c:pt idx="22">
                  <c:v>6.18</c:v>
                </c:pt>
                <c:pt idx="23">
                  <c:v>7.87</c:v>
                </c:pt>
                <c:pt idx="24">
                  <c:v>21.39</c:v>
                </c:pt>
                <c:pt idx="25">
                  <c:v>7.53</c:v>
                </c:pt>
                <c:pt idx="26">
                  <c:v>22.33</c:v>
                </c:pt>
                <c:pt idx="27">
                  <c:v>16.190000000000001</c:v>
                </c:pt>
                <c:pt idx="28">
                  <c:v>8.9600000000000009</c:v>
                </c:pt>
                <c:pt idx="29">
                  <c:v>31.99</c:v>
                </c:pt>
                <c:pt idx="30">
                  <c:v>20.23</c:v>
                </c:pt>
                <c:pt idx="31">
                  <c:v>14.65</c:v>
                </c:pt>
                <c:pt idx="32">
                  <c:v>16.78</c:v>
                </c:pt>
                <c:pt idx="33">
                  <c:v>21.88</c:v>
                </c:pt>
                <c:pt idx="34">
                  <c:v>16.62</c:v>
                </c:pt>
                <c:pt idx="35">
                  <c:v>26.68</c:v>
                </c:pt>
              </c:numCache>
            </c:numRef>
          </c:val>
          <c:extLst>
            <c:ext xmlns:c16="http://schemas.microsoft.com/office/drawing/2014/chart" uri="{C3380CC4-5D6E-409C-BE32-E72D297353CC}">
              <c16:uniqueId val="{00000000-CF29-4063-BE72-720B8FADB66B}"/>
            </c:ext>
          </c:extLst>
        </c:ser>
        <c:ser>
          <c:idx val="1"/>
          <c:order val="1"/>
          <c:tx>
            <c:strRef>
              <c:f>'РУ 8 Сравнение отметок с отметк'!$C$8</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Сравнение отметок с отметк'!$C$9:$C$44</c:f>
              <c:numCache>
                <c:formatCode>General</c:formatCode>
                <c:ptCount val="36"/>
                <c:pt idx="0">
                  <c:v>69.36</c:v>
                </c:pt>
                <c:pt idx="1">
                  <c:v>67.77</c:v>
                </c:pt>
                <c:pt idx="2">
                  <c:v>78.489999999999995</c:v>
                </c:pt>
                <c:pt idx="3">
                  <c:v>58.85</c:v>
                </c:pt>
                <c:pt idx="4">
                  <c:v>72.97</c:v>
                </c:pt>
                <c:pt idx="5">
                  <c:v>85.84</c:v>
                </c:pt>
                <c:pt idx="6">
                  <c:v>82.77</c:v>
                </c:pt>
                <c:pt idx="7">
                  <c:v>72.540000000000006</c:v>
                </c:pt>
                <c:pt idx="8">
                  <c:v>65</c:v>
                </c:pt>
                <c:pt idx="9">
                  <c:v>87.23</c:v>
                </c:pt>
                <c:pt idx="10">
                  <c:v>74.81</c:v>
                </c:pt>
                <c:pt idx="11">
                  <c:v>69.77</c:v>
                </c:pt>
                <c:pt idx="12">
                  <c:v>72.83</c:v>
                </c:pt>
                <c:pt idx="13">
                  <c:v>71.260000000000005</c:v>
                </c:pt>
                <c:pt idx="14">
                  <c:v>83.1</c:v>
                </c:pt>
                <c:pt idx="15">
                  <c:v>68.73</c:v>
                </c:pt>
                <c:pt idx="16">
                  <c:v>74.099999999999994</c:v>
                </c:pt>
                <c:pt idx="17">
                  <c:v>72.790000000000006</c:v>
                </c:pt>
                <c:pt idx="18">
                  <c:v>56.56</c:v>
                </c:pt>
                <c:pt idx="19">
                  <c:v>84.17</c:v>
                </c:pt>
                <c:pt idx="20">
                  <c:v>73.25</c:v>
                </c:pt>
                <c:pt idx="21">
                  <c:v>66.540000000000006</c:v>
                </c:pt>
                <c:pt idx="22">
                  <c:v>84.27</c:v>
                </c:pt>
                <c:pt idx="23">
                  <c:v>77.95</c:v>
                </c:pt>
                <c:pt idx="24">
                  <c:v>68.66</c:v>
                </c:pt>
                <c:pt idx="25">
                  <c:v>85.48</c:v>
                </c:pt>
                <c:pt idx="26">
                  <c:v>67.959999999999994</c:v>
                </c:pt>
                <c:pt idx="27">
                  <c:v>67.81</c:v>
                </c:pt>
                <c:pt idx="28">
                  <c:v>85.07</c:v>
                </c:pt>
                <c:pt idx="29">
                  <c:v>61.44</c:v>
                </c:pt>
                <c:pt idx="30">
                  <c:v>68.48</c:v>
                </c:pt>
                <c:pt idx="31">
                  <c:v>75.8</c:v>
                </c:pt>
                <c:pt idx="32">
                  <c:v>73.73</c:v>
                </c:pt>
                <c:pt idx="33">
                  <c:v>70.64</c:v>
                </c:pt>
                <c:pt idx="34">
                  <c:v>70.28</c:v>
                </c:pt>
                <c:pt idx="35">
                  <c:v>50.51</c:v>
                </c:pt>
              </c:numCache>
            </c:numRef>
          </c:val>
          <c:extLst>
            <c:ext xmlns:c16="http://schemas.microsoft.com/office/drawing/2014/chart" uri="{C3380CC4-5D6E-409C-BE32-E72D297353CC}">
              <c16:uniqueId val="{00000001-CF29-4063-BE72-720B8FADB66B}"/>
            </c:ext>
          </c:extLst>
        </c:ser>
        <c:ser>
          <c:idx val="2"/>
          <c:order val="2"/>
          <c:tx>
            <c:strRef>
              <c:f>'РУ 8 Сравнение отметок с отметк'!$D$8</c:f>
              <c:strCache>
                <c:ptCount val="1"/>
                <c:pt idx="0">
                  <c:v>Повысили (Отметка &gt; Отметка по журналу)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'РУ 8 Сравнение отметок с отметк'!$A$9:$A$44</c:f>
              <c:strCache>
                <c:ptCount val="36"/>
                <c:pt idx="0">
                  <c:v>РФ</c:v>
                </c:pt>
                <c:pt idx="1">
                  <c:v>Приморский край</c:v>
                </c:pt>
                <c:pt idx="2">
                  <c:v>Лазовский муниципальный округ(reg25_m013)</c:v>
                </c:pt>
                <c:pt idx="3">
                  <c:v>Владивостокский городской округ(reg25_m005)</c:v>
                </c:pt>
                <c:pt idx="4">
                  <c:v>Артемовский городской округ(reg25_m003)</c:v>
                </c:pt>
                <c:pt idx="5">
                  <c:v>Кавалеровский муниципальный округ(reg25_m010)</c:v>
                </c:pt>
                <c:pt idx="6">
                  <c:v>Партизанский муниципальный округ(reg25_m021)</c:v>
                </c:pt>
                <c:pt idx="7">
                  <c:v>Черниговский муниципальный округ(reg25_m032)</c:v>
                </c:pt>
                <c:pt idx="8">
                  <c:v>Яковлевский муниципальный округ(reg25_m035)</c:v>
                </c:pt>
                <c:pt idx="9">
                  <c:v>Ольгинский муниципальный округ(reg25_m019)</c:v>
                </c:pt>
                <c:pt idx="10">
                  <c:v>Октябрьский муниципальный округ(reg25_m018)</c:v>
                </c:pt>
                <c:pt idx="11">
                  <c:v>Анучинский муниципальный округ(reg25_m001)</c:v>
                </c:pt>
                <c:pt idx="12">
                  <c:v>Ханкайский муниципальный округ(reg25_m029)</c:v>
                </c:pt>
                <c:pt idx="13">
                  <c:v>Городской округ Большой Камень(reg25_m004)</c:v>
                </c:pt>
                <c:pt idx="14">
                  <c:v>Дальнереченский муниципальный округ(reg25_m008)</c:v>
                </c:pt>
                <c:pt idx="15">
                  <c:v>Фокино(reg25_m009)</c:v>
                </c:pt>
                <c:pt idx="16">
                  <c:v>Дальнереченский городской округ(reg25_m007)</c:v>
                </c:pt>
                <c:pt idx="17">
                  <c:v>Михайловский муниципальный округ(reg25_m015)</c:v>
                </c:pt>
                <c:pt idx="18">
                  <c:v>Пожарский муниципальный округ(reg25_m023)</c:v>
                </c:pt>
                <c:pt idx="19">
                  <c:v>Муниципальный округ город Партизанск(reg25_m020)</c:v>
                </c:pt>
                <c:pt idx="20">
                  <c:v>Муниципальный округ Спасск-Дальний(reg25_m025)</c:v>
                </c:pt>
                <c:pt idx="21">
                  <c:v>Уссурийский городской округ(reg25_m028)</c:v>
                </c:pt>
                <c:pt idx="22">
                  <c:v>Шкотовский муниципальный округ(reg25_m034)</c:v>
                </c:pt>
                <c:pt idx="23">
                  <c:v>Кировский муниципальный округ(reg25_m011)</c:v>
                </c:pt>
                <c:pt idx="24">
                  <c:v>Хорольский муниципальный округ(reg25_m031)</c:v>
                </c:pt>
                <c:pt idx="25">
                  <c:v>Чугуевский муниципальный округ(reg25_m033)</c:v>
                </c:pt>
                <c:pt idx="26">
                  <c:v>Тернейский муниципальный округ(reg25_m027)</c:v>
                </c:pt>
                <c:pt idx="27">
                  <c:v>Арсеньевский городской округ(reg25_m002)</c:v>
                </c:pt>
                <c:pt idx="28">
                  <c:v>Пограничный муниципальный округ(reg25_m022)</c:v>
                </c:pt>
                <c:pt idx="29">
                  <c:v>Надеждинский муниципальный район(reg25_m016)</c:v>
                </c:pt>
                <c:pt idx="30">
                  <c:v>Хасанский муниципальный округ(reg25_m030)</c:v>
                </c:pt>
                <c:pt idx="31">
                  <c:v>Красноармейский муниципальный округ(reg25_m012)</c:v>
                </c:pt>
                <c:pt idx="32">
                  <c:v>Находкинский городской округ(reg25_m017)</c:v>
                </c:pt>
                <c:pt idx="33">
                  <c:v>Дальнегорский муниципальный округ(reg25_m006)</c:v>
                </c:pt>
                <c:pt idx="34">
                  <c:v>Лесозаводский муниципальный округ(reg25_m014)</c:v>
                </c:pt>
                <c:pt idx="35">
                  <c:v>Приморский край (региональное подчинение)(reg25_m099)</c:v>
                </c:pt>
              </c:strCache>
            </c:strRef>
          </c:cat>
          <c:val>
            <c:numRef>
              <c:f>'РУ 8 Сравнение отметок с отметк'!$D$9:$D$44</c:f>
              <c:numCache>
                <c:formatCode>General</c:formatCode>
                <c:ptCount val="36"/>
                <c:pt idx="0">
                  <c:v>9.0500000000000007</c:v>
                </c:pt>
                <c:pt idx="1">
                  <c:v>10.76</c:v>
                </c:pt>
                <c:pt idx="2">
                  <c:v>5.38</c:v>
                </c:pt>
                <c:pt idx="3">
                  <c:v>11.8</c:v>
                </c:pt>
                <c:pt idx="4">
                  <c:v>9.9499999999999993</c:v>
                </c:pt>
                <c:pt idx="5">
                  <c:v>7.73</c:v>
                </c:pt>
                <c:pt idx="6">
                  <c:v>5.24</c:v>
                </c:pt>
                <c:pt idx="7">
                  <c:v>10.56</c:v>
                </c:pt>
                <c:pt idx="8">
                  <c:v>15.83</c:v>
                </c:pt>
                <c:pt idx="9">
                  <c:v>6.38</c:v>
                </c:pt>
                <c:pt idx="10">
                  <c:v>9.92</c:v>
                </c:pt>
                <c:pt idx="11">
                  <c:v>10.47</c:v>
                </c:pt>
                <c:pt idx="12">
                  <c:v>10.4</c:v>
                </c:pt>
                <c:pt idx="13">
                  <c:v>7.24</c:v>
                </c:pt>
                <c:pt idx="14">
                  <c:v>4.2300000000000004</c:v>
                </c:pt>
                <c:pt idx="15">
                  <c:v>10.42</c:v>
                </c:pt>
                <c:pt idx="16">
                  <c:v>11.15</c:v>
                </c:pt>
                <c:pt idx="17">
                  <c:v>11.9</c:v>
                </c:pt>
                <c:pt idx="18">
                  <c:v>7.24</c:v>
                </c:pt>
                <c:pt idx="19">
                  <c:v>6.47</c:v>
                </c:pt>
                <c:pt idx="20">
                  <c:v>6.53</c:v>
                </c:pt>
                <c:pt idx="21">
                  <c:v>11.87</c:v>
                </c:pt>
                <c:pt idx="22">
                  <c:v>9.5500000000000007</c:v>
                </c:pt>
                <c:pt idx="23">
                  <c:v>14.17</c:v>
                </c:pt>
                <c:pt idx="24">
                  <c:v>9.9499999999999993</c:v>
                </c:pt>
                <c:pt idx="25">
                  <c:v>6.99</c:v>
                </c:pt>
                <c:pt idx="26">
                  <c:v>9.7100000000000009</c:v>
                </c:pt>
                <c:pt idx="27">
                  <c:v>16</c:v>
                </c:pt>
                <c:pt idx="28">
                  <c:v>5.97</c:v>
                </c:pt>
                <c:pt idx="29">
                  <c:v>6.57</c:v>
                </c:pt>
                <c:pt idx="30">
                  <c:v>11.28</c:v>
                </c:pt>
                <c:pt idx="31">
                  <c:v>9.5500000000000007</c:v>
                </c:pt>
                <c:pt idx="32">
                  <c:v>9.49</c:v>
                </c:pt>
                <c:pt idx="33">
                  <c:v>7.48</c:v>
                </c:pt>
                <c:pt idx="34">
                  <c:v>13.1</c:v>
                </c:pt>
                <c:pt idx="35">
                  <c:v>22.81</c:v>
                </c:pt>
              </c:numCache>
            </c:numRef>
          </c:val>
          <c:extLst>
            <c:ext xmlns:c16="http://schemas.microsoft.com/office/drawing/2014/chart" uri="{C3380CC4-5D6E-409C-BE32-E72D297353CC}">
              <c16:uniqueId val="{00000002-CF29-4063-BE72-720B8FADB66B}"/>
            </c:ext>
          </c:extLst>
        </c:ser>
        <c:dLbls>
          <c:dLblPos val="ctr"/>
          <c:showLegendKey val="0"/>
          <c:showVal val="1"/>
          <c:showCatName val="0"/>
          <c:showSerName val="0"/>
          <c:showPercent val="0"/>
          <c:showBubbleSize val="0"/>
        </c:dLbls>
        <c:gapWidth val="50"/>
        <c:overlap val="100"/>
        <c:axId val="175856896"/>
        <c:axId val="346460240"/>
      </c:barChart>
      <c:catAx>
        <c:axId val="175856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346460240"/>
        <c:crosses val="autoZero"/>
        <c:auto val="1"/>
        <c:lblAlgn val="ctr"/>
        <c:lblOffset val="100"/>
        <c:noMultiLvlLbl val="0"/>
      </c:catAx>
      <c:valAx>
        <c:axId val="346460240"/>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crossAx val="175856896"/>
        <c:crosses val="autoZero"/>
        <c:crossBetween val="between"/>
      </c:valAx>
      <c:spPr>
        <a:noFill/>
        <a:ln>
          <a:noFill/>
        </a:ln>
        <a:effectLst/>
      </c:spPr>
    </c:plotArea>
    <c:legend>
      <c:legendPos val="r"/>
      <c:layout>
        <c:manualLayout>
          <c:xMode val="edge"/>
          <c:yMode val="edge"/>
          <c:x val="0.89192847077161874"/>
          <c:y val="0.23228087088466512"/>
          <c:w val="0.10377173796293326"/>
          <c:h val="0.3685215450704697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ru-RU"/>
        </a:p>
      </c:txPr>
    </c:legend>
    <c:plotVisOnly val="1"/>
    <c:dispBlanksAs val="gap"/>
    <c:showDLblsOverMax val="0"/>
  </c:chart>
  <c:spPr>
    <a:noFill/>
    <a:ln>
      <a:noFill/>
    </a:ln>
    <a:effectLst/>
  </c:spPr>
  <c:txPr>
    <a:bodyPr/>
    <a:lstStyle/>
    <a:p>
      <a:pPr>
        <a:defRPr>
          <a:solidFill>
            <a:schemeClr val="tx1"/>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21.07.2026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chart" Target="../charts/chart58.xml"/><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chart" Target="../charts/chart69.xml"/><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chart" Target="../charts/chart70.xml"/><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chart" Target="../charts/chart72.xml"/><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chart" Target="../charts/chart73.xml"/><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40.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chart" Target="../charts/chart50.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p:txBody>
          <a:bodyPr>
            <a:normAutofit fontScale="90000"/>
          </a:bodyPr>
          <a:lstStyle/>
          <a:p>
            <a:r>
              <a:rPr lang="ru-RU" b="1" dirty="0"/>
              <a:t>Результаты Всероссийских проверочных работ (ВПР) </a:t>
            </a:r>
            <a:br>
              <a:rPr lang="ru-RU" b="1" dirty="0"/>
            </a:br>
            <a:r>
              <a:rPr lang="ru-RU" b="1" dirty="0"/>
              <a:t>в  Приморском крае</a:t>
            </a:r>
            <a:br>
              <a:rPr lang="ru-RU" b="1" dirty="0"/>
            </a:br>
            <a:r>
              <a:rPr lang="ru-RU" b="1" dirty="0"/>
              <a:t>202</a:t>
            </a:r>
            <a:r>
              <a:rPr lang="en-US" b="1" dirty="0"/>
              <a:t>6</a:t>
            </a:r>
            <a:r>
              <a:rPr lang="ru-RU" b="1" dirty="0"/>
              <a:t> год</a:t>
            </a:r>
            <a:br>
              <a:rPr lang="ru-RU" b="1" dirty="0"/>
            </a:br>
            <a:r>
              <a:rPr lang="ru-RU" b="1" dirty="0"/>
              <a:t>8 класс</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00B7AAF3-F79F-43DE-A7E0-032C62FF2D37}"/>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graphicFrame>
        <p:nvGraphicFramePr>
          <p:cNvPr id="8" name="Диаграмма 7">
            <a:extLst>
              <a:ext uri="{FF2B5EF4-FFF2-40B4-BE49-F238E27FC236}">
                <a16:creationId xmlns:a16="http://schemas.microsoft.com/office/drawing/2014/main" id="{B5BDE974-169F-4834-94BA-AD6DF08C693B}"/>
              </a:ext>
            </a:extLst>
          </p:cNvPr>
          <p:cNvGraphicFramePr>
            <a:graphicFrameLocks/>
          </p:cNvGraphicFramePr>
          <p:nvPr>
            <p:extLst>
              <p:ext uri="{D42A27DB-BD31-4B8C-83A1-F6EECF244321}">
                <p14:modId xmlns:p14="http://schemas.microsoft.com/office/powerpoint/2010/main" val="414566458"/>
              </p:ext>
            </p:extLst>
          </p:nvPr>
        </p:nvGraphicFramePr>
        <p:xfrm>
          <a:off x="100668" y="727364"/>
          <a:ext cx="11996257" cy="60593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84371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17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6"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16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587584" y="5200288"/>
            <a:ext cx="8250804"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 В части 1 содержатся задания 1–9; в части 2 – задания 10–17.</a:t>
            </a:r>
          </a:p>
          <a:p>
            <a:r>
              <a:rPr lang="ru-RU" sz="1600" dirty="0">
                <a:solidFill>
                  <a:schemeClr val="tx1"/>
                </a:solidFill>
              </a:rPr>
              <a:t>Ответами к заданиям 1–3, 5–8, 10 и 12–15 являются цифра, последовательность цифр или слово (словосочетание).</a:t>
            </a:r>
          </a:p>
          <a:p>
            <a:r>
              <a:rPr lang="ru-RU" sz="1600" dirty="0">
                <a:solidFill>
                  <a:schemeClr val="tx1"/>
                </a:solidFill>
              </a:rPr>
              <a:t>Задания 4, 9, 11, 16 и 17 предполагают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6</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20</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056053018"/>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0-5</a:t>
                      </a:r>
                    </a:p>
                  </a:txBody>
                  <a:tcPr anchor="ctr"/>
                </a:tc>
                <a:tc>
                  <a:txBody>
                    <a:bodyPr/>
                    <a:lstStyle/>
                    <a:p>
                      <a:pPr algn="ctr"/>
                      <a:r>
                        <a:rPr lang="ru-RU" sz="1600" dirty="0"/>
                        <a:t>6-11</a:t>
                      </a:r>
                    </a:p>
                  </a:txBody>
                  <a:tcPr anchor="ctr"/>
                </a:tc>
                <a:tc>
                  <a:txBody>
                    <a:bodyPr/>
                    <a:lstStyle/>
                    <a:p>
                      <a:pPr algn="ctr"/>
                      <a:r>
                        <a:rPr lang="ru-RU" sz="1600" dirty="0"/>
                        <a:t>12-17</a:t>
                      </a:r>
                    </a:p>
                  </a:txBody>
                  <a:tcPr anchor="ctr"/>
                </a:tc>
                <a:tc>
                  <a:txBody>
                    <a:bodyPr/>
                    <a:lstStyle/>
                    <a:p>
                      <a:pPr algn="ctr"/>
                      <a:r>
                        <a:rPr lang="ru-RU" sz="1600" dirty="0"/>
                        <a:t>18-20</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97B343FF-6699-4792-B321-02DDE1AB0FD3}"/>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spTree>
    <p:extLst>
      <p:ext uri="{BB962C8B-B14F-4D97-AF65-F5344CB8AC3E}">
        <p14:creationId xmlns:p14="http://schemas.microsoft.com/office/powerpoint/2010/main" val="325115885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915136441"/>
              </p:ext>
            </p:extLst>
          </p:nvPr>
        </p:nvGraphicFramePr>
        <p:xfrm>
          <a:off x="197708" y="768870"/>
          <a:ext cx="11796583" cy="5998396"/>
        </p:xfrm>
        <a:graphic>
          <a:graphicData uri="http://schemas.openxmlformats.org/drawingml/2006/table">
            <a:tbl>
              <a:tblPr firstRow="1" firstCol="1" lastRow="1" lastCol="1" bandRow="1" bandCol="1">
                <a:noFill/>
                <a:tableStyleId>{5940675A-B579-460E-94D1-54222C63F5DA}</a:tableStyleId>
              </a:tblPr>
              <a:tblGrid>
                <a:gridCol w="562868">
                  <a:extLst>
                    <a:ext uri="{9D8B030D-6E8A-4147-A177-3AD203B41FA5}">
                      <a16:colId xmlns:a16="http://schemas.microsoft.com/office/drawing/2014/main" val="1602300257"/>
                    </a:ext>
                  </a:extLst>
                </a:gridCol>
                <a:gridCol w="1123371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100" b="1" dirty="0">
                          <a:effectLst/>
                          <a:latin typeface="Times New Roman" panose="02020603050405020304" pitchFamily="18" charset="0"/>
                          <a:cs typeface="Times New Roman" panose="02020603050405020304" pitchFamily="18" charset="0"/>
                        </a:rPr>
                        <a:t>п/п</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0850" algn="l"/>
                        </a:tabLst>
                      </a:pPr>
                      <a:r>
                        <a:rPr lang="ru-RU" sz="1100" b="1" dirty="0">
                          <a:effectLst/>
                          <a:latin typeface="Times New Roman" panose="02020603050405020304" pitchFamily="18" charset="0"/>
                          <a:cs typeface="Times New Roman" panose="02020603050405020304" pitchFamily="18" charset="0"/>
                        </a:rPr>
                        <a:t>Блоки</a:t>
                      </a:r>
                      <a:r>
                        <a:rPr lang="ru-RU" sz="1100" b="1" spc="-35" dirty="0">
                          <a:effectLst/>
                          <a:latin typeface="Times New Roman" panose="02020603050405020304" pitchFamily="18" charset="0"/>
                          <a:cs typeface="Times New Roman" panose="02020603050405020304" pitchFamily="18" charset="0"/>
                        </a:rPr>
                        <a:t> </a:t>
                      </a:r>
                      <a:r>
                        <a:rPr lang="ru-RU" sz="1100" b="1" dirty="0" err="1">
                          <a:effectLst/>
                          <a:latin typeface="Times New Roman" panose="02020603050405020304" pitchFamily="18" charset="0"/>
                          <a:cs typeface="Times New Roman" panose="02020603050405020304" pitchFamily="18" charset="0"/>
                        </a:rPr>
                        <a:t>ПООП</a:t>
                      </a:r>
                      <a:r>
                        <a:rPr lang="ru-RU" sz="1100" b="1" dirty="0">
                          <a:effectLst/>
                          <a:latin typeface="Times New Roman" panose="02020603050405020304" pitchFamily="18" charset="0"/>
                          <a:cs typeface="Times New Roman" panose="02020603050405020304" pitchFamily="18" charset="0"/>
                        </a:rPr>
                        <a:t>:</a:t>
                      </a:r>
                      <a:r>
                        <a:rPr lang="ru-RU" sz="1100" b="1" spc="-3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выпускник</a:t>
                      </a:r>
                      <a:r>
                        <a:rPr lang="ru-RU" sz="1100" b="1" spc="-4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научится</a:t>
                      </a:r>
                      <a:r>
                        <a:rPr lang="ru-RU" sz="1100" b="1" spc="-3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получит </a:t>
                      </a:r>
                      <a:r>
                        <a:rPr lang="ru-RU" sz="1100" b="1" spc="-28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возможность</a:t>
                      </a:r>
                      <a:r>
                        <a:rPr lang="ru-RU" sz="1100" b="1" spc="-1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научиться</a:t>
                      </a:r>
                      <a:r>
                        <a:rPr lang="ru-RU" sz="1100" b="1" spc="-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или</a:t>
                      </a:r>
                      <a:r>
                        <a:rPr lang="ru-RU" sz="1100" b="1" spc="-1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проверяемые требования</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(умения)</a:t>
                      </a:r>
                      <a:r>
                        <a:rPr lang="ru-RU" sz="1100" b="1" spc="-25"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в</a:t>
                      </a:r>
                      <a:r>
                        <a:rPr lang="ru-RU" sz="1100" b="1" spc="-3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соответствии</a:t>
                      </a:r>
                      <a:r>
                        <a:rPr lang="ru-RU" sz="1100" b="1" spc="-20" dirty="0">
                          <a:effectLst/>
                          <a:latin typeface="Times New Roman" panose="02020603050405020304" pitchFamily="18" charset="0"/>
                          <a:cs typeface="Times New Roman" panose="02020603050405020304" pitchFamily="18" charset="0"/>
                        </a:rPr>
                        <a:t> </a:t>
                      </a:r>
                      <a:r>
                        <a:rPr lang="ru-RU" sz="1100" b="1" dirty="0">
                          <a:effectLst/>
                          <a:latin typeface="Times New Roman" panose="02020603050405020304" pitchFamily="18" charset="0"/>
                          <a:cs typeface="Times New Roman" panose="02020603050405020304" pitchFamily="18" charset="0"/>
                        </a:rPr>
                        <a:t>с</a:t>
                      </a:r>
                      <a:r>
                        <a:rPr lang="ru-RU" sz="1100" b="1" spc="-25" dirty="0">
                          <a:effectLst/>
                          <a:latin typeface="Times New Roman" panose="02020603050405020304" pitchFamily="18" charset="0"/>
                          <a:cs typeface="Times New Roman" panose="02020603050405020304" pitchFamily="18" charset="0"/>
                        </a:rPr>
                        <a:t> </a:t>
                      </a:r>
                      <a:r>
                        <a:rPr lang="ru-RU" sz="1100" b="1" dirty="0" err="1">
                          <a:effectLst/>
                          <a:latin typeface="Times New Roman" panose="02020603050405020304" pitchFamily="18" charset="0"/>
                          <a:cs typeface="Times New Roman" panose="02020603050405020304" pitchFamily="18" charset="0"/>
                        </a:rPr>
                        <a:t>ФГОС</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773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Показывать на карте и (или) обозначать на контурной карте крупные формы рельефа, крайние точки и элементы береговой линии России; крупные реки и озера, моря, омывающие территорию России</a:t>
                      </a:r>
                    </a:p>
                  </a:txBody>
                  <a:tcPr marL="9525" marR="9525" marT="9525" marB="0" anchor="b">
                    <a:noFill/>
                  </a:tcPr>
                </a:tc>
                <a:extLst>
                  <a:ext uri="{0D108BD9-81ED-4DB2-BD59-A6C34878D82A}">
                    <a16:rowId xmlns:a16="http://schemas.microsoft.com/office/drawing/2014/main" val="3992077659"/>
                  </a:ext>
                </a:extLst>
              </a:tr>
              <a:tr h="178932">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географическое положение России с использованием информации из различных источников</a:t>
                      </a:r>
                    </a:p>
                  </a:txBody>
                  <a:tcPr marL="9525" marR="9525" marT="9525" marB="0" anchor="b">
                    <a:noFill/>
                  </a:tcPr>
                </a:tc>
                <a:extLst>
                  <a:ext uri="{0D108BD9-81ED-4DB2-BD59-A6C34878D82A}">
                    <a16:rowId xmlns:a16="http://schemas.microsoft.com/office/drawing/2014/main" val="2203698548"/>
                  </a:ext>
                </a:extLst>
              </a:tr>
              <a:tr h="171649">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знания о государственной территории и исключительной экономической зоне, континентальном шельфе России, для решения практико-ориентированных задач</a:t>
                      </a:r>
                    </a:p>
                  </a:txBody>
                  <a:tcPr marL="9525" marR="9525" marT="9525" marB="0" anchor="b">
                    <a:noFill/>
                  </a:tcPr>
                </a:tc>
                <a:extLst>
                  <a:ext uri="{0D108BD9-81ED-4DB2-BD59-A6C34878D82A}">
                    <a16:rowId xmlns:a16="http://schemas.microsoft.com/office/drawing/2014/main" val="4045395038"/>
                  </a:ext>
                </a:extLst>
              </a:tr>
              <a:tr h="53488">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знания о мировом, поясном и зональном времени для решения практико-ориентированных задач</a:t>
                      </a:r>
                    </a:p>
                  </a:txBody>
                  <a:tcPr marL="9525" marR="9525" marT="9525" marB="0" anchor="b">
                    <a:noFill/>
                  </a:tcPr>
                </a:tc>
                <a:extLst>
                  <a:ext uri="{0D108BD9-81ED-4DB2-BD59-A6C34878D82A}">
                    <a16:rowId xmlns:a16="http://schemas.microsoft.com/office/drawing/2014/main" val="2651566131"/>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Проводить классификацию природных ресурсов, распознавать типы природопользования, приводить примеры рационального и нерационального природопользования</a:t>
                      </a:r>
                    </a:p>
                  </a:txBody>
                  <a:tcPr marL="9525" marR="9525" marT="9525" marB="0" anchor="b">
                    <a:noFill/>
                  </a:tcPr>
                </a:tc>
                <a:extLst>
                  <a:ext uri="{0D108BD9-81ED-4DB2-BD59-A6C34878D82A}">
                    <a16:rowId xmlns:a16="http://schemas.microsoft.com/office/drawing/2014/main" val="338805296"/>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Находить, извлекать и использовать информацию из различных источников географической информации (картографические, текстовые, и фотоизображения) для решения различных учебных и практико-ориентированных задач: определять возраст горных пород и основных тектонических структур, слагающих территорию</a:t>
                      </a:r>
                    </a:p>
                  </a:txBody>
                  <a:tcPr marL="9525" marR="9525" marT="9525" marB="0" anchor="b">
                    <a:noFill/>
                  </a:tcPr>
                </a:tc>
                <a:extLst>
                  <a:ext uri="{0D108BD9-81ED-4DB2-BD59-A6C34878D82A}">
                    <a16:rowId xmlns:a16="http://schemas.microsoft.com/office/drawing/2014/main" val="658666705"/>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Оценивать влияние географического положения регионов России на особенности природы, жизнь и хозяйственную деятельность населения; сравнивать особенности климата отдельных территорий страны; сравнивать особенности морей, крупных рек и озер России; сравнивать особенности растительного и животного мира и почв природных зон России</a:t>
                      </a:r>
                    </a:p>
                  </a:txBody>
                  <a:tcPr marL="9525" marR="9525" marT="9525" marB="0" anchor="b">
                    <a:noFill/>
                  </a:tcPr>
                </a:tc>
                <a:extLst>
                  <a:ext uri="{0D108BD9-81ED-4DB2-BD59-A6C34878D82A}">
                    <a16:rowId xmlns:a16="http://schemas.microsoft.com/office/drawing/2014/main" val="2149994676"/>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Описывать и прогнозировать погоду территории по карте погоды</a:t>
                      </a:r>
                    </a:p>
                  </a:txBody>
                  <a:tcPr marL="9525" marR="9525" marT="9525" marB="0" anchor="b">
                    <a:noFill/>
                  </a:tcPr>
                </a:tc>
                <a:extLst>
                  <a:ext uri="{0D108BD9-81ED-4DB2-BD59-A6C34878D82A}">
                    <a16:rowId xmlns:a16="http://schemas.microsoft.com/office/drawing/2014/main" val="1769626365"/>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понятия «циклон», «антициклон», «атмосферный фронт» для объяснения особенностей погоды отдельных территорий с помощью карт погоды</a:t>
                      </a:r>
                    </a:p>
                  </a:txBody>
                  <a:tcPr marL="9525" marR="9525" marT="9525" marB="0" anchor="b">
                    <a:noFill/>
                  </a:tcPr>
                </a:tc>
                <a:extLst>
                  <a:ext uri="{0D108BD9-81ED-4DB2-BD59-A6C34878D82A}">
                    <a16:rowId xmlns:a16="http://schemas.microsoft.com/office/drawing/2014/main" val="3534213404"/>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Проводить классификацию типов климата России</a:t>
                      </a:r>
                    </a:p>
                  </a:txBody>
                  <a:tcPr marL="9525" marR="9525" marT="9525" marB="0" anchor="b">
                    <a:noFill/>
                  </a:tcPr>
                </a:tc>
                <a:extLst>
                  <a:ext uri="{0D108BD9-81ED-4DB2-BD59-A6C34878D82A}">
                    <a16:rowId xmlns:a16="http://schemas.microsoft.com/office/drawing/2014/main" val="2633442738"/>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Представлять в различных формах (таблица, график, географическое описание) географическую информацию, необходимую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3944565555"/>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Проводить классификацию населенных пунктов России по заданным основаниям</a:t>
                      </a:r>
                    </a:p>
                  </a:txBody>
                  <a:tcPr marL="9525" marR="9525" marT="9525" marB="0" anchor="b">
                    <a:noFill/>
                  </a:tcPr>
                </a:tc>
                <a:extLst>
                  <a:ext uri="{0D108BD9-81ED-4DB2-BD59-A6C34878D82A}">
                    <a16:rowId xmlns:a16="http://schemas.microsoft.com/office/drawing/2014/main" val="4175280144"/>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Различать демографические процессы и явления, характеризующие динамику численности населения России, ее отдельных регионов</a:t>
                      </a:r>
                    </a:p>
                  </a:txBody>
                  <a:tcPr marL="9525" marR="9525" marT="9525" marB="0" anchor="b">
                    <a:noFill/>
                  </a:tcPr>
                </a:tc>
                <a:extLst>
                  <a:ext uri="{0D108BD9-81ED-4DB2-BD59-A6C34878D82A}">
                    <a16:rowId xmlns:a16="http://schemas.microsoft.com/office/drawing/2014/main" val="2658721765"/>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понятия «рождаемость», «смертность», «естественный прирост населения», «миграционный прирост населения», «общий прирост населения»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814284071"/>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Выбирать источники географической информации, необходимые для изучения особенностей населения России; применять понятия «плотность населения», «основная полоса (зона) расселения»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2388188346"/>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понятия «плита», «щит», «моренный холм», «бараньи лбы», «бархан», «дюна» для решения учебных и (или) практико-ориентированных задач; применять понятия «солнечная радиация», «годовая амплитуда температур воздуха», «воздушные массы», «испарение», «испаряемость», «коэффициент увлажнения» для решения учебных и (или) практико-ориентированных задач; применять понятия «городская агломерация», «поселок городского типа», «половозрастная структура населения», «средняя прогнозируемая продолжительность жизни», «трудовые ресурсы», «трудоспособный возраст», «рабочая сила», «безработица», «рынок труда», «качество населения» для решения учебных и (или) практико-ориентированных задач</a:t>
                      </a:r>
                    </a:p>
                  </a:txBody>
                  <a:tcPr marL="9525" marR="9525" marT="9525" marB="0" anchor="b">
                    <a:noFill/>
                  </a:tcPr>
                </a:tc>
                <a:extLst>
                  <a:ext uri="{0D108BD9-81ED-4DB2-BD59-A6C34878D82A}">
                    <a16:rowId xmlns:a16="http://schemas.microsoft.com/office/drawing/2014/main" val="1587765501"/>
                  </a:ext>
                </a:extLst>
              </a:tr>
              <a:tr h="219605">
                <a:tc>
                  <a:txBody>
                    <a:bodyPr/>
                    <a:lstStyle/>
                    <a:p>
                      <a:pPr algn="ctr">
                        <a:lnSpc>
                          <a:spcPct val="115000"/>
                        </a:lnSpc>
                        <a:spcBef>
                          <a:spcPts val="55"/>
                        </a:spcBef>
                        <a:spcAft>
                          <a:spcPts val="0"/>
                        </a:spcAft>
                        <a:tabLst>
                          <a:tab pos="452120" algn="l"/>
                        </a:tabLs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noFill/>
                  </a:tcP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Объяснять закономерности распространения гидрологических, геологических и метеорологических опасных природных явлений на территории страны; объяснять распространение по территории страны областей современного горообразования, землетрясений и вулканизма; объяснять особенности компонентов природы отдельных территорий страны; использовать знания об особенностях компонентов природы России и ее отдельных территорий, об особенностях взаимодействия природы и общества в пределах отдельных территорий для решения практико-ориентированных задач в контексте реальной жизни; использовать знания о естественном и механическом движении населения, половозрастной структуре и размещении населения, трудовых ресурсах, городском и сельском населении, этническом и религиозном составе населения для решения практико-ориентированных задач в контексте реальной жизни</a:t>
                      </a:r>
                    </a:p>
                  </a:txBody>
                  <a:tcPr marL="9525" marR="9525" marT="9525" marB="0" anchor="b">
                    <a:noFill/>
                  </a:tcPr>
                </a:tc>
                <a:extLst>
                  <a:ext uri="{0D108BD9-81ED-4DB2-BD59-A6C34878D82A}">
                    <a16:rowId xmlns:a16="http://schemas.microsoft.com/office/drawing/2014/main" val="3987268895"/>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789A88A6-AE75-48D0-B051-AE95DAA75A1E}"/>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spTree>
    <p:extLst>
      <p:ext uri="{BB962C8B-B14F-4D97-AF65-F5344CB8AC3E}">
        <p14:creationId xmlns:p14="http://schemas.microsoft.com/office/powerpoint/2010/main" val="109335058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dirty="0"/>
              <a:t>Изменение доли участников по качеству знаний («4»+«5») по результатам ВПР в  202</a:t>
            </a:r>
            <a:r>
              <a:rPr lang="en-US" sz="2000" dirty="0"/>
              <a:t>2</a:t>
            </a:r>
            <a:r>
              <a:rPr lang="ru-RU" sz="2000" dirty="0"/>
              <a:t>-202</a:t>
            </a:r>
            <a:r>
              <a:rPr lang="en-US" sz="2000" dirty="0"/>
              <a:t>6</a:t>
            </a:r>
            <a:r>
              <a:rPr lang="ru-RU" sz="2000" dirty="0"/>
              <a:t>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374555823"/>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378660417"/>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B711A353-0ADB-45CD-9F21-3824FD01D233}"/>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spTree>
    <p:extLst>
      <p:ext uri="{BB962C8B-B14F-4D97-AF65-F5344CB8AC3E}">
        <p14:creationId xmlns:p14="http://schemas.microsoft.com/office/powerpoint/2010/main" val="40865670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6FDDE5E3-2527-40EA-A13B-33E0719CEE98}"/>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pic>
        <p:nvPicPr>
          <p:cNvPr id="13" name="Рисунок 12">
            <a:extLst>
              <a:ext uri="{FF2B5EF4-FFF2-40B4-BE49-F238E27FC236}">
                <a16:creationId xmlns:a16="http://schemas.microsoft.com/office/drawing/2014/main" id="{04FD464A-A997-47F7-AB07-3DDA94CC629C}"/>
              </a:ext>
            </a:extLst>
          </p:cNvPr>
          <p:cNvPicPr>
            <a:picLocks noChangeAspect="1"/>
          </p:cNvPicPr>
          <p:nvPr/>
        </p:nvPicPr>
        <p:blipFill rotWithShape="1">
          <a:blip r:embed="rId2">
            <a:extLst>
              <a:ext uri="{28A0092B-C50C-407E-A947-70E740481C1C}">
                <a14:useLocalDpi xmlns:a14="http://schemas.microsoft.com/office/drawing/2010/main" val="0"/>
              </a:ext>
            </a:extLst>
          </a:blip>
          <a:srcRect t="7910"/>
          <a:stretch/>
        </p:blipFill>
        <p:spPr>
          <a:xfrm>
            <a:off x="2095392" y="1452282"/>
            <a:ext cx="8001216" cy="4912187"/>
          </a:xfrm>
          <a:prstGeom prst="rect">
            <a:avLst/>
          </a:prstGeom>
        </p:spPr>
      </p:pic>
    </p:spTree>
    <p:extLst>
      <p:ext uri="{BB962C8B-B14F-4D97-AF65-F5344CB8AC3E}">
        <p14:creationId xmlns:p14="http://schemas.microsoft.com/office/powerpoint/2010/main" val="35320189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FD5DFEF2-B7B5-4562-A864-7E06E67742F3}"/>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graphicFrame>
        <p:nvGraphicFramePr>
          <p:cNvPr id="8" name="Диаграмма 7">
            <a:extLst>
              <a:ext uri="{FF2B5EF4-FFF2-40B4-BE49-F238E27FC236}">
                <a16:creationId xmlns:a16="http://schemas.microsoft.com/office/drawing/2014/main" id="{A661F135-B850-46B6-B390-ED1F0464C686}"/>
              </a:ext>
            </a:extLst>
          </p:cNvPr>
          <p:cNvGraphicFramePr>
            <a:graphicFrameLocks/>
          </p:cNvGraphicFramePr>
          <p:nvPr>
            <p:extLst>
              <p:ext uri="{D42A27DB-BD31-4B8C-83A1-F6EECF244321}">
                <p14:modId xmlns:p14="http://schemas.microsoft.com/office/powerpoint/2010/main" val="2604647207"/>
              </p:ext>
            </p:extLst>
          </p:nvPr>
        </p:nvGraphicFramePr>
        <p:xfrm>
          <a:off x="420847" y="891329"/>
          <a:ext cx="11508298" cy="5886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439147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A724303E-B52F-4474-97AA-805C42236274}"/>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pic>
        <p:nvPicPr>
          <p:cNvPr id="13" name="Рисунок 12">
            <a:extLst>
              <a:ext uri="{FF2B5EF4-FFF2-40B4-BE49-F238E27FC236}">
                <a16:creationId xmlns:a16="http://schemas.microsoft.com/office/drawing/2014/main" id="{72EE656B-B4A6-44E9-9E46-7B8A2730A91C}"/>
              </a:ext>
            </a:extLst>
          </p:cNvPr>
          <p:cNvPicPr>
            <a:picLocks noChangeAspect="1"/>
          </p:cNvPicPr>
          <p:nvPr/>
        </p:nvPicPr>
        <p:blipFill rotWithShape="1">
          <a:blip r:embed="rId2">
            <a:extLst>
              <a:ext uri="{28A0092B-C50C-407E-A947-70E740481C1C}">
                <a14:useLocalDpi xmlns:a14="http://schemas.microsoft.com/office/drawing/2010/main" val="0"/>
              </a:ext>
            </a:extLst>
          </a:blip>
          <a:srcRect t="7776"/>
          <a:stretch/>
        </p:blipFill>
        <p:spPr>
          <a:xfrm>
            <a:off x="2883950" y="1601438"/>
            <a:ext cx="8200568" cy="5041922"/>
          </a:xfrm>
          <a:prstGeom prst="rect">
            <a:avLst/>
          </a:prstGeom>
        </p:spPr>
      </p:pic>
      <p:sp>
        <p:nvSpPr>
          <p:cNvPr id="14" name="Стрелка: пятиугольник 13">
            <a:extLst>
              <a:ext uri="{FF2B5EF4-FFF2-40B4-BE49-F238E27FC236}">
                <a16:creationId xmlns:a16="http://schemas.microsoft.com/office/drawing/2014/main" id="{D1C72A53-F1FB-4F1B-8AA7-46D0A7C8707A}"/>
              </a:ext>
            </a:extLst>
          </p:cNvPr>
          <p:cNvSpPr/>
          <p:nvPr/>
        </p:nvSpPr>
        <p:spPr>
          <a:xfrm rot="5400000">
            <a:off x="9884620" y="136510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7F610596-9D73-423D-A46C-04D0BEF4EC0F}"/>
              </a:ext>
            </a:extLst>
          </p:cNvPr>
          <p:cNvSpPr/>
          <p:nvPr/>
        </p:nvSpPr>
        <p:spPr>
          <a:xfrm rot="5400000">
            <a:off x="7858596" y="136510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6" name="Стрелка: пятиугольник 15">
            <a:extLst>
              <a:ext uri="{FF2B5EF4-FFF2-40B4-BE49-F238E27FC236}">
                <a16:creationId xmlns:a16="http://schemas.microsoft.com/office/drawing/2014/main" id="{2ED7B667-B55D-4C15-ADEE-AF448AC2B5C0}"/>
              </a:ext>
            </a:extLst>
          </p:cNvPr>
          <p:cNvSpPr/>
          <p:nvPr/>
        </p:nvSpPr>
        <p:spPr>
          <a:xfrm rot="5400000">
            <a:off x="5908877" y="136510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9113197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23D56175-E151-487D-808A-874EA2A40E30}"/>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pic>
        <p:nvPicPr>
          <p:cNvPr id="7" name="Рисунок 6">
            <a:extLst>
              <a:ext uri="{FF2B5EF4-FFF2-40B4-BE49-F238E27FC236}">
                <a16:creationId xmlns:a16="http://schemas.microsoft.com/office/drawing/2014/main" id="{CD15FC9B-DE1E-4F4D-B3E7-A6A20D720B4A}"/>
              </a:ext>
            </a:extLst>
          </p:cNvPr>
          <p:cNvPicPr>
            <a:picLocks noChangeAspect="1"/>
          </p:cNvPicPr>
          <p:nvPr/>
        </p:nvPicPr>
        <p:blipFill rotWithShape="1">
          <a:blip r:embed="rId2">
            <a:extLst>
              <a:ext uri="{28A0092B-C50C-407E-A947-70E740481C1C}">
                <a14:useLocalDpi xmlns:a14="http://schemas.microsoft.com/office/drawing/2010/main" val="0"/>
              </a:ext>
            </a:extLst>
          </a:blip>
          <a:srcRect t="13953"/>
          <a:stretch/>
        </p:blipFill>
        <p:spPr>
          <a:xfrm>
            <a:off x="2423553" y="1015068"/>
            <a:ext cx="8152351" cy="4676532"/>
          </a:xfrm>
          <a:prstGeom prst="rect">
            <a:avLst/>
          </a:prstGeom>
        </p:spPr>
      </p:pic>
    </p:spTree>
    <p:extLst>
      <p:ext uri="{BB962C8B-B14F-4D97-AF65-F5344CB8AC3E}">
        <p14:creationId xmlns:p14="http://schemas.microsoft.com/office/powerpoint/2010/main" val="10946436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5" name="TextBox 4">
            <a:extLst>
              <a:ext uri="{FF2B5EF4-FFF2-40B4-BE49-F238E27FC236}">
                <a16:creationId xmlns:a16="http://schemas.microsoft.com/office/drawing/2014/main" id="{32BB0D51-49A3-4DD6-966D-3E893D75F4DD}"/>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graphicFrame>
        <p:nvGraphicFramePr>
          <p:cNvPr id="7" name="Диаграмма 6">
            <a:extLst>
              <a:ext uri="{FF2B5EF4-FFF2-40B4-BE49-F238E27FC236}">
                <a16:creationId xmlns:a16="http://schemas.microsoft.com/office/drawing/2014/main" id="{C6A5916B-BD43-4023-922E-CD48EFA12517}"/>
              </a:ext>
            </a:extLst>
          </p:cNvPr>
          <p:cNvGraphicFramePr>
            <a:graphicFrameLocks/>
          </p:cNvGraphicFramePr>
          <p:nvPr>
            <p:extLst>
              <p:ext uri="{D42A27DB-BD31-4B8C-83A1-F6EECF244321}">
                <p14:modId xmlns:p14="http://schemas.microsoft.com/office/powerpoint/2010/main" val="427756128"/>
              </p:ext>
            </p:extLst>
          </p:nvPr>
        </p:nvGraphicFramePr>
        <p:xfrm>
          <a:off x="571849" y="899717"/>
          <a:ext cx="11223071" cy="58450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1955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географии в 8 классах приняло участие </a:t>
            </a:r>
            <a:r>
              <a:rPr lang="ru-RU" sz="2800" b="1" dirty="0">
                <a:latin typeface="+mn-lt"/>
              </a:rPr>
              <a:t>3530</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 «2») </a:t>
            </a:r>
            <a:r>
              <a:rPr lang="ru-RU" sz="2800" b="1" dirty="0">
                <a:latin typeface="+mn-lt"/>
              </a:rPr>
              <a:t>82</a:t>
            </a:r>
            <a:r>
              <a:rPr lang="ru-RU" sz="2800" dirty="0">
                <a:latin typeface="+mn-lt"/>
              </a:rPr>
              <a:t> участника (</a:t>
            </a:r>
            <a:r>
              <a:rPr lang="ru-RU" sz="2800" b="1" dirty="0">
                <a:latin typeface="+mn-lt"/>
              </a:rPr>
              <a:t>2,32</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61,61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3, 8, 9, 11, 14, 16, 17.</a:t>
            </a:r>
            <a:endParaRPr lang="ru-RU" sz="2800" dirty="0">
              <a:latin typeface="+mn-lt"/>
            </a:endParaRPr>
          </a:p>
          <a:p>
            <a:endParaRPr lang="ru-RU" sz="2800" dirty="0">
              <a:latin typeface="+mn-lt"/>
            </a:endParaRPr>
          </a:p>
        </p:txBody>
      </p:sp>
      <p:sp>
        <p:nvSpPr>
          <p:cNvPr id="5" name="TextBox 4">
            <a:extLst>
              <a:ext uri="{FF2B5EF4-FFF2-40B4-BE49-F238E27FC236}">
                <a16:creationId xmlns:a16="http://schemas.microsoft.com/office/drawing/2014/main" id="{DA68D7B8-E87C-41EC-8113-61489BD02665}"/>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spTree>
    <p:extLst>
      <p:ext uri="{BB962C8B-B14F-4D97-AF65-F5344CB8AC3E}">
        <p14:creationId xmlns:p14="http://schemas.microsoft.com/office/powerpoint/2010/main" val="25235324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обществознанию</a:t>
            </a:r>
          </a:p>
        </p:txBody>
      </p:sp>
    </p:spTree>
    <p:extLst>
      <p:ext uri="{BB962C8B-B14F-4D97-AF65-F5344CB8AC3E}">
        <p14:creationId xmlns:p14="http://schemas.microsoft.com/office/powerpoint/2010/main" val="4207068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B68F43DD-77B6-41B5-9908-D76257BC2D48}"/>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graphicFrame>
        <p:nvGraphicFramePr>
          <p:cNvPr id="13" name="Диаграмма 12">
            <a:extLst>
              <a:ext uri="{FF2B5EF4-FFF2-40B4-BE49-F238E27FC236}">
                <a16:creationId xmlns:a16="http://schemas.microsoft.com/office/drawing/2014/main" id="{C431FBEB-2A24-487A-B6C3-0615598AE962}"/>
              </a:ext>
            </a:extLst>
          </p:cNvPr>
          <p:cNvGraphicFramePr>
            <a:graphicFrameLocks/>
          </p:cNvGraphicFramePr>
          <p:nvPr>
            <p:extLst>
              <p:ext uri="{D42A27DB-BD31-4B8C-83A1-F6EECF244321}">
                <p14:modId xmlns:p14="http://schemas.microsoft.com/office/powerpoint/2010/main" val="3689967555"/>
              </p:ext>
            </p:extLst>
          </p:nvPr>
        </p:nvGraphicFramePr>
        <p:xfrm>
          <a:off x="731520" y="1691641"/>
          <a:ext cx="10728960" cy="4643171"/>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F19B0A55-6322-49E9-90EE-C62975EC0EE6}"/>
              </a:ext>
            </a:extLst>
          </p:cNvPr>
          <p:cNvSpPr/>
          <p:nvPr/>
        </p:nvSpPr>
        <p:spPr>
          <a:xfrm rot="5400000">
            <a:off x="9291829" y="126818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39C5D357-8E73-422D-90E5-FC49F3833911}"/>
              </a:ext>
            </a:extLst>
          </p:cNvPr>
          <p:cNvSpPr/>
          <p:nvPr/>
        </p:nvSpPr>
        <p:spPr>
          <a:xfrm rot="5400000">
            <a:off x="7626851" y="126818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16" name="Стрелка: пятиугольник 15">
            <a:extLst>
              <a:ext uri="{FF2B5EF4-FFF2-40B4-BE49-F238E27FC236}">
                <a16:creationId xmlns:a16="http://schemas.microsoft.com/office/drawing/2014/main" id="{096A06F5-9829-4A8E-BFB5-48682DB698CB}"/>
              </a:ext>
            </a:extLst>
          </p:cNvPr>
          <p:cNvSpPr/>
          <p:nvPr/>
        </p:nvSpPr>
        <p:spPr>
          <a:xfrm rot="5400000">
            <a:off x="6321689" y="126818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3434737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8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65454" y="5067652"/>
            <a:ext cx="8612864" cy="171595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Проверочная работа содержит 8 заданий, из которых 2 задания предполагают краткий ответ в виде комбинации цифр и 6 заданий – развернутый ответ.</a:t>
            </a:r>
          </a:p>
          <a:p>
            <a:r>
              <a:rPr lang="ru-RU" sz="1600" dirty="0">
                <a:solidFill>
                  <a:schemeClr val="tx1"/>
                </a:solidFill>
              </a:rPr>
              <a:t>Задания в совокупности охватывают различные аспекты содержания базовых социальных ролей (гражданина, потребителя, труженика (работника), члена семьи), а также основы финансовой культуры личности и особенности поведения человека в современной информационной среде.</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22</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884371746"/>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0-9</a:t>
                      </a:r>
                    </a:p>
                  </a:txBody>
                  <a:tcPr anchor="ctr"/>
                </a:tc>
                <a:tc>
                  <a:txBody>
                    <a:bodyPr/>
                    <a:lstStyle/>
                    <a:p>
                      <a:pPr algn="ctr"/>
                      <a:r>
                        <a:rPr lang="ru-RU" sz="1600" dirty="0"/>
                        <a:t>10-14</a:t>
                      </a:r>
                    </a:p>
                  </a:txBody>
                  <a:tcPr anchor="ctr"/>
                </a:tc>
                <a:tc>
                  <a:txBody>
                    <a:bodyPr/>
                    <a:lstStyle/>
                    <a:p>
                      <a:pPr algn="ctr"/>
                      <a:r>
                        <a:rPr lang="ru-RU" sz="1600" dirty="0"/>
                        <a:t>15-19</a:t>
                      </a:r>
                    </a:p>
                  </a:txBody>
                  <a:tcPr anchor="ctr"/>
                </a:tc>
                <a:tc>
                  <a:txBody>
                    <a:bodyPr/>
                    <a:lstStyle/>
                    <a:p>
                      <a:pPr algn="ctr"/>
                      <a:r>
                        <a:rPr lang="ru-RU" sz="1600" dirty="0"/>
                        <a:t>20-22</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514465CD-9917-45DE-A8C2-6991F56092F1}"/>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spTree>
    <p:extLst>
      <p:ext uri="{BB962C8B-B14F-4D97-AF65-F5344CB8AC3E}">
        <p14:creationId xmlns:p14="http://schemas.microsoft.com/office/powerpoint/2010/main" val="376929729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 часть 1</a:t>
            </a:r>
          </a:p>
        </p:txBody>
      </p:sp>
      <p:sp>
        <p:nvSpPr>
          <p:cNvPr id="4" name="TextBox 3">
            <a:extLst>
              <a:ext uri="{FF2B5EF4-FFF2-40B4-BE49-F238E27FC236}">
                <a16:creationId xmlns:a16="http://schemas.microsoft.com/office/drawing/2014/main" id="{2E8AFB52-921F-4712-A5E9-F103D37FB0BD}"/>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5" name="Объект 3">
            <a:extLst>
              <a:ext uri="{FF2B5EF4-FFF2-40B4-BE49-F238E27FC236}">
                <a16:creationId xmlns:a16="http://schemas.microsoft.com/office/drawing/2014/main" id="{9A318209-36C9-4878-8F52-2A9AB734DB73}"/>
              </a:ext>
            </a:extLst>
          </p:cNvPr>
          <p:cNvGraphicFramePr>
            <a:graphicFrameLocks noGrp="1"/>
          </p:cNvGraphicFramePr>
          <p:nvPr>
            <p:ph idx="1"/>
            <p:extLst>
              <p:ext uri="{D42A27DB-BD31-4B8C-83A1-F6EECF244321}">
                <p14:modId xmlns:p14="http://schemas.microsoft.com/office/powerpoint/2010/main" val="4045927206"/>
              </p:ext>
            </p:extLst>
          </p:nvPr>
        </p:nvGraphicFramePr>
        <p:xfrm>
          <a:off x="100551" y="806825"/>
          <a:ext cx="11974907" cy="6091336"/>
        </p:xfrm>
        <a:graphic>
          <a:graphicData uri="http://schemas.openxmlformats.org/drawingml/2006/table">
            <a:tbl>
              <a:tblPr>
                <a:tableStyleId>{5940675A-B579-460E-94D1-54222C63F5DA}</a:tableStyleId>
              </a:tblPr>
              <a:tblGrid>
                <a:gridCol w="534175">
                  <a:extLst>
                    <a:ext uri="{9D8B030D-6E8A-4147-A177-3AD203B41FA5}">
                      <a16:colId xmlns:a16="http://schemas.microsoft.com/office/drawing/2014/main" val="2018476210"/>
                    </a:ext>
                  </a:extLst>
                </a:gridCol>
                <a:gridCol w="11440732">
                  <a:extLst>
                    <a:ext uri="{9D8B030D-6E8A-4147-A177-3AD203B41FA5}">
                      <a16:colId xmlns:a16="http://schemas.microsoft.com/office/drawing/2014/main" val="3350712513"/>
                    </a:ext>
                  </a:extLst>
                </a:gridCol>
              </a:tblGrid>
              <a:tr h="209791">
                <a:tc>
                  <a:txBody>
                    <a:bodyPr/>
                    <a:lstStyle/>
                    <a:p>
                      <a:pPr algn="ctr" fontAlgn="b"/>
                      <a:r>
                        <a:rPr lang="ru-RU" sz="1400" b="1" i="0" u="none" strike="noStrike" dirty="0">
                          <a:solidFill>
                            <a:srgbClr val="000000"/>
                          </a:solidFill>
                          <a:effectLst/>
                          <a:latin typeface="Times New Roman" panose="02020603050405020304" pitchFamily="18" charset="0"/>
                          <a:cs typeface="Times New Roman" panose="02020603050405020304" pitchFamily="18" charset="0"/>
                        </a:rPr>
                        <a:t>№ п/п</a:t>
                      </a:r>
                    </a:p>
                  </a:txBody>
                  <a:tcPr marL="1125" marR="1125" marT="1125" marB="0" anchor="ctr"/>
                </a:tc>
                <a:tc>
                  <a:txBody>
                    <a:bodyPr/>
                    <a:lstStyle/>
                    <a:p>
                      <a:pPr algn="ctr" fontAlgn="b"/>
                      <a:r>
                        <a:rPr lang="ru-RU" sz="1400" b="1" u="none" strike="noStrike" dirty="0">
                          <a:effectLst/>
                          <a:latin typeface="Times New Roman" panose="02020603050405020304" pitchFamily="18" charset="0"/>
                          <a:cs typeface="Times New Roman" panose="02020603050405020304" pitchFamily="18" charset="0"/>
                        </a:rPr>
                        <a:t>Проверяемые предметные результаты освоения основной образовательной программы СОО</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4206959240"/>
                  </a:ext>
                </a:extLst>
              </a:tr>
              <a:tr h="314137">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1.1</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 Применять знания об информации как важном ресурсе современного общества, характеризовать духовно-нравственные ценности (в том числе нормы морали и нравственности, гуманизм, милосердие, справедливость) нашего общества, информационную культуру и информационную безопасность</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761625524"/>
                  </a:ext>
                </a:extLst>
              </a:tr>
              <a:tr h="314137">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1.2</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 Применять знания об информации как важном ресурсе современного общества, характеризовать духовно-нравственные ценности (в том числе нормы морали и нравственности, гуманизм, милосердие, справедливость) нашего общества, информационную культуру и информационную безопасность</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3024977370"/>
                  </a:ext>
                </a:extLst>
              </a:tr>
              <a:tr h="940210">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2</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Применять знания об экономической жизни общества, ее основных проявлениях, экономических системах, о собственности, механизме рыночного регулирования экономики, финансовых отношениях, роли государства в экономике, видах налогов, об основах государственной бюджетной и денежно-кредитной политики, о влиянии государственной политики на развитие конкуренции, процессах и явлениях в духовной жизни общества, о науке и образовании, системе образования в Российской Федерации, о религии, мировых религиях, об искусстве и его видах, об информации как важном ресурсе современного общества; классифицировать (в том числе устанавливать существенный признак классификации) механизмы государственного регулирования экономики, о процессах и явлениях в духовной жизни общества, о науке и образовании, системе образования в Российской Федерации, о религии, мировых религиях, об искусстве и его видах; об информации как важном ресурсе современного общества</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598524143"/>
                  </a:ext>
                </a:extLst>
              </a:tr>
              <a:tr h="627174">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3</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Применять знания об экономической жизни общества, ее основных проявлениях, экономических системах, о собственности, механизме рыночного регулирования экономики, финансовых отношениях, роли государства в экономике, видах налогов, об основах государственной бюджетной и денежно-кредитной политики, о влиянии государственной политики на развитие конкуренции, процессах и явлениях в духовной жизни общества, о науке и образовании, системе образования в Российской Федерации, о религии, мировых религиях, об искусстве и его видах, информации как важном ресурсе современного общества; сравнивать различные способы хозяйствования</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3687198984"/>
                  </a:ext>
                </a:extLst>
              </a:tr>
              <a:tr h="940210">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4</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Приобретать опыт использования знаний, включая основы финансовой грамотности, в практической деятельности и повседневной жизни: для анализа потребления домашнего хозяйства, структуры семейного бюджета, составления личного финансового плана; выбора профессии и оценки собственных перспектив в профессиональной сфере; выбора форм сбережений; реализации и защиты прав потребителя (в том числе финансовых услуг); осознанного выполнения гражданских обязанностей; выбора профессии и оценки собственных перспектив в профессиональной сфере; оценивать собственные поступки и поступки других людей с точки зрения их экономической рациональности (сложившиеся модели поведения производителей и потребителей, а также граждан, защищающих свои экономические интересы; практики осуществления экономических действий на основе рационального выбора в условиях ограниченных ресурсов; использования различных способов повышения эффективности производства, распределения семейных ресурсов; для оценки рисков осуществления финансовых мошенничеств, применения недобросовестных практик)</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2927205640"/>
                  </a:ext>
                </a:extLst>
              </a:tr>
              <a:tr h="627174">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5.1</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Определять и аргументировать с точки зрения социальных ценностей и с опорой на обществоведческие знания, факты общественной жизни свое отношение к предпринимательству и развитию собственного бизнеса; приводить примеры способов повышения эффективности производства, деятельности и проявления основных функций различных финансовых посредников, использования способов повышения эффективности производства, политики Российского государства в сфере культуры и образования, влияния образования на социализацию личности; оценивать собственные поступки, поведение людей в духовной сфере жизни общества</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3472547411"/>
                  </a:ext>
                </a:extLst>
              </a:tr>
              <a:tr h="627174">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5.2</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 Определять и аргументировать с точки зрения социальных ценностей и с опорой на обществоведческие знания, факты общественной жизни свое отношение к предпринимательству и развитию собственного бизнеса; приводить примеры способов повышения эффективности производства, деятельности и проявления основных функций различных финансовых посредников, использования способов повышения эффективности производства, политики Российского государства в сфере культуры и образования, влияния образования на социализацию личности; оценивать собственные поступки, поведение людей в духовной сфере жизни общества</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3954811138"/>
                  </a:ext>
                </a:extLst>
              </a:tr>
              <a:tr h="1388416">
                <a:tc>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6.1</a:t>
                      </a:r>
                    </a:p>
                  </a:txBody>
                  <a:tcPr marL="1125" marR="1125" marT="1125" marB="0" anchor="ctr"/>
                </a:tc>
                <a:tc>
                  <a:txBody>
                    <a:bodyPr/>
                    <a:lstStyle/>
                    <a:p>
                      <a:pPr algn="just" fontAlgn="b"/>
                      <a:r>
                        <a:rPr lang="ru-RU" sz="1050" u="none" strike="noStrike" dirty="0">
                          <a:effectLst/>
                          <a:latin typeface="Times New Roman" panose="02020603050405020304" pitchFamily="18" charset="0"/>
                          <a:cs typeface="Times New Roman" panose="02020603050405020304" pitchFamily="18" charset="0"/>
                        </a:rPr>
                        <a:t>Применять знания об экономической жизни общества; приводить примеры способов повышения эффективности производства, деятельности и проявления основных функций различных финансовых посредников, использования способов повышения эффективности производства; классифицировать (в том числе устанавливать существенный признак классификации) экономические явления; использовать полученные знания для объяснения причин достижения (недостижения) результатов экономической деятельности, основных механизмов государственного регулирования экономики, государственной политики по развитию конкуренции, социально-экономической роли и функций предпринимательства, причин и последствий безработицы, необходимости правомерного налогового поведения; применять знания о процессах и явлениях в духовной жизни общества, о науке и образовании, системе образования в Российской Федерации, о религии, мировых религиях, об искусстве и его видах; приводить примеры политики Российского государства в сфере культуры и образования, влияния образования на социализацию личности, правил информационной безопасности; устанавливать и объяснять взаимосвязь развития духовной культуры и формирования личности, взаимовлияние науки и образования; анализировать, систематизировать, критически оценивать и обобщать социальную информацию, представленную в разных формах (описательную, графическую, аудиовизуальную), при изучении культуры, науки и образования</a:t>
                      </a:r>
                      <a:endParaRPr lang="ru-RU" sz="105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3489854150"/>
                  </a:ext>
                </a:extLst>
              </a:tr>
            </a:tbl>
          </a:graphicData>
        </a:graphic>
      </p:graphicFrame>
    </p:spTree>
    <p:extLst>
      <p:ext uri="{BB962C8B-B14F-4D97-AF65-F5344CB8AC3E}">
        <p14:creationId xmlns:p14="http://schemas.microsoft.com/office/powerpoint/2010/main" val="38488196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r>
              <a:rPr lang="ru-RU" sz="2000" dirty="0"/>
              <a:t>)</a:t>
            </a:r>
            <a:r>
              <a:rPr lang="ru-RU" dirty="0"/>
              <a:t>- часть 2</a:t>
            </a:r>
            <a:endParaRPr lang="ru-RU" i="1" dirty="0"/>
          </a:p>
        </p:txBody>
      </p:sp>
      <p:sp>
        <p:nvSpPr>
          <p:cNvPr id="4" name="TextBox 3">
            <a:extLst>
              <a:ext uri="{FF2B5EF4-FFF2-40B4-BE49-F238E27FC236}">
                <a16:creationId xmlns:a16="http://schemas.microsoft.com/office/drawing/2014/main" id="{5345FF6B-3230-42BE-893C-B971517290A1}"/>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5" name="Объект 3">
            <a:extLst>
              <a:ext uri="{FF2B5EF4-FFF2-40B4-BE49-F238E27FC236}">
                <a16:creationId xmlns:a16="http://schemas.microsoft.com/office/drawing/2014/main" id="{ABED964D-AFDC-4666-AD1F-68F93F104EBC}"/>
              </a:ext>
            </a:extLst>
          </p:cNvPr>
          <p:cNvGraphicFramePr>
            <a:graphicFrameLocks noGrp="1"/>
          </p:cNvGraphicFramePr>
          <p:nvPr>
            <p:ph idx="1"/>
            <p:extLst>
              <p:ext uri="{D42A27DB-BD31-4B8C-83A1-F6EECF244321}">
                <p14:modId xmlns:p14="http://schemas.microsoft.com/office/powerpoint/2010/main" val="2791571429"/>
              </p:ext>
            </p:extLst>
          </p:nvPr>
        </p:nvGraphicFramePr>
        <p:xfrm>
          <a:off x="153369" y="994800"/>
          <a:ext cx="11948984" cy="5264640"/>
        </p:xfrm>
        <a:graphic>
          <a:graphicData uri="http://schemas.openxmlformats.org/drawingml/2006/table">
            <a:tbl>
              <a:tblPr>
                <a:tableStyleId>{5940675A-B579-460E-94D1-54222C63F5DA}</a:tableStyleId>
              </a:tblPr>
              <a:tblGrid>
                <a:gridCol w="545878">
                  <a:extLst>
                    <a:ext uri="{9D8B030D-6E8A-4147-A177-3AD203B41FA5}">
                      <a16:colId xmlns:a16="http://schemas.microsoft.com/office/drawing/2014/main" val="3618580107"/>
                    </a:ext>
                  </a:extLst>
                </a:gridCol>
                <a:gridCol w="11403106">
                  <a:extLst>
                    <a:ext uri="{9D8B030D-6E8A-4147-A177-3AD203B41FA5}">
                      <a16:colId xmlns:a16="http://schemas.microsoft.com/office/drawing/2014/main" val="3350712513"/>
                    </a:ext>
                  </a:extLst>
                </a:gridCol>
              </a:tblGrid>
              <a:tr h="90565">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 п/п</a:t>
                      </a:r>
                    </a:p>
                  </a:txBody>
                  <a:tcPr marL="1125" marR="1125" marT="1125" marB="0" anchor="ctr"/>
                </a:tc>
                <a:tc>
                  <a:txBody>
                    <a:bodyPr/>
                    <a:lstStyle/>
                    <a:p>
                      <a:pPr algn="ctr" fontAlgn="b"/>
                      <a:r>
                        <a:rPr lang="ru-RU" sz="1100" b="1" u="none" strike="noStrike" dirty="0">
                          <a:effectLst/>
                          <a:latin typeface="Times New Roman" panose="02020603050405020304" pitchFamily="18" charset="0"/>
                          <a:cs typeface="Times New Roman" panose="02020603050405020304" pitchFamily="18" charset="0"/>
                        </a:rPr>
                        <a:t>Проверяемые предметные результаты освоения основной образовательной программы СОО</a:t>
                      </a:r>
                      <a:endParaRPr lang="ru-RU"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1125" marR="1125" marT="1125" marB="0" anchor="ctr"/>
                </a:tc>
                <a:extLst>
                  <a:ext uri="{0D108BD9-81ED-4DB2-BD59-A6C34878D82A}">
                    <a16:rowId xmlns:a16="http://schemas.microsoft.com/office/drawing/2014/main" val="4206959240"/>
                  </a:ext>
                </a:extLst>
              </a:tr>
              <a:tr h="135213">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6.2</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 Применять знания об экономической жизни общества; приводить примеры способов повышения эффективности производства, деятельности и проявления основных функций различных финансовых посредников, использования способов повышения эффективности производства; классифицировать (в том числе устанавливать существенный признак классификации) экономические явления; использовать полученные знания для объяснения причин достижения (недостижения) результатов экономической деятельности, основных механизмов государственного регулирования экономики, государственной политики по развитию конкуренции, социально-экономической роли и функций предпринимательства, причин и последствий безработицы, необходимости правомерного налогового поведения; применять знания о процессах и явлениях в духовной жизни общества, о науке и образовании, системе образования в Российской Федерации, о религии, мировых религиях, об искусстве и его видах; приводить примеры политики Российского государства в сфере культуры и образования, влияния образования на социализацию личности, правил информационной безопасности; устанавливать и объяснять взаимосвязь развития духовной культуры и формирования личности, взаимовлияние науки и образования; анализировать, систематизировать, критически оценивать и обобщать социальную информацию, представленную в разных формах (описательную, графическую, аудиовизуальную), при изучении культуры, науки и образования</a:t>
                      </a:r>
                    </a:p>
                  </a:txBody>
                  <a:tcPr marL="9525" marR="9525" marT="9525" marB="0" anchor="ctr"/>
                </a:tc>
                <a:extLst>
                  <a:ext uri="{0D108BD9-81ED-4DB2-BD59-A6C34878D82A}">
                    <a16:rowId xmlns:a16="http://schemas.microsoft.com/office/drawing/2014/main" val="761625524"/>
                  </a:ext>
                </a:extLst>
              </a:tr>
              <a:tr h="135213">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7.1</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обобщать, систематизировать, конкретизировать и критически оценивать социальную информацию, включая экономико-статистическую, из адаптированных источников (в том числе учебных материалов) и публикаций СМИ, соотносить ее с   личным социальным опытом; используя обществоведческие знания, формулировать выводы, подкрепляя их аргументами, при изучении экономической сферы, культуры, науки и образования</a:t>
                      </a:r>
                    </a:p>
                  </a:txBody>
                  <a:tcPr marL="9525" marR="9525" marT="9525" marB="0" anchor="ctr"/>
                </a:tc>
                <a:extLst>
                  <a:ext uri="{0D108BD9-81ED-4DB2-BD59-A6C34878D82A}">
                    <a16:rowId xmlns:a16="http://schemas.microsoft.com/office/drawing/2014/main" val="3024977370"/>
                  </a:ext>
                </a:extLst>
              </a:tr>
              <a:tr h="470074">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7.2</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обобщать, систематизировать, конкретизировать и критически оценивать социальную информацию, включая экономико-статистическую, из адаптированных источников (в том числе учебных материалов) и публикаций СМИ, соотносить ее с   личным социальным опытом; используя обществоведческие знания, формулировать выводы, подкрепляя их аргументами, при изучении экономической сферы, культуры, науки и образования</a:t>
                      </a:r>
                    </a:p>
                  </a:txBody>
                  <a:tcPr marL="9525" marR="9525" marT="9525" marB="0" anchor="ctr"/>
                </a:tc>
                <a:extLst>
                  <a:ext uri="{0D108BD9-81ED-4DB2-BD59-A6C34878D82A}">
                    <a16:rowId xmlns:a16="http://schemas.microsoft.com/office/drawing/2014/main" val="598524143"/>
                  </a:ext>
                </a:extLst>
              </a:tr>
              <a:tr h="313805">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7.3</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 Анализировать, обобщать, систематизировать, конкретизировать и критически оценивать социальную информацию, включая экономико-статистическую, из адаптированных источников (в том числе учебных материалов) и публикаций СМИ, соотносить ее с   личным социальным опытом; используя обществоведческие знания, формулировать выводы, подкрепляя их аргументами, при изучении экономической сферы, культуры, науки и образования</a:t>
                      </a:r>
                    </a:p>
                  </a:txBody>
                  <a:tcPr marL="9525" marR="9525" marT="9525" marB="0" anchor="ctr"/>
                </a:tc>
                <a:extLst>
                  <a:ext uri="{0D108BD9-81ED-4DB2-BD59-A6C34878D82A}">
                    <a16:rowId xmlns:a16="http://schemas.microsoft.com/office/drawing/2014/main" val="3687198984"/>
                  </a:ext>
                </a:extLst>
              </a:tr>
              <a:tr h="514722">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8.1</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знания об экономической жизни общества, ее основных проявлениях, экономических системах, о собственности, механизме рыночного регулирования экономики, финансовых отношениях, роли государства в экономике, видах налогов, об основах государственной бюджетной и денежно-кредитной политики, о влиянии государственной политики на развитие конкуренции; характеризовать духовно-нравственные ценности (в том числе нормы морали и нравственности, гуманизм, милосердие, справедливость) нашего общества, искусство как сферу деятельности, информационную культуру и информационную безопасность</a:t>
                      </a:r>
                    </a:p>
                  </a:txBody>
                  <a:tcPr marL="9525" marR="9525" marT="9525" marB="0" anchor="ctr"/>
                </a:tc>
                <a:extLst>
                  <a:ext uri="{0D108BD9-81ED-4DB2-BD59-A6C34878D82A}">
                    <a16:rowId xmlns:a16="http://schemas.microsoft.com/office/drawing/2014/main" val="2927205640"/>
                  </a:ext>
                </a:extLst>
              </a:tr>
              <a:tr h="291482">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8.2</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 Применять знания об экономической жизни общества, ее основных проявлениях, экономических системах, о собственности, механизме рыночного регулирования экономики, финансовых отношениях, роли государства в экономике, видах налогов, об основах государственной бюджетной и денежно-кредитной политики, о влиянии государственной политики на развитие конкуренции; характеризовать духовно-нравственные ценности (в том числе нормы морали и нравственности, гуманизм, милосердие, справедливость) нашего общества, искусство как сферу деятельности, информационную культуру и информационную безопасность</a:t>
                      </a:r>
                    </a:p>
                  </a:txBody>
                  <a:tcPr marL="9525" marR="9525" marT="9525" marB="0" anchor="ctr"/>
                </a:tc>
                <a:extLst>
                  <a:ext uri="{0D108BD9-81ED-4DB2-BD59-A6C34878D82A}">
                    <a16:rowId xmlns:a16="http://schemas.microsoft.com/office/drawing/2014/main" val="3472547411"/>
                  </a:ext>
                </a:extLst>
              </a:tr>
              <a:tr h="291482">
                <a:tc>
                  <a:txBody>
                    <a:bodyPr/>
                    <a:lstStyle/>
                    <a:p>
                      <a:pPr algn="ctr" fontAlgn="b"/>
                      <a:r>
                        <a:rPr lang="ru-RU" sz="1100" b="1" i="0" u="none" strike="noStrike" dirty="0">
                          <a:solidFill>
                            <a:srgbClr val="000000"/>
                          </a:solidFill>
                          <a:effectLst/>
                          <a:latin typeface="Times New Roman" panose="02020603050405020304" pitchFamily="18" charset="0"/>
                          <a:cs typeface="Times New Roman" panose="02020603050405020304" pitchFamily="18" charset="0"/>
                        </a:rPr>
                        <a:t>8.3</a:t>
                      </a:r>
                    </a:p>
                  </a:txBody>
                  <a:tcPr marL="9525" marR="9525" marT="9525" marB="0" anchor="ctr"/>
                </a:tc>
                <a:tc>
                  <a:txBody>
                    <a:bodyPr/>
                    <a:lstStyle/>
                    <a:p>
                      <a:pPr algn="just"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знания об экономической жизни общества, ее основных проявлениях, экономических системах, о собственности, механизме рыночного регулирования экономики, финансовых отношениях, роли государства в экономике, видах налогов, об основах государственной бюджетной и денежно-кредитной политики, о влиянии государственной политики на развитие конкуренции; характеризовать духовно-нравственные ценности (в том числе нормы морали и нравственности, гуманизм, милосердие, справедливость) нашего общества, искусство как сферу деятельности, информационную культуру и информационную безопасность</a:t>
                      </a:r>
                    </a:p>
                  </a:txBody>
                  <a:tcPr marL="9525" marR="9525" marT="9525" marB="0" anchor="ctr"/>
                </a:tc>
                <a:extLst>
                  <a:ext uri="{0D108BD9-81ED-4DB2-BD59-A6C34878D82A}">
                    <a16:rowId xmlns:a16="http://schemas.microsoft.com/office/drawing/2014/main" val="3954811138"/>
                  </a:ext>
                </a:extLst>
              </a:tr>
            </a:tbl>
          </a:graphicData>
        </a:graphic>
      </p:graphicFrame>
    </p:spTree>
    <p:extLst>
      <p:ext uri="{BB962C8B-B14F-4D97-AF65-F5344CB8AC3E}">
        <p14:creationId xmlns:p14="http://schemas.microsoft.com/office/powerpoint/2010/main" val="26528402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dirty="0"/>
              <a:t>Изменение доли участников по качеству знаний («4»+ «5»)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646429622"/>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740669766"/>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958E93E7-EDA4-4347-91A7-762EECD772CB}"/>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spTree>
    <p:extLst>
      <p:ext uri="{BB962C8B-B14F-4D97-AF65-F5344CB8AC3E}">
        <p14:creationId xmlns:p14="http://schemas.microsoft.com/office/powerpoint/2010/main" val="17025042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604F4795-063B-41E9-BBA9-1B53D18678D8}"/>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13" name="Диаграмма 12">
            <a:extLst>
              <a:ext uri="{FF2B5EF4-FFF2-40B4-BE49-F238E27FC236}">
                <a16:creationId xmlns:a16="http://schemas.microsoft.com/office/drawing/2014/main" id="{C375DB45-9BF5-4361-81E4-7CF002BE414F}"/>
              </a:ext>
            </a:extLst>
          </p:cNvPr>
          <p:cNvGraphicFramePr>
            <a:graphicFrameLocks/>
          </p:cNvGraphicFramePr>
          <p:nvPr>
            <p:extLst>
              <p:ext uri="{D42A27DB-BD31-4B8C-83A1-F6EECF244321}">
                <p14:modId xmlns:p14="http://schemas.microsoft.com/office/powerpoint/2010/main" val="4088722402"/>
              </p:ext>
            </p:extLst>
          </p:nvPr>
        </p:nvGraphicFramePr>
        <p:xfrm>
          <a:off x="546755" y="1036948"/>
          <a:ext cx="11340445" cy="55052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29234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F56BBD36-48C1-47A9-9019-9A0B089D9F8B}"/>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8" name="Диаграмма 7">
            <a:extLst>
              <a:ext uri="{FF2B5EF4-FFF2-40B4-BE49-F238E27FC236}">
                <a16:creationId xmlns:a16="http://schemas.microsoft.com/office/drawing/2014/main" id="{BFDF2B5E-AF1B-4C46-95F2-53B36A1CD15A}"/>
              </a:ext>
            </a:extLst>
          </p:cNvPr>
          <p:cNvGraphicFramePr>
            <a:graphicFrameLocks/>
          </p:cNvGraphicFramePr>
          <p:nvPr>
            <p:extLst>
              <p:ext uri="{D42A27DB-BD31-4B8C-83A1-F6EECF244321}">
                <p14:modId xmlns:p14="http://schemas.microsoft.com/office/powerpoint/2010/main" val="1408967950"/>
              </p:ext>
            </p:extLst>
          </p:nvPr>
        </p:nvGraphicFramePr>
        <p:xfrm>
          <a:off x="301658" y="727364"/>
          <a:ext cx="11679810" cy="59782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74396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02E019F0-6E12-49B6-BFFE-77C4F8D59828}"/>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13" name="Диаграмма 12">
            <a:extLst>
              <a:ext uri="{FF2B5EF4-FFF2-40B4-BE49-F238E27FC236}">
                <a16:creationId xmlns:a16="http://schemas.microsoft.com/office/drawing/2014/main" id="{A45C0E9C-58CD-464E-916F-A452C1F581D5}"/>
              </a:ext>
            </a:extLst>
          </p:cNvPr>
          <p:cNvGraphicFramePr>
            <a:graphicFrameLocks/>
          </p:cNvGraphicFramePr>
          <p:nvPr>
            <p:extLst>
              <p:ext uri="{D42A27DB-BD31-4B8C-83A1-F6EECF244321}">
                <p14:modId xmlns:p14="http://schemas.microsoft.com/office/powerpoint/2010/main" val="4185248139"/>
              </p:ext>
            </p:extLst>
          </p:nvPr>
        </p:nvGraphicFramePr>
        <p:xfrm>
          <a:off x="141402" y="1474825"/>
          <a:ext cx="12050597" cy="5114511"/>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AE84222B-1609-4A27-B206-2C8D94782FE3}"/>
              </a:ext>
            </a:extLst>
          </p:cNvPr>
          <p:cNvSpPr/>
          <p:nvPr/>
        </p:nvSpPr>
        <p:spPr>
          <a:xfrm rot="5400000">
            <a:off x="10619726" y="113202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334DCD15-33B0-482A-8F40-7E5B00297A90}"/>
              </a:ext>
            </a:extLst>
          </p:cNvPr>
          <p:cNvSpPr/>
          <p:nvPr/>
        </p:nvSpPr>
        <p:spPr>
          <a:xfrm rot="5400000">
            <a:off x="8136503" y="113202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6" name="Стрелка: пятиугольник 15">
            <a:extLst>
              <a:ext uri="{FF2B5EF4-FFF2-40B4-BE49-F238E27FC236}">
                <a16:creationId xmlns:a16="http://schemas.microsoft.com/office/drawing/2014/main" id="{08F002B2-72F4-410F-A230-5A0A42E6E38C}"/>
              </a:ext>
            </a:extLst>
          </p:cNvPr>
          <p:cNvSpPr/>
          <p:nvPr/>
        </p:nvSpPr>
        <p:spPr>
          <a:xfrm rot="5400000">
            <a:off x="5672541" y="113202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1587867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D9101455-2BCE-43FC-AEA4-E2DB8657EBDD}"/>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pic>
        <p:nvPicPr>
          <p:cNvPr id="7" name="Рисунок 6">
            <a:extLst>
              <a:ext uri="{FF2B5EF4-FFF2-40B4-BE49-F238E27FC236}">
                <a16:creationId xmlns:a16="http://schemas.microsoft.com/office/drawing/2014/main" id="{CDEBE06E-1677-4B26-BD86-DBD382441F06}"/>
              </a:ext>
            </a:extLst>
          </p:cNvPr>
          <p:cNvPicPr>
            <a:picLocks noChangeAspect="1"/>
          </p:cNvPicPr>
          <p:nvPr/>
        </p:nvPicPr>
        <p:blipFill rotWithShape="1">
          <a:blip r:embed="rId2">
            <a:extLst>
              <a:ext uri="{28A0092B-C50C-407E-A947-70E740481C1C}">
                <a14:useLocalDpi xmlns:a14="http://schemas.microsoft.com/office/drawing/2010/main" val="0"/>
              </a:ext>
            </a:extLst>
          </a:blip>
          <a:srcRect t="14226"/>
          <a:stretch/>
        </p:blipFill>
        <p:spPr>
          <a:xfrm>
            <a:off x="2151387" y="1040234"/>
            <a:ext cx="8637702" cy="4939256"/>
          </a:xfrm>
          <a:prstGeom prst="rect">
            <a:avLst/>
          </a:prstGeom>
        </p:spPr>
      </p:pic>
    </p:spTree>
    <p:extLst>
      <p:ext uri="{BB962C8B-B14F-4D97-AF65-F5344CB8AC3E}">
        <p14:creationId xmlns:p14="http://schemas.microsoft.com/office/powerpoint/2010/main" val="36502155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5" name="TextBox 4">
            <a:extLst>
              <a:ext uri="{FF2B5EF4-FFF2-40B4-BE49-F238E27FC236}">
                <a16:creationId xmlns:a16="http://schemas.microsoft.com/office/drawing/2014/main" id="{7EFBFB5C-FE7D-4166-9461-32D10831D90D}"/>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graphicFrame>
        <p:nvGraphicFramePr>
          <p:cNvPr id="7" name="Диаграмма 6">
            <a:extLst>
              <a:ext uri="{FF2B5EF4-FFF2-40B4-BE49-F238E27FC236}">
                <a16:creationId xmlns:a16="http://schemas.microsoft.com/office/drawing/2014/main" id="{523AD65C-FC27-4ACD-9F24-0C24B3E2D1B6}"/>
              </a:ext>
            </a:extLst>
          </p:cNvPr>
          <p:cNvGraphicFramePr>
            <a:graphicFrameLocks/>
          </p:cNvGraphicFramePr>
          <p:nvPr>
            <p:extLst>
              <p:ext uri="{D42A27DB-BD31-4B8C-83A1-F6EECF244321}">
                <p14:modId xmlns:p14="http://schemas.microsoft.com/office/powerpoint/2010/main" val="4250279925"/>
              </p:ext>
            </p:extLst>
          </p:nvPr>
        </p:nvGraphicFramePr>
        <p:xfrm>
          <a:off x="490194" y="768927"/>
          <a:ext cx="11604395" cy="59795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89782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обществознанию в </a:t>
            </a:r>
            <a:r>
              <a:rPr lang="en-US" sz="2800" dirty="0">
                <a:latin typeface="+mn-lt"/>
              </a:rPr>
              <a:t>8</a:t>
            </a:r>
            <a:r>
              <a:rPr lang="ru-RU" sz="2800" dirty="0">
                <a:latin typeface="+mn-lt"/>
              </a:rPr>
              <a:t> классах приняло участие </a:t>
            </a:r>
            <a:r>
              <a:rPr lang="ru-RU" sz="2800" b="1" dirty="0">
                <a:solidFill>
                  <a:schemeClr val="tx1"/>
                </a:solidFill>
              </a:rPr>
              <a:t>4469</a:t>
            </a:r>
            <a:r>
              <a:rPr lang="ru-RU" sz="2800" dirty="0">
                <a:solidFill>
                  <a:schemeClr val="tx1"/>
                </a:solidFill>
                <a:latin typeface="+mn-lt"/>
              </a:rPr>
              <a:t> </a:t>
            </a:r>
            <a:r>
              <a:rPr lang="ru-RU" sz="2800" dirty="0">
                <a:latin typeface="+mn-lt"/>
              </a:rPr>
              <a:t>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456</a:t>
            </a:r>
            <a:r>
              <a:rPr lang="ru-RU" sz="2800" dirty="0">
                <a:latin typeface="+mn-lt"/>
              </a:rPr>
              <a:t> участников (</a:t>
            </a:r>
            <a:r>
              <a:rPr lang="ru-RU" sz="2800" b="1" dirty="0">
                <a:latin typeface="+mn-lt"/>
              </a:rPr>
              <a:t>10,2</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t>40,87</a:t>
            </a:r>
            <a:r>
              <a:rPr lang="ru-RU" sz="2800" dirty="0">
                <a:latin typeface="+mn-lt"/>
              </a:rPr>
              <a:t>% участников показали качество знаний (получили «4» и «5»)        </a:t>
            </a:r>
            <a:endParaRPr lang="en-US" sz="2800" dirty="0">
              <a:latin typeface="+mn-lt"/>
            </a:endParaRPr>
          </a:p>
          <a:p>
            <a:r>
              <a:rPr lang="ru-RU" sz="2800" dirty="0">
                <a:latin typeface="+mn-lt"/>
              </a:rPr>
              <a:t>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6.2, 7.3, 8.2, 8.3.</a:t>
            </a:r>
            <a:endParaRPr lang="ru-RU" sz="2800" dirty="0">
              <a:latin typeface="+mn-lt"/>
            </a:endParaRPr>
          </a:p>
          <a:p>
            <a:endParaRPr lang="ru-RU" sz="2800" dirty="0">
              <a:latin typeface="+mn-lt"/>
            </a:endParaRPr>
          </a:p>
        </p:txBody>
      </p:sp>
      <p:sp>
        <p:nvSpPr>
          <p:cNvPr id="5" name="TextBox 4">
            <a:extLst>
              <a:ext uri="{FF2B5EF4-FFF2-40B4-BE49-F238E27FC236}">
                <a16:creationId xmlns:a16="http://schemas.microsoft.com/office/drawing/2014/main" id="{8EADE362-F4DC-49F2-8257-45E2747BFF4D}"/>
              </a:ext>
            </a:extLst>
          </p:cNvPr>
          <p:cNvSpPr txBox="1"/>
          <p:nvPr/>
        </p:nvSpPr>
        <p:spPr>
          <a:xfrm>
            <a:off x="10272584" y="0"/>
            <a:ext cx="1919417" cy="276999"/>
          </a:xfrm>
          <a:prstGeom prst="rect">
            <a:avLst/>
          </a:prstGeom>
          <a:noFill/>
        </p:spPr>
        <p:txBody>
          <a:bodyPr wrap="square" rtlCol="0">
            <a:spAutoFit/>
          </a:bodyPr>
          <a:lstStyle/>
          <a:p>
            <a:r>
              <a:rPr lang="ru-RU" sz="1200" dirty="0">
                <a:solidFill>
                  <a:schemeClr val="tx2">
                    <a:lumMod val="40000"/>
                    <a:lumOff val="60000"/>
                  </a:schemeClr>
                </a:solidFill>
              </a:rPr>
              <a:t>Обществознание, 8 класс</a:t>
            </a:r>
          </a:p>
        </p:txBody>
      </p:sp>
    </p:spTree>
    <p:extLst>
      <p:ext uri="{BB962C8B-B14F-4D97-AF65-F5344CB8AC3E}">
        <p14:creationId xmlns:p14="http://schemas.microsoft.com/office/powerpoint/2010/main" val="2056731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fontScale="90000"/>
          </a:bodyPr>
          <a:lstStyle/>
          <a:p>
            <a:r>
              <a:rPr lang="ru-RU" dirty="0"/>
              <a:t>Выполнение заданий группами участников, %</a:t>
            </a:r>
          </a:p>
        </p:txBody>
      </p:sp>
      <p:sp>
        <p:nvSpPr>
          <p:cNvPr id="5" name="TextBox 4">
            <a:extLst>
              <a:ext uri="{FF2B5EF4-FFF2-40B4-BE49-F238E27FC236}">
                <a16:creationId xmlns:a16="http://schemas.microsoft.com/office/drawing/2014/main" id="{B4F2CD39-22E6-408C-AE7E-6147AB8360AF}"/>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pic>
        <p:nvPicPr>
          <p:cNvPr id="7" name="Рисунок 6">
            <a:extLst>
              <a:ext uri="{FF2B5EF4-FFF2-40B4-BE49-F238E27FC236}">
                <a16:creationId xmlns:a16="http://schemas.microsoft.com/office/drawing/2014/main" id="{23BE34BC-626F-473C-B586-CA7B192B7FD8}"/>
              </a:ext>
            </a:extLst>
          </p:cNvPr>
          <p:cNvPicPr>
            <a:picLocks noChangeAspect="1"/>
          </p:cNvPicPr>
          <p:nvPr/>
        </p:nvPicPr>
        <p:blipFill rotWithShape="1">
          <a:blip r:embed="rId2">
            <a:extLst>
              <a:ext uri="{28A0092B-C50C-407E-A947-70E740481C1C}">
                <a14:useLocalDpi xmlns:a14="http://schemas.microsoft.com/office/drawing/2010/main" val="0"/>
              </a:ext>
            </a:extLst>
          </a:blip>
          <a:srcRect t="14079"/>
          <a:stretch/>
        </p:blipFill>
        <p:spPr>
          <a:xfrm>
            <a:off x="2046912" y="1006679"/>
            <a:ext cx="8940917" cy="5121478"/>
          </a:xfrm>
          <a:prstGeom prst="rect">
            <a:avLst/>
          </a:prstGeom>
        </p:spPr>
      </p:pic>
    </p:spTree>
    <p:extLst>
      <p:ext uri="{BB962C8B-B14F-4D97-AF65-F5344CB8AC3E}">
        <p14:creationId xmlns:p14="http://schemas.microsoft.com/office/powerpoint/2010/main" val="412566343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английскому языку</a:t>
            </a:r>
          </a:p>
        </p:txBody>
      </p:sp>
    </p:spTree>
    <p:extLst>
      <p:ext uri="{BB962C8B-B14F-4D97-AF65-F5344CB8AC3E}">
        <p14:creationId xmlns:p14="http://schemas.microsoft.com/office/powerpoint/2010/main" val="5534310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4 задания</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80098" y="2803292"/>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4 задания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587584" y="5200288"/>
            <a:ext cx="8250804"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rPr>
              <a:t>3 задания предполагают краткий ответ в виде комбинации цифр или слов. </a:t>
            </a:r>
          </a:p>
          <a:p>
            <a:r>
              <a:rPr lang="ru-RU" sz="2000" dirty="0">
                <a:solidFill>
                  <a:schemeClr val="tx1"/>
                </a:solidFill>
              </a:rPr>
              <a:t>1 задание –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10</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25</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217350904"/>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0-9</a:t>
                      </a:r>
                    </a:p>
                  </a:txBody>
                  <a:tcPr anchor="ctr"/>
                </a:tc>
                <a:tc>
                  <a:txBody>
                    <a:bodyPr/>
                    <a:lstStyle/>
                    <a:p>
                      <a:pPr algn="ctr"/>
                      <a:r>
                        <a:rPr lang="ru-RU" sz="1600" dirty="0"/>
                        <a:t>10-14</a:t>
                      </a:r>
                    </a:p>
                  </a:txBody>
                  <a:tcPr anchor="ctr"/>
                </a:tc>
                <a:tc>
                  <a:txBody>
                    <a:bodyPr/>
                    <a:lstStyle/>
                    <a:p>
                      <a:pPr algn="ctr"/>
                      <a:r>
                        <a:rPr lang="ru-RU" sz="1600" dirty="0"/>
                        <a:t>15-21</a:t>
                      </a:r>
                    </a:p>
                  </a:txBody>
                  <a:tcPr anchor="ctr"/>
                </a:tc>
                <a:tc>
                  <a:txBody>
                    <a:bodyPr/>
                    <a:lstStyle/>
                    <a:p>
                      <a:pPr algn="ctr"/>
                      <a:r>
                        <a:rPr lang="ru-RU" sz="1600" dirty="0"/>
                        <a:t>22-25</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97B343FF-6699-4792-B321-02DDE1AB0FD3}"/>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spTree>
    <p:extLst>
      <p:ext uri="{BB962C8B-B14F-4D97-AF65-F5344CB8AC3E}">
        <p14:creationId xmlns:p14="http://schemas.microsoft.com/office/powerpoint/2010/main" val="27368151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2341470215"/>
              </p:ext>
            </p:extLst>
          </p:nvPr>
        </p:nvGraphicFramePr>
        <p:xfrm>
          <a:off x="197708" y="1238888"/>
          <a:ext cx="11796583" cy="4426015"/>
        </p:xfrm>
        <a:graphic>
          <a:graphicData uri="http://schemas.openxmlformats.org/drawingml/2006/table">
            <a:tbl>
              <a:tblPr firstRow="1" firstCol="1" lastRow="1" lastCol="1" bandRow="1" bandCol="1">
                <a:noFill/>
                <a:tableStyleId>{5940675A-B579-460E-94D1-54222C63F5DA}</a:tableStyleId>
              </a:tblPr>
              <a:tblGrid>
                <a:gridCol w="562868">
                  <a:extLst>
                    <a:ext uri="{9D8B030D-6E8A-4147-A177-3AD203B41FA5}">
                      <a16:colId xmlns:a16="http://schemas.microsoft.com/office/drawing/2014/main" val="1602300257"/>
                    </a:ext>
                  </a:extLst>
                </a:gridCol>
                <a:gridCol w="1123371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2000" b="1" dirty="0">
                          <a:effectLst/>
                          <a:latin typeface="Times New Roman" panose="02020603050405020304" pitchFamily="18" charset="0"/>
                          <a:cs typeface="Times New Roman" panose="02020603050405020304" pitchFamily="18" charset="0"/>
                        </a:rPr>
                        <a:t>п/п</a:t>
                      </a:r>
                      <a:endPar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0850" algn="l"/>
                        </a:tabLst>
                      </a:pPr>
                      <a:r>
                        <a:rPr lang="ru-RU" sz="2000" b="1" dirty="0">
                          <a:effectLst/>
                          <a:latin typeface="Times New Roman" panose="02020603050405020304" pitchFamily="18" charset="0"/>
                          <a:cs typeface="Times New Roman" panose="02020603050405020304" pitchFamily="18" charset="0"/>
                        </a:rPr>
                        <a:t>Блоки</a:t>
                      </a:r>
                      <a:r>
                        <a:rPr lang="ru-RU" sz="2000" b="1" spc="-35" dirty="0">
                          <a:effectLst/>
                          <a:latin typeface="Times New Roman" panose="02020603050405020304" pitchFamily="18" charset="0"/>
                          <a:cs typeface="Times New Roman" panose="02020603050405020304" pitchFamily="18" charset="0"/>
                        </a:rPr>
                        <a:t> </a:t>
                      </a:r>
                      <a:r>
                        <a:rPr lang="ru-RU" sz="2000" b="1" dirty="0" err="1">
                          <a:effectLst/>
                          <a:latin typeface="Times New Roman" panose="02020603050405020304" pitchFamily="18" charset="0"/>
                          <a:cs typeface="Times New Roman" panose="02020603050405020304" pitchFamily="18" charset="0"/>
                        </a:rPr>
                        <a:t>ПООП</a:t>
                      </a:r>
                      <a:r>
                        <a:rPr lang="ru-RU" sz="2000" b="1" dirty="0">
                          <a:effectLst/>
                          <a:latin typeface="Times New Roman" panose="02020603050405020304" pitchFamily="18" charset="0"/>
                          <a:cs typeface="Times New Roman" panose="02020603050405020304" pitchFamily="18" charset="0"/>
                        </a:rPr>
                        <a:t>:</a:t>
                      </a:r>
                      <a:r>
                        <a:rPr lang="ru-RU" sz="2000" b="1" spc="-3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выпускник</a:t>
                      </a:r>
                      <a:r>
                        <a:rPr lang="ru-RU" sz="2000" b="1" spc="-4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научится</a:t>
                      </a:r>
                      <a:r>
                        <a:rPr lang="ru-RU" sz="2000" b="1" spc="-3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a:t>
                      </a:r>
                      <a:r>
                        <a:rPr lang="ru-RU" sz="2000" b="1" spc="-2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получит </a:t>
                      </a:r>
                      <a:r>
                        <a:rPr lang="ru-RU" sz="2000" b="1" spc="-28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возможность</a:t>
                      </a:r>
                      <a:r>
                        <a:rPr lang="ru-RU" sz="2000" b="1" spc="-1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научиться</a:t>
                      </a:r>
                      <a:r>
                        <a:rPr lang="ru-RU" sz="2000" b="1" spc="-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или</a:t>
                      </a:r>
                      <a:r>
                        <a:rPr lang="ru-RU" sz="2000" b="1" spc="-1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проверяемые требования</a:t>
                      </a:r>
                      <a:r>
                        <a:rPr lang="ru-RU" sz="2000" b="1" spc="-2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(умения)</a:t>
                      </a:r>
                      <a:r>
                        <a:rPr lang="ru-RU" sz="2000" b="1" spc="-25"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в</a:t>
                      </a:r>
                      <a:r>
                        <a:rPr lang="ru-RU" sz="2000" b="1" spc="-3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соответствии</a:t>
                      </a:r>
                      <a:r>
                        <a:rPr lang="ru-RU" sz="2000" b="1" spc="-20" dirty="0">
                          <a:effectLst/>
                          <a:latin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cs typeface="Times New Roman" panose="02020603050405020304" pitchFamily="18" charset="0"/>
                        </a:rPr>
                        <a:t>с</a:t>
                      </a:r>
                      <a:r>
                        <a:rPr lang="ru-RU" sz="2000" b="1" spc="-25" dirty="0">
                          <a:effectLst/>
                          <a:latin typeface="Times New Roman" panose="02020603050405020304" pitchFamily="18" charset="0"/>
                          <a:cs typeface="Times New Roman" panose="02020603050405020304" pitchFamily="18" charset="0"/>
                        </a:rPr>
                        <a:t> </a:t>
                      </a:r>
                      <a:r>
                        <a:rPr lang="ru-RU" sz="2000" b="1" dirty="0" err="1">
                          <a:effectLst/>
                          <a:latin typeface="Times New Roman" panose="02020603050405020304" pitchFamily="18" charset="0"/>
                          <a:cs typeface="Times New Roman" panose="02020603050405020304" pitchFamily="18" charset="0"/>
                        </a:rPr>
                        <a:t>ФГОС</a:t>
                      </a:r>
                      <a:endPar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177305">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Воспринимать на слух и понимать несложные адаптированные аутентичные тексты, содержащие отдельные незнакомые слова</a:t>
                      </a:r>
                    </a:p>
                  </a:txBody>
                  <a:tcPr marL="9525" marR="9525" marT="9525" marB="0" anchor="b">
                    <a:noFill/>
                  </a:tcPr>
                </a:tc>
                <a:extLst>
                  <a:ext uri="{0D108BD9-81ED-4DB2-BD59-A6C34878D82A}">
                    <a16:rowId xmlns:a16="http://schemas.microsoft.com/office/drawing/2014/main" val="3992077659"/>
                  </a:ext>
                </a:extLst>
              </a:tr>
              <a:tr h="178932">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Читать про себя и понимать несложные адаптированные аутентичные тексты, содержащие отдельные незнакомые слова, с пониманием запрашиваемой информации</a:t>
                      </a:r>
                    </a:p>
                  </a:txBody>
                  <a:tcPr marL="9525" marR="9525" marT="9525" marB="0" anchor="b">
                    <a:noFill/>
                  </a:tcPr>
                </a:tc>
                <a:extLst>
                  <a:ext uri="{0D108BD9-81ED-4DB2-BD59-A6C34878D82A}">
                    <a16:rowId xmlns:a16="http://schemas.microsoft.com/office/drawing/2014/main" val="2203698548"/>
                  </a:ext>
                </a:extLst>
              </a:tr>
              <a:tr h="171649">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Оперировать языковыми средствами в коммуникативно значимом контексте: грамматические формы</a:t>
                      </a:r>
                    </a:p>
                  </a:txBody>
                  <a:tcPr marL="9525" marR="9525" marT="9525" marB="0" anchor="b">
                    <a:noFill/>
                  </a:tcPr>
                </a:tc>
                <a:extLst>
                  <a:ext uri="{0D108BD9-81ED-4DB2-BD59-A6C34878D82A}">
                    <a16:rowId xmlns:a16="http://schemas.microsoft.com/office/drawing/2014/main" val="4045395038"/>
                  </a:ext>
                </a:extLst>
              </a:tr>
              <a:tr h="53488">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4К1</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Писать электронное сообщение личного характера, соблюдая речевой этикет, принятый в стране (странах) изучаемого языка</a:t>
                      </a:r>
                    </a:p>
                  </a:txBody>
                  <a:tcPr marL="9525" marR="9525" marT="9525" marB="0" anchor="b">
                    <a:noFill/>
                  </a:tcPr>
                </a:tc>
                <a:extLst>
                  <a:ext uri="{0D108BD9-81ED-4DB2-BD59-A6C34878D82A}">
                    <a16:rowId xmlns:a16="http://schemas.microsoft.com/office/drawing/2014/main" val="2651566131"/>
                  </a:ext>
                </a:extLst>
              </a:tr>
              <a:tr h="219605">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4К2</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Правильно использовать средства логической связи; структурно оформлять текст в соответствии с нормами письменного этикета</a:t>
                      </a:r>
                    </a:p>
                  </a:txBody>
                  <a:tcPr marL="9525" marR="9525" marT="9525" marB="0" anchor="b">
                    <a:noFill/>
                  </a:tcPr>
                </a:tc>
                <a:extLst>
                  <a:ext uri="{0D108BD9-81ED-4DB2-BD59-A6C34878D82A}">
                    <a16:rowId xmlns:a16="http://schemas.microsoft.com/office/drawing/2014/main" val="338805296"/>
                  </a:ext>
                </a:extLst>
              </a:tr>
              <a:tr h="219605">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4К3</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Правильное лексико-грамматическое оформление текста</a:t>
                      </a:r>
                    </a:p>
                  </a:txBody>
                  <a:tcPr marL="9525" marR="9525" marT="9525" marB="0" anchor="b">
                    <a:noFill/>
                  </a:tcPr>
                </a:tc>
                <a:extLst>
                  <a:ext uri="{0D108BD9-81ED-4DB2-BD59-A6C34878D82A}">
                    <a16:rowId xmlns:a16="http://schemas.microsoft.com/office/drawing/2014/main" val="658666705"/>
                  </a:ext>
                </a:extLst>
              </a:tr>
              <a:tr h="219605">
                <a:tc>
                  <a:txBody>
                    <a:bodyPr/>
                    <a:lstStyle/>
                    <a:p>
                      <a:pPr algn="ctr">
                        <a:lnSpc>
                          <a:spcPct val="115000"/>
                        </a:lnSpc>
                        <a:spcBef>
                          <a:spcPts val="55"/>
                        </a:spcBef>
                        <a:spcAft>
                          <a:spcPts val="0"/>
                        </a:spcAft>
                        <a:tabLst>
                          <a:tab pos="452120" algn="l"/>
                        </a:tabLst>
                      </a:pP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4К4</a:t>
                      </a:r>
                    </a:p>
                  </a:txBody>
                  <a:tcPr marL="0" marR="0" marT="0" marB="0" anchor="ctr">
                    <a:noFill/>
                  </a:tcPr>
                </a:tc>
                <a:tc>
                  <a:txBody>
                    <a:bodyPr/>
                    <a:lstStyle/>
                    <a:p>
                      <a:pPr algn="l" fontAlgn="b"/>
                      <a:r>
                        <a:rPr lang="ru-RU" sz="2000" b="0" i="0" u="none" strike="noStrike" dirty="0">
                          <a:solidFill>
                            <a:srgbClr val="000000"/>
                          </a:solidFill>
                          <a:effectLst/>
                          <a:latin typeface="Times New Roman" panose="02020603050405020304" pitchFamily="18" charset="0"/>
                          <a:cs typeface="Times New Roman" panose="02020603050405020304" pitchFamily="18" charset="0"/>
                        </a:rPr>
                        <a:t>Владеть орфографическими навыками: правильно писать изученные слова, пунктуационно правильно оформлять электронное сообщение личного характера</a:t>
                      </a:r>
                    </a:p>
                  </a:txBody>
                  <a:tcPr marL="9525" marR="9525" marT="9525" marB="0" anchor="b">
                    <a:noFill/>
                  </a:tcPr>
                </a:tc>
                <a:extLst>
                  <a:ext uri="{0D108BD9-81ED-4DB2-BD59-A6C34878D82A}">
                    <a16:rowId xmlns:a16="http://schemas.microsoft.com/office/drawing/2014/main" val="2149994676"/>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7" name="TextBox 6">
            <a:extLst>
              <a:ext uri="{FF2B5EF4-FFF2-40B4-BE49-F238E27FC236}">
                <a16:creationId xmlns:a16="http://schemas.microsoft.com/office/drawing/2014/main" id="{E474D12F-95DE-4EE5-AA35-E053D72763F3}"/>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spTree>
    <p:extLst>
      <p:ext uri="{BB962C8B-B14F-4D97-AF65-F5344CB8AC3E}">
        <p14:creationId xmlns:p14="http://schemas.microsoft.com/office/powerpoint/2010/main" val="12860009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905033"/>
          </a:xfrm>
        </p:spPr>
        <p:txBody>
          <a:bodyPr>
            <a:noAutofit/>
          </a:bodyPr>
          <a:lstStyle/>
          <a:p>
            <a:r>
              <a:rPr lang="ru-RU" sz="2000" dirty="0"/>
              <a:t>Изменение доли участников по качеству знаний («4»+«5») по результатам ВПР в  2025- 2026 гг.</a:t>
            </a:r>
            <a:r>
              <a:rPr lang="ru-RU" sz="2000" b="1" dirty="0"/>
              <a:t> </a:t>
            </a:r>
            <a:br>
              <a:rPr lang="ru-RU" sz="2000" b="1" dirty="0"/>
            </a:br>
            <a:r>
              <a:rPr lang="ru-RU" sz="1600" u="sng" dirty="0"/>
              <a:t>В  параллели 8 классов впервые проводилось ВПР по иностранным языкам в 2025 г. </a:t>
            </a:r>
            <a:endParaRPr lang="ru-RU" sz="2000" u="sng"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1729249099"/>
              </p:ext>
            </p:extLst>
          </p:nvPr>
        </p:nvGraphicFramePr>
        <p:xfrm>
          <a:off x="98854" y="1233181"/>
          <a:ext cx="11986054" cy="25196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717946623"/>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AD76E3C6-C781-4AD4-A1D3-7C23957AD7AA}"/>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spTree>
    <p:extLst>
      <p:ext uri="{BB962C8B-B14F-4D97-AF65-F5344CB8AC3E}">
        <p14:creationId xmlns:p14="http://schemas.microsoft.com/office/powerpoint/2010/main" val="29493347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4" name="TextBox 13">
            <a:extLst>
              <a:ext uri="{FF2B5EF4-FFF2-40B4-BE49-F238E27FC236}">
                <a16:creationId xmlns:a16="http://schemas.microsoft.com/office/drawing/2014/main" id="{2D1C74BA-F79C-4339-B5E0-D3CAF2C3C8C3}"/>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graphicFrame>
        <p:nvGraphicFramePr>
          <p:cNvPr id="12" name="Диаграмма 11">
            <a:extLst>
              <a:ext uri="{FF2B5EF4-FFF2-40B4-BE49-F238E27FC236}">
                <a16:creationId xmlns:a16="http://schemas.microsoft.com/office/drawing/2014/main" id="{A4021BCB-DE82-4629-8105-17912F4109BC}"/>
              </a:ext>
            </a:extLst>
          </p:cNvPr>
          <p:cNvGraphicFramePr>
            <a:graphicFrameLocks/>
          </p:cNvGraphicFramePr>
          <p:nvPr>
            <p:extLst>
              <p:ext uri="{D42A27DB-BD31-4B8C-83A1-F6EECF244321}">
                <p14:modId xmlns:p14="http://schemas.microsoft.com/office/powerpoint/2010/main" val="1168509344"/>
              </p:ext>
            </p:extLst>
          </p:nvPr>
        </p:nvGraphicFramePr>
        <p:xfrm>
          <a:off x="349624" y="1676400"/>
          <a:ext cx="11152093" cy="43120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36900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9" name="TextBox 8">
            <a:extLst>
              <a:ext uri="{FF2B5EF4-FFF2-40B4-BE49-F238E27FC236}">
                <a16:creationId xmlns:a16="http://schemas.microsoft.com/office/drawing/2014/main" id="{1AE17DAC-A96D-4F48-869C-E4A24AA2D23F}"/>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graphicFrame>
        <p:nvGraphicFramePr>
          <p:cNvPr id="7" name="Диаграмма 6">
            <a:extLst>
              <a:ext uri="{FF2B5EF4-FFF2-40B4-BE49-F238E27FC236}">
                <a16:creationId xmlns:a16="http://schemas.microsoft.com/office/drawing/2014/main" id="{E86FA3C8-FB7B-4B72-8047-D6856378F913}"/>
              </a:ext>
            </a:extLst>
          </p:cNvPr>
          <p:cNvGraphicFramePr>
            <a:graphicFrameLocks/>
          </p:cNvGraphicFramePr>
          <p:nvPr>
            <p:extLst>
              <p:ext uri="{D42A27DB-BD31-4B8C-83A1-F6EECF244321}">
                <p14:modId xmlns:p14="http://schemas.microsoft.com/office/powerpoint/2010/main" val="4150556401"/>
              </p:ext>
            </p:extLst>
          </p:nvPr>
        </p:nvGraphicFramePr>
        <p:xfrm>
          <a:off x="1164827" y="924587"/>
          <a:ext cx="10436087" cy="54665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251467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4" name="TextBox 13">
            <a:extLst>
              <a:ext uri="{FF2B5EF4-FFF2-40B4-BE49-F238E27FC236}">
                <a16:creationId xmlns:a16="http://schemas.microsoft.com/office/drawing/2014/main" id="{044558A5-15C6-4D48-B707-54CE508269D4}"/>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graphicFrame>
        <p:nvGraphicFramePr>
          <p:cNvPr id="13" name="Диаграмма 12">
            <a:extLst>
              <a:ext uri="{FF2B5EF4-FFF2-40B4-BE49-F238E27FC236}">
                <a16:creationId xmlns:a16="http://schemas.microsoft.com/office/drawing/2014/main" id="{088208DD-E9A3-45BC-8C4E-A47F2CE0406A}"/>
              </a:ext>
            </a:extLst>
          </p:cNvPr>
          <p:cNvGraphicFramePr>
            <a:graphicFrameLocks/>
          </p:cNvGraphicFramePr>
          <p:nvPr>
            <p:extLst>
              <p:ext uri="{D42A27DB-BD31-4B8C-83A1-F6EECF244321}">
                <p14:modId xmlns:p14="http://schemas.microsoft.com/office/powerpoint/2010/main" val="3893569655"/>
              </p:ext>
            </p:extLst>
          </p:nvPr>
        </p:nvGraphicFramePr>
        <p:xfrm>
          <a:off x="519953" y="1694330"/>
          <a:ext cx="11469884" cy="4547850"/>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81AEC26D-9A33-4A55-85CD-C2F7FB500DBD}"/>
              </a:ext>
            </a:extLst>
          </p:cNvPr>
          <p:cNvSpPr/>
          <p:nvPr/>
        </p:nvSpPr>
        <p:spPr>
          <a:xfrm rot="5400000">
            <a:off x="10190518" y="127087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6" name="Стрелка: пятиугольник 15">
            <a:extLst>
              <a:ext uri="{FF2B5EF4-FFF2-40B4-BE49-F238E27FC236}">
                <a16:creationId xmlns:a16="http://schemas.microsoft.com/office/drawing/2014/main" id="{849E67FE-B4A2-4743-B672-DDD6C80034BC}"/>
              </a:ext>
            </a:extLst>
          </p:cNvPr>
          <p:cNvSpPr/>
          <p:nvPr/>
        </p:nvSpPr>
        <p:spPr>
          <a:xfrm rot="5400000">
            <a:off x="7447317" y="127087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8F113185-EB6F-4435-9E44-C78FBBCB3720}"/>
              </a:ext>
            </a:extLst>
          </p:cNvPr>
          <p:cNvSpPr/>
          <p:nvPr/>
        </p:nvSpPr>
        <p:spPr>
          <a:xfrm rot="5400000">
            <a:off x="5273285" y="127087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692742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8" name="TextBox 7">
            <a:extLst>
              <a:ext uri="{FF2B5EF4-FFF2-40B4-BE49-F238E27FC236}">
                <a16:creationId xmlns:a16="http://schemas.microsoft.com/office/drawing/2014/main" id="{6F37FDAE-7FEF-4536-99E1-350D28C52A1B}"/>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pic>
        <p:nvPicPr>
          <p:cNvPr id="5" name="Рисунок 4">
            <a:extLst>
              <a:ext uri="{FF2B5EF4-FFF2-40B4-BE49-F238E27FC236}">
                <a16:creationId xmlns:a16="http://schemas.microsoft.com/office/drawing/2014/main" id="{106AC504-B128-41B1-A899-83087A964492}"/>
              </a:ext>
            </a:extLst>
          </p:cNvPr>
          <p:cNvPicPr>
            <a:picLocks noChangeAspect="1"/>
          </p:cNvPicPr>
          <p:nvPr/>
        </p:nvPicPr>
        <p:blipFill rotWithShape="1">
          <a:blip r:embed="rId2">
            <a:extLst>
              <a:ext uri="{28A0092B-C50C-407E-A947-70E740481C1C}">
                <a14:useLocalDpi xmlns:a14="http://schemas.microsoft.com/office/drawing/2010/main" val="0"/>
              </a:ext>
            </a:extLst>
          </a:blip>
          <a:srcRect t="15387"/>
          <a:stretch/>
        </p:blipFill>
        <p:spPr>
          <a:xfrm>
            <a:off x="1996693" y="1182847"/>
            <a:ext cx="8310282" cy="4687719"/>
          </a:xfrm>
          <a:prstGeom prst="rect">
            <a:avLst/>
          </a:prstGeom>
        </p:spPr>
      </p:pic>
    </p:spTree>
    <p:extLst>
      <p:ext uri="{BB962C8B-B14F-4D97-AF65-F5344CB8AC3E}">
        <p14:creationId xmlns:p14="http://schemas.microsoft.com/office/powerpoint/2010/main" val="247265254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8" name="TextBox 7">
            <a:extLst>
              <a:ext uri="{FF2B5EF4-FFF2-40B4-BE49-F238E27FC236}">
                <a16:creationId xmlns:a16="http://schemas.microsoft.com/office/drawing/2014/main" id="{95E74240-5A10-40B9-8CEC-F69AA48E64E8}"/>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graphicFrame>
        <p:nvGraphicFramePr>
          <p:cNvPr id="5" name="Диаграмма 4">
            <a:extLst>
              <a:ext uri="{FF2B5EF4-FFF2-40B4-BE49-F238E27FC236}">
                <a16:creationId xmlns:a16="http://schemas.microsoft.com/office/drawing/2014/main" id="{23282B62-E0F1-4E6B-B094-ECFD2B511A44}"/>
              </a:ext>
            </a:extLst>
          </p:cNvPr>
          <p:cNvGraphicFramePr>
            <a:graphicFrameLocks/>
          </p:cNvGraphicFramePr>
          <p:nvPr>
            <p:extLst>
              <p:ext uri="{D42A27DB-BD31-4B8C-83A1-F6EECF244321}">
                <p14:modId xmlns:p14="http://schemas.microsoft.com/office/powerpoint/2010/main" val="1075308311"/>
              </p:ext>
            </p:extLst>
          </p:nvPr>
        </p:nvGraphicFramePr>
        <p:xfrm>
          <a:off x="768476" y="835339"/>
          <a:ext cx="11038042" cy="59150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044703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английскому языку в 8 классах приняли участие </a:t>
            </a:r>
            <a:r>
              <a:rPr lang="ru-RU" sz="2800" b="1" dirty="0">
                <a:latin typeface="+mn-lt"/>
              </a:rPr>
              <a:t>4424</a:t>
            </a:r>
            <a:r>
              <a:rPr lang="ru-RU" sz="2800" dirty="0">
                <a:latin typeface="+mn-lt"/>
              </a:rPr>
              <a:t> человека.</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337</a:t>
            </a:r>
            <a:r>
              <a:rPr lang="ru-RU" sz="2800" dirty="0">
                <a:latin typeface="+mn-lt"/>
              </a:rPr>
              <a:t> участников (</a:t>
            </a:r>
            <a:r>
              <a:rPr lang="ru-RU" sz="2800" b="1" dirty="0">
                <a:latin typeface="+mn-lt"/>
              </a:rPr>
              <a:t>7,62 </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3200" dirty="0">
                <a:latin typeface="+mn-lt"/>
              </a:rPr>
              <a:t> </a:t>
            </a:r>
            <a:r>
              <a:rPr lang="ru-RU" sz="2800" b="1" dirty="0"/>
              <a:t>51,22</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4К1, 4К2, 4К3, 4К4.</a:t>
            </a:r>
            <a:endParaRPr lang="ru-RU" sz="2800" dirty="0">
              <a:latin typeface="+mn-lt"/>
            </a:endParaRPr>
          </a:p>
          <a:p>
            <a:endParaRPr lang="ru-RU" sz="2800" dirty="0">
              <a:latin typeface="+mn-lt"/>
            </a:endParaRPr>
          </a:p>
        </p:txBody>
      </p:sp>
      <p:sp>
        <p:nvSpPr>
          <p:cNvPr id="9" name="TextBox 8">
            <a:extLst>
              <a:ext uri="{FF2B5EF4-FFF2-40B4-BE49-F238E27FC236}">
                <a16:creationId xmlns:a16="http://schemas.microsoft.com/office/drawing/2014/main" id="{69037431-8B83-4C3F-88A0-F84D8B9865BD}"/>
              </a:ext>
            </a:extLst>
          </p:cNvPr>
          <p:cNvSpPr txBox="1"/>
          <p:nvPr/>
        </p:nvSpPr>
        <p:spPr>
          <a:xfrm>
            <a:off x="10306975" y="0"/>
            <a:ext cx="1885026" cy="276999"/>
          </a:xfrm>
          <a:prstGeom prst="rect">
            <a:avLst/>
          </a:prstGeom>
          <a:noFill/>
        </p:spPr>
        <p:txBody>
          <a:bodyPr wrap="square" rtlCol="0">
            <a:spAutoFit/>
          </a:bodyPr>
          <a:lstStyle/>
          <a:p>
            <a:r>
              <a:rPr lang="ru-RU" sz="1200" dirty="0">
                <a:solidFill>
                  <a:schemeClr val="tx2">
                    <a:lumMod val="40000"/>
                    <a:lumOff val="60000"/>
                  </a:schemeClr>
                </a:solidFill>
              </a:rPr>
              <a:t>Английский язык, 8 класс</a:t>
            </a:r>
          </a:p>
        </p:txBody>
      </p:sp>
    </p:spTree>
    <p:extLst>
      <p:ext uri="{BB962C8B-B14F-4D97-AF65-F5344CB8AC3E}">
        <p14:creationId xmlns:p14="http://schemas.microsoft.com/office/powerpoint/2010/main" val="3971295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5B156784-BF19-452D-8D8A-C2400BEEFA30}"/>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graphicFrame>
        <p:nvGraphicFramePr>
          <p:cNvPr id="5" name="Диаграмма 4">
            <a:extLst>
              <a:ext uri="{FF2B5EF4-FFF2-40B4-BE49-F238E27FC236}">
                <a16:creationId xmlns:a16="http://schemas.microsoft.com/office/drawing/2014/main" id="{B816AB67-1D36-4DDB-9528-1F634D774C34}"/>
              </a:ext>
            </a:extLst>
          </p:cNvPr>
          <p:cNvGraphicFramePr>
            <a:graphicFrameLocks/>
          </p:cNvGraphicFramePr>
          <p:nvPr>
            <p:extLst>
              <p:ext uri="{D42A27DB-BD31-4B8C-83A1-F6EECF244321}">
                <p14:modId xmlns:p14="http://schemas.microsoft.com/office/powerpoint/2010/main" val="1877833801"/>
              </p:ext>
            </p:extLst>
          </p:nvPr>
        </p:nvGraphicFramePr>
        <p:xfrm>
          <a:off x="232063" y="683048"/>
          <a:ext cx="11814527" cy="60868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5453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литературе</a:t>
            </a:r>
          </a:p>
        </p:txBody>
      </p:sp>
    </p:spTree>
    <p:extLst>
      <p:ext uri="{BB962C8B-B14F-4D97-AF65-F5344CB8AC3E}">
        <p14:creationId xmlns:p14="http://schemas.microsoft.com/office/powerpoint/2010/main" val="326573050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6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6"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5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587584" y="5200288"/>
            <a:ext cx="8250804"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Задания 1–3 требуют краткого ответа в виде слова или словосочетания.</a:t>
            </a:r>
          </a:p>
          <a:p>
            <a:r>
              <a:rPr lang="ru-RU" sz="1600" dirty="0">
                <a:solidFill>
                  <a:schemeClr val="tx1"/>
                </a:solidFill>
              </a:rPr>
              <a:t>Задание 4 предполагает ответ в виде последовательности цифр.</a:t>
            </a:r>
          </a:p>
          <a:p>
            <a:r>
              <a:rPr lang="ru-RU" sz="1600" dirty="0">
                <a:solidFill>
                  <a:schemeClr val="tx1"/>
                </a:solidFill>
              </a:rPr>
              <a:t>Задания 5 и 6 предполагают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9</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17</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561233428"/>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0-8</a:t>
                      </a:r>
                    </a:p>
                  </a:txBody>
                  <a:tcPr anchor="ctr"/>
                </a:tc>
                <a:tc>
                  <a:txBody>
                    <a:bodyPr/>
                    <a:lstStyle/>
                    <a:p>
                      <a:pPr algn="ctr"/>
                      <a:r>
                        <a:rPr lang="ru-RU" sz="1600" dirty="0"/>
                        <a:t>9-11</a:t>
                      </a:r>
                    </a:p>
                  </a:txBody>
                  <a:tcPr anchor="ctr"/>
                </a:tc>
                <a:tc>
                  <a:txBody>
                    <a:bodyPr/>
                    <a:lstStyle/>
                    <a:p>
                      <a:pPr algn="ctr"/>
                      <a:r>
                        <a:rPr lang="ru-RU" sz="1600" dirty="0"/>
                        <a:t>12-14</a:t>
                      </a:r>
                    </a:p>
                  </a:txBody>
                  <a:tcPr anchor="ctr"/>
                </a:tc>
                <a:tc>
                  <a:txBody>
                    <a:bodyPr/>
                    <a:lstStyle/>
                    <a:p>
                      <a:pPr algn="ctr"/>
                      <a:r>
                        <a:rPr lang="ru-RU" sz="1600" dirty="0"/>
                        <a:t>15-17</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97B343FF-6699-4792-B321-02DDE1AB0FD3}"/>
              </a:ext>
            </a:extLst>
          </p:cNvPr>
          <p:cNvSpPr txBox="1"/>
          <p:nvPr/>
        </p:nvSpPr>
        <p:spPr>
          <a:xfrm>
            <a:off x="10209402" y="0"/>
            <a:ext cx="1982599"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spTree>
    <p:extLst>
      <p:ext uri="{BB962C8B-B14F-4D97-AF65-F5344CB8AC3E}">
        <p14:creationId xmlns:p14="http://schemas.microsoft.com/office/powerpoint/2010/main" val="21397772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412190629"/>
              </p:ext>
            </p:extLst>
          </p:nvPr>
        </p:nvGraphicFramePr>
        <p:xfrm>
          <a:off x="197708" y="993964"/>
          <a:ext cx="11796583" cy="5244464"/>
        </p:xfrm>
        <a:graphic>
          <a:graphicData uri="http://schemas.openxmlformats.org/drawingml/2006/table">
            <a:tbl>
              <a:tblPr firstRow="1" firstCol="1" lastRow="1" lastCol="1" bandRow="1" bandCol="1">
                <a:noFill/>
                <a:tableStyleId>{5940675A-B579-460E-94D1-54222C63F5DA}</a:tableStyleId>
              </a:tblPr>
              <a:tblGrid>
                <a:gridCol w="562868">
                  <a:extLst>
                    <a:ext uri="{9D8B030D-6E8A-4147-A177-3AD203B41FA5}">
                      <a16:colId xmlns:a16="http://schemas.microsoft.com/office/drawing/2014/main" val="1602300257"/>
                    </a:ext>
                  </a:extLst>
                </a:gridCol>
                <a:gridCol w="11233715">
                  <a:extLst>
                    <a:ext uri="{9D8B030D-6E8A-4147-A177-3AD203B41FA5}">
                      <a16:colId xmlns:a16="http://schemas.microsoft.com/office/drawing/2014/main" val="3427477491"/>
                    </a:ext>
                  </a:extLst>
                </a:gridCol>
              </a:tblGrid>
              <a:tr h="521000">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085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69782">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Овладеть сущностью и пониманием смысловых функций теоретико-литературных понятий и самостоятельно использовать их в процессе анализа и интерпретации произведений, оформления собственных оценок и наблюдений; определять родовую и жанровую принадлежность произведения</a:t>
                      </a:r>
                    </a:p>
                  </a:txBody>
                  <a:tcPr marL="9525" marR="9525" marT="9525" marB="0" anchor="ctr">
                    <a:noFill/>
                  </a:tcPr>
                </a:tc>
                <a:extLst>
                  <a:ext uri="{0D108BD9-81ED-4DB2-BD59-A6C34878D82A}">
                    <a16:rowId xmlns:a16="http://schemas.microsoft.com/office/drawing/2014/main" val="3992077659"/>
                  </a:ext>
                </a:extLst>
              </a:tr>
              <a:tr h="469782">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Овладеть сущностью и пониманием смысловых функций теоретико-литературных понятий и самостоятельно использовать их в процессе анализа и интерпретации произведений, оформления собственных оценок и наблюдений; определять родовую и жанровую принадлежность произведения</a:t>
                      </a:r>
                    </a:p>
                  </a:txBody>
                  <a:tcPr marL="9525" marR="9525" marT="9525" marB="0" anchor="ctr">
                    <a:noFill/>
                  </a:tcPr>
                </a:tc>
                <a:extLst>
                  <a:ext uri="{0D108BD9-81ED-4DB2-BD59-A6C34878D82A}">
                    <a16:rowId xmlns:a16="http://schemas.microsoft.com/office/drawing/2014/main" val="2203698548"/>
                  </a:ext>
                </a:extLst>
              </a:tr>
              <a:tr h="469782">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Проводить самостоятельный смысловой и эстетический анализ произведений художественной литературы; воспринимать, анализировать, интерпретировать и оценивать прочитанное</a:t>
                      </a:r>
                    </a:p>
                  </a:txBody>
                  <a:tcPr marL="9525" marR="9525" marT="9525" marB="0" anchor="ctr">
                    <a:noFill/>
                  </a:tcPr>
                </a:tc>
                <a:extLst>
                  <a:ext uri="{0D108BD9-81ED-4DB2-BD59-A6C34878D82A}">
                    <a16:rowId xmlns:a16="http://schemas.microsoft.com/office/drawing/2014/main" val="4045395038"/>
                  </a:ext>
                </a:extLst>
              </a:tr>
              <a:tr h="92930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Овладеть сущностью и пониманием смысловых функций теоретико-литературных понятий и самостоятельно использовать их в процессе анализа и интерпретации произведений, оформления собственных оценок и наблюдений; определять родовую и жанровую принадлежность произведения; анализировать произведение в единстве формы и содержания; выявлять основные особенности языка художественного произведения, поэтической и прозаической речи</a:t>
                      </a:r>
                    </a:p>
                  </a:txBody>
                  <a:tcPr marL="9525" marR="9525" marT="9525" marB="0" anchor="ctr">
                    <a:noFill/>
                  </a:tcPr>
                </a:tc>
                <a:extLst>
                  <a:ext uri="{0D108BD9-81ED-4DB2-BD59-A6C34878D82A}">
                    <a16:rowId xmlns:a16="http://schemas.microsoft.com/office/drawing/2014/main" val="2651566131"/>
                  </a:ext>
                </a:extLst>
              </a:tr>
              <a:tr h="24309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5К1</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Проводить самостоятельный смысловой и эстетический анализ произведений фольклора и художественной литературы</a:t>
                      </a:r>
                    </a:p>
                  </a:txBody>
                  <a:tcPr marL="9525" marR="9525" marT="9525" marB="0" anchor="ctr">
                    <a:noFill/>
                  </a:tcPr>
                </a:tc>
                <a:extLst>
                  <a:ext uri="{0D108BD9-81ED-4DB2-BD59-A6C34878D82A}">
                    <a16:rowId xmlns:a16="http://schemas.microsoft.com/office/drawing/2014/main" val="338805296"/>
                  </a:ext>
                </a:extLst>
              </a:tr>
              <a:tr h="24309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5К2</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Писать сочинение-рассуждение по заданной теме с опорой на прочитанные произведения </a:t>
                      </a:r>
                    </a:p>
                  </a:txBody>
                  <a:tcPr marL="9525" marR="9525" marT="9525" marB="0" anchor="ctr">
                    <a:noFill/>
                  </a:tcPr>
                </a:tc>
                <a:extLst>
                  <a:ext uri="{0D108BD9-81ED-4DB2-BD59-A6C34878D82A}">
                    <a16:rowId xmlns:a16="http://schemas.microsoft.com/office/drawing/2014/main" val="658666705"/>
                  </a:ext>
                </a:extLst>
              </a:tr>
              <a:tr h="24309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5К3</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Создавать письменные высказывания разных жанров (объемом не менее 50 слов) </a:t>
                      </a:r>
                    </a:p>
                  </a:txBody>
                  <a:tcPr marL="9525" marR="9525" marT="9525" marB="0" anchor="ctr">
                    <a:noFill/>
                  </a:tcPr>
                </a:tc>
                <a:extLst>
                  <a:ext uri="{0D108BD9-81ED-4DB2-BD59-A6C34878D82A}">
                    <a16:rowId xmlns:a16="http://schemas.microsoft.com/office/drawing/2014/main" val="2149994676"/>
                  </a:ext>
                </a:extLst>
              </a:tr>
              <a:tr h="24309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6К1</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Воспринимать, анализировать, интерпретировать и оценивать прочитанное (с учетом литературного развития обучающихся)</a:t>
                      </a:r>
                    </a:p>
                  </a:txBody>
                  <a:tcPr marL="9525" marR="9525" marT="9525" marB="0" anchor="ctr">
                    <a:noFill/>
                  </a:tcPr>
                </a:tc>
                <a:extLst>
                  <a:ext uri="{0D108BD9-81ED-4DB2-BD59-A6C34878D82A}">
                    <a16:rowId xmlns:a16="http://schemas.microsoft.com/office/drawing/2014/main" val="1769626365"/>
                  </a:ext>
                </a:extLst>
              </a:tr>
              <a:tr h="469782">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6К2</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Писать сочинение-рассуждение по заданной теме с опорой на прочитанные произведения; объяснять свое понимание нравственно-философской, социально-исторической и эстетической проблематики произведений (с учетом литературного развития обучающихся)</a:t>
                      </a:r>
                    </a:p>
                  </a:txBody>
                  <a:tcPr marL="9525" marR="9525" marT="9525" marB="0" anchor="ctr">
                    <a:noFill/>
                  </a:tcPr>
                </a:tc>
                <a:extLst>
                  <a:ext uri="{0D108BD9-81ED-4DB2-BD59-A6C34878D82A}">
                    <a16:rowId xmlns:a16="http://schemas.microsoft.com/office/drawing/2014/main" val="3534213404"/>
                  </a:ext>
                </a:extLst>
              </a:tr>
              <a:tr h="699544">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6К3</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Выявлять позицию героя, рассказчика и авторскую позицию, учитывая художественные особенности произведения; характеризовать героев-персонажей, давать их сравнительные характеристики, оценивать систему персонажей; определять особенности композиции и основной конфликт произведения</a:t>
                      </a:r>
                    </a:p>
                  </a:txBody>
                  <a:tcPr marL="9525" marR="9525" marT="9525" marB="0" anchor="ctr">
                    <a:noFill/>
                  </a:tcPr>
                </a:tc>
                <a:extLst>
                  <a:ext uri="{0D108BD9-81ED-4DB2-BD59-A6C34878D82A}">
                    <a16:rowId xmlns:a16="http://schemas.microsoft.com/office/drawing/2014/main" val="2633442738"/>
                  </a:ext>
                </a:extLst>
              </a:tr>
              <a:tr h="243097">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6К4</a:t>
                      </a:r>
                    </a:p>
                  </a:txBody>
                  <a:tcPr marL="0" marR="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Создавать письменные высказывания разных жанров (объемом не менее 80 слов)</a:t>
                      </a:r>
                    </a:p>
                  </a:txBody>
                  <a:tcPr marL="9525" marR="9525" marT="9525" marB="0" anchor="ctr">
                    <a:noFill/>
                  </a:tcPr>
                </a:tc>
                <a:extLst>
                  <a:ext uri="{0D108BD9-81ED-4DB2-BD59-A6C34878D82A}">
                    <a16:rowId xmlns:a16="http://schemas.microsoft.com/office/drawing/2014/main" val="3944565555"/>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789A88A6-AE75-48D0-B051-AE95DAA75A1E}"/>
              </a:ext>
            </a:extLst>
          </p:cNvPr>
          <p:cNvSpPr txBox="1"/>
          <p:nvPr/>
        </p:nvSpPr>
        <p:spPr>
          <a:xfrm>
            <a:off x="10775093" y="0"/>
            <a:ext cx="1416908" cy="461665"/>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spTree>
    <p:extLst>
      <p:ext uri="{BB962C8B-B14F-4D97-AF65-F5344CB8AC3E}">
        <p14:creationId xmlns:p14="http://schemas.microsoft.com/office/powerpoint/2010/main" val="9491010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899310"/>
          </a:xfrm>
        </p:spPr>
        <p:txBody>
          <a:bodyPr>
            <a:noAutofit/>
          </a:bodyPr>
          <a:lstStyle/>
          <a:p>
            <a:r>
              <a:rPr lang="ru-RU" sz="2000" dirty="0"/>
              <a:t>Изменение доли участников по качеству знаний («4»+«5») по результатам ВПР в  2025-2026  гг. </a:t>
            </a:r>
            <a:br>
              <a:rPr lang="ru-RU" sz="2000" dirty="0"/>
            </a:br>
            <a:r>
              <a:rPr lang="ru-RU" sz="1600" u="sng" dirty="0"/>
              <a:t>В  параллели 8 классов впервые проводилось ВПР по литературе в 2025 г.</a:t>
            </a:r>
            <a:endParaRPr lang="ru-RU" sz="2000" u="sng" dirty="0"/>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1991821738"/>
              </p:ext>
            </p:extLst>
          </p:nvPr>
        </p:nvGraphicFramePr>
        <p:xfrm>
          <a:off x="205946" y="1113950"/>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746032931"/>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B711A353-0ADB-45CD-9F21-3824FD01D233}"/>
              </a:ext>
            </a:extLst>
          </p:cNvPr>
          <p:cNvSpPr txBox="1"/>
          <p:nvPr/>
        </p:nvSpPr>
        <p:spPr>
          <a:xfrm>
            <a:off x="10276514" y="0"/>
            <a:ext cx="1915487"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spTree>
    <p:extLst>
      <p:ext uri="{BB962C8B-B14F-4D97-AF65-F5344CB8AC3E}">
        <p14:creationId xmlns:p14="http://schemas.microsoft.com/office/powerpoint/2010/main" val="2539837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6FDDE5E3-2527-40EA-A13B-33E0719CEE98}"/>
              </a:ext>
            </a:extLst>
          </p:cNvPr>
          <p:cNvSpPr txBox="1"/>
          <p:nvPr/>
        </p:nvSpPr>
        <p:spPr>
          <a:xfrm>
            <a:off x="10486239" y="0"/>
            <a:ext cx="1705762"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pic>
        <p:nvPicPr>
          <p:cNvPr id="13" name="Рисунок 12">
            <a:extLst>
              <a:ext uri="{FF2B5EF4-FFF2-40B4-BE49-F238E27FC236}">
                <a16:creationId xmlns:a16="http://schemas.microsoft.com/office/drawing/2014/main" id="{F16BD767-F9D1-4D72-B1CE-DA8CADAD8F88}"/>
              </a:ext>
            </a:extLst>
          </p:cNvPr>
          <p:cNvPicPr>
            <a:picLocks noChangeAspect="1"/>
          </p:cNvPicPr>
          <p:nvPr/>
        </p:nvPicPr>
        <p:blipFill rotWithShape="1">
          <a:blip r:embed="rId2">
            <a:extLst>
              <a:ext uri="{28A0092B-C50C-407E-A947-70E740481C1C}">
                <a14:useLocalDpi xmlns:a14="http://schemas.microsoft.com/office/drawing/2010/main" val="0"/>
              </a:ext>
            </a:extLst>
          </a:blip>
          <a:srcRect t="7739"/>
          <a:stretch/>
        </p:blipFill>
        <p:spPr>
          <a:xfrm>
            <a:off x="2081961" y="1039906"/>
            <a:ext cx="8028077" cy="5266717"/>
          </a:xfrm>
          <a:prstGeom prst="rect">
            <a:avLst/>
          </a:prstGeom>
        </p:spPr>
      </p:pic>
    </p:spTree>
    <p:extLst>
      <p:ext uri="{BB962C8B-B14F-4D97-AF65-F5344CB8AC3E}">
        <p14:creationId xmlns:p14="http://schemas.microsoft.com/office/powerpoint/2010/main" val="391729537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FD5DFEF2-B7B5-4562-A864-7E06E67742F3}"/>
              </a:ext>
            </a:extLst>
          </p:cNvPr>
          <p:cNvSpPr txBox="1"/>
          <p:nvPr/>
        </p:nvSpPr>
        <p:spPr>
          <a:xfrm>
            <a:off x="10229850" y="0"/>
            <a:ext cx="1962151"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graphicFrame>
        <p:nvGraphicFramePr>
          <p:cNvPr id="8" name="Диаграмма 7">
            <a:extLst>
              <a:ext uri="{FF2B5EF4-FFF2-40B4-BE49-F238E27FC236}">
                <a16:creationId xmlns:a16="http://schemas.microsoft.com/office/drawing/2014/main" id="{9E7161A0-4B54-4E8F-9091-57D17863DE7A}"/>
              </a:ext>
            </a:extLst>
          </p:cNvPr>
          <p:cNvGraphicFramePr>
            <a:graphicFrameLocks/>
          </p:cNvGraphicFramePr>
          <p:nvPr>
            <p:extLst>
              <p:ext uri="{D42A27DB-BD31-4B8C-83A1-F6EECF244321}">
                <p14:modId xmlns:p14="http://schemas.microsoft.com/office/powerpoint/2010/main" val="1262779350"/>
              </p:ext>
            </p:extLst>
          </p:nvPr>
        </p:nvGraphicFramePr>
        <p:xfrm>
          <a:off x="251670" y="1023457"/>
          <a:ext cx="11635530" cy="56793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417597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A724303E-B52F-4474-97AA-805C42236274}"/>
              </a:ext>
            </a:extLst>
          </p:cNvPr>
          <p:cNvSpPr txBox="1"/>
          <p:nvPr/>
        </p:nvSpPr>
        <p:spPr>
          <a:xfrm>
            <a:off x="10050011" y="0"/>
            <a:ext cx="2141990"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pic>
        <p:nvPicPr>
          <p:cNvPr id="13" name="Рисунок 12">
            <a:extLst>
              <a:ext uri="{FF2B5EF4-FFF2-40B4-BE49-F238E27FC236}">
                <a16:creationId xmlns:a16="http://schemas.microsoft.com/office/drawing/2014/main" id="{5E670626-2BF6-4E8C-9752-F85409191EAE}"/>
              </a:ext>
            </a:extLst>
          </p:cNvPr>
          <p:cNvPicPr>
            <a:picLocks noChangeAspect="1"/>
          </p:cNvPicPr>
          <p:nvPr/>
        </p:nvPicPr>
        <p:blipFill rotWithShape="1">
          <a:blip r:embed="rId2">
            <a:extLst>
              <a:ext uri="{28A0092B-C50C-407E-A947-70E740481C1C}">
                <a14:useLocalDpi xmlns:a14="http://schemas.microsoft.com/office/drawing/2010/main" val="0"/>
              </a:ext>
            </a:extLst>
          </a:blip>
          <a:srcRect t="8164"/>
          <a:stretch/>
        </p:blipFill>
        <p:spPr>
          <a:xfrm>
            <a:off x="1708516" y="1270979"/>
            <a:ext cx="8774968" cy="5372381"/>
          </a:xfrm>
          <a:prstGeom prst="rect">
            <a:avLst/>
          </a:prstGeom>
        </p:spPr>
      </p:pic>
      <p:sp>
        <p:nvSpPr>
          <p:cNvPr id="14" name="Стрелка: пятиугольник 13">
            <a:extLst>
              <a:ext uri="{FF2B5EF4-FFF2-40B4-BE49-F238E27FC236}">
                <a16:creationId xmlns:a16="http://schemas.microsoft.com/office/drawing/2014/main" id="{52739E1E-9C73-4686-BF77-FFCF81711DA8}"/>
              </a:ext>
            </a:extLst>
          </p:cNvPr>
          <p:cNvSpPr/>
          <p:nvPr/>
        </p:nvSpPr>
        <p:spPr>
          <a:xfrm rot="5400000">
            <a:off x="9105789" y="103464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C1257926-242E-4EB3-AE71-304C77DC5884}"/>
              </a:ext>
            </a:extLst>
          </p:cNvPr>
          <p:cNvSpPr/>
          <p:nvPr/>
        </p:nvSpPr>
        <p:spPr>
          <a:xfrm rot="5400000">
            <a:off x="7823836" y="103464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6" name="Стрелка: пятиугольник 15">
            <a:extLst>
              <a:ext uri="{FF2B5EF4-FFF2-40B4-BE49-F238E27FC236}">
                <a16:creationId xmlns:a16="http://schemas.microsoft.com/office/drawing/2014/main" id="{F1862B4F-C390-4393-98DB-CFDE9052287D}"/>
              </a:ext>
            </a:extLst>
          </p:cNvPr>
          <p:cNvSpPr/>
          <p:nvPr/>
        </p:nvSpPr>
        <p:spPr>
          <a:xfrm rot="5400000">
            <a:off x="6541885" y="103464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358590482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23D56175-E151-487D-808A-874EA2A40E30}"/>
              </a:ext>
            </a:extLst>
          </p:cNvPr>
          <p:cNvSpPr txBox="1"/>
          <p:nvPr/>
        </p:nvSpPr>
        <p:spPr>
          <a:xfrm>
            <a:off x="10494628" y="0"/>
            <a:ext cx="1697373"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pic>
        <p:nvPicPr>
          <p:cNvPr id="7" name="Рисунок 6">
            <a:extLst>
              <a:ext uri="{FF2B5EF4-FFF2-40B4-BE49-F238E27FC236}">
                <a16:creationId xmlns:a16="http://schemas.microsoft.com/office/drawing/2014/main" id="{2E1E4F95-B9F9-4E51-ACE2-0BC67AB26DA4}"/>
              </a:ext>
            </a:extLst>
          </p:cNvPr>
          <p:cNvPicPr>
            <a:picLocks noChangeAspect="1"/>
          </p:cNvPicPr>
          <p:nvPr/>
        </p:nvPicPr>
        <p:blipFill rotWithShape="1">
          <a:blip r:embed="rId2">
            <a:extLst>
              <a:ext uri="{28A0092B-C50C-407E-A947-70E740481C1C}">
                <a14:useLocalDpi xmlns:a14="http://schemas.microsoft.com/office/drawing/2010/main" val="0"/>
              </a:ext>
            </a:extLst>
          </a:blip>
          <a:srcRect t="15900"/>
          <a:stretch/>
        </p:blipFill>
        <p:spPr>
          <a:xfrm>
            <a:off x="2063692" y="1216404"/>
            <a:ext cx="8311742" cy="4660084"/>
          </a:xfrm>
          <a:prstGeom prst="rect">
            <a:avLst/>
          </a:prstGeom>
        </p:spPr>
      </p:pic>
    </p:spTree>
    <p:extLst>
      <p:ext uri="{BB962C8B-B14F-4D97-AF65-F5344CB8AC3E}">
        <p14:creationId xmlns:p14="http://schemas.microsoft.com/office/powerpoint/2010/main" val="6249112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5" name="TextBox 4">
            <a:extLst>
              <a:ext uri="{FF2B5EF4-FFF2-40B4-BE49-F238E27FC236}">
                <a16:creationId xmlns:a16="http://schemas.microsoft.com/office/drawing/2014/main" id="{32BB0D51-49A3-4DD6-966D-3E893D75F4DD}"/>
              </a:ext>
            </a:extLst>
          </p:cNvPr>
          <p:cNvSpPr txBox="1"/>
          <p:nvPr/>
        </p:nvSpPr>
        <p:spPr>
          <a:xfrm>
            <a:off x="10775093" y="0"/>
            <a:ext cx="1416908" cy="276999"/>
          </a:xfrm>
          <a:prstGeom prst="rect">
            <a:avLst/>
          </a:prstGeom>
          <a:noFill/>
        </p:spPr>
        <p:txBody>
          <a:bodyPr wrap="square" rtlCol="0">
            <a:spAutoFit/>
          </a:bodyPr>
          <a:lstStyle/>
          <a:p>
            <a:r>
              <a:rPr lang="ru-RU" sz="1200" dirty="0">
                <a:solidFill>
                  <a:schemeClr val="tx2">
                    <a:lumMod val="40000"/>
                    <a:lumOff val="60000"/>
                  </a:schemeClr>
                </a:solidFill>
              </a:rPr>
              <a:t>География, 8 класс</a:t>
            </a:r>
          </a:p>
        </p:txBody>
      </p:sp>
      <p:graphicFrame>
        <p:nvGraphicFramePr>
          <p:cNvPr id="7" name="Диаграмма 6">
            <a:extLst>
              <a:ext uri="{FF2B5EF4-FFF2-40B4-BE49-F238E27FC236}">
                <a16:creationId xmlns:a16="http://schemas.microsoft.com/office/drawing/2014/main" id="{FEBE52F6-C8BF-40F9-B5FB-EB700812A596}"/>
              </a:ext>
            </a:extLst>
          </p:cNvPr>
          <p:cNvGraphicFramePr>
            <a:graphicFrameLocks/>
          </p:cNvGraphicFramePr>
          <p:nvPr>
            <p:extLst>
              <p:ext uri="{D42A27DB-BD31-4B8C-83A1-F6EECF244321}">
                <p14:modId xmlns:p14="http://schemas.microsoft.com/office/powerpoint/2010/main" val="1297726672"/>
              </p:ext>
            </p:extLst>
          </p:nvPr>
        </p:nvGraphicFramePr>
        <p:xfrm>
          <a:off x="463484" y="860195"/>
          <a:ext cx="11395436" cy="56756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357347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литературе в 8 классах приняли участие </a:t>
            </a:r>
            <a:r>
              <a:rPr lang="ru-RU" sz="2800" b="1" dirty="0">
                <a:latin typeface="+mn-lt"/>
              </a:rPr>
              <a:t>4099</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425</a:t>
            </a:r>
            <a:r>
              <a:rPr lang="ru-RU" sz="2800" dirty="0">
                <a:latin typeface="+mn-lt"/>
              </a:rPr>
              <a:t> участников (</a:t>
            </a:r>
            <a:r>
              <a:rPr lang="ru-RU" sz="2800" b="1" dirty="0">
                <a:latin typeface="+mn-lt"/>
              </a:rPr>
              <a:t>10,37</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b="1" dirty="0">
                <a:latin typeface="+mn-lt"/>
              </a:rPr>
              <a:t>47,7</a:t>
            </a:r>
            <a:r>
              <a:rPr lang="ru-RU" sz="2800" dirty="0">
                <a:latin typeface="+mn-lt"/>
              </a:rPr>
              <a:t> % участников показали качество знаний (получили «4» и «5</a:t>
            </a:r>
            <a:r>
              <a:rPr lang="ru-RU" sz="2800">
                <a:latin typeface="+mn-lt"/>
              </a:rPr>
              <a:t>»)                      </a:t>
            </a:r>
            <a:r>
              <a:rPr lang="ru-RU" sz="2800" dirty="0">
                <a:latin typeface="+mn-lt"/>
              </a:rPr>
              <a:t>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6К2, 6К3.</a:t>
            </a:r>
            <a:endParaRPr lang="ru-RU" sz="2800" dirty="0">
              <a:latin typeface="+mn-lt"/>
            </a:endParaRPr>
          </a:p>
          <a:p>
            <a:endParaRPr lang="ru-RU" sz="2800" dirty="0">
              <a:latin typeface="+mn-lt"/>
            </a:endParaRPr>
          </a:p>
        </p:txBody>
      </p:sp>
      <p:sp>
        <p:nvSpPr>
          <p:cNvPr id="5" name="TextBox 4">
            <a:extLst>
              <a:ext uri="{FF2B5EF4-FFF2-40B4-BE49-F238E27FC236}">
                <a16:creationId xmlns:a16="http://schemas.microsoft.com/office/drawing/2014/main" id="{DA68D7B8-E87C-41EC-8113-61489BD02665}"/>
              </a:ext>
            </a:extLst>
          </p:cNvPr>
          <p:cNvSpPr txBox="1"/>
          <p:nvPr/>
        </p:nvSpPr>
        <p:spPr>
          <a:xfrm>
            <a:off x="10323320" y="0"/>
            <a:ext cx="1868681" cy="276999"/>
          </a:xfrm>
          <a:prstGeom prst="rect">
            <a:avLst/>
          </a:prstGeom>
          <a:noFill/>
        </p:spPr>
        <p:txBody>
          <a:bodyPr wrap="square" rtlCol="0">
            <a:spAutoFit/>
          </a:bodyPr>
          <a:lstStyle/>
          <a:p>
            <a:r>
              <a:rPr lang="ru-RU" sz="1200" dirty="0">
                <a:solidFill>
                  <a:schemeClr val="tx2">
                    <a:lumMod val="40000"/>
                    <a:lumOff val="60000"/>
                  </a:schemeClr>
                </a:solidFill>
              </a:rPr>
              <a:t>Литература, 8 класс</a:t>
            </a:r>
          </a:p>
        </p:txBody>
      </p:sp>
    </p:spTree>
    <p:extLst>
      <p:ext uri="{BB962C8B-B14F-4D97-AF65-F5344CB8AC3E}">
        <p14:creationId xmlns:p14="http://schemas.microsoft.com/office/powerpoint/2010/main" val="1514539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русскому языку в 8 классах участвовали </a:t>
            </a:r>
            <a:r>
              <a:rPr lang="en-US" sz="2800" b="1" dirty="0">
                <a:latin typeface="+mn-lt"/>
              </a:rPr>
              <a:t>17676</a:t>
            </a:r>
            <a:r>
              <a:rPr lang="ru-RU" sz="2800" b="1" dirty="0">
                <a:latin typeface="+mn-lt"/>
              </a:rPr>
              <a:t> </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a:t>
            </a:r>
            <a:r>
              <a:rPr lang="en-US" sz="2800" dirty="0">
                <a:latin typeface="+mn-lt"/>
              </a:rPr>
              <a:t> </a:t>
            </a:r>
            <a:r>
              <a:rPr lang="en-US" sz="2800" b="1" dirty="0">
                <a:latin typeface="+mn-lt"/>
              </a:rPr>
              <a:t>2293 </a:t>
            </a:r>
            <a:r>
              <a:rPr lang="ru-RU" sz="2800" dirty="0">
                <a:latin typeface="+mn-lt"/>
              </a:rPr>
              <a:t>участника (</a:t>
            </a:r>
            <a:r>
              <a:rPr lang="ru-RU" sz="2800" b="1" dirty="0">
                <a:latin typeface="+mn-lt"/>
              </a:rPr>
              <a:t>12,97 </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b="1" dirty="0">
                <a:latin typeface="+mn-lt"/>
              </a:rPr>
              <a:t>40,98</a:t>
            </a:r>
            <a:r>
              <a:rPr lang="ru-RU" sz="2800" dirty="0">
                <a:latin typeface="+mn-lt"/>
              </a:rPr>
              <a:t> %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1К2, 6.2, 9, 10.</a:t>
            </a:r>
            <a:endParaRPr lang="ru-RU" sz="2800" dirty="0">
              <a:latin typeface="+mn-lt"/>
            </a:endParaRPr>
          </a:p>
          <a:p>
            <a:endParaRPr lang="ru-RU" sz="2800" dirty="0">
              <a:latin typeface="+mn-lt"/>
            </a:endParaRPr>
          </a:p>
        </p:txBody>
      </p:sp>
      <p:sp>
        <p:nvSpPr>
          <p:cNvPr id="5" name="TextBox 4">
            <a:extLst>
              <a:ext uri="{FF2B5EF4-FFF2-40B4-BE49-F238E27FC236}">
                <a16:creationId xmlns:a16="http://schemas.microsoft.com/office/drawing/2014/main" id="{84358333-7DD3-4A52-90EF-95B3F2C0A17B}"/>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spTree>
    <p:extLst>
      <p:ext uri="{BB962C8B-B14F-4D97-AF65-F5344CB8AC3E}">
        <p14:creationId xmlns:p14="http://schemas.microsoft.com/office/powerpoint/2010/main" val="421585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математике</a:t>
            </a:r>
          </a:p>
          <a:p>
            <a:pPr algn="ctr"/>
            <a:r>
              <a:rPr lang="ru-RU" sz="6600" b="1" dirty="0"/>
              <a:t>(базовый уровень)</a:t>
            </a:r>
          </a:p>
        </p:txBody>
      </p:sp>
    </p:spTree>
    <p:extLst>
      <p:ext uri="{BB962C8B-B14F-4D97-AF65-F5344CB8AC3E}">
        <p14:creationId xmlns:p14="http://schemas.microsoft.com/office/powerpoint/2010/main" val="950922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13682" y="188080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8</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195581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15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18414"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928168" y="4662267"/>
            <a:ext cx="7910219" cy="1014086"/>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Часть 1 состоит из заданий 1–12. </a:t>
            </a:r>
          </a:p>
          <a:p>
            <a:pPr>
              <a:lnSpc>
                <a:spcPct val="114000"/>
              </a:lnSpc>
            </a:pPr>
            <a:r>
              <a:rPr lang="ru-RU" sz="1400" dirty="0">
                <a:solidFill>
                  <a:schemeClr val="tx1"/>
                </a:solidFill>
              </a:rPr>
              <a:t>В заданиях 1–3, 5, 7–12 следует записать только ответ. Полное решение не является объектом проверки.</a:t>
            </a:r>
          </a:p>
          <a:p>
            <a:pPr>
              <a:lnSpc>
                <a:spcPct val="114000"/>
              </a:lnSpc>
            </a:pPr>
            <a:r>
              <a:rPr lang="ru-RU" sz="1400" dirty="0">
                <a:solidFill>
                  <a:schemeClr val="tx1"/>
                </a:solidFill>
              </a:rPr>
              <a:t>В задании 4 и 6 требуется отметить точку на числовой прямой.</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265578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1922135"/>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24</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8" y="2728171"/>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3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238525"/>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778751015"/>
              </p:ext>
            </p:extLst>
          </p:nvPr>
        </p:nvGraphicFramePr>
        <p:xfrm>
          <a:off x="7953375" y="2205339"/>
          <a:ext cx="4002735" cy="1506582"/>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728590">
                <a:tc>
                  <a:txBody>
                    <a:bodyPr/>
                    <a:lstStyle/>
                    <a:p>
                      <a:pPr algn="ctr"/>
                      <a:r>
                        <a:rPr lang="ru-RU" sz="1600" dirty="0"/>
                        <a:t>Первичные баллы</a:t>
                      </a:r>
                    </a:p>
                  </a:txBody>
                  <a:tcPr anchor="ctr"/>
                </a:tc>
                <a:tc>
                  <a:txBody>
                    <a:bodyPr/>
                    <a:lstStyle/>
                    <a:p>
                      <a:pPr algn="ctr"/>
                      <a:r>
                        <a:rPr lang="ru-RU" sz="1600" dirty="0"/>
                        <a:t>0-6</a:t>
                      </a:r>
                    </a:p>
                  </a:txBody>
                  <a:tcPr anchor="ctr"/>
                </a:tc>
                <a:tc>
                  <a:txBody>
                    <a:bodyPr/>
                    <a:lstStyle/>
                    <a:p>
                      <a:pPr algn="ctr"/>
                      <a:r>
                        <a:rPr lang="ru-RU" sz="1600" dirty="0"/>
                        <a:t>7-12</a:t>
                      </a:r>
                    </a:p>
                  </a:txBody>
                  <a:tcPr anchor="ctr"/>
                </a:tc>
                <a:tc>
                  <a:txBody>
                    <a:bodyPr/>
                    <a:lstStyle/>
                    <a:p>
                      <a:pPr algn="ctr"/>
                      <a:r>
                        <a:rPr lang="ru-RU" sz="1600" dirty="0"/>
                        <a:t>13-18</a:t>
                      </a:r>
                    </a:p>
                  </a:txBody>
                  <a:tcPr anchor="ctr"/>
                </a:tc>
                <a:tc>
                  <a:txBody>
                    <a:bodyPr/>
                    <a:lstStyle/>
                    <a:p>
                      <a:pPr algn="ctr"/>
                      <a:r>
                        <a:rPr lang="ru-RU" sz="1600" dirty="0"/>
                        <a:t>19-24</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193201" y="5200282"/>
            <a:ext cx="1373863" cy="151885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3612" y="772641"/>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4124"/>
            <a:ext cx="1054895" cy="1054895"/>
          </a:xfrm>
          <a:prstGeom prst="rect">
            <a:avLst/>
          </a:prstGeom>
        </p:spPr>
      </p:pic>
      <p:sp>
        <p:nvSpPr>
          <p:cNvPr id="22" name="TextBox 21">
            <a:extLst>
              <a:ext uri="{FF2B5EF4-FFF2-40B4-BE49-F238E27FC236}">
                <a16:creationId xmlns:a16="http://schemas.microsoft.com/office/drawing/2014/main" id="{F9A689D1-228B-444E-A16F-26043A22B7C9}"/>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sp>
        <p:nvSpPr>
          <p:cNvPr id="23" name="Прямоугольник: скругленные углы 22">
            <a:extLst>
              <a:ext uri="{FF2B5EF4-FFF2-40B4-BE49-F238E27FC236}">
                <a16:creationId xmlns:a16="http://schemas.microsoft.com/office/drawing/2014/main" id="{45BBF6F2-7D77-40DC-846B-9788E8D685B5}"/>
              </a:ext>
            </a:extLst>
          </p:cNvPr>
          <p:cNvSpPr/>
          <p:nvPr/>
        </p:nvSpPr>
        <p:spPr>
          <a:xfrm>
            <a:off x="3928168" y="5775889"/>
            <a:ext cx="7910219" cy="1014086"/>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Часть 2 состоит из заданий 13–18. </a:t>
            </a:r>
          </a:p>
          <a:p>
            <a:pPr>
              <a:lnSpc>
                <a:spcPct val="114000"/>
              </a:lnSpc>
            </a:pPr>
            <a:r>
              <a:rPr lang="ru-RU" sz="1400" dirty="0">
                <a:solidFill>
                  <a:schemeClr val="tx1"/>
                </a:solidFill>
              </a:rPr>
              <a:t>В задании 14 следует записать только ответ. </a:t>
            </a:r>
          </a:p>
          <a:p>
            <a:pPr>
              <a:lnSpc>
                <a:spcPct val="114000"/>
              </a:lnSpc>
            </a:pPr>
            <a:r>
              <a:rPr lang="ru-RU" sz="1400" dirty="0">
                <a:solidFill>
                  <a:schemeClr val="tx1"/>
                </a:solidFill>
              </a:rPr>
              <a:t>В заданиях 13, 15–18 объектом проверки является полное решение, то есть последовательность действий и рассуждений обучающегося.</a:t>
            </a:r>
          </a:p>
        </p:txBody>
      </p:sp>
    </p:spTree>
    <p:extLst>
      <p:ext uri="{BB962C8B-B14F-4D97-AF65-F5344CB8AC3E}">
        <p14:creationId xmlns:p14="http://schemas.microsoft.com/office/powerpoint/2010/main" val="126697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30033495-6EE9-4667-ACB8-9B399F40A19E}"/>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graphicFrame>
        <p:nvGraphicFramePr>
          <p:cNvPr id="7" name="Таблица 6">
            <a:extLst>
              <a:ext uri="{FF2B5EF4-FFF2-40B4-BE49-F238E27FC236}">
                <a16:creationId xmlns:a16="http://schemas.microsoft.com/office/drawing/2014/main" id="{E653EAC5-6182-413B-85DC-08AA4D08B11D}"/>
              </a:ext>
            </a:extLst>
          </p:cNvPr>
          <p:cNvGraphicFramePr>
            <a:graphicFrameLocks noGrp="1"/>
          </p:cNvGraphicFramePr>
          <p:nvPr>
            <p:extLst>
              <p:ext uri="{D42A27DB-BD31-4B8C-83A1-F6EECF244321}">
                <p14:modId xmlns:p14="http://schemas.microsoft.com/office/powerpoint/2010/main" val="3845471753"/>
              </p:ext>
            </p:extLst>
          </p:nvPr>
        </p:nvGraphicFramePr>
        <p:xfrm>
          <a:off x="134600" y="756351"/>
          <a:ext cx="11760989" cy="5901690"/>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113629">
                <a:tc>
                  <a:txBody>
                    <a:bodyPr/>
                    <a:lstStyle/>
                    <a:p>
                      <a:pPr marL="67945" marR="49530" algn="ctr">
                        <a:lnSpc>
                          <a:spcPct val="100000"/>
                        </a:lnSpc>
                        <a:spcAft>
                          <a:spcPts val="0"/>
                        </a:spcAft>
                      </a:pPr>
                      <a:r>
                        <a:rPr lang="ru-RU" sz="1400" b="1" dirty="0">
                          <a:effectLst/>
                          <a:latin typeface="Times New Roman" panose="02020603050405020304" pitchFamily="18" charset="0"/>
                          <a:cs typeface="Times New Roman" panose="02020603050405020304" pitchFamily="18" charset="0"/>
                        </a:rPr>
                        <a:t>№ 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400" b="1" dirty="0">
                          <a:effectLst/>
                          <a:latin typeface="Times New Roman" panose="02020603050405020304" pitchFamily="18" charset="0"/>
                          <a:cs typeface="Times New Roman" panose="02020603050405020304" pitchFamily="18" charset="0"/>
                        </a:rPr>
                        <a:t>Блоки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 выпускник научится / получит возможность научиться или проверяемые требования (умения) в соответствии с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70226">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начальные представления о множестве действительных чисел для сравнения, округления и вычислений; изображать действительные числа точками на координатной прямой</a:t>
                      </a:r>
                    </a:p>
                  </a:txBody>
                  <a:tcPr marL="9525" marR="9525" marT="9525" marB="0" anchor="b"/>
                </a:tc>
                <a:extLst>
                  <a:ext uri="{0D108BD9-81ED-4DB2-BD59-A6C34878D82A}">
                    <a16:rowId xmlns:a16="http://schemas.microsoft.com/office/drawing/2014/main" val="1316804931"/>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275866699"/>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345991892"/>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3373622303"/>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и использовать функциональные понятия и язык (термины, символические обозначения), определять значение функции по значению аргумента, определять свойства функции по ее графику</a:t>
                      </a:r>
                    </a:p>
                  </a:txBody>
                  <a:tcPr marL="9525" marR="9525" marT="9525" marB="0" anchor="b"/>
                </a:tc>
                <a:extLst>
                  <a:ext uri="{0D108BD9-81ED-4DB2-BD59-A6C34878D82A}">
                    <a16:rowId xmlns:a16="http://schemas.microsoft.com/office/drawing/2014/main" val="1896412867"/>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начальные представления о множестве действительных чисел для сравнения, округления и вычислений; изображать действительные числа точками на координатной прямой</a:t>
                      </a:r>
                    </a:p>
                  </a:txBody>
                  <a:tcPr marL="9525" marR="9525" marT="9525" marB="0" anchor="b"/>
                </a:tc>
                <a:extLst>
                  <a:ext uri="{0D108BD9-81ED-4DB2-BD59-A6C34878D82A}">
                    <a16:rowId xmlns:a16="http://schemas.microsoft.com/office/drawing/2014/main" val="1138086909"/>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тождественные преобразования рациональных выражений на основе правил действий над многочленами и алгебраическими дробями</a:t>
                      </a:r>
                    </a:p>
                  </a:txBody>
                  <a:tcPr marL="9525" marR="9525" marT="9525" marB="0" anchor="b"/>
                </a:tc>
                <a:extLst>
                  <a:ext uri="{0D108BD9-81ED-4DB2-BD59-A6C34878D82A}">
                    <a16:rowId xmlns:a16="http://schemas.microsoft.com/office/drawing/2014/main" val="2243113165"/>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4152238309"/>
                  </a:ext>
                </a:extLst>
              </a:tr>
              <a:tr h="121996">
                <a:tc>
                  <a:txBody>
                    <a:bodyPr/>
                    <a:lstStyle/>
                    <a:p>
                      <a:pPr marL="1746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519602564"/>
                  </a:ext>
                </a:extLst>
              </a:tr>
              <a:tr h="28728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a:t>
                      </a:r>
                    </a:p>
                  </a:txBody>
                  <a:tcPr marL="9525" marR="9525" marT="9525" marB="0" anchor="b"/>
                </a:tc>
                <a:extLst>
                  <a:ext uri="{0D108BD9-81ED-4DB2-BD59-A6C34878D82A}">
                    <a16:rowId xmlns:a16="http://schemas.microsoft.com/office/drawing/2014/main" val="2510523923"/>
                  </a:ext>
                </a:extLst>
              </a:tr>
              <a:tr h="17592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графические модели: дерево случайного эксперимента, диаграммы Эйлера, числовая прямая</a:t>
                      </a:r>
                    </a:p>
                  </a:txBody>
                  <a:tcPr marL="9525" marR="9525" marT="9525" marB="0" anchor="b"/>
                </a:tc>
                <a:extLst>
                  <a:ext uri="{0D108BD9-81ED-4DB2-BD59-A6C34878D82A}">
                    <a16:rowId xmlns:a16="http://schemas.microsoft.com/office/drawing/2014/main" val="90867957"/>
                  </a:ext>
                </a:extLst>
              </a:tr>
              <a:tr h="13967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1016968410"/>
                  </a:ext>
                </a:extLst>
              </a:tr>
              <a:tr h="15704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27220648"/>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Извлекать и преобразовывать информацию, представленную в виде таблиц, диаграмм, графиков; представлять данные в виде таблиц, диаграмм, графиков</a:t>
                      </a:r>
                    </a:p>
                  </a:txBody>
                  <a:tcPr marL="9525" marR="9525" marT="9525" marB="0" anchor="b"/>
                </a:tc>
                <a:extLst>
                  <a:ext uri="{0D108BD9-81ED-4DB2-BD59-A6C34878D82A}">
                    <a16:rowId xmlns:a16="http://schemas.microsoft.com/office/drawing/2014/main" val="3581229686"/>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4100492733"/>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2685725373"/>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понятие арифметического квадратного корня; находить квадратные корни, используя при необходимости калькулятор; выполнять преобразования выражений, содержащих квадратные корни, используя свойства корней</a:t>
                      </a:r>
                    </a:p>
                  </a:txBody>
                  <a:tcPr marL="9525" marR="9525" marT="9525" marB="0" anchor="b"/>
                </a:tc>
                <a:extLst>
                  <a:ext uri="{0D108BD9-81ED-4DB2-BD59-A6C34878D82A}">
                    <a16:rowId xmlns:a16="http://schemas.microsoft.com/office/drawing/2014/main" val="4214294751"/>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полученные знания на практике: строить математические модели для задач реальной жизни и проводить соответствующие вычисления с применением подобия и тригонометрии (пользуясь, где необходимо, калькулятором)</a:t>
                      </a:r>
                    </a:p>
                  </a:txBody>
                  <a:tcPr marL="9525" marR="9525" marT="9525" marB="0" anchor="b"/>
                </a:tc>
                <a:extLst>
                  <a:ext uri="{0D108BD9-81ED-4DB2-BD59-A6C34878D82A}">
                    <a16:rowId xmlns:a16="http://schemas.microsoft.com/office/drawing/2014/main" val="3103485462"/>
                  </a:ext>
                </a:extLst>
              </a:tr>
            </a:tbl>
          </a:graphicData>
        </a:graphic>
      </p:graphicFrame>
    </p:spTree>
    <p:extLst>
      <p:ext uri="{BB962C8B-B14F-4D97-AF65-F5344CB8AC3E}">
        <p14:creationId xmlns:p14="http://schemas.microsoft.com/office/powerpoint/2010/main" val="1665386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583219"/>
          </a:xfrm>
        </p:spPr>
        <p:txBody>
          <a:bodyPr>
            <a:noAutofit/>
          </a:bodyPr>
          <a:lstStyle/>
          <a:p>
            <a:r>
              <a:rPr lang="ru-RU" sz="2000"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867597437"/>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562182300"/>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2DB9409-43BA-4C46-AE71-06CF830366C8}"/>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spTree>
    <p:extLst>
      <p:ext uri="{BB962C8B-B14F-4D97-AF65-F5344CB8AC3E}">
        <p14:creationId xmlns:p14="http://schemas.microsoft.com/office/powerpoint/2010/main" val="1015029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46145" y="172664"/>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047854C5-D003-43BD-8B55-6B055099E7B4}"/>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graphicFrame>
        <p:nvGraphicFramePr>
          <p:cNvPr id="13" name="Диаграмма 12">
            <a:extLst>
              <a:ext uri="{FF2B5EF4-FFF2-40B4-BE49-F238E27FC236}">
                <a16:creationId xmlns:a16="http://schemas.microsoft.com/office/drawing/2014/main" id="{D764FBFE-C10A-4EA7-B413-A2DD80B20170}"/>
              </a:ext>
            </a:extLst>
          </p:cNvPr>
          <p:cNvGraphicFramePr>
            <a:graphicFrameLocks/>
          </p:cNvGraphicFramePr>
          <p:nvPr>
            <p:extLst>
              <p:ext uri="{D42A27DB-BD31-4B8C-83A1-F6EECF244321}">
                <p14:modId xmlns:p14="http://schemas.microsoft.com/office/powerpoint/2010/main" val="877246336"/>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35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820473" y="838899"/>
            <a:ext cx="10728960" cy="4594226"/>
          </a:xfrm>
        </p:spPr>
        <p:txBody>
          <a:bodyPr>
            <a:noAutofit/>
          </a:bodyPr>
          <a:lstStyle/>
          <a:p>
            <a:pPr algn="just">
              <a:spcBef>
                <a:spcPts val="0"/>
              </a:spcBef>
            </a:pPr>
            <a:endParaRPr lang="ru-RU" sz="2000" b="1" dirty="0"/>
          </a:p>
          <a:p>
            <a:pPr algn="just">
              <a:spcBef>
                <a:spcPts val="0"/>
              </a:spcBef>
            </a:pPr>
            <a:r>
              <a:rPr lang="ru-RU" sz="2000" b="1" dirty="0"/>
              <a:t>Основная цель ВПР</a:t>
            </a:r>
            <a:r>
              <a:rPr lang="ru-RU" sz="2000" dirty="0"/>
              <a:t> – мониторинг уровня знаний школьников и оценка качества образования по федеральным государственным образовательным стандартам.</a:t>
            </a:r>
          </a:p>
          <a:p>
            <a:pPr algn="just">
              <a:spcBef>
                <a:spcPts val="0"/>
              </a:spcBef>
            </a:pPr>
            <a:endParaRPr lang="ru-RU" sz="2000" b="1" dirty="0"/>
          </a:p>
          <a:p>
            <a:pPr algn="just">
              <a:spcBef>
                <a:spcPts val="0"/>
              </a:spcBef>
            </a:pPr>
            <a:r>
              <a:rPr lang="ru-RU" sz="2000" b="1" dirty="0"/>
              <a:t>Принципы ВПР</a:t>
            </a:r>
            <a:r>
              <a:rPr lang="ru-RU" sz="2000" dirty="0"/>
              <a:t> — новые технологии, которые обеспечивают единую работу учащихся всех школ страны, единая система проведения ВПР одновременно во всех учебных заведениях по единым комплектам документов с использованием единой системы оценки качества результата.</a:t>
            </a:r>
          </a:p>
          <a:p>
            <a:pPr algn="just">
              <a:spcBef>
                <a:spcPts val="0"/>
              </a:spcBef>
            </a:pPr>
            <a:endParaRPr lang="ru-RU" sz="2000" b="1" dirty="0"/>
          </a:p>
          <a:p>
            <a:pPr algn="just">
              <a:spcBef>
                <a:spcPts val="0"/>
              </a:spcBef>
            </a:pPr>
            <a:r>
              <a:rPr lang="ru-RU" sz="2000" b="1" dirty="0"/>
              <a:t>Задачи ВПР:</a:t>
            </a:r>
            <a:endParaRPr lang="ru-RU" sz="2000" dirty="0"/>
          </a:p>
          <a:p>
            <a:pPr algn="just">
              <a:spcBef>
                <a:spcPts val="0"/>
              </a:spcBef>
            </a:pPr>
            <a:r>
              <a:rPr lang="ru-RU" sz="2000" dirty="0"/>
              <a:t>- выявление сильных и слабых сторон в подаче материала по определенному предмету и корректировка обучающего процесса;</a:t>
            </a:r>
          </a:p>
          <a:p>
            <a:pPr algn="just">
              <a:spcBef>
                <a:spcPts val="0"/>
              </a:spcBef>
            </a:pPr>
            <a:r>
              <a:rPr lang="ru-RU" sz="2000" dirty="0"/>
              <a:t>- планирование процесса повышения квалификации педагогов на специальных курсах и семинарах;</a:t>
            </a:r>
          </a:p>
          <a:p>
            <a:pPr algn="just">
              <a:spcBef>
                <a:spcPts val="0"/>
              </a:spcBef>
            </a:pPr>
            <a:r>
              <a:rPr lang="ru-RU" sz="2000" dirty="0"/>
              <a:t>- определение для педагога и родителей образовательной траектории учащегося и текущего уровня образованности школы, класса, ученика по отношению к требованиям, установленным федеральными государственными образовательными стандартами.</a:t>
            </a:r>
          </a:p>
          <a:p>
            <a:pPr algn="ctr"/>
            <a:endParaRPr lang="en-US" sz="3200" dirty="0">
              <a:latin typeface="+mn-lt"/>
            </a:endParaRPr>
          </a:p>
          <a:p>
            <a:pPr algn="just"/>
            <a:endParaRPr lang="ru-RU" sz="3600" dirty="0">
              <a:latin typeface="+mn-lt"/>
            </a:endParaRPr>
          </a:p>
          <a:p>
            <a:pPr algn="just"/>
            <a:endParaRPr lang="ru-RU" sz="3600" dirty="0">
              <a:latin typeface="+mn-lt"/>
            </a:endParaRPr>
          </a:p>
        </p:txBody>
      </p:sp>
    </p:spTree>
    <p:extLst>
      <p:ext uri="{BB962C8B-B14F-4D97-AF65-F5344CB8AC3E}">
        <p14:creationId xmlns:p14="http://schemas.microsoft.com/office/powerpoint/2010/main" val="191150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AA3CC2ED-FB31-4A0D-BAA9-81E71BD34F62}"/>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graphicFrame>
        <p:nvGraphicFramePr>
          <p:cNvPr id="8" name="Диаграмма 7">
            <a:extLst>
              <a:ext uri="{FF2B5EF4-FFF2-40B4-BE49-F238E27FC236}">
                <a16:creationId xmlns:a16="http://schemas.microsoft.com/office/drawing/2014/main" id="{8A469ACB-7C14-4ABD-92B4-DFCF8AD4F469}"/>
              </a:ext>
            </a:extLst>
          </p:cNvPr>
          <p:cNvGraphicFramePr>
            <a:graphicFrameLocks/>
          </p:cNvGraphicFramePr>
          <p:nvPr>
            <p:extLst>
              <p:ext uri="{D42A27DB-BD31-4B8C-83A1-F6EECF244321}">
                <p14:modId xmlns:p14="http://schemas.microsoft.com/office/powerpoint/2010/main" val="885147080"/>
              </p:ext>
            </p:extLst>
          </p:nvPr>
        </p:nvGraphicFramePr>
        <p:xfrm>
          <a:off x="120447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3761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702B1747-AE01-4289-87E9-E21DF1E62B91}"/>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graphicFrame>
        <p:nvGraphicFramePr>
          <p:cNvPr id="13" name="Диаграмма 12">
            <a:extLst>
              <a:ext uri="{FF2B5EF4-FFF2-40B4-BE49-F238E27FC236}">
                <a16:creationId xmlns:a16="http://schemas.microsoft.com/office/drawing/2014/main" id="{06C3B691-FB8A-41D0-9F92-E32CAF76EF84}"/>
              </a:ext>
            </a:extLst>
          </p:cNvPr>
          <p:cNvGraphicFramePr>
            <a:graphicFrameLocks/>
          </p:cNvGraphicFramePr>
          <p:nvPr>
            <p:extLst>
              <p:ext uri="{D42A27DB-BD31-4B8C-83A1-F6EECF244321}">
                <p14:modId xmlns:p14="http://schemas.microsoft.com/office/powerpoint/2010/main" val="3945147264"/>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EF88C46A-C8B5-41BF-9B86-983D9088CF1D}"/>
              </a:ext>
            </a:extLst>
          </p:cNvPr>
          <p:cNvSpPr/>
          <p:nvPr/>
        </p:nvSpPr>
        <p:spPr>
          <a:xfrm rot="5400000">
            <a:off x="9231533" y="132824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8746E363-6C85-42CC-992F-DBBD4900422F}"/>
              </a:ext>
            </a:extLst>
          </p:cNvPr>
          <p:cNvSpPr/>
          <p:nvPr/>
        </p:nvSpPr>
        <p:spPr>
          <a:xfrm rot="5400000">
            <a:off x="6555567" y="132824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16" name="Стрелка: пятиугольник 15">
            <a:extLst>
              <a:ext uri="{FF2B5EF4-FFF2-40B4-BE49-F238E27FC236}">
                <a16:creationId xmlns:a16="http://schemas.microsoft.com/office/drawing/2014/main" id="{60CC5C62-ACAA-41EE-B413-9A1820E23A2F}"/>
              </a:ext>
            </a:extLst>
          </p:cNvPr>
          <p:cNvSpPr/>
          <p:nvPr/>
        </p:nvSpPr>
        <p:spPr>
          <a:xfrm rot="5400000">
            <a:off x="3879603" y="132824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4162203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EA79B4CE-8C4C-4143-86D1-8CB94B4E109B}"/>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pic>
        <p:nvPicPr>
          <p:cNvPr id="7" name="Рисунок 6">
            <a:extLst>
              <a:ext uri="{FF2B5EF4-FFF2-40B4-BE49-F238E27FC236}">
                <a16:creationId xmlns:a16="http://schemas.microsoft.com/office/drawing/2014/main" id="{73B9A038-89E2-4D1F-BB40-BC310B9720CD}"/>
              </a:ext>
            </a:extLst>
          </p:cNvPr>
          <p:cNvPicPr>
            <a:picLocks noChangeAspect="1"/>
          </p:cNvPicPr>
          <p:nvPr/>
        </p:nvPicPr>
        <p:blipFill rotWithShape="1">
          <a:blip r:embed="rId2">
            <a:extLst>
              <a:ext uri="{28A0092B-C50C-407E-A947-70E740481C1C}">
                <a14:useLocalDpi xmlns:a14="http://schemas.microsoft.com/office/drawing/2010/main" val="0"/>
              </a:ext>
            </a:extLst>
          </a:blip>
          <a:srcRect t="13854"/>
          <a:stretch/>
        </p:blipFill>
        <p:spPr>
          <a:xfrm>
            <a:off x="1786632" y="914400"/>
            <a:ext cx="9209809" cy="5289259"/>
          </a:xfrm>
          <a:prstGeom prst="rect">
            <a:avLst/>
          </a:prstGeom>
        </p:spPr>
      </p:pic>
    </p:spTree>
    <p:extLst>
      <p:ext uri="{BB962C8B-B14F-4D97-AF65-F5344CB8AC3E}">
        <p14:creationId xmlns:p14="http://schemas.microsoft.com/office/powerpoint/2010/main" val="1318859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40F5EB99-72A7-40A0-98AD-7F6F43407CF9}"/>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graphicFrame>
        <p:nvGraphicFramePr>
          <p:cNvPr id="5" name="Диаграмма 4">
            <a:extLst>
              <a:ext uri="{FF2B5EF4-FFF2-40B4-BE49-F238E27FC236}">
                <a16:creationId xmlns:a16="http://schemas.microsoft.com/office/drawing/2014/main" id="{69E4158B-F61D-40A0-9557-E7424818625A}"/>
              </a:ext>
            </a:extLst>
          </p:cNvPr>
          <p:cNvGraphicFramePr>
            <a:graphicFrameLocks/>
          </p:cNvGraphicFramePr>
          <p:nvPr>
            <p:extLst>
              <p:ext uri="{D42A27DB-BD31-4B8C-83A1-F6EECF244321}">
                <p14:modId xmlns:p14="http://schemas.microsoft.com/office/powerpoint/2010/main" val="2684212179"/>
              </p:ext>
            </p:extLst>
          </p:nvPr>
        </p:nvGraphicFramePr>
        <p:xfrm>
          <a:off x="923924" y="748289"/>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0502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математике в 8 классах приняло участие </a:t>
            </a:r>
            <a:r>
              <a:rPr lang="ru-RU" sz="2800" b="1" dirty="0">
                <a:latin typeface="+mn-lt"/>
              </a:rPr>
              <a:t>17612</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справился с  работой (получил «2») </a:t>
            </a:r>
            <a:r>
              <a:rPr lang="en-US" sz="2800" b="1" dirty="0">
                <a:latin typeface="+mn-lt"/>
              </a:rPr>
              <a:t>1121</a:t>
            </a:r>
            <a:r>
              <a:rPr lang="ru-RU" sz="2800" b="1" dirty="0">
                <a:latin typeface="+mn-lt"/>
              </a:rPr>
              <a:t> </a:t>
            </a:r>
            <a:r>
              <a:rPr lang="ru-RU" sz="2800" dirty="0">
                <a:latin typeface="+mn-lt"/>
              </a:rPr>
              <a:t>участник (</a:t>
            </a:r>
            <a:r>
              <a:rPr lang="ru-RU" sz="2800" b="1" dirty="0">
                <a:latin typeface="+mn-lt"/>
              </a:rPr>
              <a:t>6,36</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en-US" sz="2800" b="1" dirty="0">
                <a:latin typeface="+mn-lt"/>
              </a:rPr>
              <a:t>41,</a:t>
            </a:r>
            <a:r>
              <a:rPr lang="ru-RU" sz="2800" b="1" dirty="0">
                <a:latin typeface="+mn-lt"/>
              </a:rPr>
              <a:t>88</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r>
              <a:rPr lang="ru-RU" sz="2800" b="1" dirty="0">
                <a:latin typeface="+mn-lt"/>
              </a:rPr>
              <a:t> № </a:t>
            </a:r>
            <a:r>
              <a:rPr lang="ru-RU" b="1" dirty="0">
                <a:latin typeface="+mn-lt"/>
              </a:rPr>
              <a:t>10, 13, 15, 16, 17, 18. </a:t>
            </a:r>
            <a:endParaRPr lang="ru-RU" sz="2800" b="1" dirty="0">
              <a:latin typeface="+mn-lt"/>
            </a:endParaRPr>
          </a:p>
        </p:txBody>
      </p:sp>
      <p:sp>
        <p:nvSpPr>
          <p:cNvPr id="5" name="TextBox 4">
            <a:extLst>
              <a:ext uri="{FF2B5EF4-FFF2-40B4-BE49-F238E27FC236}">
                <a16:creationId xmlns:a16="http://schemas.microsoft.com/office/drawing/2014/main" id="{3DDCDA87-1B59-44D6-9558-88859C864AF5}"/>
              </a:ext>
            </a:extLst>
          </p:cNvPr>
          <p:cNvSpPr txBox="1"/>
          <p:nvPr/>
        </p:nvSpPr>
        <p:spPr>
          <a:xfrm>
            <a:off x="10662222" y="13711"/>
            <a:ext cx="1529778" cy="276999"/>
          </a:xfrm>
          <a:prstGeom prst="rect">
            <a:avLst/>
          </a:prstGeom>
          <a:noFill/>
        </p:spPr>
        <p:txBody>
          <a:bodyPr wrap="none" rtlCol="0">
            <a:spAutoFit/>
          </a:bodyPr>
          <a:lstStyle/>
          <a:p>
            <a:r>
              <a:rPr lang="ru-RU" sz="1200" dirty="0">
                <a:solidFill>
                  <a:schemeClr val="tx2">
                    <a:lumMod val="40000"/>
                    <a:lumOff val="60000"/>
                  </a:schemeClr>
                </a:solidFill>
              </a:rPr>
              <a:t>Математика, 8 класс</a:t>
            </a:r>
          </a:p>
        </p:txBody>
      </p:sp>
    </p:spTree>
    <p:extLst>
      <p:ext uri="{BB962C8B-B14F-4D97-AF65-F5344CB8AC3E}">
        <p14:creationId xmlns:p14="http://schemas.microsoft.com/office/powerpoint/2010/main" val="3561033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математике (углубленный уровень)</a:t>
            </a:r>
          </a:p>
        </p:txBody>
      </p:sp>
    </p:spTree>
    <p:extLst>
      <p:ext uri="{BB962C8B-B14F-4D97-AF65-F5344CB8AC3E}">
        <p14:creationId xmlns:p14="http://schemas.microsoft.com/office/powerpoint/2010/main" val="1191691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19828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6</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198288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13</a:t>
            </a:r>
            <a:r>
              <a:rPr lang="ru-RU" dirty="0">
                <a:solidFill>
                  <a:sysClr val="windowText" lastClr="000000"/>
                </a:solidFill>
              </a:rPr>
              <a:t>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18414"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181597" y="4822438"/>
            <a:ext cx="8801018" cy="995195"/>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Часть 1 состоит из заданий 1–10. В заданиях 1–3, 5–10 следует записать только ответ. Полное решение не является объектом проверки. </a:t>
            </a:r>
          </a:p>
          <a:p>
            <a:pPr>
              <a:lnSpc>
                <a:spcPct val="114000"/>
              </a:lnSpc>
            </a:pPr>
            <a:r>
              <a:rPr lang="ru-RU" sz="1400" dirty="0">
                <a:solidFill>
                  <a:schemeClr val="tx1"/>
                </a:solidFill>
              </a:rPr>
              <a:t>В задании 4 требуется отметить точку на числовой прямой.</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2907380"/>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7</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199364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22</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2907380"/>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3</a:t>
            </a:r>
            <a:r>
              <a:rPr lang="ru-RU" dirty="0">
                <a:solidFill>
                  <a:sysClr val="windowText" lastClr="000000"/>
                </a:solidFill>
              </a:rPr>
              <a:t> заданий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175580"/>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577994417"/>
              </p:ext>
            </p:extLst>
          </p:nvPr>
        </p:nvGraphicFramePr>
        <p:xfrm>
          <a:off x="7953375" y="2142394"/>
          <a:ext cx="4002735" cy="1441065"/>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663073">
                <a:tc>
                  <a:txBody>
                    <a:bodyPr/>
                    <a:lstStyle/>
                    <a:p>
                      <a:pPr algn="ctr"/>
                      <a:r>
                        <a:rPr lang="ru-RU" sz="1600" dirty="0"/>
                        <a:t>Первичные баллы</a:t>
                      </a:r>
                    </a:p>
                  </a:txBody>
                  <a:tcPr anchor="ctr"/>
                </a:tc>
                <a:tc>
                  <a:txBody>
                    <a:bodyPr/>
                    <a:lstStyle/>
                    <a:p>
                      <a:pPr algn="ctr"/>
                      <a:r>
                        <a:rPr lang="ru-RU" sz="1600" dirty="0"/>
                        <a:t>0-6</a:t>
                      </a:r>
                    </a:p>
                  </a:txBody>
                  <a:tcPr anchor="ctr"/>
                </a:tc>
                <a:tc>
                  <a:txBody>
                    <a:bodyPr/>
                    <a:lstStyle/>
                    <a:p>
                      <a:pPr algn="ctr"/>
                      <a:r>
                        <a:rPr lang="ru-RU" sz="1600" dirty="0"/>
                        <a:t>7-11</a:t>
                      </a:r>
                    </a:p>
                  </a:txBody>
                  <a:tcPr anchor="ctr"/>
                </a:tc>
                <a:tc>
                  <a:txBody>
                    <a:bodyPr/>
                    <a:lstStyle/>
                    <a:p>
                      <a:pPr algn="ctr"/>
                      <a:r>
                        <a:rPr lang="ru-RU" sz="1600" dirty="0"/>
                        <a:t>12-17</a:t>
                      </a:r>
                    </a:p>
                  </a:txBody>
                  <a:tcPr anchor="ctr"/>
                </a:tc>
                <a:tc>
                  <a:txBody>
                    <a:bodyPr/>
                    <a:lstStyle/>
                    <a:p>
                      <a:pPr algn="ctr"/>
                      <a:r>
                        <a:rPr lang="ru-RU" sz="1600" dirty="0"/>
                        <a:t>18-2</a:t>
                      </a:r>
                      <a:r>
                        <a:rPr lang="en-US" sz="1600" dirty="0"/>
                        <a:t>2</a:t>
                      </a:r>
                      <a:endParaRPr lang="ru-RU" sz="1600" dirty="0"/>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8742" y="5200282"/>
            <a:ext cx="927454" cy="151885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767770"/>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38821"/>
            <a:ext cx="1054895" cy="1054895"/>
          </a:xfrm>
          <a:prstGeom prst="rect">
            <a:avLst/>
          </a:prstGeom>
        </p:spPr>
      </p:pic>
      <p:sp>
        <p:nvSpPr>
          <p:cNvPr id="19" name="TextBox 18">
            <a:extLst>
              <a:ext uri="{FF2B5EF4-FFF2-40B4-BE49-F238E27FC236}">
                <a16:creationId xmlns:a16="http://schemas.microsoft.com/office/drawing/2014/main" id="{30687246-9468-4630-8575-223D12952E35}"/>
              </a:ext>
            </a:extLst>
          </p:cNvPr>
          <p:cNvSpPr txBox="1"/>
          <p:nvPr/>
        </p:nvSpPr>
        <p:spPr>
          <a:xfrm>
            <a:off x="9520015" y="0"/>
            <a:ext cx="2671985"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
        <p:nvSpPr>
          <p:cNvPr id="22" name="Прямоугольник: скругленные углы 21">
            <a:extLst>
              <a:ext uri="{FF2B5EF4-FFF2-40B4-BE49-F238E27FC236}">
                <a16:creationId xmlns:a16="http://schemas.microsoft.com/office/drawing/2014/main" id="{76C0A22D-C441-45E3-A474-2D1376F860FE}"/>
              </a:ext>
            </a:extLst>
          </p:cNvPr>
          <p:cNvSpPr/>
          <p:nvPr/>
        </p:nvSpPr>
        <p:spPr>
          <a:xfrm>
            <a:off x="3181597" y="5928107"/>
            <a:ext cx="8801018" cy="777528"/>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r>
              <a:rPr lang="ru-RU" sz="1400" dirty="0">
                <a:solidFill>
                  <a:schemeClr val="tx1"/>
                </a:solidFill>
              </a:rPr>
              <a:t>Часть 2 состоит из заданий 11–16.</a:t>
            </a:r>
          </a:p>
          <a:p>
            <a:pPr>
              <a:lnSpc>
                <a:spcPct val="114000"/>
              </a:lnSpc>
            </a:pPr>
            <a:r>
              <a:rPr lang="ru-RU" sz="1400" dirty="0">
                <a:solidFill>
                  <a:schemeClr val="tx1"/>
                </a:solidFill>
              </a:rPr>
              <a:t>В заданиях части 2 объектом проверки является полное решение, то есть последовательность действий и рассуждений обучающегося.</a:t>
            </a:r>
          </a:p>
        </p:txBody>
      </p:sp>
    </p:spTree>
    <p:extLst>
      <p:ext uri="{BB962C8B-B14F-4D97-AF65-F5344CB8AC3E}">
        <p14:creationId xmlns:p14="http://schemas.microsoft.com/office/powerpoint/2010/main" val="2544119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graphicFrame>
        <p:nvGraphicFramePr>
          <p:cNvPr id="5" name="Таблица 4">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1004474"/>
              </p:ext>
            </p:extLst>
          </p:nvPr>
        </p:nvGraphicFramePr>
        <p:xfrm>
          <a:off x="215505" y="818740"/>
          <a:ext cx="11760989" cy="5859921"/>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383697">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 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Блоки </a:t>
                      </a:r>
                      <a:r>
                        <a:rPr lang="ru-RU" sz="1200" b="1" dirty="0" err="1">
                          <a:effectLst/>
                          <a:latin typeface="Times New Roman" panose="02020603050405020304" pitchFamily="18" charset="0"/>
                          <a:cs typeface="Times New Roman" panose="02020603050405020304" pitchFamily="18" charset="0"/>
                        </a:rPr>
                        <a:t>ПООП</a:t>
                      </a:r>
                      <a:r>
                        <a:rPr lang="ru-RU" sz="1200" b="1" dirty="0">
                          <a:effectLst/>
                          <a:latin typeface="Times New Roman" panose="02020603050405020304" pitchFamily="18" charset="0"/>
                          <a:cs typeface="Times New Roman" panose="02020603050405020304" pitchFamily="18" charset="0"/>
                        </a:rPr>
                        <a:t>: выпускник научится / получит возможность научиться или проверяемые требования (умения) в соответствии с 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234668">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понятие арифметического квадратного корня; находить квадратные корни, используя при необходимости калькулятор; выполнять преобразования выражений, содержащих квадратные корни, используя свойства корней</a:t>
                      </a:r>
                    </a:p>
                  </a:txBody>
                  <a:tcPr marL="9525" marR="9525" marT="9525" marB="0" anchor="b"/>
                </a:tc>
                <a:extLst>
                  <a:ext uri="{0D108BD9-81ED-4DB2-BD59-A6C34878D82A}">
                    <a16:rowId xmlns:a16="http://schemas.microsoft.com/office/drawing/2014/main" val="1316804931"/>
                  </a:ext>
                </a:extLst>
              </a:tr>
              <a:tr h="192027">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138086909"/>
                  </a:ext>
                </a:extLst>
              </a:tr>
              <a:tr h="192027">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243113165"/>
                  </a:ext>
                </a:extLst>
              </a:tr>
              <a:tr h="192302">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4152238309"/>
                  </a:ext>
                </a:extLst>
              </a:tr>
              <a:tr h="184558">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519602564"/>
                  </a:ext>
                </a:extLst>
              </a:tr>
              <a:tr h="218114">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Понимать и использовать функциональные понятия и язык (термины, символические обозначения), определять значение функции по значению аргумента, определять свойства функции по ее графику</a:t>
                      </a:r>
                    </a:p>
                  </a:txBody>
                  <a:tcPr marL="9525" marR="9525" marT="9525" marB="0" anchor="b"/>
                </a:tc>
                <a:extLst>
                  <a:ext uri="{0D108BD9-81ED-4DB2-BD59-A6C34878D82A}">
                    <a16:rowId xmlns:a16="http://schemas.microsoft.com/office/drawing/2014/main" val="2510523923"/>
                  </a:ext>
                </a:extLst>
              </a:tr>
              <a:tr h="20133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Выполнять тождественные преобразования рациональных выражений на основе правил действий над многочленами и алгебраическими дробями</a:t>
                      </a:r>
                    </a:p>
                  </a:txBody>
                  <a:tcPr marL="9525" marR="9525" marT="9525" marB="0" anchor="b"/>
                </a:tc>
                <a:extLst>
                  <a:ext uri="{0D108BD9-81ED-4DB2-BD59-A6C34878D82A}">
                    <a16:rowId xmlns:a16="http://schemas.microsoft.com/office/drawing/2014/main" val="90867957"/>
                  </a:ext>
                </a:extLst>
              </a:tr>
              <a:tr h="183130">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 Использовать графические модели: дерево случайного эксперимента, диаграммы Эйлера, числовая прямая</a:t>
                      </a:r>
                    </a:p>
                  </a:txBody>
                  <a:tcPr marL="9525" marR="9525" marT="9525" marB="0" anchor="b"/>
                </a:tc>
                <a:extLst>
                  <a:ext uri="{0D108BD9-81ED-4DB2-BD59-A6C34878D82A}">
                    <a16:rowId xmlns:a16="http://schemas.microsoft.com/office/drawing/2014/main" val="1016968410"/>
                  </a:ext>
                </a:extLst>
              </a:tr>
              <a:tr h="192537">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графическое представление множеств и связей между ними для описания процессов и явлений, в том числе при решении задач из других учебных предметов и курсов</a:t>
                      </a:r>
                    </a:p>
                  </a:txBody>
                  <a:tcPr marL="9525" marR="9525" marT="9525" marB="0" anchor="b"/>
                </a:tc>
                <a:extLst>
                  <a:ext uri="{0D108BD9-81ED-4DB2-BD59-A6C34878D82A}">
                    <a16:rowId xmlns:a16="http://schemas.microsoft.com/office/drawing/2014/main" val="27220648"/>
                  </a:ext>
                </a:extLst>
              </a:tr>
              <a:tr h="213062">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3581229686"/>
                  </a:ext>
                </a:extLst>
              </a:tr>
              <a:tr h="219360">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3042111620"/>
                  </a:ext>
                </a:extLst>
              </a:tr>
              <a:tr h="205709">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1851672037"/>
                  </a:ext>
                </a:extLst>
              </a:tr>
              <a:tr h="20371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769400083"/>
                  </a:ext>
                </a:extLst>
              </a:tr>
              <a:tr h="20133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точки пересечения медиан треугольника (центра масс) в решении задач. Владеть понятием средней линии треугольника и трапеции, применять их свойства при решении геометрических задач. Пользоваться теоремой Фалеса и теоремой о пропорциональных отрезках, применять их для решения практических задач. Применять признаки подобия треугольников в решении геометрических задач. 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a:t>
                      </a:r>
                    </a:p>
                  </a:txBody>
                  <a:tcPr marL="9525" marR="9525" marT="9525" marB="0" anchor="b"/>
                </a:tc>
                <a:extLst>
                  <a:ext uri="{0D108BD9-81ED-4DB2-BD59-A6C34878D82A}">
                    <a16:rowId xmlns:a16="http://schemas.microsoft.com/office/drawing/2014/main" val="2217835660"/>
                  </a:ext>
                </a:extLst>
              </a:tr>
              <a:tr h="184558">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950850881"/>
                  </a:ext>
                </a:extLst>
              </a:tr>
              <a:tr h="184558">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 Применять свойства точки пересечения медиан треугольника (центра масс) в решении задач. Владеть понятием средней линии треугольника и трапеции, применять их свойства при решении геометрических задач. Пользоваться теоремой Фалеса и теоремой о пропорциональных отрезках, применять их для решения практических задач. Применять признаки подобия треугольников в решении геометрических задач. 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 Владеть понятиями вписанного угла и центрального угла, использовать теоремы о вписанных углах, углах между хордами (секущими) и угле между касательной и хордой при решении геометрических задач. Владеть понятием описанного четырехугольника, применять свойства описанного четырехугольника при решении задач</a:t>
                      </a:r>
                    </a:p>
                  </a:txBody>
                  <a:tcPr marL="9525" marR="9525" marT="9525" marB="0" anchor="b"/>
                </a:tc>
                <a:extLst>
                  <a:ext uri="{0D108BD9-81ED-4DB2-BD59-A6C34878D82A}">
                    <a16:rowId xmlns:a16="http://schemas.microsoft.com/office/drawing/2014/main" val="3701998277"/>
                  </a:ext>
                </a:extLst>
              </a:tr>
            </a:tbl>
          </a:graphicData>
        </a:graphic>
      </p:graphicFrame>
      <p:sp>
        <p:nvSpPr>
          <p:cNvPr id="4" name="TextBox 3">
            <a:extLst>
              <a:ext uri="{FF2B5EF4-FFF2-40B4-BE49-F238E27FC236}">
                <a16:creationId xmlns:a16="http://schemas.microsoft.com/office/drawing/2014/main" id="{3EF0CD1D-7328-4FC6-8EC5-2DBCD5FE4F96}"/>
              </a:ext>
            </a:extLst>
          </p:cNvPr>
          <p:cNvSpPr txBox="1"/>
          <p:nvPr/>
        </p:nvSpPr>
        <p:spPr>
          <a:xfrm>
            <a:off x="9494378" y="0"/>
            <a:ext cx="2697622"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Tree>
    <p:extLst>
      <p:ext uri="{BB962C8B-B14F-4D97-AF65-F5344CB8AC3E}">
        <p14:creationId xmlns:p14="http://schemas.microsoft.com/office/powerpoint/2010/main" val="26626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744584"/>
          </a:xfrm>
        </p:spPr>
        <p:txBody>
          <a:bodyPr>
            <a:noAutofit/>
          </a:bodyPr>
          <a:lstStyle/>
          <a:p>
            <a:r>
              <a:rPr lang="ru-RU" sz="2000" dirty="0"/>
              <a:t>Изменение доли участников по качеству знаний («4»+«5») по результатам ВПР в  2023-2026 гг. </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668958526"/>
              </p:ext>
            </p:extLst>
          </p:nvPr>
        </p:nvGraphicFramePr>
        <p:xfrm>
          <a:off x="0" y="1868359"/>
          <a:ext cx="11986054" cy="375251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2DB9409-43BA-4C46-AE71-06CF830366C8}"/>
              </a:ext>
            </a:extLst>
          </p:cNvPr>
          <p:cNvSpPr txBox="1"/>
          <p:nvPr/>
        </p:nvSpPr>
        <p:spPr>
          <a:xfrm>
            <a:off x="9504213" y="13711"/>
            <a:ext cx="2687787" cy="276999"/>
          </a:xfrm>
          <a:prstGeom prst="rect">
            <a:avLst/>
          </a:prstGeom>
          <a:noFill/>
        </p:spPr>
        <p:txBody>
          <a:bodyPr wrap="non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Tree>
    <p:extLst>
      <p:ext uri="{BB962C8B-B14F-4D97-AF65-F5344CB8AC3E}">
        <p14:creationId xmlns:p14="http://schemas.microsoft.com/office/powerpoint/2010/main" val="3518144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46145" y="172664"/>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AF4C7335-B5E2-47FD-BDCF-E29EA2500EC1}"/>
              </a:ext>
            </a:extLst>
          </p:cNvPr>
          <p:cNvSpPr txBox="1"/>
          <p:nvPr/>
        </p:nvSpPr>
        <p:spPr>
          <a:xfrm>
            <a:off x="9597337" y="0"/>
            <a:ext cx="2594663"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13" name="Диаграмма 12">
            <a:extLst>
              <a:ext uri="{FF2B5EF4-FFF2-40B4-BE49-F238E27FC236}">
                <a16:creationId xmlns:a16="http://schemas.microsoft.com/office/drawing/2014/main" id="{A66F5DFE-2FE4-4E6F-B29E-E73F02FDEB57}"/>
              </a:ext>
            </a:extLst>
          </p:cNvPr>
          <p:cNvGraphicFramePr>
            <a:graphicFrameLocks/>
          </p:cNvGraphicFramePr>
          <p:nvPr>
            <p:extLst>
              <p:ext uri="{D42A27DB-BD31-4B8C-83A1-F6EECF244321}">
                <p14:modId xmlns:p14="http://schemas.microsoft.com/office/powerpoint/2010/main" val="3297554556"/>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449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482958" y="302392"/>
            <a:ext cx="5619853" cy="594360"/>
          </a:xfrm>
        </p:spPr>
        <p:txBody>
          <a:bodyPr>
            <a:normAutofit/>
          </a:bodyPr>
          <a:lstStyle/>
          <a:p>
            <a:r>
              <a:rPr lang="ru-RU" dirty="0"/>
              <a:t>Как использовать результаты ВПР</a:t>
            </a:r>
          </a:p>
        </p:txBody>
      </p:sp>
      <p:sp>
        <p:nvSpPr>
          <p:cNvPr id="5" name="Объект 4">
            <a:extLst>
              <a:ext uri="{FF2B5EF4-FFF2-40B4-BE49-F238E27FC236}">
                <a16:creationId xmlns:a16="http://schemas.microsoft.com/office/drawing/2014/main" id="{BC378BAD-155E-DB7C-261D-1B9411CA07DF}"/>
              </a:ext>
            </a:extLst>
          </p:cNvPr>
          <p:cNvSpPr>
            <a:spLocks noGrp="1"/>
          </p:cNvSpPr>
          <p:nvPr>
            <p:ph idx="1"/>
          </p:nvPr>
        </p:nvSpPr>
        <p:spPr>
          <a:xfrm>
            <a:off x="277613" y="1377389"/>
            <a:ext cx="5409479" cy="2129653"/>
          </a:xfrm>
        </p:spPr>
        <p:txBody>
          <a:bodyPr>
            <a:normAutofit fontScale="92500" lnSpcReduction="10000"/>
          </a:bodyPr>
          <a:lstStyle/>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адресная работа с образовательными организациями и учителями, чьи учащиеся показывают низкие результаты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организация методических заседаний по выработке стратегий исправления основных ошибок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организация транслирования опыта учителей, учащиеся которых показывают стабильные и хорошие результаты</a:t>
            </a:r>
          </a:p>
        </p:txBody>
      </p:sp>
      <p:sp>
        <p:nvSpPr>
          <p:cNvPr id="6" name="Заголовок 3">
            <a:extLst>
              <a:ext uri="{FF2B5EF4-FFF2-40B4-BE49-F238E27FC236}">
                <a16:creationId xmlns:a16="http://schemas.microsoft.com/office/drawing/2014/main" id="{6080E9E4-4437-488C-9149-75840E35420A}"/>
              </a:ext>
            </a:extLst>
          </p:cNvPr>
          <p:cNvSpPr txBox="1">
            <a:spLocks/>
          </p:cNvSpPr>
          <p:nvPr/>
        </p:nvSpPr>
        <p:spPr>
          <a:xfrm>
            <a:off x="951055" y="3726563"/>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Times New Roman" panose="02020603050405020304" pitchFamily="18" charset="0"/>
                <a:cs typeface="Times New Roman" panose="02020603050405020304" pitchFamily="18" charset="0"/>
              </a:rPr>
              <a:t>Учитель</a:t>
            </a:r>
          </a:p>
        </p:txBody>
      </p:sp>
      <p:sp>
        <p:nvSpPr>
          <p:cNvPr id="7" name="Заголовок 3">
            <a:extLst>
              <a:ext uri="{FF2B5EF4-FFF2-40B4-BE49-F238E27FC236}">
                <a16:creationId xmlns:a16="http://schemas.microsoft.com/office/drawing/2014/main" id="{FD1D88A9-B92C-4C6F-A1CB-1E91D4DF0D14}"/>
              </a:ext>
            </a:extLst>
          </p:cNvPr>
          <p:cNvSpPr txBox="1">
            <a:spLocks/>
          </p:cNvSpPr>
          <p:nvPr/>
        </p:nvSpPr>
        <p:spPr>
          <a:xfrm>
            <a:off x="951056" y="987538"/>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Times New Roman" panose="02020603050405020304" pitchFamily="18" charset="0"/>
                <a:cs typeface="Times New Roman" panose="02020603050405020304" pitchFamily="18" charset="0"/>
              </a:rPr>
              <a:t>Муниципальный уровень</a:t>
            </a:r>
          </a:p>
        </p:txBody>
      </p:sp>
      <p:sp>
        <p:nvSpPr>
          <p:cNvPr id="8" name="Заголовок 3">
            <a:extLst>
              <a:ext uri="{FF2B5EF4-FFF2-40B4-BE49-F238E27FC236}">
                <a16:creationId xmlns:a16="http://schemas.microsoft.com/office/drawing/2014/main" id="{5008D56D-B0F5-4B0A-BDD0-F34F9382E03E}"/>
              </a:ext>
            </a:extLst>
          </p:cNvPr>
          <p:cNvSpPr txBox="1">
            <a:spLocks/>
          </p:cNvSpPr>
          <p:nvPr/>
        </p:nvSpPr>
        <p:spPr>
          <a:xfrm>
            <a:off x="6670531" y="987538"/>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Times New Roman" panose="02020603050405020304" pitchFamily="18" charset="0"/>
                <a:cs typeface="Times New Roman" panose="02020603050405020304" pitchFamily="18" charset="0"/>
              </a:rPr>
              <a:t>Образовательная организация</a:t>
            </a:r>
          </a:p>
        </p:txBody>
      </p:sp>
      <p:sp>
        <p:nvSpPr>
          <p:cNvPr id="9" name="Заголовок 3">
            <a:extLst>
              <a:ext uri="{FF2B5EF4-FFF2-40B4-BE49-F238E27FC236}">
                <a16:creationId xmlns:a16="http://schemas.microsoft.com/office/drawing/2014/main" id="{D2034F97-DFFA-42C8-9492-9992D06B042F}"/>
              </a:ext>
            </a:extLst>
          </p:cNvPr>
          <p:cNvSpPr txBox="1">
            <a:spLocks/>
          </p:cNvSpPr>
          <p:nvPr/>
        </p:nvSpPr>
        <p:spPr>
          <a:xfrm>
            <a:off x="6561473" y="4065436"/>
            <a:ext cx="3506849" cy="41436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sz="1800" b="1" dirty="0">
                <a:solidFill>
                  <a:srgbClr val="14444F"/>
                </a:solidFill>
                <a:latin typeface="Times New Roman" panose="02020603050405020304" pitchFamily="18" charset="0"/>
                <a:cs typeface="Times New Roman" panose="02020603050405020304" pitchFamily="18" charset="0"/>
              </a:rPr>
              <a:t>Родитель и ученик</a:t>
            </a:r>
          </a:p>
        </p:txBody>
      </p:sp>
      <p:sp>
        <p:nvSpPr>
          <p:cNvPr id="10" name="Объект 4">
            <a:extLst>
              <a:ext uri="{FF2B5EF4-FFF2-40B4-BE49-F238E27FC236}">
                <a16:creationId xmlns:a16="http://schemas.microsoft.com/office/drawing/2014/main" id="{CB0694D8-692D-444E-9AEA-865F675731A4}"/>
              </a:ext>
            </a:extLst>
          </p:cNvPr>
          <p:cNvSpPr txBox="1">
            <a:spLocks/>
          </p:cNvSpPr>
          <p:nvPr/>
        </p:nvSpPr>
        <p:spPr>
          <a:xfrm>
            <a:off x="5998205" y="1401900"/>
            <a:ext cx="5726944" cy="21583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700" dirty="0">
                <a:latin typeface="Times New Roman" panose="02020603050405020304" pitchFamily="18" charset="0"/>
                <a:cs typeface="Times New Roman" panose="02020603050405020304" pitchFamily="18" charset="0"/>
              </a:rPr>
              <a:t>корректировка образовательного процесса (совершенствование образовательных программ, методик, технологий обучения) </a:t>
            </a:r>
          </a:p>
          <a:p>
            <a:pPr marL="285750" indent="-285750">
              <a:buFont typeface="Courier New" panose="02070309020205020404" pitchFamily="49" charset="0"/>
              <a:buChar char="o"/>
            </a:pPr>
            <a:r>
              <a:rPr lang="ru-RU" sz="1700" dirty="0">
                <a:latin typeface="Times New Roman" panose="02020603050405020304" pitchFamily="18" charset="0"/>
                <a:cs typeface="Times New Roman" panose="02020603050405020304" pitchFamily="18" charset="0"/>
              </a:rPr>
              <a:t>информирование родителей о результатах ВПР </a:t>
            </a:r>
          </a:p>
          <a:p>
            <a:pPr marL="285750" indent="-285750">
              <a:buFont typeface="Courier New" panose="02070309020205020404" pitchFamily="49" charset="0"/>
              <a:buChar char="o"/>
            </a:pPr>
            <a:r>
              <a:rPr lang="ru-RU" sz="1700" dirty="0">
                <a:latin typeface="Times New Roman" panose="02020603050405020304" pitchFamily="18" charset="0"/>
                <a:cs typeface="Times New Roman" panose="02020603050405020304" pitchFamily="18" charset="0"/>
              </a:rPr>
              <a:t>проведение педагогических советов по результатам ВПР с целью улучшения качества образования обучающихся </a:t>
            </a:r>
          </a:p>
          <a:p>
            <a:pPr marL="285750" indent="-285750">
              <a:buFont typeface="Courier New" panose="02070309020205020404" pitchFamily="49" charset="0"/>
              <a:buChar char="o"/>
            </a:pPr>
            <a:r>
              <a:rPr lang="ru-RU" sz="1700" dirty="0">
                <a:latin typeface="Times New Roman" panose="02020603050405020304" pitchFamily="18" charset="0"/>
                <a:cs typeface="Times New Roman" panose="02020603050405020304" pitchFamily="18" charset="0"/>
              </a:rPr>
              <a:t>формирование графика внутришкольного контроля на будущий учебный год </a:t>
            </a:r>
          </a:p>
        </p:txBody>
      </p:sp>
      <p:sp>
        <p:nvSpPr>
          <p:cNvPr id="11" name="Объект 4">
            <a:extLst>
              <a:ext uri="{FF2B5EF4-FFF2-40B4-BE49-F238E27FC236}">
                <a16:creationId xmlns:a16="http://schemas.microsoft.com/office/drawing/2014/main" id="{CA1A0ED2-6080-4739-B973-607963337CCB}"/>
              </a:ext>
            </a:extLst>
          </p:cNvPr>
          <p:cNvSpPr txBox="1">
            <a:spLocks/>
          </p:cNvSpPr>
          <p:nvPr/>
        </p:nvSpPr>
        <p:spPr>
          <a:xfrm>
            <a:off x="353114" y="4229524"/>
            <a:ext cx="5409479" cy="2129653"/>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планирование индивидуального маршрута обучения для каждого учащегося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выявление проблем в усвоении образовательной программы начального общего образования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самооценка профессиональной деятельности педагога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формирование направлений совершенствования преподавания предмета </a:t>
            </a:r>
          </a:p>
        </p:txBody>
      </p:sp>
      <p:sp>
        <p:nvSpPr>
          <p:cNvPr id="12" name="Объект 4">
            <a:extLst>
              <a:ext uri="{FF2B5EF4-FFF2-40B4-BE49-F238E27FC236}">
                <a16:creationId xmlns:a16="http://schemas.microsoft.com/office/drawing/2014/main" id="{FEBF8B5B-6797-4F90-AED1-621A0FA13C81}"/>
              </a:ext>
            </a:extLst>
          </p:cNvPr>
          <p:cNvSpPr txBox="1">
            <a:spLocks/>
          </p:cNvSpPr>
          <p:nvPr/>
        </p:nvSpPr>
        <p:spPr>
          <a:xfrm>
            <a:off x="5998205" y="4391273"/>
            <a:ext cx="5409479" cy="212965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Tx/>
              <a:buNone/>
              <a:defRPr lang="ru-RU" sz="2400" kern="1200" dirty="0" smtClean="0">
                <a:solidFill>
                  <a:srgbClr val="161616"/>
                </a:solidFill>
                <a:latin typeface="Montserrat regular" panose="00000500000000000000" pitchFamily="2" charset="-52"/>
                <a:ea typeface="+mn-ea"/>
                <a:cs typeface="+mn-cs"/>
              </a:defRPr>
            </a:lvl1pPr>
            <a:lvl2pPr marL="457200" indent="0" algn="l" defTabSz="914400" rtl="0" eaLnBrk="1" latinLnBrk="0" hangingPunct="1">
              <a:lnSpc>
                <a:spcPct val="90000"/>
              </a:lnSpc>
              <a:spcBef>
                <a:spcPts val="500"/>
              </a:spcBef>
              <a:buFontTx/>
              <a:buNone/>
              <a:defRPr lang="ru-RU" sz="2400" kern="1200" dirty="0" smtClean="0">
                <a:solidFill>
                  <a:srgbClr val="161616"/>
                </a:solidFill>
                <a:latin typeface="Montserrat regular" panose="00000500000000000000" pitchFamily="2" charset="-52"/>
                <a:ea typeface="+mn-ea"/>
                <a:cs typeface="+mn-cs"/>
              </a:defRPr>
            </a:lvl2pPr>
            <a:lvl3pPr marL="914400" indent="0" algn="l" defTabSz="914400" rtl="0" eaLnBrk="1" latinLnBrk="0" hangingPunct="1">
              <a:lnSpc>
                <a:spcPct val="90000"/>
              </a:lnSpc>
              <a:spcBef>
                <a:spcPts val="500"/>
              </a:spcBef>
              <a:buFontTx/>
              <a:buNone/>
              <a:defRPr lang="ru-RU" sz="2000" kern="1200" dirty="0" smtClean="0">
                <a:solidFill>
                  <a:srgbClr val="161616"/>
                </a:solidFill>
                <a:latin typeface="Montserrat regular" panose="00000500000000000000" pitchFamily="2" charset="-52"/>
                <a:ea typeface="+mn-ea"/>
                <a:cs typeface="+mn-cs"/>
              </a:defRPr>
            </a:lvl3pPr>
            <a:lvl4pPr marL="1371600" indent="0" algn="l" defTabSz="914400" rtl="0" eaLnBrk="1" latinLnBrk="0" hangingPunct="1">
              <a:lnSpc>
                <a:spcPct val="90000"/>
              </a:lnSpc>
              <a:spcBef>
                <a:spcPts val="500"/>
              </a:spcBef>
              <a:buFontTx/>
              <a:buNone/>
              <a:defRPr lang="ru-RU" sz="1800" kern="1200" dirty="0" smtClean="0">
                <a:solidFill>
                  <a:srgbClr val="161616"/>
                </a:solidFill>
                <a:latin typeface="Montserrat regular" panose="00000500000000000000" pitchFamily="2" charset="-52"/>
                <a:ea typeface="+mn-ea"/>
                <a:cs typeface="+mn-cs"/>
              </a:defRPr>
            </a:lvl4pPr>
            <a:lvl5pPr marL="1828800" indent="0" algn="l" defTabSz="914400" rtl="0" eaLnBrk="1" latinLnBrk="0" hangingPunct="1">
              <a:lnSpc>
                <a:spcPct val="90000"/>
              </a:lnSpc>
              <a:spcBef>
                <a:spcPts val="500"/>
              </a:spcBef>
              <a:buFontTx/>
              <a:buNone/>
              <a:defRPr lang="ru-RU" sz="1800" kern="1200" dirty="0">
                <a:solidFill>
                  <a:srgbClr val="161616"/>
                </a:solidFill>
                <a:latin typeface="Montserrat regular" panose="00000500000000000000" pitchFamily="2" charset="-5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Courier New" panose="02070309020205020404" pitchFamily="49" charset="0"/>
              <a:buChar char="o"/>
            </a:pPr>
            <a:r>
              <a:rPr lang="ru-RU" sz="1700" dirty="0">
                <a:latin typeface="Times New Roman" panose="02020603050405020304" pitchFamily="18" charset="0"/>
                <a:cs typeface="Times New Roman" panose="02020603050405020304" pitchFamily="18" charset="0"/>
              </a:rPr>
              <a:t>объективная</a:t>
            </a:r>
            <a:r>
              <a:rPr lang="ru-RU" sz="1800" dirty="0">
                <a:latin typeface="Times New Roman" panose="02020603050405020304" pitchFamily="18" charset="0"/>
                <a:cs typeface="Times New Roman" panose="02020603050405020304" pitchFamily="18" charset="0"/>
              </a:rPr>
              <a:t> оценка уровня учебных достижений учащегося </a:t>
            </a:r>
          </a:p>
          <a:p>
            <a:pPr marL="285750" indent="-285750">
              <a:buFont typeface="Courier New" panose="02070309020205020404" pitchFamily="49" charset="0"/>
              <a:buChar char="o"/>
            </a:pPr>
            <a:r>
              <a:rPr lang="ru-RU" sz="1800" dirty="0">
                <a:latin typeface="Times New Roman" panose="02020603050405020304" pitchFamily="18" charset="0"/>
                <a:cs typeface="Times New Roman" panose="02020603050405020304" pitchFamily="18" charset="0"/>
              </a:rPr>
              <a:t>возможность принять участие в построении индивидуальной образовательной траектории </a:t>
            </a:r>
          </a:p>
        </p:txBody>
      </p:sp>
    </p:spTree>
    <p:extLst>
      <p:ext uri="{BB962C8B-B14F-4D97-AF65-F5344CB8AC3E}">
        <p14:creationId xmlns:p14="http://schemas.microsoft.com/office/powerpoint/2010/main" val="1959635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4A627A21-5AA7-4F83-99FF-30D92AA04E1A}"/>
              </a:ext>
            </a:extLst>
          </p:cNvPr>
          <p:cNvSpPr txBox="1"/>
          <p:nvPr/>
        </p:nvSpPr>
        <p:spPr>
          <a:xfrm>
            <a:off x="9571290" y="0"/>
            <a:ext cx="2620710"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8" name="Диаграмма 7">
            <a:extLst>
              <a:ext uri="{FF2B5EF4-FFF2-40B4-BE49-F238E27FC236}">
                <a16:creationId xmlns:a16="http://schemas.microsoft.com/office/drawing/2014/main" id="{8FAEB157-580E-4F1B-8ADE-52021B922480}"/>
              </a:ext>
            </a:extLst>
          </p:cNvPr>
          <p:cNvGraphicFramePr>
            <a:graphicFrameLocks/>
          </p:cNvGraphicFramePr>
          <p:nvPr>
            <p:extLst>
              <p:ext uri="{D42A27DB-BD31-4B8C-83A1-F6EECF244321}">
                <p14:modId xmlns:p14="http://schemas.microsoft.com/office/powerpoint/2010/main" val="2567072050"/>
              </p:ext>
            </p:extLst>
          </p:nvPr>
        </p:nvGraphicFramePr>
        <p:xfrm>
          <a:off x="1183698" y="872836"/>
          <a:ext cx="9658350" cy="59695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5286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D6A8BF4C-46AC-4CB6-8ECC-CD7118FA8251}"/>
              </a:ext>
            </a:extLst>
          </p:cNvPr>
          <p:cNvSpPr txBox="1"/>
          <p:nvPr/>
        </p:nvSpPr>
        <p:spPr>
          <a:xfrm>
            <a:off x="9502922" y="0"/>
            <a:ext cx="2689078"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13" name="Диаграмма 12">
            <a:extLst>
              <a:ext uri="{FF2B5EF4-FFF2-40B4-BE49-F238E27FC236}">
                <a16:creationId xmlns:a16="http://schemas.microsoft.com/office/drawing/2014/main" id="{E2156614-4F71-4AD0-826C-0BB57659C9F9}"/>
              </a:ext>
            </a:extLst>
          </p:cNvPr>
          <p:cNvGraphicFramePr>
            <a:graphicFrameLocks/>
          </p:cNvGraphicFramePr>
          <p:nvPr>
            <p:extLst>
              <p:ext uri="{D42A27DB-BD31-4B8C-83A1-F6EECF244321}">
                <p14:modId xmlns:p14="http://schemas.microsoft.com/office/powerpoint/2010/main" val="3174410757"/>
              </p:ext>
            </p:extLst>
          </p:nvPr>
        </p:nvGraphicFramePr>
        <p:xfrm>
          <a:off x="166687" y="1751707"/>
          <a:ext cx="11858625"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AA93354F-5B66-455B-A499-892AB5675FCA}"/>
              </a:ext>
            </a:extLst>
          </p:cNvPr>
          <p:cNvSpPr/>
          <p:nvPr/>
        </p:nvSpPr>
        <p:spPr>
          <a:xfrm rot="5400000">
            <a:off x="9462489" y="141365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8DC4881A-2514-4FEB-9301-086E1B86DCEC}"/>
              </a:ext>
            </a:extLst>
          </p:cNvPr>
          <p:cNvSpPr/>
          <p:nvPr/>
        </p:nvSpPr>
        <p:spPr>
          <a:xfrm rot="5400000">
            <a:off x="6613839" y="1413658"/>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16" name="Стрелка: пятиугольник 15">
            <a:extLst>
              <a:ext uri="{FF2B5EF4-FFF2-40B4-BE49-F238E27FC236}">
                <a16:creationId xmlns:a16="http://schemas.microsoft.com/office/drawing/2014/main" id="{BA8645C7-0028-4F3B-80DE-9BC5276171E5}"/>
              </a:ext>
            </a:extLst>
          </p:cNvPr>
          <p:cNvSpPr/>
          <p:nvPr/>
        </p:nvSpPr>
        <p:spPr>
          <a:xfrm rot="5400000">
            <a:off x="4237862" y="1413659"/>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36494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3D4913D3-C28D-4DDA-B906-706FDBB1B539}"/>
              </a:ext>
            </a:extLst>
          </p:cNvPr>
          <p:cNvSpPr txBox="1"/>
          <p:nvPr/>
        </p:nvSpPr>
        <p:spPr>
          <a:xfrm>
            <a:off x="9520015" y="0"/>
            <a:ext cx="2671985"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pic>
        <p:nvPicPr>
          <p:cNvPr id="8" name="Рисунок 7">
            <a:extLst>
              <a:ext uri="{FF2B5EF4-FFF2-40B4-BE49-F238E27FC236}">
                <a16:creationId xmlns:a16="http://schemas.microsoft.com/office/drawing/2014/main" id="{2E7DE037-D84D-4974-A240-09C39DD50001}"/>
              </a:ext>
            </a:extLst>
          </p:cNvPr>
          <p:cNvPicPr>
            <a:picLocks noChangeAspect="1"/>
          </p:cNvPicPr>
          <p:nvPr/>
        </p:nvPicPr>
        <p:blipFill rotWithShape="1">
          <a:blip r:embed="rId2">
            <a:extLst>
              <a:ext uri="{28A0092B-C50C-407E-A947-70E740481C1C}">
                <a14:useLocalDpi xmlns:a14="http://schemas.microsoft.com/office/drawing/2010/main" val="0"/>
              </a:ext>
            </a:extLst>
          </a:blip>
          <a:srcRect t="14142"/>
          <a:stretch/>
        </p:blipFill>
        <p:spPr>
          <a:xfrm>
            <a:off x="1842114" y="1015068"/>
            <a:ext cx="8991600" cy="5146646"/>
          </a:xfrm>
          <a:prstGeom prst="rect">
            <a:avLst/>
          </a:prstGeom>
        </p:spPr>
      </p:pic>
    </p:spTree>
    <p:extLst>
      <p:ext uri="{BB962C8B-B14F-4D97-AF65-F5344CB8AC3E}">
        <p14:creationId xmlns:p14="http://schemas.microsoft.com/office/powerpoint/2010/main" val="3908580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4A4AD908-BBCF-40AB-8A04-5C5F3FF57992}"/>
              </a:ext>
            </a:extLst>
          </p:cNvPr>
          <p:cNvSpPr txBox="1"/>
          <p:nvPr/>
        </p:nvSpPr>
        <p:spPr>
          <a:xfrm>
            <a:off x="9537107" y="0"/>
            <a:ext cx="2654893"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5" name="Диаграмма 4">
            <a:extLst>
              <a:ext uri="{FF2B5EF4-FFF2-40B4-BE49-F238E27FC236}">
                <a16:creationId xmlns:a16="http://schemas.microsoft.com/office/drawing/2014/main" id="{9D0532CF-C015-4FC6-8ACD-9D66BB229713}"/>
              </a:ext>
            </a:extLst>
          </p:cNvPr>
          <p:cNvGraphicFramePr>
            <a:graphicFrameLocks/>
          </p:cNvGraphicFramePr>
          <p:nvPr>
            <p:extLst>
              <p:ext uri="{D42A27DB-BD31-4B8C-83A1-F6EECF244321}">
                <p14:modId xmlns:p14="http://schemas.microsoft.com/office/powerpoint/2010/main" val="2722328993"/>
              </p:ext>
            </p:extLst>
          </p:nvPr>
        </p:nvGraphicFramePr>
        <p:xfrm>
          <a:off x="1194087" y="1298862"/>
          <a:ext cx="10344151" cy="48144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1261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математике (углубленный уровень) в 8 классах приняло участие </a:t>
            </a:r>
            <a:r>
              <a:rPr lang="en-US" sz="2800" b="1" dirty="0">
                <a:latin typeface="+mn-lt"/>
              </a:rPr>
              <a:t>314</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en-US" sz="2800" b="1" dirty="0">
                <a:latin typeface="+mn-lt"/>
              </a:rPr>
              <a:t>14</a:t>
            </a:r>
            <a:r>
              <a:rPr lang="ru-RU" sz="2800" b="1" dirty="0">
                <a:latin typeface="+mn-lt"/>
              </a:rPr>
              <a:t> </a:t>
            </a:r>
            <a:r>
              <a:rPr lang="ru-RU" sz="2800" dirty="0">
                <a:latin typeface="+mn-lt"/>
              </a:rPr>
              <a:t>участников (</a:t>
            </a:r>
            <a:r>
              <a:rPr lang="ru-RU" sz="2800" b="1" dirty="0">
                <a:latin typeface="+mn-lt"/>
              </a:rPr>
              <a:t>4,</a:t>
            </a:r>
            <a:r>
              <a:rPr lang="en-US" sz="2800" b="1" dirty="0">
                <a:latin typeface="+mn-lt"/>
              </a:rPr>
              <a:t>46</a:t>
            </a:r>
            <a:r>
              <a:rPr lang="ru-RU" sz="2800" b="1" dirty="0">
                <a:latin typeface="+mn-lt"/>
              </a:rPr>
              <a:t>%</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b="1" dirty="0"/>
              <a:t>51,59 % </a:t>
            </a:r>
            <a:r>
              <a:rPr lang="ru-RU" sz="2800" dirty="0">
                <a:latin typeface="+mn-lt"/>
              </a:rPr>
              <a:t>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10, 13, 14, 15, 16.</a:t>
            </a:r>
          </a:p>
        </p:txBody>
      </p:sp>
      <p:sp>
        <p:nvSpPr>
          <p:cNvPr id="5" name="TextBox 4">
            <a:extLst>
              <a:ext uri="{FF2B5EF4-FFF2-40B4-BE49-F238E27FC236}">
                <a16:creationId xmlns:a16="http://schemas.microsoft.com/office/drawing/2014/main" id="{7E576028-D8EB-4508-BDD7-BB4C70FBA069}"/>
              </a:ext>
            </a:extLst>
          </p:cNvPr>
          <p:cNvSpPr txBox="1"/>
          <p:nvPr/>
        </p:nvSpPr>
        <p:spPr>
          <a:xfrm>
            <a:off x="9340553" y="0"/>
            <a:ext cx="2851447" cy="276999"/>
          </a:xfrm>
          <a:prstGeom prst="rect">
            <a:avLst/>
          </a:prstGeom>
          <a:noFill/>
        </p:spPr>
        <p:txBody>
          <a:bodyPr wrap="square" rtlCol="0">
            <a:spAutoFit/>
          </a:bodyPr>
          <a:lstStyle/>
          <a:p>
            <a:r>
              <a:rPr lang="ru-RU" sz="1200" dirty="0">
                <a:solidFill>
                  <a:schemeClr val="tx2">
                    <a:lumMod val="40000"/>
                    <a:lumOff val="60000"/>
                  </a:schemeClr>
                </a:solidFill>
              </a:rPr>
              <a:t>Математика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Tree>
    <p:extLst>
      <p:ext uri="{BB962C8B-B14F-4D97-AF65-F5344CB8AC3E}">
        <p14:creationId xmlns:p14="http://schemas.microsoft.com/office/powerpoint/2010/main" val="37965133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физике</a:t>
            </a:r>
          </a:p>
          <a:p>
            <a:pPr algn="ctr"/>
            <a:r>
              <a:rPr lang="ru-RU" sz="6600" b="1" dirty="0"/>
              <a:t>(базовый уровень)</a:t>
            </a:r>
          </a:p>
        </p:txBody>
      </p:sp>
    </p:spTree>
    <p:extLst>
      <p:ext uri="{BB962C8B-B14F-4D97-AF65-F5344CB8AC3E}">
        <p14:creationId xmlns:p14="http://schemas.microsoft.com/office/powerpoint/2010/main" val="2787420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0</a:t>
            </a:r>
            <a:r>
              <a:rPr lang="en-US" dirty="0">
                <a:solidFill>
                  <a:sysClr val="windowText" lastClr="000000"/>
                </a:solidFill>
              </a:rPr>
              <a:t> </a:t>
            </a:r>
            <a:r>
              <a:rPr lang="ru-RU" dirty="0">
                <a:solidFill>
                  <a:sysClr val="windowText" lastClr="000000"/>
                </a:solidFill>
              </a:rPr>
              <a:t>заданий</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62873"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65454" y="5187680"/>
            <a:ext cx="8490656" cy="15314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solidFill>
                  <a:schemeClr val="tx1"/>
                </a:solidFill>
              </a:rPr>
              <a:t>Задания 1–3, 6, 8 и 9 требуют краткого ответа. </a:t>
            </a:r>
          </a:p>
          <a:p>
            <a:pPr algn="just"/>
            <a:r>
              <a:rPr lang="ru-RU" dirty="0">
                <a:solidFill>
                  <a:schemeClr val="tx1"/>
                </a:solidFill>
              </a:rPr>
              <a:t>Задания 4, 5, 7 и 10 предполагают развернутую запись ответа или решения</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18</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80098" y="329190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3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34907327"/>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5-9</a:t>
                      </a:r>
                    </a:p>
                  </a:txBody>
                  <a:tcPr anchor="ctr"/>
                </a:tc>
                <a:tc>
                  <a:txBody>
                    <a:bodyPr/>
                    <a:lstStyle/>
                    <a:p>
                      <a:pPr algn="ctr"/>
                      <a:r>
                        <a:rPr lang="ru-RU" sz="1600" dirty="0"/>
                        <a:t>10-14</a:t>
                      </a:r>
                    </a:p>
                  </a:txBody>
                  <a:tcPr anchor="ctr"/>
                </a:tc>
                <a:tc>
                  <a:txBody>
                    <a:bodyPr/>
                    <a:lstStyle/>
                    <a:p>
                      <a:pPr algn="ctr"/>
                      <a:r>
                        <a:rPr lang="ru-RU" sz="1600" dirty="0"/>
                        <a:t>15-18</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 name="Прямоугольник: скругленные углы 1">
            <a:extLst>
              <a:ext uri="{FF2B5EF4-FFF2-40B4-BE49-F238E27FC236}">
                <a16:creationId xmlns:a16="http://schemas.microsoft.com/office/drawing/2014/main" id="{6B02E92C-9EB3-240F-F658-AA8A0D12D041}"/>
              </a:ext>
            </a:extLst>
          </p:cNvPr>
          <p:cNvSpPr/>
          <p:nvPr/>
        </p:nvSpPr>
        <p:spPr>
          <a:xfrm>
            <a:off x="1980097" y="244201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 заданий базового уровня сложности</a:t>
            </a:r>
          </a:p>
        </p:txBody>
      </p:sp>
      <p:sp>
        <p:nvSpPr>
          <p:cNvPr id="19" name="TextBox 18">
            <a:extLst>
              <a:ext uri="{FF2B5EF4-FFF2-40B4-BE49-F238E27FC236}">
                <a16:creationId xmlns:a16="http://schemas.microsoft.com/office/drawing/2014/main" id="{14803CEF-84B3-4EB5-B2B3-D378CED7D6B6}"/>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spTree>
    <p:extLst>
      <p:ext uri="{BB962C8B-B14F-4D97-AF65-F5344CB8AC3E}">
        <p14:creationId xmlns:p14="http://schemas.microsoft.com/office/powerpoint/2010/main" val="1118791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 часть 1</a:t>
            </a:r>
          </a:p>
        </p:txBody>
      </p:sp>
      <p:sp>
        <p:nvSpPr>
          <p:cNvPr id="4" name="TextBox 3">
            <a:extLst>
              <a:ext uri="{FF2B5EF4-FFF2-40B4-BE49-F238E27FC236}">
                <a16:creationId xmlns:a16="http://schemas.microsoft.com/office/drawing/2014/main" id="{DCDD3F02-B324-409C-8EB6-52400D5A445A}"/>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7" name="Таблица 6">
            <a:extLst>
              <a:ext uri="{FF2B5EF4-FFF2-40B4-BE49-F238E27FC236}">
                <a16:creationId xmlns:a16="http://schemas.microsoft.com/office/drawing/2014/main" id="{0218BA49-B53F-4D23-81D3-914F8807EC82}"/>
              </a:ext>
            </a:extLst>
          </p:cNvPr>
          <p:cNvGraphicFramePr>
            <a:graphicFrameLocks noGrp="1"/>
          </p:cNvGraphicFramePr>
          <p:nvPr>
            <p:extLst>
              <p:ext uri="{D42A27DB-BD31-4B8C-83A1-F6EECF244321}">
                <p14:modId xmlns:p14="http://schemas.microsoft.com/office/powerpoint/2010/main" val="1560231112"/>
              </p:ext>
            </p:extLst>
          </p:nvPr>
        </p:nvGraphicFramePr>
        <p:xfrm>
          <a:off x="197708" y="887106"/>
          <a:ext cx="11796583" cy="5661597"/>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Ома для участка цепи, закон Джоуля – Ленца) и формулы, связывающие физические величины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удельное сопротивление проводника);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(закон Ома для участка цепи, закон Джоуля – Ленца) и формулы, связывающие физические величины (сила тока, электрическое напряжение, электрическое сопротивление, работа электрического поля, мощность тока), необходимые для ее решения; проводить расчеты. Распознавать простые технические устройства и измерительные приборы по схемам и схематичным рисункам; составлять схемы электрических цепей с последовательным и параллельным соединением элементов, различая условные обозначения элементов электрических цепей</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 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электромагнитные явления и объяснять на основе имеющихся знаний основные свойства или условия протекания этих явлений: взаимодействие магнитов, действие магнитного поля на проводник с током</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Проводить прямые измерения физических величин: время, масса тела, объем, сила, температура, атмосферное давление, напряжение, сила тока; использовать простейшие методы оценки погрешностей измерений</a:t>
                      </a:r>
                    </a:p>
                  </a:txBody>
                  <a:tcPr marL="9525" marR="9525" marT="9525" marB="0" anchor="b">
                    <a:noFill/>
                  </a:tcPr>
                </a:tc>
                <a:extLst>
                  <a:ext uri="{0D108BD9-81ED-4DB2-BD59-A6C34878D82A}">
                    <a16:rowId xmlns:a16="http://schemas.microsoft.com/office/drawing/2014/main" val="942685591"/>
                  </a:ext>
                </a:extLst>
              </a:tr>
            </a:tbl>
          </a:graphicData>
        </a:graphic>
      </p:graphicFrame>
    </p:spTree>
    <p:extLst>
      <p:ext uri="{BB962C8B-B14F-4D97-AF65-F5344CB8AC3E}">
        <p14:creationId xmlns:p14="http://schemas.microsoft.com/office/powerpoint/2010/main" val="3165393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7849945" cy="594360"/>
          </a:xfrm>
        </p:spPr>
        <p:txBody>
          <a:bodyPr/>
          <a:lstStyle/>
          <a:p>
            <a:r>
              <a:rPr lang="ru-RU" dirty="0"/>
              <a:t>Требования (умения)- часть 2</a:t>
            </a:r>
          </a:p>
        </p:txBody>
      </p:sp>
      <p:sp>
        <p:nvSpPr>
          <p:cNvPr id="4" name="TextBox 3">
            <a:extLst>
              <a:ext uri="{FF2B5EF4-FFF2-40B4-BE49-F238E27FC236}">
                <a16:creationId xmlns:a16="http://schemas.microsoft.com/office/drawing/2014/main" id="{A9DCC075-5A03-4C17-BF35-4D0B2BE9ABB8}"/>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5" name="Таблица 4">
            <a:extLst>
              <a:ext uri="{FF2B5EF4-FFF2-40B4-BE49-F238E27FC236}">
                <a16:creationId xmlns:a16="http://schemas.microsoft.com/office/drawing/2014/main" id="{BC2D0AC9-3A93-4787-973B-A703C5E5BD5E}"/>
              </a:ext>
            </a:extLst>
          </p:cNvPr>
          <p:cNvGraphicFramePr>
            <a:graphicFrameLocks noGrp="1"/>
          </p:cNvGraphicFramePr>
          <p:nvPr>
            <p:extLst>
              <p:ext uri="{D42A27DB-BD31-4B8C-83A1-F6EECF244321}">
                <p14:modId xmlns:p14="http://schemas.microsoft.com/office/powerpoint/2010/main" val="92676491"/>
              </p:ext>
            </p:extLst>
          </p:nvPr>
        </p:nvGraphicFramePr>
        <p:xfrm>
          <a:off x="197708" y="887106"/>
          <a:ext cx="11796583" cy="5855907"/>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77269">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тепловые явления и объяснять на базе имеющихся знаний основные свойства или условия протекания этих явлений: диффузия, изменение объема тел при нагревании (охлаждении), тепловое равновесие, испарение, конденсация, плавление, кристаллизация, кипение, различные способы теплопередачи (теплопроводность, конвекция, излучение), агрегатные состояния вещества, поглощение энергии при испарении жидкости и выделение ее при конденсации пара; распознавать электромагнитные явления и объяснять на основе имеющихся знаний основные свойства или условия протекания этих явлений: электризации тел, взаимодействие зарядов, электрический ток и его действия (тепловое, химическое, магнитное).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962026188"/>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206778492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Интерпретировать результаты наблюдений и опытов; решать задачи, используя формулы, связывающие физические величины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и формулы, необходимые для ее решения; проводить расчеты; решать задачи, используя физические законы (закон Ома для участка цепи, закон Джоуля – Ленца) и формулы, связывающие физические величины (сила тока, электрическое напряжение, электрическое сопротивление, работа электрического поля, мощность тока);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1313562819"/>
                  </a:ext>
                </a:extLst>
              </a:tr>
            </a:tbl>
          </a:graphicData>
        </a:graphic>
      </p:graphicFrame>
    </p:spTree>
    <p:extLst>
      <p:ext uri="{BB962C8B-B14F-4D97-AF65-F5344CB8AC3E}">
        <p14:creationId xmlns:p14="http://schemas.microsoft.com/office/powerpoint/2010/main" val="17322318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563025763"/>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1594310753"/>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E680079-37E5-4FBA-8807-22DD9C7D3C34}"/>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spTree>
    <p:extLst>
      <p:ext uri="{BB962C8B-B14F-4D97-AF65-F5344CB8AC3E}">
        <p14:creationId xmlns:p14="http://schemas.microsoft.com/office/powerpoint/2010/main" val="1454159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a16="http://schemas.microsoft.com/office/drawing/2014/main" id="{CB08541A-D9C6-46ED-958B-471025D2106D}"/>
              </a:ext>
            </a:extLst>
          </p:cNvPr>
          <p:cNvSpPr txBox="1">
            <a:spLocks/>
          </p:cNvSpPr>
          <p:nvPr/>
        </p:nvSpPr>
        <p:spPr>
          <a:xfrm>
            <a:off x="3608070" y="308651"/>
            <a:ext cx="4327332" cy="51033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Общие сведения</a:t>
            </a:r>
          </a:p>
        </p:txBody>
      </p:sp>
      <p:graphicFrame>
        <p:nvGraphicFramePr>
          <p:cNvPr id="5" name="Диаграмма 4">
            <a:extLst>
              <a:ext uri="{FF2B5EF4-FFF2-40B4-BE49-F238E27FC236}">
                <a16:creationId xmlns:a16="http://schemas.microsoft.com/office/drawing/2014/main" id="{8BC71586-C6B2-4793-9E42-7D30FCCE6773}"/>
              </a:ext>
            </a:extLst>
          </p:cNvPr>
          <p:cNvGraphicFramePr/>
          <p:nvPr>
            <p:extLst>
              <p:ext uri="{D42A27DB-BD31-4B8C-83A1-F6EECF244321}">
                <p14:modId xmlns:p14="http://schemas.microsoft.com/office/powerpoint/2010/main" val="2313927495"/>
              </p:ext>
            </p:extLst>
          </p:nvPr>
        </p:nvGraphicFramePr>
        <p:xfrm>
          <a:off x="180974" y="1173500"/>
          <a:ext cx="5305426" cy="55540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a:extLst>
              <a:ext uri="{FF2B5EF4-FFF2-40B4-BE49-F238E27FC236}">
                <a16:creationId xmlns:a16="http://schemas.microsoft.com/office/drawing/2014/main" id="{49883617-0E5C-442A-BC67-FB7D7BCAF978}"/>
              </a:ext>
            </a:extLst>
          </p:cNvPr>
          <p:cNvGraphicFramePr/>
          <p:nvPr>
            <p:extLst>
              <p:ext uri="{D42A27DB-BD31-4B8C-83A1-F6EECF244321}">
                <p14:modId xmlns:p14="http://schemas.microsoft.com/office/powerpoint/2010/main" val="2586591244"/>
              </p:ext>
            </p:extLst>
          </p:nvPr>
        </p:nvGraphicFramePr>
        <p:xfrm>
          <a:off x="5026658" y="684515"/>
          <a:ext cx="6891981" cy="40667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Диаграмма 6">
            <a:extLst>
              <a:ext uri="{FF2B5EF4-FFF2-40B4-BE49-F238E27FC236}">
                <a16:creationId xmlns:a16="http://schemas.microsoft.com/office/drawing/2014/main" id="{5EEE91B0-919B-4529-AA26-0CD16F6A0D77}"/>
              </a:ext>
            </a:extLst>
          </p:cNvPr>
          <p:cNvGraphicFramePr/>
          <p:nvPr>
            <p:extLst>
              <p:ext uri="{D42A27DB-BD31-4B8C-83A1-F6EECF244321}">
                <p14:modId xmlns:p14="http://schemas.microsoft.com/office/powerpoint/2010/main" val="838650423"/>
              </p:ext>
            </p:extLst>
          </p:nvPr>
        </p:nvGraphicFramePr>
        <p:xfrm>
          <a:off x="4699509" y="4527176"/>
          <a:ext cx="7219130" cy="19184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46768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D18EE2C2-3D41-4D8D-A965-7235FA115C3B}"/>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13" name="Диаграмма 12">
            <a:extLst>
              <a:ext uri="{FF2B5EF4-FFF2-40B4-BE49-F238E27FC236}">
                <a16:creationId xmlns:a16="http://schemas.microsoft.com/office/drawing/2014/main" id="{67954A80-53F3-47F1-91C8-4C7B17C2D4A0}"/>
              </a:ext>
            </a:extLst>
          </p:cNvPr>
          <p:cNvGraphicFramePr>
            <a:graphicFrameLocks/>
          </p:cNvGraphicFramePr>
          <p:nvPr>
            <p:extLst>
              <p:ext uri="{D42A27DB-BD31-4B8C-83A1-F6EECF244321}">
                <p14:modId xmlns:p14="http://schemas.microsoft.com/office/powerpoint/2010/main" val="2073969564"/>
              </p:ext>
            </p:extLst>
          </p:nvPr>
        </p:nvGraphicFramePr>
        <p:xfrm>
          <a:off x="1319212" y="1935740"/>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61045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06173616-AD65-4D0C-824A-276A2E679413}"/>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8" name="Диаграмма 7">
            <a:extLst>
              <a:ext uri="{FF2B5EF4-FFF2-40B4-BE49-F238E27FC236}">
                <a16:creationId xmlns:a16="http://schemas.microsoft.com/office/drawing/2014/main" id="{2393B13C-7B5E-443B-AB21-11C4F35AE5FF}"/>
              </a:ext>
            </a:extLst>
          </p:cNvPr>
          <p:cNvGraphicFramePr>
            <a:graphicFrameLocks/>
          </p:cNvGraphicFramePr>
          <p:nvPr>
            <p:extLst>
              <p:ext uri="{D42A27DB-BD31-4B8C-83A1-F6EECF244321}">
                <p14:modId xmlns:p14="http://schemas.microsoft.com/office/powerpoint/2010/main" val="3200353413"/>
              </p:ext>
            </p:extLst>
          </p:nvPr>
        </p:nvGraphicFramePr>
        <p:xfrm>
          <a:off x="1110961" y="727364"/>
          <a:ext cx="9658350" cy="6086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2399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EFB5A726-DDDE-4140-86B9-E0BA56A1A001}"/>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13" name="Диаграмма 12">
            <a:extLst>
              <a:ext uri="{FF2B5EF4-FFF2-40B4-BE49-F238E27FC236}">
                <a16:creationId xmlns:a16="http://schemas.microsoft.com/office/drawing/2014/main" id="{74A12C28-DAA8-4CE0-8C57-C58CCF7C5110}"/>
              </a:ext>
            </a:extLst>
          </p:cNvPr>
          <p:cNvGraphicFramePr>
            <a:graphicFrameLocks/>
          </p:cNvGraphicFramePr>
          <p:nvPr>
            <p:extLst>
              <p:ext uri="{D42A27DB-BD31-4B8C-83A1-F6EECF244321}">
                <p14:modId xmlns:p14="http://schemas.microsoft.com/office/powerpoint/2010/main" val="695942637"/>
              </p:ext>
            </p:extLst>
          </p:nvPr>
        </p:nvGraphicFramePr>
        <p:xfrm>
          <a:off x="638174" y="1797843"/>
          <a:ext cx="10915651"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1356F9D6-E804-4A5F-91D6-19F1A08B77F5}"/>
              </a:ext>
            </a:extLst>
          </p:cNvPr>
          <p:cNvSpPr/>
          <p:nvPr/>
        </p:nvSpPr>
        <p:spPr>
          <a:xfrm rot="5400000">
            <a:off x="9228281" y="142411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0D78DBC1-EE92-4030-A9A1-D92A3A040542}"/>
              </a:ext>
            </a:extLst>
          </p:cNvPr>
          <p:cNvSpPr/>
          <p:nvPr/>
        </p:nvSpPr>
        <p:spPr>
          <a:xfrm rot="5400000">
            <a:off x="6698499" y="142411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16" name="Стрелка: пятиугольник 15">
            <a:extLst>
              <a:ext uri="{FF2B5EF4-FFF2-40B4-BE49-F238E27FC236}">
                <a16:creationId xmlns:a16="http://schemas.microsoft.com/office/drawing/2014/main" id="{86E86395-2ED7-4EBA-A68C-0EC6796B113C}"/>
              </a:ext>
            </a:extLst>
          </p:cNvPr>
          <p:cNvSpPr/>
          <p:nvPr/>
        </p:nvSpPr>
        <p:spPr>
          <a:xfrm rot="5400000">
            <a:off x="3897534" y="142411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3132234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57B8AEE9-9BF8-43BE-9EE9-051259A5BF1D}"/>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pic>
        <p:nvPicPr>
          <p:cNvPr id="7" name="Рисунок 6">
            <a:extLst>
              <a:ext uri="{FF2B5EF4-FFF2-40B4-BE49-F238E27FC236}">
                <a16:creationId xmlns:a16="http://schemas.microsoft.com/office/drawing/2014/main" id="{13D73D7E-7BF3-4AEA-9EFE-FB4417F62FF0}"/>
              </a:ext>
            </a:extLst>
          </p:cNvPr>
          <p:cNvPicPr>
            <a:picLocks noChangeAspect="1"/>
          </p:cNvPicPr>
          <p:nvPr/>
        </p:nvPicPr>
        <p:blipFill rotWithShape="1">
          <a:blip r:embed="rId2">
            <a:extLst>
              <a:ext uri="{28A0092B-C50C-407E-A947-70E740481C1C}">
                <a14:useLocalDpi xmlns:a14="http://schemas.microsoft.com/office/drawing/2010/main" val="0"/>
              </a:ext>
            </a:extLst>
          </a:blip>
          <a:srcRect t="14357"/>
          <a:stretch/>
        </p:blipFill>
        <p:spPr>
          <a:xfrm>
            <a:off x="1937905" y="1143371"/>
            <a:ext cx="8316190" cy="4748168"/>
          </a:xfrm>
          <a:prstGeom prst="rect">
            <a:avLst/>
          </a:prstGeom>
        </p:spPr>
      </p:pic>
    </p:spTree>
    <p:extLst>
      <p:ext uri="{BB962C8B-B14F-4D97-AF65-F5344CB8AC3E}">
        <p14:creationId xmlns:p14="http://schemas.microsoft.com/office/powerpoint/2010/main" val="5918157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F69D2872-5D17-4332-B14F-51B7E6FEB55B}"/>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graphicFrame>
        <p:nvGraphicFramePr>
          <p:cNvPr id="5" name="Диаграмма 4">
            <a:extLst>
              <a:ext uri="{FF2B5EF4-FFF2-40B4-BE49-F238E27FC236}">
                <a16:creationId xmlns:a16="http://schemas.microsoft.com/office/drawing/2014/main" id="{80D5849D-3665-4D24-97DD-F9BFAA3AA503}"/>
              </a:ext>
            </a:extLst>
          </p:cNvPr>
          <p:cNvGraphicFramePr>
            <a:graphicFrameLocks/>
          </p:cNvGraphicFramePr>
          <p:nvPr>
            <p:extLst>
              <p:ext uri="{D42A27DB-BD31-4B8C-83A1-F6EECF244321}">
                <p14:modId xmlns:p14="http://schemas.microsoft.com/office/powerpoint/2010/main" val="3809710166"/>
              </p:ext>
            </p:extLst>
          </p:nvPr>
        </p:nvGraphicFramePr>
        <p:xfrm>
          <a:off x="1847849" y="798041"/>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76147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физике в </a:t>
            </a:r>
            <a:r>
              <a:rPr lang="en-US" sz="2800" dirty="0">
                <a:latin typeface="+mn-lt"/>
              </a:rPr>
              <a:t>8</a:t>
            </a:r>
            <a:r>
              <a:rPr lang="ru-RU" sz="2800" dirty="0">
                <a:latin typeface="+mn-lt"/>
              </a:rPr>
              <a:t> классах приняло участие </a:t>
            </a:r>
            <a:r>
              <a:rPr lang="ru-RU" sz="2800" b="1" dirty="0">
                <a:latin typeface="+mn-lt"/>
              </a:rPr>
              <a:t>3426 </a:t>
            </a:r>
            <a:r>
              <a:rPr lang="ru-RU" sz="2800" dirty="0">
                <a:latin typeface="+mn-lt"/>
              </a:rPr>
              <a:t>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en-US" sz="2800" b="1" dirty="0">
                <a:latin typeface="+mn-lt"/>
              </a:rPr>
              <a:t>116</a:t>
            </a:r>
            <a:r>
              <a:rPr lang="ru-RU" sz="2800" b="1" dirty="0">
                <a:latin typeface="+mn-lt"/>
              </a:rPr>
              <a:t> </a:t>
            </a:r>
            <a:r>
              <a:rPr lang="ru-RU" sz="2800" dirty="0">
                <a:latin typeface="+mn-lt"/>
              </a:rPr>
              <a:t>участников (</a:t>
            </a:r>
            <a:r>
              <a:rPr lang="ru-RU" sz="2800" b="1" dirty="0">
                <a:latin typeface="+mn-lt"/>
              </a:rPr>
              <a:t>3,39</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43,09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5, 10.</a:t>
            </a:r>
          </a:p>
        </p:txBody>
      </p:sp>
      <p:sp>
        <p:nvSpPr>
          <p:cNvPr id="5" name="TextBox 4">
            <a:extLst>
              <a:ext uri="{FF2B5EF4-FFF2-40B4-BE49-F238E27FC236}">
                <a16:creationId xmlns:a16="http://schemas.microsoft.com/office/drawing/2014/main" id="{37628A6C-6FF2-424B-8223-9AD13527BF67}"/>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Физика, 8 класс</a:t>
            </a:r>
          </a:p>
        </p:txBody>
      </p:sp>
    </p:spTree>
    <p:extLst>
      <p:ext uri="{BB962C8B-B14F-4D97-AF65-F5344CB8AC3E}">
        <p14:creationId xmlns:p14="http://schemas.microsoft.com/office/powerpoint/2010/main" val="29179809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физике</a:t>
            </a:r>
          </a:p>
          <a:p>
            <a:pPr algn="ctr"/>
            <a:r>
              <a:rPr lang="ru-RU" sz="6600" b="1" dirty="0"/>
              <a:t> (углубленный уровень)</a:t>
            </a:r>
          </a:p>
        </p:txBody>
      </p:sp>
    </p:spTree>
    <p:extLst>
      <p:ext uri="{BB962C8B-B14F-4D97-AF65-F5344CB8AC3E}">
        <p14:creationId xmlns:p14="http://schemas.microsoft.com/office/powerpoint/2010/main" val="541199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7</a:t>
            </a:r>
            <a:r>
              <a:rPr lang="en-US" dirty="0">
                <a:solidFill>
                  <a:sysClr val="windowText" lastClr="000000"/>
                </a:solidFill>
              </a:rPr>
              <a:t> </a:t>
            </a:r>
            <a:r>
              <a:rPr lang="ru-RU" dirty="0">
                <a:solidFill>
                  <a:sysClr val="windowText" lastClr="000000"/>
                </a:solidFill>
              </a:rPr>
              <a:t>заданий</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62873"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65454" y="5187680"/>
            <a:ext cx="8490656" cy="15314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solidFill>
                  <a:schemeClr val="tx1"/>
                </a:solidFill>
              </a:rPr>
              <a:t>Задания 2, 3 и 4 требуют краткого ответа.</a:t>
            </a:r>
          </a:p>
          <a:p>
            <a:pPr algn="just"/>
            <a:r>
              <a:rPr lang="ru-RU" dirty="0">
                <a:solidFill>
                  <a:schemeClr val="tx1"/>
                </a:solidFill>
              </a:rPr>
              <a:t>Задания 1 и 5 предполагают развернутую запись ответа. </a:t>
            </a:r>
          </a:p>
          <a:p>
            <a:pPr algn="just"/>
            <a:r>
              <a:rPr lang="ru-RU" dirty="0">
                <a:solidFill>
                  <a:schemeClr val="tx1"/>
                </a:solidFill>
              </a:rPr>
              <a:t>В задании 6 нужно написать решение задачи полностью.</a:t>
            </a:r>
          </a:p>
          <a:p>
            <a:pPr algn="just"/>
            <a:r>
              <a:rPr lang="ru-RU" dirty="0">
                <a:solidFill>
                  <a:schemeClr val="tx1"/>
                </a:solidFill>
              </a:rPr>
              <a:t>Задание 7 состоит из трех частей, все этапы выполнения задания необходимо записать полностью.</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20</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01258" y="2840164"/>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258583048"/>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5-10</a:t>
                      </a:r>
                    </a:p>
                  </a:txBody>
                  <a:tcPr anchor="ctr"/>
                </a:tc>
                <a:tc>
                  <a:txBody>
                    <a:bodyPr/>
                    <a:lstStyle/>
                    <a:p>
                      <a:pPr algn="ctr"/>
                      <a:r>
                        <a:rPr lang="ru-RU" sz="1600" dirty="0"/>
                        <a:t>11-15</a:t>
                      </a:r>
                    </a:p>
                  </a:txBody>
                  <a:tcPr anchor="ctr"/>
                </a:tc>
                <a:tc>
                  <a:txBody>
                    <a:bodyPr/>
                    <a:lstStyle/>
                    <a:p>
                      <a:pPr algn="ctr"/>
                      <a:r>
                        <a:rPr lang="ru-RU" sz="1600" dirty="0"/>
                        <a:t>16-20</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 name="Прямоугольник: скругленные углы 1">
            <a:extLst>
              <a:ext uri="{FF2B5EF4-FFF2-40B4-BE49-F238E27FC236}">
                <a16:creationId xmlns:a16="http://schemas.microsoft.com/office/drawing/2014/main" id="{6B02E92C-9EB3-240F-F658-AA8A0D12D041}"/>
              </a:ext>
            </a:extLst>
          </p:cNvPr>
          <p:cNvSpPr/>
          <p:nvPr/>
        </p:nvSpPr>
        <p:spPr>
          <a:xfrm>
            <a:off x="1887055" y="2144835"/>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3 задания базового уровня сложности</a:t>
            </a:r>
          </a:p>
        </p:txBody>
      </p:sp>
      <p:sp>
        <p:nvSpPr>
          <p:cNvPr id="19" name="TextBox 18">
            <a:extLst>
              <a:ext uri="{FF2B5EF4-FFF2-40B4-BE49-F238E27FC236}">
                <a16:creationId xmlns:a16="http://schemas.microsoft.com/office/drawing/2014/main" id="{14803CEF-84B3-4EB5-B2B3-D378CED7D6B6}"/>
              </a:ext>
            </a:extLst>
          </p:cNvPr>
          <p:cNvSpPr txBox="1"/>
          <p:nvPr/>
        </p:nvSpPr>
        <p:spPr>
          <a:xfrm>
            <a:off x="9622172" y="0"/>
            <a:ext cx="2569827"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
        <p:nvSpPr>
          <p:cNvPr id="22" name="Прямоугольник: скругленные углы 21">
            <a:extLst>
              <a:ext uri="{FF2B5EF4-FFF2-40B4-BE49-F238E27FC236}">
                <a16:creationId xmlns:a16="http://schemas.microsoft.com/office/drawing/2014/main" id="{A882B9D8-2E7F-4766-BEDB-1B4B63AEF9CC}"/>
              </a:ext>
            </a:extLst>
          </p:cNvPr>
          <p:cNvSpPr/>
          <p:nvPr/>
        </p:nvSpPr>
        <p:spPr>
          <a:xfrm>
            <a:off x="1901258" y="3502149"/>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2 задания высокого уровня сложности</a:t>
            </a:r>
          </a:p>
        </p:txBody>
      </p:sp>
    </p:spTree>
    <p:extLst>
      <p:ext uri="{BB962C8B-B14F-4D97-AF65-F5344CB8AC3E}">
        <p14:creationId xmlns:p14="http://schemas.microsoft.com/office/powerpoint/2010/main" val="39015396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8" name="TextBox 7">
            <a:extLst>
              <a:ext uri="{FF2B5EF4-FFF2-40B4-BE49-F238E27FC236}">
                <a16:creationId xmlns:a16="http://schemas.microsoft.com/office/drawing/2014/main" id="{280A9D59-0454-446D-BA33-B2CD7F3CC58E}"/>
              </a:ext>
            </a:extLst>
          </p:cNvPr>
          <p:cNvSpPr txBox="1"/>
          <p:nvPr/>
        </p:nvSpPr>
        <p:spPr>
          <a:xfrm>
            <a:off x="10419638" y="0"/>
            <a:ext cx="1772361"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8 класс</a:t>
            </a:r>
          </a:p>
        </p:txBody>
      </p:sp>
      <p:graphicFrame>
        <p:nvGraphicFramePr>
          <p:cNvPr id="5" name="Таблица 4">
            <a:extLst>
              <a:ext uri="{FF2B5EF4-FFF2-40B4-BE49-F238E27FC236}">
                <a16:creationId xmlns:a16="http://schemas.microsoft.com/office/drawing/2014/main" id="{1FF296C2-4DAA-4983-B920-EDB1BF8A0588}"/>
              </a:ext>
            </a:extLst>
          </p:cNvPr>
          <p:cNvGraphicFramePr>
            <a:graphicFrameLocks noGrp="1"/>
          </p:cNvGraphicFramePr>
          <p:nvPr>
            <p:extLst>
              <p:ext uri="{D42A27DB-BD31-4B8C-83A1-F6EECF244321}">
                <p14:modId xmlns:p14="http://schemas.microsoft.com/office/powerpoint/2010/main" val="49530377"/>
              </p:ext>
            </p:extLst>
          </p:nvPr>
        </p:nvGraphicFramePr>
        <p:xfrm>
          <a:off x="168676" y="887106"/>
          <a:ext cx="11825615" cy="5673154"/>
        </p:xfrm>
        <a:graphic>
          <a:graphicData uri="http://schemas.openxmlformats.org/drawingml/2006/table">
            <a:tbl>
              <a:tblPr firstRow="1" firstCol="1" lastRow="1" lastCol="1" bandRow="1" bandCol="1">
                <a:noFill/>
                <a:tableStyleId>{5940675A-B579-460E-94D1-54222C63F5DA}</a:tableStyleId>
              </a:tblPr>
              <a:tblGrid>
                <a:gridCol w="363984">
                  <a:extLst>
                    <a:ext uri="{9D8B030D-6E8A-4147-A177-3AD203B41FA5}">
                      <a16:colId xmlns:a16="http://schemas.microsoft.com/office/drawing/2014/main" val="1602300257"/>
                    </a:ext>
                  </a:extLst>
                </a:gridCol>
                <a:gridCol w="11461631">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тепловые явления и объяснять на базе имеющихся знаний основные свойства или условия протекания этих явлений: диффузия, изменение объема тел при нагревании (охлаждении), тепловое равновесие, испарение, конденсация, плавление, кристаллизация, кипение, различные способы теплопередачи (теплопроводность, конвекция, излучение), агрегатные состояния вещества, поглощение энергии при испарении жидкости и выделение ее при конденсации пара; распознавать электромагнитные явления и объяснять на основе имеющихся знаний основные свойства или условия протекания этих явлений: электризации тел, взаимодействие зарядов, электрический ток и его действия (тепловое, химическое, магнитное).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 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и формулы, необходимые для решения задач; проводить расчеты</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и формулы, необходимые для решения задач; проводить расчеты</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электромагнитные явления и объяснять на основе имеющихся знаний основные свойства или условия протекания этих явлений: взаимодействие магнитов, действие магнитного поля на проводник с током</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закон Гука, закон Паскаля, закон Архимеда,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давление, кинетическая энергия, потенциальная энергия, механическая работа, механическая мощность, КПД простого механизма, сила трения скольжения, коэффициент трения,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4092189463"/>
                  </a:ext>
                </a:extLst>
              </a:tr>
            </a:tbl>
          </a:graphicData>
        </a:graphic>
      </p:graphicFrame>
    </p:spTree>
    <p:extLst>
      <p:ext uri="{BB962C8B-B14F-4D97-AF65-F5344CB8AC3E}">
        <p14:creationId xmlns:p14="http://schemas.microsoft.com/office/powerpoint/2010/main" val="22159599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444387"/>
          </a:xfrm>
        </p:spPr>
        <p:txBody>
          <a:bodyPr>
            <a:noAutofit/>
          </a:bodyPr>
          <a:lstStyle/>
          <a:p>
            <a:r>
              <a:rPr lang="ru-RU" sz="2000" dirty="0"/>
              <a:t>Изменение доли участников по качеству знаний («4»+«5») по результатам ВПР в  2024-2025 гг. </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813944517"/>
              </p:ext>
            </p:extLst>
          </p:nvPr>
        </p:nvGraphicFramePr>
        <p:xfrm>
          <a:off x="0" y="2450813"/>
          <a:ext cx="11986054" cy="303318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2FCA8271-C9B3-475F-9729-D62ECA055E4D}"/>
              </a:ext>
            </a:extLst>
          </p:cNvPr>
          <p:cNvSpPr txBox="1"/>
          <p:nvPr/>
        </p:nvSpPr>
        <p:spPr>
          <a:xfrm>
            <a:off x="9529894" y="0"/>
            <a:ext cx="2662105"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Tree>
    <p:extLst>
      <p:ext uri="{BB962C8B-B14F-4D97-AF65-F5344CB8AC3E}">
        <p14:creationId xmlns:p14="http://schemas.microsoft.com/office/powerpoint/2010/main" val="2789045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русскому языку</a:t>
            </a:r>
          </a:p>
        </p:txBody>
      </p:sp>
    </p:spTree>
    <p:extLst>
      <p:ext uri="{BB962C8B-B14F-4D97-AF65-F5344CB8AC3E}">
        <p14:creationId xmlns:p14="http://schemas.microsoft.com/office/powerpoint/2010/main" val="24907065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4" name="TextBox 13">
            <a:extLst>
              <a:ext uri="{FF2B5EF4-FFF2-40B4-BE49-F238E27FC236}">
                <a16:creationId xmlns:a16="http://schemas.microsoft.com/office/drawing/2014/main" id="{D0495119-C067-4D04-A995-C1704B0F9048}"/>
              </a:ext>
            </a:extLst>
          </p:cNvPr>
          <p:cNvSpPr txBox="1"/>
          <p:nvPr/>
        </p:nvSpPr>
        <p:spPr>
          <a:xfrm>
            <a:off x="9597338" y="0"/>
            <a:ext cx="2594662"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12" name="Диаграмма 11">
            <a:extLst>
              <a:ext uri="{FF2B5EF4-FFF2-40B4-BE49-F238E27FC236}">
                <a16:creationId xmlns:a16="http://schemas.microsoft.com/office/drawing/2014/main" id="{0259C4D7-0651-4AF0-B5C0-2054C0E03037}"/>
              </a:ext>
            </a:extLst>
          </p:cNvPr>
          <p:cNvGraphicFramePr>
            <a:graphicFrameLocks/>
          </p:cNvGraphicFramePr>
          <p:nvPr>
            <p:extLst>
              <p:ext uri="{D42A27DB-BD31-4B8C-83A1-F6EECF244321}">
                <p14:modId xmlns:p14="http://schemas.microsoft.com/office/powerpoint/2010/main" val="1190725891"/>
              </p:ext>
            </p:extLst>
          </p:nvPr>
        </p:nvGraphicFramePr>
        <p:xfrm>
          <a:off x="1319212" y="1281113"/>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916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9" name="TextBox 8">
            <a:extLst>
              <a:ext uri="{FF2B5EF4-FFF2-40B4-BE49-F238E27FC236}">
                <a16:creationId xmlns:a16="http://schemas.microsoft.com/office/drawing/2014/main" id="{06FFB544-2DAB-439E-A24A-8DAF497681F8}"/>
              </a:ext>
            </a:extLst>
          </p:cNvPr>
          <p:cNvSpPr txBox="1"/>
          <p:nvPr/>
        </p:nvSpPr>
        <p:spPr>
          <a:xfrm>
            <a:off x="9836210" y="0"/>
            <a:ext cx="2355790"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7" name="Диаграмма 6">
            <a:extLst>
              <a:ext uri="{FF2B5EF4-FFF2-40B4-BE49-F238E27FC236}">
                <a16:creationId xmlns:a16="http://schemas.microsoft.com/office/drawing/2014/main" id="{7BC6EF8D-6BB0-4EA8-A93A-29BEC1AF5B4B}"/>
              </a:ext>
            </a:extLst>
          </p:cNvPr>
          <p:cNvGraphicFramePr>
            <a:graphicFrameLocks/>
          </p:cNvGraphicFramePr>
          <p:nvPr>
            <p:extLst>
              <p:ext uri="{D42A27DB-BD31-4B8C-83A1-F6EECF244321}">
                <p14:modId xmlns:p14="http://schemas.microsoft.com/office/powerpoint/2010/main" val="1055154954"/>
              </p:ext>
            </p:extLst>
          </p:nvPr>
        </p:nvGraphicFramePr>
        <p:xfrm>
          <a:off x="1225262" y="727364"/>
          <a:ext cx="9658350" cy="6086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5630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4" name="TextBox 13">
            <a:extLst>
              <a:ext uri="{FF2B5EF4-FFF2-40B4-BE49-F238E27FC236}">
                <a16:creationId xmlns:a16="http://schemas.microsoft.com/office/drawing/2014/main" id="{EB63651C-B853-4AB9-8FF6-CDBA9283626A}"/>
              </a:ext>
            </a:extLst>
          </p:cNvPr>
          <p:cNvSpPr txBox="1"/>
          <p:nvPr/>
        </p:nvSpPr>
        <p:spPr>
          <a:xfrm>
            <a:off x="9554198" y="0"/>
            <a:ext cx="2637801"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13" name="Диаграмма 12">
            <a:extLst>
              <a:ext uri="{FF2B5EF4-FFF2-40B4-BE49-F238E27FC236}">
                <a16:creationId xmlns:a16="http://schemas.microsoft.com/office/drawing/2014/main" id="{389FAF15-225D-4637-8128-47E43DA06BAE}"/>
              </a:ext>
            </a:extLst>
          </p:cNvPr>
          <p:cNvGraphicFramePr>
            <a:graphicFrameLocks/>
          </p:cNvGraphicFramePr>
          <p:nvPr>
            <p:extLst>
              <p:ext uri="{D42A27DB-BD31-4B8C-83A1-F6EECF244321}">
                <p14:modId xmlns:p14="http://schemas.microsoft.com/office/powerpoint/2010/main" val="1520009468"/>
              </p:ext>
            </p:extLst>
          </p:nvPr>
        </p:nvGraphicFramePr>
        <p:xfrm>
          <a:off x="638174" y="1691641"/>
          <a:ext cx="10915651"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6" name="Стрелка: пятиугольник 15">
            <a:extLst>
              <a:ext uri="{FF2B5EF4-FFF2-40B4-BE49-F238E27FC236}">
                <a16:creationId xmlns:a16="http://schemas.microsoft.com/office/drawing/2014/main" id="{7772876B-DFB2-4513-8A4E-21C3F89D696B}"/>
              </a:ext>
            </a:extLst>
          </p:cNvPr>
          <p:cNvSpPr/>
          <p:nvPr/>
        </p:nvSpPr>
        <p:spPr>
          <a:xfrm rot="5400000">
            <a:off x="9013128" y="1379290"/>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7" name="Стрелка: пятиугольник 16">
            <a:extLst>
              <a:ext uri="{FF2B5EF4-FFF2-40B4-BE49-F238E27FC236}">
                <a16:creationId xmlns:a16="http://schemas.microsoft.com/office/drawing/2014/main" id="{EC632D01-3462-46B7-8A98-7FC849C30CD0}"/>
              </a:ext>
            </a:extLst>
          </p:cNvPr>
          <p:cNvSpPr/>
          <p:nvPr/>
        </p:nvSpPr>
        <p:spPr>
          <a:xfrm rot="5400000">
            <a:off x="6583693" y="137929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4</a:t>
            </a:r>
            <a:endParaRPr lang="ru-RU" dirty="0"/>
          </a:p>
        </p:txBody>
      </p:sp>
      <p:sp>
        <p:nvSpPr>
          <p:cNvPr id="18" name="Стрелка: пятиугольник 17">
            <a:extLst>
              <a:ext uri="{FF2B5EF4-FFF2-40B4-BE49-F238E27FC236}">
                <a16:creationId xmlns:a16="http://schemas.microsoft.com/office/drawing/2014/main" id="{4C77DB2A-5E5C-46AF-BE17-B0AF19181127}"/>
              </a:ext>
            </a:extLst>
          </p:cNvPr>
          <p:cNvSpPr/>
          <p:nvPr/>
        </p:nvSpPr>
        <p:spPr>
          <a:xfrm rot="5400000">
            <a:off x="3661198" y="137929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3</a:t>
            </a:r>
            <a:endParaRPr lang="ru-RU" dirty="0"/>
          </a:p>
        </p:txBody>
      </p:sp>
    </p:spTree>
    <p:extLst>
      <p:ext uri="{BB962C8B-B14F-4D97-AF65-F5344CB8AC3E}">
        <p14:creationId xmlns:p14="http://schemas.microsoft.com/office/powerpoint/2010/main" val="1316190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8" name="TextBox 7">
            <a:extLst>
              <a:ext uri="{FF2B5EF4-FFF2-40B4-BE49-F238E27FC236}">
                <a16:creationId xmlns:a16="http://schemas.microsoft.com/office/drawing/2014/main" id="{A6D87F72-7F6D-4302-B42C-AE77CE594891}"/>
              </a:ext>
            </a:extLst>
          </p:cNvPr>
          <p:cNvSpPr txBox="1"/>
          <p:nvPr/>
        </p:nvSpPr>
        <p:spPr>
          <a:xfrm>
            <a:off x="9836210" y="0"/>
            <a:ext cx="2355790"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pic>
        <p:nvPicPr>
          <p:cNvPr id="5" name="Рисунок 4">
            <a:extLst>
              <a:ext uri="{FF2B5EF4-FFF2-40B4-BE49-F238E27FC236}">
                <a16:creationId xmlns:a16="http://schemas.microsoft.com/office/drawing/2014/main" id="{468ED578-83AF-428B-AC10-9600E79FA640}"/>
              </a:ext>
            </a:extLst>
          </p:cNvPr>
          <p:cNvPicPr>
            <a:picLocks noChangeAspect="1"/>
          </p:cNvPicPr>
          <p:nvPr/>
        </p:nvPicPr>
        <p:blipFill rotWithShape="1">
          <a:blip r:embed="rId2">
            <a:extLst>
              <a:ext uri="{28A0092B-C50C-407E-A947-70E740481C1C}">
                <a14:useLocalDpi xmlns:a14="http://schemas.microsoft.com/office/drawing/2010/main" val="0"/>
              </a:ext>
            </a:extLst>
          </a:blip>
          <a:srcRect l="-96" t="14827" r="96" b="62"/>
          <a:stretch/>
        </p:blipFill>
        <p:spPr>
          <a:xfrm>
            <a:off x="2020285" y="1065401"/>
            <a:ext cx="8700654" cy="4936825"/>
          </a:xfrm>
          <a:prstGeom prst="rect">
            <a:avLst/>
          </a:prstGeom>
        </p:spPr>
      </p:pic>
    </p:spTree>
    <p:extLst>
      <p:ext uri="{BB962C8B-B14F-4D97-AF65-F5344CB8AC3E}">
        <p14:creationId xmlns:p14="http://schemas.microsoft.com/office/powerpoint/2010/main" val="388198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4A08A14F-6C12-4FB2-B8A8-50D710502F75}"/>
              </a:ext>
            </a:extLst>
          </p:cNvPr>
          <p:cNvSpPr txBox="1"/>
          <p:nvPr/>
        </p:nvSpPr>
        <p:spPr>
          <a:xfrm>
            <a:off x="9673840" y="0"/>
            <a:ext cx="2518160"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graphicFrame>
        <p:nvGraphicFramePr>
          <p:cNvPr id="5" name="Диаграмма 4">
            <a:extLst>
              <a:ext uri="{FF2B5EF4-FFF2-40B4-BE49-F238E27FC236}">
                <a16:creationId xmlns:a16="http://schemas.microsoft.com/office/drawing/2014/main" id="{60CCB998-BCB9-42E4-AF10-750757BA9901}"/>
              </a:ext>
            </a:extLst>
          </p:cNvPr>
          <p:cNvGraphicFramePr>
            <a:graphicFrameLocks/>
          </p:cNvGraphicFramePr>
          <p:nvPr>
            <p:extLst>
              <p:ext uri="{D42A27DB-BD31-4B8C-83A1-F6EECF244321}">
                <p14:modId xmlns:p14="http://schemas.microsoft.com/office/powerpoint/2010/main" val="2815323497"/>
              </p:ext>
            </p:extLst>
          </p:nvPr>
        </p:nvGraphicFramePr>
        <p:xfrm>
          <a:off x="996660"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13644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физике (углубленный уровень) в </a:t>
            </a:r>
            <a:r>
              <a:rPr lang="en-US" sz="2800" dirty="0">
                <a:latin typeface="+mn-lt"/>
              </a:rPr>
              <a:t>8</a:t>
            </a:r>
            <a:r>
              <a:rPr lang="ru-RU" sz="2800" dirty="0">
                <a:latin typeface="+mn-lt"/>
              </a:rPr>
              <a:t> классах принял участие </a:t>
            </a:r>
            <a:r>
              <a:rPr lang="ru-RU" sz="2800" b="1" dirty="0">
                <a:latin typeface="+mn-lt"/>
              </a:rPr>
              <a:t>141 </a:t>
            </a:r>
            <a:r>
              <a:rPr lang="ru-RU" sz="2800" dirty="0">
                <a:latin typeface="+mn-lt"/>
              </a:rPr>
              <a:t>человек.</a:t>
            </a:r>
          </a:p>
          <a:p>
            <a:endParaRPr lang="ru-RU" sz="2800" dirty="0">
              <a:latin typeface="+mn-lt"/>
            </a:endParaRPr>
          </a:p>
          <a:p>
            <a:pPr marL="285750" indent="-285750">
              <a:buFont typeface="Courier New" panose="02070309020205020404" pitchFamily="49" charset="0"/>
              <a:buChar char="o"/>
            </a:pPr>
            <a:r>
              <a:rPr lang="ru-RU" sz="2800" dirty="0"/>
              <a:t>Не справились с  работой (получили «2») </a:t>
            </a:r>
            <a:r>
              <a:rPr lang="ru-RU" sz="2800" b="1" dirty="0"/>
              <a:t>14 </a:t>
            </a:r>
            <a:r>
              <a:rPr lang="ru-RU" sz="2800" dirty="0"/>
              <a:t>участников (</a:t>
            </a:r>
            <a:r>
              <a:rPr lang="ru-RU" sz="2800" b="1" dirty="0"/>
              <a:t>9,93 </a:t>
            </a:r>
            <a:r>
              <a:rPr lang="ru-RU" sz="2800" dirty="0"/>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37,59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ru-RU" sz="2800" b="1" dirty="0">
                <a:latin typeface="+mn-lt"/>
              </a:rPr>
              <a:t>4, 6.</a:t>
            </a:r>
          </a:p>
        </p:txBody>
      </p:sp>
      <p:sp>
        <p:nvSpPr>
          <p:cNvPr id="8" name="TextBox 7">
            <a:extLst>
              <a:ext uri="{FF2B5EF4-FFF2-40B4-BE49-F238E27FC236}">
                <a16:creationId xmlns:a16="http://schemas.microsoft.com/office/drawing/2014/main" id="{9B52BD16-3285-431C-9744-0E41A9F66043}"/>
              </a:ext>
            </a:extLst>
          </p:cNvPr>
          <p:cNvSpPr txBox="1"/>
          <p:nvPr/>
        </p:nvSpPr>
        <p:spPr>
          <a:xfrm>
            <a:off x="9400374" y="0"/>
            <a:ext cx="2791625" cy="276999"/>
          </a:xfrm>
          <a:prstGeom prst="rect">
            <a:avLst/>
          </a:prstGeom>
          <a:noFill/>
        </p:spPr>
        <p:txBody>
          <a:bodyPr wrap="square" rtlCol="0">
            <a:spAutoFit/>
          </a:bodyPr>
          <a:lstStyle/>
          <a:p>
            <a:r>
              <a:rPr lang="ru-RU" sz="1200" dirty="0">
                <a:solidFill>
                  <a:schemeClr val="tx2">
                    <a:lumMod val="40000"/>
                    <a:lumOff val="60000"/>
                  </a:schemeClr>
                </a:solidFill>
              </a:rPr>
              <a:t>Физика (</a:t>
            </a:r>
            <a:r>
              <a:rPr lang="ru-RU" sz="1200" dirty="0" err="1">
                <a:solidFill>
                  <a:schemeClr val="tx2">
                    <a:lumMod val="40000"/>
                    <a:lumOff val="60000"/>
                  </a:schemeClr>
                </a:solidFill>
              </a:rPr>
              <a:t>углуб</a:t>
            </a:r>
            <a:r>
              <a:rPr lang="ru-RU" sz="1200" dirty="0">
                <a:solidFill>
                  <a:schemeClr val="tx2">
                    <a:lumMod val="40000"/>
                    <a:lumOff val="60000"/>
                  </a:schemeClr>
                </a:solidFill>
              </a:rPr>
              <a:t>. уровень), 8 класс</a:t>
            </a:r>
          </a:p>
        </p:txBody>
      </p:sp>
    </p:spTree>
    <p:extLst>
      <p:ext uri="{BB962C8B-B14F-4D97-AF65-F5344CB8AC3E}">
        <p14:creationId xmlns:p14="http://schemas.microsoft.com/office/powerpoint/2010/main" val="37630983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химии</a:t>
            </a:r>
          </a:p>
        </p:txBody>
      </p:sp>
    </p:spTree>
    <p:extLst>
      <p:ext uri="{BB962C8B-B14F-4D97-AF65-F5344CB8AC3E}">
        <p14:creationId xmlns:p14="http://schemas.microsoft.com/office/powerpoint/2010/main" val="28921242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0550" y="1885242"/>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a:t>
            </a:r>
            <a:r>
              <a:rPr lang="en-US" dirty="0">
                <a:solidFill>
                  <a:sysClr val="windowText" lastClr="000000"/>
                </a:solidFill>
              </a:rPr>
              <a:t> </a:t>
            </a:r>
            <a:r>
              <a:rPr lang="ru-RU" dirty="0">
                <a:solidFill>
                  <a:sysClr val="windowText" lastClr="000000"/>
                </a:solidFill>
              </a:rPr>
              <a:t>заданий</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4670854"/>
            <a:ext cx="1723356" cy="2048286"/>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682314" y="4670854"/>
            <a:ext cx="8273796" cy="2048286"/>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a:solidFill>
                  <a:schemeClr val="tx1"/>
                </a:solidFill>
              </a:rPr>
              <a:t>Задания 1, 2, 7.3 основаны на изображениях конкретных объектов и/или процессов и требуют анализа этих изображений.</a:t>
            </a:r>
          </a:p>
          <a:p>
            <a:pPr algn="just"/>
            <a:r>
              <a:rPr lang="ru-RU" dirty="0">
                <a:solidFill>
                  <a:schemeClr val="tx1"/>
                </a:solidFill>
              </a:rPr>
              <a:t>Задание 5 построено на основе справочной информации и предполагает анализ реальной жизненной ситуации.</a:t>
            </a:r>
          </a:p>
          <a:p>
            <a:pPr algn="just"/>
            <a:r>
              <a:rPr lang="ru-RU" dirty="0">
                <a:solidFill>
                  <a:schemeClr val="tx1"/>
                </a:solidFill>
              </a:rPr>
              <a:t>Задания 1, 3.1, 4, 6.2, 6.3, 8 и 9 требуют краткого ответа. </a:t>
            </a:r>
          </a:p>
          <a:p>
            <a:pPr algn="just"/>
            <a:r>
              <a:rPr lang="ru-RU" dirty="0">
                <a:solidFill>
                  <a:schemeClr val="tx1"/>
                </a:solidFill>
              </a:rPr>
              <a:t>Остальные задания проверочной работы предполагают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0787" y="2809734"/>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en-US" b="1" dirty="0">
                <a:solidFill>
                  <a:sysClr val="windowText" lastClr="000000"/>
                </a:solidFill>
              </a:rPr>
              <a:t>1</a:t>
            </a:r>
            <a:r>
              <a:rPr lang="ru-RU" b="1" dirty="0">
                <a:solidFill>
                  <a:sysClr val="windowText" lastClr="000000"/>
                </a:solidFill>
              </a:rPr>
              <a:t>3</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0787" y="1896002"/>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36</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718755732"/>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0-12</a:t>
                      </a:r>
                    </a:p>
                  </a:txBody>
                  <a:tcPr anchor="ctr"/>
                </a:tc>
                <a:tc>
                  <a:txBody>
                    <a:bodyPr/>
                    <a:lstStyle/>
                    <a:p>
                      <a:pPr algn="ctr"/>
                      <a:r>
                        <a:rPr lang="ru-RU" sz="1600" dirty="0"/>
                        <a:t>13-22</a:t>
                      </a:r>
                    </a:p>
                  </a:txBody>
                  <a:tcPr anchor="ctr"/>
                </a:tc>
                <a:tc>
                  <a:txBody>
                    <a:bodyPr/>
                    <a:lstStyle/>
                    <a:p>
                      <a:pPr algn="ctr"/>
                      <a:r>
                        <a:rPr lang="ru-RU" sz="1600" dirty="0"/>
                        <a:t>23-30</a:t>
                      </a:r>
                    </a:p>
                  </a:txBody>
                  <a:tcPr anchor="ctr"/>
                </a:tc>
                <a:tc>
                  <a:txBody>
                    <a:bodyPr/>
                    <a:lstStyle/>
                    <a:p>
                      <a:pPr algn="ctr"/>
                      <a:r>
                        <a:rPr lang="ru-RU" sz="1600" dirty="0"/>
                        <a:t>31-36</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8520" y="3488470"/>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127671" y="4670854"/>
            <a:ext cx="1263972" cy="2048286"/>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286" y="670124"/>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2" name="Прямоугольник: скругленные углы 1">
            <a:extLst>
              <a:ext uri="{FF2B5EF4-FFF2-40B4-BE49-F238E27FC236}">
                <a16:creationId xmlns:a16="http://schemas.microsoft.com/office/drawing/2014/main" id="{6B02E92C-9EB3-240F-F658-AA8A0D12D041}"/>
              </a:ext>
            </a:extLst>
          </p:cNvPr>
          <p:cNvSpPr/>
          <p:nvPr/>
        </p:nvSpPr>
        <p:spPr>
          <a:xfrm>
            <a:off x="1967815" y="234748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 заданий базового уровня сложности</a:t>
            </a:r>
          </a:p>
        </p:txBody>
      </p:sp>
      <p:sp>
        <p:nvSpPr>
          <p:cNvPr id="19" name="TextBox 18">
            <a:extLst>
              <a:ext uri="{FF2B5EF4-FFF2-40B4-BE49-F238E27FC236}">
                <a16:creationId xmlns:a16="http://schemas.microsoft.com/office/drawing/2014/main" id="{E36C0810-924B-4BA6-99C0-A636FA6370DD}"/>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spTree>
    <p:extLst>
      <p:ext uri="{BB962C8B-B14F-4D97-AF65-F5344CB8AC3E}">
        <p14:creationId xmlns:p14="http://schemas.microsoft.com/office/powerpoint/2010/main" val="1842066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 часть 1</a:t>
            </a:r>
          </a:p>
        </p:txBody>
      </p:sp>
      <p:sp>
        <p:nvSpPr>
          <p:cNvPr id="4" name="TextBox 3">
            <a:extLst>
              <a:ext uri="{FF2B5EF4-FFF2-40B4-BE49-F238E27FC236}">
                <a16:creationId xmlns:a16="http://schemas.microsoft.com/office/drawing/2014/main" id="{A565BF25-8090-4DC2-9A34-3DE1B084D0C7}"/>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5" name="Таблица 4">
            <a:extLst>
              <a:ext uri="{FF2B5EF4-FFF2-40B4-BE49-F238E27FC236}">
                <a16:creationId xmlns:a16="http://schemas.microsoft.com/office/drawing/2014/main" id="{0664E323-BBFC-4B24-8CC7-C1235E7D286B}"/>
              </a:ext>
            </a:extLst>
          </p:cNvPr>
          <p:cNvGraphicFramePr>
            <a:graphicFrameLocks noGrp="1"/>
          </p:cNvGraphicFramePr>
          <p:nvPr>
            <p:extLst>
              <p:ext uri="{D42A27DB-BD31-4B8C-83A1-F6EECF244321}">
                <p14:modId xmlns:p14="http://schemas.microsoft.com/office/powerpoint/2010/main" val="3690655859"/>
              </p:ext>
            </p:extLst>
          </p:nvPr>
        </p:nvGraphicFramePr>
        <p:xfrm>
          <a:off x="197708" y="1087138"/>
          <a:ext cx="11796583" cy="5307925"/>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п/п</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Блоки</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ПООП:</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выпускник</a:t>
                      </a:r>
                      <a:r>
                        <a:rPr lang="ru-RU" sz="1500" b="1" spc="-4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научится</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получит </a:t>
                      </a:r>
                      <a:r>
                        <a:rPr lang="ru-RU" sz="1500" b="1" spc="-28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возможность</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научиться</a:t>
                      </a:r>
                      <a:r>
                        <a:rPr lang="ru-RU" sz="1500" b="1" spc="-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или</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проверяемые требования</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(умения)</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a:t>
                      </a:r>
                      <a:r>
                        <a:rPr lang="ru-RU" sz="1500" b="1" spc="-3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соответствии</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ФГОС</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93838">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понятий «смесь (однородная и неоднородная)», «простое вещество», «сложное вещество»</a:t>
                      </a:r>
                    </a:p>
                  </a:txBody>
                  <a:tcPr marL="9525" marR="9525" marT="9525" marB="0" anchor="b">
                    <a:noFill/>
                  </a:tcPr>
                </a:tc>
                <a:extLst>
                  <a:ext uri="{0D108BD9-81ED-4DB2-BD59-A6C34878D82A}">
                    <a16:rowId xmlns:a16="http://schemas.microsoft.com/office/drawing/2014/main" val="3392768954"/>
                  </a:ext>
                </a:extLst>
              </a:tr>
              <a:tr h="158509">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a:t>
                      </a:r>
                    </a:p>
                  </a:txBody>
                  <a:tcPr marL="9525" marR="9525" marT="9525" marB="0" anchor="b">
                    <a:noFill/>
                  </a:tcPr>
                </a:tc>
                <a:extLst>
                  <a:ext uri="{0D108BD9-81ED-4DB2-BD59-A6C34878D82A}">
                    <a16:rowId xmlns:a16="http://schemas.microsoft.com/office/drawing/2014/main" val="23775043"/>
                  </a:ext>
                </a:extLst>
              </a:tr>
              <a:tr h="163457">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«химическая реакция»</a:t>
                      </a:r>
                    </a:p>
                  </a:txBody>
                  <a:tcPr marL="9525" marR="9525" marT="9525" marB="0" anchor="b">
                    <a:noFill/>
                  </a:tcPr>
                </a:tc>
                <a:extLst>
                  <a:ext uri="{0D108BD9-81ED-4DB2-BD59-A6C34878D82A}">
                    <a16:rowId xmlns:a16="http://schemas.microsoft.com/office/drawing/2014/main" val="51261612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Иллюстрировать взаимосвязь основных химических понятий и применять эти понятия при описании веществ и их превращений</a:t>
                      </a:r>
                    </a:p>
                  </a:txBody>
                  <a:tcPr marL="9525" marR="9525" marT="9525" marB="0" anchor="b">
                    <a:noFill/>
                  </a:tcPr>
                </a:tc>
                <a:extLst>
                  <a:ext uri="{0D108BD9-81ED-4DB2-BD59-A6C34878D82A}">
                    <a16:rowId xmlns:a16="http://schemas.microsoft.com/office/drawing/2014/main" val="4081447860"/>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3.1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Вычислять относительную молекулярную и молярную массы веществ</a:t>
                      </a:r>
                    </a:p>
                  </a:txBody>
                  <a:tcPr marL="9525" marR="9525" marT="9525" marB="0" anchor="b">
                    <a:noFill/>
                  </a:tcPr>
                </a:tc>
                <a:extLst>
                  <a:ext uri="{0D108BD9-81ED-4DB2-BD59-A6C34878D82A}">
                    <a16:rowId xmlns:a16="http://schemas.microsoft.com/office/drawing/2014/main" val="233004096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3.2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атомно-молекулярного учения, закона Авогадро. Применять основные операции мыслительной деятельности – анализ и синтез, сравнение, выявление причинно-следственных связей – для изучения свойств веществ</a:t>
                      </a:r>
                    </a:p>
                  </a:txBody>
                  <a:tcPr marL="9525" marR="9525" marT="9525" marB="0" anchor="b">
                    <a:noFill/>
                  </a:tcPr>
                </a:tc>
                <a:extLst>
                  <a:ext uri="{0D108BD9-81ED-4DB2-BD59-A6C34878D82A}">
                    <a16:rowId xmlns:a16="http://schemas.microsoft.com/office/drawing/2014/main" val="2080176397"/>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"химический элемент". Соотносить обозначения, которые имеются в таблице «Периодическая система химических элементов Д.И. Менделеева» с числовыми характеристиками строения атомов химических элементов (состав и заряд ядра)</a:t>
                      </a:r>
                    </a:p>
                  </a:txBody>
                  <a:tcPr marL="9525" marR="9525" marT="9525" marB="0" anchor="b">
                    <a:noFill/>
                  </a:tcPr>
                </a:tc>
                <a:extLst>
                  <a:ext uri="{0D108BD9-81ED-4DB2-BD59-A6C34878D82A}">
                    <a16:rowId xmlns:a16="http://schemas.microsoft.com/office/drawing/2014/main" val="404623158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Описывать и характеризовать табличную форму Периодической системы химических элементов: различать понятия «главная подгруппа (А группа)» и «побочная подгруппа (Б группа)», «малые периоды» и «большие периоды»</a:t>
                      </a:r>
                    </a:p>
                  </a:txBody>
                  <a:tcPr marL="9525" marR="9525" marT="9525" marB="0" anchor="b">
                    <a:noFill/>
                  </a:tcPr>
                </a:tc>
                <a:extLst>
                  <a:ext uri="{0D108BD9-81ED-4DB2-BD59-A6C34878D82A}">
                    <a16:rowId xmlns:a16="http://schemas.microsoft.com/office/drawing/2014/main" val="154827741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4.3</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Периодического закона Д.И. Менделеева, демонстрировать понимание периодической зависимости свойств химических элементов от их положения в Периодической системе</a:t>
                      </a:r>
                    </a:p>
                  </a:txBody>
                  <a:tcPr marL="9525" marR="9525" marT="9525" marB="0" anchor="b">
                    <a:noFill/>
                  </a:tcPr>
                </a:tc>
                <a:extLst>
                  <a:ext uri="{0D108BD9-81ED-4DB2-BD59-A6C34878D82A}">
                    <a16:rowId xmlns:a16="http://schemas.microsoft.com/office/drawing/2014/main" val="106244633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4.4</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 Демонстрировать понимание периодической зависимости свойств химических элементов от их положения в Периодической системе. Определять степень окисления элементов в бинарных соединениях</a:t>
                      </a:r>
                    </a:p>
                  </a:txBody>
                  <a:tcPr marL="9525" marR="9525" marT="9525" marB="0" anchor="b">
                    <a:noFill/>
                  </a:tcPr>
                </a:tc>
                <a:extLst>
                  <a:ext uri="{0D108BD9-81ED-4DB2-BD59-A6C34878D82A}">
                    <a16:rowId xmlns:a16="http://schemas.microsoft.com/office/drawing/2014/main" val="245703105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«раствор», «массовая доля вещества (процентная концентрация) в растворе»</a:t>
                      </a:r>
                    </a:p>
                  </a:txBody>
                  <a:tcPr marL="9525" marR="9525" marT="9525" marB="0" anchor="b">
                    <a:noFill/>
                  </a:tcPr>
                </a:tc>
                <a:extLst>
                  <a:ext uri="{0D108BD9-81ED-4DB2-BD59-A6C34878D82A}">
                    <a16:rowId xmlns:a16="http://schemas.microsoft.com/office/drawing/2014/main" val="183341362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Вычислять массовую долю вещества в растворе</a:t>
                      </a:r>
                    </a:p>
                  </a:txBody>
                  <a:tcPr marL="9525" marR="9525" marT="9525" marB="0" anchor="b">
                    <a:noFill/>
                  </a:tcPr>
                </a:tc>
                <a:extLst>
                  <a:ext uri="{0D108BD9-81ED-4DB2-BD59-A6C34878D82A}">
                    <a16:rowId xmlns:a16="http://schemas.microsoft.com/office/drawing/2014/main" val="201657563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a:t>
                      </a:r>
                    </a:p>
                  </a:txBody>
                  <a:tcPr marL="9525" marR="9525" marT="9525" marB="0" anchor="b">
                    <a:noFill/>
                  </a:tcPr>
                </a:tc>
                <a:extLst>
                  <a:ext uri="{0D108BD9-81ED-4DB2-BD59-A6C34878D82A}">
                    <a16:rowId xmlns:a16="http://schemas.microsoft.com/office/drawing/2014/main" val="2929166786"/>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Иллюстрировать взаимосвязь основных химических понятий и применять эти понятия при описании веществ</a:t>
                      </a:r>
                    </a:p>
                  </a:txBody>
                  <a:tcPr marL="9525" marR="9525" marT="9525" marB="0" anchor="b">
                    <a:noFill/>
                  </a:tcPr>
                </a:tc>
                <a:extLst>
                  <a:ext uri="{0D108BD9-81ED-4DB2-BD59-A6C34878D82A}">
                    <a16:rowId xmlns:a16="http://schemas.microsoft.com/office/drawing/2014/main" val="4183399966"/>
                  </a:ext>
                </a:extLst>
              </a:tr>
            </a:tbl>
          </a:graphicData>
        </a:graphic>
      </p:graphicFrame>
    </p:spTree>
    <p:extLst>
      <p:ext uri="{BB962C8B-B14F-4D97-AF65-F5344CB8AC3E}">
        <p14:creationId xmlns:p14="http://schemas.microsoft.com/office/powerpoint/2010/main" val="1550257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 – часть 2</a:t>
            </a:r>
            <a:endParaRPr lang="ru-RU" i="1" dirty="0"/>
          </a:p>
        </p:txBody>
      </p:sp>
      <p:sp>
        <p:nvSpPr>
          <p:cNvPr id="4" name="TextBox 3">
            <a:extLst>
              <a:ext uri="{FF2B5EF4-FFF2-40B4-BE49-F238E27FC236}">
                <a16:creationId xmlns:a16="http://schemas.microsoft.com/office/drawing/2014/main" id="{76AE8EAD-5BAB-4A74-8513-703754C44C6B}"/>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5" name="Таблица 4">
            <a:extLst>
              <a:ext uri="{FF2B5EF4-FFF2-40B4-BE49-F238E27FC236}">
                <a16:creationId xmlns:a16="http://schemas.microsoft.com/office/drawing/2014/main" id="{4300E007-9500-4C41-9B0A-48ABD38E2ED8}"/>
              </a:ext>
            </a:extLst>
          </p:cNvPr>
          <p:cNvGraphicFramePr>
            <a:graphicFrameLocks noGrp="1"/>
          </p:cNvGraphicFramePr>
          <p:nvPr>
            <p:extLst>
              <p:ext uri="{D42A27DB-BD31-4B8C-83A1-F6EECF244321}">
                <p14:modId xmlns:p14="http://schemas.microsoft.com/office/powerpoint/2010/main" val="2605480029"/>
              </p:ext>
            </p:extLst>
          </p:nvPr>
        </p:nvGraphicFramePr>
        <p:xfrm>
          <a:off x="197708" y="1619799"/>
          <a:ext cx="11796583" cy="4275455"/>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п/п</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Блоки</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ПООП:</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выпускник</a:t>
                      </a:r>
                      <a:r>
                        <a:rPr lang="ru-RU" sz="1500" b="1" spc="-4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научится</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получит </a:t>
                      </a:r>
                      <a:r>
                        <a:rPr lang="ru-RU" sz="1500" b="1" spc="-28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возможность</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научиться</a:t>
                      </a:r>
                      <a:r>
                        <a:rPr lang="ru-RU" sz="1500" b="1" spc="-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или</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проверяемые требования</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(умения)</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a:t>
                      </a:r>
                      <a:r>
                        <a:rPr lang="ru-RU" sz="1500" b="1" spc="-3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соответствии</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ФГОС</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6.3</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«простое вещество», «сложное вещество», «оксид», «кислота», «основание», «соль». Определять принадлежность веществ к определенному классу соединений по формулам. Классифицировать неорганические вещества</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6.4</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«массовая доля химического элемента в соединении». Вычислять массовую долю химического элемента по формуле соединения</a:t>
                      </a:r>
                    </a:p>
                  </a:txBody>
                  <a:tcPr marL="9525" marR="9525" marT="9525" marB="0" anchor="b">
                    <a:noFill/>
                  </a:tcPr>
                </a:tc>
                <a:extLst>
                  <a:ext uri="{0D108BD9-81ED-4DB2-BD59-A6C34878D82A}">
                    <a16:rowId xmlns:a16="http://schemas.microsoft.com/office/drawing/2014/main" val="1954617202"/>
                  </a:ext>
                </a:extLst>
              </a:tr>
              <a:tr h="183511">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6.5</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«количество вещества», «моль», «молярная масса»</a:t>
                      </a:r>
                    </a:p>
                  </a:txBody>
                  <a:tcPr marL="9525" marR="9525" marT="9525" marB="0" anchor="b">
                    <a:noFill/>
                  </a:tcPr>
                </a:tc>
                <a:extLst>
                  <a:ext uri="{0D108BD9-81ED-4DB2-BD59-A6C34878D82A}">
                    <a16:rowId xmlns:a16="http://schemas.microsoft.com/office/drawing/2014/main" val="3785311347"/>
                  </a:ext>
                </a:extLst>
              </a:tr>
              <a:tr h="0">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уравнений химических реакций</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Классифицировать химические реакции по количеству и составу участвующих в реакции веществ</a:t>
                      </a:r>
                    </a:p>
                  </a:txBody>
                  <a:tcPr marL="9525" marR="9525" marT="9525" marB="0" anchor="b">
                    <a:noFill/>
                  </a:tcPr>
                </a:tc>
                <a:extLst>
                  <a:ext uri="{0D108BD9-81ED-4DB2-BD59-A6C34878D82A}">
                    <a16:rowId xmlns:a16="http://schemas.microsoft.com/office/drawing/2014/main" val="338311020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7.3.1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Следовать правилам пользования химической посудой и лабораторным оборудованием, а также правилам обращения с веществами в соответствии с инструкциями по выполнению лабораторных химических опытов по получению и собиранию газообразных веществ (водорода и кислорода). Применять основные естественно-научные методы познания: наблюдение, измерение, моделирование, эксперимент (реальный и мысленный)</a:t>
                      </a:r>
                    </a:p>
                  </a:txBody>
                  <a:tcPr marL="9525" marR="9525" marT="9525" marB="0" anchor="b">
                    <a:noFill/>
                  </a:tcPr>
                </a:tc>
                <a:extLst>
                  <a:ext uri="{0D108BD9-81ED-4DB2-BD59-A6C34878D82A}">
                    <a16:rowId xmlns:a16="http://schemas.microsoft.com/office/drawing/2014/main" val="235515617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7.3.2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Применять выявление причинно-следственных связей для изучения свойств веществ и химических реакций</a:t>
                      </a:r>
                    </a:p>
                  </a:txBody>
                  <a:tcPr marL="9525" marR="9525" marT="9525" marB="0" anchor="b">
                    <a:noFill/>
                  </a:tcPr>
                </a:tc>
                <a:extLst>
                  <a:ext uri="{0D108BD9-81ED-4DB2-BD59-A6C34878D82A}">
                    <a16:rowId xmlns:a16="http://schemas.microsoft.com/office/drawing/2014/main" val="3578765523"/>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Прогнозировать свойства веществ в зависимости от их качественного состава, возможности протекания химических превращений в различных условиях </a:t>
                      </a:r>
                    </a:p>
                  </a:txBody>
                  <a:tcPr marL="9525" marR="9525" marT="9525" marB="0" anchor="b">
                    <a:noFill/>
                  </a:tcPr>
                </a:tc>
                <a:extLst>
                  <a:ext uri="{0D108BD9-81ED-4DB2-BD59-A6C34878D82A}">
                    <a16:rowId xmlns:a16="http://schemas.microsoft.com/office/drawing/2014/main" val="420056745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Следовать правилам пользования химической посудой и лабораторным оборудованием, а также правилам обращения с веществами в соответствии с инструкциями по выполнению лабораторных химических опытов. Применять эксперимент (реальный и мысленный)</a:t>
                      </a:r>
                    </a:p>
                  </a:txBody>
                  <a:tcPr marL="9525" marR="9525" marT="9525" marB="0" anchor="b">
                    <a:noFill/>
                  </a:tcPr>
                </a:tc>
                <a:extLst>
                  <a:ext uri="{0D108BD9-81ED-4DB2-BD59-A6C34878D82A}">
                    <a16:rowId xmlns:a16="http://schemas.microsoft.com/office/drawing/2014/main" val="2334837455"/>
                  </a:ext>
                </a:extLst>
              </a:tr>
            </a:tbl>
          </a:graphicData>
        </a:graphic>
      </p:graphicFrame>
    </p:spTree>
    <p:extLst>
      <p:ext uri="{BB962C8B-B14F-4D97-AF65-F5344CB8AC3E}">
        <p14:creationId xmlns:p14="http://schemas.microsoft.com/office/powerpoint/2010/main" val="2219592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0</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738519"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Все задания относятся к  базовому уровню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9025" y="5215793"/>
            <a:ext cx="8346230"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Задания 1, 6–7, 9–10 предполагают запись развернутого ответа;</a:t>
            </a:r>
          </a:p>
        </p:txBody>
      </p:sp>
      <p:sp>
        <p:nvSpPr>
          <p:cNvPr id="11" name="Прямоугольник: скругленные углы 10">
            <a:extLst>
              <a:ext uri="{FF2B5EF4-FFF2-40B4-BE49-F238E27FC236}">
                <a16:creationId xmlns:a16="http://schemas.microsoft.com/office/drawing/2014/main" id="{BB94B227-AA08-4F9E-8486-A5650295A9C4}"/>
              </a:ext>
            </a:extLst>
          </p:cNvPr>
          <p:cNvSpPr/>
          <p:nvPr/>
        </p:nvSpPr>
        <p:spPr>
          <a:xfrm>
            <a:off x="3499024" y="6055530"/>
            <a:ext cx="8346231"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Задания 2−5, 8 предполагают запись краткого ответа в виде цифр, слова (сочетания слов).</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29</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932489472"/>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0-14</a:t>
                      </a:r>
                    </a:p>
                  </a:txBody>
                  <a:tcPr anchor="ctr"/>
                </a:tc>
                <a:tc>
                  <a:txBody>
                    <a:bodyPr/>
                    <a:lstStyle/>
                    <a:p>
                      <a:pPr algn="ctr"/>
                      <a:r>
                        <a:rPr lang="ru-RU" sz="1600" dirty="0"/>
                        <a:t>15-18</a:t>
                      </a:r>
                    </a:p>
                  </a:txBody>
                  <a:tcPr anchor="ctr"/>
                </a:tc>
                <a:tc>
                  <a:txBody>
                    <a:bodyPr/>
                    <a:lstStyle/>
                    <a:p>
                      <a:pPr algn="ctr"/>
                      <a:r>
                        <a:rPr lang="ru-RU" sz="1600" dirty="0"/>
                        <a:t>19-23</a:t>
                      </a:r>
                    </a:p>
                  </a:txBody>
                  <a:tcPr anchor="ctr"/>
                </a:tc>
                <a:tc>
                  <a:txBody>
                    <a:bodyPr/>
                    <a:lstStyle/>
                    <a:p>
                      <a:pPr algn="ctr"/>
                      <a:r>
                        <a:rPr lang="ru-RU" sz="1600" dirty="0"/>
                        <a:t>24-29</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051226" y="5211048"/>
            <a:ext cx="1216630"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D22F9E44-6622-42AD-BB4D-12E1248F6926}"/>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spTree>
    <p:extLst>
      <p:ext uri="{BB962C8B-B14F-4D97-AF65-F5344CB8AC3E}">
        <p14:creationId xmlns:p14="http://schemas.microsoft.com/office/powerpoint/2010/main" val="6844679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619078"/>
          </a:xfrm>
        </p:spPr>
        <p:txBody>
          <a:bodyPr>
            <a:noAutofit/>
          </a:bodyPr>
          <a:lstStyle/>
          <a:p>
            <a:r>
              <a:rPr lang="ru-RU" sz="2000" dirty="0"/>
              <a:t>Изменение доли участников по качеству знаний («4»+ «5»)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946137661"/>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3170821151"/>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4C6C49BE-A979-4BD5-8E9B-01CFA9F5E83A}"/>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spTree>
    <p:extLst>
      <p:ext uri="{BB962C8B-B14F-4D97-AF65-F5344CB8AC3E}">
        <p14:creationId xmlns:p14="http://schemas.microsoft.com/office/powerpoint/2010/main" val="851636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E0923506-79BF-40FA-AB04-7B1105FF29FE}"/>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13" name="Диаграмма 12">
            <a:extLst>
              <a:ext uri="{FF2B5EF4-FFF2-40B4-BE49-F238E27FC236}">
                <a16:creationId xmlns:a16="http://schemas.microsoft.com/office/drawing/2014/main" id="{D3253F53-C014-4B7C-946B-2E387882E42E}"/>
              </a:ext>
            </a:extLst>
          </p:cNvPr>
          <p:cNvGraphicFramePr>
            <a:graphicFrameLocks/>
          </p:cNvGraphicFramePr>
          <p:nvPr>
            <p:extLst>
              <p:ext uri="{D42A27DB-BD31-4B8C-83A1-F6EECF244321}">
                <p14:modId xmlns:p14="http://schemas.microsoft.com/office/powerpoint/2010/main" val="455269598"/>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2464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BDEF2E67-2B16-4577-8ED7-47E9E58B84AD}"/>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8" name="Диаграмма 7">
            <a:extLst>
              <a:ext uri="{FF2B5EF4-FFF2-40B4-BE49-F238E27FC236}">
                <a16:creationId xmlns:a16="http://schemas.microsoft.com/office/drawing/2014/main" id="{5FCFEE67-34B2-4ACF-A74F-AF4C6FDCC368}"/>
              </a:ext>
            </a:extLst>
          </p:cNvPr>
          <p:cNvGraphicFramePr>
            <a:graphicFrameLocks/>
          </p:cNvGraphicFramePr>
          <p:nvPr>
            <p:extLst>
              <p:ext uri="{D42A27DB-BD31-4B8C-83A1-F6EECF244321}">
                <p14:modId xmlns:p14="http://schemas.microsoft.com/office/powerpoint/2010/main" val="1473720858"/>
              </p:ext>
            </p:extLst>
          </p:nvPr>
        </p:nvGraphicFramePr>
        <p:xfrm>
          <a:off x="1142134" y="727364"/>
          <a:ext cx="9658350" cy="61306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38485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77EFD156-984F-4811-8B68-70754DF1512F}"/>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13" name="Диаграмма 12">
            <a:extLst>
              <a:ext uri="{FF2B5EF4-FFF2-40B4-BE49-F238E27FC236}">
                <a16:creationId xmlns:a16="http://schemas.microsoft.com/office/drawing/2014/main" id="{BEE0E224-0453-4FEC-8DA2-6F48F2ED6599}"/>
              </a:ext>
            </a:extLst>
          </p:cNvPr>
          <p:cNvGraphicFramePr>
            <a:graphicFrameLocks/>
          </p:cNvGraphicFramePr>
          <p:nvPr>
            <p:extLst>
              <p:ext uri="{D42A27DB-BD31-4B8C-83A1-F6EECF244321}">
                <p14:modId xmlns:p14="http://schemas.microsoft.com/office/powerpoint/2010/main" val="3204642027"/>
              </p:ext>
            </p:extLst>
          </p:nvPr>
        </p:nvGraphicFramePr>
        <p:xfrm>
          <a:off x="0" y="1870579"/>
          <a:ext cx="12192000"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4" name="Стрелка: пятиугольник 13">
            <a:extLst>
              <a:ext uri="{FF2B5EF4-FFF2-40B4-BE49-F238E27FC236}">
                <a16:creationId xmlns:a16="http://schemas.microsoft.com/office/drawing/2014/main" id="{53FEFD79-EF98-4DB8-B3C4-224F51E57683}"/>
              </a:ext>
            </a:extLst>
          </p:cNvPr>
          <p:cNvSpPr/>
          <p:nvPr/>
        </p:nvSpPr>
        <p:spPr>
          <a:xfrm rot="5400000">
            <a:off x="10279064" y="154962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B514A3D9-83F1-407F-91A9-C2254C880CBF}"/>
              </a:ext>
            </a:extLst>
          </p:cNvPr>
          <p:cNvSpPr/>
          <p:nvPr/>
        </p:nvSpPr>
        <p:spPr>
          <a:xfrm rot="5400000">
            <a:off x="7758069" y="1549622"/>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6" name="Стрелка: пятиугольник 15">
            <a:extLst>
              <a:ext uri="{FF2B5EF4-FFF2-40B4-BE49-F238E27FC236}">
                <a16:creationId xmlns:a16="http://schemas.microsoft.com/office/drawing/2014/main" id="{8686AE53-E251-4D1F-ABA3-3CCF83D69560}"/>
              </a:ext>
            </a:extLst>
          </p:cNvPr>
          <p:cNvSpPr/>
          <p:nvPr/>
        </p:nvSpPr>
        <p:spPr>
          <a:xfrm rot="5400000">
            <a:off x="4532361" y="1549621"/>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21334417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6B1D05F2-BD8D-4D78-80D5-C932290C11CC}"/>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pic>
        <p:nvPicPr>
          <p:cNvPr id="7" name="Рисунок 6">
            <a:extLst>
              <a:ext uri="{FF2B5EF4-FFF2-40B4-BE49-F238E27FC236}">
                <a16:creationId xmlns:a16="http://schemas.microsoft.com/office/drawing/2014/main" id="{84A15770-F3D1-4495-8D7B-9DE4EB764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082" y="745837"/>
            <a:ext cx="9168245" cy="6112163"/>
          </a:xfrm>
          <a:prstGeom prst="rect">
            <a:avLst/>
          </a:prstGeom>
        </p:spPr>
      </p:pic>
    </p:spTree>
    <p:extLst>
      <p:ext uri="{BB962C8B-B14F-4D97-AF65-F5344CB8AC3E}">
        <p14:creationId xmlns:p14="http://schemas.microsoft.com/office/powerpoint/2010/main" val="13504422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D219F6D4-E1F3-4679-9E88-74FF337E5BFB}"/>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graphicFrame>
        <p:nvGraphicFramePr>
          <p:cNvPr id="5" name="Диаграмма 4">
            <a:extLst>
              <a:ext uri="{FF2B5EF4-FFF2-40B4-BE49-F238E27FC236}">
                <a16:creationId xmlns:a16="http://schemas.microsoft.com/office/drawing/2014/main" id="{2E28142E-3C48-4FD6-B4CB-50BD87F4CD13}"/>
              </a:ext>
            </a:extLst>
          </p:cNvPr>
          <p:cNvGraphicFramePr>
            <a:graphicFrameLocks/>
          </p:cNvGraphicFramePr>
          <p:nvPr>
            <p:extLst>
              <p:ext uri="{D42A27DB-BD31-4B8C-83A1-F6EECF244321}">
                <p14:modId xmlns:p14="http://schemas.microsoft.com/office/powerpoint/2010/main" val="1006041916"/>
              </p:ext>
            </p:extLst>
          </p:nvPr>
        </p:nvGraphicFramePr>
        <p:xfrm>
          <a:off x="1007051" y="768927"/>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66595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химии в </a:t>
            </a:r>
            <a:r>
              <a:rPr lang="en-US" sz="2800" dirty="0">
                <a:latin typeface="+mn-lt"/>
              </a:rPr>
              <a:t>8</a:t>
            </a:r>
            <a:r>
              <a:rPr lang="ru-RU" sz="2800" dirty="0">
                <a:latin typeface="+mn-lt"/>
              </a:rPr>
              <a:t> классах приняло участие </a:t>
            </a:r>
            <a:r>
              <a:rPr lang="ru-RU" sz="2800" b="1" dirty="0">
                <a:latin typeface="+mn-lt"/>
              </a:rPr>
              <a:t>3439</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185 </a:t>
            </a:r>
            <a:r>
              <a:rPr lang="ru-RU" sz="2800" dirty="0">
                <a:latin typeface="+mn-lt"/>
              </a:rPr>
              <a:t>участников (</a:t>
            </a:r>
            <a:r>
              <a:rPr lang="ru-RU" sz="2800" b="1" dirty="0">
                <a:latin typeface="+mn-lt"/>
              </a:rPr>
              <a:t>5,38</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55, 98 </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br>
              <a:rPr lang="ru-RU" sz="2800" dirty="0">
                <a:latin typeface="+mn-lt"/>
              </a:rPr>
            </a:br>
            <a:r>
              <a:rPr lang="ru-RU" sz="2800" dirty="0">
                <a:latin typeface="+mn-lt"/>
              </a:rPr>
              <a:t>№ </a:t>
            </a:r>
            <a:r>
              <a:rPr lang="ru-RU" sz="2800" b="1" dirty="0">
                <a:latin typeface="+mn-lt"/>
              </a:rPr>
              <a:t>5.2, 6.4, 7.1, 7.3.2.</a:t>
            </a:r>
          </a:p>
        </p:txBody>
      </p:sp>
      <p:sp>
        <p:nvSpPr>
          <p:cNvPr id="5" name="TextBox 4">
            <a:extLst>
              <a:ext uri="{FF2B5EF4-FFF2-40B4-BE49-F238E27FC236}">
                <a16:creationId xmlns:a16="http://schemas.microsoft.com/office/drawing/2014/main" id="{0F8CBB37-111C-4259-A175-7E8044533F2D}"/>
              </a:ext>
            </a:extLst>
          </p:cNvPr>
          <p:cNvSpPr txBox="1"/>
          <p:nvPr/>
        </p:nvSpPr>
        <p:spPr>
          <a:xfrm>
            <a:off x="10982566" y="0"/>
            <a:ext cx="1209434" cy="276999"/>
          </a:xfrm>
          <a:prstGeom prst="rect">
            <a:avLst/>
          </a:prstGeom>
          <a:noFill/>
        </p:spPr>
        <p:txBody>
          <a:bodyPr wrap="square" rtlCol="0">
            <a:spAutoFit/>
          </a:bodyPr>
          <a:lstStyle/>
          <a:p>
            <a:r>
              <a:rPr lang="ru-RU" sz="1200" dirty="0">
                <a:solidFill>
                  <a:schemeClr val="tx2">
                    <a:lumMod val="40000"/>
                    <a:lumOff val="60000"/>
                  </a:schemeClr>
                </a:solidFill>
              </a:rPr>
              <a:t>Химия, 8 класс</a:t>
            </a:r>
          </a:p>
        </p:txBody>
      </p:sp>
    </p:spTree>
    <p:extLst>
      <p:ext uri="{BB962C8B-B14F-4D97-AF65-F5344CB8AC3E}">
        <p14:creationId xmlns:p14="http://schemas.microsoft.com/office/powerpoint/2010/main" val="17818259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биологии</a:t>
            </a:r>
          </a:p>
        </p:txBody>
      </p:sp>
    </p:spTree>
    <p:extLst>
      <p:ext uri="{BB962C8B-B14F-4D97-AF65-F5344CB8AC3E}">
        <p14:creationId xmlns:p14="http://schemas.microsoft.com/office/powerpoint/2010/main" val="24895035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en-US" sz="4400" b="1" dirty="0">
                <a:solidFill>
                  <a:srgbClr val="FF0000"/>
                </a:solidFill>
              </a:rPr>
              <a:t>NB</a:t>
            </a:r>
            <a:endParaRPr lang="ru-RU" sz="4400" b="1" dirty="0">
              <a:solidFill>
                <a:srgbClr val="FF0000"/>
              </a:solidFill>
            </a:endParaRP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10980" y="1002226"/>
            <a:ext cx="11296133" cy="5398573"/>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a:solidFill>
                  <a:srgbClr val="FF0000"/>
                </a:solidFill>
              </a:rPr>
              <a:t>Обращаем внимание, </a:t>
            </a:r>
            <a:r>
              <a:rPr lang="ru-RU" sz="2800" dirty="0">
                <a:solidFill>
                  <a:sysClr val="windowText" lastClr="000000"/>
                </a:solidFill>
              </a:rPr>
              <a:t>что в предоставлении результатов по биологии произошли изменения.</a:t>
            </a:r>
          </a:p>
          <a:p>
            <a:endParaRPr lang="ru-RU" sz="2800" dirty="0">
              <a:solidFill>
                <a:sysClr val="windowText" lastClr="000000"/>
              </a:solidFill>
            </a:endParaRPr>
          </a:p>
          <a:p>
            <a:r>
              <a:rPr lang="ru-RU" sz="2800" dirty="0">
                <a:solidFill>
                  <a:sysClr val="windowText" lastClr="000000"/>
                </a:solidFill>
              </a:rPr>
              <a:t>До 2021 года проводилась работа по биологии.</a:t>
            </a:r>
          </a:p>
          <a:p>
            <a:r>
              <a:rPr lang="ru-RU" sz="2800" dirty="0">
                <a:solidFill>
                  <a:sysClr val="windowText" lastClr="000000"/>
                </a:solidFill>
              </a:rPr>
              <a:t>В 2022, 2023, 2024 гг. проводились работы по биологии линейной и концентрической.</a:t>
            </a:r>
          </a:p>
          <a:p>
            <a:r>
              <a:rPr lang="ru-RU" sz="2800" dirty="0">
                <a:solidFill>
                  <a:sysClr val="windowText" lastClr="000000"/>
                </a:solidFill>
              </a:rPr>
              <a:t>В  2025 году проводилась работа по биологии.</a:t>
            </a:r>
          </a:p>
          <a:p>
            <a:endParaRPr lang="ru-RU" sz="2800" dirty="0">
              <a:solidFill>
                <a:sysClr val="windowText" lastClr="000000"/>
              </a:solidFill>
            </a:endParaRPr>
          </a:p>
          <a:p>
            <a:r>
              <a:rPr lang="ru-RU" sz="2800" dirty="0">
                <a:solidFill>
                  <a:sysClr val="windowText" lastClr="000000"/>
                </a:solidFill>
              </a:rPr>
              <a:t>Для приведения работа к  единому виду  данные ВПР в 2025 году будут представлены в  биологии линейной.</a:t>
            </a:r>
          </a:p>
        </p:txBody>
      </p:sp>
      <p:sp>
        <p:nvSpPr>
          <p:cNvPr id="19" name="TextBox 18">
            <a:extLst>
              <a:ext uri="{FF2B5EF4-FFF2-40B4-BE49-F238E27FC236}">
                <a16:creationId xmlns:a16="http://schemas.microsoft.com/office/drawing/2014/main" id="{E48533E9-882C-423E-9940-B4C4979F5853}"/>
              </a:ext>
            </a:extLst>
          </p:cNvPr>
          <p:cNvSpPr txBox="1"/>
          <p:nvPr/>
        </p:nvSpPr>
        <p:spPr>
          <a:xfrm>
            <a:off x="10529878" y="0"/>
            <a:ext cx="1662122" cy="276999"/>
          </a:xfrm>
          <a:prstGeom prst="rect">
            <a:avLst/>
          </a:prstGeom>
          <a:noFill/>
        </p:spPr>
        <p:txBody>
          <a:bodyPr wrap="none" rtlCol="0">
            <a:spAutoFit/>
          </a:bodyPr>
          <a:lstStyle/>
          <a:p>
            <a:r>
              <a:rPr lang="ru-RU" sz="1200" dirty="0">
                <a:solidFill>
                  <a:schemeClr val="tx2">
                    <a:lumMod val="40000"/>
                    <a:lumOff val="60000"/>
                  </a:schemeClr>
                </a:solidFill>
              </a:rPr>
              <a:t>Биология (ЛП), 8 класс</a:t>
            </a:r>
          </a:p>
        </p:txBody>
      </p:sp>
    </p:spTree>
    <p:extLst>
      <p:ext uri="{BB962C8B-B14F-4D97-AF65-F5344CB8AC3E}">
        <p14:creationId xmlns:p14="http://schemas.microsoft.com/office/powerpoint/2010/main" val="42441371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7</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7" y="234139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13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0686" y="4660777"/>
            <a:ext cx="8233304" cy="2076219"/>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Times New Roman" panose="02020603050405020304" pitchFamily="18" charset="0"/>
                <a:cs typeface="Times New Roman" panose="02020603050405020304" pitchFamily="18" charset="0"/>
              </a:rPr>
              <a:t>Задания 1, 2, 3.1, 4, 5.1, 5.2, 6.1, 7.1, 8, 9.1 предполагают краткий ответ в виде комбинации цифр, числа или слова (словосочетания).</a:t>
            </a:r>
          </a:p>
          <a:p>
            <a:r>
              <a:rPr lang="ru-RU" sz="1600" dirty="0">
                <a:solidFill>
                  <a:schemeClr val="tx1"/>
                </a:solidFill>
                <a:latin typeface="Times New Roman" panose="02020603050405020304" pitchFamily="18" charset="0"/>
                <a:cs typeface="Times New Roman" panose="02020603050405020304" pitchFamily="18" charset="0"/>
              </a:rPr>
              <a:t>Задания 3.2, 6.2, 7.2, 9.2 предполагают развернутый ответ (дать объяснение, описание или обоснование).</a:t>
            </a:r>
          </a:p>
          <a:p>
            <a:r>
              <a:rPr lang="ru-RU" sz="1600" dirty="0">
                <a:solidFill>
                  <a:schemeClr val="tx1"/>
                </a:solidFill>
                <a:latin typeface="Times New Roman" panose="02020603050405020304" pitchFamily="18" charset="0"/>
                <a:cs typeface="Times New Roman" panose="02020603050405020304" pitchFamily="18" charset="0"/>
              </a:rPr>
              <a:t>Задания 10, 11, 12.1, 13.1, 13.2, 14.1, 14.3, 15.1, 15.2, 16.1 предполагают краткий ответ в виде слова (словосочетания) или числа / комбинации цифр.</a:t>
            </a:r>
          </a:p>
          <a:p>
            <a:r>
              <a:rPr lang="ru-RU" sz="1600" dirty="0">
                <a:solidFill>
                  <a:schemeClr val="tx1"/>
                </a:solidFill>
                <a:latin typeface="Times New Roman" panose="02020603050405020304" pitchFamily="18" charset="0"/>
                <a:cs typeface="Times New Roman" panose="02020603050405020304" pitchFamily="18" charset="0"/>
              </a:rPr>
              <a:t>Задания 12.2, 14.2, 16.2, 16.3, 17 предполагают развернутый ответ (дать объяснение, описание или обоснование).</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13</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47</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4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409872600"/>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0-12</a:t>
                      </a:r>
                    </a:p>
                  </a:txBody>
                  <a:tcPr anchor="ctr"/>
                </a:tc>
                <a:tc>
                  <a:txBody>
                    <a:bodyPr/>
                    <a:lstStyle/>
                    <a:p>
                      <a:pPr algn="ctr"/>
                      <a:r>
                        <a:rPr lang="ru-RU" sz="1600" dirty="0"/>
                        <a:t>13-25</a:t>
                      </a:r>
                    </a:p>
                  </a:txBody>
                  <a:tcPr anchor="ctr"/>
                </a:tc>
                <a:tc>
                  <a:txBody>
                    <a:bodyPr/>
                    <a:lstStyle/>
                    <a:p>
                      <a:pPr algn="ctr"/>
                      <a:r>
                        <a:rPr lang="ru-RU" sz="1600" dirty="0"/>
                        <a:t>26-36</a:t>
                      </a:r>
                    </a:p>
                  </a:txBody>
                  <a:tcPr anchor="ctr"/>
                </a:tc>
                <a:tc>
                  <a:txBody>
                    <a:bodyPr/>
                    <a:lstStyle/>
                    <a:p>
                      <a:pPr algn="ctr"/>
                      <a:r>
                        <a:rPr lang="ru-RU" sz="1600" dirty="0"/>
                        <a:t>37-47</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2036045" y="5641914"/>
            <a:ext cx="1230402"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31659309-9AF4-40EB-B79B-59994F15C915}"/>
              </a:ext>
            </a:extLst>
          </p:cNvPr>
          <p:cNvSpPr txBox="1"/>
          <p:nvPr/>
        </p:nvSpPr>
        <p:spPr>
          <a:xfrm>
            <a:off x="10750858" y="0"/>
            <a:ext cx="1441142"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spTree>
    <p:extLst>
      <p:ext uri="{BB962C8B-B14F-4D97-AF65-F5344CB8AC3E}">
        <p14:creationId xmlns:p14="http://schemas.microsoft.com/office/powerpoint/2010/main" val="3186679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756980819"/>
              </p:ext>
            </p:extLst>
          </p:nvPr>
        </p:nvGraphicFramePr>
        <p:xfrm>
          <a:off x="145085" y="729922"/>
          <a:ext cx="11901829" cy="5689473"/>
        </p:xfrm>
        <a:graphic>
          <a:graphicData uri="http://schemas.openxmlformats.org/drawingml/2006/table">
            <a:tbl>
              <a:tblPr firstRow="1" firstCol="1" lastRow="1" lastCol="1" bandRow="1" bandCol="1">
                <a:noFill/>
                <a:tableStyleId>{5940675A-B579-460E-94D1-54222C63F5DA}</a:tableStyleId>
              </a:tblPr>
              <a:tblGrid>
                <a:gridCol w="484187">
                  <a:extLst>
                    <a:ext uri="{9D8B030D-6E8A-4147-A177-3AD203B41FA5}">
                      <a16:colId xmlns:a16="http://schemas.microsoft.com/office/drawing/2014/main" val="1602300257"/>
                    </a:ext>
                  </a:extLst>
                </a:gridCol>
                <a:gridCol w="11417642">
                  <a:extLst>
                    <a:ext uri="{9D8B030D-6E8A-4147-A177-3AD203B41FA5}">
                      <a16:colId xmlns:a16="http://schemas.microsoft.com/office/drawing/2014/main" val="3427477491"/>
                    </a:ext>
                  </a:extLst>
                </a:gridCol>
              </a:tblGrid>
              <a:tr h="214148">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200" b="1" dirty="0">
                          <a:effectLst/>
                          <a:latin typeface="Times New Roman" panose="02020603050405020304" pitchFamily="18" charset="0"/>
                          <a:cs typeface="Times New Roman" panose="02020603050405020304" pitchFamily="18" charset="0"/>
                        </a:rPr>
                        <a:t>Блоки</a:t>
                      </a:r>
                      <a:r>
                        <a:rPr lang="ru-RU" sz="1200" b="1" spc="-35" dirty="0">
                          <a:effectLst/>
                          <a:latin typeface="Times New Roman" panose="02020603050405020304" pitchFamily="18" charset="0"/>
                          <a:cs typeface="Times New Roman" panose="02020603050405020304" pitchFamily="18" charset="0"/>
                        </a:rPr>
                        <a:t> </a:t>
                      </a:r>
                      <a:r>
                        <a:rPr lang="ru-RU" sz="1200" b="1" dirty="0" err="1">
                          <a:effectLst/>
                          <a:latin typeface="Times New Roman" panose="02020603050405020304" pitchFamily="18" charset="0"/>
                          <a:cs typeface="Times New Roman" panose="02020603050405020304" pitchFamily="18" charset="0"/>
                        </a:rPr>
                        <a:t>ПООП</a:t>
                      </a:r>
                      <a:r>
                        <a:rPr lang="ru-RU" sz="1200" b="1" dirty="0">
                          <a:effectLst/>
                          <a:latin typeface="Times New Roman" panose="02020603050405020304" pitchFamily="18" charset="0"/>
                          <a:cs typeface="Times New Roman" panose="02020603050405020304" pitchFamily="18" charset="0"/>
                        </a:rPr>
                        <a:t>:</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выпускник</a:t>
                      </a:r>
                      <a:r>
                        <a:rPr lang="ru-RU" sz="1200" b="1" spc="-4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научится</a:t>
                      </a:r>
                      <a:r>
                        <a:rPr lang="ru-RU" sz="1200" b="1" spc="-3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получит </a:t>
                      </a:r>
                      <a:r>
                        <a:rPr lang="ru-RU" sz="1200" b="1" spc="-28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возможность</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научиться</a:t>
                      </a:r>
                      <a:r>
                        <a:rPr lang="ru-RU" sz="1200" b="1" spc="-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или</a:t>
                      </a:r>
                      <a:r>
                        <a:rPr lang="ru-RU" sz="1200" b="1" spc="-1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проверяемые требования</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(умения)</a:t>
                      </a:r>
                      <a:r>
                        <a:rPr lang="ru-RU" sz="1200" b="1" spc="-2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в</a:t>
                      </a:r>
                      <a:r>
                        <a:rPr lang="ru-RU" sz="1200" b="1" spc="-3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соответствии</a:t>
                      </a:r>
                      <a:r>
                        <a:rPr lang="ru-RU" sz="1200" b="1" spc="-20"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с</a:t>
                      </a:r>
                      <a:r>
                        <a:rPr lang="ru-RU" sz="1200" b="1" spc="-25" dirty="0">
                          <a:effectLst/>
                          <a:latin typeface="Times New Roman" panose="02020603050405020304" pitchFamily="18" charset="0"/>
                          <a:cs typeface="Times New Roman" panose="02020603050405020304" pitchFamily="18" charset="0"/>
                        </a:rPr>
                        <a:t> </a:t>
                      </a:r>
                      <a:r>
                        <a:rPr lang="ru-RU" sz="1200" b="1" dirty="0">
                          <a:effectLst/>
                          <a:latin typeface="Times New Roman" panose="02020603050405020304" pitchFamily="18" charset="0"/>
                          <a:cs typeface="Times New Roman" panose="02020603050405020304" pitchFamily="18" charset="0"/>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1К1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различными видами чтения: просмотровым, ознакомительным, изучающим, поисковым. Соблюдать на письме нормы современного русского литературного языка, в том числе во время списывания текста объемом 120–140 слов, составленного с учетом ранее изученных правил (в том числе содержащего изученные в течение четвертого года обучения орфограммы,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пунктограммы</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и слова с непроверяемыми написаниями)</a:t>
                      </a:r>
                    </a:p>
                  </a:txBody>
                  <a:tcPr marL="9525" marR="9525" marT="9525" marB="0" anchor="b">
                    <a:noFill/>
                  </a:tcPr>
                </a:tc>
                <a:extLst>
                  <a:ext uri="{0D108BD9-81ED-4DB2-BD59-A6C34878D82A}">
                    <a16:rowId xmlns:a16="http://schemas.microsoft.com/office/drawing/2014/main" val="3392768954"/>
                  </a:ext>
                </a:extLst>
              </a:tr>
              <a:tr h="0">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1К2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различными видами чтения: просмотровым, ознакомительным, изучающим, поисковым. Соблюдать на письме нормы современного русского литературного языка, в том числе во время списывания текста объемом 120–140 слов, составленного с учетом ранее изученных правил (в том числе содержащего изученные в течение четвертого года обучения орфограммы,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пунктограммы</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и слова с непроверяемыми написаниями)</a:t>
                      </a:r>
                    </a:p>
                  </a:txBody>
                  <a:tcPr marL="9525" marR="9525" marT="9525" marB="0" anchor="b">
                    <a:noFill/>
                  </a:tcPr>
                </a:tc>
                <a:extLst>
                  <a:ext uri="{0D108BD9-81ED-4DB2-BD59-A6C34878D82A}">
                    <a16:rowId xmlns:a16="http://schemas.microsoft.com/office/drawing/2014/main" val="698017347"/>
                  </a:ext>
                </a:extLst>
              </a:tr>
              <a:tr h="0">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1К3</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Владеть различными видами чтения: просмотровым, ознакомительным, изучающим, поисковым. Соблюдать на письме нормы современного русского литературного языка, в том числе во время списывания текста объемом 120–140 слов, составленного с учетом ранее изученных правил (в том числе содержащего изученные в течение четвертого года обучения орфограммы,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пунктограммы</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и слова с непроверяемыми написаниями)</a:t>
                      </a:r>
                    </a:p>
                  </a:txBody>
                  <a:tcPr marL="9525" marR="9525" marT="9525" marB="0" anchor="b">
                    <a:noFill/>
                  </a:tcPr>
                </a:tc>
                <a:extLst>
                  <a:ext uri="{0D108BD9-81ED-4DB2-BD59-A6C34878D82A}">
                    <a16:rowId xmlns:a16="http://schemas.microsoft.com/office/drawing/2014/main" val="872600325"/>
                  </a:ext>
                </a:extLst>
              </a:tr>
              <a:tr h="0">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Определять типы подчинительной связи слов в словосочетании: согласование, управление, примыкание </a:t>
                      </a:r>
                    </a:p>
                  </a:txBody>
                  <a:tcPr marL="9525" marR="9525" marT="9525" marB="0" anchor="b">
                    <a:noFill/>
                  </a:tcPr>
                </a:tc>
                <a:extLst>
                  <a:ext uri="{0D108BD9-81ED-4DB2-BD59-A6C34878D82A}">
                    <a16:rowId xmlns:a16="http://schemas.microsoft.com/office/drawing/2014/main" val="1425964131"/>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Определять типы подчинительной связи слов в словосочетании: согласование, управление, примыкание </a:t>
                      </a:r>
                    </a:p>
                  </a:txBody>
                  <a:tcPr marL="9525" marR="9525" marT="9525" marB="0" anchor="b">
                    <a:noFill/>
                  </a:tcPr>
                </a:tc>
                <a:extLst>
                  <a:ext uri="{0D108BD9-81ED-4DB2-BD59-A6C34878D82A}">
                    <a16:rowId xmlns:a16="http://schemas.microsoft.com/office/drawing/2014/main" val="3481329581"/>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предложении грамматическую основу</a:t>
                      </a:r>
                    </a:p>
                  </a:txBody>
                  <a:tcPr marL="9525" marR="9525" marT="9525" marB="0" anchor="b">
                    <a:noFill/>
                  </a:tcPr>
                </a:tc>
                <a:extLst>
                  <a:ext uri="{0D108BD9-81ED-4DB2-BD59-A6C34878D82A}">
                    <a16:rowId xmlns:a16="http://schemas.microsoft.com/office/drawing/2014/main" val="2626262406"/>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Различать виды односоставных предложений (назывное предложение, определенно-личное предложение, неопределенно-личное предложение, обобщенно-личное предложение, безличное предложение)</a:t>
                      </a:r>
                    </a:p>
                  </a:txBody>
                  <a:tcPr marL="9525" marR="9525" marT="9525" marB="0" anchor="b">
                    <a:noFill/>
                  </a:tcPr>
                </a:tc>
                <a:extLst>
                  <a:ext uri="{0D108BD9-81ED-4DB2-BD59-A6C34878D82A}">
                    <a16:rowId xmlns:a16="http://schemas.microsoft.com/office/drawing/2014/main" val="1729864423"/>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по графической схеме простое предложение, осложненное однородными членами (главными и второстепенными); находить в ряду других предложений предложение с однородными членами с опорой на графическую схему</a:t>
                      </a:r>
                    </a:p>
                  </a:txBody>
                  <a:tcPr marL="9525" marR="9525" marT="9525" marB="0" anchor="b">
                    <a:noFill/>
                  </a:tcPr>
                </a:tc>
                <a:extLst>
                  <a:ext uri="{0D108BD9-81ED-4DB2-BD59-A6C34878D82A}">
                    <a16:rowId xmlns:a16="http://schemas.microsoft.com/office/drawing/2014/main" val="1827668425"/>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предложение с обособленным согласованным определением, пунктуационным умением обосновывать условия обособления согласованного определения, в том числе с помощью графической схемы</a:t>
                      </a:r>
                    </a:p>
                  </a:txBody>
                  <a:tcPr marL="9525" marR="9525" marT="9525" marB="0" anchor="b">
                    <a:noFill/>
                  </a:tcPr>
                </a:tc>
                <a:extLst>
                  <a:ext uri="{0D108BD9-81ED-4DB2-BD59-A6C34878D82A}">
                    <a16:rowId xmlns:a16="http://schemas.microsoft.com/office/drawing/2014/main" val="1210276787"/>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предложение с обособленным согласованным определением, пунктуационным умением обосновывать условия обособления согласованного определения, в том числе с помощью графической схемы</a:t>
                      </a:r>
                    </a:p>
                  </a:txBody>
                  <a:tcPr marL="9525" marR="9525" marT="9525" marB="0" anchor="b">
                    <a:noFill/>
                  </a:tcPr>
                </a:tc>
                <a:extLst>
                  <a:ext uri="{0D108BD9-81ED-4DB2-BD59-A6C34878D82A}">
                    <a16:rowId xmlns:a16="http://schemas.microsoft.com/office/drawing/2014/main" val="301535311"/>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предложение с обособленным обстоятельством,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пунктуацион-ным</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умением обосновывать условия обособления обстоятельства, в том числе с помощью графической схемы</a:t>
                      </a:r>
                    </a:p>
                  </a:txBody>
                  <a:tcPr marL="9525" marR="9525" marT="9525" marB="0" anchor="b">
                    <a:noFill/>
                  </a:tcPr>
                </a:tc>
                <a:extLst>
                  <a:ext uri="{0D108BD9-81ED-4DB2-BD59-A6C34878D82A}">
                    <a16:rowId xmlns:a16="http://schemas.microsoft.com/office/drawing/2014/main" val="2450341833"/>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предложение с обособленным обстоятельством, </a:t>
                      </a:r>
                      <a:r>
                        <a:rPr lang="ru-RU" sz="1200" b="0" i="0" u="none" strike="noStrike" dirty="0" err="1">
                          <a:solidFill>
                            <a:srgbClr val="000000"/>
                          </a:solidFill>
                          <a:effectLst/>
                          <a:latin typeface="Times New Roman" panose="02020603050405020304" pitchFamily="18" charset="0"/>
                          <a:cs typeface="Times New Roman" panose="02020603050405020304" pitchFamily="18" charset="0"/>
                        </a:rPr>
                        <a:t>пунктуацион-ным</a:t>
                      </a:r>
                      <a:r>
                        <a:rPr lang="ru-RU" sz="1200" b="0" i="0" u="none" strike="noStrike" dirty="0">
                          <a:solidFill>
                            <a:srgbClr val="000000"/>
                          </a:solidFill>
                          <a:effectLst/>
                          <a:latin typeface="Times New Roman" panose="02020603050405020304" pitchFamily="18" charset="0"/>
                          <a:cs typeface="Times New Roman" panose="02020603050405020304" pitchFamily="18" charset="0"/>
                        </a:rPr>
                        <a:t> умением обосновывать условия обособления обстоятельства, в том числе с помощью графической схемы</a:t>
                      </a:r>
                    </a:p>
                  </a:txBody>
                  <a:tcPr marL="9525" marR="9525" marT="9525" marB="0" anchor="b">
                    <a:noFill/>
                  </a:tcPr>
                </a:tc>
                <a:extLst>
                  <a:ext uri="{0D108BD9-81ED-4DB2-BD59-A6C34878D82A}">
                    <a16:rowId xmlns:a16="http://schemas.microsoft.com/office/drawing/2014/main" val="2659449973"/>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8.1</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предложений предложение с вводным словом, подбирать к данному вводному слову синоним (из той же группы по значению)</a:t>
                      </a:r>
                    </a:p>
                  </a:txBody>
                  <a:tcPr marL="9525" marR="9525" marT="9525" marB="0" anchor="b">
                    <a:noFill/>
                  </a:tcPr>
                </a:tc>
                <a:extLst>
                  <a:ext uri="{0D108BD9-81ED-4DB2-BD59-A6C34878D82A}">
                    <a16:rowId xmlns:a16="http://schemas.microsoft.com/office/drawing/2014/main" val="3796167533"/>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8.2</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 ряду других предложений предложение с вводным словом, подбирать к данному вводному слову синоним (из той же группы по значению)</a:t>
                      </a:r>
                    </a:p>
                  </a:txBody>
                  <a:tcPr marL="9525" marR="9525" marT="9525" marB="0" anchor="b">
                    <a:noFill/>
                  </a:tcPr>
                </a:tc>
                <a:extLst>
                  <a:ext uri="{0D108BD9-81ED-4DB2-BD59-A6C34878D82A}">
                    <a16:rowId xmlns:a16="http://schemas.microsoft.com/office/drawing/2014/main" val="361420462"/>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Проводить синтаксический анализ предложения </a:t>
                      </a:r>
                    </a:p>
                  </a:txBody>
                  <a:tcPr marL="9525" marR="9525" marT="9525" marB="0" anchor="b">
                    <a:noFill/>
                  </a:tcPr>
                </a:tc>
                <a:extLst>
                  <a:ext uri="{0D108BD9-81ED-4DB2-BD59-A6C34878D82A}">
                    <a16:rowId xmlns:a16="http://schemas.microsoft.com/office/drawing/2014/main" val="1946884854"/>
                  </a:ext>
                </a:extLst>
              </a:tr>
              <a:tr h="41962">
                <a:tc>
                  <a:txBody>
                    <a:bodyPr/>
                    <a:lstStyle/>
                    <a:p>
                      <a:pPr algn="ctr">
                        <a:spcBef>
                          <a:spcPts val="55"/>
                        </a:spcBef>
                        <a:spcAft>
                          <a:spcPts val="0"/>
                        </a:spcAft>
                        <a:tabLst>
                          <a:tab pos="452120" algn="l"/>
                        </a:tabLs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случаи нарушения грамматических норм русского литературного языка в заданных предложениях и исправлять эти нарушения </a:t>
                      </a:r>
                    </a:p>
                  </a:txBody>
                  <a:tcPr marL="9525" marR="9525" marT="9525" marB="0" anchor="b">
                    <a:noFill/>
                  </a:tcPr>
                </a:tc>
                <a:extLst>
                  <a:ext uri="{0D108BD9-81ED-4DB2-BD59-A6C34878D82A}">
                    <a16:rowId xmlns:a16="http://schemas.microsoft.com/office/drawing/2014/main" val="2320868689"/>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642474EF-1F6E-415F-8E7D-97888A619390}"/>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spTree>
    <p:extLst>
      <p:ext uri="{BB962C8B-B14F-4D97-AF65-F5344CB8AC3E}">
        <p14:creationId xmlns:p14="http://schemas.microsoft.com/office/powerpoint/2010/main" val="1980448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7070015" cy="594360"/>
          </a:xfrm>
        </p:spPr>
        <p:txBody>
          <a:bodyPr/>
          <a:lstStyle/>
          <a:p>
            <a:r>
              <a:rPr lang="ru-RU" dirty="0"/>
              <a:t>Требования (умения) – часть 1</a:t>
            </a:r>
          </a:p>
        </p:txBody>
      </p:sp>
      <p:sp>
        <p:nvSpPr>
          <p:cNvPr id="4" name="TextBox 3">
            <a:extLst>
              <a:ext uri="{FF2B5EF4-FFF2-40B4-BE49-F238E27FC236}">
                <a16:creationId xmlns:a16="http://schemas.microsoft.com/office/drawing/2014/main" id="{FC65ABDE-6867-45DA-8297-A9AE2594BF1A}"/>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5" name="Таблица 4">
            <a:extLst>
              <a:ext uri="{FF2B5EF4-FFF2-40B4-BE49-F238E27FC236}">
                <a16:creationId xmlns:a16="http://schemas.microsoft.com/office/drawing/2014/main" id="{6AD816BA-D94B-471A-96A1-D6F7BA46403A}"/>
              </a:ext>
            </a:extLst>
          </p:cNvPr>
          <p:cNvGraphicFramePr>
            <a:graphicFrameLocks noGrp="1"/>
          </p:cNvGraphicFramePr>
          <p:nvPr>
            <p:extLst>
              <p:ext uri="{D42A27DB-BD31-4B8C-83A1-F6EECF244321}">
                <p14:modId xmlns:p14="http://schemas.microsoft.com/office/powerpoint/2010/main" val="3080611387"/>
              </p:ext>
            </p:extLst>
          </p:nvPr>
        </p:nvGraphicFramePr>
        <p:xfrm>
          <a:off x="197708" y="948806"/>
          <a:ext cx="11796583" cy="5616448"/>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зоологию как биологическую науку, ее разделы и связь с другими науками и техникой</a:t>
                      </a:r>
                    </a:p>
                  </a:txBody>
                  <a:tcPr marL="9525" marR="9525" marT="9525" marB="0" anchor="b">
                    <a:noFill/>
                  </a:tcPr>
                </a:tc>
                <a:extLst>
                  <a:ext uri="{0D108BD9-81ED-4DB2-BD59-A6C34878D82A}">
                    <a16:rowId xmlns:a16="http://schemas.microsoft.com/office/drawing/2014/main" val="2460193898"/>
                  </a:ext>
                </a:extLst>
              </a:tr>
              <a:tr h="316408">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Раскрывать общие признаки животных, уровни организации животного организма: клетки, ткани, органы, системы органов, организм. Сравнивать животные ткани и органы животных между собой</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Классифицировать животных на основании особенностей строения</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Различать и описывать животных изучаемых систематических групп, отдельные органы и системы органов</a:t>
                      </a: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Выбирать, анализировать, систематизировать и интерпретировать информацию различных видов и форм представления</a:t>
                      </a:r>
                    </a:p>
                  </a:txBody>
                  <a:tcPr marL="9525" marR="9525" marT="9525" marB="0" anchor="b">
                    <a:noFill/>
                  </a:tcPr>
                </a:tc>
                <a:extLst>
                  <a:ext uri="{0D108BD9-81ED-4DB2-BD59-A6C34878D82A}">
                    <a16:rowId xmlns:a16="http://schemas.microsoft.com/office/drawing/2014/main" val="1254557303"/>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Выбирать, анализировать, систематизировать и интерпретировать информацию различных видов и форм представления</a:t>
                      </a:r>
                    </a:p>
                  </a:txBody>
                  <a:tcPr marL="9525" marR="9525" marT="9525" marB="0" anchor="b">
                    <a:noFill/>
                  </a:tcPr>
                </a:tc>
                <a:extLst>
                  <a:ext uri="{0D108BD9-81ED-4DB2-BD59-A6C34878D82A}">
                    <a16:rowId xmlns:a16="http://schemas.microsoft.com/office/drawing/2014/main" val="3940801079"/>
                  </a:ext>
                </a:extLst>
              </a:tr>
              <a:tr h="0">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причинно-следственные связи между строением, жизнедеятельностью и средой обитания животных изучаемых систематических групп</a:t>
                      </a:r>
                    </a:p>
                  </a:txBody>
                  <a:tcPr marL="9525" marR="9525" marT="9525" marB="0" anchor="b">
                    <a:noFill/>
                  </a:tcPr>
                </a:tc>
                <a:extLst>
                  <a:ext uri="{0D108BD9-81ED-4DB2-BD59-A6C34878D82A}">
                    <a16:rowId xmlns:a16="http://schemas.microsoft.com/office/drawing/2014/main" val="3534837962"/>
                  </a:ext>
                </a:extLst>
              </a:tr>
            </a:tbl>
          </a:graphicData>
        </a:graphic>
      </p:graphicFrame>
    </p:spTree>
    <p:extLst>
      <p:ext uri="{BB962C8B-B14F-4D97-AF65-F5344CB8AC3E}">
        <p14:creationId xmlns:p14="http://schemas.microsoft.com/office/powerpoint/2010/main" val="12237324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7231380" cy="594360"/>
          </a:xfrm>
        </p:spPr>
        <p:txBody>
          <a:bodyPr/>
          <a:lstStyle/>
          <a:p>
            <a:r>
              <a:rPr lang="ru-RU" dirty="0"/>
              <a:t>Требования (умения) – часть 2</a:t>
            </a:r>
            <a:endParaRPr lang="ru-RU" i="1" dirty="0"/>
          </a:p>
        </p:txBody>
      </p:sp>
      <p:sp>
        <p:nvSpPr>
          <p:cNvPr id="5" name="TextBox 4">
            <a:extLst>
              <a:ext uri="{FF2B5EF4-FFF2-40B4-BE49-F238E27FC236}">
                <a16:creationId xmlns:a16="http://schemas.microsoft.com/office/drawing/2014/main" id="{868DF1AF-19BC-4245-A703-7815CFEFD7AA}"/>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7" name="Таблица 6">
            <a:extLst>
              <a:ext uri="{FF2B5EF4-FFF2-40B4-BE49-F238E27FC236}">
                <a16:creationId xmlns:a16="http://schemas.microsoft.com/office/drawing/2014/main" id="{6C9C3C45-C5AD-41D0-BFEF-2B73B050B737}"/>
              </a:ext>
            </a:extLst>
          </p:cNvPr>
          <p:cNvGraphicFramePr>
            <a:graphicFrameLocks noGrp="1"/>
          </p:cNvGraphicFramePr>
          <p:nvPr>
            <p:extLst>
              <p:ext uri="{D42A27DB-BD31-4B8C-83A1-F6EECF244321}">
                <p14:modId xmlns:p14="http://schemas.microsoft.com/office/powerpoint/2010/main" val="1391229319"/>
              </p:ext>
            </p:extLst>
          </p:nvPr>
        </p:nvGraphicFramePr>
        <p:xfrm>
          <a:off x="197708" y="902853"/>
          <a:ext cx="11796583" cy="5744083"/>
        </p:xfrm>
        <a:graphic>
          <a:graphicData uri="http://schemas.openxmlformats.org/drawingml/2006/table">
            <a:tbl>
              <a:tblPr firstRow="1" firstCol="1" lastRow="1" lastCol="1" bandRow="1" bandCol="1">
                <a:noFill/>
                <a:tableStyleId>{5940675A-B579-460E-94D1-54222C63F5DA}</a:tableStyleId>
              </a:tblPr>
              <a:tblGrid>
                <a:gridCol w="519676">
                  <a:extLst>
                    <a:ext uri="{9D8B030D-6E8A-4147-A177-3AD203B41FA5}">
                      <a16:colId xmlns:a16="http://schemas.microsoft.com/office/drawing/2014/main" val="1602300257"/>
                    </a:ext>
                  </a:extLst>
                </a:gridCol>
                <a:gridCol w="11276907">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Блоки</a:t>
                      </a:r>
                      <a:r>
                        <a:rPr lang="ru-RU" sz="1300" b="1" spc="-3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выпускник</a:t>
                      </a:r>
                      <a:r>
                        <a:rPr lang="ru-RU" sz="1300" b="1" spc="-4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научится</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получит </a:t>
                      </a:r>
                      <a:r>
                        <a:rPr lang="ru-RU" sz="1300" b="1" spc="-28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возможность</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научиться</a:t>
                      </a:r>
                      <a:r>
                        <a:rPr lang="ru-RU" sz="1300" b="1" spc="-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или</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проверяемые требования</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(умения)</a:t>
                      </a:r>
                      <a:r>
                        <a:rPr lang="ru-RU" sz="1300" b="1" spc="-2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a:t>
                      </a:r>
                      <a:r>
                        <a:rPr lang="ru-RU" sz="1300" b="1" spc="-3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соответствии</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a:t>
                      </a:r>
                      <a:r>
                        <a:rPr lang="ru-RU" sz="1300" b="1" spc="-2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2460193898"/>
                  </a:ext>
                </a:extLst>
              </a:tr>
              <a:tr h="131579">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202165994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227661756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746571077"/>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a:t>
                      </a:r>
                    </a:p>
                  </a:txBody>
                  <a:tcPr marL="9525" marR="9525" marT="9525" marB="0" anchor="b">
                    <a:noFill/>
                  </a:tcPr>
                </a:tc>
                <a:extLst>
                  <a:ext uri="{0D108BD9-81ED-4DB2-BD59-A6C34878D82A}">
                    <a16:rowId xmlns:a16="http://schemas.microsoft.com/office/drawing/2014/main" val="129132214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1344130599"/>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188539048"/>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14754544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3640082774"/>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Сравнивать животные ткани и органы животных между собой. Описывать строение и жизнедеятельность животного организма. Характеризовать процессы жизнедеятельности животных изучаемых систематических групп</a:t>
                      </a:r>
                    </a:p>
                  </a:txBody>
                  <a:tcPr marL="9525" marR="9525" marT="9525" marB="0" anchor="b">
                    <a:noFill/>
                  </a:tcPr>
                </a:tc>
                <a:extLst>
                  <a:ext uri="{0D108BD9-81ED-4DB2-BD59-A6C34878D82A}">
                    <a16:rowId xmlns:a16="http://schemas.microsoft.com/office/drawing/2014/main" val="233166973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779083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977988746"/>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строение и жизнедеятельность животного организма. Характеризовать процессы жизнедеятельности животных изучаемых систематических групп. Различать и описывать животных изучаемых систематических групп, отдельные органы и системы органов. Выявлять признаки классов членистоногих и хордовых, отрядов насекомых и млекопитающих</a:t>
                      </a:r>
                    </a:p>
                  </a:txBody>
                  <a:tcPr marL="9525" marR="9525" marT="9525" marB="0" anchor="b">
                    <a:noFill/>
                  </a:tcPr>
                </a:tc>
                <a:extLst>
                  <a:ext uri="{0D108BD9-81ED-4DB2-BD59-A6C34878D82A}">
                    <a16:rowId xmlns:a16="http://schemas.microsoft.com/office/drawing/2014/main" val="1254557303"/>
                  </a:ext>
                </a:extLst>
              </a:tr>
              <a:tr h="0">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Характеризовать животных природных зон Земли, основные закономерности распространения животных по планете. Раскрывать роль животных в природных сообществах</a:t>
                      </a:r>
                    </a:p>
                  </a:txBody>
                  <a:tcPr marL="9525" marR="9525" marT="9525" marB="0" anchor="b">
                    <a:noFill/>
                  </a:tcPr>
                </a:tc>
                <a:extLst>
                  <a:ext uri="{0D108BD9-81ED-4DB2-BD59-A6C34878D82A}">
                    <a16:rowId xmlns:a16="http://schemas.microsoft.com/office/drawing/2014/main" val="3940801079"/>
                  </a:ext>
                </a:extLst>
              </a:tr>
            </a:tbl>
          </a:graphicData>
        </a:graphic>
      </p:graphicFrame>
    </p:spTree>
    <p:extLst>
      <p:ext uri="{BB962C8B-B14F-4D97-AF65-F5344CB8AC3E}">
        <p14:creationId xmlns:p14="http://schemas.microsoft.com/office/powerpoint/2010/main" val="42860126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610113"/>
          </a:xfrm>
        </p:spPr>
        <p:txBody>
          <a:bodyPr>
            <a:noAutofit/>
          </a:bodyPr>
          <a:lstStyle/>
          <a:p>
            <a:r>
              <a:rPr lang="ru-RU" sz="2000"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2687827259"/>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109704294"/>
              </p:ext>
            </p:extLst>
          </p:nvPr>
        </p:nvGraphicFramePr>
        <p:xfrm>
          <a:off x="98854" y="375285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6B4C2EEC-857C-44FE-96FE-341FD0396A59}"/>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spTree>
    <p:extLst>
      <p:ext uri="{BB962C8B-B14F-4D97-AF65-F5344CB8AC3E}">
        <p14:creationId xmlns:p14="http://schemas.microsoft.com/office/powerpoint/2010/main" val="15695279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3" name="TextBox 12">
            <a:extLst>
              <a:ext uri="{FF2B5EF4-FFF2-40B4-BE49-F238E27FC236}">
                <a16:creationId xmlns:a16="http://schemas.microsoft.com/office/drawing/2014/main" id="{F63ABC10-3167-4EC3-A320-A782E2AE56DC}"/>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12" name="Диаграмма 11">
            <a:extLst>
              <a:ext uri="{FF2B5EF4-FFF2-40B4-BE49-F238E27FC236}">
                <a16:creationId xmlns:a16="http://schemas.microsoft.com/office/drawing/2014/main" id="{B2C07230-0A5D-493C-9DC7-D0DC0ECC4677}"/>
              </a:ext>
            </a:extLst>
          </p:cNvPr>
          <p:cNvGraphicFramePr>
            <a:graphicFrameLocks/>
          </p:cNvGraphicFramePr>
          <p:nvPr>
            <p:extLst>
              <p:ext uri="{D42A27DB-BD31-4B8C-83A1-F6EECF244321}">
                <p14:modId xmlns:p14="http://schemas.microsoft.com/office/powerpoint/2010/main" val="976279677"/>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36257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6E993403-104C-4D1E-9366-5A39C9CEB68C}"/>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7" name="Диаграмма 6">
            <a:extLst>
              <a:ext uri="{FF2B5EF4-FFF2-40B4-BE49-F238E27FC236}">
                <a16:creationId xmlns:a16="http://schemas.microsoft.com/office/drawing/2014/main" id="{861D162E-B2DE-41D3-BD5F-34C68C447F39}"/>
              </a:ext>
            </a:extLst>
          </p:cNvPr>
          <p:cNvGraphicFramePr>
            <a:graphicFrameLocks/>
          </p:cNvGraphicFramePr>
          <p:nvPr>
            <p:extLst>
              <p:ext uri="{D42A27DB-BD31-4B8C-83A1-F6EECF244321}">
                <p14:modId xmlns:p14="http://schemas.microsoft.com/office/powerpoint/2010/main" val="2249997262"/>
              </p:ext>
            </p:extLst>
          </p:nvPr>
        </p:nvGraphicFramePr>
        <p:xfrm>
          <a:off x="1495425" y="692728"/>
          <a:ext cx="9658350" cy="61652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06908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472D730B-95F0-4B08-839D-4D4431C097DE}"/>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14" name="Диаграмма 13">
            <a:extLst>
              <a:ext uri="{FF2B5EF4-FFF2-40B4-BE49-F238E27FC236}">
                <a16:creationId xmlns:a16="http://schemas.microsoft.com/office/drawing/2014/main" id="{56EACE49-F8A5-4C92-844F-1B6FAE3274BC}"/>
              </a:ext>
            </a:extLst>
          </p:cNvPr>
          <p:cNvGraphicFramePr>
            <a:graphicFrameLocks/>
          </p:cNvGraphicFramePr>
          <p:nvPr>
            <p:extLst>
              <p:ext uri="{D42A27DB-BD31-4B8C-83A1-F6EECF244321}">
                <p14:modId xmlns:p14="http://schemas.microsoft.com/office/powerpoint/2010/main" val="2423713816"/>
              </p:ext>
            </p:extLst>
          </p:nvPr>
        </p:nvGraphicFramePr>
        <p:xfrm>
          <a:off x="740544" y="1673938"/>
          <a:ext cx="10744201" cy="4405313"/>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A3E7C737-D869-45F3-9438-7974FA4C6547}"/>
              </a:ext>
            </a:extLst>
          </p:cNvPr>
          <p:cNvSpPr/>
          <p:nvPr/>
        </p:nvSpPr>
        <p:spPr>
          <a:xfrm rot="5400000">
            <a:off x="8799887" y="134343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6" name="Стрелка: пятиугольник 15">
            <a:extLst>
              <a:ext uri="{FF2B5EF4-FFF2-40B4-BE49-F238E27FC236}">
                <a16:creationId xmlns:a16="http://schemas.microsoft.com/office/drawing/2014/main" id="{A88CF78A-82BF-432E-BCD6-C7AFD074D3EE}"/>
              </a:ext>
            </a:extLst>
          </p:cNvPr>
          <p:cNvSpPr/>
          <p:nvPr/>
        </p:nvSpPr>
        <p:spPr>
          <a:xfrm rot="5400000">
            <a:off x="6603534" y="134343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91DB9FBF-53EB-40FC-AEFE-035529B7EDFF}"/>
              </a:ext>
            </a:extLst>
          </p:cNvPr>
          <p:cNvSpPr/>
          <p:nvPr/>
        </p:nvSpPr>
        <p:spPr>
          <a:xfrm rot="5400000">
            <a:off x="3869461" y="134343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8584728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39B1892D-D6A5-4D01-9C6A-FA3B0ED068B9}"/>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pic>
        <p:nvPicPr>
          <p:cNvPr id="5" name="Рисунок 4">
            <a:extLst>
              <a:ext uri="{FF2B5EF4-FFF2-40B4-BE49-F238E27FC236}">
                <a16:creationId xmlns:a16="http://schemas.microsoft.com/office/drawing/2014/main" id="{0375B60F-85F9-4A1D-9EDB-3BD765BD4E12}"/>
              </a:ext>
            </a:extLst>
          </p:cNvPr>
          <p:cNvPicPr>
            <a:picLocks noChangeAspect="1"/>
          </p:cNvPicPr>
          <p:nvPr/>
        </p:nvPicPr>
        <p:blipFill rotWithShape="1">
          <a:blip r:embed="rId2">
            <a:extLst>
              <a:ext uri="{28A0092B-C50C-407E-A947-70E740481C1C}">
                <a14:useLocalDpi xmlns:a14="http://schemas.microsoft.com/office/drawing/2010/main" val="0"/>
              </a:ext>
            </a:extLst>
          </a:blip>
          <a:srcRect t="14413"/>
          <a:stretch/>
        </p:blipFill>
        <p:spPr>
          <a:xfrm>
            <a:off x="1652154" y="1048624"/>
            <a:ext cx="8887691" cy="5071145"/>
          </a:xfrm>
          <a:prstGeom prst="rect">
            <a:avLst/>
          </a:prstGeom>
        </p:spPr>
      </p:pic>
    </p:spTree>
    <p:extLst>
      <p:ext uri="{BB962C8B-B14F-4D97-AF65-F5344CB8AC3E}">
        <p14:creationId xmlns:p14="http://schemas.microsoft.com/office/powerpoint/2010/main" val="1137637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E7B181E6-08C4-4925-B163-4BBF3714C291}"/>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graphicFrame>
        <p:nvGraphicFramePr>
          <p:cNvPr id="5" name="Диаграмма 4">
            <a:extLst>
              <a:ext uri="{FF2B5EF4-FFF2-40B4-BE49-F238E27FC236}">
                <a16:creationId xmlns:a16="http://schemas.microsoft.com/office/drawing/2014/main" id="{BF04CEF8-F0AF-4D49-B7A8-D1553CD3E40F}"/>
              </a:ext>
            </a:extLst>
          </p:cNvPr>
          <p:cNvGraphicFramePr>
            <a:graphicFrameLocks/>
          </p:cNvGraphicFramePr>
          <p:nvPr>
            <p:extLst>
              <p:ext uri="{D42A27DB-BD31-4B8C-83A1-F6EECF244321}">
                <p14:modId xmlns:p14="http://schemas.microsoft.com/office/powerpoint/2010/main" val="3425259529"/>
              </p:ext>
            </p:extLst>
          </p:nvPr>
        </p:nvGraphicFramePr>
        <p:xfrm>
          <a:off x="1206953"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61927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биологии в 8 классах приняло участие </a:t>
            </a:r>
            <a:r>
              <a:rPr lang="ru-RU" sz="2800" b="1" dirty="0">
                <a:latin typeface="+mn-lt"/>
              </a:rPr>
              <a:t>3537</a:t>
            </a:r>
            <a:r>
              <a:rPr lang="ru-RU" sz="2800" dirty="0">
                <a:latin typeface="+mn-lt"/>
              </a:rPr>
              <a:t> человека.</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73</a:t>
            </a:r>
            <a:r>
              <a:rPr lang="ru-RU" sz="2800" dirty="0">
                <a:latin typeface="+mn-lt"/>
              </a:rPr>
              <a:t> участника (</a:t>
            </a:r>
            <a:r>
              <a:rPr lang="ru-RU" sz="2800" b="1" dirty="0">
                <a:latin typeface="+mn-lt"/>
              </a:rPr>
              <a:t>2,06 </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60,62 </a:t>
            </a:r>
            <a:r>
              <a:rPr lang="ru-RU" sz="2800" dirty="0">
                <a:latin typeface="+mn-lt"/>
              </a:rPr>
              <a:t>% участников показали качество знаний (получили «4» и «5») </a:t>
            </a:r>
          </a:p>
          <a:p>
            <a:r>
              <a:rPr lang="ru-RU" sz="2800" dirty="0">
                <a:latin typeface="+mn-lt"/>
              </a:rPr>
              <a:t>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r>
              <a:rPr lang="ru-RU" sz="2800" b="1" dirty="0">
                <a:latin typeface="+mn-lt"/>
              </a:rPr>
              <a:t>  № 6.2, 8,  16.2, 16.3, 17.</a:t>
            </a:r>
            <a:endParaRPr lang="ru-RU" sz="2800" dirty="0">
              <a:latin typeface="+mn-lt"/>
            </a:endParaRPr>
          </a:p>
          <a:p>
            <a:endParaRPr lang="ru-RU" sz="2800" dirty="0">
              <a:latin typeface="+mn-lt"/>
            </a:endParaRPr>
          </a:p>
        </p:txBody>
      </p:sp>
      <p:sp>
        <p:nvSpPr>
          <p:cNvPr id="6" name="TextBox 5">
            <a:extLst>
              <a:ext uri="{FF2B5EF4-FFF2-40B4-BE49-F238E27FC236}">
                <a16:creationId xmlns:a16="http://schemas.microsoft.com/office/drawing/2014/main" id="{313735F9-EAF9-4C80-A445-E8FADC7C5E27}"/>
              </a:ext>
            </a:extLst>
          </p:cNvPr>
          <p:cNvSpPr txBox="1"/>
          <p:nvPr/>
        </p:nvSpPr>
        <p:spPr>
          <a:xfrm>
            <a:off x="10777491" y="0"/>
            <a:ext cx="1414509" cy="276999"/>
          </a:xfrm>
          <a:prstGeom prst="rect">
            <a:avLst/>
          </a:prstGeom>
          <a:noFill/>
        </p:spPr>
        <p:txBody>
          <a:bodyPr wrap="square" rtlCol="0">
            <a:spAutoFit/>
          </a:bodyPr>
          <a:lstStyle/>
          <a:p>
            <a:r>
              <a:rPr lang="ru-RU" sz="1200" dirty="0">
                <a:solidFill>
                  <a:schemeClr val="tx2">
                    <a:lumMod val="40000"/>
                    <a:lumOff val="60000"/>
                  </a:schemeClr>
                </a:solidFill>
              </a:rPr>
              <a:t>Биология, 8 класс</a:t>
            </a:r>
          </a:p>
        </p:txBody>
      </p:sp>
    </p:spTree>
    <p:extLst>
      <p:ext uri="{BB962C8B-B14F-4D97-AF65-F5344CB8AC3E}">
        <p14:creationId xmlns:p14="http://schemas.microsoft.com/office/powerpoint/2010/main" val="12245714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информатике</a:t>
            </a:r>
          </a:p>
        </p:txBody>
      </p:sp>
    </p:spTree>
    <p:extLst>
      <p:ext uri="{BB962C8B-B14F-4D97-AF65-F5344CB8AC3E}">
        <p14:creationId xmlns:p14="http://schemas.microsoft.com/office/powerpoint/2010/main" val="82138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592184"/>
          </a:xfrm>
        </p:spPr>
        <p:txBody>
          <a:bodyPr>
            <a:noAutofit/>
          </a:bodyPr>
          <a:lstStyle/>
          <a:p>
            <a:r>
              <a:rPr lang="ru-RU" sz="2000" dirty="0"/>
              <a:t>Изменение доли участников по качеству знаний («4»+«5») по результатам ВПР  в  202</a:t>
            </a:r>
            <a:r>
              <a:rPr lang="en-US" sz="2000" dirty="0"/>
              <a:t>2</a:t>
            </a:r>
            <a:r>
              <a:rPr lang="ru-RU" sz="2000" dirty="0"/>
              <a:t>-202</a:t>
            </a:r>
            <a:r>
              <a:rPr lang="en-US" sz="2000" dirty="0"/>
              <a:t>6</a:t>
            </a:r>
            <a:r>
              <a:rPr lang="ru-RU" sz="2000" dirty="0"/>
              <a:t>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98675083"/>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4168461130"/>
              </p:ext>
            </p:extLst>
          </p:nvPr>
        </p:nvGraphicFramePr>
        <p:xfrm>
          <a:off x="0" y="3691468"/>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F324A40E-7E70-4BEE-B341-430EF41AF29E}"/>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spTree>
    <p:extLst>
      <p:ext uri="{BB962C8B-B14F-4D97-AF65-F5344CB8AC3E}">
        <p14:creationId xmlns:p14="http://schemas.microsoft.com/office/powerpoint/2010/main" val="26969831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046701"/>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1</a:t>
            </a:r>
            <a:r>
              <a:rPr lang="ru-RU" dirty="0">
                <a:solidFill>
                  <a:sysClr val="windowText" lastClr="000000"/>
                </a:solidFill>
              </a:rPr>
              <a:t>2</a:t>
            </a:r>
            <a:r>
              <a:rPr lang="en-US" dirty="0">
                <a:solidFill>
                  <a:sysClr val="windowText" lastClr="000000"/>
                </a:solidFill>
              </a:rPr>
              <a:t> </a:t>
            </a:r>
            <a:r>
              <a:rPr lang="ru-RU" dirty="0">
                <a:solidFill>
                  <a:sysClr val="windowText" lastClr="000000"/>
                </a:solidFill>
              </a:rPr>
              <a:t>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046701"/>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 (10)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07314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двух частей</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78037" y="4997869"/>
            <a:ext cx="8583936" cy="1669409"/>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rPr>
              <a:t>В части 1 содержатся задания 1–10. В части 2 – задания 11–12.</a:t>
            </a:r>
          </a:p>
          <a:p>
            <a:r>
              <a:rPr lang="ru-RU" sz="1600" dirty="0">
                <a:solidFill>
                  <a:schemeClr val="tx1"/>
                </a:solidFill>
              </a:rPr>
              <a:t>Задания 2, 5, 8 – задания с выбором ответа; </a:t>
            </a:r>
          </a:p>
          <a:p>
            <a:r>
              <a:rPr lang="ru-RU" sz="1600" dirty="0">
                <a:solidFill>
                  <a:schemeClr val="tx1"/>
                </a:solidFill>
              </a:rPr>
              <a:t>Задания 1–5, 8–11 требуют краткого ответа. </a:t>
            </a:r>
          </a:p>
          <a:p>
            <a:r>
              <a:rPr lang="ru-RU" sz="1600" dirty="0">
                <a:solidFill>
                  <a:schemeClr val="tx1"/>
                </a:solidFill>
              </a:rPr>
              <a:t>Задания 6, 10, 12.1 и 12.2  предполагают развернутый ответ:</a:t>
            </a:r>
          </a:p>
          <a:p>
            <a:r>
              <a:rPr lang="ru-RU" sz="1600" dirty="0">
                <a:solidFill>
                  <a:schemeClr val="tx1"/>
                </a:solidFill>
              </a:rPr>
              <a:t>Задания 6 и 10 – записать решение; </a:t>
            </a:r>
          </a:p>
          <a:p>
            <a:r>
              <a:rPr lang="ru-RU" sz="1600" dirty="0">
                <a:solidFill>
                  <a:schemeClr val="tx1"/>
                </a:solidFill>
              </a:rPr>
              <a:t>Задания 12.1 и 12.2 – создать файлы на компьютере.</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2971193"/>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057461"/>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16</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832095" y="2971193"/>
            <a:ext cx="2990335"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3 (2) задания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1776016835"/>
              </p:ext>
            </p:extLst>
          </p:nvPr>
        </p:nvGraphicFramePr>
        <p:xfrm>
          <a:off x="7953375" y="2389325"/>
          <a:ext cx="4002735" cy="1563437"/>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625479">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5-9</a:t>
                      </a:r>
                    </a:p>
                  </a:txBody>
                  <a:tcPr anchor="ctr"/>
                </a:tc>
                <a:tc>
                  <a:txBody>
                    <a:bodyPr/>
                    <a:lstStyle/>
                    <a:p>
                      <a:pPr algn="ctr"/>
                      <a:r>
                        <a:rPr lang="ru-RU" sz="1600" dirty="0"/>
                        <a:t>10-13</a:t>
                      </a:r>
                    </a:p>
                  </a:txBody>
                  <a:tcPr anchor="ctr"/>
                </a:tc>
                <a:tc>
                  <a:txBody>
                    <a:bodyPr/>
                    <a:lstStyle/>
                    <a:p>
                      <a:pPr algn="ctr"/>
                      <a:r>
                        <a:rPr lang="ru-RU" sz="1600" dirty="0"/>
                        <a:t>14-16</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8475" y="3823589"/>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07314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90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831583"/>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BB2B728E-BDB6-4EBD-97D6-818F0F2A6CA6}"/>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spTree>
    <p:extLst>
      <p:ext uri="{BB962C8B-B14F-4D97-AF65-F5344CB8AC3E}">
        <p14:creationId xmlns:p14="http://schemas.microsoft.com/office/powerpoint/2010/main" val="28346152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5" name="TextBox 4">
            <a:extLst>
              <a:ext uri="{FF2B5EF4-FFF2-40B4-BE49-F238E27FC236}">
                <a16:creationId xmlns:a16="http://schemas.microsoft.com/office/drawing/2014/main" id="{D1DE5808-862B-4506-AE14-85EC85DD53EA}"/>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7" name="Таблица 6">
            <a:extLst>
              <a:ext uri="{FF2B5EF4-FFF2-40B4-BE49-F238E27FC236}">
                <a16:creationId xmlns:a16="http://schemas.microsoft.com/office/drawing/2014/main" id="{A491C178-B988-4A5F-8C35-BD5C98929763}"/>
              </a:ext>
            </a:extLst>
          </p:cNvPr>
          <p:cNvGraphicFramePr>
            <a:graphicFrameLocks noGrp="1"/>
          </p:cNvGraphicFramePr>
          <p:nvPr>
            <p:extLst>
              <p:ext uri="{D42A27DB-BD31-4B8C-83A1-F6EECF244321}">
                <p14:modId xmlns:p14="http://schemas.microsoft.com/office/powerpoint/2010/main" val="1774422392"/>
              </p:ext>
            </p:extLst>
          </p:nvPr>
        </p:nvGraphicFramePr>
        <p:xfrm>
          <a:off x="197709" y="803907"/>
          <a:ext cx="11635704" cy="5846279"/>
        </p:xfrm>
        <a:graphic>
          <a:graphicData uri="http://schemas.openxmlformats.org/drawingml/2006/table">
            <a:tbl>
              <a:tblPr firstRow="1" firstCol="1" lastRow="1" lastCol="1" bandRow="1" bandCol="1">
                <a:noFill/>
                <a:tableStyleId>{5940675A-B579-460E-94D1-54222C63F5DA}</a:tableStyleId>
              </a:tblPr>
              <a:tblGrid>
                <a:gridCol w="437182">
                  <a:extLst>
                    <a:ext uri="{9D8B030D-6E8A-4147-A177-3AD203B41FA5}">
                      <a16:colId xmlns:a16="http://schemas.microsoft.com/office/drawing/2014/main" val="1602300257"/>
                    </a:ext>
                  </a:extLst>
                </a:gridCol>
                <a:gridCol w="11198522">
                  <a:extLst>
                    <a:ext uri="{9D8B030D-6E8A-4147-A177-3AD203B41FA5}">
                      <a16:colId xmlns:a16="http://schemas.microsoft.com/office/drawing/2014/main" val="3427477491"/>
                    </a:ext>
                  </a:extLst>
                </a:gridCol>
              </a:tblGrid>
              <a:tr h="562119">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Проверяемые предметные результаты освоения основной образовательной программы ООО</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Записывать и сравнивать целые числа от 0 до 1024 в различных позиционных системах счисления (с основаниями 2, 8, 16), выполнять арифметические операции над ними</a:t>
                      </a:r>
                    </a:p>
                  </a:txBody>
                  <a:tcPr marL="7620" marR="7620" marT="7620" marB="0" anchor="b">
                    <a:noFill/>
                  </a:tcPr>
                </a:tc>
                <a:extLst>
                  <a:ext uri="{0D108BD9-81ED-4DB2-BD59-A6C34878D82A}">
                    <a16:rowId xmlns:a16="http://schemas.microsoft.com/office/drawing/2014/main" val="3392768954"/>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Записывать и сравнивать целые числа от 0 до 1024 в различных позиционных системах счисления (с основаниями 2, 8, 16), выполнять арифметические операции над ними</a:t>
                      </a:r>
                    </a:p>
                  </a:txBody>
                  <a:tcPr marL="7620" marR="7620" marT="7620" marB="0" anchor="b">
                    <a:noFill/>
                  </a:tcPr>
                </a:tc>
                <a:extLst>
                  <a:ext uri="{0D108BD9-81ED-4DB2-BD59-A6C34878D82A}">
                    <a16:rowId xmlns:a16="http://schemas.microsoft.com/office/drawing/2014/main" val="4152742015"/>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Записывать и сравнивать целые числа от 0 до 1024 в различных позиционных системах счисления (с основаниями 2, 8, 16), выполнять арифметические операции над ними</a:t>
                      </a:r>
                    </a:p>
                  </a:txBody>
                  <a:tcPr marL="7620" marR="7620" marT="7620" marB="0" anchor="b">
                    <a:noFill/>
                  </a:tcPr>
                </a:tc>
                <a:extLst>
                  <a:ext uri="{0D108BD9-81ED-4DB2-BD59-A6C34878D82A}">
                    <a16:rowId xmlns:a16="http://schemas.microsoft.com/office/drawing/2014/main" val="1954617202"/>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Записывать и сравнивать целые числа от 0 до 1024 в различных позиционных системах счисления (с основаниями 2, 8, 16), выполнять арифметические операции над ними</a:t>
                      </a:r>
                    </a:p>
                  </a:txBody>
                  <a:tcPr marL="7620" marR="7620" marT="7620" marB="0" anchor="b">
                    <a:noFill/>
                  </a:tcPr>
                </a:tc>
                <a:extLst>
                  <a:ext uri="{0D108BD9-81ED-4DB2-BD59-A6C34878D82A}">
                    <a16:rowId xmlns:a16="http://schemas.microsoft.com/office/drawing/2014/main" val="3785311347"/>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Записывать логические выражения с использованием дизъюнкции, конъюнкции и отрицания; определять истинность логических выражений, если известны значения истинности входящих в него переменных; строить таблицы истинности для логических выражений</a:t>
                      </a:r>
                    </a:p>
                  </a:txBody>
                  <a:tcPr marL="7620" marR="7620" marT="7620" marB="0" anchor="b">
                    <a:noFill/>
                  </a:tcPr>
                </a:tc>
                <a:extLst>
                  <a:ext uri="{0D108BD9-81ED-4DB2-BD59-A6C34878D82A}">
                    <a16:rowId xmlns:a16="http://schemas.microsoft.com/office/drawing/2014/main" val="4044472599"/>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Записывать логические выражения с использованием дизъюнкции, конъюнкции и отрицания; определять истинность логических выражений, если известны значения истинности входящих в него переменных; строить таблицы истинности для логических выражений</a:t>
                      </a:r>
                    </a:p>
                  </a:txBody>
                  <a:tcPr marL="7620" marR="7620" marT="7620" marB="0" anchor="b">
                    <a:noFill/>
                  </a:tcPr>
                </a:tc>
                <a:extLst>
                  <a:ext uri="{0D108BD9-81ED-4DB2-BD59-A6C34878D82A}">
                    <a16:rowId xmlns:a16="http://schemas.microsoft.com/office/drawing/2014/main" val="942685591"/>
                  </a:ext>
                </a:extLst>
              </a:tr>
              <a:tr h="21917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Описывать алгоритм решения задачи различными способами, в том числе в виде блок-схемы</a:t>
                      </a:r>
                    </a:p>
                  </a:txBody>
                  <a:tcPr marL="7620" marR="7620" marT="7620" marB="0" anchor="b">
                    <a:noFill/>
                  </a:tcPr>
                </a:tc>
                <a:extLst>
                  <a:ext uri="{0D108BD9-81ED-4DB2-BD59-A6C34878D82A}">
                    <a16:rowId xmlns:a16="http://schemas.microsoft.com/office/drawing/2014/main" val="3383110204"/>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Составлять, выполнять вручную и на компьютере несложные алгоритмы с использованием ветвлений и циклов для управления исполнителями, такими как Робот, Черепашка, Чертежник</a:t>
                      </a:r>
                    </a:p>
                  </a:txBody>
                  <a:tcPr marL="7620" marR="7620" marT="7620" marB="0" anchor="b">
                    <a:noFill/>
                  </a:tcPr>
                </a:tc>
                <a:extLst>
                  <a:ext uri="{0D108BD9-81ED-4DB2-BD59-A6C34878D82A}">
                    <a16:rowId xmlns:a16="http://schemas.microsoft.com/office/drawing/2014/main" val="2067784926"/>
                  </a:ext>
                </a:extLst>
              </a:tr>
              <a:tr h="21917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предложенные алгоритмы, в том числе определять, какие результаты возможны при заданном множестве исходных значений</a:t>
                      </a:r>
                    </a:p>
                  </a:txBody>
                  <a:tcPr marL="7620" marR="7620" marT="7620" marB="0" anchor="b">
                    <a:noFill/>
                  </a:tcPr>
                </a:tc>
                <a:extLst>
                  <a:ext uri="{0D108BD9-81ED-4DB2-BD59-A6C34878D82A}">
                    <a16:rowId xmlns:a16="http://schemas.microsoft.com/office/drawing/2014/main" val="1258273726"/>
                  </a:ext>
                </a:extLst>
              </a:tr>
              <a:tr h="421697">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Записывать логические выражения с использованием дизъюнкции, конъюнкции и отрицания; определять истинность логических выражений, если известны значения истинности входящих в него переменных; строить таблицы истинности для логических выражений</a:t>
                      </a:r>
                    </a:p>
                  </a:txBody>
                  <a:tcPr marL="7620" marR="7620" marT="7620" marB="0" anchor="b">
                    <a:noFill/>
                  </a:tcPr>
                </a:tc>
                <a:extLst>
                  <a:ext uri="{0D108BD9-81ED-4DB2-BD59-A6C34878D82A}">
                    <a16:rowId xmlns:a16="http://schemas.microsoft.com/office/drawing/2014/main" val="1313562819"/>
                  </a:ext>
                </a:extLst>
              </a:tr>
              <a:tr h="421697">
                <a:tc>
                  <a:txBody>
                    <a:bodyPr/>
                    <a:lstStyle/>
                    <a:p>
                      <a:pPr algn="ctr">
                        <a:lnSpc>
                          <a:spcPct val="115000"/>
                        </a:lnSpc>
                        <a:spcBef>
                          <a:spcPts val="120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 Составлять, выполнять вручную и на компьютере несложные алгоритмы с использованием ветвлений и циклов для управления исполнителями, такими как Робот, Черепашка, Чертежник</a:t>
                      </a:r>
                    </a:p>
                  </a:txBody>
                  <a:tcPr marL="7620" marR="7620" marT="7620" marB="0" anchor="b">
                    <a:noFill/>
                  </a:tcPr>
                </a:tc>
                <a:extLst>
                  <a:ext uri="{0D108BD9-81ED-4DB2-BD59-A6C34878D82A}">
                    <a16:rowId xmlns:a16="http://schemas.microsoft.com/office/drawing/2014/main" val="1147757375"/>
                  </a:ext>
                </a:extLst>
              </a:tr>
              <a:tr h="421697">
                <a:tc rowSpan="2">
                  <a:txBody>
                    <a:bodyPr/>
                    <a:lstStyle/>
                    <a:p>
                      <a:pPr algn="ctr">
                        <a:lnSpc>
                          <a:spcPct val="115000"/>
                        </a:lnSpc>
                        <a:spcBef>
                          <a:spcPts val="1200"/>
                        </a:spcBef>
                        <a:spcAft>
                          <a:spcPts val="0"/>
                        </a:spcAft>
                      </a:pP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12.1. Составлять, выполнять вручную и на компьютере несложные алгоритмы с использованием ветвлений и циклов для управления исполнителями, такими как Робот, Черепашка, Чертежник</a:t>
                      </a:r>
                    </a:p>
                  </a:txBody>
                  <a:tcPr marL="7620" marR="7620" marT="7620" marB="0" anchor="b">
                    <a:noFill/>
                  </a:tcPr>
                </a:tc>
                <a:extLst>
                  <a:ext uri="{0D108BD9-81ED-4DB2-BD59-A6C34878D82A}">
                    <a16:rowId xmlns:a16="http://schemas.microsoft.com/office/drawing/2014/main" val="410917655"/>
                  </a:ext>
                </a:extLst>
              </a:tr>
              <a:tr h="628846">
                <a:tc vMerge="1">
                  <a:txBody>
                    <a:bodyPr/>
                    <a:lstStyle/>
                    <a:p>
                      <a:pPr algn="ctr">
                        <a:lnSpc>
                          <a:spcPct val="115000"/>
                        </a:lnSpc>
                        <a:spcBef>
                          <a:spcPts val="1200"/>
                        </a:spcBef>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12.2. Составлять, выполнять вручную и на компьютере несложные алгоритмы с использованием ветвлений и циклов для управления исполнителями, такими как Робот, Черепашка, Чертежник. Анализировать предложенные алгоритмы, в том числе определять, какие результаты возможны при заданном множестве исходных значений</a:t>
                      </a:r>
                    </a:p>
                  </a:txBody>
                  <a:tcPr marL="7620" marR="7620" marT="7620" marB="0" anchor="b">
                    <a:noFill/>
                  </a:tcPr>
                </a:tc>
                <a:extLst>
                  <a:ext uri="{0D108BD9-81ED-4DB2-BD59-A6C34878D82A}">
                    <a16:rowId xmlns:a16="http://schemas.microsoft.com/office/drawing/2014/main" val="3257142786"/>
                  </a:ext>
                </a:extLst>
              </a:tr>
            </a:tbl>
          </a:graphicData>
        </a:graphic>
      </p:graphicFrame>
    </p:spTree>
    <p:extLst>
      <p:ext uri="{BB962C8B-B14F-4D97-AF65-F5344CB8AC3E}">
        <p14:creationId xmlns:p14="http://schemas.microsoft.com/office/powerpoint/2010/main" val="13296602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850762"/>
          </a:xfrm>
        </p:spPr>
        <p:txBody>
          <a:bodyPr>
            <a:noAutofit/>
          </a:bodyPr>
          <a:lstStyle/>
          <a:p>
            <a:r>
              <a:rPr lang="ru-RU" sz="2000" dirty="0"/>
              <a:t>Изменение доли участников по качеству знаний («4»+«5») по результатам ВПР в  2025 г. </a:t>
            </a:r>
            <a:br>
              <a:rPr lang="ru-RU" sz="2000" dirty="0"/>
            </a:br>
            <a:r>
              <a:rPr lang="ru-RU" sz="1600" u="sng" dirty="0"/>
              <a:t>В  параллели 8 классов впервые проводится ВПР по информатике в 2025 г.</a:t>
            </a:r>
            <a:endParaRPr lang="ru-RU" sz="2000" u="sng" dirty="0"/>
          </a:p>
        </p:txBody>
      </p:sp>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847718835"/>
              </p:ext>
            </p:extLst>
          </p:nvPr>
        </p:nvGraphicFramePr>
        <p:xfrm>
          <a:off x="0" y="1065402"/>
          <a:ext cx="11986054" cy="303318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C0EF96C4-0B6B-4798-8ED8-7D268BEC8D51}"/>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5" name="Диаграмма 4">
            <a:extLst>
              <a:ext uri="{FF2B5EF4-FFF2-40B4-BE49-F238E27FC236}">
                <a16:creationId xmlns:a16="http://schemas.microsoft.com/office/drawing/2014/main" id="{E9563362-4F5A-43B6-B0ED-39BE5BFCFA99}"/>
              </a:ext>
            </a:extLst>
          </p:cNvPr>
          <p:cNvGraphicFramePr/>
          <p:nvPr>
            <p:extLst>
              <p:ext uri="{D42A27DB-BD31-4B8C-83A1-F6EECF244321}">
                <p14:modId xmlns:p14="http://schemas.microsoft.com/office/powerpoint/2010/main" val="585766110"/>
              </p:ext>
            </p:extLst>
          </p:nvPr>
        </p:nvGraphicFramePr>
        <p:xfrm>
          <a:off x="205946" y="3759138"/>
          <a:ext cx="11883081" cy="26685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515392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49273741-1C15-47C4-9581-EAA48C1D3390}"/>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13" name="Диаграмма 12">
            <a:extLst>
              <a:ext uri="{FF2B5EF4-FFF2-40B4-BE49-F238E27FC236}">
                <a16:creationId xmlns:a16="http://schemas.microsoft.com/office/drawing/2014/main" id="{1A0E3372-2527-41CA-93F3-7EA44308FAE7}"/>
              </a:ext>
            </a:extLst>
          </p:cNvPr>
          <p:cNvGraphicFramePr>
            <a:graphicFrameLocks/>
          </p:cNvGraphicFramePr>
          <p:nvPr>
            <p:extLst>
              <p:ext uri="{D42A27DB-BD31-4B8C-83A1-F6EECF244321}">
                <p14:modId xmlns:p14="http://schemas.microsoft.com/office/powerpoint/2010/main" val="2157176877"/>
              </p:ext>
            </p:extLst>
          </p:nvPr>
        </p:nvGraphicFramePr>
        <p:xfrm>
          <a:off x="512716" y="1069821"/>
          <a:ext cx="11044518" cy="47183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12860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8" name="TextBox 7">
            <a:extLst>
              <a:ext uri="{FF2B5EF4-FFF2-40B4-BE49-F238E27FC236}">
                <a16:creationId xmlns:a16="http://schemas.microsoft.com/office/drawing/2014/main" id="{34B8DDD4-51E6-4B30-BFE9-FFCA8A494BE3}"/>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7" name="Диаграмма 6">
            <a:extLst>
              <a:ext uri="{FF2B5EF4-FFF2-40B4-BE49-F238E27FC236}">
                <a16:creationId xmlns:a16="http://schemas.microsoft.com/office/drawing/2014/main" id="{A59F66E1-E319-4F0A-A005-3B03B8F0280E}"/>
              </a:ext>
            </a:extLst>
          </p:cNvPr>
          <p:cNvGraphicFramePr>
            <a:graphicFrameLocks/>
          </p:cNvGraphicFramePr>
          <p:nvPr>
            <p:extLst>
              <p:ext uri="{D42A27DB-BD31-4B8C-83A1-F6EECF244321}">
                <p14:modId xmlns:p14="http://schemas.microsoft.com/office/powerpoint/2010/main" val="147586374"/>
              </p:ext>
            </p:extLst>
          </p:nvPr>
        </p:nvGraphicFramePr>
        <p:xfrm>
          <a:off x="1061830" y="932328"/>
          <a:ext cx="10628145" cy="56450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160390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3" name="TextBox 12">
            <a:extLst>
              <a:ext uri="{FF2B5EF4-FFF2-40B4-BE49-F238E27FC236}">
                <a16:creationId xmlns:a16="http://schemas.microsoft.com/office/drawing/2014/main" id="{E5AE84AD-ED5C-46BF-AC85-4F9E0D157D73}"/>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14" name="Диаграмма 13">
            <a:extLst>
              <a:ext uri="{FF2B5EF4-FFF2-40B4-BE49-F238E27FC236}">
                <a16:creationId xmlns:a16="http://schemas.microsoft.com/office/drawing/2014/main" id="{2875973C-3A0B-41EB-AE38-9B9D49EF41E9}"/>
              </a:ext>
            </a:extLst>
          </p:cNvPr>
          <p:cNvGraphicFramePr>
            <a:graphicFrameLocks/>
          </p:cNvGraphicFramePr>
          <p:nvPr>
            <p:extLst>
              <p:ext uri="{D42A27DB-BD31-4B8C-83A1-F6EECF244321}">
                <p14:modId xmlns:p14="http://schemas.microsoft.com/office/powerpoint/2010/main" val="783782715"/>
              </p:ext>
            </p:extLst>
          </p:nvPr>
        </p:nvGraphicFramePr>
        <p:xfrm>
          <a:off x="107577" y="1945342"/>
          <a:ext cx="11743764" cy="4222376"/>
        </p:xfrm>
        <a:graphic>
          <a:graphicData uri="http://schemas.openxmlformats.org/drawingml/2006/chart">
            <c:chart xmlns:c="http://schemas.openxmlformats.org/drawingml/2006/chart" xmlns:r="http://schemas.openxmlformats.org/officeDocument/2006/relationships" r:id="rId2"/>
          </a:graphicData>
        </a:graphic>
      </p:graphicFrame>
      <p:sp>
        <p:nvSpPr>
          <p:cNvPr id="15" name="Стрелка: пятиугольник 14">
            <a:extLst>
              <a:ext uri="{FF2B5EF4-FFF2-40B4-BE49-F238E27FC236}">
                <a16:creationId xmlns:a16="http://schemas.microsoft.com/office/drawing/2014/main" id="{58D750D4-3BBA-4EBF-9245-F1E52AD1F9E9}"/>
              </a:ext>
            </a:extLst>
          </p:cNvPr>
          <p:cNvSpPr/>
          <p:nvPr/>
        </p:nvSpPr>
        <p:spPr>
          <a:xfrm rot="5400000">
            <a:off x="9194335" y="1585483"/>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6" name="Стрелка: пятиугольник 15">
            <a:extLst>
              <a:ext uri="{FF2B5EF4-FFF2-40B4-BE49-F238E27FC236}">
                <a16:creationId xmlns:a16="http://schemas.microsoft.com/office/drawing/2014/main" id="{7292202F-DAC5-4311-9FDF-50C8FB28EBA3}"/>
              </a:ext>
            </a:extLst>
          </p:cNvPr>
          <p:cNvSpPr/>
          <p:nvPr/>
        </p:nvSpPr>
        <p:spPr>
          <a:xfrm rot="5400000">
            <a:off x="6630429" y="158548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7" name="Стрелка: пятиугольник 16">
            <a:extLst>
              <a:ext uri="{FF2B5EF4-FFF2-40B4-BE49-F238E27FC236}">
                <a16:creationId xmlns:a16="http://schemas.microsoft.com/office/drawing/2014/main" id="{C983A051-4FB4-4371-ADC3-8D3467566D71}"/>
              </a:ext>
            </a:extLst>
          </p:cNvPr>
          <p:cNvSpPr/>
          <p:nvPr/>
        </p:nvSpPr>
        <p:spPr>
          <a:xfrm rot="5400000">
            <a:off x="3354272" y="1585484"/>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2692738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7" name="TextBox 6">
            <a:extLst>
              <a:ext uri="{FF2B5EF4-FFF2-40B4-BE49-F238E27FC236}">
                <a16:creationId xmlns:a16="http://schemas.microsoft.com/office/drawing/2014/main" id="{81FA8D6F-EC49-4794-8006-99AF1967B44E}"/>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pic>
        <p:nvPicPr>
          <p:cNvPr id="5" name="Рисунок 4">
            <a:extLst>
              <a:ext uri="{FF2B5EF4-FFF2-40B4-BE49-F238E27FC236}">
                <a16:creationId xmlns:a16="http://schemas.microsoft.com/office/drawing/2014/main" id="{06D3E2C5-6385-4EE1-B1EA-66698FAF2BA9}"/>
              </a:ext>
            </a:extLst>
          </p:cNvPr>
          <p:cNvPicPr>
            <a:picLocks noChangeAspect="1"/>
          </p:cNvPicPr>
          <p:nvPr/>
        </p:nvPicPr>
        <p:blipFill rotWithShape="1">
          <a:blip r:embed="rId2">
            <a:extLst>
              <a:ext uri="{28A0092B-C50C-407E-A947-70E740481C1C}">
                <a14:useLocalDpi xmlns:a14="http://schemas.microsoft.com/office/drawing/2010/main" val="0"/>
              </a:ext>
            </a:extLst>
          </a:blip>
          <a:srcRect t="14501"/>
          <a:stretch/>
        </p:blipFill>
        <p:spPr>
          <a:xfrm>
            <a:off x="2115270" y="1035684"/>
            <a:ext cx="8397688" cy="4786632"/>
          </a:xfrm>
          <a:prstGeom prst="rect">
            <a:avLst/>
          </a:prstGeom>
        </p:spPr>
      </p:pic>
    </p:spTree>
    <p:extLst>
      <p:ext uri="{BB962C8B-B14F-4D97-AF65-F5344CB8AC3E}">
        <p14:creationId xmlns:p14="http://schemas.microsoft.com/office/powerpoint/2010/main" val="1738864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7" name="TextBox 6">
            <a:extLst>
              <a:ext uri="{FF2B5EF4-FFF2-40B4-BE49-F238E27FC236}">
                <a16:creationId xmlns:a16="http://schemas.microsoft.com/office/drawing/2014/main" id="{F2DD3C3D-1946-4D77-83F5-FFF37613E118}"/>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graphicFrame>
        <p:nvGraphicFramePr>
          <p:cNvPr id="5" name="Диаграмма 4">
            <a:extLst>
              <a:ext uri="{FF2B5EF4-FFF2-40B4-BE49-F238E27FC236}">
                <a16:creationId xmlns:a16="http://schemas.microsoft.com/office/drawing/2014/main" id="{ED287DD7-1066-4D1D-BC19-012CCAEE0B4E}"/>
              </a:ext>
            </a:extLst>
          </p:cNvPr>
          <p:cNvGraphicFramePr>
            <a:graphicFrameLocks/>
          </p:cNvGraphicFramePr>
          <p:nvPr>
            <p:extLst>
              <p:ext uri="{D42A27DB-BD31-4B8C-83A1-F6EECF244321}">
                <p14:modId xmlns:p14="http://schemas.microsoft.com/office/powerpoint/2010/main" val="184913705"/>
              </p:ext>
            </p:extLst>
          </p:nvPr>
        </p:nvGraphicFramePr>
        <p:xfrm>
          <a:off x="591671" y="1004047"/>
          <a:ext cx="11080375" cy="55318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937551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информатике в 8 классах приняло участие </a:t>
            </a:r>
            <a:r>
              <a:rPr lang="ru-RU" sz="2800" b="1" dirty="0">
                <a:latin typeface="+mn-lt"/>
              </a:rPr>
              <a:t>1422</a:t>
            </a:r>
            <a:r>
              <a:rPr lang="en-US" sz="2800" b="1" dirty="0">
                <a:latin typeface="+mn-lt"/>
              </a:rPr>
              <a:t> </a:t>
            </a:r>
            <a:r>
              <a:rPr lang="ru-RU" sz="2800" dirty="0">
                <a:latin typeface="+mn-lt"/>
              </a:rPr>
              <a:t>человека.</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64</a:t>
            </a:r>
            <a:r>
              <a:rPr lang="ru-RU" sz="2800" dirty="0">
                <a:latin typeface="+mn-lt"/>
              </a:rPr>
              <a:t> участника (</a:t>
            </a:r>
            <a:r>
              <a:rPr lang="ru-RU" sz="2800" b="1" dirty="0">
                <a:latin typeface="+mn-lt"/>
              </a:rPr>
              <a:t>4,59</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dirty="0">
                <a:latin typeface="+mn-lt"/>
              </a:rPr>
              <a:t> </a:t>
            </a:r>
            <a:r>
              <a:rPr lang="ru-RU" sz="2800" b="1" dirty="0">
                <a:latin typeface="+mn-lt"/>
              </a:rPr>
              <a:t>52,41</a:t>
            </a:r>
            <a:r>
              <a:rPr lang="ru-RU" sz="2800" dirty="0">
                <a:latin typeface="+mn-lt"/>
              </a:rPr>
              <a:t>%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 </a:t>
            </a:r>
            <a:r>
              <a:rPr lang="en-US" b="1" dirty="0">
                <a:latin typeface="+mn-lt"/>
              </a:rPr>
              <a:t>10, 12</a:t>
            </a:r>
            <a:r>
              <a:rPr lang="ru-RU" b="1" dirty="0">
                <a:latin typeface="+mn-lt"/>
              </a:rPr>
              <a:t>.</a:t>
            </a:r>
            <a:endParaRPr lang="ru-RU" sz="2800" b="1" dirty="0">
              <a:latin typeface="+mn-lt"/>
            </a:endParaRPr>
          </a:p>
        </p:txBody>
      </p:sp>
      <p:sp>
        <p:nvSpPr>
          <p:cNvPr id="6" name="TextBox 5">
            <a:extLst>
              <a:ext uri="{FF2B5EF4-FFF2-40B4-BE49-F238E27FC236}">
                <a16:creationId xmlns:a16="http://schemas.microsoft.com/office/drawing/2014/main" id="{495DBB98-49E0-414A-B036-C9F6053BCC39}"/>
              </a:ext>
            </a:extLst>
          </p:cNvPr>
          <p:cNvSpPr txBox="1"/>
          <p:nvPr/>
        </p:nvSpPr>
        <p:spPr>
          <a:xfrm>
            <a:off x="10419639" y="0"/>
            <a:ext cx="1772361" cy="276999"/>
          </a:xfrm>
          <a:prstGeom prst="rect">
            <a:avLst/>
          </a:prstGeom>
          <a:noFill/>
        </p:spPr>
        <p:txBody>
          <a:bodyPr wrap="square" rtlCol="0">
            <a:spAutoFit/>
          </a:bodyPr>
          <a:lstStyle/>
          <a:p>
            <a:r>
              <a:rPr lang="ru-RU" sz="1200" dirty="0">
                <a:solidFill>
                  <a:schemeClr val="tx2">
                    <a:lumMod val="40000"/>
                    <a:lumOff val="60000"/>
                  </a:schemeClr>
                </a:solidFill>
              </a:rPr>
              <a:t>Информатика, 8 класс</a:t>
            </a:r>
          </a:p>
        </p:txBody>
      </p:sp>
    </p:spTree>
    <p:extLst>
      <p:ext uri="{BB962C8B-B14F-4D97-AF65-F5344CB8AC3E}">
        <p14:creationId xmlns:p14="http://schemas.microsoft.com/office/powerpoint/2010/main" val="36904579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истории</a:t>
            </a:r>
          </a:p>
        </p:txBody>
      </p:sp>
    </p:spTree>
    <p:extLst>
      <p:ext uri="{BB962C8B-B14F-4D97-AF65-F5344CB8AC3E}">
        <p14:creationId xmlns:p14="http://schemas.microsoft.com/office/powerpoint/2010/main" val="2120630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C47ED619-5126-4A18-9823-9799CFE10C18}"/>
              </a:ext>
            </a:extLst>
          </p:cNvPr>
          <p:cNvSpPr txBox="1"/>
          <p:nvPr/>
        </p:nvSpPr>
        <p:spPr>
          <a:xfrm>
            <a:off x="10597333" y="13711"/>
            <a:ext cx="1594667" cy="276999"/>
          </a:xfrm>
          <a:prstGeom prst="rect">
            <a:avLst/>
          </a:prstGeom>
          <a:noFill/>
        </p:spPr>
        <p:txBody>
          <a:bodyPr wrap="none" rtlCol="0">
            <a:spAutoFit/>
          </a:bodyPr>
          <a:lstStyle/>
          <a:p>
            <a:r>
              <a:rPr lang="ru-RU" sz="1200" dirty="0">
                <a:solidFill>
                  <a:schemeClr val="tx2">
                    <a:lumMod val="40000"/>
                    <a:lumOff val="60000"/>
                  </a:schemeClr>
                </a:solidFill>
              </a:rPr>
              <a:t>Русский язык, 8 класс</a:t>
            </a:r>
          </a:p>
        </p:txBody>
      </p:sp>
      <p:graphicFrame>
        <p:nvGraphicFramePr>
          <p:cNvPr id="13" name="Диаграмма 12">
            <a:extLst>
              <a:ext uri="{FF2B5EF4-FFF2-40B4-BE49-F238E27FC236}">
                <a16:creationId xmlns:a16="http://schemas.microsoft.com/office/drawing/2014/main" id="{85701886-E197-485E-8B52-B3068D50E5A1}"/>
              </a:ext>
            </a:extLst>
          </p:cNvPr>
          <p:cNvGraphicFramePr>
            <a:graphicFrameLocks/>
          </p:cNvGraphicFramePr>
          <p:nvPr>
            <p:extLst>
              <p:ext uri="{D42A27DB-BD31-4B8C-83A1-F6EECF244321}">
                <p14:modId xmlns:p14="http://schemas.microsoft.com/office/powerpoint/2010/main" val="1532599732"/>
              </p:ext>
            </p:extLst>
          </p:nvPr>
        </p:nvGraphicFramePr>
        <p:xfrm>
          <a:off x="1025996" y="1784523"/>
          <a:ext cx="10140007" cy="44369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10908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90F7D01D-7223-435B-A3CF-762E77D525DC}"/>
              </a:ext>
            </a:extLst>
          </p:cNvPr>
          <p:cNvSpPr txBox="1">
            <a:spLocks/>
          </p:cNvSpPr>
          <p:nvPr/>
        </p:nvSpPr>
        <p:spPr>
          <a:xfrm>
            <a:off x="3490686" y="290710"/>
            <a:ext cx="3116580" cy="59436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kern="1200">
                <a:solidFill>
                  <a:srgbClr val="138189"/>
                </a:solidFill>
                <a:latin typeface="+mj-lt"/>
                <a:ea typeface="+mj-ea"/>
                <a:cs typeface="+mj-cs"/>
              </a:defRPr>
            </a:lvl1pPr>
          </a:lstStyle>
          <a:p>
            <a:r>
              <a:rPr lang="ru-RU" dirty="0"/>
              <a:t>Описание работы</a:t>
            </a:r>
          </a:p>
        </p:txBody>
      </p:sp>
      <p:sp>
        <p:nvSpPr>
          <p:cNvPr id="5" name="Прямоугольник: скругленные углы 4">
            <a:extLst>
              <a:ext uri="{FF2B5EF4-FFF2-40B4-BE49-F238E27FC236}">
                <a16:creationId xmlns:a16="http://schemas.microsoft.com/office/drawing/2014/main" id="{F452794E-3ABB-4847-9459-CB69FDB4776B}"/>
              </a:ext>
            </a:extLst>
          </p:cNvPr>
          <p:cNvSpPr/>
          <p:nvPr/>
        </p:nvSpPr>
        <p:spPr>
          <a:xfrm>
            <a:off x="108739" y="2341046"/>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10 заданий</a:t>
            </a:r>
          </a:p>
        </p:txBody>
      </p:sp>
      <p:sp>
        <p:nvSpPr>
          <p:cNvPr id="8" name="Прямоугольник: скругленные углы 7">
            <a:extLst>
              <a:ext uri="{FF2B5EF4-FFF2-40B4-BE49-F238E27FC236}">
                <a16:creationId xmlns:a16="http://schemas.microsoft.com/office/drawing/2014/main" id="{F4BA2786-3DFF-41D6-A840-04D3ABEAA725}"/>
              </a:ext>
            </a:extLst>
          </p:cNvPr>
          <p:cNvSpPr/>
          <p:nvPr/>
        </p:nvSpPr>
        <p:spPr>
          <a:xfrm>
            <a:off x="1939188" y="2341046"/>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9 заданий базового уровня сложности</a:t>
            </a:r>
          </a:p>
        </p:txBody>
      </p:sp>
      <p:sp>
        <p:nvSpPr>
          <p:cNvPr id="9" name="Прямоугольник: скругленные углы 8">
            <a:extLst>
              <a:ext uri="{FF2B5EF4-FFF2-40B4-BE49-F238E27FC236}">
                <a16:creationId xmlns:a16="http://schemas.microsoft.com/office/drawing/2014/main" id="{BE1EAEA2-B72C-4122-8C12-CC36DD7CF02D}"/>
              </a:ext>
            </a:extLst>
          </p:cNvPr>
          <p:cNvSpPr/>
          <p:nvPr/>
        </p:nvSpPr>
        <p:spPr>
          <a:xfrm>
            <a:off x="113682" y="5200288"/>
            <a:ext cx="1723356" cy="1518852"/>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Работа состоит из одной части</a:t>
            </a:r>
          </a:p>
        </p:txBody>
      </p:sp>
      <p:sp>
        <p:nvSpPr>
          <p:cNvPr id="10" name="Прямоугольник: скругленные углы 9">
            <a:extLst>
              <a:ext uri="{FF2B5EF4-FFF2-40B4-BE49-F238E27FC236}">
                <a16:creationId xmlns:a16="http://schemas.microsoft.com/office/drawing/2014/main" id="{D31FB0FC-E027-4013-AD37-A9F2A0F8AB8A}"/>
              </a:ext>
            </a:extLst>
          </p:cNvPr>
          <p:cNvSpPr/>
          <p:nvPr/>
        </p:nvSpPr>
        <p:spPr>
          <a:xfrm>
            <a:off x="3490686" y="5200288"/>
            <a:ext cx="834770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Ответами к заданиям 1–3, 7 и 8 являются цифра, последовательность цифр или слово (словосочетание).</a:t>
            </a:r>
          </a:p>
          <a:p>
            <a:r>
              <a:rPr lang="ru-RU" dirty="0">
                <a:solidFill>
                  <a:schemeClr val="tx1"/>
                </a:solidFill>
              </a:rPr>
              <a:t>Задание 4 предполагает заполнение контурной карты.</a:t>
            </a:r>
          </a:p>
          <a:p>
            <a:r>
              <a:rPr lang="ru-RU" dirty="0">
                <a:solidFill>
                  <a:schemeClr val="tx1"/>
                </a:solidFill>
              </a:rPr>
              <a:t>Задания 5, 6, 9 и 10 предполагают развернутый ответ.</a:t>
            </a:r>
          </a:p>
        </p:txBody>
      </p:sp>
      <p:sp>
        <p:nvSpPr>
          <p:cNvPr id="12" name="Прямоугольник: скругленные углы 11">
            <a:extLst>
              <a:ext uri="{FF2B5EF4-FFF2-40B4-BE49-F238E27FC236}">
                <a16:creationId xmlns:a16="http://schemas.microsoft.com/office/drawing/2014/main" id="{50E5816E-2110-4725-BDF8-B4AAAD3DAE81}"/>
              </a:ext>
            </a:extLst>
          </p:cNvPr>
          <p:cNvSpPr/>
          <p:nvPr/>
        </p:nvSpPr>
        <p:spPr>
          <a:xfrm>
            <a:off x="5048976" y="3265538"/>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минимальный балл за работу - </a:t>
            </a:r>
            <a:r>
              <a:rPr lang="ru-RU" b="1" dirty="0">
                <a:solidFill>
                  <a:sysClr val="windowText" lastClr="000000"/>
                </a:solidFill>
              </a:rPr>
              <a:t>5</a:t>
            </a:r>
          </a:p>
        </p:txBody>
      </p:sp>
      <p:sp>
        <p:nvSpPr>
          <p:cNvPr id="13" name="Прямоугольник: скругленные углы 12">
            <a:extLst>
              <a:ext uri="{FF2B5EF4-FFF2-40B4-BE49-F238E27FC236}">
                <a16:creationId xmlns:a16="http://schemas.microsoft.com/office/drawing/2014/main" id="{7EC46491-BD9C-4F30-ABB8-8D06FC9DB66F}"/>
              </a:ext>
            </a:extLst>
          </p:cNvPr>
          <p:cNvSpPr/>
          <p:nvPr/>
        </p:nvSpPr>
        <p:spPr>
          <a:xfrm>
            <a:off x="5048976" y="2351806"/>
            <a:ext cx="2533130" cy="58360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максимальный балл за работу -  </a:t>
            </a:r>
            <a:r>
              <a:rPr lang="ru-RU" b="1" dirty="0">
                <a:solidFill>
                  <a:sysClr val="windowText" lastClr="000000"/>
                </a:solidFill>
              </a:rPr>
              <a:t>18</a:t>
            </a:r>
          </a:p>
        </p:txBody>
      </p:sp>
      <p:sp>
        <p:nvSpPr>
          <p:cNvPr id="14" name="Прямоугольник: скругленные углы 13">
            <a:extLst>
              <a:ext uri="{FF2B5EF4-FFF2-40B4-BE49-F238E27FC236}">
                <a16:creationId xmlns:a16="http://schemas.microsoft.com/office/drawing/2014/main" id="{3EEB01CB-1853-44FF-B0DC-3ADB00B795AF}"/>
              </a:ext>
            </a:extLst>
          </p:cNvPr>
          <p:cNvSpPr/>
          <p:nvPr/>
        </p:nvSpPr>
        <p:spPr>
          <a:xfrm>
            <a:off x="1939187" y="3265538"/>
            <a:ext cx="2883243" cy="594360"/>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1 задание повышенного уровня сложности</a:t>
            </a:r>
          </a:p>
        </p:txBody>
      </p:sp>
      <p:sp>
        <p:nvSpPr>
          <p:cNvPr id="15" name="Прямоугольник: скругленные углы 14">
            <a:extLst>
              <a:ext uri="{FF2B5EF4-FFF2-40B4-BE49-F238E27FC236}">
                <a16:creationId xmlns:a16="http://schemas.microsoft.com/office/drawing/2014/main" id="{2BD5BEBA-741E-4EA2-8876-EB92469EB874}"/>
              </a:ext>
            </a:extLst>
          </p:cNvPr>
          <p:cNvSpPr/>
          <p:nvPr/>
        </p:nvSpPr>
        <p:spPr>
          <a:xfrm>
            <a:off x="8207221" y="1422511"/>
            <a:ext cx="3525107" cy="807308"/>
          </a:xfrm>
          <a:prstGeom prst="roundRect">
            <a:avLst/>
          </a:prstGeom>
          <a:solidFill>
            <a:srgbClr val="429AA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ysClr val="windowText" lastClr="000000"/>
                </a:solidFill>
              </a:rPr>
              <a:t>Перевод первичных баллов </a:t>
            </a:r>
          </a:p>
          <a:p>
            <a:pPr algn="ctr"/>
            <a:r>
              <a:rPr lang="ru-RU" dirty="0">
                <a:solidFill>
                  <a:sysClr val="windowText" lastClr="000000"/>
                </a:solidFill>
              </a:rPr>
              <a:t>в  отметки по пятибалльной шкале</a:t>
            </a:r>
          </a:p>
        </p:txBody>
      </p:sp>
      <p:graphicFrame>
        <p:nvGraphicFramePr>
          <p:cNvPr id="16" name="Таблица 15">
            <a:extLst>
              <a:ext uri="{FF2B5EF4-FFF2-40B4-BE49-F238E27FC236}">
                <a16:creationId xmlns:a16="http://schemas.microsoft.com/office/drawing/2014/main" id="{7506DA7C-50E6-4EB1-B291-D46D75408635}"/>
              </a:ext>
            </a:extLst>
          </p:cNvPr>
          <p:cNvGraphicFramePr>
            <a:graphicFrameLocks noGrp="1"/>
          </p:cNvGraphicFramePr>
          <p:nvPr>
            <p:extLst>
              <p:ext uri="{D42A27DB-BD31-4B8C-83A1-F6EECF244321}">
                <p14:modId xmlns:p14="http://schemas.microsoft.com/office/powerpoint/2010/main" val="3143594981"/>
              </p:ext>
            </p:extLst>
          </p:nvPr>
        </p:nvGraphicFramePr>
        <p:xfrm>
          <a:off x="7953375" y="2389325"/>
          <a:ext cx="4002735" cy="1715950"/>
        </p:xfrm>
        <a:graphic>
          <a:graphicData uri="http://schemas.openxmlformats.org/drawingml/2006/table">
            <a:tbl>
              <a:tblPr firstRow="1" bandRow="1">
                <a:tableStyleId>{5940675A-B579-460E-94D1-54222C63F5DA}</a:tableStyleId>
              </a:tblPr>
              <a:tblGrid>
                <a:gridCol w="1276814">
                  <a:extLst>
                    <a:ext uri="{9D8B030D-6E8A-4147-A177-3AD203B41FA5}">
                      <a16:colId xmlns:a16="http://schemas.microsoft.com/office/drawing/2014/main" val="3089212738"/>
                    </a:ext>
                  </a:extLst>
                </a:gridCol>
                <a:gridCol w="705455">
                  <a:extLst>
                    <a:ext uri="{9D8B030D-6E8A-4147-A177-3AD203B41FA5}">
                      <a16:colId xmlns:a16="http://schemas.microsoft.com/office/drawing/2014/main" val="469627586"/>
                    </a:ext>
                  </a:extLst>
                </a:gridCol>
                <a:gridCol w="673488">
                  <a:extLst>
                    <a:ext uri="{9D8B030D-6E8A-4147-A177-3AD203B41FA5}">
                      <a16:colId xmlns:a16="http://schemas.microsoft.com/office/drawing/2014/main" val="1410754882"/>
                    </a:ext>
                  </a:extLst>
                </a:gridCol>
                <a:gridCol w="664134">
                  <a:extLst>
                    <a:ext uri="{9D8B030D-6E8A-4147-A177-3AD203B41FA5}">
                      <a16:colId xmlns:a16="http://schemas.microsoft.com/office/drawing/2014/main" val="3208314456"/>
                    </a:ext>
                  </a:extLst>
                </a:gridCol>
                <a:gridCol w="682844">
                  <a:extLst>
                    <a:ext uri="{9D8B030D-6E8A-4147-A177-3AD203B41FA5}">
                      <a16:colId xmlns:a16="http://schemas.microsoft.com/office/drawing/2014/main" val="4101601159"/>
                    </a:ext>
                  </a:extLst>
                </a:gridCol>
              </a:tblGrid>
              <a:tr h="777992">
                <a:tc>
                  <a:txBody>
                    <a:bodyPr/>
                    <a:lstStyle/>
                    <a:p>
                      <a:pPr algn="ctr"/>
                      <a:r>
                        <a:rPr lang="ru-RU" sz="1600" dirty="0"/>
                        <a:t>Отметка</a:t>
                      </a:r>
                    </a:p>
                  </a:txBody>
                  <a:tcPr anchor="ctr"/>
                </a:tc>
                <a:tc>
                  <a:txBody>
                    <a:bodyPr/>
                    <a:lstStyle/>
                    <a:p>
                      <a:pPr algn="ctr"/>
                      <a:r>
                        <a:rPr lang="ru-RU" sz="1600" dirty="0"/>
                        <a:t>«2»</a:t>
                      </a:r>
                    </a:p>
                  </a:txBody>
                  <a:tcPr anchor="ctr"/>
                </a:tc>
                <a:tc>
                  <a:txBody>
                    <a:bodyPr/>
                    <a:lstStyle/>
                    <a:p>
                      <a:pPr algn="ctr"/>
                      <a:r>
                        <a:rPr lang="ru-RU" sz="1600" dirty="0"/>
                        <a:t>«3»</a:t>
                      </a:r>
                    </a:p>
                  </a:txBody>
                  <a:tcPr anchor="ctr"/>
                </a:tc>
                <a:tc>
                  <a:txBody>
                    <a:bodyPr/>
                    <a:lstStyle/>
                    <a:p>
                      <a:pPr algn="ctr"/>
                      <a:r>
                        <a:rPr lang="ru-RU" sz="1600" dirty="0"/>
                        <a:t>«4»</a:t>
                      </a:r>
                    </a:p>
                  </a:txBody>
                  <a:tcPr anchor="ctr"/>
                </a:tc>
                <a:tc>
                  <a:txBody>
                    <a:bodyPr/>
                    <a:lstStyle/>
                    <a:p>
                      <a:pPr algn="ctr"/>
                      <a:r>
                        <a:rPr lang="ru-RU" sz="1600" dirty="0"/>
                        <a:t>«5»</a:t>
                      </a:r>
                    </a:p>
                  </a:txBody>
                  <a:tcPr anchor="ctr"/>
                </a:tc>
                <a:extLst>
                  <a:ext uri="{0D108BD9-81ED-4DB2-BD59-A6C34878D82A}">
                    <a16:rowId xmlns:a16="http://schemas.microsoft.com/office/drawing/2014/main" val="3892861024"/>
                  </a:ext>
                </a:extLst>
              </a:tr>
              <a:tr h="937958">
                <a:tc>
                  <a:txBody>
                    <a:bodyPr/>
                    <a:lstStyle/>
                    <a:p>
                      <a:pPr algn="ctr"/>
                      <a:r>
                        <a:rPr lang="ru-RU" sz="1600" dirty="0"/>
                        <a:t>Первичные баллы</a:t>
                      </a:r>
                    </a:p>
                  </a:txBody>
                  <a:tcPr anchor="ctr"/>
                </a:tc>
                <a:tc>
                  <a:txBody>
                    <a:bodyPr/>
                    <a:lstStyle/>
                    <a:p>
                      <a:pPr algn="ctr"/>
                      <a:r>
                        <a:rPr lang="ru-RU" sz="1600" dirty="0"/>
                        <a:t>0-4</a:t>
                      </a:r>
                    </a:p>
                  </a:txBody>
                  <a:tcPr anchor="ctr"/>
                </a:tc>
                <a:tc>
                  <a:txBody>
                    <a:bodyPr/>
                    <a:lstStyle/>
                    <a:p>
                      <a:pPr algn="ctr"/>
                      <a:r>
                        <a:rPr lang="ru-RU" sz="1600" dirty="0"/>
                        <a:t>5-9</a:t>
                      </a:r>
                    </a:p>
                  </a:txBody>
                  <a:tcPr anchor="ctr"/>
                </a:tc>
                <a:tc>
                  <a:txBody>
                    <a:bodyPr/>
                    <a:lstStyle/>
                    <a:p>
                      <a:pPr algn="ctr"/>
                      <a:r>
                        <a:rPr lang="ru-RU" sz="1600" dirty="0"/>
                        <a:t>10-14</a:t>
                      </a:r>
                    </a:p>
                  </a:txBody>
                  <a:tcPr anchor="ctr"/>
                </a:tc>
                <a:tc>
                  <a:txBody>
                    <a:bodyPr/>
                    <a:lstStyle/>
                    <a:p>
                      <a:pPr algn="ctr"/>
                      <a:r>
                        <a:rPr lang="ru-RU" sz="1600" dirty="0"/>
                        <a:t>15-18</a:t>
                      </a:r>
                    </a:p>
                  </a:txBody>
                  <a:tcPr anchor="ctr"/>
                </a:tc>
                <a:extLst>
                  <a:ext uri="{0D108BD9-81ED-4DB2-BD59-A6C34878D82A}">
                    <a16:rowId xmlns:a16="http://schemas.microsoft.com/office/drawing/2014/main" val="1517554406"/>
                  </a:ext>
                </a:extLst>
              </a:tr>
            </a:tbl>
          </a:graphicData>
        </a:graphic>
      </p:graphicFrame>
      <p:pic>
        <p:nvPicPr>
          <p:cNvPr id="17" name="Рисунок 16" descr="Часы">
            <a:extLst>
              <a:ext uri="{FF2B5EF4-FFF2-40B4-BE49-F238E27FC236}">
                <a16:creationId xmlns:a16="http://schemas.microsoft.com/office/drawing/2014/main" id="{305C066C-516A-49B0-B9CF-8A7285CF74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612" y="3966678"/>
            <a:ext cx="1233610" cy="1233610"/>
          </a:xfrm>
          <a:prstGeom prst="rect">
            <a:avLst/>
          </a:prstGeom>
        </p:spPr>
      </p:pic>
      <p:sp>
        <p:nvSpPr>
          <p:cNvPr id="18" name="Прямоугольник: скругленные углы 17">
            <a:extLst>
              <a:ext uri="{FF2B5EF4-FFF2-40B4-BE49-F238E27FC236}">
                <a16:creationId xmlns:a16="http://schemas.microsoft.com/office/drawing/2014/main" id="{17BD4829-F0EE-426E-95EF-C14D905F9713}"/>
              </a:ext>
            </a:extLst>
          </p:cNvPr>
          <p:cNvSpPr/>
          <p:nvPr/>
        </p:nvSpPr>
        <p:spPr>
          <a:xfrm>
            <a:off x="1985236" y="5200288"/>
            <a:ext cx="1263972" cy="1518852"/>
          </a:xfrm>
          <a:prstGeom prst="roundRect">
            <a:avLst/>
          </a:prstGeom>
          <a:solidFill>
            <a:schemeClr val="bg1"/>
          </a:solidFill>
          <a:ln>
            <a:solidFill>
              <a:srgbClr val="429A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rPr>
              <a:t>45 минут</a:t>
            </a:r>
          </a:p>
        </p:txBody>
      </p:sp>
      <p:pic>
        <p:nvPicPr>
          <p:cNvPr id="20" name="Рисунок 19" descr="Документ">
            <a:extLst>
              <a:ext uri="{FF2B5EF4-FFF2-40B4-BE49-F238E27FC236}">
                <a16:creationId xmlns:a16="http://schemas.microsoft.com/office/drawing/2014/main" id="{0627694F-307C-4CA3-BF8D-9B63DD6F63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8475" y="1125928"/>
            <a:ext cx="1139034" cy="1139034"/>
          </a:xfrm>
          <a:prstGeom prst="rect">
            <a:avLst/>
          </a:prstGeom>
        </p:spPr>
      </p:pic>
      <p:pic>
        <p:nvPicPr>
          <p:cNvPr id="21" name="Рисунок 20" descr="Поделиться">
            <a:extLst>
              <a:ext uri="{FF2B5EF4-FFF2-40B4-BE49-F238E27FC236}">
                <a16:creationId xmlns:a16="http://schemas.microsoft.com/office/drawing/2014/main" id="{F8F9697D-AED4-4A45-A862-D48E11A39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64744" y="208110"/>
            <a:ext cx="1054895" cy="1054895"/>
          </a:xfrm>
          <a:prstGeom prst="rect">
            <a:avLst/>
          </a:prstGeom>
        </p:spPr>
      </p:pic>
      <p:sp>
        <p:nvSpPr>
          <p:cNvPr id="19" name="TextBox 18">
            <a:extLst>
              <a:ext uri="{FF2B5EF4-FFF2-40B4-BE49-F238E27FC236}">
                <a16:creationId xmlns:a16="http://schemas.microsoft.com/office/drawing/2014/main" id="{50AD8B21-3EE8-43F0-BD99-9C73268BDC18}"/>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spTree>
    <p:extLst>
      <p:ext uri="{BB962C8B-B14F-4D97-AF65-F5344CB8AC3E}">
        <p14:creationId xmlns:p14="http://schemas.microsoft.com/office/powerpoint/2010/main" val="3578757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110420490"/>
              </p:ext>
            </p:extLst>
          </p:nvPr>
        </p:nvGraphicFramePr>
        <p:xfrm>
          <a:off x="197708" y="1365670"/>
          <a:ext cx="11796583" cy="4874283"/>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421752">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п/п</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600" b="1" dirty="0">
                          <a:effectLst/>
                          <a:latin typeface="Times New Roman" panose="02020603050405020304" pitchFamily="18" charset="0"/>
                          <a:cs typeface="Times New Roman" panose="02020603050405020304" pitchFamily="18" charset="0"/>
                        </a:rPr>
                        <a:t>Блоки</a:t>
                      </a:r>
                      <a:r>
                        <a:rPr lang="ru-RU" sz="1600" b="1" spc="-3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ПООП</a:t>
                      </a:r>
                      <a:r>
                        <a:rPr lang="ru-RU" sz="1600" b="1" dirty="0">
                          <a:effectLst/>
                          <a:latin typeface="Times New Roman" panose="02020603050405020304" pitchFamily="18" charset="0"/>
                          <a:cs typeface="Times New Roman" panose="02020603050405020304" pitchFamily="18" charset="0"/>
                        </a:rPr>
                        <a:t>:</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выпускник</a:t>
                      </a:r>
                      <a:r>
                        <a:rPr lang="ru-RU" sz="1600" b="1" spc="-4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научится</a:t>
                      </a:r>
                      <a:r>
                        <a:rPr lang="ru-RU" sz="1600" b="1" spc="-3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получит </a:t>
                      </a:r>
                      <a:r>
                        <a:rPr lang="ru-RU" sz="1600" b="1" spc="-28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возможность</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научиться</a:t>
                      </a:r>
                      <a:r>
                        <a:rPr lang="ru-RU" sz="1600" b="1" spc="-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или</a:t>
                      </a:r>
                      <a:r>
                        <a:rPr lang="ru-RU" sz="1600" b="1" spc="-1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проверяемые требования</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(умения)</a:t>
                      </a:r>
                      <a:r>
                        <a:rPr lang="ru-RU" sz="1600" b="1" spc="-25"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в</a:t>
                      </a:r>
                      <a:r>
                        <a:rPr lang="ru-RU" sz="1600" b="1" spc="-3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соответствии</a:t>
                      </a:r>
                      <a:r>
                        <a:rPr lang="ru-RU" sz="1600" b="1" spc="-20" dirty="0">
                          <a:effectLst/>
                          <a:latin typeface="Times New Roman" panose="02020603050405020304" pitchFamily="18" charset="0"/>
                          <a:cs typeface="Times New Roman" panose="02020603050405020304" pitchFamily="18" charset="0"/>
                        </a:rPr>
                        <a:t> </a:t>
                      </a:r>
                      <a:r>
                        <a:rPr lang="ru-RU" sz="1600" b="1" dirty="0">
                          <a:effectLst/>
                          <a:latin typeface="Times New Roman" panose="02020603050405020304" pitchFamily="18" charset="0"/>
                          <a:cs typeface="Times New Roman" panose="02020603050405020304" pitchFamily="18" charset="0"/>
                        </a:rPr>
                        <a:t>с</a:t>
                      </a:r>
                      <a:r>
                        <a:rPr lang="ru-RU" sz="1600" b="1" spc="-25" dirty="0">
                          <a:effectLst/>
                          <a:latin typeface="Times New Roman" panose="02020603050405020304" pitchFamily="18" charset="0"/>
                          <a:cs typeface="Times New Roman" panose="02020603050405020304" pitchFamily="18" charset="0"/>
                        </a:rPr>
                        <a:t> </a:t>
                      </a:r>
                      <a:r>
                        <a:rPr lang="ru-RU" sz="1600" b="1" dirty="0" err="1">
                          <a:effectLst/>
                          <a:latin typeface="Times New Roman" panose="02020603050405020304" pitchFamily="18" charset="0"/>
                          <a:cs typeface="Times New Roman" panose="02020603050405020304" pitchFamily="18" charset="0"/>
                        </a:rPr>
                        <a:t>ФГОС</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Определять последовательность событий, явлений, процессов отечественной и всеобщей истории XVIII в.</a:t>
                      </a:r>
                    </a:p>
                  </a:txBody>
                  <a:tcPr marL="9525" marR="9525" marT="9525" marB="0" anchor="b">
                    <a:noFill/>
                  </a:tcPr>
                </a:tc>
                <a:extLst>
                  <a:ext uri="{0D108BD9-81ED-4DB2-BD59-A6C34878D82A}">
                    <a16:rowId xmlns:a16="http://schemas.microsoft.com/office/drawing/2014/main" val="3392768954"/>
                  </a:ext>
                </a:extLst>
              </a:tr>
              <a:tr h="317777">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визуальные источники исторической информации по отечественной истории XVIII в.</a:t>
                      </a:r>
                    </a:p>
                  </a:txBody>
                  <a:tcPr marL="9525" marR="9525" marT="9525" marB="0" anchor="b">
                    <a:noFill/>
                  </a:tcPr>
                </a:tc>
                <a:extLst>
                  <a:ext uri="{0D108BD9-81ED-4DB2-BD59-A6C34878D82A}">
                    <a16:rowId xmlns:a16="http://schemas.microsoft.com/office/drawing/2014/main" val="2067784926"/>
                  </a:ext>
                </a:extLst>
              </a:tr>
              <a:tr h="4196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и показывать на карте изменения, произошедшие в результате значительных социально-экономических и политических событий и процессов отечественной и всеобщей истории XVIII в.; характеризовать на основе исторической карты (схемы) исторические события, явления, процессы отечественной и всеобщей истории XVIII в.</a:t>
                      </a:r>
                    </a:p>
                  </a:txBody>
                  <a:tcPr marL="9525" marR="9525" marT="9525" marB="0" anchor="b">
                    <a:noFill/>
                  </a:tcPr>
                </a:tc>
                <a:extLst>
                  <a:ext uri="{0D108BD9-81ED-4DB2-BD59-A6C34878D82A}">
                    <a16:rowId xmlns:a16="http://schemas.microsoft.com/office/drawing/2014/main" val="1574819962"/>
                  </a:ext>
                </a:extLst>
              </a:tr>
              <a:tr h="4196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Показывать на карте изменения, произошедшие в результате значительных социально-экономических и политических событий и процессов отечественной и всеобщей истории XVIII в.; характеризовать на основе исторической карты (схемы) исторические события, явления, процессы отечественной и всеобщей истории XVIII в.</a:t>
                      </a:r>
                    </a:p>
                  </a:txBody>
                  <a:tcPr marL="9525" marR="9525" marT="9525" marB="0" anchor="b">
                    <a:noFill/>
                  </a:tcPr>
                </a:tc>
                <a:extLst>
                  <a:ext uri="{0D108BD9-81ED-4DB2-BD59-A6C34878D82A}">
                    <a16:rowId xmlns:a16="http://schemas.microsoft.com/office/drawing/2014/main" val="3456756613"/>
                  </a:ext>
                </a:extLst>
              </a:tr>
              <a:tr h="6659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Привлекать контекстную информацию при работе с историческими источниками по отечественной и всеобщей истории XVIII в.</a:t>
                      </a:r>
                    </a:p>
                  </a:txBody>
                  <a:tcPr marL="9525" marR="9525" marT="9525" marB="0" anchor="b">
                    <a:noFill/>
                  </a:tcPr>
                </a:tc>
                <a:extLst>
                  <a:ext uri="{0D108BD9-81ED-4DB2-BD59-A6C34878D82A}">
                    <a16:rowId xmlns:a16="http://schemas.microsoft.com/office/drawing/2014/main" val="3443452799"/>
                  </a:ext>
                </a:extLst>
              </a:tr>
              <a:tr h="4196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Извлекать, сопоставлять и систематизировать информацию о событиях отечественной и всеобщей истории XVIII в.</a:t>
                      </a:r>
                    </a:p>
                  </a:txBody>
                  <a:tcPr marL="9525" marR="9525" marT="9525" marB="0" anchor="b">
                    <a:noFill/>
                  </a:tcPr>
                </a:tc>
                <a:extLst>
                  <a:ext uri="{0D108BD9-81ED-4DB2-BD59-A6C34878D82A}">
                    <a16:rowId xmlns:a16="http://schemas.microsoft.com/office/drawing/2014/main" val="1071059244"/>
                  </a:ext>
                </a:extLst>
              </a:tr>
              <a:tr h="123533">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Выявлять особенности развития культуры, быта и нравов народов отечественной и всеобщей истории XVIII в.</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Представлять описание памятников материальной и художественной культуры изучаемой эпохи</a:t>
                      </a:r>
                    </a:p>
                  </a:txBody>
                  <a:tcPr marL="9525" marR="9525" marT="9525" marB="0" anchor="b">
                    <a:noFill/>
                  </a:tcPr>
                </a:tc>
                <a:extLst>
                  <a:ext uri="{0D108BD9-81ED-4DB2-BD59-A6C34878D82A}">
                    <a16:rowId xmlns:a16="http://schemas.microsoft.com/office/drawing/2014/main" val="339288966"/>
                  </a:ext>
                </a:extLst>
              </a:tr>
              <a:tr h="216828">
                <a:tc>
                  <a:txBody>
                    <a:bodyPr/>
                    <a:lstStyle/>
                    <a:p>
                      <a:pPr algn="ctr">
                        <a:lnSpc>
                          <a:spcPct val="115000"/>
                        </a:lnSpc>
                        <a:spcBef>
                          <a:spcPts val="1200"/>
                        </a:spcBef>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Аргументировать предложенную точку зрения на события и личностей отечественной и всеобщей истории XVIII в. с опорой на фактический материал</a:t>
                      </a:r>
                    </a:p>
                  </a:txBody>
                  <a:tcPr marL="9525" marR="9525" marT="9525" marB="0" anchor="b">
                    <a:noFill/>
                  </a:tcPr>
                </a:tc>
                <a:extLst>
                  <a:ext uri="{0D108BD9-81ED-4DB2-BD59-A6C34878D82A}">
                    <a16:rowId xmlns:a16="http://schemas.microsoft.com/office/drawing/2014/main" val="3572328884"/>
                  </a:ext>
                </a:extLst>
              </a:tr>
              <a:tr h="216828">
                <a:tc>
                  <a:txBody>
                    <a:bodyPr/>
                    <a:lstStyle/>
                    <a:p>
                      <a:pPr algn="ctr">
                        <a:lnSpc>
                          <a:spcPct val="115000"/>
                        </a:lnSpc>
                        <a:spcBef>
                          <a:spcPts val="1200"/>
                        </a:spcBef>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визуальные источники исторической информации; раскрывать существенные черты и характерные признаки исторических событий, явлений, процессов</a:t>
                      </a:r>
                    </a:p>
                  </a:txBody>
                  <a:tcPr marL="9525" marR="9525" marT="9525" marB="0" anchor="b">
                    <a:noFill/>
                  </a:tcPr>
                </a:tc>
                <a:extLst>
                  <a:ext uri="{0D108BD9-81ED-4DB2-BD59-A6C34878D82A}">
                    <a16:rowId xmlns:a16="http://schemas.microsoft.com/office/drawing/2014/main" val="3198226242"/>
                  </a:ext>
                </a:extLst>
              </a:tr>
            </a:tbl>
          </a:graphicData>
        </a:graphic>
      </p:graphicFrame>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436620" y="292746"/>
            <a:ext cx="10728960" cy="594360"/>
          </a:xfrm>
        </p:spPr>
        <p:txBody>
          <a:bodyPr/>
          <a:lstStyle/>
          <a:p>
            <a:r>
              <a:rPr lang="ru-RU" dirty="0"/>
              <a:t>Требования (умения)</a:t>
            </a:r>
          </a:p>
        </p:txBody>
      </p:sp>
      <p:sp>
        <p:nvSpPr>
          <p:cNvPr id="4" name="TextBox 3">
            <a:extLst>
              <a:ext uri="{FF2B5EF4-FFF2-40B4-BE49-F238E27FC236}">
                <a16:creationId xmlns:a16="http://schemas.microsoft.com/office/drawing/2014/main" id="{877A7B32-3CCB-40DB-94A8-B68D56EEFC05}"/>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spTree>
    <p:extLst>
      <p:ext uri="{BB962C8B-B14F-4D97-AF65-F5344CB8AC3E}">
        <p14:creationId xmlns:p14="http://schemas.microsoft.com/office/powerpoint/2010/main" val="26798967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8362281" cy="574254"/>
          </a:xfrm>
        </p:spPr>
        <p:txBody>
          <a:bodyPr>
            <a:noAutofit/>
          </a:bodyPr>
          <a:lstStyle/>
          <a:p>
            <a:r>
              <a:rPr lang="ru-RU" sz="2000" dirty="0"/>
              <a:t>Изменение доли участников по качеству знаний («4»+«5») по результатам ВПР в  2022-2026 гг.</a:t>
            </a:r>
          </a:p>
        </p:txBody>
      </p:sp>
      <p:graphicFrame>
        <p:nvGraphicFramePr>
          <p:cNvPr id="5" name="Диаграмма 4">
            <a:extLst>
              <a:ext uri="{FF2B5EF4-FFF2-40B4-BE49-F238E27FC236}">
                <a16:creationId xmlns:a16="http://schemas.microsoft.com/office/drawing/2014/main" id="{B778A58D-E6E9-4DE1-8D27-8FDCACC32A8C}"/>
              </a:ext>
            </a:extLst>
          </p:cNvPr>
          <p:cNvGraphicFramePr/>
          <p:nvPr>
            <p:extLst>
              <p:ext uri="{D42A27DB-BD31-4B8C-83A1-F6EECF244321}">
                <p14:modId xmlns:p14="http://schemas.microsoft.com/office/powerpoint/2010/main" val="3241098685"/>
              </p:ext>
            </p:extLst>
          </p:nvPr>
        </p:nvGraphicFramePr>
        <p:xfrm>
          <a:off x="98854" y="719667"/>
          <a:ext cx="11986054" cy="30331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a:extLst>
              <a:ext uri="{FF2B5EF4-FFF2-40B4-BE49-F238E27FC236}">
                <a16:creationId xmlns:a16="http://schemas.microsoft.com/office/drawing/2014/main" id="{8FAA810D-E1F2-4CF0-9CEE-B6A9C74CD080}"/>
              </a:ext>
            </a:extLst>
          </p:cNvPr>
          <p:cNvGraphicFramePr/>
          <p:nvPr>
            <p:extLst>
              <p:ext uri="{D42A27DB-BD31-4B8C-83A1-F6EECF244321}">
                <p14:modId xmlns:p14="http://schemas.microsoft.com/office/powerpoint/2010/main" val="2616741669"/>
              </p:ext>
            </p:extLst>
          </p:nvPr>
        </p:nvGraphicFramePr>
        <p:xfrm>
          <a:off x="0" y="3656001"/>
          <a:ext cx="11986054" cy="303318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1ADD9FE-CE59-4C3A-865F-081A0C983CC5}"/>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spTree>
    <p:extLst>
      <p:ext uri="{BB962C8B-B14F-4D97-AF65-F5344CB8AC3E}">
        <p14:creationId xmlns:p14="http://schemas.microsoft.com/office/powerpoint/2010/main" val="35357268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300365"/>
            <a:ext cx="6688455" cy="509260"/>
          </a:xfrm>
        </p:spPr>
        <p:txBody>
          <a:bodyPr>
            <a:normAutofit/>
          </a:bodyPr>
          <a:lstStyle/>
          <a:p>
            <a:r>
              <a:rPr lang="ru-RU" dirty="0"/>
              <a:t>Достижение планируемых результатов</a:t>
            </a:r>
          </a:p>
        </p:txBody>
      </p:sp>
      <p:sp>
        <p:nvSpPr>
          <p:cNvPr id="12" name="TextBox 11">
            <a:extLst>
              <a:ext uri="{FF2B5EF4-FFF2-40B4-BE49-F238E27FC236}">
                <a16:creationId xmlns:a16="http://schemas.microsoft.com/office/drawing/2014/main" id="{435D9B63-FDEE-4A2A-A587-A5FB4B5B4030}"/>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pic>
        <p:nvPicPr>
          <p:cNvPr id="13" name="Рисунок 12">
            <a:extLst>
              <a:ext uri="{FF2B5EF4-FFF2-40B4-BE49-F238E27FC236}">
                <a16:creationId xmlns:a16="http://schemas.microsoft.com/office/drawing/2014/main" id="{56F36385-BF4A-4BDA-950D-B2A344092813}"/>
              </a:ext>
            </a:extLst>
          </p:cNvPr>
          <p:cNvPicPr>
            <a:picLocks noChangeAspect="1"/>
          </p:cNvPicPr>
          <p:nvPr/>
        </p:nvPicPr>
        <p:blipFill rotWithShape="1">
          <a:blip r:embed="rId2">
            <a:extLst>
              <a:ext uri="{28A0092B-C50C-407E-A947-70E740481C1C}">
                <a14:useLocalDpi xmlns:a14="http://schemas.microsoft.com/office/drawing/2010/main" val="0"/>
              </a:ext>
            </a:extLst>
          </a:blip>
          <a:srcRect t="8175"/>
          <a:stretch/>
        </p:blipFill>
        <p:spPr>
          <a:xfrm>
            <a:off x="2290568" y="1299881"/>
            <a:ext cx="8588743" cy="5257753"/>
          </a:xfrm>
          <a:prstGeom prst="rect">
            <a:avLst/>
          </a:prstGeom>
        </p:spPr>
      </p:pic>
    </p:spTree>
    <p:extLst>
      <p:ext uri="{BB962C8B-B14F-4D97-AF65-F5344CB8AC3E}">
        <p14:creationId xmlns:p14="http://schemas.microsoft.com/office/powerpoint/2010/main" val="13290707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участников по отметкам, %</a:t>
            </a:r>
          </a:p>
        </p:txBody>
      </p:sp>
      <p:sp>
        <p:nvSpPr>
          <p:cNvPr id="7" name="TextBox 6">
            <a:extLst>
              <a:ext uri="{FF2B5EF4-FFF2-40B4-BE49-F238E27FC236}">
                <a16:creationId xmlns:a16="http://schemas.microsoft.com/office/drawing/2014/main" id="{2632272D-2335-4325-9EBF-19DA257F8277}"/>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graphicFrame>
        <p:nvGraphicFramePr>
          <p:cNvPr id="8" name="Диаграмма 7">
            <a:extLst>
              <a:ext uri="{FF2B5EF4-FFF2-40B4-BE49-F238E27FC236}">
                <a16:creationId xmlns:a16="http://schemas.microsoft.com/office/drawing/2014/main" id="{D27896C7-73CB-402A-B6E3-463EEA9B7702}"/>
              </a:ext>
            </a:extLst>
          </p:cNvPr>
          <p:cNvGraphicFramePr>
            <a:graphicFrameLocks/>
          </p:cNvGraphicFramePr>
          <p:nvPr>
            <p:extLst>
              <p:ext uri="{D42A27DB-BD31-4B8C-83A1-F6EECF244321}">
                <p14:modId xmlns:p14="http://schemas.microsoft.com/office/powerpoint/2010/main" val="2527142796"/>
              </p:ext>
            </p:extLst>
          </p:nvPr>
        </p:nvGraphicFramePr>
        <p:xfrm>
          <a:off x="504737" y="824217"/>
          <a:ext cx="11390851" cy="58534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71925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Распределение первичных баллов</a:t>
            </a:r>
          </a:p>
        </p:txBody>
      </p:sp>
      <p:sp>
        <p:nvSpPr>
          <p:cNvPr id="12" name="TextBox 11">
            <a:extLst>
              <a:ext uri="{FF2B5EF4-FFF2-40B4-BE49-F238E27FC236}">
                <a16:creationId xmlns:a16="http://schemas.microsoft.com/office/drawing/2014/main" id="{E7922C56-DDD6-4C34-83C4-9B9145FDC13A}"/>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pic>
        <p:nvPicPr>
          <p:cNvPr id="13" name="Рисунок 12">
            <a:extLst>
              <a:ext uri="{FF2B5EF4-FFF2-40B4-BE49-F238E27FC236}">
                <a16:creationId xmlns:a16="http://schemas.microsoft.com/office/drawing/2014/main" id="{29165858-8CCC-4895-A330-64604492E1B7}"/>
              </a:ext>
            </a:extLst>
          </p:cNvPr>
          <p:cNvPicPr>
            <a:picLocks noChangeAspect="1"/>
          </p:cNvPicPr>
          <p:nvPr/>
        </p:nvPicPr>
        <p:blipFill rotWithShape="1">
          <a:blip r:embed="rId2">
            <a:extLst>
              <a:ext uri="{28A0092B-C50C-407E-A947-70E740481C1C}">
                <a14:useLocalDpi xmlns:a14="http://schemas.microsoft.com/office/drawing/2010/main" val="0"/>
              </a:ext>
            </a:extLst>
          </a:blip>
          <a:srcRect t="7691"/>
          <a:stretch/>
        </p:blipFill>
        <p:spPr>
          <a:xfrm>
            <a:off x="1805359" y="1276060"/>
            <a:ext cx="8862640" cy="5454047"/>
          </a:xfrm>
          <a:prstGeom prst="rect">
            <a:avLst/>
          </a:prstGeom>
        </p:spPr>
      </p:pic>
      <p:sp>
        <p:nvSpPr>
          <p:cNvPr id="14" name="Стрелка: пятиугольник 13">
            <a:extLst>
              <a:ext uri="{FF2B5EF4-FFF2-40B4-BE49-F238E27FC236}">
                <a16:creationId xmlns:a16="http://schemas.microsoft.com/office/drawing/2014/main" id="{10EA1230-4708-4EDD-9D14-319F9288402D}"/>
              </a:ext>
            </a:extLst>
          </p:cNvPr>
          <p:cNvSpPr/>
          <p:nvPr/>
        </p:nvSpPr>
        <p:spPr>
          <a:xfrm rot="5400000">
            <a:off x="8324759" y="1110355"/>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t>5</a:t>
            </a:r>
            <a:endParaRPr lang="ru-RU" dirty="0"/>
          </a:p>
        </p:txBody>
      </p:sp>
      <p:sp>
        <p:nvSpPr>
          <p:cNvPr id="15" name="Стрелка: пятиугольник 14">
            <a:extLst>
              <a:ext uri="{FF2B5EF4-FFF2-40B4-BE49-F238E27FC236}">
                <a16:creationId xmlns:a16="http://schemas.microsoft.com/office/drawing/2014/main" id="{2F5A9D74-BA14-4A87-A356-A117AA64C9D7}"/>
              </a:ext>
            </a:extLst>
          </p:cNvPr>
          <p:cNvSpPr/>
          <p:nvPr/>
        </p:nvSpPr>
        <p:spPr>
          <a:xfrm rot="5400000">
            <a:off x="6462163" y="1110356"/>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4</a:t>
            </a:r>
          </a:p>
        </p:txBody>
      </p:sp>
      <p:sp>
        <p:nvSpPr>
          <p:cNvPr id="16" name="Стрелка: пятиугольник 15">
            <a:extLst>
              <a:ext uri="{FF2B5EF4-FFF2-40B4-BE49-F238E27FC236}">
                <a16:creationId xmlns:a16="http://schemas.microsoft.com/office/drawing/2014/main" id="{18E480D0-2D33-4575-8EEF-6F846499E619}"/>
              </a:ext>
            </a:extLst>
          </p:cNvPr>
          <p:cNvSpPr/>
          <p:nvPr/>
        </p:nvSpPr>
        <p:spPr>
          <a:xfrm rot="5400000">
            <a:off x="4599567" y="1110357"/>
            <a:ext cx="374244" cy="472673"/>
          </a:xfrm>
          <a:prstGeom prst="homePlat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ru-RU" dirty="0"/>
              <a:t>3</a:t>
            </a:r>
          </a:p>
        </p:txBody>
      </p:sp>
    </p:spTree>
    <p:extLst>
      <p:ext uri="{BB962C8B-B14F-4D97-AF65-F5344CB8AC3E}">
        <p14:creationId xmlns:p14="http://schemas.microsoft.com/office/powerpoint/2010/main" val="15534952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541395" y="214640"/>
            <a:ext cx="6688455" cy="509260"/>
          </a:xfrm>
        </p:spPr>
        <p:txBody>
          <a:bodyPr>
            <a:normAutofit/>
          </a:bodyPr>
          <a:lstStyle/>
          <a:p>
            <a:r>
              <a:rPr lang="ru-RU" dirty="0"/>
              <a:t>Выполнение заданий группами участников</a:t>
            </a:r>
          </a:p>
        </p:txBody>
      </p:sp>
      <p:sp>
        <p:nvSpPr>
          <p:cNvPr id="5" name="TextBox 4">
            <a:extLst>
              <a:ext uri="{FF2B5EF4-FFF2-40B4-BE49-F238E27FC236}">
                <a16:creationId xmlns:a16="http://schemas.microsoft.com/office/drawing/2014/main" id="{E42BF722-1CC1-4B56-A428-BC63C52DD0C1}"/>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pic>
        <p:nvPicPr>
          <p:cNvPr id="7" name="Рисунок 6">
            <a:extLst>
              <a:ext uri="{FF2B5EF4-FFF2-40B4-BE49-F238E27FC236}">
                <a16:creationId xmlns:a16="http://schemas.microsoft.com/office/drawing/2014/main" id="{9B89E3C8-1065-4949-B1D0-7CECF7099AA7}"/>
              </a:ext>
            </a:extLst>
          </p:cNvPr>
          <p:cNvPicPr>
            <a:picLocks noChangeAspect="1"/>
          </p:cNvPicPr>
          <p:nvPr/>
        </p:nvPicPr>
        <p:blipFill rotWithShape="1">
          <a:blip r:embed="rId2">
            <a:extLst>
              <a:ext uri="{28A0092B-C50C-407E-A947-70E740481C1C}">
                <a14:useLocalDpi xmlns:a14="http://schemas.microsoft.com/office/drawing/2010/main" val="0"/>
              </a:ext>
            </a:extLst>
          </a:blip>
          <a:srcRect t="14894"/>
          <a:stretch/>
        </p:blipFill>
        <p:spPr>
          <a:xfrm>
            <a:off x="2223083" y="1023457"/>
            <a:ext cx="8479522" cy="4811085"/>
          </a:xfrm>
          <a:prstGeom prst="rect">
            <a:avLst/>
          </a:prstGeom>
        </p:spPr>
      </p:pic>
    </p:spTree>
    <p:extLst>
      <p:ext uri="{BB962C8B-B14F-4D97-AF65-F5344CB8AC3E}">
        <p14:creationId xmlns:p14="http://schemas.microsoft.com/office/powerpoint/2010/main" val="27733602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05DA9EC5-D3AD-4DEB-BCAA-44FEB128FA6B}"/>
              </a:ext>
            </a:extLst>
          </p:cNvPr>
          <p:cNvSpPr>
            <a:spLocks noGrp="1"/>
          </p:cNvSpPr>
          <p:nvPr>
            <p:ph type="title"/>
          </p:nvPr>
        </p:nvSpPr>
        <p:spPr>
          <a:xfrm>
            <a:off x="3491967" y="288781"/>
            <a:ext cx="8032767" cy="509260"/>
          </a:xfrm>
        </p:spPr>
        <p:txBody>
          <a:bodyPr>
            <a:normAutofit fontScale="90000"/>
          </a:bodyPr>
          <a:lstStyle/>
          <a:p>
            <a:r>
              <a:rPr lang="ru-RU" dirty="0"/>
              <a:t>Сравнение отметок за работу с отметками по журналу</a:t>
            </a:r>
          </a:p>
        </p:txBody>
      </p:sp>
      <p:sp>
        <p:nvSpPr>
          <p:cNvPr id="4" name="TextBox 3">
            <a:extLst>
              <a:ext uri="{FF2B5EF4-FFF2-40B4-BE49-F238E27FC236}">
                <a16:creationId xmlns:a16="http://schemas.microsoft.com/office/drawing/2014/main" id="{4060B8BB-1BAC-4492-AC77-CEBC5DAB56A5}"/>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graphicFrame>
        <p:nvGraphicFramePr>
          <p:cNvPr id="7" name="Диаграмма 6">
            <a:extLst>
              <a:ext uri="{FF2B5EF4-FFF2-40B4-BE49-F238E27FC236}">
                <a16:creationId xmlns:a16="http://schemas.microsoft.com/office/drawing/2014/main" id="{EF70F5CE-06E3-4783-AD7F-BEFA00194FBA}"/>
              </a:ext>
            </a:extLst>
          </p:cNvPr>
          <p:cNvGraphicFramePr>
            <a:graphicFrameLocks/>
          </p:cNvGraphicFramePr>
          <p:nvPr>
            <p:extLst>
              <p:ext uri="{D42A27DB-BD31-4B8C-83A1-F6EECF244321}">
                <p14:modId xmlns:p14="http://schemas.microsoft.com/office/powerpoint/2010/main" val="1407823192"/>
              </p:ext>
            </p:extLst>
          </p:nvPr>
        </p:nvGraphicFramePr>
        <p:xfrm>
          <a:off x="384527" y="768927"/>
          <a:ext cx="11575409" cy="59486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09751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FA4C46F-5D12-76B5-8BC8-F8B04389451E}"/>
              </a:ext>
            </a:extLst>
          </p:cNvPr>
          <p:cNvSpPr>
            <a:spLocks noGrp="1"/>
          </p:cNvSpPr>
          <p:nvPr>
            <p:ph type="title"/>
          </p:nvPr>
        </p:nvSpPr>
        <p:spPr>
          <a:xfrm>
            <a:off x="3531870" y="297181"/>
            <a:ext cx="10728960" cy="594360"/>
          </a:xfrm>
        </p:spPr>
        <p:txBody>
          <a:bodyPr/>
          <a:lstStyle/>
          <a:p>
            <a:r>
              <a:rPr lang="ru-RU" dirty="0"/>
              <a:t>Выводы</a:t>
            </a:r>
          </a:p>
        </p:txBody>
      </p:sp>
      <p:sp>
        <p:nvSpPr>
          <p:cNvPr id="7" name="Объект 4">
            <a:extLst>
              <a:ext uri="{FF2B5EF4-FFF2-40B4-BE49-F238E27FC236}">
                <a16:creationId xmlns:a16="http://schemas.microsoft.com/office/drawing/2014/main" id="{C43E84AE-2FC9-4608-BADC-F993BE74A5F5}"/>
              </a:ext>
            </a:extLst>
          </p:cNvPr>
          <p:cNvSpPr>
            <a:spLocks noGrp="1"/>
          </p:cNvSpPr>
          <p:nvPr>
            <p:ph idx="1"/>
          </p:nvPr>
        </p:nvSpPr>
        <p:spPr>
          <a:xfrm>
            <a:off x="436284" y="1237507"/>
            <a:ext cx="11467694" cy="5323312"/>
          </a:xfrm>
        </p:spPr>
        <p:txBody>
          <a:bodyPr>
            <a:normAutofit/>
          </a:bodyPr>
          <a:lstStyle/>
          <a:p>
            <a:pPr marL="285750" indent="-285750">
              <a:buFont typeface="Courier New" panose="02070309020205020404" pitchFamily="49" charset="0"/>
              <a:buChar char="o"/>
            </a:pPr>
            <a:r>
              <a:rPr lang="ru-RU" sz="2800" dirty="0">
                <a:latin typeface="+mn-lt"/>
              </a:rPr>
              <a:t>В ВПР по истории в  8 классах приняло участие </a:t>
            </a:r>
            <a:r>
              <a:rPr lang="ru-RU" sz="2800" b="1" dirty="0">
                <a:latin typeface="+mn-lt"/>
              </a:rPr>
              <a:t>4266</a:t>
            </a:r>
            <a:r>
              <a:rPr lang="ru-RU" sz="2800" dirty="0">
                <a:latin typeface="+mn-lt"/>
              </a:rPr>
              <a:t> человек.</a:t>
            </a:r>
          </a:p>
          <a:p>
            <a:endParaRPr lang="ru-RU" sz="2800" dirty="0">
              <a:latin typeface="+mn-lt"/>
            </a:endParaRPr>
          </a:p>
          <a:p>
            <a:pPr marL="285750" indent="-285750">
              <a:buFont typeface="Courier New" panose="02070309020205020404" pitchFamily="49" charset="0"/>
              <a:buChar char="o"/>
            </a:pPr>
            <a:r>
              <a:rPr lang="ru-RU" sz="2800" dirty="0">
                <a:latin typeface="+mn-lt"/>
              </a:rPr>
              <a:t>Не справились с  работой (получили «2») </a:t>
            </a:r>
            <a:r>
              <a:rPr lang="ru-RU" sz="2800" b="1" dirty="0">
                <a:latin typeface="+mn-lt"/>
              </a:rPr>
              <a:t>146</a:t>
            </a:r>
            <a:r>
              <a:rPr lang="ru-RU" sz="2800" dirty="0">
                <a:latin typeface="+mn-lt"/>
              </a:rPr>
              <a:t> участников (</a:t>
            </a:r>
            <a:r>
              <a:rPr lang="ru-RU" sz="2800" b="1" dirty="0">
                <a:latin typeface="+mn-lt"/>
              </a:rPr>
              <a:t>3,42</a:t>
            </a:r>
            <a:r>
              <a:rPr lang="ru-RU" sz="2800" dirty="0">
                <a:latin typeface="+mn-lt"/>
              </a:rPr>
              <a:t>%).</a:t>
            </a:r>
          </a:p>
          <a:p>
            <a:endParaRPr lang="ru-RU" sz="2800" dirty="0">
              <a:latin typeface="+mn-lt"/>
            </a:endParaRPr>
          </a:p>
          <a:p>
            <a:pPr marL="285750" indent="-285750">
              <a:buFont typeface="Courier New" panose="02070309020205020404" pitchFamily="49" charset="0"/>
              <a:buChar char="o"/>
            </a:pPr>
            <a:r>
              <a:rPr lang="ru-RU" sz="2800" b="1" dirty="0">
                <a:latin typeface="+mn-lt"/>
              </a:rPr>
              <a:t>59,96</a:t>
            </a:r>
            <a:r>
              <a:rPr lang="ru-RU" sz="2800" dirty="0">
                <a:latin typeface="+mn-lt"/>
              </a:rPr>
              <a:t>  % участников показали качество знаний (получили «4» и «5»)         в  процессе выполнения работы.</a:t>
            </a:r>
          </a:p>
          <a:p>
            <a:endParaRPr lang="ru-RU" sz="2800" dirty="0">
              <a:latin typeface="+mn-lt"/>
            </a:endParaRPr>
          </a:p>
          <a:p>
            <a:pPr marL="285750" indent="-285750">
              <a:buFont typeface="Courier New" panose="02070309020205020404" pitchFamily="49" charset="0"/>
              <a:buChar char="o"/>
            </a:pPr>
            <a:r>
              <a:rPr lang="ru-RU" sz="2800" dirty="0">
                <a:latin typeface="+mn-lt"/>
              </a:rPr>
              <a:t>Наибольшую сложность при выполнении работы вызвали задания            №</a:t>
            </a:r>
            <a:r>
              <a:rPr lang="ru-RU" sz="2800" b="1" dirty="0">
                <a:latin typeface="+mn-lt"/>
              </a:rPr>
              <a:t> 4, 9.</a:t>
            </a:r>
            <a:endParaRPr lang="ru-RU" sz="2800" dirty="0">
              <a:latin typeface="+mn-lt"/>
            </a:endParaRPr>
          </a:p>
          <a:p>
            <a:endParaRPr lang="ru-RU" sz="2800" dirty="0">
              <a:latin typeface="+mn-lt"/>
            </a:endParaRPr>
          </a:p>
        </p:txBody>
      </p:sp>
      <p:sp>
        <p:nvSpPr>
          <p:cNvPr id="5" name="TextBox 4">
            <a:extLst>
              <a:ext uri="{FF2B5EF4-FFF2-40B4-BE49-F238E27FC236}">
                <a16:creationId xmlns:a16="http://schemas.microsoft.com/office/drawing/2014/main" id="{67FA5E37-701D-4DD2-A248-7613E9CAD503}"/>
              </a:ext>
            </a:extLst>
          </p:cNvPr>
          <p:cNvSpPr txBox="1"/>
          <p:nvPr/>
        </p:nvSpPr>
        <p:spPr>
          <a:xfrm>
            <a:off x="10879311" y="0"/>
            <a:ext cx="1312689" cy="276999"/>
          </a:xfrm>
          <a:prstGeom prst="rect">
            <a:avLst/>
          </a:prstGeom>
          <a:noFill/>
        </p:spPr>
        <p:txBody>
          <a:bodyPr wrap="square" rtlCol="0">
            <a:spAutoFit/>
          </a:bodyPr>
          <a:lstStyle/>
          <a:p>
            <a:r>
              <a:rPr lang="ru-RU" sz="1200" dirty="0">
                <a:solidFill>
                  <a:schemeClr val="tx2">
                    <a:lumMod val="40000"/>
                    <a:lumOff val="60000"/>
                  </a:schemeClr>
                </a:solidFill>
              </a:rPr>
              <a:t>История, 8 класс</a:t>
            </a:r>
          </a:p>
        </p:txBody>
      </p:sp>
    </p:spTree>
    <p:extLst>
      <p:ext uri="{BB962C8B-B14F-4D97-AF65-F5344CB8AC3E}">
        <p14:creationId xmlns:p14="http://schemas.microsoft.com/office/powerpoint/2010/main" val="98834851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a:bodyPr>
          <a:lstStyle/>
          <a:p>
            <a:pPr algn="ctr"/>
            <a:r>
              <a:rPr lang="ru-RU" sz="6600" b="1" dirty="0"/>
              <a:t>Основные результаты </a:t>
            </a:r>
          </a:p>
          <a:p>
            <a:pPr algn="ctr"/>
            <a:r>
              <a:rPr lang="ru-RU" sz="6600" b="1" dirty="0"/>
              <a:t>по географии</a:t>
            </a:r>
          </a:p>
        </p:txBody>
      </p:sp>
    </p:spTree>
    <p:extLst>
      <p:ext uri="{BB962C8B-B14F-4D97-AF65-F5344CB8AC3E}">
        <p14:creationId xmlns:p14="http://schemas.microsoft.com/office/powerpoint/2010/main" val="36539980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19229</TotalTime>
  <Words>11426</Words>
  <Application>Microsoft Office PowerPoint</Application>
  <PresentationFormat>Широкоэкранный</PresentationFormat>
  <Paragraphs>1242</Paragraphs>
  <Slides>139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139</vt:i4>
      </vt:variant>
    </vt:vector>
  </HeadingPairs>
  <TitlesOfParts>
    <vt:vector size="146" baseType="lpstr">
      <vt:lpstr>Arial</vt:lpstr>
      <vt:lpstr>Calibri</vt:lpstr>
      <vt:lpstr>Calibri Light</vt:lpstr>
      <vt:lpstr>Courier New</vt:lpstr>
      <vt:lpstr>Montserrat regular</vt:lpstr>
      <vt:lpstr>Times New Roman</vt:lpstr>
      <vt:lpstr>Тема Office</vt:lpstr>
      <vt:lpstr>Результаты Всероссийских проверочных работ (ВПР)  в  Приморском крае 2026 год 8 класс</vt:lpstr>
      <vt:lpstr>Презентация PowerPoint</vt:lpstr>
      <vt:lpstr>Как использовать результаты ВПР</vt:lpstr>
      <vt:lpstr>Презентация PowerPoint</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 %</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2023-2026 гг. </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 часть 1</vt:lpstr>
      <vt:lpstr>Требования (умения)- часть 2</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2024-2025 гг. </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 часть 1</vt:lpstr>
      <vt:lpstr>Требования (умения) – часть 2</vt:lpstr>
      <vt:lpstr>Изменение доли участников по качеству знаний («4»+ «5»)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Презентация PowerPoint</vt:lpstr>
      <vt:lpstr>Требования (умения) – часть 1</vt:lpstr>
      <vt:lpstr>Требования (умения) – часть 2</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 г.  В  параллели 8 классов впервые проводится ВПР по информатике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 часть 1</vt:lpstr>
      <vt:lpstr>Требования (умения)- часть 2</vt:lpstr>
      <vt:lpstr>Изменение доли участников по качеству знаний («4»+ «5») по результатам ВПР в  2022-2026 гг.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2025- 2026 гг.  В  параллели 8 классов впервые проводилось ВПР по иностранным языкам в 2025 г. </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lpstr>Презентация PowerPoint</vt:lpstr>
      <vt:lpstr>Презентация PowerPoint</vt:lpstr>
      <vt:lpstr>Требования (умения)</vt:lpstr>
      <vt:lpstr>Изменение доли участников по качеству знаний («4»+«5») по результатам ВПР в  2025-2026  гг.  В  параллели 8 классов впервые проводилось ВПР по литературе в 2025 г.</vt:lpstr>
      <vt:lpstr>Достижение планируемых результатов</vt:lpstr>
      <vt:lpstr>Распределение участников по отметкам, %</vt:lpstr>
      <vt:lpstr>Распределение первичных баллов</vt:lpstr>
      <vt:lpstr>Выполнение заданий группами участников</vt:lpstr>
      <vt:lpstr>Сравнение отметок за работу с отметками по журналу</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Bogdan Nurgatin</dc:creator>
  <cp:lastModifiedBy>Ирина А. Карташова</cp:lastModifiedBy>
  <cp:revision>1132</cp:revision>
  <cp:lastPrinted>2024-08-01T23:26:19Z</cp:lastPrinted>
  <dcterms:created xsi:type="dcterms:W3CDTF">2022-06-03T19:16:13Z</dcterms:created>
  <dcterms:modified xsi:type="dcterms:W3CDTF">2026-07-20T22:30:38Z</dcterms:modified>
</cp:coreProperties>
</file>