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1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2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43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44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charts/chart45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charts/chart46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charts/chart47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charts/chart48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charts/chart49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charts/chart50.xml" ContentType="application/vnd.openxmlformats-officedocument.drawingml.chart+xml"/>
  <Override PartName="/ppt/charts/style50.xml" ContentType="application/vnd.ms-office.chartstyle+xml"/>
  <Override PartName="/ppt/charts/colors50.xml" ContentType="application/vnd.ms-office.chartcolorstyle+xml"/>
  <Override PartName="/ppt/charts/chart51.xml" ContentType="application/vnd.openxmlformats-officedocument.drawingml.chart+xml"/>
  <Override PartName="/ppt/charts/style51.xml" ContentType="application/vnd.ms-office.chartstyle+xml"/>
  <Override PartName="/ppt/charts/colors51.xml" ContentType="application/vnd.ms-office.chartcolorstyle+xml"/>
  <Override PartName="/ppt/charts/chart52.xml" ContentType="application/vnd.openxmlformats-officedocument.drawingml.chart+xml"/>
  <Override PartName="/ppt/charts/style52.xml" ContentType="application/vnd.ms-office.chartstyle+xml"/>
  <Override PartName="/ppt/charts/colors52.xml" ContentType="application/vnd.ms-office.chartcolorstyle+xml"/>
  <Override PartName="/ppt/charts/chart53.xml" ContentType="application/vnd.openxmlformats-officedocument.drawingml.chart+xml"/>
  <Override PartName="/ppt/charts/style53.xml" ContentType="application/vnd.ms-office.chartstyle+xml"/>
  <Override PartName="/ppt/charts/colors53.xml" ContentType="application/vnd.ms-office.chartcolorstyle+xml"/>
  <Override PartName="/ppt/charts/chart54.xml" ContentType="application/vnd.openxmlformats-officedocument.drawingml.chart+xml"/>
  <Override PartName="/ppt/charts/style54.xml" ContentType="application/vnd.ms-office.chartstyle+xml"/>
  <Override PartName="/ppt/charts/colors54.xml" ContentType="application/vnd.ms-office.chartcolorstyle+xml"/>
  <Override PartName="/ppt/charts/chart55.xml" ContentType="application/vnd.openxmlformats-officedocument.drawingml.chart+xml"/>
  <Override PartName="/ppt/charts/style55.xml" ContentType="application/vnd.ms-office.chartstyle+xml"/>
  <Override PartName="/ppt/charts/colors55.xml" ContentType="application/vnd.ms-office.chartcolorstyle+xml"/>
  <Override PartName="/ppt/charts/chart56.xml" ContentType="application/vnd.openxmlformats-officedocument.drawingml.chart+xml"/>
  <Override PartName="/ppt/charts/style56.xml" ContentType="application/vnd.ms-office.chartstyle+xml"/>
  <Override PartName="/ppt/charts/colors56.xml" ContentType="application/vnd.ms-office.chartcolorstyle+xml"/>
  <Override PartName="/ppt/charts/chart57.xml" ContentType="application/vnd.openxmlformats-officedocument.drawingml.chart+xml"/>
  <Override PartName="/ppt/charts/style57.xml" ContentType="application/vnd.ms-office.chartstyle+xml"/>
  <Override PartName="/ppt/charts/colors57.xml" ContentType="application/vnd.ms-office.chartcolorstyle+xml"/>
  <Override PartName="/ppt/charts/chart58.xml" ContentType="application/vnd.openxmlformats-officedocument.drawingml.chart+xml"/>
  <Override PartName="/ppt/charts/style58.xml" ContentType="application/vnd.ms-office.chartstyle+xml"/>
  <Override PartName="/ppt/charts/colors58.xml" ContentType="application/vnd.ms-office.chartcolorstyle+xml"/>
  <Override PartName="/ppt/charts/chart59.xml" ContentType="application/vnd.openxmlformats-officedocument.drawingml.chart+xml"/>
  <Override PartName="/ppt/charts/style59.xml" ContentType="application/vnd.ms-office.chartstyle+xml"/>
  <Override PartName="/ppt/charts/colors59.xml" ContentType="application/vnd.ms-office.chartcolorstyle+xml"/>
  <Override PartName="/ppt/charts/chart60.xml" ContentType="application/vnd.openxmlformats-officedocument.drawingml.chart+xml"/>
  <Override PartName="/ppt/charts/style60.xml" ContentType="application/vnd.ms-office.chartstyle+xml"/>
  <Override PartName="/ppt/charts/colors60.xml" ContentType="application/vnd.ms-office.chartcolorstyle+xml"/>
  <Override PartName="/ppt/charts/chart61.xml" ContentType="application/vnd.openxmlformats-officedocument.drawingml.chart+xml"/>
  <Override PartName="/ppt/charts/style61.xml" ContentType="application/vnd.ms-office.chartstyle+xml"/>
  <Override PartName="/ppt/charts/colors6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8"/>
  </p:handoutMasterIdLst>
  <p:sldIdLst>
    <p:sldId id="257" r:id="rId2"/>
    <p:sldId id="275" r:id="rId3"/>
    <p:sldId id="260" r:id="rId4"/>
    <p:sldId id="286" r:id="rId5"/>
    <p:sldId id="268" r:id="rId6"/>
    <p:sldId id="287" r:id="rId7"/>
    <p:sldId id="280" r:id="rId8"/>
    <p:sldId id="319" r:id="rId9"/>
    <p:sldId id="289" r:id="rId10"/>
    <p:sldId id="288" r:id="rId11"/>
    <p:sldId id="291" r:id="rId12"/>
    <p:sldId id="292" r:id="rId13"/>
    <p:sldId id="297" r:id="rId14"/>
    <p:sldId id="273" r:id="rId15"/>
    <p:sldId id="298" r:id="rId16"/>
    <p:sldId id="299" r:id="rId17"/>
    <p:sldId id="300" r:id="rId18"/>
    <p:sldId id="321" r:id="rId19"/>
    <p:sldId id="322" r:id="rId20"/>
    <p:sldId id="302" r:id="rId21"/>
    <p:sldId id="303" r:id="rId22"/>
    <p:sldId id="305" r:id="rId23"/>
    <p:sldId id="306" r:id="rId24"/>
    <p:sldId id="307" r:id="rId25"/>
    <p:sldId id="325" r:id="rId26"/>
    <p:sldId id="326" r:id="rId27"/>
    <p:sldId id="327" r:id="rId28"/>
    <p:sldId id="397" r:id="rId29"/>
    <p:sldId id="329" r:id="rId30"/>
    <p:sldId id="330" r:id="rId31"/>
    <p:sldId id="331" r:id="rId32"/>
    <p:sldId id="332" r:id="rId33"/>
    <p:sldId id="333" r:id="rId34"/>
    <p:sldId id="334" r:id="rId35"/>
    <p:sldId id="308" r:id="rId36"/>
    <p:sldId id="309" r:id="rId37"/>
    <p:sldId id="310" r:id="rId38"/>
    <p:sldId id="318" r:id="rId39"/>
    <p:sldId id="323" r:id="rId40"/>
    <p:sldId id="312" r:id="rId41"/>
    <p:sldId id="313" r:id="rId42"/>
    <p:sldId id="315" r:id="rId43"/>
    <p:sldId id="432" r:id="rId44"/>
    <p:sldId id="317" r:id="rId45"/>
    <p:sldId id="398" r:id="rId46"/>
    <p:sldId id="399" r:id="rId47"/>
    <p:sldId id="400" r:id="rId48"/>
    <p:sldId id="401" r:id="rId49"/>
    <p:sldId id="402" r:id="rId50"/>
    <p:sldId id="403" r:id="rId51"/>
    <p:sldId id="404" r:id="rId52"/>
    <p:sldId id="405" r:id="rId53"/>
    <p:sldId id="406" r:id="rId54"/>
    <p:sldId id="407" r:id="rId55"/>
    <p:sldId id="335" r:id="rId56"/>
    <p:sldId id="431" r:id="rId57"/>
    <p:sldId id="336" r:id="rId58"/>
    <p:sldId id="337" r:id="rId59"/>
    <p:sldId id="408" r:id="rId60"/>
    <p:sldId id="355" r:id="rId61"/>
    <p:sldId id="339" r:id="rId62"/>
    <p:sldId id="340" r:id="rId63"/>
    <p:sldId id="341" r:id="rId64"/>
    <p:sldId id="342" r:id="rId65"/>
    <p:sldId id="343" r:id="rId66"/>
    <p:sldId id="344" r:id="rId67"/>
    <p:sldId id="345" r:id="rId68"/>
    <p:sldId id="346" r:id="rId69"/>
    <p:sldId id="347" r:id="rId70"/>
    <p:sldId id="348" r:id="rId71"/>
    <p:sldId id="349" r:id="rId72"/>
    <p:sldId id="350" r:id="rId73"/>
    <p:sldId id="351" r:id="rId74"/>
    <p:sldId id="352" r:id="rId75"/>
    <p:sldId id="353" r:id="rId76"/>
    <p:sldId id="354" r:id="rId77"/>
    <p:sldId id="356" r:id="rId78"/>
    <p:sldId id="357" r:id="rId79"/>
    <p:sldId id="358" r:id="rId80"/>
    <p:sldId id="359" r:id="rId81"/>
    <p:sldId id="360" r:id="rId82"/>
    <p:sldId id="361" r:id="rId83"/>
    <p:sldId id="362" r:id="rId84"/>
    <p:sldId id="363" r:id="rId85"/>
    <p:sldId id="364" r:id="rId86"/>
    <p:sldId id="365" r:id="rId87"/>
    <p:sldId id="366" r:id="rId88"/>
    <p:sldId id="367" r:id="rId89"/>
    <p:sldId id="368" r:id="rId90"/>
    <p:sldId id="369" r:id="rId91"/>
    <p:sldId id="370" r:id="rId92"/>
    <p:sldId id="371" r:id="rId93"/>
    <p:sldId id="372" r:id="rId94"/>
    <p:sldId id="373" r:id="rId95"/>
    <p:sldId id="374" r:id="rId96"/>
    <p:sldId id="375" r:id="rId97"/>
    <p:sldId id="410" r:id="rId98"/>
    <p:sldId id="411" r:id="rId99"/>
    <p:sldId id="412" r:id="rId100"/>
    <p:sldId id="414" r:id="rId101"/>
    <p:sldId id="415" r:id="rId102"/>
    <p:sldId id="416" r:id="rId103"/>
    <p:sldId id="417" r:id="rId104"/>
    <p:sldId id="418" r:id="rId105"/>
    <p:sldId id="419" r:id="rId106"/>
    <p:sldId id="420" r:id="rId107"/>
    <p:sldId id="430" r:id="rId108"/>
    <p:sldId id="421" r:id="rId109"/>
    <p:sldId id="422" r:id="rId110"/>
    <p:sldId id="423" r:id="rId111"/>
    <p:sldId id="424" r:id="rId112"/>
    <p:sldId id="425" r:id="rId113"/>
    <p:sldId id="426" r:id="rId114"/>
    <p:sldId id="427" r:id="rId115"/>
    <p:sldId id="428" r:id="rId116"/>
    <p:sldId id="429" r:id="rId117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5E91"/>
    <a:srgbClr val="43682B"/>
    <a:srgbClr val="5B9BD5"/>
    <a:srgbClr val="70AD47"/>
    <a:srgbClr val="00FF00"/>
    <a:srgbClr val="138189"/>
    <a:srgbClr val="14444F"/>
    <a:srgbClr val="009999"/>
    <a:srgbClr val="429AA1"/>
    <a:srgbClr val="161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96" autoAdjust="0"/>
    <p:restoredTop sz="96532" autoAdjust="0"/>
  </p:normalViewPr>
  <p:slideViewPr>
    <p:cSldViewPr snapToGrid="0" showGuides="1">
      <p:cViewPr varScale="1">
        <p:scale>
          <a:sx n="114" d="100"/>
          <a:sy n="114" d="100"/>
        </p:scale>
        <p:origin x="63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2165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handoutMaster" Target="handoutMasters/handoutMaster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presProps" Target="presProps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heme" Target="theme/theme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2855333.xlsx" TargetMode="External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2855333.xlsx" TargetMode="External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2855333.xlsx" TargetMode="External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2855333.xlsx" TargetMode="External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319c48aa-9767-4257-88b5-97f35d8c5013\&#1060;3_&#1057;&#1090;&#1072;&#1090;&#1080;&#1089;&#1090;&#1080;&#1082;&#1072;%20&#1087;&#1086;%20&#1086;&#1090;&#1084;&#1077;&#1090;&#1082;&#1072;&#1084;%20(2).xlsx" TargetMode="External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8ef34ef6-ee84-4138-8fe1-7b7042314828\&#1060;9_&#1057;&#1088;&#1072;&#1074;&#1085;&#1077;&#1085;&#1080;&#1077;%20&#1086;&#1090;&#1084;&#1077;&#1090;&#1086;&#1082;%20&#1089;%20&#1086;&#1090;&#1084;&#1077;&#1090;&#1082;&#1072;&#1084;&#1080;%20&#1087;&#1086;%20&#1078;&#1091;&#1088;&#1085;&#1072;&#1083;&#1091;.xlsx" TargetMode="External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48.xml"/><Relationship Id="rId1" Type="http://schemas.microsoft.com/office/2011/relationships/chartStyle" Target="style48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49.xml"/><Relationship Id="rId1" Type="http://schemas.microsoft.com/office/2011/relationships/chartStyle" Target="style49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9a2c61c2-7d51-4501-851d-fb58bbdc513f\&#1060;3_&#1057;&#1090;&#1072;&#1090;&#1080;&#1089;&#1090;&#1080;&#1082;&#1072;%20&#1087;&#1086;%20&#1086;&#1090;&#1084;&#1077;&#1090;&#1082;&#1072;&#1084;%20(2).xlsx" TargetMode="External"/><Relationship Id="rId2" Type="http://schemas.microsoft.com/office/2011/relationships/chartColorStyle" Target="colors50.xml"/><Relationship Id="rId1" Type="http://schemas.microsoft.com/office/2011/relationships/chartStyle" Target="style50.xm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27a0fd7e-0e93-4484-98cc-d0ccbe859317\&#1060;9_&#1057;&#1088;&#1072;&#1074;&#1085;&#1077;&#1085;&#1080;&#1077;%20&#1086;&#1090;&#1084;&#1077;&#1090;&#1086;&#1082;%20&#1089;%20&#1086;&#1090;&#1084;&#1077;&#1090;&#1082;&#1072;&#1084;&#1080;%20&#1087;&#1086;%20&#1078;&#1091;&#1088;&#1085;&#1072;&#1083;&#1091;.xlsx" TargetMode="External"/><Relationship Id="rId2" Type="http://schemas.microsoft.com/office/2011/relationships/chartColorStyle" Target="colors51.xml"/><Relationship Id="rId1" Type="http://schemas.microsoft.com/office/2011/relationships/chartStyle" Target="style51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52.xml"/><Relationship Id="rId1" Type="http://schemas.microsoft.com/office/2011/relationships/chartStyle" Target="style52.xml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53.xml"/><Relationship Id="rId1" Type="http://schemas.microsoft.com/office/2011/relationships/chartStyle" Target="style53.xm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3ccab446-d224-499d-bc08-5b61a1e23085\&#1060;3_&#1057;&#1090;&#1072;&#1090;&#1080;&#1089;&#1090;&#1080;&#1082;&#1072;%20&#1087;&#1086;%20&#1086;&#1090;&#1084;&#1077;&#1090;&#1082;&#1072;&#1084;%20(1).xlsx" TargetMode="External"/><Relationship Id="rId2" Type="http://schemas.microsoft.com/office/2011/relationships/chartColorStyle" Target="colors54.xml"/><Relationship Id="rId1" Type="http://schemas.microsoft.com/office/2011/relationships/chartStyle" Target="style54.xml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4bc12999-a05d-4753-9749-e75e584e4384\&#1060;9_&#1057;&#1088;&#1072;&#1074;&#1085;&#1077;&#1085;&#1080;&#1077;%20&#1086;&#1090;&#1084;&#1077;&#1090;&#1086;&#1082;%20&#1089;%20&#1086;&#1090;&#1084;&#1077;&#1090;&#1082;&#1072;&#1084;&#1080;%20&#1087;&#1086;%20&#1078;&#1091;&#1088;&#1085;&#1072;&#1083;&#1091;.xlsx" TargetMode="External"/><Relationship Id="rId2" Type="http://schemas.microsoft.com/office/2011/relationships/chartColorStyle" Target="colors55.xml"/><Relationship Id="rId1" Type="http://schemas.microsoft.com/office/2011/relationships/chartStyle" Target="style55.xml"/></Relationships>
</file>

<file path=ppt/charts/_rels/chart5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56.xml"/><Relationship Id="rId1" Type="http://schemas.microsoft.com/office/2011/relationships/chartStyle" Target="style56.xml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57.xml"/><Relationship Id="rId1" Type="http://schemas.microsoft.com/office/2011/relationships/chartStyle" Target="style57.xml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2.2_&#1044;&#1086;&#1089;&#1090;&#1080;&#1078;&#1077;&#1085;&#1080;&#1077;%20&#1087;&#1083;&#1072;&#1085;&#1080;&#1088;&#1091;&#1077;&#1084;&#1099;&#1093;%20&#1088;&#1077;&#1079;&#1091;&#1083;&#1100;&#1090;&#1072;&#1090;&#1086;&#1074;%20(6).xlsx" TargetMode="External"/><Relationship Id="rId2" Type="http://schemas.microsoft.com/office/2011/relationships/chartColorStyle" Target="colors58.xml"/><Relationship Id="rId1" Type="http://schemas.microsoft.com/office/2011/relationships/chartStyle" Target="style58.xm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2857586.xlsx" TargetMode="External"/><Relationship Id="rId2" Type="http://schemas.microsoft.com/office/2011/relationships/chartColorStyle" Target="colors59.xml"/><Relationship Id="rId1" Type="http://schemas.microsoft.com/office/2011/relationships/chartStyle" Target="style59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0374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2857586.xlsx" TargetMode="External"/><Relationship Id="rId2" Type="http://schemas.microsoft.com/office/2011/relationships/chartColorStyle" Target="colors60.xml"/><Relationship Id="rId1" Type="http://schemas.microsoft.com/office/2011/relationships/chartStyle" Target="style60.xml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9_&#1057;&#1088;&#1072;&#1074;&#1085;&#1077;&#1085;&#1080;&#1077;%20&#1086;&#1090;&#1084;&#1077;&#1090;&#1086;&#1082;%20&#1089;%20&#1086;&#1090;&#1084;&#1077;&#1090;&#1082;&#1072;&#1084;&#1080;%20&#1087;&#1086;%20&#1078;&#1091;&#1088;&#1085;&#1072;&#1083;&#1091;%20(6).xlsx" TargetMode="External"/><Relationship Id="rId2" Type="http://schemas.microsoft.com/office/2011/relationships/chartColorStyle" Target="colors61.xml"/><Relationship Id="rId1" Type="http://schemas.microsoft.com/office/2011/relationships/chartStyle" Target="style61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790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0338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7904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838415991477406"/>
          <c:y val="0.11626243824763172"/>
          <c:w val="0.58034717664519309"/>
          <c:h val="0.69188219454026056"/>
        </c:manualLayout>
      </c:layout>
      <c:radarChart>
        <c:radarStyle val="marker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участников по Приморскому краю</c:v>
                </c:pt>
              </c:strCache>
            </c:strRef>
          </c:tx>
          <c:spPr>
            <a:ln w="381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9291435613062276E-2"/>
                  <c:y val="4.31034385230702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3F8-4AFA-913C-52641C5510B1}"/>
                </c:ext>
              </c:extLst>
            </c:dLbl>
            <c:dLbl>
              <c:idx val="1"/>
              <c:layout>
                <c:manualLayout>
                  <c:x val="-5.1336836130234181E-2"/>
                  <c:y val="8.65937898013870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3F8-4AFA-913C-52641C5510B1}"/>
                </c:ext>
              </c:extLst>
            </c:dLbl>
            <c:dLbl>
              <c:idx val="2"/>
              <c:layout>
                <c:manualLayout>
                  <c:x val="4.6826863832408937E-2"/>
                  <c:y val="-6.03448139322984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3F8-4AFA-913C-52641C5510B1}"/>
                </c:ext>
              </c:extLst>
            </c:dLbl>
            <c:dLbl>
              <c:idx val="4"/>
              <c:layout>
                <c:manualLayout>
                  <c:x val="8.872458410351193E-2"/>
                  <c:y val="1.7241375409228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3FE-4536-AAB5-C450E1FC7500}"/>
                </c:ext>
              </c:extLst>
            </c:dLbl>
            <c:dLbl>
              <c:idx val="5"/>
              <c:layout>
                <c:manualLayout>
                  <c:x val="6.9432878716996521E-2"/>
                  <c:y val="9.74566612615900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3FE-4536-AAB5-C450E1FC7500}"/>
                </c:ext>
              </c:extLst>
            </c:dLbl>
            <c:dLbl>
              <c:idx val="6"/>
              <c:layout>
                <c:manualLayout>
                  <c:x val="-3.145986769017229E-2"/>
                  <c:y val="8.56198679231218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3FE-4536-AAB5-C450E1FC7500}"/>
                </c:ext>
              </c:extLst>
            </c:dLbl>
            <c:dLbl>
              <c:idx val="8"/>
              <c:layout>
                <c:manualLayout>
                  <c:x val="-0.15892277076336567"/>
                  <c:y val="-4.83858770861849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A30-421B-AF1A-C284CABC226A}"/>
                </c:ext>
              </c:extLst>
            </c:dLbl>
            <c:dLbl>
              <c:idx val="9"/>
              <c:layout>
                <c:manualLayout>
                  <c:x val="-9.9277607490897105E-2"/>
                  <c:y val="-9.76399513291051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BCD-495C-A6DC-DF146832E5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Лист1!$A$2:$A$12</c:f>
              <c:strCache>
                <c:ptCount val="11"/>
                <c:pt idx="0">
                  <c:v>Русский язык</c:v>
                </c:pt>
                <c:pt idx="1">
                  <c:v>Математика</c:v>
                </c:pt>
                <c:pt idx="2">
                  <c:v>Физика</c:v>
                </c:pt>
                <c:pt idx="3">
                  <c:v>Информатика</c:v>
                </c:pt>
                <c:pt idx="4">
                  <c:v>Биология</c:v>
                </c:pt>
                <c:pt idx="5">
                  <c:v>История</c:v>
                </c:pt>
                <c:pt idx="6">
                  <c:v>География</c:v>
                </c:pt>
                <c:pt idx="7">
                  <c:v>Английский язык</c:v>
                </c:pt>
                <c:pt idx="8">
                  <c:v>Литература</c:v>
                </c:pt>
                <c:pt idx="9">
                  <c:v>Математика (углубленная)</c:v>
                </c:pt>
                <c:pt idx="10">
                  <c:v>Физика (углубленная)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19098</c:v>
                </c:pt>
                <c:pt idx="1">
                  <c:v>18752</c:v>
                </c:pt>
                <c:pt idx="2">
                  <c:v>4466</c:v>
                </c:pt>
                <c:pt idx="3">
                  <c:v>4538</c:v>
                </c:pt>
                <c:pt idx="4">
                  <c:v>4500</c:v>
                </c:pt>
                <c:pt idx="5">
                  <c:v>6510</c:v>
                </c:pt>
                <c:pt idx="6">
                  <c:v>4924</c:v>
                </c:pt>
                <c:pt idx="7">
                  <c:v>5722</c:v>
                </c:pt>
                <c:pt idx="8">
                  <c:v>6438</c:v>
                </c:pt>
                <c:pt idx="9">
                  <c:v>542</c:v>
                </c:pt>
                <c:pt idx="10">
                  <c:v>287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F8-4AFA-913C-52641C5510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58334175"/>
        <c:axId val="1446891967"/>
      </c:radarChart>
      <c:catAx>
        <c:axId val="13583341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46891967"/>
        <c:crosses val="autoZero"/>
        <c:auto val="1"/>
        <c:lblAlgn val="ctr"/>
        <c:lblOffset val="100"/>
        <c:noMultiLvlLbl val="0"/>
      </c:catAx>
      <c:valAx>
        <c:axId val="1446891967"/>
        <c:scaling>
          <c:orientation val="minMax"/>
          <c:min val="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583341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7028154553617064E-2"/>
          <c:y val="1.7534050027957424E-2"/>
          <c:w val="0.95297184544638291"/>
          <c:h val="0.487638402418053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36.729999999999997</c:v>
                </c:pt>
                <c:pt idx="1">
                  <c:v>36.739999999999995</c:v>
                </c:pt>
                <c:pt idx="2">
                  <c:v>37.680000000000007</c:v>
                </c:pt>
                <c:pt idx="3">
                  <c:v>23.07</c:v>
                </c:pt>
                <c:pt idx="4">
                  <c:v>28.67</c:v>
                </c:pt>
                <c:pt idx="5">
                  <c:v>30.130000000000003</c:v>
                </c:pt>
                <c:pt idx="6">
                  <c:v>44.76</c:v>
                </c:pt>
                <c:pt idx="7">
                  <c:v>42.03</c:v>
                </c:pt>
                <c:pt idx="8">
                  <c:v>38.33</c:v>
                </c:pt>
                <c:pt idx="9">
                  <c:v>23.81</c:v>
                </c:pt>
                <c:pt idx="10">
                  <c:v>28.91</c:v>
                </c:pt>
                <c:pt idx="11">
                  <c:v>34.89</c:v>
                </c:pt>
                <c:pt idx="12">
                  <c:v>28.13</c:v>
                </c:pt>
                <c:pt idx="13">
                  <c:v>31.369999999999997</c:v>
                </c:pt>
                <c:pt idx="14">
                  <c:v>30.65</c:v>
                </c:pt>
                <c:pt idx="15">
                  <c:v>25.98</c:v>
                </c:pt>
                <c:pt idx="16">
                  <c:v>23.79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20-4448-93D3-948E35661C93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Лист1!$D$2:$D$18</c:f>
              <c:numCache>
                <c:formatCode>General</c:formatCode>
                <c:ptCount val="17"/>
                <c:pt idx="0">
                  <c:v>39.089999999999996</c:v>
                </c:pt>
                <c:pt idx="1">
                  <c:v>38.94</c:v>
                </c:pt>
                <c:pt idx="2">
                  <c:v>34.67</c:v>
                </c:pt>
                <c:pt idx="3">
                  <c:v>38.35</c:v>
                </c:pt>
                <c:pt idx="4">
                  <c:v>33.56</c:v>
                </c:pt>
                <c:pt idx="5">
                  <c:v>30.1</c:v>
                </c:pt>
                <c:pt idx="6">
                  <c:v>30.599999999999998</c:v>
                </c:pt>
                <c:pt idx="7">
                  <c:v>38.769999999999996</c:v>
                </c:pt>
                <c:pt idx="8">
                  <c:v>36.92</c:v>
                </c:pt>
                <c:pt idx="9">
                  <c:v>40.19</c:v>
                </c:pt>
                <c:pt idx="10">
                  <c:v>35.71</c:v>
                </c:pt>
                <c:pt idx="11">
                  <c:v>31.57</c:v>
                </c:pt>
                <c:pt idx="12">
                  <c:v>29.67</c:v>
                </c:pt>
                <c:pt idx="13">
                  <c:v>35.33</c:v>
                </c:pt>
                <c:pt idx="14">
                  <c:v>35.590000000000003</c:v>
                </c:pt>
                <c:pt idx="15">
                  <c:v>27.98</c:v>
                </c:pt>
                <c:pt idx="16">
                  <c:v>40.89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20-4448-93D3-948E35661C93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Лист1!$E$2:$E$18</c:f>
              <c:numCache>
                <c:formatCode>General</c:formatCode>
                <c:ptCount val="17"/>
                <c:pt idx="0">
                  <c:v>34.18</c:v>
                </c:pt>
                <c:pt idx="1">
                  <c:v>38.57</c:v>
                </c:pt>
                <c:pt idx="2">
                  <c:v>39.930000000000007</c:v>
                </c:pt>
                <c:pt idx="3">
                  <c:v>43.230000000000004</c:v>
                </c:pt>
                <c:pt idx="4">
                  <c:v>37.54</c:v>
                </c:pt>
                <c:pt idx="5">
                  <c:v>37.739999999999995</c:v>
                </c:pt>
                <c:pt idx="6">
                  <c:v>44.449999999999996</c:v>
                </c:pt>
                <c:pt idx="7">
                  <c:v>53.61</c:v>
                </c:pt>
                <c:pt idx="8">
                  <c:v>30.94</c:v>
                </c:pt>
                <c:pt idx="9">
                  <c:v>24</c:v>
                </c:pt>
                <c:pt idx="10">
                  <c:v>27.869999999999997</c:v>
                </c:pt>
                <c:pt idx="11">
                  <c:v>38.26</c:v>
                </c:pt>
                <c:pt idx="12">
                  <c:v>35.71</c:v>
                </c:pt>
                <c:pt idx="13">
                  <c:v>24.25</c:v>
                </c:pt>
                <c:pt idx="14">
                  <c:v>37.159999999999997</c:v>
                </c:pt>
                <c:pt idx="15">
                  <c:v>30.950000000000003</c:v>
                </c:pt>
                <c:pt idx="16">
                  <c:v>36.409999999999997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20-4448-93D3-948E35661C93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Лист1!$F$2:$F$18</c:f>
              <c:numCache>
                <c:formatCode>General</c:formatCode>
                <c:ptCount val="17"/>
                <c:pt idx="0">
                  <c:v>24.27</c:v>
                </c:pt>
                <c:pt idx="1">
                  <c:v>41.2</c:v>
                </c:pt>
                <c:pt idx="2">
                  <c:v>43.470000000000006</c:v>
                </c:pt>
                <c:pt idx="3">
                  <c:v>44.629999999999995</c:v>
                </c:pt>
                <c:pt idx="4">
                  <c:v>39.07</c:v>
                </c:pt>
                <c:pt idx="5">
                  <c:v>36.230000000000004</c:v>
                </c:pt>
                <c:pt idx="6">
                  <c:v>43.8</c:v>
                </c:pt>
                <c:pt idx="7">
                  <c:v>53.85</c:v>
                </c:pt>
                <c:pt idx="8">
                  <c:v>42.86</c:v>
                </c:pt>
                <c:pt idx="9">
                  <c:v>34.090000000000003</c:v>
                </c:pt>
                <c:pt idx="10">
                  <c:v>26.67</c:v>
                </c:pt>
                <c:pt idx="11">
                  <c:v>33.49</c:v>
                </c:pt>
                <c:pt idx="12">
                  <c:v>36.369999999999997</c:v>
                </c:pt>
                <c:pt idx="13">
                  <c:v>31.09</c:v>
                </c:pt>
                <c:pt idx="14">
                  <c:v>47.809999999999995</c:v>
                </c:pt>
                <c:pt idx="15">
                  <c:v>33.65</c:v>
                </c:pt>
                <c:pt idx="16">
                  <c:v>34.51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65-4EDE-9302-8F60FC0107F9}"/>
            </c:ext>
          </c:extLst>
        </c:ser>
        <c:ser>
          <c:idx val="4"/>
          <c:order val="4"/>
          <c:tx>
            <c:strRef>
              <c:f>Лист1!$G$1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Лист1!$G$2:$G$18</c:f>
              <c:numCache>
                <c:formatCode>General</c:formatCode>
                <c:ptCount val="17"/>
                <c:pt idx="0">
                  <c:v>40.699999999999996</c:v>
                </c:pt>
                <c:pt idx="1">
                  <c:v>45.910000000000004</c:v>
                </c:pt>
                <c:pt idx="2">
                  <c:v>38.08</c:v>
                </c:pt>
                <c:pt idx="3">
                  <c:v>39.07</c:v>
                </c:pt>
                <c:pt idx="4">
                  <c:v>37.28</c:v>
                </c:pt>
                <c:pt idx="5">
                  <c:v>36.17</c:v>
                </c:pt>
                <c:pt idx="6">
                  <c:v>35.08</c:v>
                </c:pt>
                <c:pt idx="7">
                  <c:v>64.790000000000006</c:v>
                </c:pt>
                <c:pt idx="8">
                  <c:v>30.04</c:v>
                </c:pt>
                <c:pt idx="9">
                  <c:v>44.150000000000006</c:v>
                </c:pt>
                <c:pt idx="10">
                  <c:v>33.5</c:v>
                </c:pt>
                <c:pt idx="11">
                  <c:v>35.449999999999996</c:v>
                </c:pt>
                <c:pt idx="12">
                  <c:v>36.36</c:v>
                </c:pt>
                <c:pt idx="13">
                  <c:v>42.1</c:v>
                </c:pt>
                <c:pt idx="14">
                  <c:v>49.19</c:v>
                </c:pt>
                <c:pt idx="15">
                  <c:v>32.770000000000003</c:v>
                </c:pt>
                <c:pt idx="16">
                  <c:v>33.910000000000004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4E-478A-8D0F-293F9601F34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432974188169017E-2"/>
          <c:y val="3.8469146612932152E-2"/>
          <c:w val="0.93756702581183093"/>
          <c:h val="0.46224759196936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Лист1!$C$2:$C$19</c:f>
              <c:numCache>
                <c:formatCode>General</c:formatCode>
                <c:ptCount val="18"/>
                <c:pt idx="0">
                  <c:v>29.73</c:v>
                </c:pt>
                <c:pt idx="1">
                  <c:v>21.669999999999998</c:v>
                </c:pt>
                <c:pt idx="2">
                  <c:v>39.299999999999997</c:v>
                </c:pt>
                <c:pt idx="3">
                  <c:v>24.03</c:v>
                </c:pt>
                <c:pt idx="4">
                  <c:v>29.68</c:v>
                </c:pt>
                <c:pt idx="5">
                  <c:v>37.120000000000005</c:v>
                </c:pt>
                <c:pt idx="6">
                  <c:v>44.98</c:v>
                </c:pt>
                <c:pt idx="7">
                  <c:v>38.049999999999997</c:v>
                </c:pt>
                <c:pt idx="8">
                  <c:v>18.25</c:v>
                </c:pt>
                <c:pt idx="9">
                  <c:v>37.03</c:v>
                </c:pt>
                <c:pt idx="10">
                  <c:v>33.69</c:v>
                </c:pt>
                <c:pt idx="11">
                  <c:v>40.96</c:v>
                </c:pt>
                <c:pt idx="12">
                  <c:v>30.89</c:v>
                </c:pt>
                <c:pt idx="13">
                  <c:v>30.81</c:v>
                </c:pt>
                <c:pt idx="14">
                  <c:v>30.159999999999997</c:v>
                </c:pt>
                <c:pt idx="15">
                  <c:v>36.159999999999997</c:v>
                </c:pt>
                <c:pt idx="16">
                  <c:v>35.65</c:v>
                </c:pt>
                <c:pt idx="17">
                  <c:v>52.35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54-4CAA-870E-E2B002DFDF07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Лист1!$D$2:$D$19</c:f>
              <c:numCache>
                <c:formatCode>General</c:formatCode>
                <c:ptCount val="18"/>
                <c:pt idx="0">
                  <c:v>35.120000000000005</c:v>
                </c:pt>
                <c:pt idx="1">
                  <c:v>25.39</c:v>
                </c:pt>
                <c:pt idx="2">
                  <c:v>35.270000000000003</c:v>
                </c:pt>
                <c:pt idx="3">
                  <c:v>26.39</c:v>
                </c:pt>
                <c:pt idx="4">
                  <c:v>35.67</c:v>
                </c:pt>
                <c:pt idx="5">
                  <c:v>37.99</c:v>
                </c:pt>
                <c:pt idx="6">
                  <c:v>43.660000000000004</c:v>
                </c:pt>
                <c:pt idx="7">
                  <c:v>35.769999999999996</c:v>
                </c:pt>
                <c:pt idx="8">
                  <c:v>26.27</c:v>
                </c:pt>
                <c:pt idx="9">
                  <c:v>44.28</c:v>
                </c:pt>
                <c:pt idx="10">
                  <c:v>34.659999999999997</c:v>
                </c:pt>
                <c:pt idx="11">
                  <c:v>28.89</c:v>
                </c:pt>
                <c:pt idx="12">
                  <c:v>26.02</c:v>
                </c:pt>
                <c:pt idx="13">
                  <c:v>38.799999999999997</c:v>
                </c:pt>
                <c:pt idx="14">
                  <c:v>30.64</c:v>
                </c:pt>
                <c:pt idx="15">
                  <c:v>31.92</c:v>
                </c:pt>
                <c:pt idx="16">
                  <c:v>35.519999999999996</c:v>
                </c:pt>
                <c:pt idx="17">
                  <c:v>56.94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54-4CAA-870E-E2B002DFDF07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Лист1!$E$2:$E$19</c:f>
              <c:numCache>
                <c:formatCode>General</c:formatCode>
                <c:ptCount val="18"/>
                <c:pt idx="0">
                  <c:v>41.61</c:v>
                </c:pt>
                <c:pt idx="1">
                  <c:v>32.32</c:v>
                </c:pt>
                <c:pt idx="2">
                  <c:v>41.570000000000007</c:v>
                </c:pt>
                <c:pt idx="3">
                  <c:v>34.520000000000003</c:v>
                </c:pt>
                <c:pt idx="4">
                  <c:v>38.39</c:v>
                </c:pt>
                <c:pt idx="5">
                  <c:v>32.619999999999997</c:v>
                </c:pt>
                <c:pt idx="6">
                  <c:v>46.08</c:v>
                </c:pt>
                <c:pt idx="7">
                  <c:v>32.619999999999997</c:v>
                </c:pt>
                <c:pt idx="8">
                  <c:v>23.33</c:v>
                </c:pt>
                <c:pt idx="9">
                  <c:v>45.32</c:v>
                </c:pt>
                <c:pt idx="10">
                  <c:v>36.06</c:v>
                </c:pt>
                <c:pt idx="11">
                  <c:v>36.11</c:v>
                </c:pt>
                <c:pt idx="12">
                  <c:v>38.869999999999997</c:v>
                </c:pt>
                <c:pt idx="13">
                  <c:v>41.67</c:v>
                </c:pt>
                <c:pt idx="14">
                  <c:v>30.73</c:v>
                </c:pt>
                <c:pt idx="15">
                  <c:v>28.61</c:v>
                </c:pt>
                <c:pt idx="16">
                  <c:v>32.06</c:v>
                </c:pt>
                <c:pt idx="17">
                  <c:v>48.620000000000005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54-4CAA-870E-E2B002DFDF07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Лист1!$F$2:$F$19</c:f>
              <c:numCache>
                <c:formatCode>General</c:formatCode>
                <c:ptCount val="18"/>
                <c:pt idx="0">
                  <c:v>32.19</c:v>
                </c:pt>
                <c:pt idx="1">
                  <c:v>33.839999999999996</c:v>
                </c:pt>
                <c:pt idx="2">
                  <c:v>42.94</c:v>
                </c:pt>
                <c:pt idx="3">
                  <c:v>46.03</c:v>
                </c:pt>
                <c:pt idx="4">
                  <c:v>43.05</c:v>
                </c:pt>
                <c:pt idx="5">
                  <c:v>39.25</c:v>
                </c:pt>
                <c:pt idx="6">
                  <c:v>49.75</c:v>
                </c:pt>
                <c:pt idx="7">
                  <c:v>32.67</c:v>
                </c:pt>
                <c:pt idx="8">
                  <c:v>24.040000000000003</c:v>
                </c:pt>
                <c:pt idx="9">
                  <c:v>36.909999999999997</c:v>
                </c:pt>
                <c:pt idx="10">
                  <c:v>54.209999999999994</c:v>
                </c:pt>
                <c:pt idx="11">
                  <c:v>35.21</c:v>
                </c:pt>
                <c:pt idx="12">
                  <c:v>27.97</c:v>
                </c:pt>
                <c:pt idx="13">
                  <c:v>35.85</c:v>
                </c:pt>
                <c:pt idx="14">
                  <c:v>34.39</c:v>
                </c:pt>
                <c:pt idx="15">
                  <c:v>31.02</c:v>
                </c:pt>
                <c:pt idx="16">
                  <c:v>28.18</c:v>
                </c:pt>
                <c:pt idx="17">
                  <c:v>56.97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F0-4999-B889-D9E561CB96A0}"/>
            </c:ext>
          </c:extLst>
        </c:ser>
        <c:ser>
          <c:idx val="4"/>
          <c:order val="4"/>
          <c:tx>
            <c:strRef>
              <c:f>Лист1!$G$1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Лист1!$G$2:$G$19</c:f>
              <c:numCache>
                <c:formatCode>General</c:formatCode>
                <c:ptCount val="18"/>
                <c:pt idx="0">
                  <c:v>39.74</c:v>
                </c:pt>
                <c:pt idx="1">
                  <c:v>27.880000000000003</c:v>
                </c:pt>
                <c:pt idx="2">
                  <c:v>41.79</c:v>
                </c:pt>
                <c:pt idx="3">
                  <c:v>44.52</c:v>
                </c:pt>
                <c:pt idx="4">
                  <c:v>44.89</c:v>
                </c:pt>
                <c:pt idx="5">
                  <c:v>43.099999999999994</c:v>
                </c:pt>
                <c:pt idx="6">
                  <c:v>43.57</c:v>
                </c:pt>
                <c:pt idx="8">
                  <c:v>32</c:v>
                </c:pt>
                <c:pt idx="9">
                  <c:v>40.450000000000003</c:v>
                </c:pt>
                <c:pt idx="10">
                  <c:v>41.03</c:v>
                </c:pt>
                <c:pt idx="11">
                  <c:v>35.299999999999997</c:v>
                </c:pt>
                <c:pt idx="12">
                  <c:v>32.64</c:v>
                </c:pt>
                <c:pt idx="13">
                  <c:v>36.36</c:v>
                </c:pt>
                <c:pt idx="14">
                  <c:v>32.4</c:v>
                </c:pt>
                <c:pt idx="15">
                  <c:v>35.11</c:v>
                </c:pt>
                <c:pt idx="16">
                  <c:v>42.83</c:v>
                </c:pt>
                <c:pt idx="17">
                  <c:v>60.6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C7-4D36-8877-4E2CBE3B0A3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'[Ф2.2_Достижение планируемых результатов4.xlsx]МАТ'!$E$1</c:f>
              <c:strCache>
                <c:ptCount val="1"/>
                <c:pt idx="0">
                  <c:v>РФ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'[Ф2.2_Достижение планируемых результатов4.xlsx]МАТ'!$A$3:$A$21</c:f>
              <c:strCache>
                <c:ptCount val="19"/>
                <c:pt idx="0">
                  <c:v>1. </c:v>
                </c:pt>
                <c:pt idx="1">
                  <c:v>2.1</c:v>
                </c:pt>
                <c:pt idx="2">
                  <c:v>2.2</c:v>
                </c:pt>
                <c:pt idx="3">
                  <c:v>3. </c:v>
                </c:pt>
                <c:pt idx="4">
                  <c:v>4. </c:v>
                </c:pt>
                <c:pt idx="5">
                  <c:v>5. </c:v>
                </c:pt>
                <c:pt idx="6">
                  <c:v>6. </c:v>
                </c:pt>
                <c:pt idx="7">
                  <c:v>7. </c:v>
                </c:pt>
                <c:pt idx="8">
                  <c:v>8. </c:v>
                </c:pt>
                <c:pt idx="9">
                  <c:v>9.1</c:v>
                </c:pt>
                <c:pt idx="10">
                  <c:v>9.2</c:v>
                </c:pt>
                <c:pt idx="11">
                  <c:v>10. </c:v>
                </c:pt>
                <c:pt idx="12">
                  <c:v>11. </c:v>
                </c:pt>
                <c:pt idx="13">
                  <c:v>12. </c:v>
                </c:pt>
                <c:pt idx="14">
                  <c:v>13. </c:v>
                </c:pt>
                <c:pt idx="15">
                  <c:v>14. </c:v>
                </c:pt>
                <c:pt idx="16">
                  <c:v>15. </c:v>
                </c:pt>
                <c:pt idx="17">
                  <c:v>16. </c:v>
                </c:pt>
                <c:pt idx="18">
                  <c:v>17. </c:v>
                </c:pt>
              </c:strCache>
            </c:strRef>
          </c:cat>
          <c:val>
            <c:numRef>
              <c:f>'[Ф2.2_Достижение планируемых результатов4.xlsx]МАТ'!$E$3:$E$21</c:f>
              <c:numCache>
                <c:formatCode>General</c:formatCode>
                <c:ptCount val="19"/>
                <c:pt idx="0">
                  <c:v>76.55</c:v>
                </c:pt>
                <c:pt idx="1">
                  <c:v>89.41</c:v>
                </c:pt>
                <c:pt idx="2">
                  <c:v>63.5</c:v>
                </c:pt>
                <c:pt idx="3">
                  <c:v>71.680000000000007</c:v>
                </c:pt>
                <c:pt idx="4">
                  <c:v>88.18</c:v>
                </c:pt>
                <c:pt idx="5">
                  <c:v>74.72</c:v>
                </c:pt>
                <c:pt idx="6">
                  <c:v>76.849999999999994</c:v>
                </c:pt>
                <c:pt idx="7">
                  <c:v>64.52</c:v>
                </c:pt>
                <c:pt idx="8">
                  <c:v>65.63</c:v>
                </c:pt>
                <c:pt idx="9">
                  <c:v>48.5</c:v>
                </c:pt>
                <c:pt idx="10">
                  <c:v>35.39</c:v>
                </c:pt>
                <c:pt idx="11">
                  <c:v>53.65</c:v>
                </c:pt>
                <c:pt idx="12">
                  <c:v>43.06</c:v>
                </c:pt>
                <c:pt idx="13">
                  <c:v>33.049999999999997</c:v>
                </c:pt>
                <c:pt idx="14">
                  <c:v>44.38</c:v>
                </c:pt>
                <c:pt idx="15">
                  <c:v>40.08</c:v>
                </c:pt>
                <c:pt idx="16">
                  <c:v>19.7</c:v>
                </c:pt>
                <c:pt idx="17">
                  <c:v>20.95</c:v>
                </c:pt>
                <c:pt idx="18">
                  <c:v>9.66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8B-4863-9092-006855B518EE}"/>
            </c:ext>
          </c:extLst>
        </c:ser>
        <c:ser>
          <c:idx val="1"/>
          <c:order val="1"/>
          <c:tx>
            <c:strRef>
              <c:f>'[Ф2.2_Достижение планируемых результатов4.xlsx]МАТ'!$F$1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'[Ф2.2_Достижение планируемых результатов4.xlsx]МАТ'!$A$3:$A$21</c:f>
              <c:strCache>
                <c:ptCount val="19"/>
                <c:pt idx="0">
                  <c:v>1. </c:v>
                </c:pt>
                <c:pt idx="1">
                  <c:v>2.1</c:v>
                </c:pt>
                <c:pt idx="2">
                  <c:v>2.2</c:v>
                </c:pt>
                <c:pt idx="3">
                  <c:v>3. </c:v>
                </c:pt>
                <c:pt idx="4">
                  <c:v>4. </c:v>
                </c:pt>
                <c:pt idx="5">
                  <c:v>5. </c:v>
                </c:pt>
                <c:pt idx="6">
                  <c:v>6. </c:v>
                </c:pt>
                <c:pt idx="7">
                  <c:v>7. </c:v>
                </c:pt>
                <c:pt idx="8">
                  <c:v>8. </c:v>
                </c:pt>
                <c:pt idx="9">
                  <c:v>9.1</c:v>
                </c:pt>
                <c:pt idx="10">
                  <c:v>9.2</c:v>
                </c:pt>
                <c:pt idx="11">
                  <c:v>10. </c:v>
                </c:pt>
                <c:pt idx="12">
                  <c:v>11. </c:v>
                </c:pt>
                <c:pt idx="13">
                  <c:v>12. </c:v>
                </c:pt>
                <c:pt idx="14">
                  <c:v>13. </c:v>
                </c:pt>
                <c:pt idx="15">
                  <c:v>14. </c:v>
                </c:pt>
                <c:pt idx="16">
                  <c:v>15. </c:v>
                </c:pt>
                <c:pt idx="17">
                  <c:v>16. </c:v>
                </c:pt>
                <c:pt idx="18">
                  <c:v>17. </c:v>
                </c:pt>
              </c:strCache>
            </c:strRef>
          </c:cat>
          <c:val>
            <c:numRef>
              <c:f>'[Ф2.2_Достижение планируемых результатов4.xlsx]МАТ'!$F$3:$F$21</c:f>
              <c:numCache>
                <c:formatCode>General</c:formatCode>
                <c:ptCount val="19"/>
                <c:pt idx="0">
                  <c:v>73.069999999999993</c:v>
                </c:pt>
                <c:pt idx="1">
                  <c:v>88.62</c:v>
                </c:pt>
                <c:pt idx="2">
                  <c:v>59.91</c:v>
                </c:pt>
                <c:pt idx="3">
                  <c:v>72.650000000000006</c:v>
                </c:pt>
                <c:pt idx="4">
                  <c:v>87.13</c:v>
                </c:pt>
                <c:pt idx="5">
                  <c:v>74.05</c:v>
                </c:pt>
                <c:pt idx="6">
                  <c:v>74.34</c:v>
                </c:pt>
                <c:pt idx="7">
                  <c:v>59.74</c:v>
                </c:pt>
                <c:pt idx="8">
                  <c:v>65.56</c:v>
                </c:pt>
                <c:pt idx="9">
                  <c:v>47.99</c:v>
                </c:pt>
                <c:pt idx="10">
                  <c:v>31.47</c:v>
                </c:pt>
                <c:pt idx="11">
                  <c:v>54.33</c:v>
                </c:pt>
                <c:pt idx="12">
                  <c:v>38.53</c:v>
                </c:pt>
                <c:pt idx="13">
                  <c:v>32.03</c:v>
                </c:pt>
                <c:pt idx="14">
                  <c:v>44.94</c:v>
                </c:pt>
                <c:pt idx="15">
                  <c:v>35.75</c:v>
                </c:pt>
                <c:pt idx="16">
                  <c:v>21.33</c:v>
                </c:pt>
                <c:pt idx="17">
                  <c:v>20.94</c:v>
                </c:pt>
                <c:pt idx="18">
                  <c:v>9.18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8B-4863-9092-006855B518E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00268280"/>
        <c:axId val="400272200"/>
      </c:barChart>
      <c:catAx>
        <c:axId val="40026828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Задание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0272200"/>
        <c:crosses val="autoZero"/>
        <c:auto val="1"/>
        <c:lblAlgn val="ctr"/>
        <c:lblOffset val="100"/>
        <c:noMultiLvlLbl val="0"/>
      </c:catAx>
      <c:valAx>
        <c:axId val="40027220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0268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'[Ф3_Статистика по отметкам4.xlsx]МАТ'!$E$1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'[Ф3_Статистика по отметкам4.xlsx]МАТ'!$A$2:$A$37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'[Ф3_Статистика по отметкам4.xlsx]МАТ'!$E$2:$E$37</c:f>
              <c:numCache>
                <c:formatCode>General</c:formatCode>
                <c:ptCount val="36"/>
                <c:pt idx="0">
                  <c:v>7.72</c:v>
                </c:pt>
                <c:pt idx="1">
                  <c:v>7.1</c:v>
                </c:pt>
                <c:pt idx="2">
                  <c:v>2.33</c:v>
                </c:pt>
                <c:pt idx="3">
                  <c:v>8.5399999999999991</c:v>
                </c:pt>
                <c:pt idx="4">
                  <c:v>4.32</c:v>
                </c:pt>
                <c:pt idx="5">
                  <c:v>6.05</c:v>
                </c:pt>
                <c:pt idx="6">
                  <c:v>2.79</c:v>
                </c:pt>
                <c:pt idx="7">
                  <c:v>8.16</c:v>
                </c:pt>
                <c:pt idx="8">
                  <c:v>5.22</c:v>
                </c:pt>
                <c:pt idx="9">
                  <c:v>0</c:v>
                </c:pt>
                <c:pt idx="10">
                  <c:v>4.74</c:v>
                </c:pt>
                <c:pt idx="11">
                  <c:v>2.7</c:v>
                </c:pt>
                <c:pt idx="12">
                  <c:v>11</c:v>
                </c:pt>
                <c:pt idx="13">
                  <c:v>6.58</c:v>
                </c:pt>
                <c:pt idx="14">
                  <c:v>1.1399999999999999</c:v>
                </c:pt>
                <c:pt idx="15">
                  <c:v>7.24</c:v>
                </c:pt>
                <c:pt idx="16">
                  <c:v>7.32</c:v>
                </c:pt>
                <c:pt idx="17">
                  <c:v>8.4700000000000006</c:v>
                </c:pt>
                <c:pt idx="18">
                  <c:v>9.01</c:v>
                </c:pt>
                <c:pt idx="19">
                  <c:v>5.9</c:v>
                </c:pt>
                <c:pt idx="20">
                  <c:v>6.51</c:v>
                </c:pt>
                <c:pt idx="21">
                  <c:v>6.17</c:v>
                </c:pt>
                <c:pt idx="22">
                  <c:v>5.48</c:v>
                </c:pt>
                <c:pt idx="23">
                  <c:v>5.1100000000000003</c:v>
                </c:pt>
                <c:pt idx="24">
                  <c:v>7.53</c:v>
                </c:pt>
                <c:pt idx="25">
                  <c:v>2.97</c:v>
                </c:pt>
                <c:pt idx="26">
                  <c:v>18</c:v>
                </c:pt>
                <c:pt idx="27">
                  <c:v>6.21</c:v>
                </c:pt>
                <c:pt idx="28">
                  <c:v>4.49</c:v>
                </c:pt>
                <c:pt idx="29">
                  <c:v>7.25</c:v>
                </c:pt>
                <c:pt idx="30">
                  <c:v>11.81</c:v>
                </c:pt>
                <c:pt idx="31">
                  <c:v>3.9</c:v>
                </c:pt>
                <c:pt idx="32">
                  <c:v>8.1300000000000008</c:v>
                </c:pt>
                <c:pt idx="33">
                  <c:v>9.41</c:v>
                </c:pt>
                <c:pt idx="34">
                  <c:v>4.6399999999999997</c:v>
                </c:pt>
                <c:pt idx="35">
                  <c:v>6.15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CE-4E1B-829D-C562690B0AEE}"/>
            </c:ext>
          </c:extLst>
        </c:ser>
        <c:ser>
          <c:idx val="1"/>
          <c:order val="1"/>
          <c:tx>
            <c:strRef>
              <c:f>'[Ф3_Статистика по отметкам4.xlsx]МАТ'!$F$1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'[Ф3_Статистика по отметкам4.xlsx]МАТ'!$A$2:$A$37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'[Ф3_Статистика по отметкам4.xlsx]МАТ'!$F$2:$F$37</c:f>
              <c:numCache>
                <c:formatCode>General</c:formatCode>
                <c:ptCount val="36"/>
                <c:pt idx="0">
                  <c:v>48.35</c:v>
                </c:pt>
                <c:pt idx="1">
                  <c:v>52.2</c:v>
                </c:pt>
                <c:pt idx="2">
                  <c:v>56.98</c:v>
                </c:pt>
                <c:pt idx="3">
                  <c:v>45.54</c:v>
                </c:pt>
                <c:pt idx="4">
                  <c:v>57.6</c:v>
                </c:pt>
                <c:pt idx="5">
                  <c:v>54.88</c:v>
                </c:pt>
                <c:pt idx="6">
                  <c:v>59.93</c:v>
                </c:pt>
                <c:pt idx="7">
                  <c:v>55.67</c:v>
                </c:pt>
                <c:pt idx="8">
                  <c:v>59.7</c:v>
                </c:pt>
                <c:pt idx="9">
                  <c:v>35.21</c:v>
                </c:pt>
                <c:pt idx="10">
                  <c:v>65.22</c:v>
                </c:pt>
                <c:pt idx="11">
                  <c:v>53.15</c:v>
                </c:pt>
                <c:pt idx="12">
                  <c:v>55.5</c:v>
                </c:pt>
                <c:pt idx="13">
                  <c:v>57.97</c:v>
                </c:pt>
                <c:pt idx="14">
                  <c:v>62.5</c:v>
                </c:pt>
                <c:pt idx="15">
                  <c:v>50.66</c:v>
                </c:pt>
                <c:pt idx="16">
                  <c:v>43.5</c:v>
                </c:pt>
                <c:pt idx="17">
                  <c:v>58.76</c:v>
                </c:pt>
                <c:pt idx="18">
                  <c:v>57.08</c:v>
                </c:pt>
                <c:pt idx="19">
                  <c:v>54.36</c:v>
                </c:pt>
                <c:pt idx="20">
                  <c:v>65.61</c:v>
                </c:pt>
                <c:pt idx="21">
                  <c:v>52.04</c:v>
                </c:pt>
                <c:pt idx="22">
                  <c:v>50</c:v>
                </c:pt>
                <c:pt idx="23">
                  <c:v>50</c:v>
                </c:pt>
                <c:pt idx="24">
                  <c:v>49.37</c:v>
                </c:pt>
                <c:pt idx="25">
                  <c:v>53.47</c:v>
                </c:pt>
                <c:pt idx="26">
                  <c:v>50</c:v>
                </c:pt>
                <c:pt idx="27">
                  <c:v>53.34</c:v>
                </c:pt>
                <c:pt idx="28">
                  <c:v>54.49</c:v>
                </c:pt>
                <c:pt idx="29">
                  <c:v>57.44</c:v>
                </c:pt>
                <c:pt idx="30">
                  <c:v>55.56</c:v>
                </c:pt>
                <c:pt idx="31">
                  <c:v>59.74</c:v>
                </c:pt>
                <c:pt idx="32">
                  <c:v>59.47</c:v>
                </c:pt>
                <c:pt idx="33">
                  <c:v>55.47</c:v>
                </c:pt>
                <c:pt idx="34">
                  <c:v>52.54</c:v>
                </c:pt>
                <c:pt idx="35">
                  <c:v>33.26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CE-4E1B-829D-C562690B0AEE}"/>
            </c:ext>
          </c:extLst>
        </c:ser>
        <c:ser>
          <c:idx val="2"/>
          <c:order val="2"/>
          <c:tx>
            <c:strRef>
              <c:f>'[Ф3_Статистика по отметкам4.xlsx]МАТ'!$G$1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'[Ф3_Статистика по отметкам4.xlsx]МАТ'!$A$2:$A$37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'[Ф3_Статистика по отметкам4.xlsx]МАТ'!$G$2:$G$37</c:f>
              <c:numCache>
                <c:formatCode>General</c:formatCode>
                <c:ptCount val="36"/>
                <c:pt idx="0">
                  <c:v>34.65</c:v>
                </c:pt>
                <c:pt idx="1">
                  <c:v>32.99</c:v>
                </c:pt>
                <c:pt idx="2">
                  <c:v>36.049999999999997</c:v>
                </c:pt>
                <c:pt idx="3">
                  <c:v>35.17</c:v>
                </c:pt>
                <c:pt idx="4">
                  <c:v>33.46</c:v>
                </c:pt>
                <c:pt idx="5">
                  <c:v>31.63</c:v>
                </c:pt>
                <c:pt idx="6">
                  <c:v>31.36</c:v>
                </c:pt>
                <c:pt idx="7">
                  <c:v>30.14</c:v>
                </c:pt>
                <c:pt idx="8">
                  <c:v>30.6</c:v>
                </c:pt>
                <c:pt idx="9">
                  <c:v>56.34</c:v>
                </c:pt>
                <c:pt idx="10">
                  <c:v>27.27</c:v>
                </c:pt>
                <c:pt idx="11">
                  <c:v>38.74</c:v>
                </c:pt>
                <c:pt idx="12">
                  <c:v>29</c:v>
                </c:pt>
                <c:pt idx="13">
                  <c:v>31.65</c:v>
                </c:pt>
                <c:pt idx="14">
                  <c:v>32.950000000000003</c:v>
                </c:pt>
                <c:pt idx="15">
                  <c:v>30.92</c:v>
                </c:pt>
                <c:pt idx="16">
                  <c:v>40.65</c:v>
                </c:pt>
                <c:pt idx="17">
                  <c:v>28.53</c:v>
                </c:pt>
                <c:pt idx="18">
                  <c:v>31.76</c:v>
                </c:pt>
                <c:pt idx="19">
                  <c:v>31.28</c:v>
                </c:pt>
                <c:pt idx="20">
                  <c:v>23.71</c:v>
                </c:pt>
                <c:pt idx="21">
                  <c:v>34.5</c:v>
                </c:pt>
                <c:pt idx="22">
                  <c:v>37.67</c:v>
                </c:pt>
                <c:pt idx="23">
                  <c:v>35.229999999999997</c:v>
                </c:pt>
                <c:pt idx="24">
                  <c:v>34.729999999999997</c:v>
                </c:pt>
                <c:pt idx="25">
                  <c:v>33.17</c:v>
                </c:pt>
                <c:pt idx="26">
                  <c:v>25</c:v>
                </c:pt>
                <c:pt idx="27">
                  <c:v>33.92</c:v>
                </c:pt>
                <c:pt idx="28">
                  <c:v>35.9</c:v>
                </c:pt>
                <c:pt idx="29">
                  <c:v>30.34</c:v>
                </c:pt>
                <c:pt idx="30">
                  <c:v>29.51</c:v>
                </c:pt>
                <c:pt idx="31">
                  <c:v>29.22</c:v>
                </c:pt>
                <c:pt idx="32">
                  <c:v>27.62</c:v>
                </c:pt>
                <c:pt idx="33">
                  <c:v>31.04</c:v>
                </c:pt>
                <c:pt idx="34">
                  <c:v>34.659999999999997</c:v>
                </c:pt>
                <c:pt idx="35">
                  <c:v>39.64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FCE-4E1B-829D-C562690B0AEE}"/>
            </c:ext>
          </c:extLst>
        </c:ser>
        <c:ser>
          <c:idx val="3"/>
          <c:order val="3"/>
          <c:tx>
            <c:strRef>
              <c:f>'[Ф3_Статистика по отметкам4.xlsx]МАТ'!$H$1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'[Ф3_Статистика по отметкам4.xlsx]МАТ'!$A$2:$A$37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'[Ф3_Статистика по отметкам4.xlsx]МАТ'!$H$2:$H$37</c:f>
              <c:numCache>
                <c:formatCode>General</c:formatCode>
                <c:ptCount val="36"/>
                <c:pt idx="0">
                  <c:v>9.2799999999999994</c:v>
                </c:pt>
                <c:pt idx="1">
                  <c:v>7.7</c:v>
                </c:pt>
                <c:pt idx="2">
                  <c:v>4.6500000000000004</c:v>
                </c:pt>
                <c:pt idx="3">
                  <c:v>10.74</c:v>
                </c:pt>
                <c:pt idx="4">
                  <c:v>4.62</c:v>
                </c:pt>
                <c:pt idx="5">
                  <c:v>7.44</c:v>
                </c:pt>
                <c:pt idx="6">
                  <c:v>5.92</c:v>
                </c:pt>
                <c:pt idx="7">
                  <c:v>6.03</c:v>
                </c:pt>
                <c:pt idx="8">
                  <c:v>4.4800000000000004</c:v>
                </c:pt>
                <c:pt idx="9">
                  <c:v>8.4499999999999993</c:v>
                </c:pt>
                <c:pt idx="10">
                  <c:v>2.77</c:v>
                </c:pt>
                <c:pt idx="11">
                  <c:v>5.41</c:v>
                </c:pt>
                <c:pt idx="12">
                  <c:v>4.5</c:v>
                </c:pt>
                <c:pt idx="13">
                  <c:v>3.8</c:v>
                </c:pt>
                <c:pt idx="14">
                  <c:v>3.41</c:v>
                </c:pt>
                <c:pt idx="15">
                  <c:v>11.18</c:v>
                </c:pt>
                <c:pt idx="16">
                  <c:v>8.5399999999999991</c:v>
                </c:pt>
                <c:pt idx="17">
                  <c:v>4.24</c:v>
                </c:pt>
                <c:pt idx="18">
                  <c:v>2.15</c:v>
                </c:pt>
                <c:pt idx="19">
                  <c:v>8.4600000000000009</c:v>
                </c:pt>
                <c:pt idx="20">
                  <c:v>4.17</c:v>
                </c:pt>
                <c:pt idx="21">
                  <c:v>7.29</c:v>
                </c:pt>
                <c:pt idx="22">
                  <c:v>6.85</c:v>
                </c:pt>
                <c:pt idx="23">
                  <c:v>9.66</c:v>
                </c:pt>
                <c:pt idx="24">
                  <c:v>8.3699999999999992</c:v>
                </c:pt>
                <c:pt idx="25">
                  <c:v>10.4</c:v>
                </c:pt>
                <c:pt idx="26">
                  <c:v>7</c:v>
                </c:pt>
                <c:pt idx="27">
                  <c:v>6.53</c:v>
                </c:pt>
                <c:pt idx="28">
                  <c:v>5.13</c:v>
                </c:pt>
                <c:pt idx="29">
                  <c:v>4.96</c:v>
                </c:pt>
                <c:pt idx="30">
                  <c:v>3.13</c:v>
                </c:pt>
                <c:pt idx="31">
                  <c:v>7.14</c:v>
                </c:pt>
                <c:pt idx="32">
                  <c:v>4.78</c:v>
                </c:pt>
                <c:pt idx="33">
                  <c:v>4.07</c:v>
                </c:pt>
                <c:pt idx="34">
                  <c:v>8.17</c:v>
                </c:pt>
                <c:pt idx="35">
                  <c:v>20.96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FCE-4E1B-829D-C562690B0AE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41696384"/>
        <c:axId val="341698736"/>
      </c:barChart>
      <c:catAx>
        <c:axId val="3416963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1698736"/>
        <c:crosses val="autoZero"/>
        <c:auto val="1"/>
        <c:lblAlgn val="ctr"/>
        <c:lblOffset val="100"/>
        <c:noMultiLvlLbl val="0"/>
      </c:catAx>
      <c:valAx>
        <c:axId val="34169873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1696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aseline="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'[Ф4_Распределение первичных баллов4.xlsx]МАТ'!$A$2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'[Ф4_Распределение первичных баллов4.xlsx]МАТ'!$E$1:$AD$1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cat>
          <c:val>
            <c:numRef>
              <c:f>'[Ф4_Распределение первичных баллов4.xlsx]МАТ'!$E$2:$AD$2</c:f>
              <c:numCache>
                <c:formatCode>General</c:formatCode>
                <c:ptCount val="26"/>
                <c:pt idx="0">
                  <c:v>0.1</c:v>
                </c:pt>
                <c:pt idx="1">
                  <c:v>0.4</c:v>
                </c:pt>
                <c:pt idx="2">
                  <c:v>0.9</c:v>
                </c:pt>
                <c:pt idx="3">
                  <c:v>1.2</c:v>
                </c:pt>
                <c:pt idx="4">
                  <c:v>1.5</c:v>
                </c:pt>
                <c:pt idx="5">
                  <c:v>1.8</c:v>
                </c:pt>
                <c:pt idx="6">
                  <c:v>1.8</c:v>
                </c:pt>
                <c:pt idx="7">
                  <c:v>9.1</c:v>
                </c:pt>
                <c:pt idx="8">
                  <c:v>9.4</c:v>
                </c:pt>
                <c:pt idx="9">
                  <c:v>8.6</c:v>
                </c:pt>
                <c:pt idx="10">
                  <c:v>7.7</c:v>
                </c:pt>
                <c:pt idx="11">
                  <c:v>7.1</c:v>
                </c:pt>
                <c:pt idx="12">
                  <c:v>6.3</c:v>
                </c:pt>
                <c:pt idx="13">
                  <c:v>8.3000000000000007</c:v>
                </c:pt>
                <c:pt idx="14">
                  <c:v>7.8</c:v>
                </c:pt>
                <c:pt idx="15">
                  <c:v>6.4</c:v>
                </c:pt>
                <c:pt idx="16">
                  <c:v>5</c:v>
                </c:pt>
                <c:pt idx="17">
                  <c:v>4.0999999999999996</c:v>
                </c:pt>
                <c:pt idx="18">
                  <c:v>3</c:v>
                </c:pt>
                <c:pt idx="19">
                  <c:v>3.2</c:v>
                </c:pt>
                <c:pt idx="20">
                  <c:v>2.2999999999999998</c:v>
                </c:pt>
                <c:pt idx="21">
                  <c:v>1.6</c:v>
                </c:pt>
                <c:pt idx="22">
                  <c:v>0.9</c:v>
                </c:pt>
                <c:pt idx="23">
                  <c:v>0.6</c:v>
                </c:pt>
                <c:pt idx="24">
                  <c:v>0.3</c:v>
                </c:pt>
                <c:pt idx="25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13-42B9-BD80-D45237E5BC0B}"/>
            </c:ext>
          </c:extLst>
        </c:ser>
        <c:ser>
          <c:idx val="1"/>
          <c:order val="1"/>
          <c:tx>
            <c:strRef>
              <c:f>'[Ф4_Распределение первичных баллов4.xlsx]МАТ'!$A$3</c:f>
              <c:strCache>
                <c:ptCount val="1"/>
                <c:pt idx="0">
                  <c:v>По Приморскому краю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'[Ф4_Распределение первичных баллов4.xlsx]МАТ'!$E$1:$AD$1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cat>
          <c:val>
            <c:numRef>
              <c:f>'[Ф4_Распределение первичных баллов4.xlsx]МАТ'!$E$3:$AD$3</c:f>
              <c:numCache>
                <c:formatCode>General</c:formatCode>
                <c:ptCount val="26"/>
                <c:pt idx="0">
                  <c:v>0.1</c:v>
                </c:pt>
                <c:pt idx="1">
                  <c:v>0.5</c:v>
                </c:pt>
                <c:pt idx="2">
                  <c:v>0.9</c:v>
                </c:pt>
                <c:pt idx="3">
                  <c:v>1.4</c:v>
                </c:pt>
                <c:pt idx="4">
                  <c:v>1.5</c:v>
                </c:pt>
                <c:pt idx="5">
                  <c:v>1.4</c:v>
                </c:pt>
                <c:pt idx="6">
                  <c:v>1.3</c:v>
                </c:pt>
                <c:pt idx="7">
                  <c:v>11.9</c:v>
                </c:pt>
                <c:pt idx="8">
                  <c:v>10.1</c:v>
                </c:pt>
                <c:pt idx="9">
                  <c:v>8.8000000000000007</c:v>
                </c:pt>
                <c:pt idx="10">
                  <c:v>7.3</c:v>
                </c:pt>
                <c:pt idx="11">
                  <c:v>7.1</c:v>
                </c:pt>
                <c:pt idx="12">
                  <c:v>7.1</c:v>
                </c:pt>
                <c:pt idx="13">
                  <c:v>8.4</c:v>
                </c:pt>
                <c:pt idx="14">
                  <c:v>7.3</c:v>
                </c:pt>
                <c:pt idx="15">
                  <c:v>5.8</c:v>
                </c:pt>
                <c:pt idx="16">
                  <c:v>4.5999999999999996</c:v>
                </c:pt>
                <c:pt idx="17">
                  <c:v>3.6</c:v>
                </c:pt>
                <c:pt idx="18">
                  <c:v>3.3</c:v>
                </c:pt>
                <c:pt idx="19">
                  <c:v>2.7</c:v>
                </c:pt>
                <c:pt idx="20">
                  <c:v>2</c:v>
                </c:pt>
                <c:pt idx="21">
                  <c:v>1.2</c:v>
                </c:pt>
                <c:pt idx="22">
                  <c:v>0.8</c:v>
                </c:pt>
                <c:pt idx="23">
                  <c:v>0.5</c:v>
                </c:pt>
                <c:pt idx="24">
                  <c:v>0.2</c:v>
                </c:pt>
                <c:pt idx="25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13-42B9-BD80-D45237E5BC0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39066440"/>
        <c:axId val="339060952"/>
      </c:barChart>
      <c:catAx>
        <c:axId val="3390664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9060952"/>
        <c:crosses val="autoZero"/>
        <c:auto val="1"/>
        <c:lblAlgn val="ctr"/>
        <c:lblOffset val="100"/>
        <c:noMultiLvlLbl val="0"/>
      </c:catAx>
      <c:valAx>
        <c:axId val="339060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участников,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9066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aseline="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'[Ф9_Сравнение отметок с отметками по журналу4.xlsx]МАТ'!$D$1</c:f>
              <c:strCache>
                <c:ptCount val="1"/>
                <c:pt idx="0">
                  <c:v>Понизили
(Отметка &lt; Отметка по журналу) %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журналу4.xlsx]МАТ'!$A$2:$A$36</c:f>
              <c:strCache>
                <c:ptCount val="35"/>
                <c:pt idx="0">
                  <c:v>Приморский край</c:v>
                </c:pt>
                <c:pt idx="1">
                  <c:v>Лазовский муниципальный округ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'[Ф9_Сравнение отметок с отметками по журналу4.xlsx]МАТ'!$D$2:$D$36</c:f>
              <c:numCache>
                <c:formatCode>General</c:formatCode>
                <c:ptCount val="35"/>
                <c:pt idx="0">
                  <c:v>18.21</c:v>
                </c:pt>
                <c:pt idx="1">
                  <c:v>13.95</c:v>
                </c:pt>
                <c:pt idx="2">
                  <c:v>23.19</c:v>
                </c:pt>
                <c:pt idx="3">
                  <c:v>13.82</c:v>
                </c:pt>
                <c:pt idx="4">
                  <c:v>7.44</c:v>
                </c:pt>
                <c:pt idx="5">
                  <c:v>6.62</c:v>
                </c:pt>
                <c:pt idx="6">
                  <c:v>19.16</c:v>
                </c:pt>
                <c:pt idx="7">
                  <c:v>15.04</c:v>
                </c:pt>
                <c:pt idx="8">
                  <c:v>7.04</c:v>
                </c:pt>
                <c:pt idx="9">
                  <c:v>20.399999999999999</c:v>
                </c:pt>
                <c:pt idx="10">
                  <c:v>7.21</c:v>
                </c:pt>
                <c:pt idx="11">
                  <c:v>21.5</c:v>
                </c:pt>
                <c:pt idx="12">
                  <c:v>17.260000000000002</c:v>
                </c:pt>
                <c:pt idx="13">
                  <c:v>8.0500000000000007</c:v>
                </c:pt>
                <c:pt idx="14">
                  <c:v>18.09</c:v>
                </c:pt>
                <c:pt idx="15">
                  <c:v>17.07</c:v>
                </c:pt>
                <c:pt idx="16">
                  <c:v>20.9</c:v>
                </c:pt>
                <c:pt idx="17">
                  <c:v>21.89</c:v>
                </c:pt>
                <c:pt idx="18">
                  <c:v>12.05</c:v>
                </c:pt>
                <c:pt idx="19">
                  <c:v>13.19</c:v>
                </c:pt>
                <c:pt idx="20">
                  <c:v>16.41</c:v>
                </c:pt>
                <c:pt idx="21">
                  <c:v>13.48</c:v>
                </c:pt>
                <c:pt idx="22">
                  <c:v>14.77</c:v>
                </c:pt>
                <c:pt idx="23">
                  <c:v>20.5</c:v>
                </c:pt>
                <c:pt idx="24">
                  <c:v>4.6399999999999997</c:v>
                </c:pt>
                <c:pt idx="25">
                  <c:v>42</c:v>
                </c:pt>
                <c:pt idx="26">
                  <c:v>13.85</c:v>
                </c:pt>
                <c:pt idx="27">
                  <c:v>20.51</c:v>
                </c:pt>
                <c:pt idx="28">
                  <c:v>24.81</c:v>
                </c:pt>
                <c:pt idx="29">
                  <c:v>25.69</c:v>
                </c:pt>
                <c:pt idx="30">
                  <c:v>9.74</c:v>
                </c:pt>
                <c:pt idx="31">
                  <c:v>12.88</c:v>
                </c:pt>
                <c:pt idx="32">
                  <c:v>27.04</c:v>
                </c:pt>
                <c:pt idx="33">
                  <c:v>12.42</c:v>
                </c:pt>
                <c:pt idx="34">
                  <c:v>23.52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13-4F59-806C-7350BEEBD11E}"/>
            </c:ext>
          </c:extLst>
        </c:ser>
        <c:ser>
          <c:idx val="1"/>
          <c:order val="1"/>
          <c:tx>
            <c:strRef>
              <c:f>'[Ф9_Сравнение отметок с отметками по журналу4.xlsx]МАТ'!$F$1</c:f>
              <c:strCache>
                <c:ptCount val="1"/>
                <c:pt idx="0">
                  <c:v>Подтвердили
(Отметка = Отметке по журналу) %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журналу4.xlsx]МАТ'!$A$2:$A$36</c:f>
              <c:strCache>
                <c:ptCount val="35"/>
                <c:pt idx="0">
                  <c:v>Приморский край</c:v>
                </c:pt>
                <c:pt idx="1">
                  <c:v>Лазовский муниципальный округ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'[Ф9_Сравнение отметок с отметками по журналу4.xlsx]МАТ'!$F$2:$F$36</c:f>
              <c:numCache>
                <c:formatCode>General</c:formatCode>
                <c:ptCount val="35"/>
                <c:pt idx="0">
                  <c:v>72.459999999999994</c:v>
                </c:pt>
                <c:pt idx="1">
                  <c:v>82.56</c:v>
                </c:pt>
                <c:pt idx="2">
                  <c:v>62.86</c:v>
                </c:pt>
                <c:pt idx="3">
                  <c:v>80.36</c:v>
                </c:pt>
                <c:pt idx="4">
                  <c:v>89.3</c:v>
                </c:pt>
                <c:pt idx="5">
                  <c:v>87.11</c:v>
                </c:pt>
                <c:pt idx="6">
                  <c:v>76.25</c:v>
                </c:pt>
                <c:pt idx="7">
                  <c:v>80.45</c:v>
                </c:pt>
                <c:pt idx="8">
                  <c:v>91.55</c:v>
                </c:pt>
                <c:pt idx="9">
                  <c:v>78.8</c:v>
                </c:pt>
                <c:pt idx="10">
                  <c:v>82.88</c:v>
                </c:pt>
                <c:pt idx="11">
                  <c:v>74</c:v>
                </c:pt>
                <c:pt idx="12">
                  <c:v>77.41</c:v>
                </c:pt>
                <c:pt idx="13">
                  <c:v>82.76</c:v>
                </c:pt>
                <c:pt idx="14">
                  <c:v>71.38</c:v>
                </c:pt>
                <c:pt idx="15">
                  <c:v>74.39</c:v>
                </c:pt>
                <c:pt idx="16">
                  <c:v>73.45</c:v>
                </c:pt>
                <c:pt idx="17">
                  <c:v>69.959999999999994</c:v>
                </c:pt>
                <c:pt idx="18">
                  <c:v>83.59</c:v>
                </c:pt>
                <c:pt idx="19">
                  <c:v>81.47</c:v>
                </c:pt>
                <c:pt idx="20">
                  <c:v>74.42</c:v>
                </c:pt>
                <c:pt idx="21">
                  <c:v>82.98</c:v>
                </c:pt>
                <c:pt idx="22">
                  <c:v>78.41</c:v>
                </c:pt>
                <c:pt idx="23">
                  <c:v>69.87</c:v>
                </c:pt>
                <c:pt idx="24">
                  <c:v>86.08</c:v>
                </c:pt>
                <c:pt idx="25">
                  <c:v>51</c:v>
                </c:pt>
                <c:pt idx="26">
                  <c:v>78.03</c:v>
                </c:pt>
                <c:pt idx="27">
                  <c:v>74.36</c:v>
                </c:pt>
                <c:pt idx="28">
                  <c:v>69.47</c:v>
                </c:pt>
                <c:pt idx="29">
                  <c:v>68.75</c:v>
                </c:pt>
                <c:pt idx="30">
                  <c:v>86.36</c:v>
                </c:pt>
                <c:pt idx="31">
                  <c:v>78.569999999999993</c:v>
                </c:pt>
                <c:pt idx="32">
                  <c:v>66.33</c:v>
                </c:pt>
                <c:pt idx="33">
                  <c:v>79.599999999999994</c:v>
                </c:pt>
                <c:pt idx="34">
                  <c:v>53.2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13-4F59-806C-7350BEEBD11E}"/>
            </c:ext>
          </c:extLst>
        </c:ser>
        <c:ser>
          <c:idx val="2"/>
          <c:order val="2"/>
          <c:tx>
            <c:strRef>
              <c:f>'[Ф9_Сравнение отметок с отметками по журналу4.xlsx]МАТ'!$H$1</c:f>
              <c:strCache>
                <c:ptCount val="1"/>
                <c:pt idx="0">
                  <c:v>Повысили
(Отметка &gt; Отметка по журналу) %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1862892106141877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A13-4F59-806C-7350BEEBD11E}"/>
                </c:ext>
              </c:extLst>
            </c:dLbl>
            <c:dLbl>
              <c:idx val="6"/>
              <c:layout>
                <c:manualLayout>
                  <c:x val="-1.2558867631842564E-2"/>
                  <c:y val="-1.4211722129882782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A13-4F59-806C-7350BEEBD1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журналу4.xlsx]МАТ'!$A$2:$A$36</c:f>
              <c:strCache>
                <c:ptCount val="35"/>
                <c:pt idx="0">
                  <c:v>Приморский край</c:v>
                </c:pt>
                <c:pt idx="1">
                  <c:v>Лазовский муниципальный округ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'[Ф9_Сравнение отметок с отметками по журналу4.xlsx]МАТ'!$H$2:$H$36</c:f>
              <c:numCache>
                <c:formatCode>General</c:formatCode>
                <c:ptCount val="35"/>
                <c:pt idx="0">
                  <c:v>9.34</c:v>
                </c:pt>
                <c:pt idx="1">
                  <c:v>3.49</c:v>
                </c:pt>
                <c:pt idx="2">
                  <c:v>13.95</c:v>
                </c:pt>
                <c:pt idx="3">
                  <c:v>5.83</c:v>
                </c:pt>
                <c:pt idx="4">
                  <c:v>3.26</c:v>
                </c:pt>
                <c:pt idx="5">
                  <c:v>6.27</c:v>
                </c:pt>
                <c:pt idx="6">
                  <c:v>4.5999999999999996</c:v>
                </c:pt>
                <c:pt idx="7">
                  <c:v>4.51</c:v>
                </c:pt>
                <c:pt idx="8">
                  <c:v>1.41</c:v>
                </c:pt>
                <c:pt idx="9">
                  <c:v>0.8</c:v>
                </c:pt>
                <c:pt idx="10">
                  <c:v>9.91</c:v>
                </c:pt>
                <c:pt idx="11">
                  <c:v>4.5</c:v>
                </c:pt>
                <c:pt idx="12">
                  <c:v>5.33</c:v>
                </c:pt>
                <c:pt idx="13">
                  <c:v>9.1999999999999993</c:v>
                </c:pt>
                <c:pt idx="14">
                  <c:v>10.53</c:v>
                </c:pt>
                <c:pt idx="15">
                  <c:v>8.5399999999999991</c:v>
                </c:pt>
                <c:pt idx="16">
                  <c:v>5.65</c:v>
                </c:pt>
                <c:pt idx="17">
                  <c:v>8.15</c:v>
                </c:pt>
                <c:pt idx="18">
                  <c:v>4.3600000000000003</c:v>
                </c:pt>
                <c:pt idx="19">
                  <c:v>5.34</c:v>
                </c:pt>
                <c:pt idx="20">
                  <c:v>9.17</c:v>
                </c:pt>
                <c:pt idx="21">
                  <c:v>3.55</c:v>
                </c:pt>
                <c:pt idx="22">
                  <c:v>6.82</c:v>
                </c:pt>
                <c:pt idx="23">
                  <c:v>9.6199999999999992</c:v>
                </c:pt>
                <c:pt idx="24">
                  <c:v>9.2799999999999994</c:v>
                </c:pt>
                <c:pt idx="25">
                  <c:v>7</c:v>
                </c:pt>
                <c:pt idx="26">
                  <c:v>8.1199999999999992</c:v>
                </c:pt>
                <c:pt idx="27">
                  <c:v>5.13</c:v>
                </c:pt>
                <c:pt idx="28">
                  <c:v>5.73</c:v>
                </c:pt>
                <c:pt idx="29">
                  <c:v>5.56</c:v>
                </c:pt>
                <c:pt idx="30">
                  <c:v>3.9</c:v>
                </c:pt>
                <c:pt idx="31">
                  <c:v>8.5500000000000007</c:v>
                </c:pt>
                <c:pt idx="32">
                  <c:v>6.63</c:v>
                </c:pt>
                <c:pt idx="33">
                  <c:v>7.98</c:v>
                </c:pt>
                <c:pt idx="34">
                  <c:v>23.29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A13-4F59-806C-7350BEEBD11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401204312"/>
        <c:axId val="401202352"/>
      </c:barChart>
      <c:catAx>
        <c:axId val="4012043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1202352"/>
        <c:crosses val="autoZero"/>
        <c:auto val="1"/>
        <c:lblAlgn val="ctr"/>
        <c:lblOffset val="100"/>
        <c:noMultiLvlLbl val="0"/>
      </c:catAx>
      <c:valAx>
        <c:axId val="4012023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1204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2592201138595134"/>
          <c:y val="0.4132805118110236"/>
          <c:w val="0.16671150682158448"/>
          <c:h val="0.20677230971128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aseline="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432974188169017E-2"/>
          <c:y val="3.8469146612932152E-2"/>
          <c:w val="0.93756702581183093"/>
          <c:h val="0.46224759196936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Лист1!$A$2:$A$16</c:f>
              <c:strCache>
                <c:ptCount val="15"/>
                <c:pt idx="0">
                  <c:v>Пожарский МО</c:v>
                </c:pt>
                <c:pt idx="1">
                  <c:v>Дальнереченский ГО</c:v>
                </c:pt>
                <c:pt idx="2">
                  <c:v>МО Спасск-Дальний</c:v>
                </c:pt>
                <c:pt idx="3">
                  <c:v>Уссурийский ГО</c:v>
                </c:pt>
                <c:pt idx="4">
                  <c:v>Находкинский ГО</c:v>
                </c:pt>
                <c:pt idx="5">
                  <c:v>Владивосток ГО</c:v>
                </c:pt>
                <c:pt idx="6">
                  <c:v>Октябрьский МО</c:v>
                </c:pt>
                <c:pt idx="7">
                  <c:v>ГО Большой Камень</c:v>
                </c:pt>
                <c:pt idx="8">
                  <c:v>Красноармейский МР</c:v>
                </c:pt>
                <c:pt idx="9">
                  <c:v>Находкинский ГО</c:v>
                </c:pt>
                <c:pt idx="10">
                  <c:v>Шкотовский МО</c:v>
                </c:pt>
                <c:pt idx="11">
                  <c:v>Хорольский МО</c:v>
                </c:pt>
                <c:pt idx="12">
                  <c:v>Пограничный МО</c:v>
                </c:pt>
                <c:pt idx="13">
                  <c:v>Хасанский МО</c:v>
                </c:pt>
                <c:pt idx="14">
                  <c:v>Приморский край (региональное подчинение)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</c:numCache>
            </c:numRef>
          </c:val>
          <c:extLst>
            <c:ext xmlns:c16="http://schemas.microsoft.com/office/drawing/2014/chart" uri="{C3380CC4-5D6E-409C-BE32-E72D297353CC}">
              <c16:uniqueId val="{00000000-B054-4CAA-870E-E2B002DFDF0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Лист1!$A$2:$A$16</c:f>
              <c:strCache>
                <c:ptCount val="15"/>
                <c:pt idx="0">
                  <c:v>Пожарский МО</c:v>
                </c:pt>
                <c:pt idx="1">
                  <c:v>Дальнереченский ГО</c:v>
                </c:pt>
                <c:pt idx="2">
                  <c:v>МО Спасск-Дальний</c:v>
                </c:pt>
                <c:pt idx="3">
                  <c:v>Уссурийский ГО</c:v>
                </c:pt>
                <c:pt idx="4">
                  <c:v>Находкинский ГО</c:v>
                </c:pt>
                <c:pt idx="5">
                  <c:v>Владивосток ГО</c:v>
                </c:pt>
                <c:pt idx="6">
                  <c:v>Октябрьский МО</c:v>
                </c:pt>
                <c:pt idx="7">
                  <c:v>ГО Большой Камень</c:v>
                </c:pt>
                <c:pt idx="8">
                  <c:v>Красноармейский МР</c:v>
                </c:pt>
                <c:pt idx="9">
                  <c:v>Находкинский ГО</c:v>
                </c:pt>
                <c:pt idx="10">
                  <c:v>Шкотовский МО</c:v>
                </c:pt>
                <c:pt idx="11">
                  <c:v>Хорольский МО</c:v>
                </c:pt>
                <c:pt idx="12">
                  <c:v>Пограничный МО</c:v>
                </c:pt>
                <c:pt idx="13">
                  <c:v>Хасанский МО</c:v>
                </c:pt>
                <c:pt idx="14">
                  <c:v>Приморский край (региональное подчинение)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4">
                  <c:v>33.33</c:v>
                </c:pt>
                <c:pt idx="1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54-4CAA-870E-E2B002DFDF0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Лист1!$A$2:$A$16</c:f>
              <c:strCache>
                <c:ptCount val="15"/>
                <c:pt idx="0">
                  <c:v>Пожарский МО</c:v>
                </c:pt>
                <c:pt idx="1">
                  <c:v>Дальнереченский ГО</c:v>
                </c:pt>
                <c:pt idx="2">
                  <c:v>МО Спасск-Дальний</c:v>
                </c:pt>
                <c:pt idx="3">
                  <c:v>Уссурийский ГО</c:v>
                </c:pt>
                <c:pt idx="4">
                  <c:v>Находкинский ГО</c:v>
                </c:pt>
                <c:pt idx="5">
                  <c:v>Владивосток ГО</c:v>
                </c:pt>
                <c:pt idx="6">
                  <c:v>Октябрьский МО</c:v>
                </c:pt>
                <c:pt idx="7">
                  <c:v>ГО Большой Камень</c:v>
                </c:pt>
                <c:pt idx="8">
                  <c:v>Красноармейский МР</c:v>
                </c:pt>
                <c:pt idx="9">
                  <c:v>Находкинский ГО</c:v>
                </c:pt>
                <c:pt idx="10">
                  <c:v>Шкотовский МО</c:v>
                </c:pt>
                <c:pt idx="11">
                  <c:v>Хорольский МО</c:v>
                </c:pt>
                <c:pt idx="12">
                  <c:v>Пограничный МО</c:v>
                </c:pt>
                <c:pt idx="13">
                  <c:v>Хасанский МО</c:v>
                </c:pt>
                <c:pt idx="14">
                  <c:v>Приморский край (региональное подчинение)</c:v>
                </c:pt>
              </c:strCache>
            </c:strRef>
          </c:cat>
          <c:val>
            <c:numRef>
              <c:f>Лист1!$D$2:$D$16</c:f>
              <c:numCache>
                <c:formatCode>General</c:formatCode>
                <c:ptCount val="15"/>
                <c:pt idx="0">
                  <c:v>62.5</c:v>
                </c:pt>
                <c:pt idx="3">
                  <c:v>55.17</c:v>
                </c:pt>
                <c:pt idx="4">
                  <c:v>51.69</c:v>
                </c:pt>
                <c:pt idx="14">
                  <c:v>58.82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54-4CAA-870E-E2B002DFDF0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Лист1!$A$2:$A$16</c:f>
              <c:strCache>
                <c:ptCount val="15"/>
                <c:pt idx="0">
                  <c:v>Пожарский МО</c:v>
                </c:pt>
                <c:pt idx="1">
                  <c:v>Дальнереченский ГО</c:v>
                </c:pt>
                <c:pt idx="2">
                  <c:v>МО Спасск-Дальний</c:v>
                </c:pt>
                <c:pt idx="3">
                  <c:v>Уссурийский ГО</c:v>
                </c:pt>
                <c:pt idx="4">
                  <c:v>Находкинский ГО</c:v>
                </c:pt>
                <c:pt idx="5">
                  <c:v>Владивосток ГО</c:v>
                </c:pt>
                <c:pt idx="6">
                  <c:v>Октябрьский МО</c:v>
                </c:pt>
                <c:pt idx="7">
                  <c:v>ГО Большой Камень</c:v>
                </c:pt>
                <c:pt idx="8">
                  <c:v>Красноармейский МР</c:v>
                </c:pt>
                <c:pt idx="9">
                  <c:v>Находкинский ГО</c:v>
                </c:pt>
                <c:pt idx="10">
                  <c:v>Шкотовский МО</c:v>
                </c:pt>
                <c:pt idx="11">
                  <c:v>Хорольский МО</c:v>
                </c:pt>
                <c:pt idx="12">
                  <c:v>Пограничный МО</c:v>
                </c:pt>
                <c:pt idx="13">
                  <c:v>Хасанский МО</c:v>
                </c:pt>
                <c:pt idx="14">
                  <c:v>Приморский край (региональное подчинение)</c:v>
                </c:pt>
              </c:strCache>
            </c:strRef>
          </c:cat>
          <c:val>
            <c:numRef>
              <c:f>Лист1!$E$2:$E$16</c:f>
              <c:numCache>
                <c:formatCode>General</c:formatCode>
                <c:ptCount val="15"/>
                <c:pt idx="1">
                  <c:v>55</c:v>
                </c:pt>
                <c:pt idx="2">
                  <c:v>70.37</c:v>
                </c:pt>
                <c:pt idx="5">
                  <c:v>72.42</c:v>
                </c:pt>
                <c:pt idx="8">
                  <c:v>50</c:v>
                </c:pt>
                <c:pt idx="9">
                  <c:v>58.72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1A-4C5B-A693-4D28973CB172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Лист1!$A$2:$A$16</c:f>
              <c:strCache>
                <c:ptCount val="15"/>
                <c:pt idx="0">
                  <c:v>Пожарский МО</c:v>
                </c:pt>
                <c:pt idx="1">
                  <c:v>Дальнереченский ГО</c:v>
                </c:pt>
                <c:pt idx="2">
                  <c:v>МО Спасск-Дальний</c:v>
                </c:pt>
                <c:pt idx="3">
                  <c:v>Уссурийский ГО</c:v>
                </c:pt>
                <c:pt idx="4">
                  <c:v>Находкинский ГО</c:v>
                </c:pt>
                <c:pt idx="5">
                  <c:v>Владивосток ГО</c:v>
                </c:pt>
                <c:pt idx="6">
                  <c:v>Октябрьский МО</c:v>
                </c:pt>
                <c:pt idx="7">
                  <c:v>ГО Большой Камень</c:v>
                </c:pt>
                <c:pt idx="8">
                  <c:v>Красноармейский МР</c:v>
                </c:pt>
                <c:pt idx="9">
                  <c:v>Находкинский ГО</c:v>
                </c:pt>
                <c:pt idx="10">
                  <c:v>Шкотовский МО</c:v>
                </c:pt>
                <c:pt idx="11">
                  <c:v>Хорольский МО</c:v>
                </c:pt>
                <c:pt idx="12">
                  <c:v>Пограничный МО</c:v>
                </c:pt>
                <c:pt idx="13">
                  <c:v>Хасанский МО</c:v>
                </c:pt>
                <c:pt idx="14">
                  <c:v>Приморский край (региональное подчинение)</c:v>
                </c:pt>
              </c:strCache>
            </c:strRef>
          </c:cat>
          <c:val>
            <c:numRef>
              <c:f>Лист1!$F$2:$F$16</c:f>
              <c:numCache>
                <c:formatCode>General</c:formatCode>
                <c:ptCount val="15"/>
                <c:pt idx="1">
                  <c:v>58.62</c:v>
                </c:pt>
                <c:pt idx="2">
                  <c:v>45.06</c:v>
                </c:pt>
                <c:pt idx="3">
                  <c:v>42.71</c:v>
                </c:pt>
                <c:pt idx="4">
                  <c:v>59.83</c:v>
                </c:pt>
                <c:pt idx="5">
                  <c:v>17.649999999999999</c:v>
                </c:pt>
                <c:pt idx="6">
                  <c:v>78.570000000000007</c:v>
                </c:pt>
                <c:pt idx="7">
                  <c:v>60.870000000000005</c:v>
                </c:pt>
                <c:pt idx="10">
                  <c:v>41.379999999999995</c:v>
                </c:pt>
                <c:pt idx="11">
                  <c:v>88.88</c:v>
                </c:pt>
                <c:pt idx="12">
                  <c:v>30.77</c:v>
                </c:pt>
                <c:pt idx="13">
                  <c:v>36.36</c:v>
                </c:pt>
                <c:pt idx="14">
                  <c:v>83.34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4B-4BAD-A51D-14FD85BB4AC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'[Ф2.2_Достижение планируемых результатов4.xlsx]МАТ'!$E$1</c:f>
              <c:strCache>
                <c:ptCount val="1"/>
                <c:pt idx="0">
                  <c:v>РФ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'[Ф2.2_Достижение планируемых результатов4.xlsx]МАТ'!$A$3:$A$20</c:f>
              <c:strCache>
                <c:ptCount val="18"/>
                <c:pt idx="0">
                  <c:v>1. </c:v>
                </c:pt>
                <c:pt idx="1">
                  <c:v>2. </c:v>
                </c:pt>
                <c:pt idx="2">
                  <c:v>3. </c:v>
                </c:pt>
                <c:pt idx="3">
                  <c:v>4. </c:v>
                </c:pt>
                <c:pt idx="4">
                  <c:v>5.1</c:v>
                </c:pt>
                <c:pt idx="5">
                  <c:v>5.2</c:v>
                </c:pt>
                <c:pt idx="6">
                  <c:v>6. </c:v>
                </c:pt>
                <c:pt idx="7">
                  <c:v>7. </c:v>
                </c:pt>
                <c:pt idx="8">
                  <c:v>8. </c:v>
                </c:pt>
                <c:pt idx="9">
                  <c:v>9. </c:v>
                </c:pt>
                <c:pt idx="10">
                  <c:v>10. </c:v>
                </c:pt>
                <c:pt idx="11">
                  <c:v>11. </c:v>
                </c:pt>
                <c:pt idx="12">
                  <c:v>12. </c:v>
                </c:pt>
                <c:pt idx="13">
                  <c:v>13. </c:v>
                </c:pt>
                <c:pt idx="14">
                  <c:v>14. </c:v>
                </c:pt>
                <c:pt idx="15">
                  <c:v>15. </c:v>
                </c:pt>
                <c:pt idx="16">
                  <c:v>16. </c:v>
                </c:pt>
                <c:pt idx="17">
                  <c:v>17. </c:v>
                </c:pt>
              </c:strCache>
            </c:strRef>
          </c:cat>
          <c:val>
            <c:numRef>
              <c:f>'[Ф2.2_Достижение планируемых результатов4.xlsx]МАТ'!$E$3:$E$20</c:f>
              <c:numCache>
                <c:formatCode>General</c:formatCode>
                <c:ptCount val="18"/>
                <c:pt idx="0">
                  <c:v>74.02</c:v>
                </c:pt>
                <c:pt idx="1">
                  <c:v>68.72</c:v>
                </c:pt>
                <c:pt idx="2">
                  <c:v>92.43</c:v>
                </c:pt>
                <c:pt idx="3">
                  <c:v>71.63</c:v>
                </c:pt>
                <c:pt idx="4">
                  <c:v>74.13</c:v>
                </c:pt>
                <c:pt idx="5">
                  <c:v>67.489999999999995</c:v>
                </c:pt>
                <c:pt idx="6">
                  <c:v>66.319999999999993</c:v>
                </c:pt>
                <c:pt idx="7">
                  <c:v>72.2</c:v>
                </c:pt>
                <c:pt idx="8">
                  <c:v>48.3</c:v>
                </c:pt>
                <c:pt idx="9">
                  <c:v>73.55</c:v>
                </c:pt>
                <c:pt idx="10">
                  <c:v>65.430000000000007</c:v>
                </c:pt>
                <c:pt idx="11">
                  <c:v>70.5</c:v>
                </c:pt>
                <c:pt idx="12">
                  <c:v>77.180000000000007</c:v>
                </c:pt>
                <c:pt idx="13">
                  <c:v>47.78</c:v>
                </c:pt>
                <c:pt idx="14">
                  <c:v>34.1</c:v>
                </c:pt>
                <c:pt idx="15">
                  <c:v>43.37</c:v>
                </c:pt>
                <c:pt idx="16">
                  <c:v>17.61</c:v>
                </c:pt>
                <c:pt idx="17">
                  <c:v>14.51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FD-43CD-A1FE-5A6E10CF29AA}"/>
            </c:ext>
          </c:extLst>
        </c:ser>
        <c:ser>
          <c:idx val="1"/>
          <c:order val="1"/>
          <c:tx>
            <c:strRef>
              <c:f>'[Ф2.2_Достижение планируемых результатов4.xlsx]МАТ'!$F$1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'[Ф2.2_Достижение планируемых результатов4.xlsx]МАТ'!$A$3:$A$20</c:f>
              <c:strCache>
                <c:ptCount val="18"/>
                <c:pt idx="0">
                  <c:v>1. </c:v>
                </c:pt>
                <c:pt idx="1">
                  <c:v>2. </c:v>
                </c:pt>
                <c:pt idx="2">
                  <c:v>3. </c:v>
                </c:pt>
                <c:pt idx="3">
                  <c:v>4. </c:v>
                </c:pt>
                <c:pt idx="4">
                  <c:v>5.1</c:v>
                </c:pt>
                <c:pt idx="5">
                  <c:v>5.2</c:v>
                </c:pt>
                <c:pt idx="6">
                  <c:v>6. </c:v>
                </c:pt>
                <c:pt idx="7">
                  <c:v>7. </c:v>
                </c:pt>
                <c:pt idx="8">
                  <c:v>8. </c:v>
                </c:pt>
                <c:pt idx="9">
                  <c:v>9. </c:v>
                </c:pt>
                <c:pt idx="10">
                  <c:v>10. </c:v>
                </c:pt>
                <c:pt idx="11">
                  <c:v>11. </c:v>
                </c:pt>
                <c:pt idx="12">
                  <c:v>12. </c:v>
                </c:pt>
                <c:pt idx="13">
                  <c:v>13. </c:v>
                </c:pt>
                <c:pt idx="14">
                  <c:v>14. </c:v>
                </c:pt>
                <c:pt idx="15">
                  <c:v>15. </c:v>
                </c:pt>
                <c:pt idx="16">
                  <c:v>16. </c:v>
                </c:pt>
                <c:pt idx="17">
                  <c:v>17. </c:v>
                </c:pt>
              </c:strCache>
            </c:strRef>
          </c:cat>
          <c:val>
            <c:numRef>
              <c:f>'[Ф2.2_Достижение планируемых результатов4.xlsx]МАТ'!$F$3:$F$20</c:f>
              <c:numCache>
                <c:formatCode>General</c:formatCode>
                <c:ptCount val="18"/>
                <c:pt idx="0">
                  <c:v>76.75</c:v>
                </c:pt>
                <c:pt idx="1">
                  <c:v>69.930000000000007</c:v>
                </c:pt>
                <c:pt idx="2">
                  <c:v>89.3</c:v>
                </c:pt>
                <c:pt idx="3">
                  <c:v>64.760000000000005</c:v>
                </c:pt>
                <c:pt idx="4">
                  <c:v>76.569999999999993</c:v>
                </c:pt>
                <c:pt idx="5">
                  <c:v>70.849999999999994</c:v>
                </c:pt>
                <c:pt idx="6">
                  <c:v>58.49</c:v>
                </c:pt>
                <c:pt idx="7">
                  <c:v>73.06</c:v>
                </c:pt>
                <c:pt idx="8">
                  <c:v>52.4</c:v>
                </c:pt>
                <c:pt idx="9">
                  <c:v>72.319999999999993</c:v>
                </c:pt>
                <c:pt idx="10">
                  <c:v>67.16</c:v>
                </c:pt>
                <c:pt idx="11">
                  <c:v>70.3</c:v>
                </c:pt>
                <c:pt idx="12">
                  <c:v>64.3</c:v>
                </c:pt>
                <c:pt idx="13">
                  <c:v>41.97</c:v>
                </c:pt>
                <c:pt idx="14">
                  <c:v>25.74</c:v>
                </c:pt>
                <c:pt idx="15">
                  <c:v>31.27</c:v>
                </c:pt>
                <c:pt idx="16">
                  <c:v>12.27</c:v>
                </c:pt>
                <c:pt idx="17">
                  <c:v>10.98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FD-43CD-A1FE-5A6E10CF29A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00275728"/>
        <c:axId val="400274160"/>
      </c:barChart>
      <c:catAx>
        <c:axId val="4002757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Задание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0274160"/>
        <c:crosses val="autoZero"/>
        <c:auto val="1"/>
        <c:lblAlgn val="ctr"/>
        <c:lblOffset val="100"/>
        <c:noMultiLvlLbl val="0"/>
      </c:catAx>
      <c:valAx>
        <c:axId val="40027416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0275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'[Ф3_Статистика по отметкам4.xlsx]МАТ'!$E$1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'[Ф3_Статистика по отметкам4.xlsx]МАТ'!$A$2:$A$15</c:f>
              <c:strCache>
                <c:ptCount val="14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Октябрьский муниципальный округ</c:v>
                </c:pt>
                <c:pt idx="4">
                  <c:v>Городской округ Большой Камень</c:v>
                </c:pt>
                <c:pt idx="5">
                  <c:v>Дальнереченский городской округ</c:v>
                </c:pt>
                <c:pt idx="6">
                  <c:v>Муниципальный округ Спасск-Дальний</c:v>
                </c:pt>
                <c:pt idx="7">
                  <c:v>Уссурийский городской округ</c:v>
                </c:pt>
                <c:pt idx="8">
                  <c:v>Шкотовский муниципальный округ</c:v>
                </c:pt>
                <c:pt idx="9">
                  <c:v>Хорольский муниципальный округ</c:v>
                </c:pt>
                <c:pt idx="10">
                  <c:v>Пограничный муниципальный округ</c:v>
                </c:pt>
                <c:pt idx="11">
                  <c:v>Хасанский муниципальный округ</c:v>
                </c:pt>
                <c:pt idx="12">
                  <c:v>Находкинский городской округ</c:v>
                </c:pt>
                <c:pt idx="13">
                  <c:v>Приморский край (региональное подчинение)</c:v>
                </c:pt>
              </c:strCache>
            </c:strRef>
          </c:cat>
          <c:val>
            <c:numRef>
              <c:f>'[Ф3_Статистика по отметкам4.xlsx]МАТ'!$E$2:$E$15</c:f>
              <c:numCache>
                <c:formatCode>General</c:formatCode>
                <c:ptCount val="14"/>
                <c:pt idx="0">
                  <c:v>4.96</c:v>
                </c:pt>
                <c:pt idx="1">
                  <c:v>6.64</c:v>
                </c:pt>
                <c:pt idx="2">
                  <c:v>17.649999999999999</c:v>
                </c:pt>
                <c:pt idx="3">
                  <c:v>7.14</c:v>
                </c:pt>
                <c:pt idx="4">
                  <c:v>0</c:v>
                </c:pt>
                <c:pt idx="5">
                  <c:v>8.6199999999999992</c:v>
                </c:pt>
                <c:pt idx="6">
                  <c:v>5.49</c:v>
                </c:pt>
                <c:pt idx="7">
                  <c:v>7.29</c:v>
                </c:pt>
                <c:pt idx="8">
                  <c:v>10.34</c:v>
                </c:pt>
                <c:pt idx="9">
                  <c:v>0</c:v>
                </c:pt>
                <c:pt idx="10">
                  <c:v>15.38</c:v>
                </c:pt>
                <c:pt idx="11">
                  <c:v>13.64</c:v>
                </c:pt>
                <c:pt idx="12">
                  <c:v>3.42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C2-4EE7-9B51-CDC484144A20}"/>
            </c:ext>
          </c:extLst>
        </c:ser>
        <c:ser>
          <c:idx val="1"/>
          <c:order val="1"/>
          <c:tx>
            <c:strRef>
              <c:f>'[Ф3_Статистика по отметкам4.xlsx]МАТ'!$F$1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'[Ф3_Статистика по отметкам4.xlsx]МАТ'!$A$2:$A$15</c:f>
              <c:strCache>
                <c:ptCount val="14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Октябрьский муниципальный округ</c:v>
                </c:pt>
                <c:pt idx="4">
                  <c:v>Городской округ Большой Камень</c:v>
                </c:pt>
                <c:pt idx="5">
                  <c:v>Дальнереченский городской округ</c:v>
                </c:pt>
                <c:pt idx="6">
                  <c:v>Муниципальный округ Спасск-Дальний</c:v>
                </c:pt>
                <c:pt idx="7">
                  <c:v>Уссурийский городской округ</c:v>
                </c:pt>
                <c:pt idx="8">
                  <c:v>Шкотовский муниципальный округ</c:v>
                </c:pt>
                <c:pt idx="9">
                  <c:v>Хорольский муниципальный округ</c:v>
                </c:pt>
                <c:pt idx="10">
                  <c:v>Пограничный муниципальный округ</c:v>
                </c:pt>
                <c:pt idx="11">
                  <c:v>Хасанский муниципальный округ</c:v>
                </c:pt>
                <c:pt idx="12">
                  <c:v>Находкинский городской округ</c:v>
                </c:pt>
                <c:pt idx="13">
                  <c:v>Приморский край (региональное подчинение)</c:v>
                </c:pt>
              </c:strCache>
            </c:strRef>
          </c:cat>
          <c:val>
            <c:numRef>
              <c:f>'[Ф3_Статистика по отметкам4.xlsx]МАТ'!$F$2:$F$15</c:f>
              <c:numCache>
                <c:formatCode>General</c:formatCode>
                <c:ptCount val="14"/>
                <c:pt idx="0">
                  <c:v>36.64</c:v>
                </c:pt>
                <c:pt idx="1">
                  <c:v>42.07</c:v>
                </c:pt>
                <c:pt idx="2">
                  <c:v>64.709999999999994</c:v>
                </c:pt>
                <c:pt idx="3">
                  <c:v>14.29</c:v>
                </c:pt>
                <c:pt idx="4">
                  <c:v>39.130000000000003</c:v>
                </c:pt>
                <c:pt idx="5">
                  <c:v>32.76</c:v>
                </c:pt>
                <c:pt idx="6">
                  <c:v>49.45</c:v>
                </c:pt>
                <c:pt idx="7">
                  <c:v>50</c:v>
                </c:pt>
                <c:pt idx="8">
                  <c:v>48.28</c:v>
                </c:pt>
                <c:pt idx="9">
                  <c:v>11.11</c:v>
                </c:pt>
                <c:pt idx="10">
                  <c:v>53.85</c:v>
                </c:pt>
                <c:pt idx="11">
                  <c:v>50</c:v>
                </c:pt>
                <c:pt idx="12">
                  <c:v>36.75</c:v>
                </c:pt>
                <c:pt idx="13">
                  <c:v>16.670000000000002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C2-4EE7-9B51-CDC484144A20}"/>
            </c:ext>
          </c:extLst>
        </c:ser>
        <c:ser>
          <c:idx val="2"/>
          <c:order val="2"/>
          <c:tx>
            <c:strRef>
              <c:f>'[Ф3_Статистика по отметкам4.xlsx]МАТ'!$G$1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'[Ф3_Статистика по отметкам4.xlsx]МАТ'!$A$2:$A$15</c:f>
              <c:strCache>
                <c:ptCount val="14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Октябрьский муниципальный округ</c:v>
                </c:pt>
                <c:pt idx="4">
                  <c:v>Городской округ Большой Камень</c:v>
                </c:pt>
                <c:pt idx="5">
                  <c:v>Дальнереченский городской округ</c:v>
                </c:pt>
                <c:pt idx="6">
                  <c:v>Муниципальный округ Спасск-Дальний</c:v>
                </c:pt>
                <c:pt idx="7">
                  <c:v>Уссурийский городской округ</c:v>
                </c:pt>
                <c:pt idx="8">
                  <c:v>Шкотовский муниципальный округ</c:v>
                </c:pt>
                <c:pt idx="9">
                  <c:v>Хорольский муниципальный округ</c:v>
                </c:pt>
                <c:pt idx="10">
                  <c:v>Пограничный муниципальный округ</c:v>
                </c:pt>
                <c:pt idx="11">
                  <c:v>Хасанский муниципальный округ</c:v>
                </c:pt>
                <c:pt idx="12">
                  <c:v>Находкинский городской округ</c:v>
                </c:pt>
                <c:pt idx="13">
                  <c:v>Приморский край (региональное подчинение)</c:v>
                </c:pt>
              </c:strCache>
            </c:strRef>
          </c:cat>
          <c:val>
            <c:numRef>
              <c:f>'[Ф3_Статистика по отметкам4.xlsx]МАТ'!$G$2:$G$15</c:f>
              <c:numCache>
                <c:formatCode>General</c:formatCode>
                <c:ptCount val="14"/>
                <c:pt idx="0">
                  <c:v>44.62</c:v>
                </c:pt>
                <c:pt idx="1">
                  <c:v>44.1</c:v>
                </c:pt>
                <c:pt idx="2">
                  <c:v>17.649999999999999</c:v>
                </c:pt>
                <c:pt idx="3">
                  <c:v>71.430000000000007</c:v>
                </c:pt>
                <c:pt idx="4">
                  <c:v>56.52</c:v>
                </c:pt>
                <c:pt idx="5">
                  <c:v>44.83</c:v>
                </c:pt>
                <c:pt idx="6">
                  <c:v>43.96</c:v>
                </c:pt>
                <c:pt idx="7">
                  <c:v>41.67</c:v>
                </c:pt>
                <c:pt idx="8">
                  <c:v>39.659999999999997</c:v>
                </c:pt>
                <c:pt idx="9">
                  <c:v>44.44</c:v>
                </c:pt>
                <c:pt idx="10">
                  <c:v>30.77</c:v>
                </c:pt>
                <c:pt idx="11">
                  <c:v>27.27</c:v>
                </c:pt>
                <c:pt idx="12">
                  <c:v>48.72</c:v>
                </c:pt>
                <c:pt idx="13">
                  <c:v>54.17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C2-4EE7-9B51-CDC484144A20}"/>
            </c:ext>
          </c:extLst>
        </c:ser>
        <c:ser>
          <c:idx val="3"/>
          <c:order val="3"/>
          <c:tx>
            <c:strRef>
              <c:f>'[Ф3_Статистика по отметкам4.xlsx]МАТ'!$H$1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'[Ф3_Статистика по отметкам4.xlsx]МАТ'!$A$2:$A$15</c:f>
              <c:strCache>
                <c:ptCount val="14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Октябрьский муниципальный округ</c:v>
                </c:pt>
                <c:pt idx="4">
                  <c:v>Городской округ Большой Камень</c:v>
                </c:pt>
                <c:pt idx="5">
                  <c:v>Дальнереченский городской округ</c:v>
                </c:pt>
                <c:pt idx="6">
                  <c:v>Муниципальный округ Спасск-Дальний</c:v>
                </c:pt>
                <c:pt idx="7">
                  <c:v>Уссурийский городской округ</c:v>
                </c:pt>
                <c:pt idx="8">
                  <c:v>Шкотовский муниципальный округ</c:v>
                </c:pt>
                <c:pt idx="9">
                  <c:v>Хорольский муниципальный округ</c:v>
                </c:pt>
                <c:pt idx="10">
                  <c:v>Пограничный муниципальный округ</c:v>
                </c:pt>
                <c:pt idx="11">
                  <c:v>Хасанский муниципальный округ</c:v>
                </c:pt>
                <c:pt idx="12">
                  <c:v>Находкинский городской округ</c:v>
                </c:pt>
                <c:pt idx="13">
                  <c:v>Приморский край (региональное подчинение)</c:v>
                </c:pt>
              </c:strCache>
            </c:strRef>
          </c:cat>
          <c:val>
            <c:numRef>
              <c:f>'[Ф3_Статистика по отметкам4.xlsx]МАТ'!$H$2:$H$15</c:f>
              <c:numCache>
                <c:formatCode>General</c:formatCode>
                <c:ptCount val="14"/>
                <c:pt idx="0">
                  <c:v>13.78</c:v>
                </c:pt>
                <c:pt idx="1">
                  <c:v>7.2</c:v>
                </c:pt>
                <c:pt idx="2">
                  <c:v>0</c:v>
                </c:pt>
                <c:pt idx="3">
                  <c:v>7.14</c:v>
                </c:pt>
                <c:pt idx="4">
                  <c:v>4.3499999999999996</c:v>
                </c:pt>
                <c:pt idx="5">
                  <c:v>13.79</c:v>
                </c:pt>
                <c:pt idx="6">
                  <c:v>1.1000000000000001</c:v>
                </c:pt>
                <c:pt idx="7">
                  <c:v>1.04</c:v>
                </c:pt>
                <c:pt idx="8">
                  <c:v>1.72</c:v>
                </c:pt>
                <c:pt idx="9">
                  <c:v>44.44</c:v>
                </c:pt>
                <c:pt idx="10">
                  <c:v>0</c:v>
                </c:pt>
                <c:pt idx="11">
                  <c:v>9.09</c:v>
                </c:pt>
                <c:pt idx="12">
                  <c:v>11.11</c:v>
                </c:pt>
                <c:pt idx="13">
                  <c:v>29.17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C2-4EE7-9B51-CDC484144A2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41699520"/>
        <c:axId val="341692464"/>
      </c:barChart>
      <c:catAx>
        <c:axId val="3416995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1692464"/>
        <c:crosses val="autoZero"/>
        <c:auto val="1"/>
        <c:lblAlgn val="ctr"/>
        <c:lblOffset val="100"/>
        <c:noMultiLvlLbl val="0"/>
      </c:catAx>
      <c:valAx>
        <c:axId val="34169246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1699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aseline="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'[Ф4_Распределение первичных баллов4.xlsx]МАТ'!$A$2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'[Ф4_Распределение первичных баллов4.xlsx]МАТ'!$E$1:$AC$1</c:f>
              <c:numCache>
                <c:formatCode>General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</c:numCache>
            </c:numRef>
          </c:cat>
          <c:val>
            <c:numRef>
              <c:f>'[Ф4_Распределение первичных баллов4.xlsx]МАТ'!$E$2:$AC$2</c:f>
              <c:numCache>
                <c:formatCode>General</c:formatCode>
                <c:ptCount val="25"/>
                <c:pt idx="0">
                  <c:v>0.1</c:v>
                </c:pt>
                <c:pt idx="1">
                  <c:v>0.4</c:v>
                </c:pt>
                <c:pt idx="2">
                  <c:v>0.6</c:v>
                </c:pt>
                <c:pt idx="3">
                  <c:v>0.8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6.3</c:v>
                </c:pt>
                <c:pt idx="8">
                  <c:v>6.4</c:v>
                </c:pt>
                <c:pt idx="9">
                  <c:v>6.2</c:v>
                </c:pt>
                <c:pt idx="10">
                  <c:v>6.1</c:v>
                </c:pt>
                <c:pt idx="11">
                  <c:v>6</c:v>
                </c:pt>
                <c:pt idx="12">
                  <c:v>5.6</c:v>
                </c:pt>
                <c:pt idx="13">
                  <c:v>10.4</c:v>
                </c:pt>
                <c:pt idx="14">
                  <c:v>10.1</c:v>
                </c:pt>
                <c:pt idx="15">
                  <c:v>7.9</c:v>
                </c:pt>
                <c:pt idx="16">
                  <c:v>6.6</c:v>
                </c:pt>
                <c:pt idx="17">
                  <c:v>5.4</c:v>
                </c:pt>
                <c:pt idx="18">
                  <c:v>4.2</c:v>
                </c:pt>
                <c:pt idx="19">
                  <c:v>4.9000000000000004</c:v>
                </c:pt>
                <c:pt idx="20">
                  <c:v>3.8</c:v>
                </c:pt>
                <c:pt idx="21">
                  <c:v>2.2000000000000002</c:v>
                </c:pt>
                <c:pt idx="22">
                  <c:v>1.5</c:v>
                </c:pt>
                <c:pt idx="23">
                  <c:v>0.8</c:v>
                </c:pt>
                <c:pt idx="24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8A-4CD6-8573-1F706B7A021E}"/>
            </c:ext>
          </c:extLst>
        </c:ser>
        <c:ser>
          <c:idx val="1"/>
          <c:order val="1"/>
          <c:tx>
            <c:strRef>
              <c:f>'[Ф4_Распределение первичных баллов4.xlsx]МАТ'!$A$3</c:f>
              <c:strCache>
                <c:ptCount val="1"/>
                <c:pt idx="0">
                  <c:v>По Приморскому краю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'[Ф4_Распределение первичных баллов4.xlsx]МАТ'!$E$1:$AC$1</c:f>
              <c:numCache>
                <c:formatCode>General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</c:numCache>
            </c:numRef>
          </c:cat>
          <c:val>
            <c:numRef>
              <c:f>'[Ф4_Распределение первичных баллов4.xlsx]МАТ'!$E$3:$AC$3</c:f>
              <c:numCache>
                <c:formatCode>General</c:formatCode>
                <c:ptCount val="25"/>
                <c:pt idx="0">
                  <c:v>0.2</c:v>
                </c:pt>
                <c:pt idx="1">
                  <c:v>0.6</c:v>
                </c:pt>
                <c:pt idx="2">
                  <c:v>0.9</c:v>
                </c:pt>
                <c:pt idx="3">
                  <c:v>0.9</c:v>
                </c:pt>
                <c:pt idx="4">
                  <c:v>1.8</c:v>
                </c:pt>
                <c:pt idx="5">
                  <c:v>1.7</c:v>
                </c:pt>
                <c:pt idx="6">
                  <c:v>0.6</c:v>
                </c:pt>
                <c:pt idx="7">
                  <c:v>6.3</c:v>
                </c:pt>
                <c:pt idx="8">
                  <c:v>9.8000000000000007</c:v>
                </c:pt>
                <c:pt idx="9">
                  <c:v>7.9</c:v>
                </c:pt>
                <c:pt idx="10">
                  <c:v>7</c:v>
                </c:pt>
                <c:pt idx="11">
                  <c:v>5</c:v>
                </c:pt>
                <c:pt idx="12">
                  <c:v>6.1</c:v>
                </c:pt>
                <c:pt idx="13">
                  <c:v>12.4</c:v>
                </c:pt>
                <c:pt idx="14">
                  <c:v>10.1</c:v>
                </c:pt>
                <c:pt idx="15">
                  <c:v>8.1</c:v>
                </c:pt>
                <c:pt idx="16">
                  <c:v>6.5</c:v>
                </c:pt>
                <c:pt idx="17">
                  <c:v>4.5999999999999996</c:v>
                </c:pt>
                <c:pt idx="18">
                  <c:v>2.4</c:v>
                </c:pt>
                <c:pt idx="19">
                  <c:v>1.7</c:v>
                </c:pt>
                <c:pt idx="20">
                  <c:v>2.6</c:v>
                </c:pt>
                <c:pt idx="21">
                  <c:v>0.7</c:v>
                </c:pt>
                <c:pt idx="22">
                  <c:v>0.6</c:v>
                </c:pt>
                <c:pt idx="23">
                  <c:v>0.9</c:v>
                </c:pt>
                <c:pt idx="24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8A-4CD6-8573-1F706B7A021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39061736"/>
        <c:axId val="339066048"/>
      </c:barChart>
      <c:catAx>
        <c:axId val="3390617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9066048"/>
        <c:crosses val="autoZero"/>
        <c:auto val="1"/>
        <c:lblAlgn val="ctr"/>
        <c:lblOffset val="100"/>
        <c:noMultiLvlLbl val="0"/>
      </c:catAx>
      <c:valAx>
        <c:axId val="339066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участников,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9061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aseline="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r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/>
              <a:t>Результаты</a:t>
            </a:r>
            <a:r>
              <a:rPr lang="ru-RU" sz="1400" baseline="0" dirty="0"/>
              <a:t> проведения ВПР по количеству участников (отметки), чел.</a:t>
            </a:r>
            <a:endParaRPr lang="ru-RU" sz="1400" dirty="0"/>
          </a:p>
        </c:rich>
      </c:tx>
      <c:layout>
        <c:manualLayout>
          <c:xMode val="edge"/>
          <c:yMode val="edge"/>
          <c:x val="0.17229545329427445"/>
          <c:y val="0.928164335254446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r"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1915642251480381"/>
          <c:y val="8.7500740536850488E-2"/>
          <c:w val="0.64111929501836995"/>
          <c:h val="0.7864134957258491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"2"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1776032174203952E-3"/>
                  <c:y val="1.42091932295338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405-469A-AD8D-0B41522754EE}"/>
                </c:ext>
              </c:extLst>
            </c:dLbl>
            <c:dLbl>
              <c:idx val="1"/>
              <c:layout>
                <c:manualLayout>
                  <c:x val="4.1052057456339476E-3"/>
                  <c:y val="3.39489435159504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405-469A-AD8D-0B41522754EE}"/>
                </c:ext>
              </c:extLst>
            </c:dLbl>
            <c:dLbl>
              <c:idx val="2"/>
              <c:layout>
                <c:manualLayout>
                  <c:x val="5.528163818211339E-3"/>
                  <c:y val="3.00954176035407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405-469A-AD8D-0B41522754EE}"/>
                </c:ext>
              </c:extLst>
            </c:dLbl>
            <c:dLbl>
              <c:idx val="3"/>
              <c:layout>
                <c:manualLayout>
                  <c:x val="-2.3955376545582469E-2"/>
                  <c:y val="2.5465353356842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31-4F1C-84B1-EED7E8A4FBAD}"/>
                </c:ext>
              </c:extLst>
            </c:dLbl>
            <c:dLbl>
              <c:idx val="4"/>
              <c:layout>
                <c:manualLayout>
                  <c:x val="-2.2112655272845321E-2"/>
                  <c:y val="1.85202569867942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458471374195605E-2"/>
                      <c:h val="4.076771569218093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F831-4F1C-84B1-EED7E8A4FBAD}"/>
                </c:ext>
              </c:extLst>
            </c:dLbl>
            <c:dLbl>
              <c:idx val="5"/>
              <c:layout>
                <c:manualLayout>
                  <c:x val="4.2987894342283173E-2"/>
                  <c:y val="3.9495406478114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805C-4D87-9F1C-CDF69A4DAFF6}"/>
                </c:ext>
              </c:extLst>
            </c:dLbl>
            <c:dLbl>
              <c:idx val="6"/>
              <c:layout>
                <c:manualLayout>
                  <c:x val="1.2899048909159824E-2"/>
                  <c:y val="2.77803854801915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05C-4D87-9F1C-CDF69A4DAFF6}"/>
                </c:ext>
              </c:extLst>
            </c:dLbl>
            <c:dLbl>
              <c:idx val="7"/>
              <c:layout>
                <c:manualLayout>
                  <c:x val="-2.2576738182259463E-2"/>
                  <c:y val="4.07753013775940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713356535369021E-2"/>
                      <c:h val="5.313256913412343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805C-4D87-9F1C-CDF69A4DAFF6}"/>
                </c:ext>
              </c:extLst>
            </c:dLbl>
            <c:dLbl>
              <c:idx val="8"/>
              <c:layout>
                <c:manualLayout>
                  <c:x val="-4.0539868000216486E-2"/>
                  <c:y val="3.00954176035407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05C-4D87-9F1C-CDF69A4DAF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Русский язык</c:v>
                </c:pt>
                <c:pt idx="1">
                  <c:v>Математика</c:v>
                </c:pt>
                <c:pt idx="2">
                  <c:v>Физика</c:v>
                </c:pt>
                <c:pt idx="3">
                  <c:v>Информатика</c:v>
                </c:pt>
                <c:pt idx="4">
                  <c:v>Биология</c:v>
                </c:pt>
                <c:pt idx="5">
                  <c:v>История</c:v>
                </c:pt>
                <c:pt idx="6">
                  <c:v>География</c:v>
                </c:pt>
                <c:pt idx="7">
                  <c:v>Английский язык</c:v>
                </c:pt>
                <c:pt idx="8">
                  <c:v>Литература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1884</c:v>
                </c:pt>
                <c:pt idx="1">
                  <c:v>1332</c:v>
                </c:pt>
                <c:pt idx="2">
                  <c:v>227</c:v>
                </c:pt>
                <c:pt idx="3">
                  <c:v>156</c:v>
                </c:pt>
                <c:pt idx="4">
                  <c:v>138</c:v>
                </c:pt>
                <c:pt idx="5">
                  <c:v>283</c:v>
                </c:pt>
                <c:pt idx="6">
                  <c:v>140</c:v>
                </c:pt>
                <c:pt idx="7">
                  <c:v>520</c:v>
                </c:pt>
                <c:pt idx="8">
                  <c:v>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05-469A-AD8D-0B41522754E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"3"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5.5281638182114066E-3"/>
                  <c:y val="3.00954176035407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09C-4B98-9389-EC5D4C3C70E8}"/>
                </c:ext>
              </c:extLst>
            </c:dLbl>
            <c:dLbl>
              <c:idx val="7"/>
              <c:layout>
                <c:manualLayout>
                  <c:x val="-5.5281638182114066E-3"/>
                  <c:y val="3.47256641362333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09C-4B98-9389-EC5D4C3C70E8}"/>
                </c:ext>
              </c:extLst>
            </c:dLbl>
            <c:dLbl>
              <c:idx val="8"/>
              <c:layout>
                <c:manualLayout>
                  <c:x val="-1.4741770181896903E-2"/>
                  <c:y val="2.77803854801914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09C-4B98-9389-EC5D4C3C70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Русский язык</c:v>
                </c:pt>
                <c:pt idx="1">
                  <c:v>Математика</c:v>
                </c:pt>
                <c:pt idx="2">
                  <c:v>Физика</c:v>
                </c:pt>
                <c:pt idx="3">
                  <c:v>Информатика</c:v>
                </c:pt>
                <c:pt idx="4">
                  <c:v>Биология</c:v>
                </c:pt>
                <c:pt idx="5">
                  <c:v>История</c:v>
                </c:pt>
                <c:pt idx="6">
                  <c:v>География</c:v>
                </c:pt>
                <c:pt idx="7">
                  <c:v>Английский язык</c:v>
                </c:pt>
                <c:pt idx="8">
                  <c:v>Литература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8505</c:v>
                </c:pt>
                <c:pt idx="1">
                  <c:v>9789</c:v>
                </c:pt>
                <c:pt idx="2">
                  <c:v>2423</c:v>
                </c:pt>
                <c:pt idx="3">
                  <c:v>1632</c:v>
                </c:pt>
                <c:pt idx="4">
                  <c:v>1778</c:v>
                </c:pt>
                <c:pt idx="5">
                  <c:v>2721</c:v>
                </c:pt>
                <c:pt idx="6">
                  <c:v>2202</c:v>
                </c:pt>
                <c:pt idx="7">
                  <c:v>2401</c:v>
                </c:pt>
                <c:pt idx="8">
                  <c:v>2499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05-469A-AD8D-0B41522754E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"4"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3.5307647066428003E-3"/>
                  <c:y val="4.93491354186905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805C-4D87-9F1C-CDF69A4DAFF6}"/>
                </c:ext>
              </c:extLst>
            </c:dLbl>
            <c:dLbl>
              <c:idx val="7"/>
              <c:layout>
                <c:manualLayout>
                  <c:x val="1.1056327636422678E-2"/>
                  <c:y val="3.47256641362333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09C-4B98-9389-EC5D4C3C70E8}"/>
                </c:ext>
              </c:extLst>
            </c:dLbl>
            <c:dLbl>
              <c:idx val="8"/>
              <c:layout>
                <c:manualLayout>
                  <c:x val="0"/>
                  <c:y val="3.47254818502392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09C-4B98-9389-EC5D4C3C70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Русский язык</c:v>
                </c:pt>
                <c:pt idx="1">
                  <c:v>Математика</c:v>
                </c:pt>
                <c:pt idx="2">
                  <c:v>Физика</c:v>
                </c:pt>
                <c:pt idx="3">
                  <c:v>Информатика</c:v>
                </c:pt>
                <c:pt idx="4">
                  <c:v>Биология</c:v>
                </c:pt>
                <c:pt idx="5">
                  <c:v>История</c:v>
                </c:pt>
                <c:pt idx="6">
                  <c:v>География</c:v>
                </c:pt>
                <c:pt idx="7">
                  <c:v>Английский язык</c:v>
                </c:pt>
                <c:pt idx="8">
                  <c:v>Литература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  <c:pt idx="0">
                  <c:v>6132</c:v>
                </c:pt>
                <c:pt idx="1">
                  <c:v>6187</c:v>
                </c:pt>
                <c:pt idx="2">
                  <c:v>1515</c:v>
                </c:pt>
                <c:pt idx="3">
                  <c:v>2142</c:v>
                </c:pt>
                <c:pt idx="4">
                  <c:v>1924</c:v>
                </c:pt>
                <c:pt idx="5">
                  <c:v>2534</c:v>
                </c:pt>
                <c:pt idx="6">
                  <c:v>2167</c:v>
                </c:pt>
                <c:pt idx="7">
                  <c:v>2051</c:v>
                </c:pt>
                <c:pt idx="8">
                  <c:v>2170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405-469A-AD8D-0B41522754EE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"5"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8427212727369778E-3"/>
                  <c:y val="1.8228599396451075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05C-4D87-9F1C-CDF69A4DAFF6}"/>
                </c:ext>
              </c:extLst>
            </c:dLbl>
            <c:dLbl>
              <c:idx val="1"/>
              <c:layout>
                <c:manualLayout>
                  <c:x val="4.6068076327857262E-2"/>
                  <c:y val="6.281092036136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05C-4D87-9F1C-CDF69A4DAFF6}"/>
                </c:ext>
              </c:extLst>
            </c:dLbl>
            <c:dLbl>
              <c:idx val="2"/>
              <c:layout>
                <c:manualLayout>
                  <c:x val="5.159619563663916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805C-4D87-9F1C-CDF69A4DAFF6}"/>
                </c:ext>
              </c:extLst>
            </c:dLbl>
            <c:dLbl>
              <c:idx val="3"/>
              <c:layout>
                <c:manualLayout>
                  <c:x val="4.6068031818427752E-2"/>
                  <c:y val="4.63006424669857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05C-4D87-9F1C-CDF69A4DAFF6}"/>
                </c:ext>
              </c:extLst>
            </c:dLbl>
            <c:dLbl>
              <c:idx val="4"/>
              <c:layout>
                <c:manualLayout>
                  <c:x val="5.5281638182113388E-2"/>
                  <c:y val="4.63006424669857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05C-4D87-9F1C-CDF69A4DAFF6}"/>
                </c:ext>
              </c:extLst>
            </c:dLbl>
            <c:dLbl>
              <c:idx val="5"/>
              <c:layout>
                <c:manualLayout>
                  <c:x val="5.3438916909376272E-2"/>
                  <c:y val="-9.2597639214092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05C-4D87-9F1C-CDF69A4DAFF6}"/>
                </c:ext>
              </c:extLst>
            </c:dLbl>
            <c:dLbl>
              <c:idx val="6"/>
              <c:layout>
                <c:manualLayout>
                  <c:x val="4.0539868000216486E-2"/>
                  <c:y val="2.31503212334928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05C-4D87-9F1C-CDF69A4DAFF6}"/>
                </c:ext>
              </c:extLst>
            </c:dLbl>
            <c:dLbl>
              <c:idx val="7"/>
              <c:layout>
                <c:manualLayout>
                  <c:x val="3.5011704182005145E-2"/>
                  <c:y val="1.822859941342778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05C-4D87-9F1C-CDF69A4DAFF6}"/>
                </c:ext>
              </c:extLst>
            </c:dLbl>
            <c:dLbl>
              <c:idx val="8"/>
              <c:layout>
                <c:manualLayout>
                  <c:x val="3.3168982909268029E-2"/>
                  <c:y val="4.63006424669857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05C-4D87-9F1C-CDF69A4DAF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Русский язык</c:v>
                </c:pt>
                <c:pt idx="1">
                  <c:v>Математика</c:v>
                </c:pt>
                <c:pt idx="2">
                  <c:v>Физика</c:v>
                </c:pt>
                <c:pt idx="3">
                  <c:v>Информатика</c:v>
                </c:pt>
                <c:pt idx="4">
                  <c:v>Биология</c:v>
                </c:pt>
                <c:pt idx="5">
                  <c:v>История</c:v>
                </c:pt>
                <c:pt idx="6">
                  <c:v>География</c:v>
                </c:pt>
                <c:pt idx="7">
                  <c:v>Английский язык</c:v>
                </c:pt>
                <c:pt idx="8">
                  <c:v>Литература</c:v>
                </c:pt>
              </c:strCache>
            </c:strRef>
          </c:cat>
          <c:val>
            <c:numRef>
              <c:f>Лист1!$E$2:$E$10</c:f>
              <c:numCache>
                <c:formatCode>General</c:formatCode>
                <c:ptCount val="9"/>
                <c:pt idx="0">
                  <c:v>2577</c:v>
                </c:pt>
                <c:pt idx="1">
                  <c:v>1444</c:v>
                </c:pt>
                <c:pt idx="2">
                  <c:v>301</c:v>
                </c:pt>
                <c:pt idx="3">
                  <c:v>608</c:v>
                </c:pt>
                <c:pt idx="4">
                  <c:v>660</c:v>
                </c:pt>
                <c:pt idx="5">
                  <c:v>972</c:v>
                </c:pt>
                <c:pt idx="6">
                  <c:v>415</c:v>
                </c:pt>
                <c:pt idx="7">
                  <c:v>750</c:v>
                </c:pt>
                <c:pt idx="8">
                  <c:v>1171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405-469A-AD8D-0B41522754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58290175"/>
        <c:axId val="1446896543"/>
      </c:barChart>
      <c:catAx>
        <c:axId val="1358290175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46896543"/>
        <c:crosses val="autoZero"/>
        <c:auto val="1"/>
        <c:lblAlgn val="ctr"/>
        <c:lblOffset val="100"/>
        <c:noMultiLvlLbl val="0"/>
      </c:catAx>
      <c:valAx>
        <c:axId val="1446896543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82901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422609299052439"/>
          <c:y val="0.88005111652909807"/>
          <c:w val="0.24986845150601153"/>
          <c:h val="6.55197128640659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'[Ф9_Сравнение отметок с отметками по журналу4.xlsx]МАТ'!$D$1</c:f>
              <c:strCache>
                <c:ptCount val="1"/>
                <c:pt idx="0">
                  <c:v>Понизили
(Отметка &lt; Отметка по журналу) %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журналу4.xlsx]МАТ'!$A$2:$A$14</c:f>
              <c:strCache>
                <c:ptCount val="13"/>
                <c:pt idx="0">
                  <c:v>Приморский край</c:v>
                </c:pt>
                <c:pt idx="1">
                  <c:v>Владивостокский городской округ</c:v>
                </c:pt>
                <c:pt idx="2">
                  <c:v>Октябрьский муниципальный округ</c:v>
                </c:pt>
                <c:pt idx="3">
                  <c:v>Городской округ Большой Камень</c:v>
                </c:pt>
                <c:pt idx="4">
                  <c:v>Дальнереченский городской округ</c:v>
                </c:pt>
                <c:pt idx="5">
                  <c:v>Муниципальный округ Спасск-Дальний</c:v>
                </c:pt>
                <c:pt idx="6">
                  <c:v>Уссурийский городской округ</c:v>
                </c:pt>
                <c:pt idx="7">
                  <c:v>Шкотовский муниципальный округ</c:v>
                </c:pt>
                <c:pt idx="8">
                  <c:v>Хорольский муниципальный округ</c:v>
                </c:pt>
                <c:pt idx="9">
                  <c:v>Пограничный муниципальный округ</c:v>
                </c:pt>
                <c:pt idx="10">
                  <c:v>Хасанский муниципальный округ</c:v>
                </c:pt>
                <c:pt idx="11">
                  <c:v>Находкинский городской округ</c:v>
                </c:pt>
                <c:pt idx="12">
                  <c:v>Приморский край (региональное подчинение)</c:v>
                </c:pt>
              </c:strCache>
            </c:strRef>
          </c:cat>
          <c:val>
            <c:numRef>
              <c:f>'[Ф9_Сравнение отметок с отметками по журналу4.xlsx]МАТ'!$D$2:$D$14</c:f>
              <c:numCache>
                <c:formatCode>General</c:formatCode>
                <c:ptCount val="13"/>
                <c:pt idx="0">
                  <c:v>20.04</c:v>
                </c:pt>
                <c:pt idx="1">
                  <c:v>0</c:v>
                </c:pt>
                <c:pt idx="2">
                  <c:v>21.43</c:v>
                </c:pt>
                <c:pt idx="3">
                  <c:v>13.04</c:v>
                </c:pt>
                <c:pt idx="4">
                  <c:v>17.239999999999998</c:v>
                </c:pt>
                <c:pt idx="5">
                  <c:v>27.47</c:v>
                </c:pt>
                <c:pt idx="6">
                  <c:v>23.96</c:v>
                </c:pt>
                <c:pt idx="7">
                  <c:v>41.18</c:v>
                </c:pt>
                <c:pt idx="8">
                  <c:v>0</c:v>
                </c:pt>
                <c:pt idx="9">
                  <c:v>30.77</c:v>
                </c:pt>
                <c:pt idx="10">
                  <c:v>13.64</c:v>
                </c:pt>
                <c:pt idx="11">
                  <c:v>11.11</c:v>
                </c:pt>
                <c:pt idx="1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62-4FD0-BD35-134B456375D5}"/>
            </c:ext>
          </c:extLst>
        </c:ser>
        <c:ser>
          <c:idx val="1"/>
          <c:order val="1"/>
          <c:tx>
            <c:strRef>
              <c:f>'[Ф9_Сравнение отметок с отметками по журналу4.xlsx]МАТ'!$F$1</c:f>
              <c:strCache>
                <c:ptCount val="1"/>
                <c:pt idx="0">
                  <c:v>Подтвердили
(Отметка = Отметке по журналу) %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журналу4.xlsx]МАТ'!$A$2:$A$14</c:f>
              <c:strCache>
                <c:ptCount val="13"/>
                <c:pt idx="0">
                  <c:v>Приморский край</c:v>
                </c:pt>
                <c:pt idx="1">
                  <c:v>Владивостокский городской округ</c:v>
                </c:pt>
                <c:pt idx="2">
                  <c:v>Октябрьский муниципальный округ</c:v>
                </c:pt>
                <c:pt idx="3">
                  <c:v>Городской округ Большой Камень</c:v>
                </c:pt>
                <c:pt idx="4">
                  <c:v>Дальнереченский городской округ</c:v>
                </c:pt>
                <c:pt idx="5">
                  <c:v>Муниципальный округ Спасск-Дальний</c:v>
                </c:pt>
                <c:pt idx="6">
                  <c:v>Уссурийский городской округ</c:v>
                </c:pt>
                <c:pt idx="7">
                  <c:v>Шкотовский муниципальный округ</c:v>
                </c:pt>
                <c:pt idx="8">
                  <c:v>Хорольский муниципальный округ</c:v>
                </c:pt>
                <c:pt idx="9">
                  <c:v>Пограничный муниципальный округ</c:v>
                </c:pt>
                <c:pt idx="10">
                  <c:v>Хасанский муниципальный округ</c:v>
                </c:pt>
                <c:pt idx="11">
                  <c:v>Находкинский городской округ</c:v>
                </c:pt>
                <c:pt idx="12">
                  <c:v>Приморский край (региональное подчинение)</c:v>
                </c:pt>
              </c:strCache>
            </c:strRef>
          </c:cat>
          <c:val>
            <c:numRef>
              <c:f>'[Ф9_Сравнение отметок с отметками по журналу4.xlsx]МАТ'!$F$2:$F$14</c:f>
              <c:numCache>
                <c:formatCode>General</c:formatCode>
                <c:ptCount val="13"/>
                <c:pt idx="0">
                  <c:v>75</c:v>
                </c:pt>
                <c:pt idx="1">
                  <c:v>0</c:v>
                </c:pt>
                <c:pt idx="2">
                  <c:v>78.569999999999993</c:v>
                </c:pt>
                <c:pt idx="3">
                  <c:v>82.61</c:v>
                </c:pt>
                <c:pt idx="4">
                  <c:v>82.76</c:v>
                </c:pt>
                <c:pt idx="5">
                  <c:v>69.23</c:v>
                </c:pt>
                <c:pt idx="6">
                  <c:v>69.790000000000006</c:v>
                </c:pt>
                <c:pt idx="7">
                  <c:v>58.82</c:v>
                </c:pt>
                <c:pt idx="8">
                  <c:v>77.78</c:v>
                </c:pt>
                <c:pt idx="9">
                  <c:v>69.23</c:v>
                </c:pt>
                <c:pt idx="10">
                  <c:v>72.73</c:v>
                </c:pt>
                <c:pt idx="11">
                  <c:v>84.62</c:v>
                </c:pt>
                <c:pt idx="12">
                  <c:v>58.33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62-4FD0-BD35-134B456375D5}"/>
            </c:ext>
          </c:extLst>
        </c:ser>
        <c:ser>
          <c:idx val="2"/>
          <c:order val="2"/>
          <c:tx>
            <c:strRef>
              <c:f>'[Ф9_Сравнение отметок с отметками по журналу4.xlsx]МАТ'!$H$1</c:f>
              <c:strCache>
                <c:ptCount val="1"/>
                <c:pt idx="0">
                  <c:v>Повысили
(Отметка &gt; Отметка по журналу) %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1862892106141877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C62-4FD0-BD35-134B456375D5}"/>
                </c:ext>
              </c:extLst>
            </c:dLbl>
            <c:dLbl>
              <c:idx val="6"/>
              <c:layout>
                <c:manualLayout>
                  <c:x val="-1.2558867631842564E-2"/>
                  <c:y val="-1.4211722129882782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C62-4FD0-BD35-134B456375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журналу4.xlsx]МАТ'!$A$2:$A$14</c:f>
              <c:strCache>
                <c:ptCount val="13"/>
                <c:pt idx="0">
                  <c:v>Приморский край</c:v>
                </c:pt>
                <c:pt idx="1">
                  <c:v>Владивостокский городской округ</c:v>
                </c:pt>
                <c:pt idx="2">
                  <c:v>Октябрьский муниципальный округ</c:v>
                </c:pt>
                <c:pt idx="3">
                  <c:v>Городской округ Большой Камень</c:v>
                </c:pt>
                <c:pt idx="4">
                  <c:v>Дальнереченский городской округ</c:v>
                </c:pt>
                <c:pt idx="5">
                  <c:v>Муниципальный округ Спасск-Дальний</c:v>
                </c:pt>
                <c:pt idx="6">
                  <c:v>Уссурийский городской округ</c:v>
                </c:pt>
                <c:pt idx="7">
                  <c:v>Шкотовский муниципальный округ</c:v>
                </c:pt>
                <c:pt idx="8">
                  <c:v>Хорольский муниципальный округ</c:v>
                </c:pt>
                <c:pt idx="9">
                  <c:v>Пограничный муниципальный округ</c:v>
                </c:pt>
                <c:pt idx="10">
                  <c:v>Хасанский муниципальный округ</c:v>
                </c:pt>
                <c:pt idx="11">
                  <c:v>Находкинский городской округ</c:v>
                </c:pt>
                <c:pt idx="12">
                  <c:v>Приморский край (региональное подчинение)</c:v>
                </c:pt>
              </c:strCache>
            </c:strRef>
          </c:cat>
          <c:val>
            <c:numRef>
              <c:f>'[Ф9_Сравнение отметок с отметками по журналу4.xlsx]МАТ'!$H$2:$H$14</c:f>
              <c:numCache>
                <c:formatCode>General</c:formatCode>
                <c:ptCount val="13"/>
                <c:pt idx="0">
                  <c:v>4.96</c:v>
                </c:pt>
                <c:pt idx="1">
                  <c:v>0</c:v>
                </c:pt>
                <c:pt idx="2">
                  <c:v>0</c:v>
                </c:pt>
                <c:pt idx="3">
                  <c:v>4.3499999999999996</c:v>
                </c:pt>
                <c:pt idx="4">
                  <c:v>0</c:v>
                </c:pt>
                <c:pt idx="5">
                  <c:v>3.3</c:v>
                </c:pt>
                <c:pt idx="6">
                  <c:v>6.25</c:v>
                </c:pt>
                <c:pt idx="7">
                  <c:v>0</c:v>
                </c:pt>
                <c:pt idx="8">
                  <c:v>22.22</c:v>
                </c:pt>
                <c:pt idx="9">
                  <c:v>0</c:v>
                </c:pt>
                <c:pt idx="10">
                  <c:v>13.64</c:v>
                </c:pt>
                <c:pt idx="11">
                  <c:v>4.2699999999999996</c:v>
                </c:pt>
                <c:pt idx="12">
                  <c:v>16.670000000000002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C62-4FD0-BD35-134B456375D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401205880"/>
        <c:axId val="401203136"/>
      </c:barChart>
      <c:catAx>
        <c:axId val="4012058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1203136"/>
        <c:crosses val="autoZero"/>
        <c:auto val="1"/>
        <c:lblAlgn val="ctr"/>
        <c:lblOffset val="100"/>
        <c:noMultiLvlLbl val="0"/>
      </c:catAx>
      <c:valAx>
        <c:axId val="40120313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1205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aseline="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7028154553617064E-2"/>
          <c:y val="0"/>
          <c:w val="0.95297184544638291"/>
          <c:h val="0.50517245244601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19.23</c:v>
                </c:pt>
                <c:pt idx="1">
                  <c:v>40.82</c:v>
                </c:pt>
                <c:pt idx="2">
                  <c:v>33.339999999999996</c:v>
                </c:pt>
                <c:pt idx="3">
                  <c:v>28.86</c:v>
                </c:pt>
                <c:pt idx="4">
                  <c:v>25</c:v>
                </c:pt>
                <c:pt idx="5">
                  <c:v>25</c:v>
                </c:pt>
                <c:pt idx="6">
                  <c:v>28.57</c:v>
                </c:pt>
                <c:pt idx="7">
                  <c:v>69.23</c:v>
                </c:pt>
                <c:pt idx="8">
                  <c:v>50.95</c:v>
                </c:pt>
                <c:pt idx="9">
                  <c:v>27.110000000000003</c:v>
                </c:pt>
                <c:pt idx="10">
                  <c:v>23.64</c:v>
                </c:pt>
                <c:pt idx="11">
                  <c:v>30.58</c:v>
                </c:pt>
                <c:pt idx="12">
                  <c:v>25.580000000000002</c:v>
                </c:pt>
                <c:pt idx="13">
                  <c:v>36.54</c:v>
                </c:pt>
                <c:pt idx="14">
                  <c:v>52.63</c:v>
                </c:pt>
                <c:pt idx="15">
                  <c:v>29.770000000000003</c:v>
                </c:pt>
                <c:pt idx="16">
                  <c:v>18.09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20-4448-93D3-948E35661C93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Лист1!$D$2:$D$18</c:f>
              <c:numCache>
                <c:formatCode>General</c:formatCode>
                <c:ptCount val="17"/>
                <c:pt idx="0">
                  <c:v>45.62</c:v>
                </c:pt>
                <c:pt idx="1">
                  <c:v>42.91</c:v>
                </c:pt>
                <c:pt idx="2">
                  <c:v>43.32</c:v>
                </c:pt>
                <c:pt idx="3">
                  <c:v>29.01</c:v>
                </c:pt>
                <c:pt idx="4">
                  <c:v>35.76</c:v>
                </c:pt>
                <c:pt idx="5">
                  <c:v>25.65</c:v>
                </c:pt>
                <c:pt idx="6">
                  <c:v>52.459999999999994</c:v>
                </c:pt>
                <c:pt idx="7">
                  <c:v>43.18</c:v>
                </c:pt>
                <c:pt idx="8">
                  <c:v>49.22</c:v>
                </c:pt>
                <c:pt idx="9">
                  <c:v>45.65</c:v>
                </c:pt>
                <c:pt idx="10">
                  <c:v>53.75</c:v>
                </c:pt>
                <c:pt idx="11">
                  <c:v>32.14</c:v>
                </c:pt>
                <c:pt idx="12">
                  <c:v>30.91</c:v>
                </c:pt>
                <c:pt idx="13">
                  <c:v>36.57</c:v>
                </c:pt>
                <c:pt idx="14">
                  <c:v>46.76</c:v>
                </c:pt>
                <c:pt idx="15">
                  <c:v>37.42</c:v>
                </c:pt>
                <c:pt idx="16">
                  <c:v>23.58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20-4448-93D3-948E35661C93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Лист1!$E$2:$E$18</c:f>
              <c:numCache>
                <c:formatCode>General</c:formatCode>
                <c:ptCount val="17"/>
                <c:pt idx="0">
                  <c:v>51.22</c:v>
                </c:pt>
                <c:pt idx="1">
                  <c:v>45.16</c:v>
                </c:pt>
                <c:pt idx="2">
                  <c:v>41.78</c:v>
                </c:pt>
                <c:pt idx="3">
                  <c:v>39.86</c:v>
                </c:pt>
                <c:pt idx="4">
                  <c:v>49.66</c:v>
                </c:pt>
                <c:pt idx="5">
                  <c:v>34.21</c:v>
                </c:pt>
                <c:pt idx="6">
                  <c:v>37.65</c:v>
                </c:pt>
                <c:pt idx="7">
                  <c:v>53.34</c:v>
                </c:pt>
                <c:pt idx="8">
                  <c:v>43.71</c:v>
                </c:pt>
                <c:pt idx="9">
                  <c:v>30.36</c:v>
                </c:pt>
                <c:pt idx="10">
                  <c:v>29.63</c:v>
                </c:pt>
                <c:pt idx="11">
                  <c:v>48.790000000000006</c:v>
                </c:pt>
                <c:pt idx="12">
                  <c:v>30.77</c:v>
                </c:pt>
                <c:pt idx="13">
                  <c:v>29.409999999999997</c:v>
                </c:pt>
                <c:pt idx="14">
                  <c:v>57.44</c:v>
                </c:pt>
                <c:pt idx="15">
                  <c:v>28.919999999999998</c:v>
                </c:pt>
                <c:pt idx="16">
                  <c:v>33.840000000000003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20-4448-93D3-948E35661C93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Лист1!$F$2:$F$18</c:f>
              <c:numCache>
                <c:formatCode>General</c:formatCode>
                <c:ptCount val="17"/>
                <c:pt idx="0">
                  <c:v>10.26</c:v>
                </c:pt>
                <c:pt idx="1">
                  <c:v>40.82</c:v>
                </c:pt>
                <c:pt idx="2">
                  <c:v>33.76</c:v>
                </c:pt>
                <c:pt idx="3">
                  <c:v>44.35</c:v>
                </c:pt>
                <c:pt idx="4">
                  <c:v>61.29</c:v>
                </c:pt>
                <c:pt idx="5">
                  <c:v>31.48</c:v>
                </c:pt>
                <c:pt idx="6">
                  <c:v>37.04</c:v>
                </c:pt>
                <c:pt idx="7">
                  <c:v>55.56</c:v>
                </c:pt>
                <c:pt idx="8">
                  <c:v>46.91</c:v>
                </c:pt>
                <c:pt idx="9">
                  <c:v>13.89</c:v>
                </c:pt>
                <c:pt idx="10">
                  <c:v>43.48</c:v>
                </c:pt>
                <c:pt idx="11">
                  <c:v>32.33</c:v>
                </c:pt>
                <c:pt idx="12">
                  <c:v>30</c:v>
                </c:pt>
                <c:pt idx="13">
                  <c:v>35.07</c:v>
                </c:pt>
                <c:pt idx="14">
                  <c:v>40.42</c:v>
                </c:pt>
                <c:pt idx="15">
                  <c:v>25.53</c:v>
                </c:pt>
                <c:pt idx="16">
                  <c:v>22.54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22-44BD-AE50-B19FD94D7BE0}"/>
            </c:ext>
          </c:extLst>
        </c:ser>
        <c:ser>
          <c:idx val="4"/>
          <c:order val="4"/>
          <c:tx>
            <c:strRef>
              <c:f>Лист1!$G$1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Лист1!$G$2:$G$18</c:f>
              <c:numCache>
                <c:formatCode>General</c:formatCode>
                <c:ptCount val="17"/>
                <c:pt idx="0">
                  <c:v>47.37</c:v>
                </c:pt>
                <c:pt idx="1">
                  <c:v>46.050000000000004</c:v>
                </c:pt>
                <c:pt idx="2">
                  <c:v>32.89</c:v>
                </c:pt>
                <c:pt idx="3">
                  <c:v>66.17</c:v>
                </c:pt>
                <c:pt idx="4">
                  <c:v>27.42</c:v>
                </c:pt>
                <c:pt idx="5">
                  <c:v>37.510000000000005</c:v>
                </c:pt>
                <c:pt idx="6">
                  <c:v>35</c:v>
                </c:pt>
                <c:pt idx="7">
                  <c:v>73.91</c:v>
                </c:pt>
                <c:pt idx="8">
                  <c:v>40</c:v>
                </c:pt>
                <c:pt idx="9">
                  <c:v>41.67</c:v>
                </c:pt>
                <c:pt idx="10">
                  <c:v>35.42</c:v>
                </c:pt>
                <c:pt idx="11">
                  <c:v>31.01</c:v>
                </c:pt>
                <c:pt idx="12">
                  <c:v>21.43</c:v>
                </c:pt>
                <c:pt idx="13">
                  <c:v>45.46</c:v>
                </c:pt>
                <c:pt idx="14">
                  <c:v>35.619999999999997</c:v>
                </c:pt>
                <c:pt idx="15">
                  <c:v>37.900000000000006</c:v>
                </c:pt>
                <c:pt idx="16">
                  <c:v>46.34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C3-43BD-AFD4-2BDF29C377F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432974188169017E-2"/>
          <c:y val="0"/>
          <c:w val="0.93756702581183093"/>
          <c:h val="0.500716738582295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Лист1!$C$2:$C$19</c:f>
              <c:numCache>
                <c:formatCode>General</c:formatCode>
                <c:ptCount val="18"/>
                <c:pt idx="0">
                  <c:v>26.439999999999998</c:v>
                </c:pt>
                <c:pt idx="1">
                  <c:v>23.46</c:v>
                </c:pt>
                <c:pt idx="2">
                  <c:v>43.269999999999996</c:v>
                </c:pt>
                <c:pt idx="3">
                  <c:v>24.39</c:v>
                </c:pt>
                <c:pt idx="4">
                  <c:v>46.58</c:v>
                </c:pt>
                <c:pt idx="5">
                  <c:v>37.74</c:v>
                </c:pt>
                <c:pt idx="6">
                  <c:v>44.55</c:v>
                </c:pt>
                <c:pt idx="7">
                  <c:v>26.89</c:v>
                </c:pt>
                <c:pt idx="8">
                  <c:v>42.42</c:v>
                </c:pt>
                <c:pt idx="9">
                  <c:v>24.85</c:v>
                </c:pt>
                <c:pt idx="10">
                  <c:v>21.57</c:v>
                </c:pt>
                <c:pt idx="11">
                  <c:v>49.53</c:v>
                </c:pt>
                <c:pt idx="12">
                  <c:v>53.44</c:v>
                </c:pt>
                <c:pt idx="13">
                  <c:v>33.33</c:v>
                </c:pt>
                <c:pt idx="14">
                  <c:v>26.16</c:v>
                </c:pt>
                <c:pt idx="15">
                  <c:v>40.94</c:v>
                </c:pt>
                <c:pt idx="16">
                  <c:v>36.49</c:v>
                </c:pt>
                <c:pt idx="17">
                  <c:v>51.83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54-4CAA-870E-E2B002DFDF07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Лист1!$D$2:$D$19</c:f>
              <c:numCache>
                <c:formatCode>General</c:formatCode>
                <c:ptCount val="18"/>
                <c:pt idx="0">
                  <c:v>23.599999999999998</c:v>
                </c:pt>
                <c:pt idx="1">
                  <c:v>30.95</c:v>
                </c:pt>
                <c:pt idx="2">
                  <c:v>43.14</c:v>
                </c:pt>
                <c:pt idx="3">
                  <c:v>50</c:v>
                </c:pt>
                <c:pt idx="4">
                  <c:v>39.39</c:v>
                </c:pt>
                <c:pt idx="5">
                  <c:v>35.54</c:v>
                </c:pt>
                <c:pt idx="6">
                  <c:v>62.34</c:v>
                </c:pt>
                <c:pt idx="7">
                  <c:v>40.620000000000005</c:v>
                </c:pt>
                <c:pt idx="8">
                  <c:v>14.29</c:v>
                </c:pt>
                <c:pt idx="9">
                  <c:v>47.120000000000005</c:v>
                </c:pt>
                <c:pt idx="10">
                  <c:v>47.56</c:v>
                </c:pt>
                <c:pt idx="11">
                  <c:v>38.17</c:v>
                </c:pt>
                <c:pt idx="12">
                  <c:v>39.89</c:v>
                </c:pt>
                <c:pt idx="13">
                  <c:v>42.47</c:v>
                </c:pt>
                <c:pt idx="14">
                  <c:v>31.28</c:v>
                </c:pt>
                <c:pt idx="15">
                  <c:v>34.28</c:v>
                </c:pt>
                <c:pt idx="16">
                  <c:v>43.62</c:v>
                </c:pt>
                <c:pt idx="17">
                  <c:v>49.760000000000005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54-4CAA-870E-E2B002DFDF07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Лист1!$E$2:$E$19</c:f>
              <c:numCache>
                <c:formatCode>General</c:formatCode>
                <c:ptCount val="18"/>
                <c:pt idx="0">
                  <c:v>34.93</c:v>
                </c:pt>
                <c:pt idx="1">
                  <c:v>34.67</c:v>
                </c:pt>
                <c:pt idx="2">
                  <c:v>40.65</c:v>
                </c:pt>
                <c:pt idx="3">
                  <c:v>56.82</c:v>
                </c:pt>
                <c:pt idx="4">
                  <c:v>45.769999999999996</c:v>
                </c:pt>
                <c:pt idx="5">
                  <c:v>42.75</c:v>
                </c:pt>
                <c:pt idx="6">
                  <c:v>61.04</c:v>
                </c:pt>
                <c:pt idx="7">
                  <c:v>36.840000000000003</c:v>
                </c:pt>
                <c:pt idx="8">
                  <c:v>37.21</c:v>
                </c:pt>
                <c:pt idx="9">
                  <c:v>42.019999999999996</c:v>
                </c:pt>
                <c:pt idx="10">
                  <c:v>44.56</c:v>
                </c:pt>
                <c:pt idx="11">
                  <c:v>46.209999999999994</c:v>
                </c:pt>
                <c:pt idx="12">
                  <c:v>32.39</c:v>
                </c:pt>
                <c:pt idx="13">
                  <c:v>40.47</c:v>
                </c:pt>
                <c:pt idx="14">
                  <c:v>38.47</c:v>
                </c:pt>
                <c:pt idx="15">
                  <c:v>36.11</c:v>
                </c:pt>
                <c:pt idx="16">
                  <c:v>36.409999999999997</c:v>
                </c:pt>
                <c:pt idx="17">
                  <c:v>62.839999999999996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54-4CAA-870E-E2B002DFDF07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Лист1!$F$2:$F$19</c:f>
              <c:numCache>
                <c:formatCode>General</c:formatCode>
                <c:ptCount val="18"/>
                <c:pt idx="0">
                  <c:v>44.14</c:v>
                </c:pt>
                <c:pt idx="1">
                  <c:v>20.22</c:v>
                </c:pt>
                <c:pt idx="2">
                  <c:v>47.13</c:v>
                </c:pt>
                <c:pt idx="3">
                  <c:v>43.84</c:v>
                </c:pt>
                <c:pt idx="4">
                  <c:v>25</c:v>
                </c:pt>
                <c:pt idx="5">
                  <c:v>38</c:v>
                </c:pt>
                <c:pt idx="6">
                  <c:v>35.72</c:v>
                </c:pt>
                <c:pt idx="7">
                  <c:v>39.29</c:v>
                </c:pt>
                <c:pt idx="8">
                  <c:v>24</c:v>
                </c:pt>
                <c:pt idx="9">
                  <c:v>43.95</c:v>
                </c:pt>
                <c:pt idx="10">
                  <c:v>54.43</c:v>
                </c:pt>
                <c:pt idx="11">
                  <c:v>36.450000000000003</c:v>
                </c:pt>
                <c:pt idx="12">
                  <c:v>36.619999999999997</c:v>
                </c:pt>
                <c:pt idx="13">
                  <c:v>24.24</c:v>
                </c:pt>
                <c:pt idx="14">
                  <c:v>41.14</c:v>
                </c:pt>
                <c:pt idx="15">
                  <c:v>36.36</c:v>
                </c:pt>
                <c:pt idx="16">
                  <c:v>44.74</c:v>
                </c:pt>
                <c:pt idx="17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5B-497A-ADB4-66642DA5C0F1}"/>
            </c:ext>
          </c:extLst>
        </c:ser>
        <c:ser>
          <c:idx val="4"/>
          <c:order val="4"/>
          <c:tx>
            <c:strRef>
              <c:f>Лист1!$G$1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Лист1!$G$2:$G$19</c:f>
              <c:numCache>
                <c:formatCode>General</c:formatCode>
                <c:ptCount val="18"/>
                <c:pt idx="0">
                  <c:v>37.380000000000003</c:v>
                </c:pt>
                <c:pt idx="1">
                  <c:v>20.16</c:v>
                </c:pt>
                <c:pt idx="2">
                  <c:v>38.650000000000006</c:v>
                </c:pt>
                <c:pt idx="3">
                  <c:v>40.35</c:v>
                </c:pt>
                <c:pt idx="4">
                  <c:v>66.67</c:v>
                </c:pt>
                <c:pt idx="5">
                  <c:v>46.43</c:v>
                </c:pt>
                <c:pt idx="6">
                  <c:v>50</c:v>
                </c:pt>
                <c:pt idx="8">
                  <c:v>16.670000000000002</c:v>
                </c:pt>
                <c:pt idx="9">
                  <c:v>63.06</c:v>
                </c:pt>
                <c:pt idx="10">
                  <c:v>63.160000000000004</c:v>
                </c:pt>
                <c:pt idx="11">
                  <c:v>31</c:v>
                </c:pt>
                <c:pt idx="12">
                  <c:v>21.049999999999997</c:v>
                </c:pt>
                <c:pt idx="13">
                  <c:v>18.18</c:v>
                </c:pt>
                <c:pt idx="14">
                  <c:v>34.979999999999997</c:v>
                </c:pt>
                <c:pt idx="15">
                  <c:v>44</c:v>
                </c:pt>
                <c:pt idx="16">
                  <c:v>32.61</c:v>
                </c:pt>
                <c:pt idx="17">
                  <c:v>52.14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26-4F0D-A0B4-CD7F2DEC872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'[Ф2.2_Достижение планируемых результатов.xlsx]Лист1'!$E$1</c:f>
              <c:strCache>
                <c:ptCount val="1"/>
                <c:pt idx="0">
                  <c:v>РФ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'[Ф2.2_Достижение планируемых результатов.xlsx]Лист1'!$A$3:$A$12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'[Ф2.2_Достижение планируемых результатов.xlsx]Лист1'!$E$3:$E$12</c:f>
              <c:numCache>
                <c:formatCode>General</c:formatCode>
                <c:ptCount val="10"/>
                <c:pt idx="0">
                  <c:v>86.13</c:v>
                </c:pt>
                <c:pt idx="1">
                  <c:v>81.5</c:v>
                </c:pt>
                <c:pt idx="2">
                  <c:v>51.3</c:v>
                </c:pt>
                <c:pt idx="3">
                  <c:v>67.959999999999994</c:v>
                </c:pt>
                <c:pt idx="4">
                  <c:v>37.229999999999997</c:v>
                </c:pt>
                <c:pt idx="5">
                  <c:v>70.05</c:v>
                </c:pt>
                <c:pt idx="6">
                  <c:v>63.85</c:v>
                </c:pt>
                <c:pt idx="7">
                  <c:v>76.290000000000006</c:v>
                </c:pt>
                <c:pt idx="8">
                  <c:v>71.48</c:v>
                </c:pt>
                <c:pt idx="9">
                  <c:v>24.1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8C-4FF6-99D2-152089642F43}"/>
            </c:ext>
          </c:extLst>
        </c:ser>
        <c:ser>
          <c:idx val="1"/>
          <c:order val="1"/>
          <c:tx>
            <c:strRef>
              <c:f>'[Ф2.2_Достижение планируемых результатов.xlsx]Лист1'!$F$1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'[Ф2.2_Достижение планируемых результатов.xlsx]Лист1'!$A$3:$A$12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'[Ф2.2_Достижение планируемых результатов.xlsx]Лист1'!$F$3:$F$12</c:f>
              <c:numCache>
                <c:formatCode>General</c:formatCode>
                <c:ptCount val="10"/>
                <c:pt idx="0">
                  <c:v>88.49</c:v>
                </c:pt>
                <c:pt idx="1">
                  <c:v>78.59</c:v>
                </c:pt>
                <c:pt idx="2">
                  <c:v>53.65</c:v>
                </c:pt>
                <c:pt idx="3">
                  <c:v>73.98</c:v>
                </c:pt>
                <c:pt idx="4">
                  <c:v>26.42</c:v>
                </c:pt>
                <c:pt idx="5">
                  <c:v>70.87</c:v>
                </c:pt>
                <c:pt idx="6">
                  <c:v>59.02</c:v>
                </c:pt>
                <c:pt idx="7">
                  <c:v>81.3</c:v>
                </c:pt>
                <c:pt idx="8">
                  <c:v>72.06</c:v>
                </c:pt>
                <c:pt idx="9">
                  <c:v>20.59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8C-4FF6-99D2-152089642F4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7774248"/>
        <c:axId val="347773072"/>
      </c:barChart>
      <c:catAx>
        <c:axId val="3477742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Задание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7773072"/>
        <c:crosses val="autoZero"/>
        <c:auto val="1"/>
        <c:lblAlgn val="ctr"/>
        <c:lblOffset val="100"/>
        <c:noMultiLvlLbl val="0"/>
      </c:catAx>
      <c:valAx>
        <c:axId val="347773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7774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Лист1!$E$2:$E$37</c:f>
              <c:numCache>
                <c:formatCode>General</c:formatCode>
                <c:ptCount val="36"/>
                <c:pt idx="0">
                  <c:v>4.91</c:v>
                </c:pt>
                <c:pt idx="1">
                  <c:v>5.08</c:v>
                </c:pt>
                <c:pt idx="2">
                  <c:v>10.53</c:v>
                </c:pt>
                <c:pt idx="3">
                  <c:v>6.81</c:v>
                </c:pt>
                <c:pt idx="4">
                  <c:v>3.69</c:v>
                </c:pt>
                <c:pt idx="5">
                  <c:v>0</c:v>
                </c:pt>
                <c:pt idx="6">
                  <c:v>0</c:v>
                </c:pt>
                <c:pt idx="7">
                  <c:v>6.25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10.42</c:v>
                </c:pt>
                <c:pt idx="13">
                  <c:v>4.6500000000000004</c:v>
                </c:pt>
                <c:pt idx="14">
                  <c:v>21.43</c:v>
                </c:pt>
                <c:pt idx="15">
                  <c:v>2.6</c:v>
                </c:pt>
                <c:pt idx="16">
                  <c:v>9.59</c:v>
                </c:pt>
                <c:pt idx="17">
                  <c:v>2.11</c:v>
                </c:pt>
                <c:pt idx="18">
                  <c:v>7.32</c:v>
                </c:pt>
                <c:pt idx="19">
                  <c:v>4.67</c:v>
                </c:pt>
                <c:pt idx="20">
                  <c:v>4.84</c:v>
                </c:pt>
                <c:pt idx="21">
                  <c:v>3.78</c:v>
                </c:pt>
                <c:pt idx="22">
                  <c:v>7.02</c:v>
                </c:pt>
                <c:pt idx="23">
                  <c:v>0</c:v>
                </c:pt>
                <c:pt idx="24">
                  <c:v>7.14</c:v>
                </c:pt>
                <c:pt idx="25">
                  <c:v>11.11</c:v>
                </c:pt>
                <c:pt idx="26">
                  <c:v>27.78</c:v>
                </c:pt>
                <c:pt idx="27">
                  <c:v>1.8</c:v>
                </c:pt>
                <c:pt idx="28">
                  <c:v>0</c:v>
                </c:pt>
                <c:pt idx="29">
                  <c:v>7</c:v>
                </c:pt>
                <c:pt idx="30">
                  <c:v>6.58</c:v>
                </c:pt>
                <c:pt idx="31">
                  <c:v>0</c:v>
                </c:pt>
                <c:pt idx="32">
                  <c:v>6.15</c:v>
                </c:pt>
                <c:pt idx="33">
                  <c:v>1.33</c:v>
                </c:pt>
                <c:pt idx="34">
                  <c:v>2.17</c:v>
                </c:pt>
                <c:pt idx="35">
                  <c:v>0.85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BC-490D-9C8D-DFAAAED158A0}"/>
            </c:ext>
          </c:extLst>
        </c:ser>
        <c:ser>
          <c:idx val="1"/>
          <c:order val="1"/>
          <c:tx>
            <c:strRef>
              <c:f>Лист1!$F$1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Лист1!$F$2:$F$37</c:f>
              <c:numCache>
                <c:formatCode>General</c:formatCode>
                <c:ptCount val="36"/>
                <c:pt idx="0">
                  <c:v>48.36</c:v>
                </c:pt>
                <c:pt idx="1">
                  <c:v>54.25</c:v>
                </c:pt>
                <c:pt idx="2">
                  <c:v>42.11</c:v>
                </c:pt>
                <c:pt idx="3">
                  <c:v>47.14</c:v>
                </c:pt>
                <c:pt idx="4">
                  <c:v>63.42</c:v>
                </c:pt>
                <c:pt idx="5">
                  <c:v>33.82</c:v>
                </c:pt>
                <c:pt idx="6">
                  <c:v>72.58</c:v>
                </c:pt>
                <c:pt idx="7">
                  <c:v>56.25</c:v>
                </c:pt>
                <c:pt idx="8">
                  <c:v>65</c:v>
                </c:pt>
                <c:pt idx="9">
                  <c:v>26.09</c:v>
                </c:pt>
                <c:pt idx="10">
                  <c:v>60</c:v>
                </c:pt>
                <c:pt idx="11">
                  <c:v>58.33</c:v>
                </c:pt>
                <c:pt idx="12">
                  <c:v>54.17</c:v>
                </c:pt>
                <c:pt idx="13">
                  <c:v>64.34</c:v>
                </c:pt>
                <c:pt idx="14">
                  <c:v>57.14</c:v>
                </c:pt>
                <c:pt idx="15">
                  <c:v>51.95</c:v>
                </c:pt>
                <c:pt idx="16">
                  <c:v>54.79</c:v>
                </c:pt>
                <c:pt idx="17">
                  <c:v>60</c:v>
                </c:pt>
                <c:pt idx="18">
                  <c:v>46.34</c:v>
                </c:pt>
                <c:pt idx="19">
                  <c:v>57.94</c:v>
                </c:pt>
                <c:pt idx="20">
                  <c:v>75</c:v>
                </c:pt>
                <c:pt idx="21">
                  <c:v>57.56</c:v>
                </c:pt>
                <c:pt idx="22">
                  <c:v>52.63</c:v>
                </c:pt>
                <c:pt idx="23">
                  <c:v>33.33</c:v>
                </c:pt>
                <c:pt idx="24">
                  <c:v>46.43</c:v>
                </c:pt>
                <c:pt idx="25">
                  <c:v>38.89</c:v>
                </c:pt>
                <c:pt idx="26">
                  <c:v>55.56</c:v>
                </c:pt>
                <c:pt idx="27">
                  <c:v>35.14</c:v>
                </c:pt>
                <c:pt idx="28">
                  <c:v>36.840000000000003</c:v>
                </c:pt>
                <c:pt idx="29">
                  <c:v>62</c:v>
                </c:pt>
                <c:pt idx="30">
                  <c:v>72.37</c:v>
                </c:pt>
                <c:pt idx="31">
                  <c:v>81.819999999999993</c:v>
                </c:pt>
                <c:pt idx="32">
                  <c:v>58.87</c:v>
                </c:pt>
                <c:pt idx="33">
                  <c:v>54.67</c:v>
                </c:pt>
                <c:pt idx="34">
                  <c:v>65.22</c:v>
                </c:pt>
                <c:pt idx="35">
                  <c:v>47.01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6BC-490D-9C8D-DFAAAED158A0}"/>
            </c:ext>
          </c:extLst>
        </c:ser>
        <c:ser>
          <c:idx val="2"/>
          <c:order val="2"/>
          <c:tx>
            <c:strRef>
              <c:f>Лист1!$G$1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1862892106141877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6BC-490D-9C8D-DFAAAED158A0}"/>
                </c:ext>
              </c:extLst>
            </c:dLbl>
            <c:dLbl>
              <c:idx val="6"/>
              <c:layout>
                <c:manualLayout>
                  <c:x val="-1.2558867631842564E-2"/>
                  <c:y val="-1.4211722129882782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6BC-490D-9C8D-DFAAAED158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Лист1!$G$2:$G$37</c:f>
              <c:numCache>
                <c:formatCode>General</c:formatCode>
                <c:ptCount val="36"/>
                <c:pt idx="0">
                  <c:v>37.19</c:v>
                </c:pt>
                <c:pt idx="1">
                  <c:v>33.92</c:v>
                </c:pt>
                <c:pt idx="2">
                  <c:v>42.11</c:v>
                </c:pt>
                <c:pt idx="3">
                  <c:v>36.42</c:v>
                </c:pt>
                <c:pt idx="4">
                  <c:v>29.53</c:v>
                </c:pt>
                <c:pt idx="5">
                  <c:v>54.41</c:v>
                </c:pt>
                <c:pt idx="6">
                  <c:v>27.42</c:v>
                </c:pt>
                <c:pt idx="7">
                  <c:v>34.380000000000003</c:v>
                </c:pt>
                <c:pt idx="8">
                  <c:v>20</c:v>
                </c:pt>
                <c:pt idx="9">
                  <c:v>60.87</c:v>
                </c:pt>
                <c:pt idx="10">
                  <c:v>34</c:v>
                </c:pt>
                <c:pt idx="11">
                  <c:v>38.89</c:v>
                </c:pt>
                <c:pt idx="12">
                  <c:v>31.25</c:v>
                </c:pt>
                <c:pt idx="13">
                  <c:v>27.91</c:v>
                </c:pt>
                <c:pt idx="14">
                  <c:v>21.43</c:v>
                </c:pt>
                <c:pt idx="15">
                  <c:v>42.86</c:v>
                </c:pt>
                <c:pt idx="16">
                  <c:v>35.619999999999997</c:v>
                </c:pt>
                <c:pt idx="17">
                  <c:v>34.74</c:v>
                </c:pt>
                <c:pt idx="18">
                  <c:v>42.68</c:v>
                </c:pt>
                <c:pt idx="19">
                  <c:v>36.450000000000003</c:v>
                </c:pt>
                <c:pt idx="20">
                  <c:v>20.16</c:v>
                </c:pt>
                <c:pt idx="21">
                  <c:v>30.67</c:v>
                </c:pt>
                <c:pt idx="22">
                  <c:v>29.82</c:v>
                </c:pt>
                <c:pt idx="23">
                  <c:v>53.85</c:v>
                </c:pt>
                <c:pt idx="24">
                  <c:v>42.86</c:v>
                </c:pt>
                <c:pt idx="25">
                  <c:v>50</c:v>
                </c:pt>
                <c:pt idx="26">
                  <c:v>16.670000000000002</c:v>
                </c:pt>
                <c:pt idx="27">
                  <c:v>51.35</c:v>
                </c:pt>
                <c:pt idx="28">
                  <c:v>52.63</c:v>
                </c:pt>
                <c:pt idx="29">
                  <c:v>27</c:v>
                </c:pt>
                <c:pt idx="30">
                  <c:v>15.79</c:v>
                </c:pt>
                <c:pt idx="31">
                  <c:v>12.12</c:v>
                </c:pt>
                <c:pt idx="32">
                  <c:v>30.02</c:v>
                </c:pt>
                <c:pt idx="33">
                  <c:v>30.67</c:v>
                </c:pt>
                <c:pt idx="34">
                  <c:v>28.99</c:v>
                </c:pt>
                <c:pt idx="35">
                  <c:v>41.88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6BC-490D-9C8D-DFAAAED158A0}"/>
            </c:ext>
          </c:extLst>
        </c:ser>
        <c:ser>
          <c:idx val="3"/>
          <c:order val="3"/>
          <c:tx>
            <c:strRef>
              <c:f>Лист1!$H$1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255886763184241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6BC-490D-9C8D-DFAAAED158A0}"/>
                </c:ext>
              </c:extLst>
            </c:dLbl>
            <c:dLbl>
              <c:idx val="6"/>
              <c:layout>
                <c:manualLayout>
                  <c:x val="1.255886763184241E-2"/>
                  <c:y val="-1.4211722129882782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6BC-490D-9C8D-DFAAAED158A0}"/>
                </c:ext>
              </c:extLst>
            </c:dLbl>
            <c:dLbl>
              <c:idx val="22"/>
              <c:layout>
                <c:manualLayout>
                  <c:x val="1.046572302653547E-2"/>
                  <c:y val="-1.93798449612403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6BC-490D-9C8D-DFAAAED158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Лист1!$H$2:$H$37</c:f>
              <c:numCache>
                <c:formatCode>General</c:formatCode>
                <c:ptCount val="36"/>
                <c:pt idx="0">
                  <c:v>9.5299999999999994</c:v>
                </c:pt>
                <c:pt idx="1">
                  <c:v>6.74</c:v>
                </c:pt>
                <c:pt idx="2">
                  <c:v>5.26</c:v>
                </c:pt>
                <c:pt idx="3">
                  <c:v>9.6300000000000008</c:v>
                </c:pt>
                <c:pt idx="4">
                  <c:v>3.36</c:v>
                </c:pt>
                <c:pt idx="5">
                  <c:v>11.76</c:v>
                </c:pt>
                <c:pt idx="6">
                  <c:v>0</c:v>
                </c:pt>
                <c:pt idx="7">
                  <c:v>3.13</c:v>
                </c:pt>
                <c:pt idx="8">
                  <c:v>15</c:v>
                </c:pt>
                <c:pt idx="9">
                  <c:v>13.04</c:v>
                </c:pt>
                <c:pt idx="10">
                  <c:v>6</c:v>
                </c:pt>
                <c:pt idx="11">
                  <c:v>2.78</c:v>
                </c:pt>
                <c:pt idx="12">
                  <c:v>4.17</c:v>
                </c:pt>
                <c:pt idx="13">
                  <c:v>3.1</c:v>
                </c:pt>
                <c:pt idx="14">
                  <c:v>0</c:v>
                </c:pt>
                <c:pt idx="15">
                  <c:v>2.6</c:v>
                </c:pt>
                <c:pt idx="16">
                  <c:v>0</c:v>
                </c:pt>
                <c:pt idx="17">
                  <c:v>3.16</c:v>
                </c:pt>
                <c:pt idx="18">
                  <c:v>3.66</c:v>
                </c:pt>
                <c:pt idx="19">
                  <c:v>0.93</c:v>
                </c:pt>
                <c:pt idx="20">
                  <c:v>0</c:v>
                </c:pt>
                <c:pt idx="21">
                  <c:v>7.98</c:v>
                </c:pt>
                <c:pt idx="22">
                  <c:v>10.53</c:v>
                </c:pt>
                <c:pt idx="23">
                  <c:v>12.82</c:v>
                </c:pt>
                <c:pt idx="24">
                  <c:v>3.57</c:v>
                </c:pt>
                <c:pt idx="25">
                  <c:v>0</c:v>
                </c:pt>
                <c:pt idx="26">
                  <c:v>0</c:v>
                </c:pt>
                <c:pt idx="27">
                  <c:v>11.71</c:v>
                </c:pt>
                <c:pt idx="28">
                  <c:v>10.53</c:v>
                </c:pt>
                <c:pt idx="29">
                  <c:v>4</c:v>
                </c:pt>
                <c:pt idx="30">
                  <c:v>5.26</c:v>
                </c:pt>
                <c:pt idx="31">
                  <c:v>6.06</c:v>
                </c:pt>
                <c:pt idx="32">
                  <c:v>4.96</c:v>
                </c:pt>
                <c:pt idx="33">
                  <c:v>13.33</c:v>
                </c:pt>
                <c:pt idx="34">
                  <c:v>3.62</c:v>
                </c:pt>
                <c:pt idx="35">
                  <c:v>10.26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6BC-490D-9C8D-DFAAAED158A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85423816"/>
        <c:axId val="385427344"/>
      </c:barChart>
      <c:catAx>
        <c:axId val="3854238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85427344"/>
        <c:crosses val="autoZero"/>
        <c:auto val="1"/>
        <c:lblAlgn val="ctr"/>
        <c:lblOffset val="100"/>
        <c:noMultiLvlLbl val="0"/>
      </c:catAx>
      <c:valAx>
        <c:axId val="38542734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85423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aseline="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'[Ф4_Распределение первичных баллов.xlsx]Лист1'!$A$2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'[Ф4_Распределение первичных баллов.xlsx]Лист1'!$E$1:$W$1</c:f>
              <c:numCache>
                <c:formatCode>General</c:formatCode>
                <c:ptCount val="19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</c:numCache>
            </c:numRef>
          </c:cat>
          <c:val>
            <c:numRef>
              <c:f>'[Ф4_Распределение первичных баллов.xlsx]Лист1'!$E$2:$W$2</c:f>
              <c:numCache>
                <c:formatCode>General</c:formatCode>
                <c:ptCount val="19"/>
                <c:pt idx="0">
                  <c:v>0.2</c:v>
                </c:pt>
                <c:pt idx="1">
                  <c:v>0.4</c:v>
                </c:pt>
                <c:pt idx="2">
                  <c:v>0.9</c:v>
                </c:pt>
                <c:pt idx="3">
                  <c:v>1.4</c:v>
                </c:pt>
                <c:pt idx="4">
                  <c:v>2</c:v>
                </c:pt>
                <c:pt idx="5">
                  <c:v>8.8000000000000007</c:v>
                </c:pt>
                <c:pt idx="6">
                  <c:v>10.9</c:v>
                </c:pt>
                <c:pt idx="7">
                  <c:v>10.6</c:v>
                </c:pt>
                <c:pt idx="8">
                  <c:v>9.9</c:v>
                </c:pt>
                <c:pt idx="9">
                  <c:v>8.1999999999999993</c:v>
                </c:pt>
                <c:pt idx="10">
                  <c:v>12.1</c:v>
                </c:pt>
                <c:pt idx="11">
                  <c:v>9</c:v>
                </c:pt>
                <c:pt idx="12">
                  <c:v>6.9</c:v>
                </c:pt>
                <c:pt idx="13">
                  <c:v>5.2</c:v>
                </c:pt>
                <c:pt idx="14">
                  <c:v>3.9</c:v>
                </c:pt>
                <c:pt idx="15">
                  <c:v>3.9</c:v>
                </c:pt>
                <c:pt idx="16">
                  <c:v>2.9</c:v>
                </c:pt>
                <c:pt idx="17">
                  <c:v>1.7</c:v>
                </c:pt>
                <c:pt idx="18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41-4744-B98B-2A74D7E5B7CC}"/>
            </c:ext>
          </c:extLst>
        </c:ser>
        <c:ser>
          <c:idx val="1"/>
          <c:order val="1"/>
          <c:tx>
            <c:strRef>
              <c:f>'[Ф4_Распределение первичных баллов.xlsx]Лист1'!$A$3</c:f>
              <c:strCache>
                <c:ptCount val="1"/>
                <c:pt idx="0">
                  <c:v>По Приморскому краю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'[Ф4_Распределение первичных баллов.xlsx]Лист1'!$E$1:$W$1</c:f>
              <c:numCache>
                <c:formatCode>General</c:formatCode>
                <c:ptCount val="19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</c:numCache>
            </c:numRef>
          </c:cat>
          <c:val>
            <c:numRef>
              <c:f>'[Ф4_Распределение первичных баллов.xlsx]Лист1'!$E$3:$W$3</c:f>
              <c:numCache>
                <c:formatCode>General</c:formatCode>
                <c:ptCount val="19"/>
                <c:pt idx="0">
                  <c:v>0.4</c:v>
                </c:pt>
                <c:pt idx="1">
                  <c:v>0.5</c:v>
                </c:pt>
                <c:pt idx="2">
                  <c:v>0.9</c:v>
                </c:pt>
                <c:pt idx="3">
                  <c:v>1.4</c:v>
                </c:pt>
                <c:pt idx="4">
                  <c:v>1.8</c:v>
                </c:pt>
                <c:pt idx="5">
                  <c:v>12.2</c:v>
                </c:pt>
                <c:pt idx="6">
                  <c:v>11.8</c:v>
                </c:pt>
                <c:pt idx="7">
                  <c:v>11.3</c:v>
                </c:pt>
                <c:pt idx="8">
                  <c:v>9.9</c:v>
                </c:pt>
                <c:pt idx="9">
                  <c:v>9</c:v>
                </c:pt>
                <c:pt idx="10">
                  <c:v>12.3</c:v>
                </c:pt>
                <c:pt idx="11">
                  <c:v>7.4</c:v>
                </c:pt>
                <c:pt idx="12">
                  <c:v>6.3</c:v>
                </c:pt>
                <c:pt idx="13">
                  <c:v>4.7</c:v>
                </c:pt>
                <c:pt idx="14">
                  <c:v>3.1</c:v>
                </c:pt>
                <c:pt idx="15">
                  <c:v>3</c:v>
                </c:pt>
                <c:pt idx="16">
                  <c:v>1.9</c:v>
                </c:pt>
                <c:pt idx="17">
                  <c:v>1.1000000000000001</c:v>
                </c:pt>
                <c:pt idx="18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41-4744-B98B-2A74D7E5B7C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86099112"/>
        <c:axId val="286097936"/>
      </c:barChart>
      <c:catAx>
        <c:axId val="2860991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6097936"/>
        <c:crosses val="autoZero"/>
        <c:auto val="1"/>
        <c:lblAlgn val="ctr"/>
        <c:lblOffset val="100"/>
        <c:noMultiLvlLbl val="0"/>
      </c:catAx>
      <c:valAx>
        <c:axId val="286097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участников,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6099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aseline="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Лист1!$D$1</c:f>
              <c:strCache>
                <c:ptCount val="1"/>
                <c:pt idx="0">
                  <c:v>Понизили
(Отметка &lt; Отметка по журналу) %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Лист1!$A$2:$A$36</c:f>
              <c:strCache>
                <c:ptCount val="35"/>
                <c:pt idx="0">
                  <c:v>Приморский край</c:v>
                </c:pt>
                <c:pt idx="1">
                  <c:v>Лазовский муниципальный округ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Лист1!$D$2:$D$36</c:f>
              <c:numCache>
                <c:formatCode>General</c:formatCode>
                <c:ptCount val="35"/>
                <c:pt idx="0">
                  <c:v>22.67</c:v>
                </c:pt>
                <c:pt idx="1">
                  <c:v>36.840000000000003</c:v>
                </c:pt>
                <c:pt idx="2">
                  <c:v>27.96</c:v>
                </c:pt>
                <c:pt idx="3">
                  <c:v>7.74</c:v>
                </c:pt>
                <c:pt idx="4">
                  <c:v>5.88</c:v>
                </c:pt>
                <c:pt idx="5">
                  <c:v>24.19</c:v>
                </c:pt>
                <c:pt idx="6">
                  <c:v>25</c:v>
                </c:pt>
                <c:pt idx="7">
                  <c:v>5</c:v>
                </c:pt>
                <c:pt idx="8">
                  <c:v>17.39</c:v>
                </c:pt>
                <c:pt idx="9">
                  <c:v>16</c:v>
                </c:pt>
                <c:pt idx="10">
                  <c:v>13.89</c:v>
                </c:pt>
                <c:pt idx="11">
                  <c:v>12.5</c:v>
                </c:pt>
                <c:pt idx="12">
                  <c:v>18.600000000000001</c:v>
                </c:pt>
                <c:pt idx="13">
                  <c:v>50</c:v>
                </c:pt>
                <c:pt idx="14">
                  <c:v>24.68</c:v>
                </c:pt>
                <c:pt idx="15">
                  <c:v>32.880000000000003</c:v>
                </c:pt>
                <c:pt idx="16">
                  <c:v>16.84</c:v>
                </c:pt>
                <c:pt idx="17">
                  <c:v>24.39</c:v>
                </c:pt>
                <c:pt idx="18">
                  <c:v>24.3</c:v>
                </c:pt>
                <c:pt idx="19">
                  <c:v>16.940000000000001</c:v>
                </c:pt>
                <c:pt idx="20">
                  <c:v>26.01</c:v>
                </c:pt>
                <c:pt idx="21">
                  <c:v>23.68</c:v>
                </c:pt>
                <c:pt idx="22">
                  <c:v>15.38</c:v>
                </c:pt>
                <c:pt idx="23">
                  <c:v>17.86</c:v>
                </c:pt>
                <c:pt idx="24">
                  <c:v>11.11</c:v>
                </c:pt>
                <c:pt idx="25">
                  <c:v>66.67</c:v>
                </c:pt>
                <c:pt idx="26">
                  <c:v>20.72</c:v>
                </c:pt>
                <c:pt idx="27">
                  <c:v>10.53</c:v>
                </c:pt>
                <c:pt idx="28">
                  <c:v>34.25</c:v>
                </c:pt>
                <c:pt idx="29">
                  <c:v>23.68</c:v>
                </c:pt>
                <c:pt idx="30">
                  <c:v>27.27</c:v>
                </c:pt>
                <c:pt idx="31">
                  <c:v>16.78</c:v>
                </c:pt>
                <c:pt idx="32">
                  <c:v>18.670000000000002</c:v>
                </c:pt>
                <c:pt idx="33">
                  <c:v>18.84</c:v>
                </c:pt>
                <c:pt idx="34">
                  <c:v>31.62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53-4114-B82B-76D5B0823D4C}"/>
            </c:ext>
          </c:extLst>
        </c:ser>
        <c:ser>
          <c:idx val="1"/>
          <c:order val="1"/>
          <c:tx>
            <c:strRef>
              <c:f>Лист1!$F$1</c:f>
              <c:strCache>
                <c:ptCount val="1"/>
                <c:pt idx="0">
                  <c:v>Подтвердили
(Отметка = Отметке по журналу) %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Лист1!$A$2:$A$36</c:f>
              <c:strCache>
                <c:ptCount val="35"/>
                <c:pt idx="0">
                  <c:v>Приморский край</c:v>
                </c:pt>
                <c:pt idx="1">
                  <c:v>Лазовский муниципальный округ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Лист1!$F$2:$F$36</c:f>
              <c:numCache>
                <c:formatCode>General</c:formatCode>
                <c:ptCount val="35"/>
                <c:pt idx="0">
                  <c:v>70.08</c:v>
                </c:pt>
                <c:pt idx="1">
                  <c:v>63.16</c:v>
                </c:pt>
                <c:pt idx="2">
                  <c:v>63.86</c:v>
                </c:pt>
                <c:pt idx="3">
                  <c:v>85.19</c:v>
                </c:pt>
                <c:pt idx="4">
                  <c:v>86.76</c:v>
                </c:pt>
                <c:pt idx="5">
                  <c:v>72.58</c:v>
                </c:pt>
                <c:pt idx="6">
                  <c:v>75</c:v>
                </c:pt>
                <c:pt idx="7">
                  <c:v>90</c:v>
                </c:pt>
                <c:pt idx="8">
                  <c:v>73.91</c:v>
                </c:pt>
                <c:pt idx="9">
                  <c:v>80</c:v>
                </c:pt>
                <c:pt idx="10">
                  <c:v>75</c:v>
                </c:pt>
                <c:pt idx="11">
                  <c:v>85.42</c:v>
                </c:pt>
                <c:pt idx="12">
                  <c:v>75.19</c:v>
                </c:pt>
                <c:pt idx="13">
                  <c:v>50</c:v>
                </c:pt>
                <c:pt idx="14">
                  <c:v>63.64</c:v>
                </c:pt>
                <c:pt idx="15">
                  <c:v>64.38</c:v>
                </c:pt>
                <c:pt idx="16">
                  <c:v>71.58</c:v>
                </c:pt>
                <c:pt idx="17">
                  <c:v>62.2</c:v>
                </c:pt>
                <c:pt idx="18">
                  <c:v>73.83</c:v>
                </c:pt>
                <c:pt idx="19">
                  <c:v>79.03</c:v>
                </c:pt>
                <c:pt idx="20">
                  <c:v>63.75</c:v>
                </c:pt>
                <c:pt idx="21">
                  <c:v>71.05</c:v>
                </c:pt>
                <c:pt idx="22">
                  <c:v>64.099999999999994</c:v>
                </c:pt>
                <c:pt idx="23">
                  <c:v>78.569999999999993</c:v>
                </c:pt>
                <c:pt idx="24">
                  <c:v>83.33</c:v>
                </c:pt>
                <c:pt idx="25">
                  <c:v>27.78</c:v>
                </c:pt>
                <c:pt idx="26">
                  <c:v>74.77</c:v>
                </c:pt>
                <c:pt idx="27">
                  <c:v>89.47</c:v>
                </c:pt>
                <c:pt idx="28">
                  <c:v>61.64</c:v>
                </c:pt>
                <c:pt idx="29">
                  <c:v>71.05</c:v>
                </c:pt>
                <c:pt idx="30">
                  <c:v>72.73</c:v>
                </c:pt>
                <c:pt idx="31">
                  <c:v>78.489999999999995</c:v>
                </c:pt>
                <c:pt idx="32">
                  <c:v>78.67</c:v>
                </c:pt>
                <c:pt idx="33">
                  <c:v>71.010000000000005</c:v>
                </c:pt>
                <c:pt idx="34">
                  <c:v>57.26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53-4114-B82B-76D5B0823D4C}"/>
            </c:ext>
          </c:extLst>
        </c:ser>
        <c:ser>
          <c:idx val="2"/>
          <c:order val="2"/>
          <c:tx>
            <c:strRef>
              <c:f>Лист1!$H$1</c:f>
              <c:strCache>
                <c:ptCount val="1"/>
                <c:pt idx="0">
                  <c:v>Повысили
(Отметка &gt; Отметка по журналу) %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1862892106141877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B53-4114-B82B-76D5B0823D4C}"/>
                </c:ext>
              </c:extLst>
            </c:dLbl>
            <c:dLbl>
              <c:idx val="6"/>
              <c:layout>
                <c:manualLayout>
                  <c:x val="-1.2558867631842564E-2"/>
                  <c:y val="-1.4211722129882782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B53-4114-B82B-76D5B0823D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Лист1!$A$2:$A$36</c:f>
              <c:strCache>
                <c:ptCount val="35"/>
                <c:pt idx="0">
                  <c:v>Приморский край</c:v>
                </c:pt>
                <c:pt idx="1">
                  <c:v>Лазовский муниципальный округ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Лист1!$H$2:$H$36</c:f>
              <c:numCache>
                <c:formatCode>General</c:formatCode>
                <c:ptCount val="35"/>
                <c:pt idx="0">
                  <c:v>7.25</c:v>
                </c:pt>
                <c:pt idx="1">
                  <c:v>0</c:v>
                </c:pt>
                <c:pt idx="2">
                  <c:v>8.18</c:v>
                </c:pt>
                <c:pt idx="3">
                  <c:v>7.07</c:v>
                </c:pt>
                <c:pt idx="4">
                  <c:v>7.35</c:v>
                </c:pt>
                <c:pt idx="5">
                  <c:v>3.23</c:v>
                </c:pt>
                <c:pt idx="6">
                  <c:v>0</c:v>
                </c:pt>
                <c:pt idx="7">
                  <c:v>5</c:v>
                </c:pt>
                <c:pt idx="8">
                  <c:v>8.6999999999999993</c:v>
                </c:pt>
                <c:pt idx="9">
                  <c:v>4</c:v>
                </c:pt>
                <c:pt idx="10">
                  <c:v>11.11</c:v>
                </c:pt>
                <c:pt idx="11">
                  <c:v>2.08</c:v>
                </c:pt>
                <c:pt idx="12">
                  <c:v>6.2</c:v>
                </c:pt>
                <c:pt idx="13">
                  <c:v>0</c:v>
                </c:pt>
                <c:pt idx="14">
                  <c:v>11.69</c:v>
                </c:pt>
                <c:pt idx="15">
                  <c:v>2.74</c:v>
                </c:pt>
                <c:pt idx="16">
                  <c:v>11.58</c:v>
                </c:pt>
                <c:pt idx="17">
                  <c:v>13.41</c:v>
                </c:pt>
                <c:pt idx="18">
                  <c:v>1.87</c:v>
                </c:pt>
                <c:pt idx="19">
                  <c:v>4.03</c:v>
                </c:pt>
                <c:pt idx="20">
                  <c:v>10.23</c:v>
                </c:pt>
                <c:pt idx="21">
                  <c:v>5.26</c:v>
                </c:pt>
                <c:pt idx="22">
                  <c:v>20.51</c:v>
                </c:pt>
                <c:pt idx="23">
                  <c:v>3.57</c:v>
                </c:pt>
                <c:pt idx="24">
                  <c:v>5.56</c:v>
                </c:pt>
                <c:pt idx="25">
                  <c:v>5.56</c:v>
                </c:pt>
                <c:pt idx="26">
                  <c:v>4.5</c:v>
                </c:pt>
                <c:pt idx="27">
                  <c:v>0</c:v>
                </c:pt>
                <c:pt idx="28">
                  <c:v>4.1100000000000003</c:v>
                </c:pt>
                <c:pt idx="29">
                  <c:v>5.26</c:v>
                </c:pt>
                <c:pt idx="30">
                  <c:v>0</c:v>
                </c:pt>
                <c:pt idx="31">
                  <c:v>4.7300000000000004</c:v>
                </c:pt>
                <c:pt idx="32">
                  <c:v>2.67</c:v>
                </c:pt>
                <c:pt idx="33">
                  <c:v>10.14</c:v>
                </c:pt>
                <c:pt idx="34">
                  <c:v>11.11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B53-4114-B82B-76D5B0823D4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78619080"/>
        <c:axId val="378618296"/>
      </c:barChart>
      <c:catAx>
        <c:axId val="3786190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8618296"/>
        <c:crosses val="autoZero"/>
        <c:auto val="1"/>
        <c:lblAlgn val="ctr"/>
        <c:lblOffset val="100"/>
        <c:noMultiLvlLbl val="0"/>
      </c:catAx>
      <c:valAx>
        <c:axId val="37861829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8619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aseline="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419928720847384E-2"/>
          <c:y val="0.11617503502534479"/>
          <c:w val="0.95297184544638291"/>
          <c:h val="0.533210236802670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2"/>
                <c:pt idx="0">
                  <c:v>Пожарский МО</c:v>
                </c:pt>
                <c:pt idx="1">
                  <c:v>Спасск-Дальний ГО</c:v>
                </c:pt>
                <c:pt idx="2">
                  <c:v>Владивостокский ГО</c:v>
                </c:pt>
                <c:pt idx="3">
                  <c:v>Дальнереченский ГО</c:v>
                </c:pt>
                <c:pt idx="4">
                  <c:v>Черниговский МО</c:v>
                </c:pt>
                <c:pt idx="5">
                  <c:v>Октябрьский МО</c:v>
                </c:pt>
                <c:pt idx="6">
                  <c:v>Ханкайский МО</c:v>
                </c:pt>
                <c:pt idx="7">
                  <c:v>МО Спасск-Дальний</c:v>
                </c:pt>
                <c:pt idx="8">
                  <c:v>Уссурийский ГО</c:v>
                </c:pt>
                <c:pt idx="9">
                  <c:v>Хорольский МО</c:v>
                </c:pt>
                <c:pt idx="10">
                  <c:v>Находкинский ГО</c:v>
                </c:pt>
                <c:pt idx="11">
                  <c:v>Приморский край (региональное подчинение)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62.5</c:v>
                </c:pt>
                <c:pt idx="1">
                  <c:v>64.28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20-4448-93D3-948E35661C9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2"/>
                <c:pt idx="0">
                  <c:v>Пожарский МО</c:v>
                </c:pt>
                <c:pt idx="1">
                  <c:v>Спасск-Дальний ГО</c:v>
                </c:pt>
                <c:pt idx="2">
                  <c:v>Владивостокский ГО</c:v>
                </c:pt>
                <c:pt idx="3">
                  <c:v>Дальнереченский ГО</c:v>
                </c:pt>
                <c:pt idx="4">
                  <c:v>Черниговский МО</c:v>
                </c:pt>
                <c:pt idx="5">
                  <c:v>Октябрьский МО</c:v>
                </c:pt>
                <c:pt idx="6">
                  <c:v>Ханкайский МО</c:v>
                </c:pt>
                <c:pt idx="7">
                  <c:v>МО Спасск-Дальний</c:v>
                </c:pt>
                <c:pt idx="8">
                  <c:v>Уссурийский ГО</c:v>
                </c:pt>
                <c:pt idx="9">
                  <c:v>Хорольский МО</c:v>
                </c:pt>
                <c:pt idx="10">
                  <c:v>Находкинский ГО</c:v>
                </c:pt>
                <c:pt idx="11">
                  <c:v>Приморский край (региональное подчинение)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  <c:pt idx="2">
                  <c:v>88.240000000000009</c:v>
                </c:pt>
                <c:pt idx="3">
                  <c:v>41.93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EF-41B8-BD33-1CFF1BBEAAE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2"/>
                <c:pt idx="0">
                  <c:v>Пожарский МО</c:v>
                </c:pt>
                <c:pt idx="1">
                  <c:v>Спасск-Дальний ГО</c:v>
                </c:pt>
                <c:pt idx="2">
                  <c:v>Владивостокский ГО</c:v>
                </c:pt>
                <c:pt idx="3">
                  <c:v>Дальнереченский ГО</c:v>
                </c:pt>
                <c:pt idx="4">
                  <c:v>Черниговский МО</c:v>
                </c:pt>
                <c:pt idx="5">
                  <c:v>Октябрьский МО</c:v>
                </c:pt>
                <c:pt idx="6">
                  <c:v>Ханкайский МО</c:v>
                </c:pt>
                <c:pt idx="7">
                  <c:v>МО Спасск-Дальний</c:v>
                </c:pt>
                <c:pt idx="8">
                  <c:v>Уссурийский ГО</c:v>
                </c:pt>
                <c:pt idx="9">
                  <c:v>Хорольский МО</c:v>
                </c:pt>
                <c:pt idx="10">
                  <c:v>Находкинский ГО</c:v>
                </c:pt>
                <c:pt idx="11">
                  <c:v>Приморский край (региональное подчинение)</c:v>
                </c:pt>
              </c:strCache>
            </c:strRef>
          </c:cat>
          <c:val>
            <c:numRef>
              <c:f>Лист1!$D$2:$D$13</c:f>
              <c:numCache>
                <c:formatCode>General</c:formatCode>
                <c:ptCount val="12"/>
                <c:pt idx="2">
                  <c:v>63.05</c:v>
                </c:pt>
                <c:pt idx="4">
                  <c:v>0</c:v>
                </c:pt>
                <c:pt idx="5">
                  <c:v>16.66</c:v>
                </c:pt>
                <c:pt idx="6">
                  <c:v>10</c:v>
                </c:pt>
                <c:pt idx="7">
                  <c:v>61.44</c:v>
                </c:pt>
                <c:pt idx="8">
                  <c:v>41.3</c:v>
                </c:pt>
                <c:pt idx="9">
                  <c:v>37.5</c:v>
                </c:pt>
                <c:pt idx="10">
                  <c:v>59.260000000000005</c:v>
                </c:pt>
                <c:pt idx="11">
                  <c:v>33.33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D0-4DC9-BE39-4F0FE2070C3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817272591673798E-2"/>
          <c:y val="2.159657374899145E-2"/>
          <c:w val="0.90424254794671099"/>
          <c:h val="0.725910394727469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'[Ф2.2_Достижение планируемых результатов.xlsx]Лист1'!$E$1</c:f>
              <c:strCache>
                <c:ptCount val="1"/>
                <c:pt idx="0">
                  <c:v>РФ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'[Ф2.2_Достижение планируемых результатов.xlsx]Лист1'!$A$3:$A$9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'[Ф2.2_Достижение планируемых результатов.xlsx]Лист1'!$E$3:$E$9</c:f>
              <c:numCache>
                <c:formatCode>General</c:formatCode>
                <c:ptCount val="7"/>
                <c:pt idx="0">
                  <c:v>70</c:v>
                </c:pt>
                <c:pt idx="1">
                  <c:v>78.19</c:v>
                </c:pt>
                <c:pt idx="2">
                  <c:v>84.78</c:v>
                </c:pt>
                <c:pt idx="3">
                  <c:v>87.33</c:v>
                </c:pt>
                <c:pt idx="4">
                  <c:v>78.66</c:v>
                </c:pt>
                <c:pt idx="5">
                  <c:v>39.880000000000003</c:v>
                </c:pt>
                <c:pt idx="6">
                  <c:v>34.33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7A-46B8-BDF5-482E8008D161}"/>
            </c:ext>
          </c:extLst>
        </c:ser>
        <c:ser>
          <c:idx val="1"/>
          <c:order val="1"/>
          <c:tx>
            <c:strRef>
              <c:f>'[Ф2.2_Достижение планируемых результатов.xlsx]Лист1'!$F$1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'[Ф2.2_Достижение планируемых результатов.xlsx]Лист1'!$A$3:$A$9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'[Ф2.2_Достижение планируемых результатов.xlsx]Лист1'!$F$3:$F$9</c:f>
              <c:numCache>
                <c:formatCode>General</c:formatCode>
                <c:ptCount val="7"/>
                <c:pt idx="0">
                  <c:v>66.2</c:v>
                </c:pt>
                <c:pt idx="1">
                  <c:v>78.05</c:v>
                </c:pt>
                <c:pt idx="2">
                  <c:v>82.58</c:v>
                </c:pt>
                <c:pt idx="3">
                  <c:v>90.24</c:v>
                </c:pt>
                <c:pt idx="4">
                  <c:v>75.959999999999994</c:v>
                </c:pt>
                <c:pt idx="5">
                  <c:v>33.97</c:v>
                </c:pt>
                <c:pt idx="6">
                  <c:v>29.81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7A-46B8-BDF5-482E8008D16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7771112"/>
        <c:axId val="347776208"/>
      </c:barChart>
      <c:catAx>
        <c:axId val="3477711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Задание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7776208"/>
        <c:crosses val="autoZero"/>
        <c:auto val="1"/>
        <c:lblAlgn val="ctr"/>
        <c:lblOffset val="100"/>
        <c:noMultiLvlLbl val="0"/>
      </c:catAx>
      <c:valAx>
        <c:axId val="347776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7771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Лист1!$A$2:$A$12</c:f>
              <c:strCache>
                <c:ptCount val="11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Черниговский муниципальный округ</c:v>
                </c:pt>
                <c:pt idx="4">
                  <c:v>Октябрьский муниципальный округ</c:v>
                </c:pt>
                <c:pt idx="5">
                  <c:v>Муниципальный округ Спасск-Дальний</c:v>
                </c:pt>
                <c:pt idx="6">
                  <c:v>Уссурийский городской округ</c:v>
                </c:pt>
                <c:pt idx="7">
                  <c:v>Хорольский муниципальный округ</c:v>
                </c:pt>
                <c:pt idx="8">
                  <c:v>Хасанский муниципальный округ</c:v>
                </c:pt>
                <c:pt idx="9">
                  <c:v>Находкинский городской округ</c:v>
                </c:pt>
                <c:pt idx="10">
                  <c:v>Приморский край (региональное подчинение)</c:v>
                </c:pt>
              </c:strCache>
            </c:strRef>
          </c:cat>
          <c:val>
            <c:numRef>
              <c:f>Лист1!$E$2:$E$12</c:f>
              <c:numCache>
                <c:formatCode>General</c:formatCode>
                <c:ptCount val="11"/>
                <c:pt idx="0">
                  <c:v>3.7</c:v>
                </c:pt>
                <c:pt idx="1">
                  <c:v>5.92</c:v>
                </c:pt>
                <c:pt idx="2">
                  <c:v>4.3499999999999996</c:v>
                </c:pt>
                <c:pt idx="3">
                  <c:v>14.29</c:v>
                </c:pt>
                <c:pt idx="4">
                  <c:v>0</c:v>
                </c:pt>
                <c:pt idx="5">
                  <c:v>0</c:v>
                </c:pt>
                <c:pt idx="6">
                  <c:v>4.3499999999999996</c:v>
                </c:pt>
                <c:pt idx="7">
                  <c:v>0</c:v>
                </c:pt>
                <c:pt idx="8">
                  <c:v>30</c:v>
                </c:pt>
                <c:pt idx="9">
                  <c:v>3.7</c:v>
                </c:pt>
                <c:pt idx="10">
                  <c:v>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C6-4917-9DF3-7DC0AF560C08}"/>
            </c:ext>
          </c:extLst>
        </c:ser>
        <c:ser>
          <c:idx val="1"/>
          <c:order val="1"/>
          <c:tx>
            <c:strRef>
              <c:f>Лист1!$F$1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Лист1!$A$2:$A$12</c:f>
              <c:strCache>
                <c:ptCount val="11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Черниговский муниципальный округ</c:v>
                </c:pt>
                <c:pt idx="4">
                  <c:v>Октябрьский муниципальный округ</c:v>
                </c:pt>
                <c:pt idx="5">
                  <c:v>Муниципальный округ Спасск-Дальний</c:v>
                </c:pt>
                <c:pt idx="6">
                  <c:v>Уссурийский городской округ</c:v>
                </c:pt>
                <c:pt idx="7">
                  <c:v>Хорольский муниципальный округ</c:v>
                </c:pt>
                <c:pt idx="8">
                  <c:v>Хасанский муниципальный округ</c:v>
                </c:pt>
                <c:pt idx="9">
                  <c:v>Находкинский городской округ</c:v>
                </c:pt>
                <c:pt idx="10">
                  <c:v>Приморский край (региональное подчинение)</c:v>
                </c:pt>
              </c:strCache>
            </c:strRef>
          </c:cat>
          <c:val>
            <c:numRef>
              <c:f>Лист1!$F$2:$F$12</c:f>
              <c:numCache>
                <c:formatCode>General</c:formatCode>
                <c:ptCount val="11"/>
                <c:pt idx="0">
                  <c:v>45.33</c:v>
                </c:pt>
                <c:pt idx="1">
                  <c:v>48.78</c:v>
                </c:pt>
                <c:pt idx="2">
                  <c:v>32.61</c:v>
                </c:pt>
                <c:pt idx="3">
                  <c:v>85.71</c:v>
                </c:pt>
                <c:pt idx="4">
                  <c:v>83.33</c:v>
                </c:pt>
                <c:pt idx="5">
                  <c:v>38.549999999999997</c:v>
                </c:pt>
                <c:pt idx="6">
                  <c:v>54.35</c:v>
                </c:pt>
                <c:pt idx="7">
                  <c:v>62.5</c:v>
                </c:pt>
                <c:pt idx="8">
                  <c:v>60</c:v>
                </c:pt>
                <c:pt idx="9">
                  <c:v>37.04</c:v>
                </c:pt>
                <c:pt idx="10">
                  <c:v>54.17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C6-4917-9DF3-7DC0AF560C08}"/>
            </c:ext>
          </c:extLst>
        </c:ser>
        <c:ser>
          <c:idx val="2"/>
          <c:order val="2"/>
          <c:tx>
            <c:strRef>
              <c:f>Лист1!$G$1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1862892106141877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1C6-4917-9DF3-7DC0AF560C08}"/>
                </c:ext>
              </c:extLst>
            </c:dLbl>
            <c:dLbl>
              <c:idx val="6"/>
              <c:layout>
                <c:manualLayout>
                  <c:x val="-1.2558867631842564E-2"/>
                  <c:y val="-1.4211722129882782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1C6-4917-9DF3-7DC0AF560C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Лист1!$A$2:$A$12</c:f>
              <c:strCache>
                <c:ptCount val="11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Черниговский муниципальный округ</c:v>
                </c:pt>
                <c:pt idx="4">
                  <c:v>Октябрьский муниципальный округ</c:v>
                </c:pt>
                <c:pt idx="5">
                  <c:v>Муниципальный округ Спасск-Дальний</c:v>
                </c:pt>
                <c:pt idx="6">
                  <c:v>Уссурийский городской округ</c:v>
                </c:pt>
                <c:pt idx="7">
                  <c:v>Хорольский муниципальный округ</c:v>
                </c:pt>
                <c:pt idx="8">
                  <c:v>Хасанский муниципальный округ</c:v>
                </c:pt>
                <c:pt idx="9">
                  <c:v>Находкинский городской округ</c:v>
                </c:pt>
                <c:pt idx="10">
                  <c:v>Приморский край (региональное подчинение)</c:v>
                </c:pt>
              </c:strCache>
            </c:strRef>
          </c:cat>
          <c:val>
            <c:numRef>
              <c:f>Лист1!$G$2:$G$12</c:f>
              <c:numCache>
                <c:formatCode>General</c:formatCode>
                <c:ptCount val="11"/>
                <c:pt idx="0">
                  <c:v>40.86</c:v>
                </c:pt>
                <c:pt idx="1">
                  <c:v>41.11</c:v>
                </c:pt>
                <c:pt idx="2">
                  <c:v>54.35</c:v>
                </c:pt>
                <c:pt idx="3">
                  <c:v>0</c:v>
                </c:pt>
                <c:pt idx="4">
                  <c:v>8.33</c:v>
                </c:pt>
                <c:pt idx="5">
                  <c:v>57.83</c:v>
                </c:pt>
                <c:pt idx="6">
                  <c:v>34.78</c:v>
                </c:pt>
                <c:pt idx="7">
                  <c:v>37.5</c:v>
                </c:pt>
                <c:pt idx="8">
                  <c:v>10</c:v>
                </c:pt>
                <c:pt idx="9">
                  <c:v>55.56</c:v>
                </c:pt>
                <c:pt idx="10">
                  <c:v>33.33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1C6-4917-9DF3-7DC0AF560C08}"/>
            </c:ext>
          </c:extLst>
        </c:ser>
        <c:ser>
          <c:idx val="3"/>
          <c:order val="3"/>
          <c:tx>
            <c:strRef>
              <c:f>Лист1!$H$1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255886763184241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1C6-4917-9DF3-7DC0AF560C08}"/>
                </c:ext>
              </c:extLst>
            </c:dLbl>
            <c:dLbl>
              <c:idx val="6"/>
              <c:layout>
                <c:manualLayout>
                  <c:x val="1.255886763184241E-2"/>
                  <c:y val="-1.4211722129882782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1C6-4917-9DF3-7DC0AF560C08}"/>
                </c:ext>
              </c:extLst>
            </c:dLbl>
            <c:dLbl>
              <c:idx val="22"/>
              <c:layout>
                <c:manualLayout>
                  <c:x val="1.046572302653547E-2"/>
                  <c:y val="-1.93798449612403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1C6-4917-9DF3-7DC0AF560C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Лист1!$A$2:$A$12</c:f>
              <c:strCache>
                <c:ptCount val="11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Черниговский муниципальный округ</c:v>
                </c:pt>
                <c:pt idx="4">
                  <c:v>Октябрьский муниципальный округ</c:v>
                </c:pt>
                <c:pt idx="5">
                  <c:v>Муниципальный округ Спасск-Дальний</c:v>
                </c:pt>
                <c:pt idx="6">
                  <c:v>Уссурийский городской округ</c:v>
                </c:pt>
                <c:pt idx="7">
                  <c:v>Хорольский муниципальный округ</c:v>
                </c:pt>
                <c:pt idx="8">
                  <c:v>Хасанский муниципальный округ</c:v>
                </c:pt>
                <c:pt idx="9">
                  <c:v>Находкинский городской округ</c:v>
                </c:pt>
                <c:pt idx="10">
                  <c:v>Приморский край (региональное подчинение)</c:v>
                </c:pt>
              </c:strCache>
            </c:strRef>
          </c:cat>
          <c:val>
            <c:numRef>
              <c:f>Лист1!$H$2:$H$12</c:f>
              <c:numCache>
                <c:formatCode>General</c:formatCode>
                <c:ptCount val="11"/>
                <c:pt idx="0">
                  <c:v>10.11</c:v>
                </c:pt>
                <c:pt idx="1">
                  <c:v>4.18</c:v>
                </c:pt>
                <c:pt idx="2">
                  <c:v>8.6999999999999993</c:v>
                </c:pt>
                <c:pt idx="3">
                  <c:v>0</c:v>
                </c:pt>
                <c:pt idx="4">
                  <c:v>8.33</c:v>
                </c:pt>
                <c:pt idx="5">
                  <c:v>3.61</c:v>
                </c:pt>
                <c:pt idx="6">
                  <c:v>6.52</c:v>
                </c:pt>
                <c:pt idx="7">
                  <c:v>0</c:v>
                </c:pt>
                <c:pt idx="8">
                  <c:v>0</c:v>
                </c:pt>
                <c:pt idx="9">
                  <c:v>3.7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1C6-4917-9DF3-7DC0AF560C0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78552128"/>
        <c:axId val="378552520"/>
      </c:barChart>
      <c:catAx>
        <c:axId val="3785521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8552520"/>
        <c:crosses val="autoZero"/>
        <c:auto val="1"/>
        <c:lblAlgn val="ctr"/>
        <c:lblOffset val="100"/>
        <c:noMultiLvlLbl val="0"/>
      </c:catAx>
      <c:valAx>
        <c:axId val="378552520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8552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aseline="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915642251480381"/>
          <c:y val="8.7500740536850488E-2"/>
          <c:w val="0.64111929501836995"/>
          <c:h val="0.7864134957258491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"2"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1776032174203952E-3"/>
                  <c:y val="1.42091932295338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C76-4D2A-881C-76262F1214C0}"/>
                </c:ext>
              </c:extLst>
            </c:dLbl>
            <c:dLbl>
              <c:idx val="1"/>
              <c:layout>
                <c:manualLayout>
                  <c:x val="4.1052057456339476E-3"/>
                  <c:y val="3.39489435159504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C76-4D2A-881C-76262F1214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Математика (углубленная)</c:v>
                </c:pt>
                <c:pt idx="1">
                  <c:v>Физика (углубленная)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36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C76-4D2A-881C-76262F1214C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"3"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Математика (углубленная)</c:v>
                </c:pt>
                <c:pt idx="1">
                  <c:v>Физика (углубленная)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228</c:v>
                </c:pt>
                <c:pt idx="1">
                  <c:v>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4C76-4D2A-881C-76262F1214C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"4"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Математика (углубленная)</c:v>
                </c:pt>
                <c:pt idx="1">
                  <c:v>Физика (углубленная)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239</c:v>
                </c:pt>
                <c:pt idx="1">
                  <c:v>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4C76-4D2A-881C-76262F1214C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"5"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8427212727369778E-3"/>
                  <c:y val="1.8228599396451075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4C76-4D2A-881C-76262F1214C0}"/>
                </c:ext>
              </c:extLst>
            </c:dLbl>
            <c:dLbl>
              <c:idx val="1"/>
              <c:layout>
                <c:manualLayout>
                  <c:x val="4.6068076327857262E-2"/>
                  <c:y val="6.281092036136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4C76-4D2A-881C-76262F1214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Математика (углубленная)</c:v>
                </c:pt>
                <c:pt idx="1">
                  <c:v>Физика (углубленная)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39</c:v>
                </c:pt>
                <c:pt idx="1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4C76-4D2A-881C-76262F1214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58290175"/>
        <c:axId val="1446896543"/>
      </c:barChart>
      <c:catAx>
        <c:axId val="1358290175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46896543"/>
        <c:crosses val="autoZero"/>
        <c:auto val="1"/>
        <c:lblAlgn val="ctr"/>
        <c:lblOffset val="100"/>
        <c:noMultiLvlLbl val="0"/>
      </c:catAx>
      <c:valAx>
        <c:axId val="1446896543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82901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422609299052439"/>
          <c:y val="0.88005111652909807"/>
          <c:w val="0.52878075341855701"/>
          <c:h val="6.55197128640659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'[Ф4_Распределение первичных баллов.xlsx]Лист1'!$A$2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'[Ф4_Распределение первичных баллов.xlsx]Лист1'!$E$1:$Y$1</c:f>
              <c:numCache>
                <c:formatCode>General</c:formatCode>
                <c:ptCount val="2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</c:numCache>
            </c:numRef>
          </c:cat>
          <c:val>
            <c:numRef>
              <c:f>'[Ф4_Распределение первичных баллов.xlsx]Лист1'!$E$2:$Y$2</c:f>
              <c:numCache>
                <c:formatCode>General</c:formatCode>
                <c:ptCount val="21"/>
                <c:pt idx="0">
                  <c:v>0.2</c:v>
                </c:pt>
                <c:pt idx="1">
                  <c:v>0.4</c:v>
                </c:pt>
                <c:pt idx="2">
                  <c:v>0.8</c:v>
                </c:pt>
                <c:pt idx="3">
                  <c:v>1</c:v>
                </c:pt>
                <c:pt idx="4">
                  <c:v>1.3</c:v>
                </c:pt>
                <c:pt idx="5">
                  <c:v>7.6</c:v>
                </c:pt>
                <c:pt idx="6">
                  <c:v>8.8000000000000007</c:v>
                </c:pt>
                <c:pt idx="7">
                  <c:v>8.8000000000000007</c:v>
                </c:pt>
                <c:pt idx="8">
                  <c:v>7.7</c:v>
                </c:pt>
                <c:pt idx="9">
                  <c:v>6.7</c:v>
                </c:pt>
                <c:pt idx="10">
                  <c:v>5.8</c:v>
                </c:pt>
                <c:pt idx="11">
                  <c:v>14.8</c:v>
                </c:pt>
                <c:pt idx="12">
                  <c:v>10.8</c:v>
                </c:pt>
                <c:pt idx="13">
                  <c:v>7</c:v>
                </c:pt>
                <c:pt idx="14">
                  <c:v>4.9000000000000004</c:v>
                </c:pt>
                <c:pt idx="15">
                  <c:v>3.4</c:v>
                </c:pt>
                <c:pt idx="16">
                  <c:v>4.7</c:v>
                </c:pt>
                <c:pt idx="17">
                  <c:v>2.7</c:v>
                </c:pt>
                <c:pt idx="18">
                  <c:v>1.5</c:v>
                </c:pt>
                <c:pt idx="19">
                  <c:v>0.9</c:v>
                </c:pt>
                <c:pt idx="20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30-4BAD-BCD1-D70B66B958AF}"/>
            </c:ext>
          </c:extLst>
        </c:ser>
        <c:ser>
          <c:idx val="1"/>
          <c:order val="1"/>
          <c:tx>
            <c:strRef>
              <c:f>'[Ф4_Распределение первичных баллов.xlsx]Лист1'!$A$3</c:f>
              <c:strCache>
                <c:ptCount val="1"/>
                <c:pt idx="0">
                  <c:v>По Приморскому краю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'[Ф4_Распределение первичных баллов.xlsx]Лист1'!$E$1:$Y$1</c:f>
              <c:numCache>
                <c:formatCode>General</c:formatCode>
                <c:ptCount val="2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</c:numCache>
            </c:numRef>
          </c:cat>
          <c:val>
            <c:numRef>
              <c:f>'[Ф4_Распределение первичных баллов.xlsx]Лист1'!$E$3:$Y$3</c:f>
              <c:numCache>
                <c:formatCode>General</c:formatCode>
                <c:ptCount val="21"/>
                <c:pt idx="0">
                  <c:v>0</c:v>
                </c:pt>
                <c:pt idx="1">
                  <c:v>1.7</c:v>
                </c:pt>
                <c:pt idx="2">
                  <c:v>0.7</c:v>
                </c:pt>
                <c:pt idx="3">
                  <c:v>1</c:v>
                </c:pt>
                <c:pt idx="4">
                  <c:v>2.4</c:v>
                </c:pt>
                <c:pt idx="5">
                  <c:v>10.1</c:v>
                </c:pt>
                <c:pt idx="6">
                  <c:v>8</c:v>
                </c:pt>
                <c:pt idx="7">
                  <c:v>7</c:v>
                </c:pt>
                <c:pt idx="8">
                  <c:v>10.5</c:v>
                </c:pt>
                <c:pt idx="9">
                  <c:v>7.7</c:v>
                </c:pt>
                <c:pt idx="10">
                  <c:v>5.6</c:v>
                </c:pt>
                <c:pt idx="11">
                  <c:v>18.100000000000001</c:v>
                </c:pt>
                <c:pt idx="12">
                  <c:v>9.8000000000000007</c:v>
                </c:pt>
                <c:pt idx="13">
                  <c:v>4.9000000000000004</c:v>
                </c:pt>
                <c:pt idx="14">
                  <c:v>6.3</c:v>
                </c:pt>
                <c:pt idx="15">
                  <c:v>2.1</c:v>
                </c:pt>
                <c:pt idx="16">
                  <c:v>3.1</c:v>
                </c:pt>
                <c:pt idx="17">
                  <c:v>0.3</c:v>
                </c:pt>
                <c:pt idx="18">
                  <c:v>0.7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30-4BAD-BCD1-D70B66B958A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86097544"/>
        <c:axId val="286098328"/>
      </c:barChart>
      <c:catAx>
        <c:axId val="2860975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6098328"/>
        <c:crosses val="autoZero"/>
        <c:auto val="1"/>
        <c:lblAlgn val="ctr"/>
        <c:lblOffset val="100"/>
        <c:noMultiLvlLbl val="0"/>
      </c:catAx>
      <c:valAx>
        <c:axId val="286098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участников,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6097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aseline="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Лист1!$D$1</c:f>
              <c:strCache>
                <c:ptCount val="1"/>
                <c:pt idx="0">
                  <c:v>Понизили
(Отметка &lt; Отметка по журналу) %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Приморский край</c:v>
                </c:pt>
                <c:pt idx="1">
                  <c:v>Владивостокский городской округ</c:v>
                </c:pt>
                <c:pt idx="2">
                  <c:v>Черниговский муниципальный округ</c:v>
                </c:pt>
                <c:pt idx="3">
                  <c:v>Октябрьский муниципальный округ</c:v>
                </c:pt>
                <c:pt idx="4">
                  <c:v>Муниципальный округ Спасск-Дальний</c:v>
                </c:pt>
                <c:pt idx="5">
                  <c:v>Уссурийский городской округ</c:v>
                </c:pt>
                <c:pt idx="6">
                  <c:v>Хорольский муниципальный округ</c:v>
                </c:pt>
                <c:pt idx="7">
                  <c:v>Хасанский муниципальный округ</c:v>
                </c:pt>
                <c:pt idx="8">
                  <c:v>Находкинский городской округ</c:v>
                </c:pt>
                <c:pt idx="9">
                  <c:v>Приморский край (региональное подчинение)</c:v>
                </c:pt>
              </c:strCache>
            </c:strRef>
          </c:cat>
          <c:val>
            <c:numRef>
              <c:f>Лист1!$D$2:$D$11</c:f>
              <c:numCache>
                <c:formatCode>General</c:formatCode>
                <c:ptCount val="10"/>
                <c:pt idx="0">
                  <c:v>32.06</c:v>
                </c:pt>
                <c:pt idx="1">
                  <c:v>30.43</c:v>
                </c:pt>
                <c:pt idx="2">
                  <c:v>90.48</c:v>
                </c:pt>
                <c:pt idx="3">
                  <c:v>8.33</c:v>
                </c:pt>
                <c:pt idx="4">
                  <c:v>21.69</c:v>
                </c:pt>
                <c:pt idx="5">
                  <c:v>26.09</c:v>
                </c:pt>
                <c:pt idx="6">
                  <c:v>0</c:v>
                </c:pt>
                <c:pt idx="7">
                  <c:v>65</c:v>
                </c:pt>
                <c:pt idx="8">
                  <c:v>3.7</c:v>
                </c:pt>
                <c:pt idx="9">
                  <c:v>58.33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A5-43C5-9FB1-97970AA0F201}"/>
            </c:ext>
          </c:extLst>
        </c:ser>
        <c:ser>
          <c:idx val="1"/>
          <c:order val="1"/>
          <c:tx>
            <c:strRef>
              <c:f>Лист1!$F$1</c:f>
              <c:strCache>
                <c:ptCount val="1"/>
                <c:pt idx="0">
                  <c:v>Подтвердили
(Отметка = Отметке по журналу) %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Приморский край</c:v>
                </c:pt>
                <c:pt idx="1">
                  <c:v>Владивостокский городской округ</c:v>
                </c:pt>
                <c:pt idx="2">
                  <c:v>Черниговский муниципальный округ</c:v>
                </c:pt>
                <c:pt idx="3">
                  <c:v>Октябрьский муниципальный округ</c:v>
                </c:pt>
                <c:pt idx="4">
                  <c:v>Муниципальный округ Спасск-Дальний</c:v>
                </c:pt>
                <c:pt idx="5">
                  <c:v>Уссурийский городской округ</c:v>
                </c:pt>
                <c:pt idx="6">
                  <c:v>Хорольский муниципальный округ</c:v>
                </c:pt>
                <c:pt idx="7">
                  <c:v>Хасанский муниципальный округ</c:v>
                </c:pt>
                <c:pt idx="8">
                  <c:v>Находкинский городской округ</c:v>
                </c:pt>
                <c:pt idx="9">
                  <c:v>Приморский край (региональное подчинение)</c:v>
                </c:pt>
              </c:strCache>
            </c:strRef>
          </c:cat>
          <c:val>
            <c:numRef>
              <c:f>Лист1!$F$2:$F$11</c:f>
              <c:numCache>
                <c:formatCode>General</c:formatCode>
                <c:ptCount val="10"/>
                <c:pt idx="0">
                  <c:v>65.849999999999994</c:v>
                </c:pt>
                <c:pt idx="1">
                  <c:v>69.569999999999993</c:v>
                </c:pt>
                <c:pt idx="2">
                  <c:v>9.52</c:v>
                </c:pt>
                <c:pt idx="3">
                  <c:v>91.67</c:v>
                </c:pt>
                <c:pt idx="4">
                  <c:v>71.08</c:v>
                </c:pt>
                <c:pt idx="5">
                  <c:v>73.91</c:v>
                </c:pt>
                <c:pt idx="6">
                  <c:v>100</c:v>
                </c:pt>
                <c:pt idx="7">
                  <c:v>35</c:v>
                </c:pt>
                <c:pt idx="8">
                  <c:v>96.3</c:v>
                </c:pt>
                <c:pt idx="9">
                  <c:v>41.67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A5-43C5-9FB1-97970AA0F201}"/>
            </c:ext>
          </c:extLst>
        </c:ser>
        <c:ser>
          <c:idx val="2"/>
          <c:order val="2"/>
          <c:tx>
            <c:strRef>
              <c:f>Лист1!$H$1</c:f>
              <c:strCache>
                <c:ptCount val="1"/>
                <c:pt idx="0">
                  <c:v>Повысили
(Отметка &gt; Отметка по журналу) %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1862892106141877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8A5-43C5-9FB1-97970AA0F201}"/>
                </c:ext>
              </c:extLst>
            </c:dLbl>
            <c:dLbl>
              <c:idx val="6"/>
              <c:layout>
                <c:manualLayout>
                  <c:x val="-1.2558867631842564E-2"/>
                  <c:y val="-1.4211722129882782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8A5-43C5-9FB1-97970AA0F2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Приморский край</c:v>
                </c:pt>
                <c:pt idx="1">
                  <c:v>Владивостокский городской округ</c:v>
                </c:pt>
                <c:pt idx="2">
                  <c:v>Черниговский муниципальный округ</c:v>
                </c:pt>
                <c:pt idx="3">
                  <c:v>Октябрьский муниципальный округ</c:v>
                </c:pt>
                <c:pt idx="4">
                  <c:v>Муниципальный округ Спасск-Дальний</c:v>
                </c:pt>
                <c:pt idx="5">
                  <c:v>Уссурийский городской округ</c:v>
                </c:pt>
                <c:pt idx="6">
                  <c:v>Хорольский муниципальный округ</c:v>
                </c:pt>
                <c:pt idx="7">
                  <c:v>Хасанский муниципальный округ</c:v>
                </c:pt>
                <c:pt idx="8">
                  <c:v>Находкинский городской округ</c:v>
                </c:pt>
                <c:pt idx="9">
                  <c:v>Приморский край (региональное подчинение)</c:v>
                </c:pt>
              </c:strCache>
            </c:strRef>
          </c:cat>
          <c:val>
            <c:numRef>
              <c:f>Лист1!$H$2:$H$11</c:f>
              <c:numCache>
                <c:formatCode>General</c:formatCode>
                <c:ptCount val="10"/>
                <c:pt idx="0">
                  <c:v>2.09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7.23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8A5-43C5-9FB1-97970AA0F20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80182688"/>
        <c:axId val="380159560"/>
      </c:barChart>
      <c:catAx>
        <c:axId val="380182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80159560"/>
        <c:crosses val="autoZero"/>
        <c:auto val="1"/>
        <c:lblAlgn val="ctr"/>
        <c:lblOffset val="100"/>
        <c:noMultiLvlLbl val="0"/>
      </c:catAx>
      <c:valAx>
        <c:axId val="380159560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80182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aseline="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365021215489268E-2"/>
          <c:y val="0.10127458820480974"/>
          <c:w val="0.96563497878451077"/>
          <c:h val="0.46329533585829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43.1</c:v>
                </c:pt>
                <c:pt idx="1">
                  <c:v>40.700000000000003</c:v>
                </c:pt>
                <c:pt idx="2">
                  <c:v>40.79</c:v>
                </c:pt>
                <c:pt idx="3">
                  <c:v>17.739999999999998</c:v>
                </c:pt>
                <c:pt idx="4">
                  <c:v>21.28</c:v>
                </c:pt>
                <c:pt idx="5">
                  <c:v>25.46</c:v>
                </c:pt>
                <c:pt idx="6">
                  <c:v>36.17</c:v>
                </c:pt>
                <c:pt idx="7">
                  <c:v>89.66</c:v>
                </c:pt>
                <c:pt idx="8">
                  <c:v>42.85</c:v>
                </c:pt>
                <c:pt idx="9">
                  <c:v>16.669999999999998</c:v>
                </c:pt>
                <c:pt idx="10">
                  <c:v>66.67</c:v>
                </c:pt>
                <c:pt idx="11">
                  <c:v>47.78</c:v>
                </c:pt>
                <c:pt idx="12">
                  <c:v>12.5</c:v>
                </c:pt>
                <c:pt idx="13">
                  <c:v>28.33</c:v>
                </c:pt>
                <c:pt idx="14">
                  <c:v>36.92</c:v>
                </c:pt>
                <c:pt idx="15">
                  <c:v>45.45</c:v>
                </c:pt>
                <c:pt idx="16">
                  <c:v>20.689999999999998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20-4448-93D3-948E35661C93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Лист1!$D$2:$D$18</c:f>
              <c:numCache>
                <c:formatCode>General</c:formatCode>
                <c:ptCount val="17"/>
                <c:pt idx="0">
                  <c:v>49.01</c:v>
                </c:pt>
                <c:pt idx="1">
                  <c:v>41.43</c:v>
                </c:pt>
                <c:pt idx="2">
                  <c:v>47.62</c:v>
                </c:pt>
                <c:pt idx="3">
                  <c:v>36.67</c:v>
                </c:pt>
                <c:pt idx="4">
                  <c:v>35.479999999999997</c:v>
                </c:pt>
                <c:pt idx="5">
                  <c:v>53.53</c:v>
                </c:pt>
                <c:pt idx="6">
                  <c:v>68.290000000000006</c:v>
                </c:pt>
                <c:pt idx="7">
                  <c:v>78.569999999999993</c:v>
                </c:pt>
                <c:pt idx="8">
                  <c:v>59.19</c:v>
                </c:pt>
                <c:pt idx="9">
                  <c:v>60.71</c:v>
                </c:pt>
                <c:pt idx="10">
                  <c:v>50</c:v>
                </c:pt>
                <c:pt idx="11">
                  <c:v>52.330000000000005</c:v>
                </c:pt>
                <c:pt idx="12">
                  <c:v>70.59</c:v>
                </c:pt>
                <c:pt idx="13">
                  <c:v>42.519999999999996</c:v>
                </c:pt>
                <c:pt idx="14">
                  <c:v>40</c:v>
                </c:pt>
                <c:pt idx="15">
                  <c:v>39.47</c:v>
                </c:pt>
                <c:pt idx="16">
                  <c:v>32.120000000000005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20-4448-93D3-948E35661C93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Лист1!$E$2:$E$18</c:f>
              <c:numCache>
                <c:formatCode>General</c:formatCode>
                <c:ptCount val="17"/>
                <c:pt idx="0">
                  <c:v>50</c:v>
                </c:pt>
                <c:pt idx="1">
                  <c:v>45.429999999999993</c:v>
                </c:pt>
                <c:pt idx="2">
                  <c:v>47.77</c:v>
                </c:pt>
                <c:pt idx="3">
                  <c:v>15</c:v>
                </c:pt>
                <c:pt idx="4">
                  <c:v>47.370000000000005</c:v>
                </c:pt>
                <c:pt idx="5">
                  <c:v>38.82</c:v>
                </c:pt>
                <c:pt idx="6">
                  <c:v>58.489999999999995</c:v>
                </c:pt>
                <c:pt idx="7">
                  <c:v>52.94</c:v>
                </c:pt>
                <c:pt idx="8">
                  <c:v>57.45</c:v>
                </c:pt>
                <c:pt idx="9">
                  <c:v>0</c:v>
                </c:pt>
                <c:pt idx="10">
                  <c:v>29.09</c:v>
                </c:pt>
                <c:pt idx="11">
                  <c:v>41.28</c:v>
                </c:pt>
                <c:pt idx="12">
                  <c:v>76</c:v>
                </c:pt>
                <c:pt idx="13">
                  <c:v>30.95</c:v>
                </c:pt>
                <c:pt idx="14">
                  <c:v>53.72</c:v>
                </c:pt>
                <c:pt idx="15">
                  <c:v>32.58</c:v>
                </c:pt>
                <c:pt idx="16">
                  <c:v>30.560000000000002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20-4448-93D3-948E35661C93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Лист1!$F$2:$F$18</c:f>
              <c:numCache>
                <c:formatCode>General</c:formatCode>
                <c:ptCount val="17"/>
                <c:pt idx="0">
                  <c:v>66.67</c:v>
                </c:pt>
                <c:pt idx="1">
                  <c:v>56.87</c:v>
                </c:pt>
                <c:pt idx="2">
                  <c:v>60.239999999999995</c:v>
                </c:pt>
                <c:pt idx="3">
                  <c:v>72.72</c:v>
                </c:pt>
                <c:pt idx="4">
                  <c:v>51.93</c:v>
                </c:pt>
                <c:pt idx="5">
                  <c:v>48.86</c:v>
                </c:pt>
                <c:pt idx="6">
                  <c:v>59.09</c:v>
                </c:pt>
                <c:pt idx="7">
                  <c:v>83.33</c:v>
                </c:pt>
                <c:pt idx="8">
                  <c:v>61.54</c:v>
                </c:pt>
                <c:pt idx="9">
                  <c:v>100</c:v>
                </c:pt>
                <c:pt idx="10">
                  <c:v>50</c:v>
                </c:pt>
                <c:pt idx="11">
                  <c:v>76.92</c:v>
                </c:pt>
                <c:pt idx="12">
                  <c:v>71.430000000000007</c:v>
                </c:pt>
                <c:pt idx="13">
                  <c:v>65</c:v>
                </c:pt>
                <c:pt idx="14">
                  <c:v>53.33</c:v>
                </c:pt>
                <c:pt idx="15">
                  <c:v>48.44</c:v>
                </c:pt>
                <c:pt idx="16">
                  <c:v>36.76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AC-487A-93A5-9C7CCDD548F4}"/>
            </c:ext>
          </c:extLst>
        </c:ser>
        <c:ser>
          <c:idx val="5"/>
          <c:order val="4"/>
          <c:tx>
            <c:strRef>
              <c:f>Лист1!$G$1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Лист1!$G$2:$G$18</c:f>
              <c:numCache>
                <c:formatCode>General</c:formatCode>
                <c:ptCount val="17"/>
                <c:pt idx="0">
                  <c:v>41.18</c:v>
                </c:pt>
                <c:pt idx="1">
                  <c:v>60.480000000000004</c:v>
                </c:pt>
                <c:pt idx="2">
                  <c:v>50.15</c:v>
                </c:pt>
                <c:pt idx="3">
                  <c:v>95.65</c:v>
                </c:pt>
                <c:pt idx="4">
                  <c:v>67.699999999999989</c:v>
                </c:pt>
                <c:pt idx="5">
                  <c:v>61.8</c:v>
                </c:pt>
                <c:pt idx="6">
                  <c:v>63.89</c:v>
                </c:pt>
                <c:pt idx="7">
                  <c:v>86.67</c:v>
                </c:pt>
                <c:pt idx="8">
                  <c:v>59.03</c:v>
                </c:pt>
                <c:pt idx="9">
                  <c:v>37.5</c:v>
                </c:pt>
                <c:pt idx="10">
                  <c:v>75.86</c:v>
                </c:pt>
                <c:pt idx="11">
                  <c:v>57.019999999999996</c:v>
                </c:pt>
                <c:pt idx="12">
                  <c:v>18.75</c:v>
                </c:pt>
                <c:pt idx="13">
                  <c:v>66.22999999999999</c:v>
                </c:pt>
                <c:pt idx="14">
                  <c:v>81.95</c:v>
                </c:pt>
                <c:pt idx="15">
                  <c:v>46.94</c:v>
                </c:pt>
                <c:pt idx="16">
                  <c:v>65.58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5C-4708-A900-E32A0A95623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575536202323133E-2"/>
          <c:y val="0.1054614556848513"/>
          <c:w val="0.95142446379767687"/>
          <c:h val="0.446547258590313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Лист1!$C$2:$C$19</c:f>
              <c:numCache>
                <c:formatCode>General</c:formatCode>
                <c:ptCount val="18"/>
                <c:pt idx="0">
                  <c:v>27.22</c:v>
                </c:pt>
                <c:pt idx="1">
                  <c:v>27.470000000000002</c:v>
                </c:pt>
                <c:pt idx="2">
                  <c:v>27.81</c:v>
                </c:pt>
                <c:pt idx="3">
                  <c:v>28.939999999999998</c:v>
                </c:pt>
                <c:pt idx="4">
                  <c:v>40</c:v>
                </c:pt>
                <c:pt idx="5">
                  <c:v>56.67</c:v>
                </c:pt>
                <c:pt idx="6">
                  <c:v>49.019999999999996</c:v>
                </c:pt>
                <c:pt idx="7">
                  <c:v>69.760000000000005</c:v>
                </c:pt>
                <c:pt idx="8">
                  <c:v>31.25</c:v>
                </c:pt>
                <c:pt idx="9">
                  <c:v>25.68</c:v>
                </c:pt>
                <c:pt idx="10">
                  <c:v>45</c:v>
                </c:pt>
                <c:pt idx="11">
                  <c:v>25.8</c:v>
                </c:pt>
                <c:pt idx="12">
                  <c:v>37.78</c:v>
                </c:pt>
                <c:pt idx="13">
                  <c:v>11.12</c:v>
                </c:pt>
                <c:pt idx="14">
                  <c:v>29.59</c:v>
                </c:pt>
                <c:pt idx="15">
                  <c:v>43.28</c:v>
                </c:pt>
                <c:pt idx="16">
                  <c:v>54.9</c:v>
                </c:pt>
                <c:pt idx="17">
                  <c:v>56.260000000000005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54-4CAA-870E-E2B002DFDF07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Лист1!$D$2:$D$19</c:f>
              <c:numCache>
                <c:formatCode>General</c:formatCode>
                <c:ptCount val="18"/>
                <c:pt idx="0">
                  <c:v>52</c:v>
                </c:pt>
                <c:pt idx="1">
                  <c:v>30.740000000000002</c:v>
                </c:pt>
                <c:pt idx="2">
                  <c:v>44.91</c:v>
                </c:pt>
                <c:pt idx="3">
                  <c:v>40.909999999999997</c:v>
                </c:pt>
                <c:pt idx="4">
                  <c:v>37.36</c:v>
                </c:pt>
                <c:pt idx="5">
                  <c:v>46.98</c:v>
                </c:pt>
                <c:pt idx="6">
                  <c:v>57.89</c:v>
                </c:pt>
                <c:pt idx="7">
                  <c:v>50.459999999999994</c:v>
                </c:pt>
                <c:pt idx="8">
                  <c:v>66.67</c:v>
                </c:pt>
                <c:pt idx="9">
                  <c:v>52.91</c:v>
                </c:pt>
                <c:pt idx="10">
                  <c:v>66.66</c:v>
                </c:pt>
                <c:pt idx="11">
                  <c:v>48.92</c:v>
                </c:pt>
                <c:pt idx="12">
                  <c:v>32.770000000000003</c:v>
                </c:pt>
                <c:pt idx="13">
                  <c:v>40.839999999999996</c:v>
                </c:pt>
                <c:pt idx="14">
                  <c:v>42.97</c:v>
                </c:pt>
                <c:pt idx="15">
                  <c:v>40.769999999999996</c:v>
                </c:pt>
                <c:pt idx="16">
                  <c:v>50.519999999999996</c:v>
                </c:pt>
                <c:pt idx="17">
                  <c:v>60.739999999999995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54-4CAA-870E-E2B002DFDF07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Лист1!$E$2:$E$19</c:f>
              <c:numCache>
                <c:formatCode>General</c:formatCode>
                <c:ptCount val="18"/>
                <c:pt idx="0">
                  <c:v>53.69</c:v>
                </c:pt>
                <c:pt idx="1">
                  <c:v>45.68</c:v>
                </c:pt>
                <c:pt idx="2">
                  <c:v>48.85</c:v>
                </c:pt>
                <c:pt idx="3">
                  <c:v>42.59</c:v>
                </c:pt>
                <c:pt idx="4">
                  <c:v>47.43</c:v>
                </c:pt>
                <c:pt idx="5">
                  <c:v>44.230000000000004</c:v>
                </c:pt>
                <c:pt idx="6">
                  <c:v>60.51</c:v>
                </c:pt>
                <c:pt idx="7">
                  <c:v>52.83</c:v>
                </c:pt>
                <c:pt idx="8">
                  <c:v>44.440000000000005</c:v>
                </c:pt>
                <c:pt idx="9">
                  <c:v>63.44</c:v>
                </c:pt>
                <c:pt idx="10">
                  <c:v>60.71</c:v>
                </c:pt>
                <c:pt idx="11">
                  <c:v>42.99</c:v>
                </c:pt>
                <c:pt idx="12">
                  <c:v>29.73</c:v>
                </c:pt>
                <c:pt idx="13">
                  <c:v>60.459999999999994</c:v>
                </c:pt>
                <c:pt idx="14">
                  <c:v>52.1</c:v>
                </c:pt>
                <c:pt idx="15">
                  <c:v>17.39</c:v>
                </c:pt>
                <c:pt idx="16">
                  <c:v>44.29</c:v>
                </c:pt>
                <c:pt idx="17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54-4CAA-870E-E2B002DFDF07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Лист1!$F$2:$F$19</c:f>
              <c:numCache>
                <c:formatCode>General</c:formatCode>
                <c:ptCount val="18"/>
                <c:pt idx="0">
                  <c:v>38.04</c:v>
                </c:pt>
                <c:pt idx="1">
                  <c:v>43.800000000000004</c:v>
                </c:pt>
                <c:pt idx="2">
                  <c:v>66.88</c:v>
                </c:pt>
                <c:pt idx="3">
                  <c:v>50</c:v>
                </c:pt>
                <c:pt idx="4">
                  <c:v>45.45</c:v>
                </c:pt>
                <c:pt idx="5">
                  <c:v>58.07</c:v>
                </c:pt>
                <c:pt idx="6">
                  <c:v>58.73</c:v>
                </c:pt>
                <c:pt idx="7">
                  <c:v>57.97</c:v>
                </c:pt>
                <c:pt idx="8">
                  <c:v>59.26</c:v>
                </c:pt>
                <c:pt idx="9">
                  <c:v>53.68</c:v>
                </c:pt>
                <c:pt idx="10">
                  <c:v>69.23</c:v>
                </c:pt>
                <c:pt idx="11">
                  <c:v>58.64</c:v>
                </c:pt>
                <c:pt idx="12">
                  <c:v>54.54</c:v>
                </c:pt>
                <c:pt idx="13">
                  <c:v>50</c:v>
                </c:pt>
                <c:pt idx="14">
                  <c:v>55.34</c:v>
                </c:pt>
                <c:pt idx="15">
                  <c:v>22.73</c:v>
                </c:pt>
                <c:pt idx="16">
                  <c:v>47.12</c:v>
                </c:pt>
                <c:pt idx="17">
                  <c:v>71.11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75-4C6F-A4D5-55277C8ED5ED}"/>
            </c:ext>
          </c:extLst>
        </c:ser>
        <c:ser>
          <c:idx val="4"/>
          <c:order val="4"/>
          <c:tx>
            <c:strRef>
              <c:f>Лист1!$G$1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Лист1!$G$2:$G$19</c:f>
              <c:numCache>
                <c:formatCode>General</c:formatCode>
                <c:ptCount val="18"/>
                <c:pt idx="0">
                  <c:v>41.89</c:v>
                </c:pt>
                <c:pt idx="1">
                  <c:v>54.33</c:v>
                </c:pt>
                <c:pt idx="2">
                  <c:v>64.010000000000005</c:v>
                </c:pt>
                <c:pt idx="3">
                  <c:v>42.300000000000004</c:v>
                </c:pt>
                <c:pt idx="4">
                  <c:v>60.53</c:v>
                </c:pt>
                <c:pt idx="5">
                  <c:v>58.07</c:v>
                </c:pt>
                <c:pt idx="6">
                  <c:v>34.04</c:v>
                </c:pt>
                <c:pt idx="8">
                  <c:v>54.55</c:v>
                </c:pt>
                <c:pt idx="9">
                  <c:v>48.36</c:v>
                </c:pt>
                <c:pt idx="10">
                  <c:v>64.44</c:v>
                </c:pt>
                <c:pt idx="11">
                  <c:v>61.67</c:v>
                </c:pt>
                <c:pt idx="12">
                  <c:v>10</c:v>
                </c:pt>
                <c:pt idx="13">
                  <c:v>46.88</c:v>
                </c:pt>
                <c:pt idx="14">
                  <c:v>43.99</c:v>
                </c:pt>
                <c:pt idx="15">
                  <c:v>46.870000000000005</c:v>
                </c:pt>
                <c:pt idx="16">
                  <c:v>56.25</c:v>
                </c:pt>
                <c:pt idx="17">
                  <c:v>70.16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75-4C6F-A4D5-55277C8ED5E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БИО!$E$1</c:f>
              <c:strCache>
                <c:ptCount val="1"/>
                <c:pt idx="0">
                  <c:v>РФ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БИО!$A$3:$A$29</c:f>
              <c:strCache>
                <c:ptCount val="27"/>
                <c:pt idx="0">
                  <c:v>1.1</c:v>
                </c:pt>
                <c:pt idx="1">
                  <c:v>1.2</c:v>
                </c:pt>
                <c:pt idx="2">
                  <c:v>2. </c:v>
                </c:pt>
                <c:pt idx="3">
                  <c:v>3. </c:v>
                </c:pt>
                <c:pt idx="4">
                  <c:v>4. </c:v>
                </c:pt>
                <c:pt idx="5">
                  <c:v>5. </c:v>
                </c:pt>
                <c:pt idx="6">
                  <c:v>6.1</c:v>
                </c:pt>
                <c:pt idx="7">
                  <c:v>6.2</c:v>
                </c:pt>
                <c:pt idx="8">
                  <c:v>7.1</c:v>
                </c:pt>
                <c:pt idx="9">
                  <c:v>7.2</c:v>
                </c:pt>
                <c:pt idx="10">
                  <c:v>8. </c:v>
                </c:pt>
                <c:pt idx="11">
                  <c:v>9. </c:v>
                </c:pt>
                <c:pt idx="12">
                  <c:v>10.1</c:v>
                </c:pt>
                <c:pt idx="13">
                  <c:v>10.2</c:v>
                </c:pt>
                <c:pt idx="14">
                  <c:v>11.1</c:v>
                </c:pt>
                <c:pt idx="15">
                  <c:v>11.2</c:v>
                </c:pt>
                <c:pt idx="16">
                  <c:v>11.3</c:v>
                </c:pt>
                <c:pt idx="17">
                  <c:v>12. </c:v>
                </c:pt>
                <c:pt idx="18">
                  <c:v>13. </c:v>
                </c:pt>
                <c:pt idx="19">
                  <c:v>14. </c:v>
                </c:pt>
                <c:pt idx="20">
                  <c:v>15.1</c:v>
                </c:pt>
                <c:pt idx="21">
                  <c:v>15.2</c:v>
                </c:pt>
                <c:pt idx="22">
                  <c:v>15.3</c:v>
                </c:pt>
                <c:pt idx="23">
                  <c:v>16. </c:v>
                </c:pt>
                <c:pt idx="24">
                  <c:v>17. </c:v>
                </c:pt>
                <c:pt idx="25">
                  <c:v>18. </c:v>
                </c:pt>
                <c:pt idx="26">
                  <c:v>19. </c:v>
                </c:pt>
              </c:strCache>
            </c:strRef>
          </c:cat>
          <c:val>
            <c:numRef>
              <c:f>БИО!$E$3:$E$29</c:f>
              <c:numCache>
                <c:formatCode>General</c:formatCode>
                <c:ptCount val="27"/>
                <c:pt idx="0">
                  <c:v>73.06</c:v>
                </c:pt>
                <c:pt idx="1">
                  <c:v>50.92</c:v>
                </c:pt>
                <c:pt idx="2">
                  <c:v>61.24</c:v>
                </c:pt>
                <c:pt idx="3">
                  <c:v>80.319999999999993</c:v>
                </c:pt>
                <c:pt idx="4">
                  <c:v>69.459999999999994</c:v>
                </c:pt>
                <c:pt idx="5">
                  <c:v>63.15</c:v>
                </c:pt>
                <c:pt idx="6">
                  <c:v>48.77</c:v>
                </c:pt>
                <c:pt idx="7">
                  <c:v>41.29</c:v>
                </c:pt>
                <c:pt idx="8">
                  <c:v>61.55</c:v>
                </c:pt>
                <c:pt idx="9">
                  <c:v>55.61</c:v>
                </c:pt>
                <c:pt idx="10">
                  <c:v>62.27</c:v>
                </c:pt>
                <c:pt idx="11">
                  <c:v>41.87</c:v>
                </c:pt>
                <c:pt idx="12">
                  <c:v>67.989999999999995</c:v>
                </c:pt>
                <c:pt idx="13">
                  <c:v>52.58</c:v>
                </c:pt>
                <c:pt idx="14">
                  <c:v>68.45</c:v>
                </c:pt>
                <c:pt idx="15">
                  <c:v>56.17</c:v>
                </c:pt>
                <c:pt idx="16">
                  <c:v>57.57</c:v>
                </c:pt>
                <c:pt idx="17">
                  <c:v>64.13</c:v>
                </c:pt>
                <c:pt idx="18">
                  <c:v>43.23</c:v>
                </c:pt>
                <c:pt idx="19">
                  <c:v>52.94</c:v>
                </c:pt>
                <c:pt idx="20">
                  <c:v>75.52</c:v>
                </c:pt>
                <c:pt idx="21">
                  <c:v>53.03</c:v>
                </c:pt>
                <c:pt idx="22">
                  <c:v>68.61</c:v>
                </c:pt>
                <c:pt idx="23">
                  <c:v>34.46</c:v>
                </c:pt>
                <c:pt idx="24">
                  <c:v>54.38</c:v>
                </c:pt>
                <c:pt idx="25">
                  <c:v>52.49</c:v>
                </c:pt>
                <c:pt idx="26">
                  <c:v>50.67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41-41AF-86E4-153C838FAD7A}"/>
            </c:ext>
          </c:extLst>
        </c:ser>
        <c:ser>
          <c:idx val="1"/>
          <c:order val="1"/>
          <c:tx>
            <c:strRef>
              <c:f>БИО!$F$1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БИО!$A$3:$A$29</c:f>
              <c:strCache>
                <c:ptCount val="27"/>
                <c:pt idx="0">
                  <c:v>1.1</c:v>
                </c:pt>
                <c:pt idx="1">
                  <c:v>1.2</c:v>
                </c:pt>
                <c:pt idx="2">
                  <c:v>2. </c:v>
                </c:pt>
                <c:pt idx="3">
                  <c:v>3. </c:v>
                </c:pt>
                <c:pt idx="4">
                  <c:v>4. </c:v>
                </c:pt>
                <c:pt idx="5">
                  <c:v>5. </c:v>
                </c:pt>
                <c:pt idx="6">
                  <c:v>6.1</c:v>
                </c:pt>
                <c:pt idx="7">
                  <c:v>6.2</c:v>
                </c:pt>
                <c:pt idx="8">
                  <c:v>7.1</c:v>
                </c:pt>
                <c:pt idx="9">
                  <c:v>7.2</c:v>
                </c:pt>
                <c:pt idx="10">
                  <c:v>8. </c:v>
                </c:pt>
                <c:pt idx="11">
                  <c:v>9. </c:v>
                </c:pt>
                <c:pt idx="12">
                  <c:v>10.1</c:v>
                </c:pt>
                <c:pt idx="13">
                  <c:v>10.2</c:v>
                </c:pt>
                <c:pt idx="14">
                  <c:v>11.1</c:v>
                </c:pt>
                <c:pt idx="15">
                  <c:v>11.2</c:v>
                </c:pt>
                <c:pt idx="16">
                  <c:v>11.3</c:v>
                </c:pt>
                <c:pt idx="17">
                  <c:v>12. </c:v>
                </c:pt>
                <c:pt idx="18">
                  <c:v>13. </c:v>
                </c:pt>
                <c:pt idx="19">
                  <c:v>14. </c:v>
                </c:pt>
                <c:pt idx="20">
                  <c:v>15.1</c:v>
                </c:pt>
                <c:pt idx="21">
                  <c:v>15.2</c:v>
                </c:pt>
                <c:pt idx="22">
                  <c:v>15.3</c:v>
                </c:pt>
                <c:pt idx="23">
                  <c:v>16. </c:v>
                </c:pt>
                <c:pt idx="24">
                  <c:v>17. </c:v>
                </c:pt>
                <c:pt idx="25">
                  <c:v>18. </c:v>
                </c:pt>
                <c:pt idx="26">
                  <c:v>19. </c:v>
                </c:pt>
              </c:strCache>
            </c:strRef>
          </c:cat>
          <c:val>
            <c:numRef>
              <c:f>БИО!$F$3:$F$29</c:f>
              <c:numCache>
                <c:formatCode>General</c:formatCode>
                <c:ptCount val="27"/>
                <c:pt idx="0">
                  <c:v>73.11</c:v>
                </c:pt>
                <c:pt idx="1">
                  <c:v>47.49</c:v>
                </c:pt>
                <c:pt idx="2">
                  <c:v>61.69</c:v>
                </c:pt>
                <c:pt idx="3">
                  <c:v>77.61</c:v>
                </c:pt>
                <c:pt idx="4">
                  <c:v>67.510000000000005</c:v>
                </c:pt>
                <c:pt idx="5">
                  <c:v>62.98</c:v>
                </c:pt>
                <c:pt idx="6">
                  <c:v>46.82</c:v>
                </c:pt>
                <c:pt idx="7">
                  <c:v>39.78</c:v>
                </c:pt>
                <c:pt idx="8">
                  <c:v>63</c:v>
                </c:pt>
                <c:pt idx="9">
                  <c:v>56.64</c:v>
                </c:pt>
                <c:pt idx="10">
                  <c:v>63.67</c:v>
                </c:pt>
                <c:pt idx="11">
                  <c:v>40.590000000000003</c:v>
                </c:pt>
                <c:pt idx="12">
                  <c:v>66.819999999999993</c:v>
                </c:pt>
                <c:pt idx="13">
                  <c:v>51.81</c:v>
                </c:pt>
                <c:pt idx="14">
                  <c:v>66.069999999999993</c:v>
                </c:pt>
                <c:pt idx="15">
                  <c:v>52.46</c:v>
                </c:pt>
                <c:pt idx="16">
                  <c:v>55.3</c:v>
                </c:pt>
                <c:pt idx="17">
                  <c:v>60.43</c:v>
                </c:pt>
                <c:pt idx="18">
                  <c:v>39.85</c:v>
                </c:pt>
                <c:pt idx="19">
                  <c:v>54.76</c:v>
                </c:pt>
                <c:pt idx="20">
                  <c:v>73.42</c:v>
                </c:pt>
                <c:pt idx="21">
                  <c:v>54.22</c:v>
                </c:pt>
                <c:pt idx="22">
                  <c:v>65.47</c:v>
                </c:pt>
                <c:pt idx="23">
                  <c:v>31.27</c:v>
                </c:pt>
                <c:pt idx="24">
                  <c:v>53.04</c:v>
                </c:pt>
                <c:pt idx="25">
                  <c:v>52.84</c:v>
                </c:pt>
                <c:pt idx="26">
                  <c:v>49.08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41-41AF-86E4-153C838FAD7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55721264"/>
        <c:axId val="355723224"/>
      </c:barChart>
      <c:catAx>
        <c:axId val="3557212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Задание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5723224"/>
        <c:crosses val="autoZero"/>
        <c:auto val="1"/>
        <c:lblAlgn val="ctr"/>
        <c:lblOffset val="100"/>
        <c:noMultiLvlLbl val="0"/>
      </c:catAx>
      <c:valAx>
        <c:axId val="35572322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5721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'[Ф3_Статистика по отметкам5кл.xlsx]БИО'!$E$1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'[Ф3_Статистика по отметкам5кл.xlsx]БИО'!$A$2:$A$37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'[Ф3_Статистика по отметкам5кл.xlsx]БИО'!$E$2:$E$37</c:f>
              <c:numCache>
                <c:formatCode>General</c:formatCode>
                <c:ptCount val="36"/>
                <c:pt idx="0">
                  <c:v>3.08</c:v>
                </c:pt>
                <c:pt idx="1">
                  <c:v>3.07</c:v>
                </c:pt>
                <c:pt idx="2">
                  <c:v>0</c:v>
                </c:pt>
                <c:pt idx="3">
                  <c:v>3.84</c:v>
                </c:pt>
                <c:pt idx="4">
                  <c:v>3.36</c:v>
                </c:pt>
                <c:pt idx="5">
                  <c:v>0</c:v>
                </c:pt>
                <c:pt idx="6">
                  <c:v>0</c:v>
                </c:pt>
                <c:pt idx="7">
                  <c:v>6.74</c:v>
                </c:pt>
                <c:pt idx="8">
                  <c:v>0</c:v>
                </c:pt>
                <c:pt idx="9">
                  <c:v>6.67</c:v>
                </c:pt>
                <c:pt idx="10">
                  <c:v>1.2</c:v>
                </c:pt>
                <c:pt idx="11">
                  <c:v>0</c:v>
                </c:pt>
                <c:pt idx="12">
                  <c:v>1.72</c:v>
                </c:pt>
                <c:pt idx="13">
                  <c:v>5.26</c:v>
                </c:pt>
                <c:pt idx="14">
                  <c:v>0</c:v>
                </c:pt>
                <c:pt idx="15">
                  <c:v>2.6</c:v>
                </c:pt>
                <c:pt idx="16">
                  <c:v>0</c:v>
                </c:pt>
                <c:pt idx="17">
                  <c:v>4.08</c:v>
                </c:pt>
                <c:pt idx="18">
                  <c:v>0</c:v>
                </c:pt>
                <c:pt idx="19">
                  <c:v>6.76</c:v>
                </c:pt>
                <c:pt idx="20">
                  <c:v>1.57</c:v>
                </c:pt>
                <c:pt idx="21">
                  <c:v>0.9</c:v>
                </c:pt>
                <c:pt idx="22">
                  <c:v>3.85</c:v>
                </c:pt>
                <c:pt idx="23">
                  <c:v>3.95</c:v>
                </c:pt>
                <c:pt idx="24">
                  <c:v>3.23</c:v>
                </c:pt>
                <c:pt idx="25">
                  <c:v>0</c:v>
                </c:pt>
                <c:pt idx="26">
                  <c:v>0</c:v>
                </c:pt>
                <c:pt idx="27">
                  <c:v>5.49</c:v>
                </c:pt>
                <c:pt idx="28">
                  <c:v>0</c:v>
                </c:pt>
                <c:pt idx="29">
                  <c:v>0</c:v>
                </c:pt>
                <c:pt idx="30">
                  <c:v>20</c:v>
                </c:pt>
                <c:pt idx="31">
                  <c:v>0</c:v>
                </c:pt>
                <c:pt idx="32">
                  <c:v>4.29</c:v>
                </c:pt>
                <c:pt idx="33">
                  <c:v>10.94</c:v>
                </c:pt>
                <c:pt idx="34">
                  <c:v>1.79</c:v>
                </c:pt>
                <c:pt idx="3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59-4D80-BD71-637623DB6DDA}"/>
            </c:ext>
          </c:extLst>
        </c:ser>
        <c:ser>
          <c:idx val="1"/>
          <c:order val="1"/>
          <c:tx>
            <c:strRef>
              <c:f>'[Ф3_Статистика по отметкам5кл.xlsx]БИО'!$F$1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'[Ф3_Статистика по отметкам5кл.xlsx]БИО'!$A$2:$A$37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'[Ф3_Статистика по отметкам5кл.xlsx]БИО'!$F$2:$F$37</c:f>
              <c:numCache>
                <c:formatCode>General</c:formatCode>
                <c:ptCount val="36"/>
                <c:pt idx="0">
                  <c:v>35.06</c:v>
                </c:pt>
                <c:pt idx="1">
                  <c:v>39.51</c:v>
                </c:pt>
                <c:pt idx="2">
                  <c:v>58.82</c:v>
                </c:pt>
                <c:pt idx="3">
                  <c:v>35.69</c:v>
                </c:pt>
                <c:pt idx="4">
                  <c:v>46.48</c:v>
                </c:pt>
                <c:pt idx="5">
                  <c:v>4.3499999999999996</c:v>
                </c:pt>
                <c:pt idx="6">
                  <c:v>32.31</c:v>
                </c:pt>
                <c:pt idx="7">
                  <c:v>31.46</c:v>
                </c:pt>
                <c:pt idx="8">
                  <c:v>36.11</c:v>
                </c:pt>
                <c:pt idx="9">
                  <c:v>6.67</c:v>
                </c:pt>
                <c:pt idx="10">
                  <c:v>39.76</c:v>
                </c:pt>
                <c:pt idx="11">
                  <c:v>62.5</c:v>
                </c:pt>
                <c:pt idx="12">
                  <c:v>22.41</c:v>
                </c:pt>
                <c:pt idx="13">
                  <c:v>37.72</c:v>
                </c:pt>
                <c:pt idx="14">
                  <c:v>81.25</c:v>
                </c:pt>
                <c:pt idx="15">
                  <c:v>31.17</c:v>
                </c:pt>
                <c:pt idx="16">
                  <c:v>18.059999999999999</c:v>
                </c:pt>
                <c:pt idx="17">
                  <c:v>48.98</c:v>
                </c:pt>
                <c:pt idx="18">
                  <c:v>34.43</c:v>
                </c:pt>
                <c:pt idx="19">
                  <c:v>51.35</c:v>
                </c:pt>
                <c:pt idx="20">
                  <c:v>44.09</c:v>
                </c:pt>
                <c:pt idx="21">
                  <c:v>35.08</c:v>
                </c:pt>
                <c:pt idx="22">
                  <c:v>53.85</c:v>
                </c:pt>
                <c:pt idx="23">
                  <c:v>35.53</c:v>
                </c:pt>
                <c:pt idx="24">
                  <c:v>38.71</c:v>
                </c:pt>
                <c:pt idx="25">
                  <c:v>65.959999999999994</c:v>
                </c:pt>
                <c:pt idx="26">
                  <c:v>45.45</c:v>
                </c:pt>
                <c:pt idx="27">
                  <c:v>46.15</c:v>
                </c:pt>
                <c:pt idx="28">
                  <c:v>35.56</c:v>
                </c:pt>
                <c:pt idx="29">
                  <c:v>38.33</c:v>
                </c:pt>
                <c:pt idx="30">
                  <c:v>70</c:v>
                </c:pt>
                <c:pt idx="31">
                  <c:v>53.13</c:v>
                </c:pt>
                <c:pt idx="32">
                  <c:v>51.72</c:v>
                </c:pt>
                <c:pt idx="33">
                  <c:v>42.19</c:v>
                </c:pt>
                <c:pt idx="34">
                  <c:v>41.96</c:v>
                </c:pt>
                <c:pt idx="35">
                  <c:v>29.84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59-4D80-BD71-637623DB6DDA}"/>
            </c:ext>
          </c:extLst>
        </c:ser>
        <c:ser>
          <c:idx val="2"/>
          <c:order val="2"/>
          <c:tx>
            <c:strRef>
              <c:f>'[Ф3_Статистика по отметкам5кл.xlsx]БИО'!$G$1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'[Ф3_Статистика по отметкам5кл.xlsx]БИО'!$A$2:$A$37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'[Ф3_Статистика по отметкам5кл.xlsx]БИО'!$G$2:$G$37</c:f>
              <c:numCache>
                <c:formatCode>General</c:formatCode>
                <c:ptCount val="36"/>
                <c:pt idx="0">
                  <c:v>44.37</c:v>
                </c:pt>
                <c:pt idx="1">
                  <c:v>42.76</c:v>
                </c:pt>
                <c:pt idx="2">
                  <c:v>41.18</c:v>
                </c:pt>
                <c:pt idx="3">
                  <c:v>41.6</c:v>
                </c:pt>
                <c:pt idx="4">
                  <c:v>37.61</c:v>
                </c:pt>
                <c:pt idx="5">
                  <c:v>82.61</c:v>
                </c:pt>
                <c:pt idx="6">
                  <c:v>44.62</c:v>
                </c:pt>
                <c:pt idx="7">
                  <c:v>43.82</c:v>
                </c:pt>
                <c:pt idx="8">
                  <c:v>55.56</c:v>
                </c:pt>
                <c:pt idx="9">
                  <c:v>86.67</c:v>
                </c:pt>
                <c:pt idx="10">
                  <c:v>40.96</c:v>
                </c:pt>
                <c:pt idx="11">
                  <c:v>33.33</c:v>
                </c:pt>
                <c:pt idx="12">
                  <c:v>50</c:v>
                </c:pt>
                <c:pt idx="13">
                  <c:v>37.72</c:v>
                </c:pt>
                <c:pt idx="14">
                  <c:v>18.75</c:v>
                </c:pt>
                <c:pt idx="15">
                  <c:v>48.05</c:v>
                </c:pt>
                <c:pt idx="16">
                  <c:v>43.06</c:v>
                </c:pt>
                <c:pt idx="17">
                  <c:v>38.78</c:v>
                </c:pt>
                <c:pt idx="18">
                  <c:v>31.15</c:v>
                </c:pt>
                <c:pt idx="19">
                  <c:v>31.08</c:v>
                </c:pt>
                <c:pt idx="20">
                  <c:v>44.88</c:v>
                </c:pt>
                <c:pt idx="21">
                  <c:v>50.45</c:v>
                </c:pt>
                <c:pt idx="22">
                  <c:v>26.92</c:v>
                </c:pt>
                <c:pt idx="23">
                  <c:v>42.11</c:v>
                </c:pt>
                <c:pt idx="24">
                  <c:v>37.1</c:v>
                </c:pt>
                <c:pt idx="25">
                  <c:v>31.91</c:v>
                </c:pt>
                <c:pt idx="26">
                  <c:v>50</c:v>
                </c:pt>
                <c:pt idx="27">
                  <c:v>43.96</c:v>
                </c:pt>
                <c:pt idx="28">
                  <c:v>44.44</c:v>
                </c:pt>
                <c:pt idx="29">
                  <c:v>46.67</c:v>
                </c:pt>
                <c:pt idx="30">
                  <c:v>10</c:v>
                </c:pt>
                <c:pt idx="31">
                  <c:v>37.5</c:v>
                </c:pt>
                <c:pt idx="32">
                  <c:v>37.340000000000003</c:v>
                </c:pt>
                <c:pt idx="33">
                  <c:v>39.06</c:v>
                </c:pt>
                <c:pt idx="34">
                  <c:v>50</c:v>
                </c:pt>
                <c:pt idx="35">
                  <c:v>61.29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459-4D80-BD71-637623DB6DDA}"/>
            </c:ext>
          </c:extLst>
        </c:ser>
        <c:ser>
          <c:idx val="3"/>
          <c:order val="3"/>
          <c:tx>
            <c:strRef>
              <c:f>'[Ф3_Статистика по отметкам5кл.xlsx]БИО'!$H$1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'[Ф3_Статистика по отметкам5кл.xlsx]БИО'!$A$2:$A$37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'[Ф3_Статистика по отметкам5кл.xlsx]БИО'!$H$2:$H$37</c:f>
              <c:numCache>
                <c:formatCode>General</c:formatCode>
                <c:ptCount val="36"/>
                <c:pt idx="0">
                  <c:v>17.489999999999998</c:v>
                </c:pt>
                <c:pt idx="1">
                  <c:v>14.67</c:v>
                </c:pt>
                <c:pt idx="2">
                  <c:v>0</c:v>
                </c:pt>
                <c:pt idx="3">
                  <c:v>18.88</c:v>
                </c:pt>
                <c:pt idx="4">
                  <c:v>12.54</c:v>
                </c:pt>
                <c:pt idx="5">
                  <c:v>13.04</c:v>
                </c:pt>
                <c:pt idx="6">
                  <c:v>23.08</c:v>
                </c:pt>
                <c:pt idx="7">
                  <c:v>17.98</c:v>
                </c:pt>
                <c:pt idx="8">
                  <c:v>8.33</c:v>
                </c:pt>
                <c:pt idx="9">
                  <c:v>0</c:v>
                </c:pt>
                <c:pt idx="10">
                  <c:v>18.07</c:v>
                </c:pt>
                <c:pt idx="11">
                  <c:v>4.17</c:v>
                </c:pt>
                <c:pt idx="12">
                  <c:v>25.86</c:v>
                </c:pt>
                <c:pt idx="13">
                  <c:v>19.3</c:v>
                </c:pt>
                <c:pt idx="14">
                  <c:v>0</c:v>
                </c:pt>
                <c:pt idx="15">
                  <c:v>18.18</c:v>
                </c:pt>
                <c:pt idx="16">
                  <c:v>38.89</c:v>
                </c:pt>
                <c:pt idx="17">
                  <c:v>8.16</c:v>
                </c:pt>
                <c:pt idx="18">
                  <c:v>34.43</c:v>
                </c:pt>
                <c:pt idx="19">
                  <c:v>10.81</c:v>
                </c:pt>
                <c:pt idx="20">
                  <c:v>9.4499999999999993</c:v>
                </c:pt>
                <c:pt idx="21">
                  <c:v>13.56</c:v>
                </c:pt>
                <c:pt idx="22">
                  <c:v>15.38</c:v>
                </c:pt>
                <c:pt idx="23">
                  <c:v>18.420000000000002</c:v>
                </c:pt>
                <c:pt idx="24">
                  <c:v>20.97</c:v>
                </c:pt>
                <c:pt idx="25">
                  <c:v>2.13</c:v>
                </c:pt>
                <c:pt idx="26">
                  <c:v>4.55</c:v>
                </c:pt>
                <c:pt idx="27">
                  <c:v>4.4000000000000004</c:v>
                </c:pt>
                <c:pt idx="28">
                  <c:v>20</c:v>
                </c:pt>
                <c:pt idx="29">
                  <c:v>15</c:v>
                </c:pt>
                <c:pt idx="30">
                  <c:v>0</c:v>
                </c:pt>
                <c:pt idx="31">
                  <c:v>9.3800000000000008</c:v>
                </c:pt>
                <c:pt idx="32">
                  <c:v>6.65</c:v>
                </c:pt>
                <c:pt idx="33">
                  <c:v>7.81</c:v>
                </c:pt>
                <c:pt idx="34">
                  <c:v>6.25</c:v>
                </c:pt>
                <c:pt idx="35">
                  <c:v>8.8699999999999992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459-4D80-BD71-637623DB6DD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476823448"/>
        <c:axId val="476824624"/>
      </c:barChart>
      <c:catAx>
        <c:axId val="4768234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6824624"/>
        <c:crosses val="autoZero"/>
        <c:auto val="1"/>
        <c:lblAlgn val="ctr"/>
        <c:lblOffset val="100"/>
        <c:noMultiLvlLbl val="0"/>
      </c:catAx>
      <c:valAx>
        <c:axId val="47682462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6823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aseline="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БИО!$A$2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БИО!$E$1:$AX$1</c:f>
              <c:numCache>
                <c:formatCode>General</c:formatCode>
                <c:ptCount val="4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</c:numCache>
            </c:numRef>
          </c:cat>
          <c:val>
            <c:numRef>
              <c:f>БИО!$E$2:$AX$2</c:f>
              <c:numCache>
                <c:formatCode>General</c:formatCode>
                <c:ptCount val="46"/>
                <c:pt idx="0">
                  <c:v>0</c:v>
                </c:pt>
                <c:pt idx="1">
                  <c:v>0</c:v>
                </c:pt>
                <c:pt idx="2">
                  <c:v>0.1</c:v>
                </c:pt>
                <c:pt idx="3">
                  <c:v>0.1</c:v>
                </c:pt>
                <c:pt idx="4">
                  <c:v>0.2</c:v>
                </c:pt>
                <c:pt idx="5">
                  <c:v>0.2</c:v>
                </c:pt>
                <c:pt idx="6">
                  <c:v>0.3</c:v>
                </c:pt>
                <c:pt idx="7">
                  <c:v>0.4</c:v>
                </c:pt>
                <c:pt idx="8">
                  <c:v>0.5</c:v>
                </c:pt>
                <c:pt idx="9">
                  <c:v>0.6</c:v>
                </c:pt>
                <c:pt idx="10">
                  <c:v>0.7</c:v>
                </c:pt>
                <c:pt idx="11">
                  <c:v>2</c:v>
                </c:pt>
                <c:pt idx="12">
                  <c:v>2.4</c:v>
                </c:pt>
                <c:pt idx="13">
                  <c:v>2.6</c:v>
                </c:pt>
                <c:pt idx="14">
                  <c:v>2.7</c:v>
                </c:pt>
                <c:pt idx="15">
                  <c:v>2.8</c:v>
                </c:pt>
                <c:pt idx="16">
                  <c:v>2.9</c:v>
                </c:pt>
                <c:pt idx="17">
                  <c:v>2.9</c:v>
                </c:pt>
                <c:pt idx="18">
                  <c:v>3.1</c:v>
                </c:pt>
                <c:pt idx="19">
                  <c:v>3.1</c:v>
                </c:pt>
                <c:pt idx="20">
                  <c:v>3.3</c:v>
                </c:pt>
                <c:pt idx="21">
                  <c:v>3.5</c:v>
                </c:pt>
                <c:pt idx="22">
                  <c:v>3.8</c:v>
                </c:pt>
                <c:pt idx="23">
                  <c:v>4.0999999999999996</c:v>
                </c:pt>
                <c:pt idx="24">
                  <c:v>4.3</c:v>
                </c:pt>
                <c:pt idx="25">
                  <c:v>4.0999999999999996</c:v>
                </c:pt>
                <c:pt idx="26">
                  <c:v>3.8</c:v>
                </c:pt>
                <c:pt idx="27">
                  <c:v>3.8</c:v>
                </c:pt>
                <c:pt idx="28">
                  <c:v>3.7</c:v>
                </c:pt>
                <c:pt idx="29">
                  <c:v>3.6</c:v>
                </c:pt>
                <c:pt idx="30">
                  <c:v>3.5</c:v>
                </c:pt>
                <c:pt idx="31">
                  <c:v>3.5</c:v>
                </c:pt>
                <c:pt idx="32">
                  <c:v>3.4</c:v>
                </c:pt>
                <c:pt idx="33">
                  <c:v>3.4</c:v>
                </c:pt>
                <c:pt idx="34">
                  <c:v>3.2</c:v>
                </c:pt>
                <c:pt idx="35">
                  <c:v>3.1</c:v>
                </c:pt>
                <c:pt idx="36">
                  <c:v>2.9</c:v>
                </c:pt>
                <c:pt idx="37">
                  <c:v>2.5</c:v>
                </c:pt>
                <c:pt idx="38">
                  <c:v>2.2000000000000002</c:v>
                </c:pt>
                <c:pt idx="39">
                  <c:v>1.9</c:v>
                </c:pt>
                <c:pt idx="40">
                  <c:v>1.6</c:v>
                </c:pt>
                <c:pt idx="41">
                  <c:v>1.3</c:v>
                </c:pt>
                <c:pt idx="42">
                  <c:v>0.9</c:v>
                </c:pt>
                <c:pt idx="43">
                  <c:v>0.6</c:v>
                </c:pt>
                <c:pt idx="44">
                  <c:v>0.3</c:v>
                </c:pt>
                <c:pt idx="45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5E-4111-B3AD-3E428D8810A6}"/>
            </c:ext>
          </c:extLst>
        </c:ser>
        <c:ser>
          <c:idx val="1"/>
          <c:order val="1"/>
          <c:tx>
            <c:strRef>
              <c:f>БИО!$A$3</c:f>
              <c:strCache>
                <c:ptCount val="1"/>
                <c:pt idx="0">
                  <c:v>По Приморскому краю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БИО!$E$1:$AX$1</c:f>
              <c:numCache>
                <c:formatCode>General</c:formatCode>
                <c:ptCount val="4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</c:numCache>
            </c:numRef>
          </c:cat>
          <c:val>
            <c:numRef>
              <c:f>БИО!$E$3:$AX$3</c:f>
              <c:numCache>
                <c:formatCode>General</c:formatCode>
                <c:ptCount val="46"/>
                <c:pt idx="0">
                  <c:v>0.1</c:v>
                </c:pt>
                <c:pt idx="1">
                  <c:v>0</c:v>
                </c:pt>
                <c:pt idx="2">
                  <c:v>0.1</c:v>
                </c:pt>
                <c:pt idx="3">
                  <c:v>0.2</c:v>
                </c:pt>
                <c:pt idx="4">
                  <c:v>0.2</c:v>
                </c:pt>
                <c:pt idx="5">
                  <c:v>0.2</c:v>
                </c:pt>
                <c:pt idx="6">
                  <c:v>0.4</c:v>
                </c:pt>
                <c:pt idx="7">
                  <c:v>0.4</c:v>
                </c:pt>
                <c:pt idx="8">
                  <c:v>0.4</c:v>
                </c:pt>
                <c:pt idx="9">
                  <c:v>0.6</c:v>
                </c:pt>
                <c:pt idx="10">
                  <c:v>0.6</c:v>
                </c:pt>
                <c:pt idx="11">
                  <c:v>2.7</c:v>
                </c:pt>
                <c:pt idx="12">
                  <c:v>2.6</c:v>
                </c:pt>
                <c:pt idx="13">
                  <c:v>3</c:v>
                </c:pt>
                <c:pt idx="14">
                  <c:v>2.9</c:v>
                </c:pt>
                <c:pt idx="15">
                  <c:v>3.2</c:v>
                </c:pt>
                <c:pt idx="16">
                  <c:v>3</c:v>
                </c:pt>
                <c:pt idx="17">
                  <c:v>3.2</c:v>
                </c:pt>
                <c:pt idx="18">
                  <c:v>3.3</c:v>
                </c:pt>
                <c:pt idx="19">
                  <c:v>3.2</c:v>
                </c:pt>
                <c:pt idx="20">
                  <c:v>3.3</c:v>
                </c:pt>
                <c:pt idx="21">
                  <c:v>4</c:v>
                </c:pt>
                <c:pt idx="22">
                  <c:v>5</c:v>
                </c:pt>
                <c:pt idx="23">
                  <c:v>4.3</c:v>
                </c:pt>
                <c:pt idx="24">
                  <c:v>4.3</c:v>
                </c:pt>
                <c:pt idx="25">
                  <c:v>3.9</c:v>
                </c:pt>
                <c:pt idx="26">
                  <c:v>3.5</c:v>
                </c:pt>
                <c:pt idx="27">
                  <c:v>3.5</c:v>
                </c:pt>
                <c:pt idx="28">
                  <c:v>3.4</c:v>
                </c:pt>
                <c:pt idx="29">
                  <c:v>3.1</c:v>
                </c:pt>
                <c:pt idx="30">
                  <c:v>3.1</c:v>
                </c:pt>
                <c:pt idx="31">
                  <c:v>3</c:v>
                </c:pt>
                <c:pt idx="32">
                  <c:v>3.4</c:v>
                </c:pt>
                <c:pt idx="33">
                  <c:v>3.6</c:v>
                </c:pt>
                <c:pt idx="34">
                  <c:v>3.7</c:v>
                </c:pt>
                <c:pt idx="35">
                  <c:v>2.7</c:v>
                </c:pt>
                <c:pt idx="36">
                  <c:v>2.1</c:v>
                </c:pt>
                <c:pt idx="37">
                  <c:v>2.2000000000000002</c:v>
                </c:pt>
                <c:pt idx="38">
                  <c:v>1.8</c:v>
                </c:pt>
                <c:pt idx="39">
                  <c:v>1.7</c:v>
                </c:pt>
                <c:pt idx="40">
                  <c:v>1.3</c:v>
                </c:pt>
                <c:pt idx="41">
                  <c:v>1.3</c:v>
                </c:pt>
                <c:pt idx="42">
                  <c:v>0.7</c:v>
                </c:pt>
                <c:pt idx="43">
                  <c:v>0.6</c:v>
                </c:pt>
                <c:pt idx="44">
                  <c:v>0.2</c:v>
                </c:pt>
                <c:pt idx="45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5E-4111-B3AD-3E428D8810A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54130280"/>
        <c:axId val="354069328"/>
      </c:barChart>
      <c:catAx>
        <c:axId val="35413028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4069328"/>
        <c:crosses val="autoZero"/>
        <c:auto val="1"/>
        <c:lblAlgn val="ctr"/>
        <c:lblOffset val="100"/>
        <c:noMultiLvlLbl val="0"/>
      </c:catAx>
      <c:valAx>
        <c:axId val="354069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участников,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4130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aseline="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'[Ф9_Сравнение отметок с отметками по журналу 5 кл.xlsx]БИО'!$D$1</c:f>
              <c:strCache>
                <c:ptCount val="1"/>
                <c:pt idx="0">
                  <c:v>Понизили
(Отметка &lt; Отметка по журналу) %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 5 кл.xlsx]БИО'!$A$2:$A$36</c:f>
              <c:strCache>
                <c:ptCount val="35"/>
                <c:pt idx="0">
                  <c:v>Приморский край</c:v>
                </c:pt>
                <c:pt idx="1">
                  <c:v>Лазовский муниципальный округ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'[Ф9_Сравнение отметок с отметками по журналу 5 кл.xlsx]БИО'!$D$2:$D$36</c:f>
              <c:numCache>
                <c:formatCode>General</c:formatCode>
                <c:ptCount val="35"/>
                <c:pt idx="0">
                  <c:v>18.3</c:v>
                </c:pt>
                <c:pt idx="1">
                  <c:v>5.88</c:v>
                </c:pt>
                <c:pt idx="2">
                  <c:v>24.94</c:v>
                </c:pt>
                <c:pt idx="3">
                  <c:v>17.739999999999998</c:v>
                </c:pt>
                <c:pt idx="4">
                  <c:v>0</c:v>
                </c:pt>
                <c:pt idx="5">
                  <c:v>3.08</c:v>
                </c:pt>
                <c:pt idx="6">
                  <c:v>25.84</c:v>
                </c:pt>
                <c:pt idx="7">
                  <c:v>5.56</c:v>
                </c:pt>
                <c:pt idx="8">
                  <c:v>13.33</c:v>
                </c:pt>
                <c:pt idx="9">
                  <c:v>7.23</c:v>
                </c:pt>
                <c:pt idx="10">
                  <c:v>0</c:v>
                </c:pt>
                <c:pt idx="11">
                  <c:v>15.52</c:v>
                </c:pt>
                <c:pt idx="12">
                  <c:v>13.16</c:v>
                </c:pt>
                <c:pt idx="13">
                  <c:v>6.25</c:v>
                </c:pt>
                <c:pt idx="14">
                  <c:v>22.37</c:v>
                </c:pt>
                <c:pt idx="15">
                  <c:v>9.7200000000000006</c:v>
                </c:pt>
                <c:pt idx="16">
                  <c:v>12.24</c:v>
                </c:pt>
                <c:pt idx="17">
                  <c:v>10</c:v>
                </c:pt>
                <c:pt idx="18">
                  <c:v>15.28</c:v>
                </c:pt>
                <c:pt idx="19">
                  <c:v>18.899999999999999</c:v>
                </c:pt>
                <c:pt idx="20">
                  <c:v>15.55</c:v>
                </c:pt>
                <c:pt idx="21">
                  <c:v>38.46</c:v>
                </c:pt>
                <c:pt idx="22">
                  <c:v>7.89</c:v>
                </c:pt>
                <c:pt idx="23">
                  <c:v>8.06</c:v>
                </c:pt>
                <c:pt idx="24">
                  <c:v>2.13</c:v>
                </c:pt>
                <c:pt idx="25">
                  <c:v>68.180000000000007</c:v>
                </c:pt>
                <c:pt idx="26">
                  <c:v>20.88</c:v>
                </c:pt>
                <c:pt idx="27">
                  <c:v>2.2200000000000002</c:v>
                </c:pt>
                <c:pt idx="28">
                  <c:v>5</c:v>
                </c:pt>
                <c:pt idx="29">
                  <c:v>66.67</c:v>
                </c:pt>
                <c:pt idx="30">
                  <c:v>9.3800000000000008</c:v>
                </c:pt>
                <c:pt idx="31">
                  <c:v>13.06</c:v>
                </c:pt>
                <c:pt idx="32">
                  <c:v>31.25</c:v>
                </c:pt>
                <c:pt idx="33">
                  <c:v>16.96</c:v>
                </c:pt>
                <c:pt idx="34">
                  <c:v>33.869999999999997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BC-4AAC-B226-BE4928FE2A48}"/>
            </c:ext>
          </c:extLst>
        </c:ser>
        <c:ser>
          <c:idx val="1"/>
          <c:order val="1"/>
          <c:tx>
            <c:strRef>
              <c:f>'[Ф9_Сравнение отметок с отметками по журналу 5 кл.xlsx]БИО'!$F$1</c:f>
              <c:strCache>
                <c:ptCount val="1"/>
                <c:pt idx="0">
                  <c:v>Подтвердили
(Отметка = Отметке по журналу) %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 5 кл.xlsx]БИО'!$A$2:$A$36</c:f>
              <c:strCache>
                <c:ptCount val="35"/>
                <c:pt idx="0">
                  <c:v>Приморский край</c:v>
                </c:pt>
                <c:pt idx="1">
                  <c:v>Лазовский муниципальный округ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'[Ф9_Сравнение отметок с отметками по журналу 5 кл.xlsx]БИО'!$F$2:$F$36</c:f>
              <c:numCache>
                <c:formatCode>General</c:formatCode>
                <c:ptCount val="35"/>
                <c:pt idx="0">
                  <c:v>67.98</c:v>
                </c:pt>
                <c:pt idx="1">
                  <c:v>94.12</c:v>
                </c:pt>
                <c:pt idx="2">
                  <c:v>61.92</c:v>
                </c:pt>
                <c:pt idx="3">
                  <c:v>77.06</c:v>
                </c:pt>
                <c:pt idx="4">
                  <c:v>86.96</c:v>
                </c:pt>
                <c:pt idx="5">
                  <c:v>80</c:v>
                </c:pt>
                <c:pt idx="6">
                  <c:v>56.18</c:v>
                </c:pt>
                <c:pt idx="7">
                  <c:v>75</c:v>
                </c:pt>
                <c:pt idx="8">
                  <c:v>80</c:v>
                </c:pt>
                <c:pt idx="9">
                  <c:v>83.13</c:v>
                </c:pt>
                <c:pt idx="10">
                  <c:v>100</c:v>
                </c:pt>
                <c:pt idx="11">
                  <c:v>65.52</c:v>
                </c:pt>
                <c:pt idx="12">
                  <c:v>63.16</c:v>
                </c:pt>
                <c:pt idx="13">
                  <c:v>93.75</c:v>
                </c:pt>
                <c:pt idx="14">
                  <c:v>55.26</c:v>
                </c:pt>
                <c:pt idx="15">
                  <c:v>47.22</c:v>
                </c:pt>
                <c:pt idx="16">
                  <c:v>73.47</c:v>
                </c:pt>
                <c:pt idx="17">
                  <c:v>66.67</c:v>
                </c:pt>
                <c:pt idx="18">
                  <c:v>77.78</c:v>
                </c:pt>
                <c:pt idx="19">
                  <c:v>62.99</c:v>
                </c:pt>
                <c:pt idx="20">
                  <c:v>66.37</c:v>
                </c:pt>
                <c:pt idx="21">
                  <c:v>53.85</c:v>
                </c:pt>
                <c:pt idx="22">
                  <c:v>78.95</c:v>
                </c:pt>
                <c:pt idx="23">
                  <c:v>72.58</c:v>
                </c:pt>
                <c:pt idx="24">
                  <c:v>95.74</c:v>
                </c:pt>
                <c:pt idx="25">
                  <c:v>31.82</c:v>
                </c:pt>
                <c:pt idx="26">
                  <c:v>62.64</c:v>
                </c:pt>
                <c:pt idx="27">
                  <c:v>82.22</c:v>
                </c:pt>
                <c:pt idx="28">
                  <c:v>83.33</c:v>
                </c:pt>
                <c:pt idx="29">
                  <c:v>33.33</c:v>
                </c:pt>
                <c:pt idx="30">
                  <c:v>75</c:v>
                </c:pt>
                <c:pt idx="31">
                  <c:v>79.5</c:v>
                </c:pt>
                <c:pt idx="32">
                  <c:v>43.75</c:v>
                </c:pt>
                <c:pt idx="33">
                  <c:v>66.069999999999993</c:v>
                </c:pt>
                <c:pt idx="34">
                  <c:v>58.06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DBC-4AAC-B226-BE4928FE2A48}"/>
            </c:ext>
          </c:extLst>
        </c:ser>
        <c:ser>
          <c:idx val="2"/>
          <c:order val="2"/>
          <c:tx>
            <c:strRef>
              <c:f>'[Ф9_Сравнение отметок с отметками по журналу 5 кл.xlsx]БИО'!$H$1</c:f>
              <c:strCache>
                <c:ptCount val="1"/>
                <c:pt idx="0">
                  <c:v>Повысили
(Отметка &gt; Отметка по журналу) %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1862892106141877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BC-4AAC-B226-BE4928FE2A48}"/>
                </c:ext>
              </c:extLst>
            </c:dLbl>
            <c:dLbl>
              <c:idx val="6"/>
              <c:layout>
                <c:manualLayout>
                  <c:x val="-1.2558867631842564E-2"/>
                  <c:y val="-1.4211722129882782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BC-4AAC-B226-BE4928FE2A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 5 кл.xlsx]БИО'!$A$2:$A$36</c:f>
              <c:strCache>
                <c:ptCount val="35"/>
                <c:pt idx="0">
                  <c:v>Приморский край</c:v>
                </c:pt>
                <c:pt idx="1">
                  <c:v>Лазовский муниципальный округ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'[Ф9_Сравнение отметок с отметками по журналу 5 кл.xlsx]БИО'!$H$2:$H$36</c:f>
              <c:numCache>
                <c:formatCode>General</c:formatCode>
                <c:ptCount val="35"/>
                <c:pt idx="0">
                  <c:v>13.72</c:v>
                </c:pt>
                <c:pt idx="1">
                  <c:v>0</c:v>
                </c:pt>
                <c:pt idx="2">
                  <c:v>13.14</c:v>
                </c:pt>
                <c:pt idx="3">
                  <c:v>5.2</c:v>
                </c:pt>
                <c:pt idx="4">
                  <c:v>13.04</c:v>
                </c:pt>
                <c:pt idx="5">
                  <c:v>16.920000000000002</c:v>
                </c:pt>
                <c:pt idx="6">
                  <c:v>17.98</c:v>
                </c:pt>
                <c:pt idx="7">
                  <c:v>19.440000000000001</c:v>
                </c:pt>
                <c:pt idx="8">
                  <c:v>6.67</c:v>
                </c:pt>
                <c:pt idx="9">
                  <c:v>9.64</c:v>
                </c:pt>
                <c:pt idx="10">
                  <c:v>0</c:v>
                </c:pt>
                <c:pt idx="11">
                  <c:v>18.97</c:v>
                </c:pt>
                <c:pt idx="12">
                  <c:v>23.68</c:v>
                </c:pt>
                <c:pt idx="13">
                  <c:v>0</c:v>
                </c:pt>
                <c:pt idx="14">
                  <c:v>22.37</c:v>
                </c:pt>
                <c:pt idx="15">
                  <c:v>43.06</c:v>
                </c:pt>
                <c:pt idx="16">
                  <c:v>14.29</c:v>
                </c:pt>
                <c:pt idx="17">
                  <c:v>23.33</c:v>
                </c:pt>
                <c:pt idx="18">
                  <c:v>6.94</c:v>
                </c:pt>
                <c:pt idx="19">
                  <c:v>18.11</c:v>
                </c:pt>
                <c:pt idx="20">
                  <c:v>18.079999999999998</c:v>
                </c:pt>
                <c:pt idx="21">
                  <c:v>7.69</c:v>
                </c:pt>
                <c:pt idx="22">
                  <c:v>13.16</c:v>
                </c:pt>
                <c:pt idx="23">
                  <c:v>19.350000000000001</c:v>
                </c:pt>
                <c:pt idx="24">
                  <c:v>2.13</c:v>
                </c:pt>
                <c:pt idx="25">
                  <c:v>0</c:v>
                </c:pt>
                <c:pt idx="26">
                  <c:v>16.48</c:v>
                </c:pt>
                <c:pt idx="27">
                  <c:v>15.56</c:v>
                </c:pt>
                <c:pt idx="28">
                  <c:v>11.67</c:v>
                </c:pt>
                <c:pt idx="29">
                  <c:v>0</c:v>
                </c:pt>
                <c:pt idx="30">
                  <c:v>15.63</c:v>
                </c:pt>
                <c:pt idx="31">
                  <c:v>7.43</c:v>
                </c:pt>
                <c:pt idx="32">
                  <c:v>25</c:v>
                </c:pt>
                <c:pt idx="33">
                  <c:v>16.96</c:v>
                </c:pt>
                <c:pt idx="34">
                  <c:v>8.06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BC-4AAC-B226-BE4928FE2A4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408524144"/>
        <c:axId val="408524536"/>
      </c:barChart>
      <c:catAx>
        <c:axId val="4085241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8524536"/>
        <c:crosses val="autoZero"/>
        <c:auto val="1"/>
        <c:lblAlgn val="ctr"/>
        <c:lblOffset val="100"/>
        <c:noMultiLvlLbl val="0"/>
      </c:catAx>
      <c:valAx>
        <c:axId val="40852453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8524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aseline="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365021215489268E-2"/>
          <c:y val="0.10127458820480974"/>
          <c:w val="0.96563497878451077"/>
          <c:h val="0.46329533585829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Лист1!$B$2:$B$18</c:f>
              <c:numCache>
                <c:formatCode>General</c:formatCode>
                <c:ptCount val="17"/>
                <c:pt idx="0">
                  <c:v>81.25</c:v>
                </c:pt>
                <c:pt idx="1">
                  <c:v>59.95</c:v>
                </c:pt>
                <c:pt idx="2">
                  <c:v>61.17</c:v>
                </c:pt>
                <c:pt idx="3">
                  <c:v>72.22</c:v>
                </c:pt>
                <c:pt idx="4">
                  <c:v>46.67</c:v>
                </c:pt>
                <c:pt idx="5">
                  <c:v>62.5</c:v>
                </c:pt>
                <c:pt idx="6">
                  <c:v>69.56</c:v>
                </c:pt>
                <c:pt idx="7">
                  <c:v>100</c:v>
                </c:pt>
                <c:pt idx="8">
                  <c:v>74.47</c:v>
                </c:pt>
                <c:pt idx="9">
                  <c:v>33.33</c:v>
                </c:pt>
                <c:pt idx="10">
                  <c:v>72</c:v>
                </c:pt>
                <c:pt idx="11">
                  <c:v>53.839999999999996</c:v>
                </c:pt>
                <c:pt idx="12">
                  <c:v>75</c:v>
                </c:pt>
                <c:pt idx="13">
                  <c:v>48.84</c:v>
                </c:pt>
                <c:pt idx="14">
                  <c:v>88</c:v>
                </c:pt>
                <c:pt idx="15">
                  <c:v>83.34</c:v>
                </c:pt>
                <c:pt idx="16">
                  <c:v>53.33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20-4448-93D3-948E35661C9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60.599999999999994</c:v>
                </c:pt>
                <c:pt idx="1">
                  <c:v>65.320000000000007</c:v>
                </c:pt>
                <c:pt idx="2">
                  <c:v>59.599999999999994</c:v>
                </c:pt>
                <c:pt idx="3">
                  <c:v>65.86</c:v>
                </c:pt>
                <c:pt idx="4">
                  <c:v>60.66</c:v>
                </c:pt>
                <c:pt idx="5">
                  <c:v>44.07</c:v>
                </c:pt>
                <c:pt idx="6">
                  <c:v>39.28</c:v>
                </c:pt>
                <c:pt idx="7">
                  <c:v>25</c:v>
                </c:pt>
                <c:pt idx="8">
                  <c:v>43.9</c:v>
                </c:pt>
                <c:pt idx="9">
                  <c:v>55.56</c:v>
                </c:pt>
                <c:pt idx="10">
                  <c:v>65.3</c:v>
                </c:pt>
                <c:pt idx="11">
                  <c:v>62.65</c:v>
                </c:pt>
                <c:pt idx="12">
                  <c:v>80</c:v>
                </c:pt>
                <c:pt idx="13">
                  <c:v>72.599999999999994</c:v>
                </c:pt>
                <c:pt idx="14">
                  <c:v>64.47</c:v>
                </c:pt>
                <c:pt idx="15">
                  <c:v>53.57</c:v>
                </c:pt>
                <c:pt idx="16">
                  <c:v>36.510000000000005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68-49F4-AF2F-705DE8B80F2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575536202323133E-2"/>
          <c:y val="0.1054614556848513"/>
          <c:w val="0.95142446379767687"/>
          <c:h val="0.446547258590313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Тернейский МО</c:v>
                </c:pt>
                <c:pt idx="8">
                  <c:v>Арсеньевский ГО</c:v>
                </c:pt>
                <c:pt idx="9">
                  <c:v>Пограничный МО</c:v>
                </c:pt>
                <c:pt idx="10">
                  <c:v>Надеждинский МР</c:v>
                </c:pt>
                <c:pt idx="11">
                  <c:v>Хасанский МО</c:v>
                </c:pt>
                <c:pt idx="12">
                  <c:v>Красноармейский МР</c:v>
                </c:pt>
                <c:pt idx="13">
                  <c:v>Находкинский ГО</c:v>
                </c:pt>
                <c:pt idx="14">
                  <c:v>Дальнегорский ГО</c:v>
                </c:pt>
                <c:pt idx="15">
                  <c:v>Лесозаводский ГО</c:v>
                </c:pt>
                <c:pt idx="16">
                  <c:v>Приморский край (РП)</c:v>
                </c:pt>
              </c:strCache>
            </c:strRef>
          </c:cat>
          <c:val>
            <c:numRef>
              <c:f>Лист1!$B$2:$B$18</c:f>
              <c:numCache>
                <c:formatCode>General</c:formatCode>
                <c:ptCount val="17"/>
                <c:pt idx="0">
                  <c:v>61.76</c:v>
                </c:pt>
                <c:pt idx="1">
                  <c:v>32.56</c:v>
                </c:pt>
                <c:pt idx="2">
                  <c:v>67.260000000000005</c:v>
                </c:pt>
                <c:pt idx="3">
                  <c:v>91.31</c:v>
                </c:pt>
                <c:pt idx="4">
                  <c:v>75</c:v>
                </c:pt>
                <c:pt idx="5">
                  <c:v>35.71</c:v>
                </c:pt>
                <c:pt idx="8">
                  <c:v>72.290000000000006</c:v>
                </c:pt>
                <c:pt idx="10">
                  <c:v>73.33</c:v>
                </c:pt>
                <c:pt idx="11">
                  <c:v>34.380000000000003</c:v>
                </c:pt>
                <c:pt idx="12">
                  <c:v>57.15</c:v>
                </c:pt>
                <c:pt idx="13">
                  <c:v>58.120000000000005</c:v>
                </c:pt>
                <c:pt idx="14">
                  <c:v>82.61</c:v>
                </c:pt>
                <c:pt idx="15">
                  <c:v>9.09</c:v>
                </c:pt>
                <c:pt idx="16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54-4CAA-870E-E2B002DFDF0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Тернейский МО</c:v>
                </c:pt>
                <c:pt idx="8">
                  <c:v>Арсеньевский ГО</c:v>
                </c:pt>
                <c:pt idx="9">
                  <c:v>Пограничный МО</c:v>
                </c:pt>
                <c:pt idx="10">
                  <c:v>Надеждинский МР</c:v>
                </c:pt>
                <c:pt idx="11">
                  <c:v>Хасанский МО</c:v>
                </c:pt>
                <c:pt idx="12">
                  <c:v>Красноармейский МР</c:v>
                </c:pt>
                <c:pt idx="13">
                  <c:v>Находкинский ГО</c:v>
                </c:pt>
                <c:pt idx="14">
                  <c:v>Дальнегорский ГО</c:v>
                </c:pt>
                <c:pt idx="15">
                  <c:v>Лесозаводский ГО</c:v>
                </c:pt>
                <c:pt idx="16">
                  <c:v>Приморский край (РП)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79.69</c:v>
                </c:pt>
                <c:pt idx="1">
                  <c:v>56.120000000000005</c:v>
                </c:pt>
                <c:pt idx="2">
                  <c:v>64.58</c:v>
                </c:pt>
                <c:pt idx="3">
                  <c:v>47.62</c:v>
                </c:pt>
                <c:pt idx="4">
                  <c:v>75.680000000000007</c:v>
                </c:pt>
                <c:pt idx="5">
                  <c:v>29.79</c:v>
                </c:pt>
                <c:pt idx="6">
                  <c:v>69.02</c:v>
                </c:pt>
                <c:pt idx="7">
                  <c:v>67.86</c:v>
                </c:pt>
                <c:pt idx="8">
                  <c:v>69.27</c:v>
                </c:pt>
                <c:pt idx="9">
                  <c:v>80</c:v>
                </c:pt>
                <c:pt idx="10">
                  <c:v>59.589999999999996</c:v>
                </c:pt>
                <c:pt idx="11">
                  <c:v>44.29</c:v>
                </c:pt>
                <c:pt idx="12">
                  <c:v>40.74</c:v>
                </c:pt>
                <c:pt idx="13">
                  <c:v>52.699999999999996</c:v>
                </c:pt>
                <c:pt idx="14">
                  <c:v>55.67</c:v>
                </c:pt>
                <c:pt idx="15">
                  <c:v>36.36</c:v>
                </c:pt>
                <c:pt idx="16">
                  <c:v>64.099999999999994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8A-4A95-B602-E6B9A8ECF1E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7028154553617064E-2"/>
          <c:y val="0"/>
          <c:w val="0.95297184544638291"/>
          <c:h val="0.50517245244601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32.96</c:v>
                </c:pt>
                <c:pt idx="1">
                  <c:v>35.4</c:v>
                </c:pt>
                <c:pt idx="2">
                  <c:v>33.06</c:v>
                </c:pt>
                <c:pt idx="3">
                  <c:v>30.81</c:v>
                </c:pt>
                <c:pt idx="4">
                  <c:v>36.08</c:v>
                </c:pt>
                <c:pt idx="5">
                  <c:v>32.06</c:v>
                </c:pt>
                <c:pt idx="6">
                  <c:v>30</c:v>
                </c:pt>
                <c:pt idx="7">
                  <c:v>42.66</c:v>
                </c:pt>
                <c:pt idx="8">
                  <c:v>45.24</c:v>
                </c:pt>
                <c:pt idx="9">
                  <c:v>27.78</c:v>
                </c:pt>
                <c:pt idx="10">
                  <c:v>22.1</c:v>
                </c:pt>
                <c:pt idx="11">
                  <c:v>25</c:v>
                </c:pt>
                <c:pt idx="12">
                  <c:v>18.95</c:v>
                </c:pt>
                <c:pt idx="13">
                  <c:v>35.54</c:v>
                </c:pt>
                <c:pt idx="14">
                  <c:v>39.42</c:v>
                </c:pt>
                <c:pt idx="15">
                  <c:v>30.18</c:v>
                </c:pt>
                <c:pt idx="16">
                  <c:v>22.39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20-4448-93D3-948E35661C93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Лист1!$D$2:$D$18</c:f>
              <c:numCache>
                <c:formatCode>General</c:formatCode>
                <c:ptCount val="17"/>
                <c:pt idx="0">
                  <c:v>50.44</c:v>
                </c:pt>
                <c:pt idx="1">
                  <c:v>39.159999999999997</c:v>
                </c:pt>
                <c:pt idx="2">
                  <c:v>37.909999999999997</c:v>
                </c:pt>
                <c:pt idx="3">
                  <c:v>31.049999999999997</c:v>
                </c:pt>
                <c:pt idx="4">
                  <c:v>42.199999999999996</c:v>
                </c:pt>
                <c:pt idx="5">
                  <c:v>37.03</c:v>
                </c:pt>
                <c:pt idx="6">
                  <c:v>34.33</c:v>
                </c:pt>
                <c:pt idx="7">
                  <c:v>43.3</c:v>
                </c:pt>
                <c:pt idx="8">
                  <c:v>36.36</c:v>
                </c:pt>
                <c:pt idx="9">
                  <c:v>53.57</c:v>
                </c:pt>
                <c:pt idx="10">
                  <c:v>36.409999999999997</c:v>
                </c:pt>
                <c:pt idx="11">
                  <c:v>38.58</c:v>
                </c:pt>
                <c:pt idx="12">
                  <c:v>28.92</c:v>
                </c:pt>
                <c:pt idx="13">
                  <c:v>30.85</c:v>
                </c:pt>
                <c:pt idx="14">
                  <c:v>41.49</c:v>
                </c:pt>
                <c:pt idx="15">
                  <c:v>36.33</c:v>
                </c:pt>
                <c:pt idx="16">
                  <c:v>26.04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20-4448-93D3-948E35661C93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Лист1!$E$2:$E$18</c:f>
              <c:numCache>
                <c:formatCode>General</c:formatCode>
                <c:ptCount val="17"/>
                <c:pt idx="0">
                  <c:v>38.75</c:v>
                </c:pt>
                <c:pt idx="1">
                  <c:v>37.53</c:v>
                </c:pt>
                <c:pt idx="2">
                  <c:v>45.26</c:v>
                </c:pt>
                <c:pt idx="3">
                  <c:v>51.58</c:v>
                </c:pt>
                <c:pt idx="4">
                  <c:v>37.840000000000003</c:v>
                </c:pt>
                <c:pt idx="5">
                  <c:v>37.25</c:v>
                </c:pt>
                <c:pt idx="6">
                  <c:v>34.96</c:v>
                </c:pt>
                <c:pt idx="7">
                  <c:v>47.36</c:v>
                </c:pt>
                <c:pt idx="8">
                  <c:v>35.220000000000006</c:v>
                </c:pt>
                <c:pt idx="9">
                  <c:v>33.340000000000003</c:v>
                </c:pt>
                <c:pt idx="10">
                  <c:v>36.029999999999994</c:v>
                </c:pt>
                <c:pt idx="11">
                  <c:v>45.04</c:v>
                </c:pt>
                <c:pt idx="12">
                  <c:v>28</c:v>
                </c:pt>
                <c:pt idx="13">
                  <c:v>29.770000000000003</c:v>
                </c:pt>
                <c:pt idx="14">
                  <c:v>41.14</c:v>
                </c:pt>
                <c:pt idx="15">
                  <c:v>29.310000000000002</c:v>
                </c:pt>
                <c:pt idx="16">
                  <c:v>33.03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20-4448-93D3-948E35661C93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Лист1!$F$2:$F$18</c:f>
              <c:numCache>
                <c:formatCode>General</c:formatCode>
                <c:ptCount val="17"/>
                <c:pt idx="0">
                  <c:v>38.840000000000003</c:v>
                </c:pt>
                <c:pt idx="1">
                  <c:v>46.46</c:v>
                </c:pt>
                <c:pt idx="2">
                  <c:v>44.269999999999996</c:v>
                </c:pt>
                <c:pt idx="3">
                  <c:v>47.68</c:v>
                </c:pt>
                <c:pt idx="4">
                  <c:v>52.34</c:v>
                </c:pt>
                <c:pt idx="5">
                  <c:v>46.34</c:v>
                </c:pt>
                <c:pt idx="6">
                  <c:v>37.119999999999997</c:v>
                </c:pt>
                <c:pt idx="7">
                  <c:v>56.760000000000005</c:v>
                </c:pt>
                <c:pt idx="8">
                  <c:v>51.28</c:v>
                </c:pt>
                <c:pt idx="9">
                  <c:v>38.61</c:v>
                </c:pt>
                <c:pt idx="10">
                  <c:v>50.269999999999996</c:v>
                </c:pt>
                <c:pt idx="11">
                  <c:v>34.96</c:v>
                </c:pt>
                <c:pt idx="12">
                  <c:v>45.459999999999994</c:v>
                </c:pt>
                <c:pt idx="13">
                  <c:v>45.36</c:v>
                </c:pt>
                <c:pt idx="14">
                  <c:v>51.08</c:v>
                </c:pt>
                <c:pt idx="15">
                  <c:v>43.09</c:v>
                </c:pt>
                <c:pt idx="16">
                  <c:v>35.370000000000005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3E-43CC-9804-42B6E05DFA26}"/>
            </c:ext>
          </c:extLst>
        </c:ser>
        <c:ser>
          <c:idx val="4"/>
          <c:order val="4"/>
          <c:tx>
            <c:strRef>
              <c:f>Лист1!$G$1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Лист1!$G$2:$G$18</c:f>
              <c:numCache>
                <c:formatCode>General</c:formatCode>
                <c:ptCount val="17"/>
                <c:pt idx="0">
                  <c:v>50</c:v>
                </c:pt>
                <c:pt idx="1">
                  <c:v>49.42</c:v>
                </c:pt>
                <c:pt idx="2">
                  <c:v>46.31</c:v>
                </c:pt>
                <c:pt idx="3">
                  <c:v>45.629999999999995</c:v>
                </c:pt>
                <c:pt idx="4">
                  <c:v>41.46</c:v>
                </c:pt>
                <c:pt idx="5">
                  <c:v>37.68</c:v>
                </c:pt>
                <c:pt idx="6">
                  <c:v>38.130000000000003</c:v>
                </c:pt>
                <c:pt idx="7">
                  <c:v>55.23</c:v>
                </c:pt>
                <c:pt idx="8">
                  <c:v>42.55</c:v>
                </c:pt>
                <c:pt idx="9">
                  <c:v>44.14</c:v>
                </c:pt>
                <c:pt idx="10">
                  <c:v>50.25</c:v>
                </c:pt>
                <c:pt idx="11">
                  <c:v>46.39</c:v>
                </c:pt>
                <c:pt idx="12">
                  <c:v>35.29</c:v>
                </c:pt>
                <c:pt idx="13">
                  <c:v>44.82</c:v>
                </c:pt>
                <c:pt idx="14">
                  <c:v>51.83</c:v>
                </c:pt>
                <c:pt idx="15">
                  <c:v>40.72</c:v>
                </c:pt>
                <c:pt idx="16">
                  <c:v>36.120000000000005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93-4E62-8F29-E0AF221973A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'ИТ 7 Достижение планируемых рез'!$D$8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'ИТ 7 Достижение планируемых рез'!$B$9:$B$23</c:f>
              <c:numCache>
                <c:formatCode>General</c:formatCode>
                <c:ptCount val="1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</c:numCache>
            </c:numRef>
          </c:cat>
          <c:val>
            <c:numRef>
              <c:f>'ИТ 7 Достижение планируемых рез'!$D$9:$D$23</c:f>
              <c:numCache>
                <c:formatCode>General</c:formatCode>
                <c:ptCount val="15"/>
                <c:pt idx="0">
                  <c:v>66.81</c:v>
                </c:pt>
                <c:pt idx="1">
                  <c:v>76.86</c:v>
                </c:pt>
                <c:pt idx="2">
                  <c:v>65.180000000000007</c:v>
                </c:pt>
                <c:pt idx="3">
                  <c:v>66.569999999999993</c:v>
                </c:pt>
                <c:pt idx="4">
                  <c:v>56.1</c:v>
                </c:pt>
                <c:pt idx="5">
                  <c:v>79.040000000000006</c:v>
                </c:pt>
                <c:pt idx="6">
                  <c:v>76.8</c:v>
                </c:pt>
                <c:pt idx="7">
                  <c:v>65.319999999999993</c:v>
                </c:pt>
                <c:pt idx="8">
                  <c:v>62.47</c:v>
                </c:pt>
                <c:pt idx="9">
                  <c:v>52.49</c:v>
                </c:pt>
                <c:pt idx="10">
                  <c:v>81.819999999999993</c:v>
                </c:pt>
                <c:pt idx="11">
                  <c:v>32.43</c:v>
                </c:pt>
                <c:pt idx="12">
                  <c:v>60.4</c:v>
                </c:pt>
                <c:pt idx="13">
                  <c:v>45.19</c:v>
                </c:pt>
                <c:pt idx="14">
                  <c:v>50.87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6A-4FC2-BAA6-F9DD9CB647A8}"/>
            </c:ext>
          </c:extLst>
        </c:ser>
        <c:ser>
          <c:idx val="1"/>
          <c:order val="1"/>
          <c:tx>
            <c:strRef>
              <c:f>'ИТ 7 Достижение планируемых рез'!$E$8</c:f>
              <c:strCache>
                <c:ptCount val="1"/>
                <c:pt idx="0">
                  <c:v>РФ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'ИТ 7 Достижение планируемых рез'!$B$9:$B$23</c:f>
              <c:numCache>
                <c:formatCode>General</c:formatCode>
                <c:ptCount val="1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</c:numCache>
            </c:numRef>
          </c:cat>
          <c:val>
            <c:numRef>
              <c:f>'ИТ 7 Достижение планируемых рез'!$E$9:$E$23</c:f>
              <c:numCache>
                <c:formatCode>General</c:formatCode>
                <c:ptCount val="15"/>
                <c:pt idx="0">
                  <c:v>66.599999999999994</c:v>
                </c:pt>
                <c:pt idx="1">
                  <c:v>77.7</c:v>
                </c:pt>
                <c:pt idx="2">
                  <c:v>65.62</c:v>
                </c:pt>
                <c:pt idx="3">
                  <c:v>68.17</c:v>
                </c:pt>
                <c:pt idx="4">
                  <c:v>58.82</c:v>
                </c:pt>
                <c:pt idx="5">
                  <c:v>84.09</c:v>
                </c:pt>
                <c:pt idx="6">
                  <c:v>78.38</c:v>
                </c:pt>
                <c:pt idx="7">
                  <c:v>64.63</c:v>
                </c:pt>
                <c:pt idx="8">
                  <c:v>60.76</c:v>
                </c:pt>
                <c:pt idx="9">
                  <c:v>54.55</c:v>
                </c:pt>
                <c:pt idx="10">
                  <c:v>84.16</c:v>
                </c:pt>
                <c:pt idx="11">
                  <c:v>35.29</c:v>
                </c:pt>
                <c:pt idx="12">
                  <c:v>65.73</c:v>
                </c:pt>
                <c:pt idx="13">
                  <c:v>48.34</c:v>
                </c:pt>
                <c:pt idx="14">
                  <c:v>53.26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26A-4FC2-BAA6-F9DD9CB647A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84335759"/>
        <c:axId val="1888444623"/>
      </c:barChart>
      <c:catAx>
        <c:axId val="198433575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ЗАДАНИЕ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88444623"/>
        <c:crosses val="autoZero"/>
        <c:auto val="1"/>
        <c:lblAlgn val="ctr"/>
        <c:lblOffset val="100"/>
        <c:noMultiLvlLbl val="0"/>
      </c:catAx>
      <c:valAx>
        <c:axId val="1888444623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843357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1"/>
          <c:order val="0"/>
          <c:tx>
            <c:strRef>
              <c:f>'ИТ 7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'ИТ 7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'ИТ 7 Статистика по отметкам'!$B$9:$B$44</c:f>
              <c:numCache>
                <c:formatCode>General</c:formatCode>
                <c:ptCount val="36"/>
                <c:pt idx="0">
                  <c:v>3.91</c:v>
                </c:pt>
                <c:pt idx="1">
                  <c:v>3.44</c:v>
                </c:pt>
                <c:pt idx="2">
                  <c:v>3.03</c:v>
                </c:pt>
                <c:pt idx="3">
                  <c:v>3.89</c:v>
                </c:pt>
                <c:pt idx="4">
                  <c:v>3.78</c:v>
                </c:pt>
                <c:pt idx="5">
                  <c:v>0</c:v>
                </c:pt>
                <c:pt idx="6">
                  <c:v>0</c:v>
                </c:pt>
                <c:pt idx="7">
                  <c:v>11.86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4.82</c:v>
                </c:pt>
                <c:pt idx="14">
                  <c:v>0</c:v>
                </c:pt>
                <c:pt idx="15">
                  <c:v>4.1100000000000003</c:v>
                </c:pt>
                <c:pt idx="16">
                  <c:v>1.32</c:v>
                </c:pt>
                <c:pt idx="17">
                  <c:v>2.38</c:v>
                </c:pt>
                <c:pt idx="18">
                  <c:v>14.29</c:v>
                </c:pt>
                <c:pt idx="19">
                  <c:v>0</c:v>
                </c:pt>
                <c:pt idx="20">
                  <c:v>5</c:v>
                </c:pt>
                <c:pt idx="21">
                  <c:v>1.07</c:v>
                </c:pt>
                <c:pt idx="22">
                  <c:v>1.59</c:v>
                </c:pt>
                <c:pt idx="23">
                  <c:v>0</c:v>
                </c:pt>
                <c:pt idx="24">
                  <c:v>4.26</c:v>
                </c:pt>
                <c:pt idx="25">
                  <c:v>0</c:v>
                </c:pt>
                <c:pt idx="26">
                  <c:v>0</c:v>
                </c:pt>
                <c:pt idx="27">
                  <c:v>1.56</c:v>
                </c:pt>
                <c:pt idx="28">
                  <c:v>0</c:v>
                </c:pt>
                <c:pt idx="29">
                  <c:v>4.79</c:v>
                </c:pt>
                <c:pt idx="30">
                  <c:v>7.14</c:v>
                </c:pt>
                <c:pt idx="31">
                  <c:v>3.7</c:v>
                </c:pt>
                <c:pt idx="32">
                  <c:v>4.17</c:v>
                </c:pt>
                <c:pt idx="33">
                  <c:v>7.22</c:v>
                </c:pt>
                <c:pt idx="34">
                  <c:v>1.82</c:v>
                </c:pt>
                <c:pt idx="35">
                  <c:v>6.84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81-480F-9421-1B9B88497256}"/>
            </c:ext>
          </c:extLst>
        </c:ser>
        <c:ser>
          <c:idx val="2"/>
          <c:order val="1"/>
          <c:tx>
            <c:strRef>
              <c:f>'ИТ 7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'ИТ 7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'ИТ 7 Статистика по отметкам'!$C$9:$C$44</c:f>
              <c:numCache>
                <c:formatCode>General</c:formatCode>
                <c:ptCount val="36"/>
                <c:pt idx="0">
                  <c:v>31.83</c:v>
                </c:pt>
                <c:pt idx="1">
                  <c:v>35.96</c:v>
                </c:pt>
                <c:pt idx="2">
                  <c:v>36.36</c:v>
                </c:pt>
                <c:pt idx="3">
                  <c:v>30.79</c:v>
                </c:pt>
                <c:pt idx="4">
                  <c:v>36.630000000000003</c:v>
                </c:pt>
                <c:pt idx="5">
                  <c:v>34.15</c:v>
                </c:pt>
                <c:pt idx="6">
                  <c:v>39.340000000000003</c:v>
                </c:pt>
                <c:pt idx="7">
                  <c:v>44.07</c:v>
                </c:pt>
                <c:pt idx="8">
                  <c:v>60.71</c:v>
                </c:pt>
                <c:pt idx="9">
                  <c:v>75</c:v>
                </c:pt>
                <c:pt idx="10">
                  <c:v>56.1</c:v>
                </c:pt>
                <c:pt idx="11">
                  <c:v>44.44</c:v>
                </c:pt>
                <c:pt idx="12">
                  <c:v>34.69</c:v>
                </c:pt>
                <c:pt idx="13">
                  <c:v>32.53</c:v>
                </c:pt>
                <c:pt idx="14">
                  <c:v>20</c:v>
                </c:pt>
                <c:pt idx="15">
                  <c:v>23.29</c:v>
                </c:pt>
                <c:pt idx="16">
                  <c:v>34.21</c:v>
                </c:pt>
                <c:pt idx="17">
                  <c:v>44.05</c:v>
                </c:pt>
                <c:pt idx="18">
                  <c:v>49.21</c:v>
                </c:pt>
                <c:pt idx="19">
                  <c:v>20.309999999999999</c:v>
                </c:pt>
                <c:pt idx="20">
                  <c:v>38.89</c:v>
                </c:pt>
                <c:pt idx="21">
                  <c:v>34.35</c:v>
                </c:pt>
                <c:pt idx="22">
                  <c:v>50.79</c:v>
                </c:pt>
                <c:pt idx="23">
                  <c:v>24.32</c:v>
                </c:pt>
                <c:pt idx="24">
                  <c:v>65.959999999999994</c:v>
                </c:pt>
                <c:pt idx="25">
                  <c:v>30.99</c:v>
                </c:pt>
                <c:pt idx="26">
                  <c:v>32.14</c:v>
                </c:pt>
                <c:pt idx="27">
                  <c:v>29.17</c:v>
                </c:pt>
                <c:pt idx="28">
                  <c:v>20</c:v>
                </c:pt>
                <c:pt idx="29">
                  <c:v>35.619999999999997</c:v>
                </c:pt>
                <c:pt idx="30">
                  <c:v>48.57</c:v>
                </c:pt>
                <c:pt idx="31">
                  <c:v>55.56</c:v>
                </c:pt>
                <c:pt idx="32">
                  <c:v>43.14</c:v>
                </c:pt>
                <c:pt idx="33">
                  <c:v>37.11</c:v>
                </c:pt>
                <c:pt idx="34">
                  <c:v>61.82</c:v>
                </c:pt>
                <c:pt idx="35">
                  <c:v>29.06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B81-480F-9421-1B9B88497256}"/>
            </c:ext>
          </c:extLst>
        </c:ser>
        <c:ser>
          <c:idx val="3"/>
          <c:order val="2"/>
          <c:tx>
            <c:strRef>
              <c:f>'ИТ 7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'ИТ 7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'ИТ 7 Статистика по отметкам'!$D$9:$D$44</c:f>
              <c:numCache>
                <c:formatCode>General</c:formatCode>
                <c:ptCount val="36"/>
                <c:pt idx="0">
                  <c:v>47.64</c:v>
                </c:pt>
                <c:pt idx="1">
                  <c:v>47.2</c:v>
                </c:pt>
                <c:pt idx="2">
                  <c:v>48.48</c:v>
                </c:pt>
                <c:pt idx="3">
                  <c:v>50.81</c:v>
                </c:pt>
                <c:pt idx="4">
                  <c:v>44.48</c:v>
                </c:pt>
                <c:pt idx="5">
                  <c:v>31.71</c:v>
                </c:pt>
                <c:pt idx="6">
                  <c:v>36.07</c:v>
                </c:pt>
                <c:pt idx="7">
                  <c:v>33.9</c:v>
                </c:pt>
                <c:pt idx="8">
                  <c:v>32.14</c:v>
                </c:pt>
                <c:pt idx="9">
                  <c:v>25</c:v>
                </c:pt>
                <c:pt idx="10">
                  <c:v>26.83</c:v>
                </c:pt>
                <c:pt idx="11">
                  <c:v>48.15</c:v>
                </c:pt>
                <c:pt idx="12">
                  <c:v>57.14</c:v>
                </c:pt>
                <c:pt idx="13">
                  <c:v>59.04</c:v>
                </c:pt>
                <c:pt idx="14">
                  <c:v>60</c:v>
                </c:pt>
                <c:pt idx="15">
                  <c:v>69.86</c:v>
                </c:pt>
                <c:pt idx="16">
                  <c:v>52.63</c:v>
                </c:pt>
                <c:pt idx="17">
                  <c:v>51.19</c:v>
                </c:pt>
                <c:pt idx="18">
                  <c:v>34.92</c:v>
                </c:pt>
                <c:pt idx="19">
                  <c:v>65.63</c:v>
                </c:pt>
                <c:pt idx="20">
                  <c:v>45.56</c:v>
                </c:pt>
                <c:pt idx="21">
                  <c:v>52.06</c:v>
                </c:pt>
                <c:pt idx="22">
                  <c:v>39.68</c:v>
                </c:pt>
                <c:pt idx="23">
                  <c:v>59.46</c:v>
                </c:pt>
                <c:pt idx="24">
                  <c:v>29.79</c:v>
                </c:pt>
                <c:pt idx="25">
                  <c:v>47.89</c:v>
                </c:pt>
                <c:pt idx="26">
                  <c:v>46.43</c:v>
                </c:pt>
                <c:pt idx="27">
                  <c:v>42.71</c:v>
                </c:pt>
                <c:pt idx="28">
                  <c:v>40</c:v>
                </c:pt>
                <c:pt idx="29">
                  <c:v>46.58</c:v>
                </c:pt>
                <c:pt idx="30">
                  <c:v>32.86</c:v>
                </c:pt>
                <c:pt idx="31">
                  <c:v>31.48</c:v>
                </c:pt>
                <c:pt idx="32">
                  <c:v>42.16</c:v>
                </c:pt>
                <c:pt idx="33">
                  <c:v>45.36</c:v>
                </c:pt>
                <c:pt idx="34">
                  <c:v>30.91</c:v>
                </c:pt>
                <c:pt idx="35">
                  <c:v>47.01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B81-480F-9421-1B9B88497256}"/>
            </c:ext>
          </c:extLst>
        </c:ser>
        <c:ser>
          <c:idx val="0"/>
          <c:order val="3"/>
          <c:tx>
            <c:strRef>
              <c:f>'ИТ 7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5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'ИТ 7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'ИТ 7 Статистика по отметкам'!$E$9:$E$44</c:f>
              <c:numCache>
                <c:formatCode>General</c:formatCode>
                <c:ptCount val="36"/>
                <c:pt idx="0">
                  <c:v>16.62</c:v>
                </c:pt>
                <c:pt idx="1">
                  <c:v>13.4</c:v>
                </c:pt>
                <c:pt idx="2">
                  <c:v>12.12</c:v>
                </c:pt>
                <c:pt idx="3">
                  <c:v>14.51</c:v>
                </c:pt>
                <c:pt idx="4">
                  <c:v>15.12</c:v>
                </c:pt>
                <c:pt idx="5">
                  <c:v>34.15</c:v>
                </c:pt>
                <c:pt idx="6">
                  <c:v>24.59</c:v>
                </c:pt>
                <c:pt idx="7">
                  <c:v>10.17</c:v>
                </c:pt>
                <c:pt idx="8">
                  <c:v>7.14</c:v>
                </c:pt>
                <c:pt idx="9">
                  <c:v>0</c:v>
                </c:pt>
                <c:pt idx="10">
                  <c:v>17.07</c:v>
                </c:pt>
                <c:pt idx="11">
                  <c:v>7.41</c:v>
                </c:pt>
                <c:pt idx="12">
                  <c:v>8.16</c:v>
                </c:pt>
                <c:pt idx="13">
                  <c:v>3.61</c:v>
                </c:pt>
                <c:pt idx="14">
                  <c:v>20</c:v>
                </c:pt>
                <c:pt idx="15">
                  <c:v>2.74</c:v>
                </c:pt>
                <c:pt idx="16">
                  <c:v>11.84</c:v>
                </c:pt>
                <c:pt idx="17">
                  <c:v>2.38</c:v>
                </c:pt>
                <c:pt idx="18">
                  <c:v>1.59</c:v>
                </c:pt>
                <c:pt idx="19">
                  <c:v>14.06</c:v>
                </c:pt>
                <c:pt idx="20">
                  <c:v>10.56</c:v>
                </c:pt>
                <c:pt idx="21">
                  <c:v>12.52</c:v>
                </c:pt>
                <c:pt idx="22">
                  <c:v>7.94</c:v>
                </c:pt>
                <c:pt idx="23">
                  <c:v>16.22</c:v>
                </c:pt>
                <c:pt idx="24">
                  <c:v>0</c:v>
                </c:pt>
                <c:pt idx="25">
                  <c:v>21.13</c:v>
                </c:pt>
                <c:pt idx="26">
                  <c:v>21.43</c:v>
                </c:pt>
                <c:pt idx="27">
                  <c:v>26.56</c:v>
                </c:pt>
                <c:pt idx="28">
                  <c:v>40</c:v>
                </c:pt>
                <c:pt idx="29">
                  <c:v>13.01</c:v>
                </c:pt>
                <c:pt idx="30">
                  <c:v>11.43</c:v>
                </c:pt>
                <c:pt idx="31">
                  <c:v>9.26</c:v>
                </c:pt>
                <c:pt idx="32">
                  <c:v>10.54</c:v>
                </c:pt>
                <c:pt idx="33">
                  <c:v>10.31</c:v>
                </c:pt>
                <c:pt idx="34">
                  <c:v>5.45</c:v>
                </c:pt>
                <c:pt idx="35">
                  <c:v>17.09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B81-480F-9421-1B9B8849725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989335951"/>
        <c:axId val="1991030239"/>
      </c:barChart>
      <c:catAx>
        <c:axId val="19893359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91030239"/>
        <c:crosses val="autoZero"/>
        <c:auto val="1"/>
        <c:lblAlgn val="ctr"/>
        <c:lblOffset val="100"/>
        <c:noMultiLvlLbl val="0"/>
      </c:catAx>
      <c:valAx>
        <c:axId val="1991030239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893359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v>По России</c:v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'ИТ 7 Распределение первичных ба'!$B$9:$T$9</c:f>
              <c:numCache>
                <c:formatCode>General</c:formatCode>
                <c:ptCount val="19"/>
                <c:pt idx="0">
                  <c:v>0.1</c:v>
                </c:pt>
                <c:pt idx="1">
                  <c:v>0.3</c:v>
                </c:pt>
                <c:pt idx="2">
                  <c:v>0.6</c:v>
                </c:pt>
                <c:pt idx="3">
                  <c:v>0.8</c:v>
                </c:pt>
                <c:pt idx="4">
                  <c:v>1</c:v>
                </c:pt>
                <c:pt idx="5">
                  <c:v>1.1000000000000001</c:v>
                </c:pt>
                <c:pt idx="6">
                  <c:v>5.5</c:v>
                </c:pt>
                <c:pt idx="7">
                  <c:v>6.2</c:v>
                </c:pt>
                <c:pt idx="8">
                  <c:v>6.5</c:v>
                </c:pt>
                <c:pt idx="9">
                  <c:v>6.8</c:v>
                </c:pt>
                <c:pt idx="10">
                  <c:v>6.8</c:v>
                </c:pt>
                <c:pt idx="11">
                  <c:v>12.1</c:v>
                </c:pt>
                <c:pt idx="12">
                  <c:v>12.2</c:v>
                </c:pt>
                <c:pt idx="13">
                  <c:v>9.9</c:v>
                </c:pt>
                <c:pt idx="14">
                  <c:v>7.8</c:v>
                </c:pt>
                <c:pt idx="15">
                  <c:v>5.5</c:v>
                </c:pt>
                <c:pt idx="16">
                  <c:v>8.1</c:v>
                </c:pt>
                <c:pt idx="17">
                  <c:v>5.4</c:v>
                </c:pt>
                <c:pt idx="18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6F-4727-9168-73D564D25C57}"/>
            </c:ext>
          </c:extLst>
        </c:ser>
        <c:ser>
          <c:idx val="2"/>
          <c:order val="1"/>
          <c:tx>
            <c:v>По Приморскому краю</c:v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'ИТ 7 Распределение первичных ба'!$B$10:$T$10</c:f>
              <c:numCache>
                <c:formatCode>General</c:formatCode>
                <c:ptCount val="19"/>
                <c:pt idx="0">
                  <c:v>0.1</c:v>
                </c:pt>
                <c:pt idx="1">
                  <c:v>0.3</c:v>
                </c:pt>
                <c:pt idx="2">
                  <c:v>0.7</c:v>
                </c:pt>
                <c:pt idx="3">
                  <c:v>0.7</c:v>
                </c:pt>
                <c:pt idx="4">
                  <c:v>0.8</c:v>
                </c:pt>
                <c:pt idx="5">
                  <c:v>0.8</c:v>
                </c:pt>
                <c:pt idx="6">
                  <c:v>8.1</c:v>
                </c:pt>
                <c:pt idx="7">
                  <c:v>6.9</c:v>
                </c:pt>
                <c:pt idx="8">
                  <c:v>6.3</c:v>
                </c:pt>
                <c:pt idx="9">
                  <c:v>7.3</c:v>
                </c:pt>
                <c:pt idx="10">
                  <c:v>7.3</c:v>
                </c:pt>
                <c:pt idx="11">
                  <c:v>13.3</c:v>
                </c:pt>
                <c:pt idx="12">
                  <c:v>12.8</c:v>
                </c:pt>
                <c:pt idx="13">
                  <c:v>9.4</c:v>
                </c:pt>
                <c:pt idx="14">
                  <c:v>6.8</c:v>
                </c:pt>
                <c:pt idx="15">
                  <c:v>4.9000000000000004</c:v>
                </c:pt>
                <c:pt idx="16">
                  <c:v>7.2</c:v>
                </c:pt>
                <c:pt idx="17">
                  <c:v>3.8</c:v>
                </c:pt>
                <c:pt idx="18">
                  <c:v>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6F-4727-9168-73D564D25C5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84289599"/>
        <c:axId val="1800366463"/>
      </c:barChart>
      <c:catAx>
        <c:axId val="188428959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00366463"/>
        <c:crosses val="autoZero"/>
        <c:auto val="1"/>
        <c:lblAlgn val="ctr"/>
        <c:lblOffset val="100"/>
        <c:noMultiLvlLbl val="0"/>
      </c:catAx>
      <c:valAx>
        <c:axId val="18003664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</a:t>
                </a:r>
                <a:r>
                  <a:rPr lang="ru-RU" baseline="0"/>
                  <a:t> участниокв, %</a:t>
                </a:r>
                <a:endParaRPr lang="ru-RU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842895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174862119589714"/>
          <c:y val="3.5074310877270615E-2"/>
          <c:w val="0.45852857596743696"/>
          <c:h val="0.8971644361175313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'ИТ 7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'ИТ 7 Сравнение отметок с отметк'!$A$9:$A$43</c:f>
              <c:strCache>
                <c:ptCount val="35"/>
                <c:pt idx="0">
                  <c:v>Приморский край</c:v>
                </c:pt>
                <c:pt idx="1">
                  <c:v>Лазовский муниципальный округ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'ИТ 7 Сравнение отметок с отметк'!$B$9:$B$43</c:f>
              <c:numCache>
                <c:formatCode>General</c:formatCode>
                <c:ptCount val="35"/>
                <c:pt idx="0">
                  <c:v>27.85</c:v>
                </c:pt>
                <c:pt idx="1">
                  <c:v>36.36</c:v>
                </c:pt>
                <c:pt idx="2">
                  <c:v>35.630000000000003</c:v>
                </c:pt>
                <c:pt idx="3">
                  <c:v>22.51</c:v>
                </c:pt>
                <c:pt idx="4">
                  <c:v>9.76</c:v>
                </c:pt>
                <c:pt idx="5">
                  <c:v>31.15</c:v>
                </c:pt>
                <c:pt idx="6">
                  <c:v>42.5</c:v>
                </c:pt>
                <c:pt idx="7">
                  <c:v>75</c:v>
                </c:pt>
                <c:pt idx="8">
                  <c:v>0</c:v>
                </c:pt>
                <c:pt idx="9">
                  <c:v>36.590000000000003</c:v>
                </c:pt>
                <c:pt idx="10">
                  <c:v>7.41</c:v>
                </c:pt>
                <c:pt idx="11">
                  <c:v>10.199999999999999</c:v>
                </c:pt>
                <c:pt idx="12">
                  <c:v>24.1</c:v>
                </c:pt>
                <c:pt idx="13">
                  <c:v>6.67</c:v>
                </c:pt>
                <c:pt idx="14">
                  <c:v>21.92</c:v>
                </c:pt>
                <c:pt idx="15">
                  <c:v>19.739999999999998</c:v>
                </c:pt>
                <c:pt idx="16">
                  <c:v>25</c:v>
                </c:pt>
                <c:pt idx="17">
                  <c:v>46.43</c:v>
                </c:pt>
                <c:pt idx="18">
                  <c:v>23.44</c:v>
                </c:pt>
                <c:pt idx="19">
                  <c:v>8.33</c:v>
                </c:pt>
                <c:pt idx="20">
                  <c:v>26.12</c:v>
                </c:pt>
                <c:pt idx="21">
                  <c:v>20.41</c:v>
                </c:pt>
                <c:pt idx="22">
                  <c:v>14.29</c:v>
                </c:pt>
                <c:pt idx="23">
                  <c:v>44.68</c:v>
                </c:pt>
                <c:pt idx="24">
                  <c:v>4.29</c:v>
                </c:pt>
                <c:pt idx="25">
                  <c:v>10.71</c:v>
                </c:pt>
                <c:pt idx="26">
                  <c:v>20.63</c:v>
                </c:pt>
                <c:pt idx="27">
                  <c:v>34.29</c:v>
                </c:pt>
                <c:pt idx="28">
                  <c:v>31.51</c:v>
                </c:pt>
                <c:pt idx="29">
                  <c:v>52.86</c:v>
                </c:pt>
                <c:pt idx="30">
                  <c:v>44</c:v>
                </c:pt>
                <c:pt idx="31">
                  <c:v>16.41</c:v>
                </c:pt>
                <c:pt idx="32">
                  <c:v>44.33</c:v>
                </c:pt>
                <c:pt idx="33">
                  <c:v>23.64</c:v>
                </c:pt>
                <c:pt idx="34">
                  <c:v>41.03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2C-44CA-8D99-D2FE3921883A}"/>
            </c:ext>
          </c:extLst>
        </c:ser>
        <c:ser>
          <c:idx val="1"/>
          <c:order val="1"/>
          <c:tx>
            <c:strRef>
              <c:f>'ИТ 7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'ИТ 7 Сравнение отметок с отметк'!$A$9:$A$43</c:f>
              <c:strCache>
                <c:ptCount val="35"/>
                <c:pt idx="0">
                  <c:v>Приморский край</c:v>
                </c:pt>
                <c:pt idx="1">
                  <c:v>Лазовский муниципальный округ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'ИТ 7 Сравнение отметок с отметк'!$C$9:$C$43</c:f>
              <c:numCache>
                <c:formatCode>General</c:formatCode>
                <c:ptCount val="35"/>
                <c:pt idx="0">
                  <c:v>64.67</c:v>
                </c:pt>
                <c:pt idx="1">
                  <c:v>57.58</c:v>
                </c:pt>
                <c:pt idx="2">
                  <c:v>55</c:v>
                </c:pt>
                <c:pt idx="3">
                  <c:v>69.010000000000005</c:v>
                </c:pt>
                <c:pt idx="4">
                  <c:v>90.24</c:v>
                </c:pt>
                <c:pt idx="5">
                  <c:v>68.849999999999994</c:v>
                </c:pt>
                <c:pt idx="6">
                  <c:v>57.5</c:v>
                </c:pt>
                <c:pt idx="7">
                  <c:v>25</c:v>
                </c:pt>
                <c:pt idx="8">
                  <c:v>100</c:v>
                </c:pt>
                <c:pt idx="9">
                  <c:v>63.41</c:v>
                </c:pt>
                <c:pt idx="10">
                  <c:v>92.59</c:v>
                </c:pt>
                <c:pt idx="11">
                  <c:v>83.67</c:v>
                </c:pt>
                <c:pt idx="12">
                  <c:v>68.67</c:v>
                </c:pt>
                <c:pt idx="13">
                  <c:v>86.67</c:v>
                </c:pt>
                <c:pt idx="14">
                  <c:v>76.709999999999994</c:v>
                </c:pt>
                <c:pt idx="15">
                  <c:v>76.319999999999993</c:v>
                </c:pt>
                <c:pt idx="16">
                  <c:v>71.430000000000007</c:v>
                </c:pt>
                <c:pt idx="17">
                  <c:v>51.79</c:v>
                </c:pt>
                <c:pt idx="18">
                  <c:v>76.56</c:v>
                </c:pt>
                <c:pt idx="19">
                  <c:v>85</c:v>
                </c:pt>
                <c:pt idx="20">
                  <c:v>63.33</c:v>
                </c:pt>
                <c:pt idx="21">
                  <c:v>77.55</c:v>
                </c:pt>
                <c:pt idx="22">
                  <c:v>85.71</c:v>
                </c:pt>
                <c:pt idx="23">
                  <c:v>55.32</c:v>
                </c:pt>
                <c:pt idx="24">
                  <c:v>90</c:v>
                </c:pt>
                <c:pt idx="25">
                  <c:v>89.29</c:v>
                </c:pt>
                <c:pt idx="26">
                  <c:v>63.49</c:v>
                </c:pt>
                <c:pt idx="27">
                  <c:v>60</c:v>
                </c:pt>
                <c:pt idx="28">
                  <c:v>59.59</c:v>
                </c:pt>
                <c:pt idx="29">
                  <c:v>47.14</c:v>
                </c:pt>
                <c:pt idx="30">
                  <c:v>56</c:v>
                </c:pt>
                <c:pt idx="31">
                  <c:v>78.13</c:v>
                </c:pt>
                <c:pt idx="32">
                  <c:v>53.61</c:v>
                </c:pt>
                <c:pt idx="33">
                  <c:v>67.27</c:v>
                </c:pt>
                <c:pt idx="34">
                  <c:v>40.17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2C-44CA-8D99-D2FE3921883A}"/>
            </c:ext>
          </c:extLst>
        </c:ser>
        <c:ser>
          <c:idx val="2"/>
          <c:order val="2"/>
          <c:tx>
            <c:strRef>
              <c:f>'ИТ 7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'ИТ 7 Сравнение отметок с отметк'!$A$9:$A$43</c:f>
              <c:strCache>
                <c:ptCount val="35"/>
                <c:pt idx="0">
                  <c:v>Приморский край</c:v>
                </c:pt>
                <c:pt idx="1">
                  <c:v>Лазовский муниципальный округ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'ИТ 7 Сравнение отметок с отметк'!$D$9:$D$43</c:f>
              <c:numCache>
                <c:formatCode>General</c:formatCode>
                <c:ptCount val="35"/>
                <c:pt idx="0">
                  <c:v>7.47</c:v>
                </c:pt>
                <c:pt idx="1">
                  <c:v>6.06</c:v>
                </c:pt>
                <c:pt idx="2">
                  <c:v>9.3800000000000008</c:v>
                </c:pt>
                <c:pt idx="3">
                  <c:v>8.48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6.12</c:v>
                </c:pt>
                <c:pt idx="12">
                  <c:v>7.23</c:v>
                </c:pt>
                <c:pt idx="13">
                  <c:v>6.67</c:v>
                </c:pt>
                <c:pt idx="14">
                  <c:v>1.37</c:v>
                </c:pt>
                <c:pt idx="15">
                  <c:v>3.95</c:v>
                </c:pt>
                <c:pt idx="16">
                  <c:v>3.57</c:v>
                </c:pt>
                <c:pt idx="17">
                  <c:v>1.79</c:v>
                </c:pt>
                <c:pt idx="18">
                  <c:v>0</c:v>
                </c:pt>
                <c:pt idx="19">
                  <c:v>6.67</c:v>
                </c:pt>
                <c:pt idx="20">
                  <c:v>10.55</c:v>
                </c:pt>
                <c:pt idx="21">
                  <c:v>2.04</c:v>
                </c:pt>
                <c:pt idx="22">
                  <c:v>0</c:v>
                </c:pt>
                <c:pt idx="23">
                  <c:v>0</c:v>
                </c:pt>
                <c:pt idx="24">
                  <c:v>5.71</c:v>
                </c:pt>
                <c:pt idx="25">
                  <c:v>0</c:v>
                </c:pt>
                <c:pt idx="26">
                  <c:v>15.87</c:v>
                </c:pt>
                <c:pt idx="27">
                  <c:v>5.71</c:v>
                </c:pt>
                <c:pt idx="28">
                  <c:v>8.9</c:v>
                </c:pt>
                <c:pt idx="29">
                  <c:v>0</c:v>
                </c:pt>
                <c:pt idx="30">
                  <c:v>0</c:v>
                </c:pt>
                <c:pt idx="31">
                  <c:v>5.47</c:v>
                </c:pt>
                <c:pt idx="32">
                  <c:v>2.06</c:v>
                </c:pt>
                <c:pt idx="33">
                  <c:v>9.09</c:v>
                </c:pt>
                <c:pt idx="34">
                  <c:v>18.8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2C-44CA-8D99-D2FE3921883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970374223"/>
        <c:axId val="1972226063"/>
      </c:barChart>
      <c:catAx>
        <c:axId val="197037422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72226063"/>
        <c:crosses val="autoZero"/>
        <c:auto val="1"/>
        <c:lblAlgn val="ctr"/>
        <c:lblOffset val="100"/>
        <c:noMultiLvlLbl val="0"/>
      </c:catAx>
      <c:valAx>
        <c:axId val="1972226063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703742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1485206197140936"/>
          <c:y val="0.38809001990163949"/>
          <c:w val="0.17518892298480654"/>
          <c:h val="0.2532503749531308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365021215489268E-2"/>
          <c:y val="0.10127458820480974"/>
          <c:w val="0.96563497878451077"/>
          <c:h val="0.46329533585829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23.33</c:v>
                </c:pt>
                <c:pt idx="1">
                  <c:v>49.6</c:v>
                </c:pt>
                <c:pt idx="2">
                  <c:v>35.86</c:v>
                </c:pt>
                <c:pt idx="3">
                  <c:v>52.38</c:v>
                </c:pt>
                <c:pt idx="4">
                  <c:v>45.72</c:v>
                </c:pt>
                <c:pt idx="5">
                  <c:v>42.94</c:v>
                </c:pt>
                <c:pt idx="6">
                  <c:v>41.25</c:v>
                </c:pt>
                <c:pt idx="7">
                  <c:v>53.33</c:v>
                </c:pt>
                <c:pt idx="8">
                  <c:v>55.07</c:v>
                </c:pt>
                <c:pt idx="9">
                  <c:v>51.39</c:v>
                </c:pt>
                <c:pt idx="10">
                  <c:v>50</c:v>
                </c:pt>
                <c:pt idx="11">
                  <c:v>43.129999999999995</c:v>
                </c:pt>
                <c:pt idx="12">
                  <c:v>38.64</c:v>
                </c:pt>
                <c:pt idx="13">
                  <c:v>46.67</c:v>
                </c:pt>
                <c:pt idx="14">
                  <c:v>52.379999999999995</c:v>
                </c:pt>
                <c:pt idx="15">
                  <c:v>40.31</c:v>
                </c:pt>
                <c:pt idx="16">
                  <c:v>30.92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20-4448-93D3-948E35661C93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Лист1!$D$2:$D$18</c:f>
              <c:numCache>
                <c:formatCode>General</c:formatCode>
                <c:ptCount val="17"/>
                <c:pt idx="0">
                  <c:v>58.49</c:v>
                </c:pt>
                <c:pt idx="1">
                  <c:v>56.370000000000005</c:v>
                </c:pt>
                <c:pt idx="2">
                  <c:v>56.22</c:v>
                </c:pt>
                <c:pt idx="3">
                  <c:v>40.909999999999997</c:v>
                </c:pt>
                <c:pt idx="4">
                  <c:v>39.779999999999994</c:v>
                </c:pt>
                <c:pt idx="5">
                  <c:v>32.840000000000003</c:v>
                </c:pt>
                <c:pt idx="6">
                  <c:v>26.92</c:v>
                </c:pt>
                <c:pt idx="7">
                  <c:v>52.379999999999995</c:v>
                </c:pt>
                <c:pt idx="8">
                  <c:v>41.28</c:v>
                </c:pt>
                <c:pt idx="9">
                  <c:v>59.26</c:v>
                </c:pt>
                <c:pt idx="10">
                  <c:v>45.23</c:v>
                </c:pt>
                <c:pt idx="11">
                  <c:v>32.200000000000003</c:v>
                </c:pt>
                <c:pt idx="12">
                  <c:v>50</c:v>
                </c:pt>
                <c:pt idx="13">
                  <c:v>40.620000000000005</c:v>
                </c:pt>
                <c:pt idx="14">
                  <c:v>38.75</c:v>
                </c:pt>
                <c:pt idx="15">
                  <c:v>48</c:v>
                </c:pt>
                <c:pt idx="16">
                  <c:v>55.38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20-4448-93D3-948E35661C93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Лист1!$E$2:$E$18</c:f>
              <c:numCache>
                <c:formatCode>General</c:formatCode>
                <c:ptCount val="17"/>
                <c:pt idx="0">
                  <c:v>51.62</c:v>
                </c:pt>
                <c:pt idx="1">
                  <c:v>50.97</c:v>
                </c:pt>
                <c:pt idx="2">
                  <c:v>54.77</c:v>
                </c:pt>
                <c:pt idx="3">
                  <c:v>43.07</c:v>
                </c:pt>
                <c:pt idx="4">
                  <c:v>39.169999999999995</c:v>
                </c:pt>
                <c:pt idx="5">
                  <c:v>47.87</c:v>
                </c:pt>
                <c:pt idx="6">
                  <c:v>45.16</c:v>
                </c:pt>
                <c:pt idx="7">
                  <c:v>53.33</c:v>
                </c:pt>
                <c:pt idx="8">
                  <c:v>41</c:v>
                </c:pt>
                <c:pt idx="9">
                  <c:v>36.11</c:v>
                </c:pt>
                <c:pt idx="10">
                  <c:v>33.340000000000003</c:v>
                </c:pt>
                <c:pt idx="11">
                  <c:v>51.64</c:v>
                </c:pt>
                <c:pt idx="12">
                  <c:v>73.69</c:v>
                </c:pt>
                <c:pt idx="13">
                  <c:v>12.330000000000002</c:v>
                </c:pt>
                <c:pt idx="14">
                  <c:v>28.41</c:v>
                </c:pt>
                <c:pt idx="15">
                  <c:v>43.559999999999995</c:v>
                </c:pt>
                <c:pt idx="16">
                  <c:v>43.239999999999995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20-4448-93D3-948E35661C93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Лист1!$F$2:$F$18</c:f>
              <c:numCache>
                <c:formatCode>General</c:formatCode>
                <c:ptCount val="17"/>
                <c:pt idx="0">
                  <c:v>19.450000000000003</c:v>
                </c:pt>
                <c:pt idx="1">
                  <c:v>51.480000000000004</c:v>
                </c:pt>
                <c:pt idx="2">
                  <c:v>54.33</c:v>
                </c:pt>
                <c:pt idx="3">
                  <c:v>58.239999999999995</c:v>
                </c:pt>
                <c:pt idx="4">
                  <c:v>60.46</c:v>
                </c:pt>
                <c:pt idx="5">
                  <c:v>57.04</c:v>
                </c:pt>
                <c:pt idx="6">
                  <c:v>48.28</c:v>
                </c:pt>
                <c:pt idx="7">
                  <c:v>41.66</c:v>
                </c:pt>
                <c:pt idx="8">
                  <c:v>47.5</c:v>
                </c:pt>
                <c:pt idx="9">
                  <c:v>45.76</c:v>
                </c:pt>
                <c:pt idx="10">
                  <c:v>64.16</c:v>
                </c:pt>
                <c:pt idx="11">
                  <c:v>55.2</c:v>
                </c:pt>
                <c:pt idx="12">
                  <c:v>61.53</c:v>
                </c:pt>
                <c:pt idx="13">
                  <c:v>53.33</c:v>
                </c:pt>
                <c:pt idx="14">
                  <c:v>56.370000000000005</c:v>
                </c:pt>
                <c:pt idx="15">
                  <c:v>48.21</c:v>
                </c:pt>
                <c:pt idx="16">
                  <c:v>42.699999999999996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AC-4CDB-B6A7-EFA69214EDCA}"/>
            </c:ext>
          </c:extLst>
        </c:ser>
        <c:ser>
          <c:idx val="4"/>
          <c:order val="4"/>
          <c:tx>
            <c:strRef>
              <c:f>Лист1!$G$1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Лист1!$G$2:$G$18</c:f>
              <c:numCache>
                <c:formatCode>General</c:formatCode>
                <c:ptCount val="17"/>
                <c:pt idx="0">
                  <c:v>55.26</c:v>
                </c:pt>
                <c:pt idx="1">
                  <c:v>57.67</c:v>
                </c:pt>
                <c:pt idx="2">
                  <c:v>61.58</c:v>
                </c:pt>
                <c:pt idx="3">
                  <c:v>77.55</c:v>
                </c:pt>
                <c:pt idx="4">
                  <c:v>55.72</c:v>
                </c:pt>
                <c:pt idx="5">
                  <c:v>50</c:v>
                </c:pt>
                <c:pt idx="6">
                  <c:v>62.5</c:v>
                </c:pt>
                <c:pt idx="7">
                  <c:v>66.67</c:v>
                </c:pt>
                <c:pt idx="8">
                  <c:v>26.19</c:v>
                </c:pt>
                <c:pt idx="9">
                  <c:v>61.7</c:v>
                </c:pt>
                <c:pt idx="10">
                  <c:v>62.69</c:v>
                </c:pt>
                <c:pt idx="11">
                  <c:v>55.79</c:v>
                </c:pt>
                <c:pt idx="12">
                  <c:v>36.11</c:v>
                </c:pt>
                <c:pt idx="13">
                  <c:v>77.7</c:v>
                </c:pt>
                <c:pt idx="14">
                  <c:v>48.180000000000007</c:v>
                </c:pt>
                <c:pt idx="15">
                  <c:v>46.160000000000004</c:v>
                </c:pt>
                <c:pt idx="16">
                  <c:v>44.65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D9-4B8E-A321-02C826B8628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575536202323133E-2"/>
          <c:y val="0.1054614556848513"/>
          <c:w val="0.95142446379767687"/>
          <c:h val="0.446547258590313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Лист1!$C$2:$C$19</c:f>
              <c:numCache>
                <c:formatCode>General</c:formatCode>
                <c:ptCount val="18"/>
                <c:pt idx="0">
                  <c:v>31.04</c:v>
                </c:pt>
                <c:pt idx="1">
                  <c:v>30.13</c:v>
                </c:pt>
                <c:pt idx="2">
                  <c:v>46.71</c:v>
                </c:pt>
                <c:pt idx="3">
                  <c:v>26.5</c:v>
                </c:pt>
                <c:pt idx="4">
                  <c:v>30.3</c:v>
                </c:pt>
                <c:pt idx="5">
                  <c:v>43.07</c:v>
                </c:pt>
                <c:pt idx="6">
                  <c:v>24.04</c:v>
                </c:pt>
                <c:pt idx="7">
                  <c:v>58.11</c:v>
                </c:pt>
                <c:pt idx="8">
                  <c:v>33.33</c:v>
                </c:pt>
                <c:pt idx="9">
                  <c:v>46.989999999999995</c:v>
                </c:pt>
                <c:pt idx="10">
                  <c:v>42.47</c:v>
                </c:pt>
                <c:pt idx="11">
                  <c:v>49.71</c:v>
                </c:pt>
                <c:pt idx="12">
                  <c:v>38.840000000000003</c:v>
                </c:pt>
                <c:pt idx="13">
                  <c:v>36.36</c:v>
                </c:pt>
                <c:pt idx="14">
                  <c:v>34.08</c:v>
                </c:pt>
                <c:pt idx="15">
                  <c:v>47.269999999999996</c:v>
                </c:pt>
                <c:pt idx="16">
                  <c:v>27.91</c:v>
                </c:pt>
                <c:pt idx="17">
                  <c:v>64.59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54-4CAA-870E-E2B002DFDF07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Лист1!$D$2:$D$19</c:f>
              <c:numCache>
                <c:formatCode>General</c:formatCode>
                <c:ptCount val="18"/>
                <c:pt idx="0">
                  <c:v>41.4</c:v>
                </c:pt>
                <c:pt idx="1">
                  <c:v>33.85</c:v>
                </c:pt>
                <c:pt idx="2">
                  <c:v>50.4</c:v>
                </c:pt>
                <c:pt idx="3">
                  <c:v>19.510000000000002</c:v>
                </c:pt>
                <c:pt idx="4">
                  <c:v>49.34</c:v>
                </c:pt>
                <c:pt idx="5">
                  <c:v>35.07</c:v>
                </c:pt>
                <c:pt idx="6">
                  <c:v>46.910000000000004</c:v>
                </c:pt>
                <c:pt idx="7">
                  <c:v>44.78</c:v>
                </c:pt>
                <c:pt idx="8">
                  <c:v>21.43</c:v>
                </c:pt>
                <c:pt idx="9">
                  <c:v>50.31</c:v>
                </c:pt>
                <c:pt idx="10">
                  <c:v>48.15</c:v>
                </c:pt>
                <c:pt idx="11">
                  <c:v>50</c:v>
                </c:pt>
                <c:pt idx="12">
                  <c:v>49.120000000000005</c:v>
                </c:pt>
                <c:pt idx="13">
                  <c:v>34.92</c:v>
                </c:pt>
                <c:pt idx="14">
                  <c:v>43.379999999999995</c:v>
                </c:pt>
                <c:pt idx="15">
                  <c:v>27.94</c:v>
                </c:pt>
                <c:pt idx="16">
                  <c:v>54.8</c:v>
                </c:pt>
                <c:pt idx="17">
                  <c:v>79.63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54-4CAA-870E-E2B002DFDF07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Лист1!$E$2:$E$19</c:f>
              <c:numCache>
                <c:formatCode>General</c:formatCode>
                <c:ptCount val="18"/>
                <c:pt idx="0">
                  <c:v>46.72</c:v>
                </c:pt>
                <c:pt idx="1">
                  <c:v>53.430000000000007</c:v>
                </c:pt>
                <c:pt idx="2">
                  <c:v>56.41</c:v>
                </c:pt>
                <c:pt idx="3">
                  <c:v>54.8</c:v>
                </c:pt>
                <c:pt idx="4">
                  <c:v>42.86</c:v>
                </c:pt>
                <c:pt idx="5">
                  <c:v>42.47</c:v>
                </c:pt>
                <c:pt idx="6">
                  <c:v>58.57</c:v>
                </c:pt>
                <c:pt idx="7">
                  <c:v>61.35</c:v>
                </c:pt>
                <c:pt idx="8">
                  <c:v>29.54</c:v>
                </c:pt>
                <c:pt idx="9">
                  <c:v>53.93</c:v>
                </c:pt>
                <c:pt idx="10">
                  <c:v>58.82</c:v>
                </c:pt>
                <c:pt idx="11">
                  <c:v>66.13</c:v>
                </c:pt>
                <c:pt idx="12">
                  <c:v>47.519999999999996</c:v>
                </c:pt>
                <c:pt idx="13">
                  <c:v>37.14</c:v>
                </c:pt>
                <c:pt idx="14">
                  <c:v>42.260000000000005</c:v>
                </c:pt>
                <c:pt idx="15">
                  <c:v>47.58</c:v>
                </c:pt>
                <c:pt idx="16">
                  <c:v>43.62</c:v>
                </c:pt>
                <c:pt idx="17">
                  <c:v>75.16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54-4CAA-870E-E2B002DFDF07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Лист1!$F$2:$F$19</c:f>
              <c:numCache>
                <c:formatCode>General</c:formatCode>
                <c:ptCount val="18"/>
                <c:pt idx="0">
                  <c:v>44.089999999999996</c:v>
                </c:pt>
                <c:pt idx="1">
                  <c:v>49.32</c:v>
                </c:pt>
                <c:pt idx="2">
                  <c:v>61.67</c:v>
                </c:pt>
                <c:pt idx="3">
                  <c:v>45.53</c:v>
                </c:pt>
                <c:pt idx="4">
                  <c:v>58.730000000000004</c:v>
                </c:pt>
                <c:pt idx="5">
                  <c:v>41.93</c:v>
                </c:pt>
                <c:pt idx="6">
                  <c:v>50.75</c:v>
                </c:pt>
                <c:pt idx="7">
                  <c:v>32.729999999999997</c:v>
                </c:pt>
                <c:pt idx="8">
                  <c:v>15.63</c:v>
                </c:pt>
                <c:pt idx="9">
                  <c:v>46.51</c:v>
                </c:pt>
                <c:pt idx="10">
                  <c:v>76.72</c:v>
                </c:pt>
                <c:pt idx="11">
                  <c:v>61.97</c:v>
                </c:pt>
                <c:pt idx="12">
                  <c:v>44.53</c:v>
                </c:pt>
                <c:pt idx="13">
                  <c:v>42.86</c:v>
                </c:pt>
                <c:pt idx="14">
                  <c:v>40.840000000000003</c:v>
                </c:pt>
                <c:pt idx="15">
                  <c:v>37.64</c:v>
                </c:pt>
                <c:pt idx="16">
                  <c:v>53.099999999999994</c:v>
                </c:pt>
                <c:pt idx="17">
                  <c:v>62.32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10-4DF9-982B-69CC4E3600DF}"/>
            </c:ext>
          </c:extLst>
        </c:ser>
        <c:ser>
          <c:idx val="4"/>
          <c:order val="4"/>
          <c:tx>
            <c:strRef>
              <c:f>Лист1!$G$1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Лист1!$G$2:$G$19</c:f>
              <c:numCache>
                <c:formatCode>General</c:formatCode>
                <c:ptCount val="18"/>
                <c:pt idx="0">
                  <c:v>54.870000000000005</c:v>
                </c:pt>
                <c:pt idx="1">
                  <c:v>48.54</c:v>
                </c:pt>
                <c:pt idx="2">
                  <c:v>48.52</c:v>
                </c:pt>
                <c:pt idx="3">
                  <c:v>58.069999999999993</c:v>
                </c:pt>
                <c:pt idx="4">
                  <c:v>80.3</c:v>
                </c:pt>
                <c:pt idx="5">
                  <c:v>47.06</c:v>
                </c:pt>
                <c:pt idx="6">
                  <c:v>44.620000000000005</c:v>
                </c:pt>
                <c:pt idx="8">
                  <c:v>60</c:v>
                </c:pt>
                <c:pt idx="9">
                  <c:v>58.45</c:v>
                </c:pt>
                <c:pt idx="10">
                  <c:v>42.1</c:v>
                </c:pt>
                <c:pt idx="11">
                  <c:v>47.89</c:v>
                </c:pt>
                <c:pt idx="12">
                  <c:v>54.540000000000006</c:v>
                </c:pt>
                <c:pt idx="13">
                  <c:v>44.23</c:v>
                </c:pt>
                <c:pt idx="14">
                  <c:v>42.87</c:v>
                </c:pt>
                <c:pt idx="15">
                  <c:v>47.2</c:v>
                </c:pt>
                <c:pt idx="16">
                  <c:v>52.989999999999995</c:v>
                </c:pt>
                <c:pt idx="17">
                  <c:v>61.72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DE-4328-9634-A1E23E4208C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'ИС 7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7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Камень)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7 Статистика по отметкам'!$B$8:$B$44</c:f>
              <c:numCache>
                <c:formatCode>General</c:formatCode>
                <c:ptCount val="36"/>
                <c:pt idx="0">
                  <c:v>3.94</c:v>
                </c:pt>
                <c:pt idx="1">
                  <c:v>4.3499999999999996</c:v>
                </c:pt>
                <c:pt idx="2">
                  <c:v>0</c:v>
                </c:pt>
                <c:pt idx="3">
                  <c:v>5.78</c:v>
                </c:pt>
                <c:pt idx="4">
                  <c:v>1.39</c:v>
                </c:pt>
                <c:pt idx="5">
                  <c:v>2.04</c:v>
                </c:pt>
                <c:pt idx="6">
                  <c:v>2.86</c:v>
                </c:pt>
                <c:pt idx="7">
                  <c:v>1.02</c:v>
                </c:pt>
                <c:pt idx="8">
                  <c:v>4.17</c:v>
                </c:pt>
                <c:pt idx="9">
                  <c:v>4.76</c:v>
                </c:pt>
                <c:pt idx="10">
                  <c:v>5.95</c:v>
                </c:pt>
                <c:pt idx="11">
                  <c:v>0</c:v>
                </c:pt>
                <c:pt idx="12">
                  <c:v>4.4800000000000004</c:v>
                </c:pt>
                <c:pt idx="13">
                  <c:v>6.8</c:v>
                </c:pt>
                <c:pt idx="14">
                  <c:v>19.440000000000001</c:v>
                </c:pt>
                <c:pt idx="15">
                  <c:v>2.16</c:v>
                </c:pt>
                <c:pt idx="16">
                  <c:v>1.82</c:v>
                </c:pt>
                <c:pt idx="17">
                  <c:v>1.54</c:v>
                </c:pt>
                <c:pt idx="18">
                  <c:v>5.36</c:v>
                </c:pt>
                <c:pt idx="19">
                  <c:v>1.22</c:v>
                </c:pt>
                <c:pt idx="20">
                  <c:v>2.4300000000000002</c:v>
                </c:pt>
                <c:pt idx="21">
                  <c:v>2.82</c:v>
                </c:pt>
                <c:pt idx="22">
                  <c:v>1.61</c:v>
                </c:pt>
                <c:pt idx="23">
                  <c:v>1.52</c:v>
                </c:pt>
                <c:pt idx="24">
                  <c:v>1.18</c:v>
                </c:pt>
                <c:pt idx="25">
                  <c:v>1.54</c:v>
                </c:pt>
                <c:pt idx="26">
                  <c:v>4.4400000000000004</c:v>
                </c:pt>
                <c:pt idx="27">
                  <c:v>1.37</c:v>
                </c:pt>
                <c:pt idx="28">
                  <c:v>2.63</c:v>
                </c:pt>
                <c:pt idx="29">
                  <c:v>11.74</c:v>
                </c:pt>
                <c:pt idx="30">
                  <c:v>1.4</c:v>
                </c:pt>
                <c:pt idx="31">
                  <c:v>1.92</c:v>
                </c:pt>
                <c:pt idx="32">
                  <c:v>6.36</c:v>
                </c:pt>
                <c:pt idx="33">
                  <c:v>7.2</c:v>
                </c:pt>
                <c:pt idx="34">
                  <c:v>4.4800000000000004</c:v>
                </c:pt>
                <c:pt idx="35">
                  <c:v>5.47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32A6-4F67-8B59-69F7D98B6779}"/>
            </c:ext>
          </c:extLst>
        </c:ser>
        <c:ser>
          <c:idx val="1"/>
          <c:order val="1"/>
          <c:tx>
            <c:strRef>
              <c:f>'ИС 7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7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Камень)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7 Статистика по отметкам'!$C$8:$C$44</c:f>
              <c:numCache>
                <c:formatCode>General</c:formatCode>
                <c:ptCount val="36"/>
                <c:pt idx="0">
                  <c:v>35.85</c:v>
                </c:pt>
                <c:pt idx="1">
                  <c:v>41.8</c:v>
                </c:pt>
                <c:pt idx="2">
                  <c:v>44.74</c:v>
                </c:pt>
                <c:pt idx="3">
                  <c:v>36.549999999999997</c:v>
                </c:pt>
                <c:pt idx="4">
                  <c:v>37.03</c:v>
                </c:pt>
                <c:pt idx="5">
                  <c:v>20.41</c:v>
                </c:pt>
                <c:pt idx="6">
                  <c:v>41.43</c:v>
                </c:pt>
                <c:pt idx="7">
                  <c:v>48.98</c:v>
                </c:pt>
                <c:pt idx="8">
                  <c:v>33.33</c:v>
                </c:pt>
                <c:pt idx="9">
                  <c:v>28.57</c:v>
                </c:pt>
                <c:pt idx="10">
                  <c:v>67.86</c:v>
                </c:pt>
                <c:pt idx="11">
                  <c:v>38.299999999999997</c:v>
                </c:pt>
                <c:pt idx="12">
                  <c:v>32.840000000000003</c:v>
                </c:pt>
                <c:pt idx="13">
                  <c:v>37.409999999999997</c:v>
                </c:pt>
                <c:pt idx="14">
                  <c:v>44.44</c:v>
                </c:pt>
                <c:pt idx="15">
                  <c:v>20.14</c:v>
                </c:pt>
                <c:pt idx="16">
                  <c:v>50</c:v>
                </c:pt>
                <c:pt idx="17">
                  <c:v>52.31</c:v>
                </c:pt>
                <c:pt idx="18">
                  <c:v>50</c:v>
                </c:pt>
                <c:pt idx="19">
                  <c:v>43.9</c:v>
                </c:pt>
                <c:pt idx="20">
                  <c:v>49.03</c:v>
                </c:pt>
                <c:pt idx="21">
                  <c:v>48.66</c:v>
                </c:pt>
                <c:pt idx="22">
                  <c:v>40.32</c:v>
                </c:pt>
                <c:pt idx="23">
                  <c:v>18.18</c:v>
                </c:pt>
                <c:pt idx="24">
                  <c:v>51.76</c:v>
                </c:pt>
                <c:pt idx="25">
                  <c:v>53.85</c:v>
                </c:pt>
                <c:pt idx="26">
                  <c:v>35.56</c:v>
                </c:pt>
                <c:pt idx="27">
                  <c:v>40.18</c:v>
                </c:pt>
                <c:pt idx="28">
                  <c:v>55.26</c:v>
                </c:pt>
                <c:pt idx="29">
                  <c:v>40.380000000000003</c:v>
                </c:pt>
                <c:pt idx="30">
                  <c:v>44.06</c:v>
                </c:pt>
                <c:pt idx="31">
                  <c:v>53.85</c:v>
                </c:pt>
                <c:pt idx="32">
                  <c:v>50.76</c:v>
                </c:pt>
                <c:pt idx="33">
                  <c:v>45.6</c:v>
                </c:pt>
                <c:pt idx="34">
                  <c:v>42.54</c:v>
                </c:pt>
                <c:pt idx="35">
                  <c:v>32.81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32A6-4F67-8B59-69F7D98B6779}"/>
            </c:ext>
          </c:extLst>
        </c:ser>
        <c:ser>
          <c:idx val="2"/>
          <c:order val="2"/>
          <c:tx>
            <c:strRef>
              <c:f>'ИС 7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7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Камень)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7 Статистика по отметкам'!$D$8:$D$44</c:f>
              <c:numCache>
                <c:formatCode>General</c:formatCode>
                <c:ptCount val="36"/>
                <c:pt idx="0">
                  <c:v>42.38</c:v>
                </c:pt>
                <c:pt idx="1">
                  <c:v>38.92</c:v>
                </c:pt>
                <c:pt idx="2">
                  <c:v>39.47</c:v>
                </c:pt>
                <c:pt idx="3">
                  <c:v>39.01</c:v>
                </c:pt>
                <c:pt idx="4">
                  <c:v>44.95</c:v>
                </c:pt>
                <c:pt idx="5">
                  <c:v>46.94</c:v>
                </c:pt>
                <c:pt idx="6">
                  <c:v>42.86</c:v>
                </c:pt>
                <c:pt idx="7">
                  <c:v>38.78</c:v>
                </c:pt>
                <c:pt idx="8">
                  <c:v>50</c:v>
                </c:pt>
                <c:pt idx="9">
                  <c:v>38.1</c:v>
                </c:pt>
                <c:pt idx="10">
                  <c:v>26.19</c:v>
                </c:pt>
                <c:pt idx="11">
                  <c:v>51.06</c:v>
                </c:pt>
                <c:pt idx="12">
                  <c:v>40.299999999999997</c:v>
                </c:pt>
                <c:pt idx="13">
                  <c:v>42.86</c:v>
                </c:pt>
                <c:pt idx="14">
                  <c:v>33.33</c:v>
                </c:pt>
                <c:pt idx="15">
                  <c:v>55.4</c:v>
                </c:pt>
                <c:pt idx="16">
                  <c:v>37.270000000000003</c:v>
                </c:pt>
                <c:pt idx="17">
                  <c:v>33.85</c:v>
                </c:pt>
                <c:pt idx="18">
                  <c:v>26.79</c:v>
                </c:pt>
                <c:pt idx="19">
                  <c:v>41.46</c:v>
                </c:pt>
                <c:pt idx="20">
                  <c:v>38.83</c:v>
                </c:pt>
                <c:pt idx="21">
                  <c:v>39.49</c:v>
                </c:pt>
                <c:pt idx="22">
                  <c:v>43.55</c:v>
                </c:pt>
                <c:pt idx="23">
                  <c:v>36.36</c:v>
                </c:pt>
                <c:pt idx="24">
                  <c:v>37.65</c:v>
                </c:pt>
                <c:pt idx="25">
                  <c:v>33.85</c:v>
                </c:pt>
                <c:pt idx="26">
                  <c:v>42.22</c:v>
                </c:pt>
                <c:pt idx="27">
                  <c:v>42.47</c:v>
                </c:pt>
                <c:pt idx="28">
                  <c:v>21.05</c:v>
                </c:pt>
                <c:pt idx="29">
                  <c:v>34.74</c:v>
                </c:pt>
                <c:pt idx="30">
                  <c:v>45.45</c:v>
                </c:pt>
                <c:pt idx="31">
                  <c:v>32.69</c:v>
                </c:pt>
                <c:pt idx="32">
                  <c:v>33.479999999999997</c:v>
                </c:pt>
                <c:pt idx="33">
                  <c:v>34.4</c:v>
                </c:pt>
                <c:pt idx="34">
                  <c:v>34.33</c:v>
                </c:pt>
                <c:pt idx="35">
                  <c:v>34.380000000000003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32A6-4F67-8B59-69F7D98B6779}"/>
            </c:ext>
          </c:extLst>
        </c:ser>
        <c:ser>
          <c:idx val="3"/>
          <c:order val="3"/>
          <c:tx>
            <c:strRef>
              <c:f>'ИС 7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7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Камень)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7 Статистика по отметкам'!$E$8:$E$44</c:f>
              <c:numCache>
                <c:formatCode>General</c:formatCode>
                <c:ptCount val="36"/>
                <c:pt idx="0">
                  <c:v>17.829999999999998</c:v>
                </c:pt>
                <c:pt idx="1">
                  <c:v>14.93</c:v>
                </c:pt>
                <c:pt idx="2">
                  <c:v>15.79</c:v>
                </c:pt>
                <c:pt idx="3">
                  <c:v>18.66</c:v>
                </c:pt>
                <c:pt idx="4">
                  <c:v>16.63</c:v>
                </c:pt>
                <c:pt idx="5">
                  <c:v>30.61</c:v>
                </c:pt>
                <c:pt idx="6">
                  <c:v>12.86</c:v>
                </c:pt>
                <c:pt idx="7">
                  <c:v>11.22</c:v>
                </c:pt>
                <c:pt idx="8">
                  <c:v>12.5</c:v>
                </c:pt>
                <c:pt idx="9">
                  <c:v>28.57</c:v>
                </c:pt>
                <c:pt idx="10">
                  <c:v>0</c:v>
                </c:pt>
                <c:pt idx="11">
                  <c:v>10.64</c:v>
                </c:pt>
                <c:pt idx="12">
                  <c:v>22.39</c:v>
                </c:pt>
                <c:pt idx="13">
                  <c:v>12.93</c:v>
                </c:pt>
                <c:pt idx="14">
                  <c:v>2.78</c:v>
                </c:pt>
                <c:pt idx="15">
                  <c:v>22.3</c:v>
                </c:pt>
                <c:pt idx="16">
                  <c:v>10.91</c:v>
                </c:pt>
                <c:pt idx="17">
                  <c:v>12.31</c:v>
                </c:pt>
                <c:pt idx="18">
                  <c:v>17.86</c:v>
                </c:pt>
                <c:pt idx="19">
                  <c:v>13.41</c:v>
                </c:pt>
                <c:pt idx="20">
                  <c:v>9.7100000000000009</c:v>
                </c:pt>
                <c:pt idx="21">
                  <c:v>9.0299999999999994</c:v>
                </c:pt>
                <c:pt idx="22">
                  <c:v>14.52</c:v>
                </c:pt>
                <c:pt idx="23">
                  <c:v>43.94</c:v>
                </c:pt>
                <c:pt idx="24">
                  <c:v>9.41</c:v>
                </c:pt>
                <c:pt idx="25">
                  <c:v>10.77</c:v>
                </c:pt>
                <c:pt idx="26">
                  <c:v>17.78</c:v>
                </c:pt>
                <c:pt idx="27">
                  <c:v>15.98</c:v>
                </c:pt>
                <c:pt idx="28">
                  <c:v>21.05</c:v>
                </c:pt>
                <c:pt idx="29">
                  <c:v>13.15</c:v>
                </c:pt>
                <c:pt idx="30">
                  <c:v>9.09</c:v>
                </c:pt>
                <c:pt idx="31">
                  <c:v>11.54</c:v>
                </c:pt>
                <c:pt idx="32">
                  <c:v>9.39</c:v>
                </c:pt>
                <c:pt idx="33">
                  <c:v>12.8</c:v>
                </c:pt>
                <c:pt idx="34">
                  <c:v>18.66</c:v>
                </c:pt>
                <c:pt idx="35">
                  <c:v>27.34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32A6-4F67-8B59-69F7D98B677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60112112"/>
        <c:axId val="669256064"/>
      </c:barChart>
      <c:catAx>
        <c:axId val="6601121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9256064"/>
        <c:crosses val="autoZero"/>
        <c:auto val="1"/>
        <c:lblAlgn val="ctr"/>
        <c:lblOffset val="100"/>
        <c:noMultiLvlLbl val="0"/>
      </c:catAx>
      <c:valAx>
        <c:axId val="66925606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0112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'ИС 7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7 Сравнение отметок с отметк'!$A$9:$A$44</c:f>
              <c:strCache>
                <c:ptCount val="36"/>
                <c:pt idx="0">
                  <c:v> 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подчинение))</c:v>
                </c:pt>
              </c:strCache>
            </c:strRef>
          </c:cat>
          <c:val>
            <c:numRef>
              <c:f>'ИС 7 Сравнение отметок с отметк'!$B$9:$B$44</c:f>
              <c:numCache>
                <c:formatCode>General</c:formatCode>
                <c:ptCount val="36"/>
                <c:pt idx="0">
                  <c:v>19.649999999999999</c:v>
                </c:pt>
                <c:pt idx="1">
                  <c:v>18.010000000000002</c:v>
                </c:pt>
                <c:pt idx="2">
                  <c:v>15.79</c:v>
                </c:pt>
                <c:pt idx="3">
                  <c:v>23.72</c:v>
                </c:pt>
                <c:pt idx="4">
                  <c:v>18.02</c:v>
                </c:pt>
                <c:pt idx="5">
                  <c:v>4.08</c:v>
                </c:pt>
                <c:pt idx="6">
                  <c:v>12.86</c:v>
                </c:pt>
                <c:pt idx="7">
                  <c:v>23.47</c:v>
                </c:pt>
                <c:pt idx="8">
                  <c:v>6.38</c:v>
                </c:pt>
                <c:pt idx="9">
                  <c:v>4.76</c:v>
                </c:pt>
                <c:pt idx="10">
                  <c:v>23.81</c:v>
                </c:pt>
                <c:pt idx="11">
                  <c:v>4.26</c:v>
                </c:pt>
                <c:pt idx="12">
                  <c:v>15.15</c:v>
                </c:pt>
                <c:pt idx="13">
                  <c:v>12.93</c:v>
                </c:pt>
                <c:pt idx="14">
                  <c:v>38.89</c:v>
                </c:pt>
                <c:pt idx="15">
                  <c:v>10.79</c:v>
                </c:pt>
                <c:pt idx="16">
                  <c:v>6.36</c:v>
                </c:pt>
                <c:pt idx="17">
                  <c:v>6.15</c:v>
                </c:pt>
                <c:pt idx="18">
                  <c:v>30.36</c:v>
                </c:pt>
                <c:pt idx="19">
                  <c:v>6.1</c:v>
                </c:pt>
                <c:pt idx="20">
                  <c:v>10.19</c:v>
                </c:pt>
                <c:pt idx="21">
                  <c:v>17.07</c:v>
                </c:pt>
                <c:pt idx="22">
                  <c:v>8.06</c:v>
                </c:pt>
                <c:pt idx="23">
                  <c:v>12.12</c:v>
                </c:pt>
                <c:pt idx="24">
                  <c:v>15.29</c:v>
                </c:pt>
                <c:pt idx="25">
                  <c:v>0</c:v>
                </c:pt>
                <c:pt idx="26">
                  <c:v>24.44</c:v>
                </c:pt>
                <c:pt idx="27">
                  <c:v>12.79</c:v>
                </c:pt>
                <c:pt idx="28">
                  <c:v>2.63</c:v>
                </c:pt>
                <c:pt idx="29">
                  <c:v>21.6</c:v>
                </c:pt>
                <c:pt idx="30">
                  <c:v>30.77</c:v>
                </c:pt>
                <c:pt idx="31">
                  <c:v>11.76</c:v>
                </c:pt>
                <c:pt idx="32">
                  <c:v>16.46</c:v>
                </c:pt>
                <c:pt idx="33">
                  <c:v>19.2</c:v>
                </c:pt>
                <c:pt idx="34">
                  <c:v>17.29</c:v>
                </c:pt>
                <c:pt idx="35">
                  <c:v>25.45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4A-4B5F-9D64-BD28B6D7A15F}"/>
            </c:ext>
          </c:extLst>
        </c:ser>
        <c:ser>
          <c:idx val="1"/>
          <c:order val="1"/>
          <c:tx>
            <c:strRef>
              <c:f>'ИС 7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7 Сравнение отметок с отметк'!$A$9:$A$44</c:f>
              <c:strCache>
                <c:ptCount val="36"/>
                <c:pt idx="0">
                  <c:v> 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подчинение))</c:v>
                </c:pt>
              </c:strCache>
            </c:strRef>
          </c:cat>
          <c:val>
            <c:numRef>
              <c:f>'ИС 7 Сравнение отметок с отметк'!$C$9:$C$44</c:f>
              <c:numCache>
                <c:formatCode>General</c:formatCode>
                <c:ptCount val="36"/>
                <c:pt idx="0">
                  <c:v>68.19</c:v>
                </c:pt>
                <c:pt idx="1">
                  <c:v>68.92</c:v>
                </c:pt>
                <c:pt idx="2">
                  <c:v>73.680000000000007</c:v>
                </c:pt>
                <c:pt idx="3">
                  <c:v>60.88</c:v>
                </c:pt>
                <c:pt idx="4">
                  <c:v>69.5</c:v>
                </c:pt>
                <c:pt idx="5">
                  <c:v>83.67</c:v>
                </c:pt>
                <c:pt idx="6">
                  <c:v>71.430000000000007</c:v>
                </c:pt>
                <c:pt idx="7">
                  <c:v>63.27</c:v>
                </c:pt>
                <c:pt idx="8">
                  <c:v>70.209999999999994</c:v>
                </c:pt>
                <c:pt idx="9">
                  <c:v>95.24</c:v>
                </c:pt>
                <c:pt idx="10">
                  <c:v>73.81</c:v>
                </c:pt>
                <c:pt idx="11">
                  <c:v>74.47</c:v>
                </c:pt>
                <c:pt idx="12">
                  <c:v>66.67</c:v>
                </c:pt>
                <c:pt idx="13">
                  <c:v>82.31</c:v>
                </c:pt>
                <c:pt idx="14">
                  <c:v>55.56</c:v>
                </c:pt>
                <c:pt idx="15">
                  <c:v>62.59</c:v>
                </c:pt>
                <c:pt idx="16">
                  <c:v>79.09</c:v>
                </c:pt>
                <c:pt idx="17">
                  <c:v>84.62</c:v>
                </c:pt>
                <c:pt idx="18">
                  <c:v>42.86</c:v>
                </c:pt>
                <c:pt idx="19">
                  <c:v>78.05</c:v>
                </c:pt>
                <c:pt idx="20">
                  <c:v>85.44</c:v>
                </c:pt>
                <c:pt idx="21">
                  <c:v>70.94</c:v>
                </c:pt>
                <c:pt idx="22">
                  <c:v>80.650000000000006</c:v>
                </c:pt>
                <c:pt idx="23">
                  <c:v>48.48</c:v>
                </c:pt>
                <c:pt idx="24">
                  <c:v>82.35</c:v>
                </c:pt>
                <c:pt idx="25">
                  <c:v>94.74</c:v>
                </c:pt>
                <c:pt idx="26">
                  <c:v>62.22</c:v>
                </c:pt>
                <c:pt idx="27">
                  <c:v>73.06</c:v>
                </c:pt>
                <c:pt idx="28">
                  <c:v>92.11</c:v>
                </c:pt>
                <c:pt idx="29">
                  <c:v>70.42</c:v>
                </c:pt>
                <c:pt idx="30">
                  <c:v>58.04</c:v>
                </c:pt>
                <c:pt idx="31">
                  <c:v>86.27</c:v>
                </c:pt>
                <c:pt idx="32">
                  <c:v>74.45</c:v>
                </c:pt>
                <c:pt idx="33">
                  <c:v>68</c:v>
                </c:pt>
                <c:pt idx="34">
                  <c:v>63.16</c:v>
                </c:pt>
                <c:pt idx="35">
                  <c:v>50.91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4A-4B5F-9D64-BD28B6D7A15F}"/>
            </c:ext>
          </c:extLst>
        </c:ser>
        <c:ser>
          <c:idx val="2"/>
          <c:order val="2"/>
          <c:tx>
            <c:strRef>
              <c:f>'ИС 7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7 Сравнение отметок с отметк'!$A$9:$A$44</c:f>
              <c:strCache>
                <c:ptCount val="36"/>
                <c:pt idx="0">
                  <c:v> 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подчинение))</c:v>
                </c:pt>
              </c:strCache>
            </c:strRef>
          </c:cat>
          <c:val>
            <c:numRef>
              <c:f>'ИС 7 Сравнение отметок с отметк'!$D$9:$D$44</c:f>
              <c:numCache>
                <c:formatCode>General</c:formatCode>
                <c:ptCount val="36"/>
                <c:pt idx="0">
                  <c:v>12.16</c:v>
                </c:pt>
                <c:pt idx="1">
                  <c:v>13.07</c:v>
                </c:pt>
                <c:pt idx="2">
                  <c:v>10.53</c:v>
                </c:pt>
                <c:pt idx="3">
                  <c:v>15.4</c:v>
                </c:pt>
                <c:pt idx="4">
                  <c:v>12.48</c:v>
                </c:pt>
                <c:pt idx="5">
                  <c:v>12.24</c:v>
                </c:pt>
                <c:pt idx="6">
                  <c:v>15.71</c:v>
                </c:pt>
                <c:pt idx="7">
                  <c:v>13.27</c:v>
                </c:pt>
                <c:pt idx="8">
                  <c:v>23.4</c:v>
                </c:pt>
                <c:pt idx="9">
                  <c:v>0</c:v>
                </c:pt>
                <c:pt idx="10">
                  <c:v>2.38</c:v>
                </c:pt>
                <c:pt idx="11">
                  <c:v>21.28</c:v>
                </c:pt>
                <c:pt idx="12">
                  <c:v>18.18</c:v>
                </c:pt>
                <c:pt idx="13">
                  <c:v>4.76</c:v>
                </c:pt>
                <c:pt idx="14">
                  <c:v>5.56</c:v>
                </c:pt>
                <c:pt idx="15">
                  <c:v>26.62</c:v>
                </c:pt>
                <c:pt idx="16">
                  <c:v>14.55</c:v>
                </c:pt>
                <c:pt idx="17">
                  <c:v>9.23</c:v>
                </c:pt>
                <c:pt idx="18">
                  <c:v>26.79</c:v>
                </c:pt>
                <c:pt idx="19">
                  <c:v>15.85</c:v>
                </c:pt>
                <c:pt idx="20">
                  <c:v>4.37</c:v>
                </c:pt>
                <c:pt idx="21">
                  <c:v>11.99</c:v>
                </c:pt>
                <c:pt idx="22">
                  <c:v>11.29</c:v>
                </c:pt>
                <c:pt idx="23">
                  <c:v>39.39</c:v>
                </c:pt>
                <c:pt idx="24">
                  <c:v>2.35</c:v>
                </c:pt>
                <c:pt idx="25">
                  <c:v>5.26</c:v>
                </c:pt>
                <c:pt idx="26">
                  <c:v>13.33</c:v>
                </c:pt>
                <c:pt idx="27">
                  <c:v>14.16</c:v>
                </c:pt>
                <c:pt idx="28">
                  <c:v>5.26</c:v>
                </c:pt>
                <c:pt idx="29">
                  <c:v>7.98</c:v>
                </c:pt>
                <c:pt idx="30">
                  <c:v>11.19</c:v>
                </c:pt>
                <c:pt idx="31">
                  <c:v>1.96</c:v>
                </c:pt>
                <c:pt idx="32">
                  <c:v>9.09</c:v>
                </c:pt>
                <c:pt idx="33">
                  <c:v>12.8</c:v>
                </c:pt>
                <c:pt idx="34">
                  <c:v>19.55</c:v>
                </c:pt>
                <c:pt idx="35">
                  <c:v>23.64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C4A-4B5F-9D64-BD28B6D7A15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910957055"/>
        <c:axId val="912988287"/>
      </c:barChart>
      <c:catAx>
        <c:axId val="9109570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12988287"/>
        <c:crosses val="autoZero"/>
        <c:auto val="1"/>
        <c:lblAlgn val="ctr"/>
        <c:lblOffset val="100"/>
        <c:noMultiLvlLbl val="0"/>
      </c:catAx>
      <c:valAx>
        <c:axId val="912988287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109570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365021215489268E-2"/>
          <c:y val="0.10127458820480974"/>
          <c:w val="0.96563497878451077"/>
          <c:h val="0.46329533585829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66.67</c:v>
                </c:pt>
                <c:pt idx="1">
                  <c:v>32.159999999999997</c:v>
                </c:pt>
                <c:pt idx="2">
                  <c:v>28.48</c:v>
                </c:pt>
                <c:pt idx="3">
                  <c:v>55.55</c:v>
                </c:pt>
                <c:pt idx="4">
                  <c:v>23.94</c:v>
                </c:pt>
                <c:pt idx="5">
                  <c:v>15.38</c:v>
                </c:pt>
                <c:pt idx="6">
                  <c:v>25</c:v>
                </c:pt>
                <c:pt idx="7">
                  <c:v>11.11</c:v>
                </c:pt>
                <c:pt idx="8">
                  <c:v>42.699999999999996</c:v>
                </c:pt>
                <c:pt idx="9">
                  <c:v>28.57</c:v>
                </c:pt>
                <c:pt idx="10">
                  <c:v>8.75</c:v>
                </c:pt>
                <c:pt idx="11">
                  <c:v>12.64</c:v>
                </c:pt>
                <c:pt idx="12">
                  <c:v>37.510000000000005</c:v>
                </c:pt>
                <c:pt idx="13">
                  <c:v>16.670000000000002</c:v>
                </c:pt>
                <c:pt idx="14">
                  <c:v>40.74</c:v>
                </c:pt>
                <c:pt idx="15">
                  <c:v>13.040000000000001</c:v>
                </c:pt>
                <c:pt idx="16">
                  <c:v>19.380000000000003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20-4448-93D3-948E35661C93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Лист1!$D$2:$D$18</c:f>
              <c:numCache>
                <c:formatCode>General</c:formatCode>
                <c:ptCount val="17"/>
                <c:pt idx="0">
                  <c:v>23.4</c:v>
                </c:pt>
                <c:pt idx="1">
                  <c:v>29.830000000000002</c:v>
                </c:pt>
                <c:pt idx="2">
                  <c:v>37.19</c:v>
                </c:pt>
                <c:pt idx="3">
                  <c:v>27.08</c:v>
                </c:pt>
                <c:pt idx="4">
                  <c:v>21.33</c:v>
                </c:pt>
                <c:pt idx="5">
                  <c:v>27.89</c:v>
                </c:pt>
                <c:pt idx="6">
                  <c:v>40.39</c:v>
                </c:pt>
                <c:pt idx="7">
                  <c:v>31.709999999999997</c:v>
                </c:pt>
                <c:pt idx="8">
                  <c:v>65.209999999999994</c:v>
                </c:pt>
                <c:pt idx="9">
                  <c:v>52.39</c:v>
                </c:pt>
                <c:pt idx="10">
                  <c:v>16.940000000000001</c:v>
                </c:pt>
                <c:pt idx="11">
                  <c:v>35</c:v>
                </c:pt>
                <c:pt idx="12">
                  <c:v>26.919999999999998</c:v>
                </c:pt>
                <c:pt idx="13">
                  <c:v>36.729999999999997</c:v>
                </c:pt>
                <c:pt idx="14">
                  <c:v>63.629999999999995</c:v>
                </c:pt>
                <c:pt idx="15">
                  <c:v>23.53</c:v>
                </c:pt>
                <c:pt idx="16">
                  <c:v>8.93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20-4448-93D3-948E35661C93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Лист1!$E$2:$E$18</c:f>
              <c:numCache>
                <c:formatCode>General</c:formatCode>
                <c:ptCount val="17"/>
                <c:pt idx="0">
                  <c:v>51.29</c:v>
                </c:pt>
                <c:pt idx="1">
                  <c:v>37.6</c:v>
                </c:pt>
                <c:pt idx="2">
                  <c:v>39.33</c:v>
                </c:pt>
                <c:pt idx="3">
                  <c:v>18.600000000000001</c:v>
                </c:pt>
                <c:pt idx="4">
                  <c:v>34.729999999999997</c:v>
                </c:pt>
                <c:pt idx="5">
                  <c:v>19.41</c:v>
                </c:pt>
                <c:pt idx="6">
                  <c:v>24.24</c:v>
                </c:pt>
                <c:pt idx="7">
                  <c:v>41.66</c:v>
                </c:pt>
                <c:pt idx="8">
                  <c:v>35.85</c:v>
                </c:pt>
                <c:pt idx="9">
                  <c:v>27.869999999999997</c:v>
                </c:pt>
                <c:pt idx="10">
                  <c:v>20.900000000000002</c:v>
                </c:pt>
                <c:pt idx="11">
                  <c:v>44.730000000000004</c:v>
                </c:pt>
                <c:pt idx="12">
                  <c:v>40.909999999999997</c:v>
                </c:pt>
                <c:pt idx="13">
                  <c:v>27.59</c:v>
                </c:pt>
                <c:pt idx="14">
                  <c:v>60.650000000000006</c:v>
                </c:pt>
                <c:pt idx="15">
                  <c:v>16.46</c:v>
                </c:pt>
                <c:pt idx="16">
                  <c:v>13.33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20-4448-93D3-948E35661C93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Лист1!$F$2:$F$18</c:f>
              <c:numCache>
                <c:formatCode>General</c:formatCode>
                <c:ptCount val="17"/>
                <c:pt idx="0">
                  <c:v>34.78</c:v>
                </c:pt>
                <c:pt idx="1">
                  <c:v>47.14</c:v>
                </c:pt>
                <c:pt idx="2">
                  <c:v>48.069999999999993</c:v>
                </c:pt>
                <c:pt idx="3">
                  <c:v>63.64</c:v>
                </c:pt>
                <c:pt idx="4">
                  <c:v>61.379999999999995</c:v>
                </c:pt>
                <c:pt idx="5">
                  <c:v>40.39</c:v>
                </c:pt>
                <c:pt idx="6">
                  <c:v>35.71</c:v>
                </c:pt>
                <c:pt idx="7">
                  <c:v>52.38</c:v>
                </c:pt>
                <c:pt idx="8">
                  <c:v>59.74</c:v>
                </c:pt>
                <c:pt idx="9">
                  <c:v>60</c:v>
                </c:pt>
                <c:pt idx="10">
                  <c:v>43.400000000000006</c:v>
                </c:pt>
                <c:pt idx="11">
                  <c:v>25.69</c:v>
                </c:pt>
                <c:pt idx="12">
                  <c:v>37.5</c:v>
                </c:pt>
                <c:pt idx="13">
                  <c:v>21.43</c:v>
                </c:pt>
                <c:pt idx="14">
                  <c:v>57.83</c:v>
                </c:pt>
                <c:pt idx="15">
                  <c:v>40</c:v>
                </c:pt>
                <c:pt idx="16">
                  <c:v>35.71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19-4506-84C2-0125D4A3B883}"/>
            </c:ext>
          </c:extLst>
        </c:ser>
        <c:ser>
          <c:idx val="5"/>
          <c:order val="4"/>
          <c:tx>
            <c:strRef>
              <c:f>Лист1!$G$1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Лист1!$G$2:$G$18</c:f>
              <c:numCache>
                <c:formatCode>General</c:formatCode>
                <c:ptCount val="17"/>
                <c:pt idx="0">
                  <c:v>50</c:v>
                </c:pt>
                <c:pt idx="1">
                  <c:v>54.580000000000005</c:v>
                </c:pt>
                <c:pt idx="2">
                  <c:v>57.66</c:v>
                </c:pt>
                <c:pt idx="3">
                  <c:v>29.49</c:v>
                </c:pt>
                <c:pt idx="4">
                  <c:v>37.81</c:v>
                </c:pt>
                <c:pt idx="5">
                  <c:v>28.79</c:v>
                </c:pt>
                <c:pt idx="6">
                  <c:v>52.720000000000006</c:v>
                </c:pt>
                <c:pt idx="7">
                  <c:v>56.519999999999996</c:v>
                </c:pt>
                <c:pt idx="8">
                  <c:v>42.42</c:v>
                </c:pt>
                <c:pt idx="9">
                  <c:v>55.55</c:v>
                </c:pt>
                <c:pt idx="10">
                  <c:v>44.19</c:v>
                </c:pt>
                <c:pt idx="11">
                  <c:v>67.09</c:v>
                </c:pt>
                <c:pt idx="12">
                  <c:v>48.879999999999995</c:v>
                </c:pt>
                <c:pt idx="13">
                  <c:v>40.839999999999996</c:v>
                </c:pt>
                <c:pt idx="14">
                  <c:v>53.95</c:v>
                </c:pt>
                <c:pt idx="15">
                  <c:v>52</c:v>
                </c:pt>
                <c:pt idx="16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93-4208-9578-F2685784DD4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575536202323133E-2"/>
          <c:y val="0.1054614556848513"/>
          <c:w val="0.95142446379767687"/>
          <c:h val="0.446547258590313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Лист1!$C$2:$C$19</c:f>
              <c:numCache>
                <c:formatCode>General</c:formatCode>
                <c:ptCount val="18"/>
                <c:pt idx="0">
                  <c:v>24.470000000000002</c:v>
                </c:pt>
                <c:pt idx="1">
                  <c:v>11.700000000000001</c:v>
                </c:pt>
                <c:pt idx="2">
                  <c:v>18.57</c:v>
                </c:pt>
                <c:pt idx="3">
                  <c:v>27.77</c:v>
                </c:pt>
                <c:pt idx="4">
                  <c:v>21.82</c:v>
                </c:pt>
                <c:pt idx="5">
                  <c:v>48.440000000000005</c:v>
                </c:pt>
                <c:pt idx="6">
                  <c:v>55.820000000000007</c:v>
                </c:pt>
                <c:pt idx="7">
                  <c:v>45.58</c:v>
                </c:pt>
                <c:pt idx="8">
                  <c:v>16.95</c:v>
                </c:pt>
                <c:pt idx="9">
                  <c:v>33.729999999999997</c:v>
                </c:pt>
                <c:pt idx="10">
                  <c:v>26</c:v>
                </c:pt>
                <c:pt idx="11">
                  <c:v>45.86</c:v>
                </c:pt>
                <c:pt idx="12">
                  <c:v>19.84</c:v>
                </c:pt>
                <c:pt idx="13">
                  <c:v>23.61</c:v>
                </c:pt>
                <c:pt idx="14">
                  <c:v>30.22</c:v>
                </c:pt>
                <c:pt idx="15">
                  <c:v>12.39</c:v>
                </c:pt>
                <c:pt idx="16">
                  <c:v>5.56</c:v>
                </c:pt>
                <c:pt idx="17">
                  <c:v>35.71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54-4CAA-870E-E2B002DFDF07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Лист1!$D$2:$D$19</c:f>
              <c:numCache>
                <c:formatCode>General</c:formatCode>
                <c:ptCount val="18"/>
                <c:pt idx="0">
                  <c:v>0</c:v>
                </c:pt>
                <c:pt idx="1">
                  <c:v>13.229999999999999</c:v>
                </c:pt>
                <c:pt idx="2">
                  <c:v>33.340000000000003</c:v>
                </c:pt>
                <c:pt idx="3">
                  <c:v>48.81</c:v>
                </c:pt>
                <c:pt idx="4">
                  <c:v>44.65</c:v>
                </c:pt>
                <c:pt idx="5">
                  <c:v>35.85</c:v>
                </c:pt>
                <c:pt idx="6">
                  <c:v>42.42</c:v>
                </c:pt>
                <c:pt idx="7">
                  <c:v>40</c:v>
                </c:pt>
                <c:pt idx="8">
                  <c:v>35.549999999999997</c:v>
                </c:pt>
                <c:pt idx="9">
                  <c:v>38.92</c:v>
                </c:pt>
                <c:pt idx="10">
                  <c:v>43.61</c:v>
                </c:pt>
                <c:pt idx="11">
                  <c:v>34.04</c:v>
                </c:pt>
                <c:pt idx="12">
                  <c:v>28.259999999999998</c:v>
                </c:pt>
                <c:pt idx="13">
                  <c:v>36.659999999999997</c:v>
                </c:pt>
                <c:pt idx="14">
                  <c:v>32.880000000000003</c:v>
                </c:pt>
                <c:pt idx="15">
                  <c:v>35.830000000000005</c:v>
                </c:pt>
                <c:pt idx="16">
                  <c:v>32.93</c:v>
                </c:pt>
                <c:pt idx="17">
                  <c:v>53.19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54-4CAA-870E-E2B002DFDF07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Лист1!$E$2:$E$19</c:f>
              <c:numCache>
                <c:formatCode>General</c:formatCode>
                <c:ptCount val="18"/>
                <c:pt idx="0">
                  <c:v>32.61</c:v>
                </c:pt>
                <c:pt idx="1">
                  <c:v>30.33</c:v>
                </c:pt>
                <c:pt idx="2">
                  <c:v>37.380000000000003</c:v>
                </c:pt>
                <c:pt idx="3">
                  <c:v>40</c:v>
                </c:pt>
                <c:pt idx="4">
                  <c:v>60</c:v>
                </c:pt>
                <c:pt idx="5">
                  <c:v>21.52</c:v>
                </c:pt>
                <c:pt idx="6">
                  <c:v>62.68</c:v>
                </c:pt>
                <c:pt idx="7">
                  <c:v>59.32</c:v>
                </c:pt>
                <c:pt idx="8">
                  <c:v>20</c:v>
                </c:pt>
                <c:pt idx="9">
                  <c:v>34.69</c:v>
                </c:pt>
                <c:pt idx="10">
                  <c:v>41.54</c:v>
                </c:pt>
                <c:pt idx="11">
                  <c:v>31.730000000000004</c:v>
                </c:pt>
                <c:pt idx="12">
                  <c:v>22.220000000000002</c:v>
                </c:pt>
                <c:pt idx="13">
                  <c:v>33.870000000000005</c:v>
                </c:pt>
                <c:pt idx="14">
                  <c:v>36.97</c:v>
                </c:pt>
                <c:pt idx="15">
                  <c:v>20.149999999999999</c:v>
                </c:pt>
                <c:pt idx="16">
                  <c:v>41.44</c:v>
                </c:pt>
                <c:pt idx="17">
                  <c:v>44.739999999999995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54-4CAA-870E-E2B002DFDF07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Лист1!$F$2:$F$19</c:f>
              <c:numCache>
                <c:formatCode>General</c:formatCode>
                <c:ptCount val="18"/>
                <c:pt idx="0">
                  <c:v>42.74</c:v>
                </c:pt>
                <c:pt idx="1">
                  <c:v>48.089999999999996</c:v>
                </c:pt>
                <c:pt idx="2">
                  <c:v>55.190000000000005</c:v>
                </c:pt>
                <c:pt idx="3">
                  <c:v>61.11</c:v>
                </c:pt>
                <c:pt idx="4">
                  <c:v>34.79</c:v>
                </c:pt>
                <c:pt idx="5">
                  <c:v>46.66</c:v>
                </c:pt>
                <c:pt idx="6">
                  <c:v>48.15</c:v>
                </c:pt>
                <c:pt idx="7">
                  <c:v>32.32</c:v>
                </c:pt>
                <c:pt idx="8">
                  <c:v>33.33</c:v>
                </c:pt>
                <c:pt idx="9">
                  <c:v>46.99</c:v>
                </c:pt>
                <c:pt idx="10">
                  <c:v>59.26</c:v>
                </c:pt>
                <c:pt idx="11">
                  <c:v>47.42</c:v>
                </c:pt>
                <c:pt idx="12">
                  <c:v>47.620000000000005</c:v>
                </c:pt>
                <c:pt idx="13">
                  <c:v>37.840000000000003</c:v>
                </c:pt>
                <c:pt idx="14">
                  <c:v>49.34</c:v>
                </c:pt>
                <c:pt idx="15">
                  <c:v>17.21</c:v>
                </c:pt>
                <c:pt idx="16">
                  <c:v>53.04</c:v>
                </c:pt>
                <c:pt idx="17">
                  <c:v>56.82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79-4E00-BA43-A3C9E1B4F95B}"/>
            </c:ext>
          </c:extLst>
        </c:ser>
        <c:ser>
          <c:idx val="4"/>
          <c:order val="4"/>
          <c:tx>
            <c:strRef>
              <c:f>Лист1!$G$1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Лист1!$G$2:$G$19</c:f>
              <c:numCache>
                <c:formatCode>General</c:formatCode>
                <c:ptCount val="18"/>
                <c:pt idx="0">
                  <c:v>50.91</c:v>
                </c:pt>
                <c:pt idx="1">
                  <c:v>47.06</c:v>
                </c:pt>
                <c:pt idx="2">
                  <c:v>54</c:v>
                </c:pt>
                <c:pt idx="3">
                  <c:v>77.360000000000014</c:v>
                </c:pt>
                <c:pt idx="4">
                  <c:v>61.9</c:v>
                </c:pt>
                <c:pt idx="5">
                  <c:v>45.78</c:v>
                </c:pt>
                <c:pt idx="6">
                  <c:v>61.67</c:v>
                </c:pt>
                <c:pt idx="8">
                  <c:v>84</c:v>
                </c:pt>
                <c:pt idx="9">
                  <c:v>43.75</c:v>
                </c:pt>
                <c:pt idx="10">
                  <c:v>45.45</c:v>
                </c:pt>
                <c:pt idx="11">
                  <c:v>46.33</c:v>
                </c:pt>
                <c:pt idx="12">
                  <c:v>48.6</c:v>
                </c:pt>
                <c:pt idx="13">
                  <c:v>55.81</c:v>
                </c:pt>
                <c:pt idx="14">
                  <c:v>53.79</c:v>
                </c:pt>
                <c:pt idx="15">
                  <c:v>40.71</c:v>
                </c:pt>
                <c:pt idx="16">
                  <c:v>56.449999999999996</c:v>
                </c:pt>
                <c:pt idx="17">
                  <c:v>88.73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6C-4C37-AEA8-0E2B32BAD25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432974188169017E-2"/>
          <c:y val="0"/>
          <c:w val="0.93756702581183093"/>
          <c:h val="0.500716738582295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Лист1!$C$2:$C$19</c:f>
              <c:numCache>
                <c:formatCode>General</c:formatCode>
                <c:ptCount val="18"/>
                <c:pt idx="0">
                  <c:v>25.12</c:v>
                </c:pt>
                <c:pt idx="1">
                  <c:v>24.74</c:v>
                </c:pt>
                <c:pt idx="2">
                  <c:v>35.04</c:v>
                </c:pt>
                <c:pt idx="3">
                  <c:v>31.46</c:v>
                </c:pt>
                <c:pt idx="4">
                  <c:v>31.34</c:v>
                </c:pt>
                <c:pt idx="5">
                  <c:v>35.36</c:v>
                </c:pt>
                <c:pt idx="6">
                  <c:v>48.09</c:v>
                </c:pt>
                <c:pt idx="7">
                  <c:v>35.15</c:v>
                </c:pt>
                <c:pt idx="8">
                  <c:v>23.33</c:v>
                </c:pt>
                <c:pt idx="9">
                  <c:v>35.18</c:v>
                </c:pt>
                <c:pt idx="10">
                  <c:v>28.85</c:v>
                </c:pt>
                <c:pt idx="11">
                  <c:v>49.319999999999993</c:v>
                </c:pt>
                <c:pt idx="12">
                  <c:v>24.900000000000002</c:v>
                </c:pt>
                <c:pt idx="13">
                  <c:v>25.25</c:v>
                </c:pt>
                <c:pt idx="14">
                  <c:v>29.299999999999997</c:v>
                </c:pt>
                <c:pt idx="15">
                  <c:v>34.85</c:v>
                </c:pt>
                <c:pt idx="16">
                  <c:v>30.09</c:v>
                </c:pt>
                <c:pt idx="17">
                  <c:v>42.129999999999995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54-4CAA-870E-E2B002DFDF07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Лист1!$D$2:$D$19</c:f>
              <c:numCache>
                <c:formatCode>General</c:formatCode>
                <c:ptCount val="18"/>
                <c:pt idx="0">
                  <c:v>27.12</c:v>
                </c:pt>
                <c:pt idx="1">
                  <c:v>26.020000000000003</c:v>
                </c:pt>
                <c:pt idx="2">
                  <c:v>37.53</c:v>
                </c:pt>
                <c:pt idx="3">
                  <c:v>37.5</c:v>
                </c:pt>
                <c:pt idx="4">
                  <c:v>41.11</c:v>
                </c:pt>
                <c:pt idx="5">
                  <c:v>34.19</c:v>
                </c:pt>
                <c:pt idx="6">
                  <c:v>45.95</c:v>
                </c:pt>
                <c:pt idx="7">
                  <c:v>35.71</c:v>
                </c:pt>
                <c:pt idx="8">
                  <c:v>38.1</c:v>
                </c:pt>
                <c:pt idx="9">
                  <c:v>42.64</c:v>
                </c:pt>
                <c:pt idx="10">
                  <c:v>46.06</c:v>
                </c:pt>
                <c:pt idx="11">
                  <c:v>37.880000000000003</c:v>
                </c:pt>
                <c:pt idx="12">
                  <c:v>34.11</c:v>
                </c:pt>
                <c:pt idx="13">
                  <c:v>31.11</c:v>
                </c:pt>
                <c:pt idx="14">
                  <c:v>36.379999999999995</c:v>
                </c:pt>
                <c:pt idx="15">
                  <c:v>35.17</c:v>
                </c:pt>
                <c:pt idx="16">
                  <c:v>41.03</c:v>
                </c:pt>
                <c:pt idx="17">
                  <c:v>54.12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54-4CAA-870E-E2B002DFDF07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Лист1!$E$2:$E$19</c:f>
              <c:numCache>
                <c:formatCode>General</c:formatCode>
                <c:ptCount val="18"/>
                <c:pt idx="0">
                  <c:v>30.18</c:v>
                </c:pt>
                <c:pt idx="1">
                  <c:v>34.090000000000003</c:v>
                </c:pt>
                <c:pt idx="2">
                  <c:v>41.86</c:v>
                </c:pt>
                <c:pt idx="3">
                  <c:v>39.5</c:v>
                </c:pt>
                <c:pt idx="4">
                  <c:v>43.66</c:v>
                </c:pt>
                <c:pt idx="5">
                  <c:v>34.950000000000003</c:v>
                </c:pt>
                <c:pt idx="6">
                  <c:v>47.93</c:v>
                </c:pt>
                <c:pt idx="7">
                  <c:v>39.369999999999997</c:v>
                </c:pt>
                <c:pt idx="8">
                  <c:v>37.93</c:v>
                </c:pt>
                <c:pt idx="9">
                  <c:v>50.09</c:v>
                </c:pt>
                <c:pt idx="10">
                  <c:v>36.950000000000003</c:v>
                </c:pt>
                <c:pt idx="11">
                  <c:v>41.019999999999996</c:v>
                </c:pt>
                <c:pt idx="12">
                  <c:v>29.52</c:v>
                </c:pt>
                <c:pt idx="13">
                  <c:v>33.53</c:v>
                </c:pt>
                <c:pt idx="14">
                  <c:v>33.230000000000004</c:v>
                </c:pt>
                <c:pt idx="15">
                  <c:v>29.46</c:v>
                </c:pt>
                <c:pt idx="16">
                  <c:v>38.54</c:v>
                </c:pt>
                <c:pt idx="17">
                  <c:v>43.21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54-4CAA-870E-E2B002DFDF07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Лист1!$F$2:$F$19</c:f>
              <c:numCache>
                <c:formatCode>General</c:formatCode>
                <c:ptCount val="18"/>
                <c:pt idx="0">
                  <c:v>40.04</c:v>
                </c:pt>
                <c:pt idx="1">
                  <c:v>45.89</c:v>
                </c:pt>
                <c:pt idx="2">
                  <c:v>49.430000000000007</c:v>
                </c:pt>
                <c:pt idx="3">
                  <c:v>44.019999999999996</c:v>
                </c:pt>
                <c:pt idx="4">
                  <c:v>40.14</c:v>
                </c:pt>
                <c:pt idx="5">
                  <c:v>41.04</c:v>
                </c:pt>
                <c:pt idx="6">
                  <c:v>49.510000000000005</c:v>
                </c:pt>
                <c:pt idx="7">
                  <c:v>38.120000000000005</c:v>
                </c:pt>
                <c:pt idx="8">
                  <c:v>40.56</c:v>
                </c:pt>
                <c:pt idx="9">
                  <c:v>49.73</c:v>
                </c:pt>
                <c:pt idx="10">
                  <c:v>53.7</c:v>
                </c:pt>
                <c:pt idx="11">
                  <c:v>43.32</c:v>
                </c:pt>
                <c:pt idx="12">
                  <c:v>36</c:v>
                </c:pt>
                <c:pt idx="13">
                  <c:v>38.51</c:v>
                </c:pt>
                <c:pt idx="14">
                  <c:v>41.65</c:v>
                </c:pt>
                <c:pt idx="15">
                  <c:v>45.95</c:v>
                </c:pt>
                <c:pt idx="16">
                  <c:v>38.480000000000004</c:v>
                </c:pt>
                <c:pt idx="17">
                  <c:v>53.05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1C-4B07-9820-F02B4A4DAE92}"/>
            </c:ext>
          </c:extLst>
        </c:ser>
        <c:ser>
          <c:idx val="4"/>
          <c:order val="4"/>
          <c:tx>
            <c:strRef>
              <c:f>Лист1!$G$1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Лист1!$G$2:$G$19</c:f>
              <c:numCache>
                <c:formatCode>General</c:formatCode>
                <c:ptCount val="18"/>
                <c:pt idx="0">
                  <c:v>41.49</c:v>
                </c:pt>
                <c:pt idx="1">
                  <c:v>39.050000000000004</c:v>
                </c:pt>
                <c:pt idx="2">
                  <c:v>44.95</c:v>
                </c:pt>
                <c:pt idx="3">
                  <c:v>48.1</c:v>
                </c:pt>
                <c:pt idx="4">
                  <c:v>47.19</c:v>
                </c:pt>
                <c:pt idx="5">
                  <c:v>39.24</c:v>
                </c:pt>
                <c:pt idx="6">
                  <c:v>47.230000000000004</c:v>
                </c:pt>
                <c:pt idx="8">
                  <c:v>46.53</c:v>
                </c:pt>
                <c:pt idx="9">
                  <c:v>46.79</c:v>
                </c:pt>
                <c:pt idx="10">
                  <c:v>51.230000000000004</c:v>
                </c:pt>
                <c:pt idx="11">
                  <c:v>43.320000000000007</c:v>
                </c:pt>
                <c:pt idx="12">
                  <c:v>38.56</c:v>
                </c:pt>
                <c:pt idx="13">
                  <c:v>41.72</c:v>
                </c:pt>
                <c:pt idx="14">
                  <c:v>39.78</c:v>
                </c:pt>
                <c:pt idx="15">
                  <c:v>39.4</c:v>
                </c:pt>
                <c:pt idx="16">
                  <c:v>49.21</c:v>
                </c:pt>
                <c:pt idx="17">
                  <c:v>57.86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69-4049-9FC3-0F740F2DCF6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'ГГ 7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7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'ГГ 7 Статистика по отметкам'!$B$8:$B$44</c:f>
              <c:numCache>
                <c:formatCode>General</c:formatCode>
                <c:ptCount val="36"/>
                <c:pt idx="0">
                  <c:v>3.17</c:v>
                </c:pt>
                <c:pt idx="1">
                  <c:v>2.84</c:v>
                </c:pt>
                <c:pt idx="2">
                  <c:v>0</c:v>
                </c:pt>
                <c:pt idx="3">
                  <c:v>4.1900000000000004</c:v>
                </c:pt>
                <c:pt idx="4">
                  <c:v>0.9</c:v>
                </c:pt>
                <c:pt idx="5">
                  <c:v>5.13</c:v>
                </c:pt>
                <c:pt idx="6">
                  <c:v>0</c:v>
                </c:pt>
                <c:pt idx="7">
                  <c:v>1.52</c:v>
                </c:pt>
                <c:pt idx="8">
                  <c:v>5.45</c:v>
                </c:pt>
                <c:pt idx="9">
                  <c:v>4.3499999999999996</c:v>
                </c:pt>
                <c:pt idx="10">
                  <c:v>3.03</c:v>
                </c:pt>
                <c:pt idx="11">
                  <c:v>0</c:v>
                </c:pt>
                <c:pt idx="12">
                  <c:v>4.6500000000000004</c:v>
                </c:pt>
                <c:pt idx="13">
                  <c:v>0</c:v>
                </c:pt>
                <c:pt idx="14">
                  <c:v>4.4400000000000004</c:v>
                </c:pt>
                <c:pt idx="15">
                  <c:v>7.04</c:v>
                </c:pt>
                <c:pt idx="16">
                  <c:v>3.95</c:v>
                </c:pt>
                <c:pt idx="17">
                  <c:v>0.8</c:v>
                </c:pt>
                <c:pt idx="18">
                  <c:v>0</c:v>
                </c:pt>
                <c:pt idx="19">
                  <c:v>0</c:v>
                </c:pt>
                <c:pt idx="20">
                  <c:v>2.61</c:v>
                </c:pt>
                <c:pt idx="21">
                  <c:v>0.84</c:v>
                </c:pt>
                <c:pt idx="22">
                  <c:v>0</c:v>
                </c:pt>
                <c:pt idx="23">
                  <c:v>0</c:v>
                </c:pt>
                <c:pt idx="24">
                  <c:v>8.43</c:v>
                </c:pt>
                <c:pt idx="25">
                  <c:v>0</c:v>
                </c:pt>
                <c:pt idx="26">
                  <c:v>0</c:v>
                </c:pt>
                <c:pt idx="27">
                  <c:v>3.37</c:v>
                </c:pt>
                <c:pt idx="28">
                  <c:v>1.82</c:v>
                </c:pt>
                <c:pt idx="29">
                  <c:v>3.68</c:v>
                </c:pt>
                <c:pt idx="30">
                  <c:v>5.61</c:v>
                </c:pt>
                <c:pt idx="31">
                  <c:v>0</c:v>
                </c:pt>
                <c:pt idx="32">
                  <c:v>1.79</c:v>
                </c:pt>
                <c:pt idx="33">
                  <c:v>4.29</c:v>
                </c:pt>
                <c:pt idx="34">
                  <c:v>4.03</c:v>
                </c:pt>
                <c:pt idx="35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3CB1-4990-A1F5-BDE768FF3590}"/>
            </c:ext>
          </c:extLst>
        </c:ser>
        <c:ser>
          <c:idx val="1"/>
          <c:order val="1"/>
          <c:tx>
            <c:strRef>
              <c:f>'ГГ 7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7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'ГГ 7 Статистика по отметкам'!$C$8:$C$44</c:f>
              <c:numCache>
                <c:formatCode>General</c:formatCode>
                <c:ptCount val="36"/>
                <c:pt idx="0">
                  <c:v>40.43</c:v>
                </c:pt>
                <c:pt idx="1">
                  <c:v>44.72</c:v>
                </c:pt>
                <c:pt idx="2">
                  <c:v>50</c:v>
                </c:pt>
                <c:pt idx="3">
                  <c:v>41.22</c:v>
                </c:pt>
                <c:pt idx="4">
                  <c:v>41.44</c:v>
                </c:pt>
                <c:pt idx="5">
                  <c:v>65.38</c:v>
                </c:pt>
                <c:pt idx="6">
                  <c:v>62.2</c:v>
                </c:pt>
                <c:pt idx="7">
                  <c:v>69.7</c:v>
                </c:pt>
                <c:pt idx="8">
                  <c:v>41.82</c:v>
                </c:pt>
                <c:pt idx="9">
                  <c:v>39.130000000000003</c:v>
                </c:pt>
                <c:pt idx="10">
                  <c:v>54.55</c:v>
                </c:pt>
                <c:pt idx="11">
                  <c:v>44.44</c:v>
                </c:pt>
                <c:pt idx="12">
                  <c:v>51.16</c:v>
                </c:pt>
                <c:pt idx="13">
                  <c:v>32.909999999999997</c:v>
                </c:pt>
                <c:pt idx="14">
                  <c:v>46.67</c:v>
                </c:pt>
                <c:pt idx="15">
                  <c:v>52.11</c:v>
                </c:pt>
                <c:pt idx="16">
                  <c:v>42.11</c:v>
                </c:pt>
                <c:pt idx="17">
                  <c:v>47.2</c:v>
                </c:pt>
                <c:pt idx="18">
                  <c:v>50</c:v>
                </c:pt>
                <c:pt idx="19">
                  <c:v>49.09</c:v>
                </c:pt>
                <c:pt idx="20">
                  <c:v>50.33</c:v>
                </c:pt>
                <c:pt idx="21">
                  <c:v>45.15</c:v>
                </c:pt>
                <c:pt idx="22">
                  <c:v>22.64</c:v>
                </c:pt>
                <c:pt idx="23">
                  <c:v>38.1</c:v>
                </c:pt>
                <c:pt idx="24">
                  <c:v>45.78</c:v>
                </c:pt>
                <c:pt idx="25">
                  <c:v>38.33</c:v>
                </c:pt>
                <c:pt idx="26">
                  <c:v>16</c:v>
                </c:pt>
                <c:pt idx="27">
                  <c:v>52.88</c:v>
                </c:pt>
                <c:pt idx="28">
                  <c:v>52.73</c:v>
                </c:pt>
                <c:pt idx="29">
                  <c:v>50</c:v>
                </c:pt>
                <c:pt idx="30">
                  <c:v>45.79</c:v>
                </c:pt>
                <c:pt idx="31">
                  <c:v>44.19</c:v>
                </c:pt>
                <c:pt idx="32">
                  <c:v>44.42</c:v>
                </c:pt>
                <c:pt idx="33">
                  <c:v>55</c:v>
                </c:pt>
                <c:pt idx="34">
                  <c:v>39.520000000000003</c:v>
                </c:pt>
                <c:pt idx="35">
                  <c:v>11.27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3CB1-4990-A1F5-BDE768FF3590}"/>
            </c:ext>
          </c:extLst>
        </c:ser>
        <c:ser>
          <c:idx val="2"/>
          <c:order val="2"/>
          <c:tx>
            <c:strRef>
              <c:f>'ГГ 7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7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'ГГ 7 Статистика по отметкам'!$D$8:$D$44</c:f>
              <c:numCache>
                <c:formatCode>General</c:formatCode>
                <c:ptCount val="36"/>
                <c:pt idx="0">
                  <c:v>45.56</c:v>
                </c:pt>
                <c:pt idx="1">
                  <c:v>44.01</c:v>
                </c:pt>
                <c:pt idx="2">
                  <c:v>41.67</c:v>
                </c:pt>
                <c:pt idx="3">
                  <c:v>46.34</c:v>
                </c:pt>
                <c:pt idx="4">
                  <c:v>46.55</c:v>
                </c:pt>
                <c:pt idx="5">
                  <c:v>24.36</c:v>
                </c:pt>
                <c:pt idx="6">
                  <c:v>36.590000000000003</c:v>
                </c:pt>
                <c:pt idx="7">
                  <c:v>27.27</c:v>
                </c:pt>
                <c:pt idx="8">
                  <c:v>47.27</c:v>
                </c:pt>
                <c:pt idx="9">
                  <c:v>43.48</c:v>
                </c:pt>
                <c:pt idx="10">
                  <c:v>39.39</c:v>
                </c:pt>
                <c:pt idx="11">
                  <c:v>44.44</c:v>
                </c:pt>
                <c:pt idx="12">
                  <c:v>37.21</c:v>
                </c:pt>
                <c:pt idx="13">
                  <c:v>49.37</c:v>
                </c:pt>
                <c:pt idx="14">
                  <c:v>44.44</c:v>
                </c:pt>
                <c:pt idx="15">
                  <c:v>33.799999999999997</c:v>
                </c:pt>
                <c:pt idx="16">
                  <c:v>42.11</c:v>
                </c:pt>
                <c:pt idx="17">
                  <c:v>45.6</c:v>
                </c:pt>
                <c:pt idx="18">
                  <c:v>50</c:v>
                </c:pt>
                <c:pt idx="19">
                  <c:v>43.64</c:v>
                </c:pt>
                <c:pt idx="20">
                  <c:v>43.79</c:v>
                </c:pt>
                <c:pt idx="21">
                  <c:v>46.62</c:v>
                </c:pt>
                <c:pt idx="22">
                  <c:v>64.150000000000006</c:v>
                </c:pt>
                <c:pt idx="23">
                  <c:v>57.14</c:v>
                </c:pt>
                <c:pt idx="24">
                  <c:v>38.549999999999997</c:v>
                </c:pt>
                <c:pt idx="25">
                  <c:v>45</c:v>
                </c:pt>
                <c:pt idx="26">
                  <c:v>68</c:v>
                </c:pt>
                <c:pt idx="27">
                  <c:v>38.46</c:v>
                </c:pt>
                <c:pt idx="28">
                  <c:v>38.18</c:v>
                </c:pt>
                <c:pt idx="29">
                  <c:v>38.24</c:v>
                </c:pt>
                <c:pt idx="30">
                  <c:v>43.93</c:v>
                </c:pt>
                <c:pt idx="31">
                  <c:v>39.53</c:v>
                </c:pt>
                <c:pt idx="32">
                  <c:v>43.97</c:v>
                </c:pt>
                <c:pt idx="33">
                  <c:v>35.71</c:v>
                </c:pt>
                <c:pt idx="34">
                  <c:v>45.16</c:v>
                </c:pt>
                <c:pt idx="35">
                  <c:v>53.52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3CB1-4990-A1F5-BDE768FF3590}"/>
            </c:ext>
          </c:extLst>
        </c:ser>
        <c:ser>
          <c:idx val="3"/>
          <c:order val="3"/>
          <c:tx>
            <c:strRef>
              <c:f>'ГГ 7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7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'ГГ 7 Статистика по отметкам'!$E$8:$E$44</c:f>
              <c:numCache>
                <c:formatCode>General</c:formatCode>
                <c:ptCount val="36"/>
                <c:pt idx="0">
                  <c:v>10.85</c:v>
                </c:pt>
                <c:pt idx="1">
                  <c:v>8.43</c:v>
                </c:pt>
                <c:pt idx="2">
                  <c:v>8.33</c:v>
                </c:pt>
                <c:pt idx="3">
                  <c:v>8.24</c:v>
                </c:pt>
                <c:pt idx="4">
                  <c:v>11.11</c:v>
                </c:pt>
                <c:pt idx="5">
                  <c:v>5.13</c:v>
                </c:pt>
                <c:pt idx="6">
                  <c:v>1.22</c:v>
                </c:pt>
                <c:pt idx="7">
                  <c:v>1.52</c:v>
                </c:pt>
                <c:pt idx="8">
                  <c:v>5.45</c:v>
                </c:pt>
                <c:pt idx="9">
                  <c:v>13.04</c:v>
                </c:pt>
                <c:pt idx="10">
                  <c:v>3.03</c:v>
                </c:pt>
                <c:pt idx="11">
                  <c:v>11.11</c:v>
                </c:pt>
                <c:pt idx="12">
                  <c:v>6.98</c:v>
                </c:pt>
                <c:pt idx="13">
                  <c:v>17.72</c:v>
                </c:pt>
                <c:pt idx="14">
                  <c:v>4.4400000000000004</c:v>
                </c:pt>
                <c:pt idx="15">
                  <c:v>7.04</c:v>
                </c:pt>
                <c:pt idx="16">
                  <c:v>11.84</c:v>
                </c:pt>
                <c:pt idx="17">
                  <c:v>6.4</c:v>
                </c:pt>
                <c:pt idx="18">
                  <c:v>0</c:v>
                </c:pt>
                <c:pt idx="19">
                  <c:v>7.27</c:v>
                </c:pt>
                <c:pt idx="20">
                  <c:v>3.27</c:v>
                </c:pt>
                <c:pt idx="21">
                  <c:v>7.38</c:v>
                </c:pt>
                <c:pt idx="22">
                  <c:v>13.21</c:v>
                </c:pt>
                <c:pt idx="23">
                  <c:v>4.76</c:v>
                </c:pt>
                <c:pt idx="24">
                  <c:v>7.23</c:v>
                </c:pt>
                <c:pt idx="25">
                  <c:v>16.670000000000002</c:v>
                </c:pt>
                <c:pt idx="26">
                  <c:v>16</c:v>
                </c:pt>
                <c:pt idx="27">
                  <c:v>5.29</c:v>
                </c:pt>
                <c:pt idx="28">
                  <c:v>7.27</c:v>
                </c:pt>
                <c:pt idx="29">
                  <c:v>8.09</c:v>
                </c:pt>
                <c:pt idx="30">
                  <c:v>4.67</c:v>
                </c:pt>
                <c:pt idx="31">
                  <c:v>16.28</c:v>
                </c:pt>
                <c:pt idx="32">
                  <c:v>9.82</c:v>
                </c:pt>
                <c:pt idx="33">
                  <c:v>5</c:v>
                </c:pt>
                <c:pt idx="34">
                  <c:v>11.29</c:v>
                </c:pt>
                <c:pt idx="35">
                  <c:v>35.21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3CB1-4990-A1F5-BDE768FF359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45141440"/>
        <c:axId val="343731824"/>
      </c:barChart>
      <c:catAx>
        <c:axId val="3451414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731824"/>
        <c:crosses val="autoZero"/>
        <c:auto val="1"/>
        <c:lblAlgn val="ctr"/>
        <c:lblOffset val="100"/>
        <c:noMultiLvlLbl val="0"/>
      </c:catAx>
      <c:valAx>
        <c:axId val="34373182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5141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'[Ф9_Сравнение отметок с отметками по журналу.xlsx]ГГ 7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журналу.xlsx]ГГ 7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округ)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район)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'[Ф9_Сравнение отметок с отметками по журналу.xlsx]ГГ 7 Сравнение отметок с отметк'!$B$9:$B$44</c:f>
              <c:numCache>
                <c:formatCode>General</c:formatCode>
                <c:ptCount val="36"/>
                <c:pt idx="0">
                  <c:v>25.14</c:v>
                </c:pt>
                <c:pt idx="1">
                  <c:v>21.74</c:v>
                </c:pt>
                <c:pt idx="2">
                  <c:v>8.33</c:v>
                </c:pt>
                <c:pt idx="3">
                  <c:v>27.68</c:v>
                </c:pt>
                <c:pt idx="4">
                  <c:v>20.12</c:v>
                </c:pt>
                <c:pt idx="5">
                  <c:v>12.99</c:v>
                </c:pt>
                <c:pt idx="6">
                  <c:v>19.510000000000002</c:v>
                </c:pt>
                <c:pt idx="7">
                  <c:v>10.61</c:v>
                </c:pt>
                <c:pt idx="8">
                  <c:v>14.81</c:v>
                </c:pt>
                <c:pt idx="9">
                  <c:v>21.74</c:v>
                </c:pt>
                <c:pt idx="10">
                  <c:v>9.2799999999999994</c:v>
                </c:pt>
                <c:pt idx="11">
                  <c:v>0</c:v>
                </c:pt>
                <c:pt idx="12">
                  <c:v>30.23</c:v>
                </c:pt>
                <c:pt idx="13">
                  <c:v>10.130000000000001</c:v>
                </c:pt>
                <c:pt idx="14">
                  <c:v>6.67</c:v>
                </c:pt>
                <c:pt idx="15">
                  <c:v>33.799999999999997</c:v>
                </c:pt>
                <c:pt idx="16">
                  <c:v>30.26</c:v>
                </c:pt>
                <c:pt idx="17">
                  <c:v>16</c:v>
                </c:pt>
                <c:pt idx="18">
                  <c:v>50</c:v>
                </c:pt>
                <c:pt idx="19">
                  <c:v>7.27</c:v>
                </c:pt>
                <c:pt idx="20">
                  <c:v>5.23</c:v>
                </c:pt>
                <c:pt idx="21">
                  <c:v>24.89</c:v>
                </c:pt>
                <c:pt idx="22">
                  <c:v>7.14</c:v>
                </c:pt>
                <c:pt idx="23">
                  <c:v>47.62</c:v>
                </c:pt>
                <c:pt idx="24">
                  <c:v>26.51</c:v>
                </c:pt>
                <c:pt idx="25">
                  <c:v>3.77</c:v>
                </c:pt>
                <c:pt idx="26">
                  <c:v>12</c:v>
                </c:pt>
                <c:pt idx="27">
                  <c:v>25.48</c:v>
                </c:pt>
                <c:pt idx="28">
                  <c:v>14.55</c:v>
                </c:pt>
                <c:pt idx="29">
                  <c:v>27.94</c:v>
                </c:pt>
                <c:pt idx="30">
                  <c:v>46.23</c:v>
                </c:pt>
                <c:pt idx="31">
                  <c:v>16.670000000000002</c:v>
                </c:pt>
                <c:pt idx="32">
                  <c:v>12.05</c:v>
                </c:pt>
                <c:pt idx="33">
                  <c:v>25</c:v>
                </c:pt>
                <c:pt idx="34">
                  <c:v>18.55</c:v>
                </c:pt>
                <c:pt idx="35">
                  <c:v>28.17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EE-4B18-BE05-1C1F3A4D584F}"/>
            </c:ext>
          </c:extLst>
        </c:ser>
        <c:ser>
          <c:idx val="1"/>
          <c:order val="1"/>
          <c:tx>
            <c:strRef>
              <c:f>'[Ф9_Сравнение отметок с отметками по журналу.xlsx]ГГ 7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журналу.xlsx]ГГ 7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округ)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район)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'[Ф9_Сравнение отметок с отметками по журналу.xlsx]ГГ 7 Сравнение отметок с отметк'!$C$9:$C$44</c:f>
              <c:numCache>
                <c:formatCode>General</c:formatCode>
                <c:ptCount val="36"/>
                <c:pt idx="0">
                  <c:v>67.7</c:v>
                </c:pt>
                <c:pt idx="1">
                  <c:v>70.3</c:v>
                </c:pt>
                <c:pt idx="2">
                  <c:v>75</c:v>
                </c:pt>
                <c:pt idx="3">
                  <c:v>63.34</c:v>
                </c:pt>
                <c:pt idx="4">
                  <c:v>76.28</c:v>
                </c:pt>
                <c:pt idx="5">
                  <c:v>79.22</c:v>
                </c:pt>
                <c:pt idx="6">
                  <c:v>79.27</c:v>
                </c:pt>
                <c:pt idx="7">
                  <c:v>86.36</c:v>
                </c:pt>
                <c:pt idx="8">
                  <c:v>75.930000000000007</c:v>
                </c:pt>
                <c:pt idx="9">
                  <c:v>78.260000000000005</c:v>
                </c:pt>
                <c:pt idx="10">
                  <c:v>87.63</c:v>
                </c:pt>
                <c:pt idx="11">
                  <c:v>77.78</c:v>
                </c:pt>
                <c:pt idx="12">
                  <c:v>55.81</c:v>
                </c:pt>
                <c:pt idx="13">
                  <c:v>82.28</c:v>
                </c:pt>
                <c:pt idx="14">
                  <c:v>91.11</c:v>
                </c:pt>
                <c:pt idx="15">
                  <c:v>57.75</c:v>
                </c:pt>
                <c:pt idx="16">
                  <c:v>59.21</c:v>
                </c:pt>
                <c:pt idx="17">
                  <c:v>76.8</c:v>
                </c:pt>
                <c:pt idx="18">
                  <c:v>50</c:v>
                </c:pt>
                <c:pt idx="19">
                  <c:v>87.27</c:v>
                </c:pt>
                <c:pt idx="20">
                  <c:v>91.5</c:v>
                </c:pt>
                <c:pt idx="21">
                  <c:v>65.150000000000006</c:v>
                </c:pt>
                <c:pt idx="22">
                  <c:v>71.430000000000007</c:v>
                </c:pt>
                <c:pt idx="23">
                  <c:v>42.86</c:v>
                </c:pt>
                <c:pt idx="24">
                  <c:v>63.86</c:v>
                </c:pt>
                <c:pt idx="25">
                  <c:v>90.57</c:v>
                </c:pt>
                <c:pt idx="26">
                  <c:v>84</c:v>
                </c:pt>
                <c:pt idx="27">
                  <c:v>63.94</c:v>
                </c:pt>
                <c:pt idx="28">
                  <c:v>83.64</c:v>
                </c:pt>
                <c:pt idx="29">
                  <c:v>65.44</c:v>
                </c:pt>
                <c:pt idx="30">
                  <c:v>45.28</c:v>
                </c:pt>
                <c:pt idx="31">
                  <c:v>80.95</c:v>
                </c:pt>
                <c:pt idx="32">
                  <c:v>80.13</c:v>
                </c:pt>
                <c:pt idx="33">
                  <c:v>63.57</c:v>
                </c:pt>
                <c:pt idx="34">
                  <c:v>74.19</c:v>
                </c:pt>
                <c:pt idx="35">
                  <c:v>50.7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7EE-4B18-BE05-1C1F3A4D584F}"/>
            </c:ext>
          </c:extLst>
        </c:ser>
        <c:ser>
          <c:idx val="2"/>
          <c:order val="2"/>
          <c:tx>
            <c:strRef>
              <c:f>'[Ф9_Сравнение отметок с отметками по журналу.xlsx]ГГ 7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журналу.xlsx]ГГ 7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округ)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район)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'[Ф9_Сравнение отметок с отметками по журналу.xlsx]ГГ 7 Сравнение отметок с отметк'!$D$9:$D$44</c:f>
              <c:numCache>
                <c:formatCode>General</c:formatCode>
                <c:ptCount val="36"/>
                <c:pt idx="0">
                  <c:v>7.17</c:v>
                </c:pt>
                <c:pt idx="1">
                  <c:v>7.96</c:v>
                </c:pt>
                <c:pt idx="2">
                  <c:v>16.670000000000002</c:v>
                </c:pt>
                <c:pt idx="3">
                  <c:v>8.9700000000000006</c:v>
                </c:pt>
                <c:pt idx="4">
                  <c:v>3.6</c:v>
                </c:pt>
                <c:pt idx="5">
                  <c:v>7.79</c:v>
                </c:pt>
                <c:pt idx="6">
                  <c:v>1.22</c:v>
                </c:pt>
                <c:pt idx="7">
                  <c:v>3.03</c:v>
                </c:pt>
                <c:pt idx="8">
                  <c:v>9.26</c:v>
                </c:pt>
                <c:pt idx="9">
                  <c:v>0</c:v>
                </c:pt>
                <c:pt idx="10">
                  <c:v>3.09</c:v>
                </c:pt>
                <c:pt idx="11">
                  <c:v>22.22</c:v>
                </c:pt>
                <c:pt idx="12">
                  <c:v>13.95</c:v>
                </c:pt>
                <c:pt idx="13">
                  <c:v>7.59</c:v>
                </c:pt>
                <c:pt idx="14">
                  <c:v>2.2200000000000002</c:v>
                </c:pt>
                <c:pt idx="15">
                  <c:v>8.4499999999999993</c:v>
                </c:pt>
                <c:pt idx="16">
                  <c:v>10.53</c:v>
                </c:pt>
                <c:pt idx="17">
                  <c:v>7.2</c:v>
                </c:pt>
                <c:pt idx="18">
                  <c:v>0</c:v>
                </c:pt>
                <c:pt idx="19">
                  <c:v>5.45</c:v>
                </c:pt>
                <c:pt idx="20">
                  <c:v>3.27</c:v>
                </c:pt>
                <c:pt idx="21">
                  <c:v>9.9600000000000009</c:v>
                </c:pt>
                <c:pt idx="22">
                  <c:v>21.43</c:v>
                </c:pt>
                <c:pt idx="23">
                  <c:v>9.52</c:v>
                </c:pt>
                <c:pt idx="24">
                  <c:v>9.64</c:v>
                </c:pt>
                <c:pt idx="25">
                  <c:v>5.66</c:v>
                </c:pt>
                <c:pt idx="26">
                  <c:v>4</c:v>
                </c:pt>
                <c:pt idx="27">
                  <c:v>10.58</c:v>
                </c:pt>
                <c:pt idx="28">
                  <c:v>1.82</c:v>
                </c:pt>
                <c:pt idx="29">
                  <c:v>6.62</c:v>
                </c:pt>
                <c:pt idx="30">
                  <c:v>8.49</c:v>
                </c:pt>
                <c:pt idx="31">
                  <c:v>2.38</c:v>
                </c:pt>
                <c:pt idx="32">
                  <c:v>7.81</c:v>
                </c:pt>
                <c:pt idx="33">
                  <c:v>11.43</c:v>
                </c:pt>
                <c:pt idx="34">
                  <c:v>7.26</c:v>
                </c:pt>
                <c:pt idx="35">
                  <c:v>21.13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7EE-4B18-BE05-1C1F3A4D584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47359471"/>
        <c:axId val="543366255"/>
      </c:barChart>
      <c:catAx>
        <c:axId val="5473594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43366255"/>
        <c:crosses val="autoZero"/>
        <c:auto val="1"/>
        <c:lblAlgn val="ctr"/>
        <c:lblOffset val="100"/>
        <c:noMultiLvlLbl val="0"/>
      </c:catAx>
      <c:valAx>
        <c:axId val="543366255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473594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365021215489268E-2"/>
          <c:y val="0.10127458820480974"/>
          <c:w val="0.96563497878451077"/>
          <c:h val="0.463295335858292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МО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Лист1!$B$2:$B$18</c:f>
              <c:numCache>
                <c:formatCode>General</c:formatCode>
                <c:ptCount val="17"/>
                <c:pt idx="1">
                  <c:v>46.06</c:v>
                </c:pt>
                <c:pt idx="2">
                  <c:v>55.489999999999995</c:v>
                </c:pt>
                <c:pt idx="3">
                  <c:v>55</c:v>
                </c:pt>
                <c:pt idx="4">
                  <c:v>73.680000000000007</c:v>
                </c:pt>
                <c:pt idx="5">
                  <c:v>30</c:v>
                </c:pt>
                <c:pt idx="7">
                  <c:v>72.72</c:v>
                </c:pt>
                <c:pt idx="8">
                  <c:v>85.710000000000008</c:v>
                </c:pt>
                <c:pt idx="10">
                  <c:v>52.94</c:v>
                </c:pt>
                <c:pt idx="11">
                  <c:v>42.67</c:v>
                </c:pt>
                <c:pt idx="13">
                  <c:v>58.69</c:v>
                </c:pt>
                <c:pt idx="14">
                  <c:v>0</c:v>
                </c:pt>
                <c:pt idx="15">
                  <c:v>40</c:v>
                </c:pt>
                <c:pt idx="16">
                  <c:v>44.44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86-4F73-954A-CC6E246C6255}"/>
            </c:ext>
          </c:extLst>
        </c:ser>
        <c:ser>
          <c:idx val="0"/>
          <c:order val="1"/>
          <c:tx>
            <c:strRef>
              <c:f>Лист1!$C$1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МО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78.949999999999989</c:v>
                </c:pt>
                <c:pt idx="1">
                  <c:v>53.2</c:v>
                </c:pt>
                <c:pt idx="2">
                  <c:v>52.650000000000006</c:v>
                </c:pt>
                <c:pt idx="3">
                  <c:v>48.68</c:v>
                </c:pt>
                <c:pt idx="4">
                  <c:v>52.09</c:v>
                </c:pt>
                <c:pt idx="5">
                  <c:v>49.31</c:v>
                </c:pt>
                <c:pt idx="6">
                  <c:v>42.86</c:v>
                </c:pt>
                <c:pt idx="7">
                  <c:v>79.41</c:v>
                </c:pt>
                <c:pt idx="8">
                  <c:v>43.760000000000005</c:v>
                </c:pt>
                <c:pt idx="9">
                  <c:v>52.64</c:v>
                </c:pt>
                <c:pt idx="10">
                  <c:v>53.449999999999996</c:v>
                </c:pt>
                <c:pt idx="11">
                  <c:v>55.8</c:v>
                </c:pt>
                <c:pt idx="12">
                  <c:v>33.33</c:v>
                </c:pt>
                <c:pt idx="13">
                  <c:v>36.47</c:v>
                </c:pt>
                <c:pt idx="14">
                  <c:v>64.58</c:v>
                </c:pt>
                <c:pt idx="15">
                  <c:v>37.369999999999997</c:v>
                </c:pt>
                <c:pt idx="16">
                  <c:v>41.67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14-4B30-A078-407B3167907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575536202323133E-2"/>
          <c:y val="0.1054614556848513"/>
          <c:w val="0.95142446379767687"/>
          <c:h val="0.446547258590313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Лист1!$B$2:$B$19</c:f>
              <c:numCache>
                <c:formatCode>General</c:formatCode>
                <c:ptCount val="18"/>
                <c:pt idx="0">
                  <c:v>52.94</c:v>
                </c:pt>
                <c:pt idx="1">
                  <c:v>33.33</c:v>
                </c:pt>
                <c:pt idx="2">
                  <c:v>49.69</c:v>
                </c:pt>
                <c:pt idx="4">
                  <c:v>67.739999999999995</c:v>
                </c:pt>
                <c:pt idx="5">
                  <c:v>42.86</c:v>
                </c:pt>
                <c:pt idx="6">
                  <c:v>52.17</c:v>
                </c:pt>
                <c:pt idx="7">
                  <c:v>39.479999999999997</c:v>
                </c:pt>
                <c:pt idx="9">
                  <c:v>71.67</c:v>
                </c:pt>
                <c:pt idx="10">
                  <c:v>77.78</c:v>
                </c:pt>
                <c:pt idx="11">
                  <c:v>45.72</c:v>
                </c:pt>
                <c:pt idx="13">
                  <c:v>0</c:v>
                </c:pt>
                <c:pt idx="14">
                  <c:v>55.31</c:v>
                </c:pt>
                <c:pt idx="15">
                  <c:v>43.75</c:v>
                </c:pt>
                <c:pt idx="16">
                  <c:v>37.83</c:v>
                </c:pt>
                <c:pt idx="17">
                  <c:v>77.78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54-4CAA-870E-E2B002DFDF0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Лист1!$C$2:$C$19</c:f>
              <c:numCache>
                <c:formatCode>General</c:formatCode>
                <c:ptCount val="18"/>
                <c:pt idx="0">
                  <c:v>45.24</c:v>
                </c:pt>
                <c:pt idx="1">
                  <c:v>44.98</c:v>
                </c:pt>
                <c:pt idx="2">
                  <c:v>53.8</c:v>
                </c:pt>
                <c:pt idx="3">
                  <c:v>68.259999999999991</c:v>
                </c:pt>
                <c:pt idx="4">
                  <c:v>58.980000000000004</c:v>
                </c:pt>
                <c:pt idx="5">
                  <c:v>38.56</c:v>
                </c:pt>
                <c:pt idx="6">
                  <c:v>57.15</c:v>
                </c:pt>
                <c:pt idx="8">
                  <c:v>60.46</c:v>
                </c:pt>
                <c:pt idx="9">
                  <c:v>62.5</c:v>
                </c:pt>
                <c:pt idx="10">
                  <c:v>66.13</c:v>
                </c:pt>
                <c:pt idx="11">
                  <c:v>58.599999999999994</c:v>
                </c:pt>
                <c:pt idx="12">
                  <c:v>47.19</c:v>
                </c:pt>
                <c:pt idx="13">
                  <c:v>46.29</c:v>
                </c:pt>
                <c:pt idx="14">
                  <c:v>50.47</c:v>
                </c:pt>
                <c:pt idx="15">
                  <c:v>34.18</c:v>
                </c:pt>
                <c:pt idx="16">
                  <c:v>38.729999999999997</c:v>
                </c:pt>
                <c:pt idx="17">
                  <c:v>61.83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D3-4C0A-9267-00EF2BE13A6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'ЛИ 7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7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'ЛИ 7 Статистика по отметкам'!$B$8:$B$44</c:f>
              <c:numCache>
                <c:formatCode>General</c:formatCode>
                <c:ptCount val="36"/>
                <c:pt idx="0">
                  <c:v>8.8800000000000008</c:v>
                </c:pt>
                <c:pt idx="1">
                  <c:v>9.2899999999999991</c:v>
                </c:pt>
                <c:pt idx="2">
                  <c:v>0</c:v>
                </c:pt>
                <c:pt idx="3">
                  <c:v>12.44</c:v>
                </c:pt>
                <c:pt idx="4">
                  <c:v>6.47</c:v>
                </c:pt>
                <c:pt idx="5">
                  <c:v>1.32</c:v>
                </c:pt>
                <c:pt idx="6">
                  <c:v>6.25</c:v>
                </c:pt>
                <c:pt idx="7">
                  <c:v>9.0299999999999994</c:v>
                </c:pt>
                <c:pt idx="8">
                  <c:v>16.329999999999998</c:v>
                </c:pt>
                <c:pt idx="9">
                  <c:v>2.94</c:v>
                </c:pt>
                <c:pt idx="10">
                  <c:v>10.16</c:v>
                </c:pt>
                <c:pt idx="11">
                  <c:v>2.63</c:v>
                </c:pt>
                <c:pt idx="12">
                  <c:v>17.239999999999998</c:v>
                </c:pt>
                <c:pt idx="13">
                  <c:v>6.52</c:v>
                </c:pt>
                <c:pt idx="14">
                  <c:v>9.52</c:v>
                </c:pt>
                <c:pt idx="15">
                  <c:v>5.88</c:v>
                </c:pt>
                <c:pt idx="16">
                  <c:v>6.25</c:v>
                </c:pt>
                <c:pt idx="17">
                  <c:v>10.1</c:v>
                </c:pt>
                <c:pt idx="18">
                  <c:v>17.71</c:v>
                </c:pt>
                <c:pt idx="19">
                  <c:v>3.57</c:v>
                </c:pt>
                <c:pt idx="20">
                  <c:v>6.83</c:v>
                </c:pt>
                <c:pt idx="21">
                  <c:v>10.23</c:v>
                </c:pt>
                <c:pt idx="22">
                  <c:v>4.76</c:v>
                </c:pt>
                <c:pt idx="23">
                  <c:v>0</c:v>
                </c:pt>
                <c:pt idx="24">
                  <c:v>7.23</c:v>
                </c:pt>
                <c:pt idx="25">
                  <c:v>0</c:v>
                </c:pt>
                <c:pt idx="26">
                  <c:v>6.98</c:v>
                </c:pt>
                <c:pt idx="27">
                  <c:v>5.17</c:v>
                </c:pt>
                <c:pt idx="28">
                  <c:v>3.23</c:v>
                </c:pt>
                <c:pt idx="29">
                  <c:v>7.64</c:v>
                </c:pt>
                <c:pt idx="30">
                  <c:v>12.36</c:v>
                </c:pt>
                <c:pt idx="31">
                  <c:v>5.56</c:v>
                </c:pt>
                <c:pt idx="32">
                  <c:v>9.85</c:v>
                </c:pt>
                <c:pt idx="33">
                  <c:v>11.39</c:v>
                </c:pt>
                <c:pt idx="34">
                  <c:v>9.86</c:v>
                </c:pt>
                <c:pt idx="35">
                  <c:v>6.11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1EA-49E1-97BC-C8DA1912C3D3}"/>
            </c:ext>
          </c:extLst>
        </c:ser>
        <c:ser>
          <c:idx val="1"/>
          <c:order val="1"/>
          <c:tx>
            <c:strRef>
              <c:f>'ЛИ 7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7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'ЛИ 7 Статистика по отметкам'!$C$8:$C$44</c:f>
              <c:numCache>
                <c:formatCode>General</c:formatCode>
                <c:ptCount val="36"/>
                <c:pt idx="0">
                  <c:v>35.17</c:v>
                </c:pt>
                <c:pt idx="1">
                  <c:v>38.82</c:v>
                </c:pt>
                <c:pt idx="2">
                  <c:v>21.05</c:v>
                </c:pt>
                <c:pt idx="3">
                  <c:v>34.369999999999997</c:v>
                </c:pt>
                <c:pt idx="4">
                  <c:v>40.880000000000003</c:v>
                </c:pt>
                <c:pt idx="5">
                  <c:v>50</c:v>
                </c:pt>
                <c:pt idx="6">
                  <c:v>41.67</c:v>
                </c:pt>
                <c:pt idx="7">
                  <c:v>41.67</c:v>
                </c:pt>
                <c:pt idx="8">
                  <c:v>40.82</c:v>
                </c:pt>
                <c:pt idx="9">
                  <c:v>17.649999999999999</c:v>
                </c:pt>
                <c:pt idx="10">
                  <c:v>46.09</c:v>
                </c:pt>
                <c:pt idx="11">
                  <c:v>44.74</c:v>
                </c:pt>
                <c:pt idx="12">
                  <c:v>29.31</c:v>
                </c:pt>
                <c:pt idx="13">
                  <c:v>37.68</c:v>
                </c:pt>
                <c:pt idx="14">
                  <c:v>57.14</c:v>
                </c:pt>
                <c:pt idx="15">
                  <c:v>57.65</c:v>
                </c:pt>
                <c:pt idx="16">
                  <c:v>29.17</c:v>
                </c:pt>
                <c:pt idx="17">
                  <c:v>52.53</c:v>
                </c:pt>
                <c:pt idx="18">
                  <c:v>40.630000000000003</c:v>
                </c:pt>
                <c:pt idx="19">
                  <c:v>51.19</c:v>
                </c:pt>
                <c:pt idx="20">
                  <c:v>48.19</c:v>
                </c:pt>
                <c:pt idx="21">
                  <c:v>35.97</c:v>
                </c:pt>
                <c:pt idx="22">
                  <c:v>26.98</c:v>
                </c:pt>
                <c:pt idx="23">
                  <c:v>41.03</c:v>
                </c:pt>
                <c:pt idx="24">
                  <c:v>54.22</c:v>
                </c:pt>
                <c:pt idx="25">
                  <c:v>42.86</c:v>
                </c:pt>
                <c:pt idx="26">
                  <c:v>32.56</c:v>
                </c:pt>
                <c:pt idx="27">
                  <c:v>32.33</c:v>
                </c:pt>
                <c:pt idx="28">
                  <c:v>30.65</c:v>
                </c:pt>
                <c:pt idx="29">
                  <c:v>33.76</c:v>
                </c:pt>
                <c:pt idx="30">
                  <c:v>40.450000000000003</c:v>
                </c:pt>
                <c:pt idx="31">
                  <c:v>48.15</c:v>
                </c:pt>
                <c:pt idx="32">
                  <c:v>39.69</c:v>
                </c:pt>
                <c:pt idx="33">
                  <c:v>54.43</c:v>
                </c:pt>
                <c:pt idx="34">
                  <c:v>51.41</c:v>
                </c:pt>
                <c:pt idx="35">
                  <c:v>32.06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E1EA-49E1-97BC-C8DA1912C3D3}"/>
            </c:ext>
          </c:extLst>
        </c:ser>
        <c:ser>
          <c:idx val="2"/>
          <c:order val="2"/>
          <c:tx>
            <c:strRef>
              <c:f>'ЛИ 7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7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'ЛИ 7 Статистика по отметкам'!$D$8:$D$44</c:f>
              <c:numCache>
                <c:formatCode>General</c:formatCode>
                <c:ptCount val="36"/>
                <c:pt idx="0">
                  <c:v>34.46</c:v>
                </c:pt>
                <c:pt idx="1">
                  <c:v>33.71</c:v>
                </c:pt>
                <c:pt idx="2">
                  <c:v>63.16</c:v>
                </c:pt>
                <c:pt idx="3">
                  <c:v>32.82</c:v>
                </c:pt>
                <c:pt idx="4">
                  <c:v>36.950000000000003</c:v>
                </c:pt>
                <c:pt idx="5">
                  <c:v>32.89</c:v>
                </c:pt>
                <c:pt idx="6">
                  <c:v>40.630000000000003</c:v>
                </c:pt>
                <c:pt idx="7">
                  <c:v>31.25</c:v>
                </c:pt>
                <c:pt idx="8">
                  <c:v>20.41</c:v>
                </c:pt>
                <c:pt idx="9">
                  <c:v>61.76</c:v>
                </c:pt>
                <c:pt idx="10">
                  <c:v>34.380000000000003</c:v>
                </c:pt>
                <c:pt idx="11">
                  <c:v>26.32</c:v>
                </c:pt>
                <c:pt idx="12">
                  <c:v>34.479999999999997</c:v>
                </c:pt>
                <c:pt idx="13">
                  <c:v>32.61</c:v>
                </c:pt>
                <c:pt idx="14">
                  <c:v>28.57</c:v>
                </c:pt>
                <c:pt idx="15">
                  <c:v>31.76</c:v>
                </c:pt>
                <c:pt idx="16">
                  <c:v>38.54</c:v>
                </c:pt>
                <c:pt idx="17">
                  <c:v>22.22</c:v>
                </c:pt>
                <c:pt idx="18">
                  <c:v>35.42</c:v>
                </c:pt>
                <c:pt idx="19">
                  <c:v>28.57</c:v>
                </c:pt>
                <c:pt idx="20">
                  <c:v>34.94</c:v>
                </c:pt>
                <c:pt idx="21">
                  <c:v>31.32</c:v>
                </c:pt>
                <c:pt idx="22">
                  <c:v>42.86</c:v>
                </c:pt>
                <c:pt idx="23">
                  <c:v>28.21</c:v>
                </c:pt>
                <c:pt idx="24">
                  <c:v>28.92</c:v>
                </c:pt>
                <c:pt idx="25">
                  <c:v>42.86</c:v>
                </c:pt>
                <c:pt idx="26">
                  <c:v>34.880000000000003</c:v>
                </c:pt>
                <c:pt idx="27">
                  <c:v>42.24</c:v>
                </c:pt>
                <c:pt idx="28">
                  <c:v>41.94</c:v>
                </c:pt>
                <c:pt idx="29">
                  <c:v>36.94</c:v>
                </c:pt>
                <c:pt idx="30">
                  <c:v>24.72</c:v>
                </c:pt>
                <c:pt idx="31">
                  <c:v>33.33</c:v>
                </c:pt>
                <c:pt idx="32">
                  <c:v>34.619999999999997</c:v>
                </c:pt>
                <c:pt idx="33">
                  <c:v>24.05</c:v>
                </c:pt>
                <c:pt idx="34">
                  <c:v>21.83</c:v>
                </c:pt>
                <c:pt idx="35">
                  <c:v>43.51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E1EA-49E1-97BC-C8DA1912C3D3}"/>
            </c:ext>
          </c:extLst>
        </c:ser>
        <c:ser>
          <c:idx val="3"/>
          <c:order val="3"/>
          <c:tx>
            <c:strRef>
              <c:f>'ЛИ 7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7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'ЛИ 7 Статистика по отметкам'!$E$8:$E$44</c:f>
              <c:numCache>
                <c:formatCode>General</c:formatCode>
                <c:ptCount val="36"/>
                <c:pt idx="0">
                  <c:v>21.48</c:v>
                </c:pt>
                <c:pt idx="1">
                  <c:v>18.190000000000001</c:v>
                </c:pt>
                <c:pt idx="2">
                  <c:v>15.79</c:v>
                </c:pt>
                <c:pt idx="3">
                  <c:v>20.38</c:v>
                </c:pt>
                <c:pt idx="4">
                  <c:v>15.7</c:v>
                </c:pt>
                <c:pt idx="5">
                  <c:v>15.79</c:v>
                </c:pt>
                <c:pt idx="6">
                  <c:v>11.46</c:v>
                </c:pt>
                <c:pt idx="7">
                  <c:v>18.059999999999999</c:v>
                </c:pt>
                <c:pt idx="8">
                  <c:v>22.45</c:v>
                </c:pt>
                <c:pt idx="9">
                  <c:v>17.649999999999999</c:v>
                </c:pt>
                <c:pt idx="10">
                  <c:v>9.3800000000000008</c:v>
                </c:pt>
                <c:pt idx="11">
                  <c:v>26.32</c:v>
                </c:pt>
                <c:pt idx="12">
                  <c:v>18.97</c:v>
                </c:pt>
                <c:pt idx="13">
                  <c:v>23.19</c:v>
                </c:pt>
                <c:pt idx="14">
                  <c:v>4.76</c:v>
                </c:pt>
                <c:pt idx="15">
                  <c:v>4.71</c:v>
                </c:pt>
                <c:pt idx="16">
                  <c:v>26.04</c:v>
                </c:pt>
                <c:pt idx="17">
                  <c:v>15.15</c:v>
                </c:pt>
                <c:pt idx="18">
                  <c:v>6.25</c:v>
                </c:pt>
                <c:pt idx="19">
                  <c:v>16.670000000000002</c:v>
                </c:pt>
                <c:pt idx="20">
                  <c:v>10.039999999999999</c:v>
                </c:pt>
                <c:pt idx="21">
                  <c:v>22.48</c:v>
                </c:pt>
                <c:pt idx="22">
                  <c:v>25.4</c:v>
                </c:pt>
                <c:pt idx="23">
                  <c:v>30.77</c:v>
                </c:pt>
                <c:pt idx="24">
                  <c:v>9.64</c:v>
                </c:pt>
                <c:pt idx="25">
                  <c:v>14.29</c:v>
                </c:pt>
                <c:pt idx="26">
                  <c:v>25.58</c:v>
                </c:pt>
                <c:pt idx="27">
                  <c:v>20.260000000000002</c:v>
                </c:pt>
                <c:pt idx="28">
                  <c:v>24.19</c:v>
                </c:pt>
                <c:pt idx="29">
                  <c:v>21.66</c:v>
                </c:pt>
                <c:pt idx="30">
                  <c:v>22.47</c:v>
                </c:pt>
                <c:pt idx="31">
                  <c:v>12.96</c:v>
                </c:pt>
                <c:pt idx="32">
                  <c:v>15.85</c:v>
                </c:pt>
                <c:pt idx="33">
                  <c:v>10.130000000000001</c:v>
                </c:pt>
                <c:pt idx="34">
                  <c:v>16.899999999999999</c:v>
                </c:pt>
                <c:pt idx="35">
                  <c:v>18.32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E1EA-49E1-97BC-C8DA1912C3D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32126032"/>
        <c:axId val="326408640"/>
      </c:barChart>
      <c:catAx>
        <c:axId val="3321260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6408640"/>
        <c:crosses val="autoZero"/>
        <c:auto val="1"/>
        <c:lblAlgn val="ctr"/>
        <c:lblOffset val="100"/>
        <c:noMultiLvlLbl val="0"/>
      </c:catAx>
      <c:valAx>
        <c:axId val="326408640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2126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'ЛИ 7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7 Сравнение отметок с отметк'!$A$9:$A$44</c:f>
              <c:strCache>
                <c:ptCount val="36"/>
                <c:pt idx="0">
                  <c:v> 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'ЛИ 7 Сравнение отметок с отметк'!$B$9:$B$44</c:f>
              <c:numCache>
                <c:formatCode>General</c:formatCode>
                <c:ptCount val="36"/>
                <c:pt idx="0">
                  <c:v>26.86</c:v>
                </c:pt>
                <c:pt idx="1">
                  <c:v>27.62</c:v>
                </c:pt>
                <c:pt idx="2">
                  <c:v>15.79</c:v>
                </c:pt>
                <c:pt idx="3">
                  <c:v>34.75</c:v>
                </c:pt>
                <c:pt idx="4">
                  <c:v>20.79</c:v>
                </c:pt>
                <c:pt idx="5">
                  <c:v>1.32</c:v>
                </c:pt>
                <c:pt idx="6">
                  <c:v>22.92</c:v>
                </c:pt>
                <c:pt idx="7">
                  <c:v>30.09</c:v>
                </c:pt>
                <c:pt idx="8">
                  <c:v>28.57</c:v>
                </c:pt>
                <c:pt idx="9">
                  <c:v>23.53</c:v>
                </c:pt>
                <c:pt idx="10">
                  <c:v>21.6</c:v>
                </c:pt>
                <c:pt idx="11">
                  <c:v>13.16</c:v>
                </c:pt>
                <c:pt idx="12">
                  <c:v>24.14</c:v>
                </c:pt>
                <c:pt idx="13">
                  <c:v>34.78</c:v>
                </c:pt>
                <c:pt idx="14">
                  <c:v>4.76</c:v>
                </c:pt>
                <c:pt idx="15">
                  <c:v>22.35</c:v>
                </c:pt>
                <c:pt idx="16">
                  <c:v>25</c:v>
                </c:pt>
                <c:pt idx="17">
                  <c:v>36.36</c:v>
                </c:pt>
                <c:pt idx="18">
                  <c:v>48.96</c:v>
                </c:pt>
                <c:pt idx="19">
                  <c:v>14.37</c:v>
                </c:pt>
                <c:pt idx="20">
                  <c:v>25.3</c:v>
                </c:pt>
                <c:pt idx="21">
                  <c:v>32.869999999999997</c:v>
                </c:pt>
                <c:pt idx="22">
                  <c:v>12.77</c:v>
                </c:pt>
                <c:pt idx="23">
                  <c:v>15.38</c:v>
                </c:pt>
                <c:pt idx="24">
                  <c:v>31.71</c:v>
                </c:pt>
                <c:pt idx="25">
                  <c:v>13.16</c:v>
                </c:pt>
                <c:pt idx="26">
                  <c:v>27.91</c:v>
                </c:pt>
                <c:pt idx="27">
                  <c:v>11.21</c:v>
                </c:pt>
                <c:pt idx="28">
                  <c:v>12.9</c:v>
                </c:pt>
                <c:pt idx="29">
                  <c:v>33.119999999999997</c:v>
                </c:pt>
                <c:pt idx="30">
                  <c:v>35.96</c:v>
                </c:pt>
                <c:pt idx="31">
                  <c:v>29.63</c:v>
                </c:pt>
                <c:pt idx="32">
                  <c:v>16.95</c:v>
                </c:pt>
                <c:pt idx="33">
                  <c:v>22.78</c:v>
                </c:pt>
                <c:pt idx="34">
                  <c:v>35.21</c:v>
                </c:pt>
                <c:pt idx="35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10-497D-B5A8-47A6101D498C}"/>
            </c:ext>
          </c:extLst>
        </c:ser>
        <c:ser>
          <c:idx val="1"/>
          <c:order val="1"/>
          <c:tx>
            <c:strRef>
              <c:f>'ЛИ 7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7 Сравнение отметок с отметк'!$A$9:$A$44</c:f>
              <c:strCache>
                <c:ptCount val="36"/>
                <c:pt idx="0">
                  <c:v> 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'ЛИ 7 Сравнение отметок с отметк'!$C$9:$C$44</c:f>
              <c:numCache>
                <c:formatCode>General</c:formatCode>
                <c:ptCount val="36"/>
                <c:pt idx="0">
                  <c:v>65.3</c:v>
                </c:pt>
                <c:pt idx="1">
                  <c:v>63.52</c:v>
                </c:pt>
                <c:pt idx="2">
                  <c:v>73.680000000000007</c:v>
                </c:pt>
                <c:pt idx="3">
                  <c:v>55.71</c:v>
                </c:pt>
                <c:pt idx="4">
                  <c:v>72.52</c:v>
                </c:pt>
                <c:pt idx="5">
                  <c:v>97.37</c:v>
                </c:pt>
                <c:pt idx="6">
                  <c:v>70.83</c:v>
                </c:pt>
                <c:pt idx="7">
                  <c:v>62.83</c:v>
                </c:pt>
                <c:pt idx="8">
                  <c:v>67.349999999999994</c:v>
                </c:pt>
                <c:pt idx="9">
                  <c:v>73.53</c:v>
                </c:pt>
                <c:pt idx="10">
                  <c:v>69.599999999999994</c:v>
                </c:pt>
                <c:pt idx="11">
                  <c:v>76.319999999999993</c:v>
                </c:pt>
                <c:pt idx="12">
                  <c:v>65.52</c:v>
                </c:pt>
                <c:pt idx="13">
                  <c:v>52.9</c:v>
                </c:pt>
                <c:pt idx="14">
                  <c:v>90.48</c:v>
                </c:pt>
                <c:pt idx="15">
                  <c:v>69.41</c:v>
                </c:pt>
                <c:pt idx="16">
                  <c:v>65.63</c:v>
                </c:pt>
                <c:pt idx="17">
                  <c:v>57.58</c:v>
                </c:pt>
                <c:pt idx="18">
                  <c:v>40.630000000000003</c:v>
                </c:pt>
                <c:pt idx="19">
                  <c:v>82.04</c:v>
                </c:pt>
                <c:pt idx="20">
                  <c:v>65.86</c:v>
                </c:pt>
                <c:pt idx="21">
                  <c:v>56.7</c:v>
                </c:pt>
                <c:pt idx="22">
                  <c:v>87.23</c:v>
                </c:pt>
                <c:pt idx="23">
                  <c:v>74.36</c:v>
                </c:pt>
                <c:pt idx="24">
                  <c:v>64.63</c:v>
                </c:pt>
                <c:pt idx="25">
                  <c:v>84.21</c:v>
                </c:pt>
                <c:pt idx="26">
                  <c:v>46.51</c:v>
                </c:pt>
                <c:pt idx="27">
                  <c:v>79.31</c:v>
                </c:pt>
                <c:pt idx="28">
                  <c:v>83.87</c:v>
                </c:pt>
                <c:pt idx="29">
                  <c:v>59.24</c:v>
                </c:pt>
                <c:pt idx="30">
                  <c:v>48.31</c:v>
                </c:pt>
                <c:pt idx="31">
                  <c:v>64.81</c:v>
                </c:pt>
                <c:pt idx="32">
                  <c:v>72.11</c:v>
                </c:pt>
                <c:pt idx="33">
                  <c:v>73.42</c:v>
                </c:pt>
                <c:pt idx="34">
                  <c:v>52.82</c:v>
                </c:pt>
                <c:pt idx="35">
                  <c:v>42.5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10-497D-B5A8-47A6101D498C}"/>
            </c:ext>
          </c:extLst>
        </c:ser>
        <c:ser>
          <c:idx val="2"/>
          <c:order val="2"/>
          <c:tx>
            <c:strRef>
              <c:f>'ЛИ 7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7 Сравнение отметок с отметк'!$A$9:$A$44</c:f>
              <c:strCache>
                <c:ptCount val="36"/>
                <c:pt idx="0">
                  <c:v> 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'ЛИ 7 Сравнение отметок с отметк'!$D$9:$D$44</c:f>
              <c:numCache>
                <c:formatCode>General</c:formatCode>
                <c:ptCount val="36"/>
                <c:pt idx="0">
                  <c:v>7.84</c:v>
                </c:pt>
                <c:pt idx="1">
                  <c:v>8.8699999999999992</c:v>
                </c:pt>
                <c:pt idx="2">
                  <c:v>10.53</c:v>
                </c:pt>
                <c:pt idx="3">
                  <c:v>9.5399999999999991</c:v>
                </c:pt>
                <c:pt idx="4">
                  <c:v>6.7</c:v>
                </c:pt>
                <c:pt idx="5">
                  <c:v>1.32</c:v>
                </c:pt>
                <c:pt idx="6">
                  <c:v>6.25</c:v>
                </c:pt>
                <c:pt idx="7">
                  <c:v>7.08</c:v>
                </c:pt>
                <c:pt idx="8">
                  <c:v>4.08</c:v>
                </c:pt>
                <c:pt idx="9">
                  <c:v>2.94</c:v>
                </c:pt>
                <c:pt idx="10">
                  <c:v>8.8000000000000007</c:v>
                </c:pt>
                <c:pt idx="11">
                  <c:v>10.53</c:v>
                </c:pt>
                <c:pt idx="12">
                  <c:v>10.34</c:v>
                </c:pt>
                <c:pt idx="13">
                  <c:v>12.32</c:v>
                </c:pt>
                <c:pt idx="14">
                  <c:v>4.76</c:v>
                </c:pt>
                <c:pt idx="15">
                  <c:v>8.24</c:v>
                </c:pt>
                <c:pt idx="16">
                  <c:v>9.3800000000000008</c:v>
                </c:pt>
                <c:pt idx="17">
                  <c:v>6.06</c:v>
                </c:pt>
                <c:pt idx="18">
                  <c:v>10.42</c:v>
                </c:pt>
                <c:pt idx="19">
                  <c:v>3.59</c:v>
                </c:pt>
                <c:pt idx="20">
                  <c:v>8.84</c:v>
                </c:pt>
                <c:pt idx="21">
                  <c:v>10.44</c:v>
                </c:pt>
                <c:pt idx="22">
                  <c:v>0</c:v>
                </c:pt>
                <c:pt idx="23">
                  <c:v>10.26</c:v>
                </c:pt>
                <c:pt idx="24">
                  <c:v>3.66</c:v>
                </c:pt>
                <c:pt idx="25">
                  <c:v>2.63</c:v>
                </c:pt>
                <c:pt idx="26">
                  <c:v>25.58</c:v>
                </c:pt>
                <c:pt idx="27">
                  <c:v>9.48</c:v>
                </c:pt>
                <c:pt idx="28">
                  <c:v>3.23</c:v>
                </c:pt>
                <c:pt idx="29">
                  <c:v>7.64</c:v>
                </c:pt>
                <c:pt idx="30">
                  <c:v>15.73</c:v>
                </c:pt>
                <c:pt idx="31">
                  <c:v>5.56</c:v>
                </c:pt>
                <c:pt idx="32">
                  <c:v>10.94</c:v>
                </c:pt>
                <c:pt idx="33">
                  <c:v>3.8</c:v>
                </c:pt>
                <c:pt idx="34">
                  <c:v>11.97</c:v>
                </c:pt>
                <c:pt idx="35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A10-497D-B5A8-47A6101D498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2078022832"/>
        <c:axId val="2076911344"/>
      </c:barChart>
      <c:catAx>
        <c:axId val="20780228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76911344"/>
        <c:crosses val="autoZero"/>
        <c:auto val="1"/>
        <c:lblAlgn val="ctr"/>
        <c:lblOffset val="100"/>
        <c:noMultiLvlLbl val="0"/>
      </c:catAx>
      <c:valAx>
        <c:axId val="207691134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78022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365021215489268E-2"/>
          <c:y val="0.10127458820480974"/>
          <c:w val="0.96563497878451077"/>
          <c:h val="0.46329533585829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29.41</c:v>
                </c:pt>
                <c:pt idx="1">
                  <c:v>33.28</c:v>
                </c:pt>
                <c:pt idx="2">
                  <c:v>27.94</c:v>
                </c:pt>
                <c:pt idx="3">
                  <c:v>24.62</c:v>
                </c:pt>
                <c:pt idx="4">
                  <c:v>38.32</c:v>
                </c:pt>
                <c:pt idx="5">
                  <c:v>21.72</c:v>
                </c:pt>
                <c:pt idx="6">
                  <c:v>30.59</c:v>
                </c:pt>
                <c:pt idx="7">
                  <c:v>40</c:v>
                </c:pt>
                <c:pt idx="8">
                  <c:v>52.96</c:v>
                </c:pt>
                <c:pt idx="9">
                  <c:v>39.590000000000003</c:v>
                </c:pt>
                <c:pt idx="10">
                  <c:v>11.54</c:v>
                </c:pt>
                <c:pt idx="11">
                  <c:v>17.12</c:v>
                </c:pt>
                <c:pt idx="12">
                  <c:v>18.309999999999999</c:v>
                </c:pt>
                <c:pt idx="13">
                  <c:v>29.43</c:v>
                </c:pt>
                <c:pt idx="14">
                  <c:v>45.32</c:v>
                </c:pt>
                <c:pt idx="15">
                  <c:v>26.3</c:v>
                </c:pt>
                <c:pt idx="16">
                  <c:v>13.84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20-4448-93D3-948E35661C93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Лист1!$D$2:$D$18</c:f>
              <c:numCache>
                <c:formatCode>General</c:formatCode>
                <c:ptCount val="17"/>
                <c:pt idx="0">
                  <c:v>29.910000000000004</c:v>
                </c:pt>
                <c:pt idx="1">
                  <c:v>39.58</c:v>
                </c:pt>
                <c:pt idx="2">
                  <c:v>39</c:v>
                </c:pt>
                <c:pt idx="3">
                  <c:v>36.22</c:v>
                </c:pt>
                <c:pt idx="4">
                  <c:v>37.549999999999997</c:v>
                </c:pt>
                <c:pt idx="5">
                  <c:v>28.23</c:v>
                </c:pt>
                <c:pt idx="6">
                  <c:v>27.14</c:v>
                </c:pt>
                <c:pt idx="7">
                  <c:v>27.83</c:v>
                </c:pt>
                <c:pt idx="8">
                  <c:v>44.870000000000005</c:v>
                </c:pt>
                <c:pt idx="9">
                  <c:v>59.22</c:v>
                </c:pt>
                <c:pt idx="10">
                  <c:v>23.619999999999997</c:v>
                </c:pt>
                <c:pt idx="11">
                  <c:v>34.770000000000003</c:v>
                </c:pt>
                <c:pt idx="12">
                  <c:v>25.67</c:v>
                </c:pt>
                <c:pt idx="13">
                  <c:v>25.98</c:v>
                </c:pt>
                <c:pt idx="14">
                  <c:v>41.480000000000004</c:v>
                </c:pt>
                <c:pt idx="15">
                  <c:v>35.24</c:v>
                </c:pt>
                <c:pt idx="16">
                  <c:v>24.57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20-4448-93D3-948E35661C93}"/>
            </c:ext>
          </c:extLst>
        </c:ser>
        <c:ser>
          <c:idx val="3"/>
          <c:order val="2"/>
          <c:tx>
            <c:strRef>
              <c:f>Лист1!$E$1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Лист1!$E$2:$E$18</c:f>
              <c:numCache>
                <c:formatCode>General</c:formatCode>
                <c:ptCount val="17"/>
                <c:pt idx="0">
                  <c:v>12.5</c:v>
                </c:pt>
                <c:pt idx="1">
                  <c:v>42.82</c:v>
                </c:pt>
                <c:pt idx="2">
                  <c:v>43</c:v>
                </c:pt>
                <c:pt idx="3">
                  <c:v>88.23</c:v>
                </c:pt>
                <c:pt idx="4">
                  <c:v>36.369999999999997</c:v>
                </c:pt>
                <c:pt idx="5">
                  <c:v>30</c:v>
                </c:pt>
                <c:pt idx="8">
                  <c:v>67.5</c:v>
                </c:pt>
                <c:pt idx="9">
                  <c:v>27.27</c:v>
                </c:pt>
                <c:pt idx="10">
                  <c:v>27.27</c:v>
                </c:pt>
                <c:pt idx="11">
                  <c:v>26.73</c:v>
                </c:pt>
                <c:pt idx="12">
                  <c:v>50</c:v>
                </c:pt>
                <c:pt idx="13">
                  <c:v>17.86</c:v>
                </c:pt>
                <c:pt idx="14">
                  <c:v>52.72</c:v>
                </c:pt>
                <c:pt idx="15">
                  <c:v>57.57</c:v>
                </c:pt>
                <c:pt idx="16">
                  <c:v>52.63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86-4F73-954A-CC6E246C6255}"/>
            </c:ext>
          </c:extLst>
        </c:ser>
        <c:ser>
          <c:idx val="2"/>
          <c:order val="3"/>
          <c:tx>
            <c:strRef>
              <c:f>Лист1!$F$1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Лист1!$F$2:$F$18</c:f>
              <c:numCache>
                <c:formatCode>General</c:formatCode>
                <c:ptCount val="17"/>
                <c:pt idx="0">
                  <c:v>37.5</c:v>
                </c:pt>
                <c:pt idx="1">
                  <c:v>54.09</c:v>
                </c:pt>
                <c:pt idx="2">
                  <c:v>44.94</c:v>
                </c:pt>
                <c:pt idx="3">
                  <c:v>39.28</c:v>
                </c:pt>
                <c:pt idx="4">
                  <c:v>51.76</c:v>
                </c:pt>
                <c:pt idx="5">
                  <c:v>31.71</c:v>
                </c:pt>
                <c:pt idx="6">
                  <c:v>30.3</c:v>
                </c:pt>
                <c:pt idx="7">
                  <c:v>0</c:v>
                </c:pt>
                <c:pt idx="8">
                  <c:v>55.89</c:v>
                </c:pt>
                <c:pt idx="9">
                  <c:v>50</c:v>
                </c:pt>
                <c:pt idx="10">
                  <c:v>45.07</c:v>
                </c:pt>
                <c:pt idx="11">
                  <c:v>36.56</c:v>
                </c:pt>
                <c:pt idx="12">
                  <c:v>56.67</c:v>
                </c:pt>
                <c:pt idx="13">
                  <c:v>40.299999999999997</c:v>
                </c:pt>
                <c:pt idx="14">
                  <c:v>66.67</c:v>
                </c:pt>
                <c:pt idx="15">
                  <c:v>41.86</c:v>
                </c:pt>
                <c:pt idx="16">
                  <c:v>30.65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62-4FE5-AF71-44E9B11AFFC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575536202323133E-2"/>
          <c:y val="0.1054614556848513"/>
          <c:w val="0.95142446379767687"/>
          <c:h val="0.446547258590313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Лист1!$C$2:$C$19</c:f>
              <c:numCache>
                <c:formatCode>General</c:formatCode>
                <c:ptCount val="18"/>
                <c:pt idx="0">
                  <c:v>16.509999999999998</c:v>
                </c:pt>
                <c:pt idx="1">
                  <c:v>18.940000000000001</c:v>
                </c:pt>
                <c:pt idx="2">
                  <c:v>31.939999999999998</c:v>
                </c:pt>
                <c:pt idx="3">
                  <c:v>21.389999999999997</c:v>
                </c:pt>
                <c:pt idx="4">
                  <c:v>33.5</c:v>
                </c:pt>
                <c:pt idx="5">
                  <c:v>32.03</c:v>
                </c:pt>
                <c:pt idx="6">
                  <c:v>45.73</c:v>
                </c:pt>
                <c:pt idx="7">
                  <c:v>28.79</c:v>
                </c:pt>
                <c:pt idx="8">
                  <c:v>7.58</c:v>
                </c:pt>
                <c:pt idx="9">
                  <c:v>33.99</c:v>
                </c:pt>
                <c:pt idx="10">
                  <c:v>35.93</c:v>
                </c:pt>
                <c:pt idx="11">
                  <c:v>45.870000000000005</c:v>
                </c:pt>
                <c:pt idx="12">
                  <c:v>29.96</c:v>
                </c:pt>
                <c:pt idx="13">
                  <c:v>32.26</c:v>
                </c:pt>
                <c:pt idx="14">
                  <c:v>39.08</c:v>
                </c:pt>
                <c:pt idx="15">
                  <c:v>21.21</c:v>
                </c:pt>
                <c:pt idx="16">
                  <c:v>30.42</c:v>
                </c:pt>
                <c:pt idx="17">
                  <c:v>45.15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54-4CAA-870E-E2B002DFDF07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Лист1!$D$2:$D$19</c:f>
              <c:numCache>
                <c:formatCode>General</c:formatCode>
                <c:ptCount val="18"/>
                <c:pt idx="0">
                  <c:v>32.4</c:v>
                </c:pt>
                <c:pt idx="1">
                  <c:v>21.689999999999998</c:v>
                </c:pt>
                <c:pt idx="2">
                  <c:v>39.409999999999997</c:v>
                </c:pt>
                <c:pt idx="3">
                  <c:v>19.48</c:v>
                </c:pt>
                <c:pt idx="4">
                  <c:v>21.939999999999998</c:v>
                </c:pt>
                <c:pt idx="5">
                  <c:v>32.67</c:v>
                </c:pt>
                <c:pt idx="6">
                  <c:v>39.9</c:v>
                </c:pt>
                <c:pt idx="7">
                  <c:v>34.380000000000003</c:v>
                </c:pt>
                <c:pt idx="8">
                  <c:v>26.12</c:v>
                </c:pt>
                <c:pt idx="9">
                  <c:v>42.62</c:v>
                </c:pt>
                <c:pt idx="10">
                  <c:v>52.38</c:v>
                </c:pt>
                <c:pt idx="11">
                  <c:v>36.049999999999997</c:v>
                </c:pt>
                <c:pt idx="12">
                  <c:v>43.97</c:v>
                </c:pt>
                <c:pt idx="13">
                  <c:v>33.129999999999995</c:v>
                </c:pt>
                <c:pt idx="14">
                  <c:v>41.75</c:v>
                </c:pt>
                <c:pt idx="15">
                  <c:v>24.130000000000003</c:v>
                </c:pt>
                <c:pt idx="16">
                  <c:v>34.47</c:v>
                </c:pt>
                <c:pt idx="17">
                  <c:v>51.62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54-4CAA-870E-E2B002DFDF07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Лист1!$E$2:$E$19</c:f>
              <c:numCache>
                <c:formatCode>General</c:formatCode>
                <c:ptCount val="18"/>
                <c:pt idx="0">
                  <c:v>45.46</c:v>
                </c:pt>
                <c:pt idx="1">
                  <c:v>67.12</c:v>
                </c:pt>
                <c:pt idx="2">
                  <c:v>57.910000000000004</c:v>
                </c:pt>
                <c:pt idx="4">
                  <c:v>50</c:v>
                </c:pt>
                <c:pt idx="5">
                  <c:v>34.549999999999997</c:v>
                </c:pt>
                <c:pt idx="6">
                  <c:v>40.739999999999995</c:v>
                </c:pt>
                <c:pt idx="7">
                  <c:v>48</c:v>
                </c:pt>
                <c:pt idx="8">
                  <c:v>35.71</c:v>
                </c:pt>
                <c:pt idx="9">
                  <c:v>24.720000000000002</c:v>
                </c:pt>
                <c:pt idx="10">
                  <c:v>100</c:v>
                </c:pt>
                <c:pt idx="11">
                  <c:v>45.16</c:v>
                </c:pt>
                <c:pt idx="12">
                  <c:v>35.29</c:v>
                </c:pt>
                <c:pt idx="13">
                  <c:v>41.18</c:v>
                </c:pt>
                <c:pt idx="14">
                  <c:v>44.87</c:v>
                </c:pt>
                <c:pt idx="15">
                  <c:v>45.58</c:v>
                </c:pt>
                <c:pt idx="16">
                  <c:v>51.06</c:v>
                </c:pt>
                <c:pt idx="17">
                  <c:v>67.39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54-4CAA-870E-E2B002DFDF07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Лист1!$F$2:$F$19</c:f>
              <c:numCache>
                <c:formatCode>General</c:formatCode>
                <c:ptCount val="18"/>
                <c:pt idx="0">
                  <c:v>47.370000000000005</c:v>
                </c:pt>
                <c:pt idx="1">
                  <c:v>43.66</c:v>
                </c:pt>
                <c:pt idx="2">
                  <c:v>48.739999999999995</c:v>
                </c:pt>
                <c:pt idx="3">
                  <c:v>29.58</c:v>
                </c:pt>
                <c:pt idx="4">
                  <c:v>42.64</c:v>
                </c:pt>
                <c:pt idx="5">
                  <c:v>52.63</c:v>
                </c:pt>
                <c:pt idx="6">
                  <c:v>47.620000000000005</c:v>
                </c:pt>
                <c:pt idx="8">
                  <c:v>33.33</c:v>
                </c:pt>
                <c:pt idx="9">
                  <c:v>36.64</c:v>
                </c:pt>
                <c:pt idx="10">
                  <c:v>46.03</c:v>
                </c:pt>
                <c:pt idx="11">
                  <c:v>50</c:v>
                </c:pt>
                <c:pt idx="12">
                  <c:v>56.72</c:v>
                </c:pt>
                <c:pt idx="13">
                  <c:v>40.35</c:v>
                </c:pt>
                <c:pt idx="14">
                  <c:v>52.260000000000005</c:v>
                </c:pt>
                <c:pt idx="15">
                  <c:v>39.659999999999997</c:v>
                </c:pt>
                <c:pt idx="16">
                  <c:v>38.46</c:v>
                </c:pt>
                <c:pt idx="17">
                  <c:v>76.72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17-45D1-9C3C-8E9790D352A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'АЯ 7 Достижение планируемых рез'!$C$8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7 Достижение планируемых рез'!$B$9:$B$15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4К1</c:v>
                </c:pt>
                <c:pt idx="4">
                  <c:v>4К2</c:v>
                </c:pt>
                <c:pt idx="5">
                  <c:v>4К3</c:v>
                </c:pt>
                <c:pt idx="6">
                  <c:v>4К4</c:v>
                </c:pt>
              </c:strCache>
            </c:strRef>
          </c:cat>
          <c:val>
            <c:numRef>
              <c:f>'АЯ 7 Достижение планируемых рез'!$C$9:$C$15</c:f>
              <c:numCache>
                <c:formatCode>General</c:formatCode>
                <c:ptCount val="7"/>
                <c:pt idx="0">
                  <c:v>69.05</c:v>
                </c:pt>
                <c:pt idx="1">
                  <c:v>71.510000000000005</c:v>
                </c:pt>
                <c:pt idx="2">
                  <c:v>71.540000000000006</c:v>
                </c:pt>
                <c:pt idx="3">
                  <c:v>46.25</c:v>
                </c:pt>
                <c:pt idx="4">
                  <c:v>46.36</c:v>
                </c:pt>
                <c:pt idx="5">
                  <c:v>33.85</c:v>
                </c:pt>
                <c:pt idx="6">
                  <c:v>39.53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2F-4878-88F2-36153165F6F4}"/>
            </c:ext>
          </c:extLst>
        </c:ser>
        <c:ser>
          <c:idx val="1"/>
          <c:order val="1"/>
          <c:tx>
            <c:strRef>
              <c:f>'АЯ 7 Достижение планируемых рез'!$D$8</c:f>
              <c:strCache>
                <c:ptCount val="1"/>
                <c:pt idx="0">
                  <c:v>РФ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7 Достижение планируемых рез'!$B$9:$B$15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4К1</c:v>
                </c:pt>
                <c:pt idx="4">
                  <c:v>4К2</c:v>
                </c:pt>
                <c:pt idx="5">
                  <c:v>4К3</c:v>
                </c:pt>
                <c:pt idx="6">
                  <c:v>4К4</c:v>
                </c:pt>
              </c:strCache>
            </c:strRef>
          </c:cat>
          <c:val>
            <c:numRef>
              <c:f>'АЯ 7 Достижение планируемых рез'!$D$9:$D$15</c:f>
              <c:numCache>
                <c:formatCode>General</c:formatCode>
                <c:ptCount val="7"/>
                <c:pt idx="0">
                  <c:v>71.099999999999994</c:v>
                </c:pt>
                <c:pt idx="1">
                  <c:v>72.650000000000006</c:v>
                </c:pt>
                <c:pt idx="2">
                  <c:v>72.7</c:v>
                </c:pt>
                <c:pt idx="3">
                  <c:v>50.49</c:v>
                </c:pt>
                <c:pt idx="4">
                  <c:v>50.83</c:v>
                </c:pt>
                <c:pt idx="5">
                  <c:v>36.049999999999997</c:v>
                </c:pt>
                <c:pt idx="6">
                  <c:v>43.54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F2F-4878-88F2-36153165F6F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9641120"/>
        <c:axId val="322878032"/>
      </c:barChart>
      <c:catAx>
        <c:axId val="796411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ЗАДАНИЕ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2878032"/>
        <c:crosses val="autoZero"/>
        <c:auto val="1"/>
        <c:lblAlgn val="ctr"/>
        <c:lblOffset val="100"/>
        <c:noMultiLvlLbl val="0"/>
      </c:catAx>
      <c:valAx>
        <c:axId val="322878032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9641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'АЯ 7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7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7 Статистика по отметкам'!$B$9:$B$44</c:f>
              <c:numCache>
                <c:formatCode>General</c:formatCode>
                <c:ptCount val="36"/>
                <c:pt idx="0">
                  <c:v>7.84</c:v>
                </c:pt>
                <c:pt idx="1">
                  <c:v>9.09</c:v>
                </c:pt>
                <c:pt idx="2">
                  <c:v>16.670000000000002</c:v>
                </c:pt>
                <c:pt idx="3">
                  <c:v>10.65</c:v>
                </c:pt>
                <c:pt idx="4">
                  <c:v>12.99</c:v>
                </c:pt>
                <c:pt idx="5">
                  <c:v>3.57</c:v>
                </c:pt>
                <c:pt idx="6">
                  <c:v>1.75</c:v>
                </c:pt>
                <c:pt idx="7">
                  <c:v>14.63</c:v>
                </c:pt>
                <c:pt idx="8">
                  <c:v>9.09</c:v>
                </c:pt>
                <c:pt idx="9">
                  <c:v>0</c:v>
                </c:pt>
                <c:pt idx="10">
                  <c:v>2.94</c:v>
                </c:pt>
                <c:pt idx="11">
                  <c:v>0</c:v>
                </c:pt>
                <c:pt idx="12">
                  <c:v>11.27</c:v>
                </c:pt>
                <c:pt idx="13">
                  <c:v>20.149999999999999</c:v>
                </c:pt>
                <c:pt idx="14">
                  <c:v>0</c:v>
                </c:pt>
                <c:pt idx="15">
                  <c:v>16.420000000000002</c:v>
                </c:pt>
                <c:pt idx="16">
                  <c:v>2.56</c:v>
                </c:pt>
                <c:pt idx="17">
                  <c:v>14.73</c:v>
                </c:pt>
                <c:pt idx="18">
                  <c:v>3.23</c:v>
                </c:pt>
                <c:pt idx="19">
                  <c:v>4.3899999999999997</c:v>
                </c:pt>
                <c:pt idx="20">
                  <c:v>8.92</c:v>
                </c:pt>
                <c:pt idx="21">
                  <c:v>7.97</c:v>
                </c:pt>
                <c:pt idx="22">
                  <c:v>5.63</c:v>
                </c:pt>
                <c:pt idx="23">
                  <c:v>14.71</c:v>
                </c:pt>
                <c:pt idx="24">
                  <c:v>6.58</c:v>
                </c:pt>
                <c:pt idx="25">
                  <c:v>4.76</c:v>
                </c:pt>
                <c:pt idx="26">
                  <c:v>0</c:v>
                </c:pt>
                <c:pt idx="27">
                  <c:v>10.69</c:v>
                </c:pt>
                <c:pt idx="28">
                  <c:v>4.76</c:v>
                </c:pt>
                <c:pt idx="29">
                  <c:v>7.14</c:v>
                </c:pt>
                <c:pt idx="30">
                  <c:v>8.9600000000000009</c:v>
                </c:pt>
                <c:pt idx="31">
                  <c:v>1.75</c:v>
                </c:pt>
                <c:pt idx="32">
                  <c:v>8.3699999999999992</c:v>
                </c:pt>
                <c:pt idx="33">
                  <c:v>9.1999999999999993</c:v>
                </c:pt>
                <c:pt idx="34">
                  <c:v>4.7300000000000004</c:v>
                </c:pt>
                <c:pt idx="35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7D-488F-8507-0CD93F211FC9}"/>
            </c:ext>
          </c:extLst>
        </c:ser>
        <c:ser>
          <c:idx val="1"/>
          <c:order val="1"/>
          <c:tx>
            <c:strRef>
              <c:f>'АЯ 7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7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7 Статистика по отметкам'!$C$9:$C$44</c:f>
              <c:numCache>
                <c:formatCode>General</c:formatCode>
                <c:ptCount val="36"/>
                <c:pt idx="0">
                  <c:v>37.43</c:v>
                </c:pt>
                <c:pt idx="1">
                  <c:v>41.96</c:v>
                </c:pt>
                <c:pt idx="2">
                  <c:v>45.83</c:v>
                </c:pt>
                <c:pt idx="3">
                  <c:v>35.270000000000003</c:v>
                </c:pt>
                <c:pt idx="4">
                  <c:v>42.08</c:v>
                </c:pt>
                <c:pt idx="5">
                  <c:v>57.14</c:v>
                </c:pt>
                <c:pt idx="6">
                  <c:v>46.49</c:v>
                </c:pt>
                <c:pt idx="7">
                  <c:v>53.66</c:v>
                </c:pt>
                <c:pt idx="8">
                  <c:v>60.61</c:v>
                </c:pt>
                <c:pt idx="9">
                  <c:v>100</c:v>
                </c:pt>
                <c:pt idx="10">
                  <c:v>41.18</c:v>
                </c:pt>
                <c:pt idx="11">
                  <c:v>50</c:v>
                </c:pt>
                <c:pt idx="12">
                  <c:v>43.66</c:v>
                </c:pt>
                <c:pt idx="13">
                  <c:v>43.28</c:v>
                </c:pt>
                <c:pt idx="14">
                  <c:v>43.33</c:v>
                </c:pt>
                <c:pt idx="15">
                  <c:v>43.28</c:v>
                </c:pt>
                <c:pt idx="16">
                  <c:v>30.77</c:v>
                </c:pt>
                <c:pt idx="17">
                  <c:v>43.41</c:v>
                </c:pt>
                <c:pt idx="18">
                  <c:v>66.13</c:v>
                </c:pt>
                <c:pt idx="19">
                  <c:v>48.25</c:v>
                </c:pt>
                <c:pt idx="20">
                  <c:v>47.42</c:v>
                </c:pt>
                <c:pt idx="21">
                  <c:v>43.29</c:v>
                </c:pt>
                <c:pt idx="22">
                  <c:v>64.790000000000006</c:v>
                </c:pt>
                <c:pt idx="23">
                  <c:v>42.65</c:v>
                </c:pt>
                <c:pt idx="24">
                  <c:v>40.79</c:v>
                </c:pt>
                <c:pt idx="25">
                  <c:v>47.62</c:v>
                </c:pt>
                <c:pt idx="26">
                  <c:v>66.67</c:v>
                </c:pt>
                <c:pt idx="27">
                  <c:v>52.67</c:v>
                </c:pt>
                <c:pt idx="28">
                  <c:v>49.21</c:v>
                </c:pt>
                <c:pt idx="29">
                  <c:v>42.86</c:v>
                </c:pt>
                <c:pt idx="30">
                  <c:v>34.33</c:v>
                </c:pt>
                <c:pt idx="31">
                  <c:v>57.89</c:v>
                </c:pt>
                <c:pt idx="32">
                  <c:v>39.369999999999997</c:v>
                </c:pt>
                <c:pt idx="33">
                  <c:v>51.15</c:v>
                </c:pt>
                <c:pt idx="34">
                  <c:v>56.8</c:v>
                </c:pt>
                <c:pt idx="35">
                  <c:v>19.579999999999998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7D-488F-8507-0CD93F211FC9}"/>
            </c:ext>
          </c:extLst>
        </c:ser>
        <c:ser>
          <c:idx val="2"/>
          <c:order val="2"/>
          <c:tx>
            <c:strRef>
              <c:f>'АЯ 7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7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7 Статистика по отметкам'!$D$9:$D$44</c:f>
              <c:numCache>
                <c:formatCode>General</c:formatCode>
                <c:ptCount val="36"/>
                <c:pt idx="0">
                  <c:v>38.93</c:v>
                </c:pt>
                <c:pt idx="1">
                  <c:v>35.840000000000003</c:v>
                </c:pt>
                <c:pt idx="2">
                  <c:v>25</c:v>
                </c:pt>
                <c:pt idx="3">
                  <c:v>37.39</c:v>
                </c:pt>
                <c:pt idx="4">
                  <c:v>34.549999999999997</c:v>
                </c:pt>
                <c:pt idx="5">
                  <c:v>33.33</c:v>
                </c:pt>
                <c:pt idx="6">
                  <c:v>41.23</c:v>
                </c:pt>
                <c:pt idx="7">
                  <c:v>31.71</c:v>
                </c:pt>
                <c:pt idx="8">
                  <c:v>30.3</c:v>
                </c:pt>
                <c:pt idx="9">
                  <c:v>0</c:v>
                </c:pt>
                <c:pt idx="10">
                  <c:v>42.65</c:v>
                </c:pt>
                <c:pt idx="11">
                  <c:v>50</c:v>
                </c:pt>
                <c:pt idx="12">
                  <c:v>32.39</c:v>
                </c:pt>
                <c:pt idx="13">
                  <c:v>31.34</c:v>
                </c:pt>
                <c:pt idx="14">
                  <c:v>50</c:v>
                </c:pt>
                <c:pt idx="15">
                  <c:v>31.34</c:v>
                </c:pt>
                <c:pt idx="16">
                  <c:v>38.46</c:v>
                </c:pt>
                <c:pt idx="17">
                  <c:v>30.23</c:v>
                </c:pt>
                <c:pt idx="18">
                  <c:v>25.81</c:v>
                </c:pt>
                <c:pt idx="19">
                  <c:v>32.46</c:v>
                </c:pt>
                <c:pt idx="20">
                  <c:v>33.799999999999997</c:v>
                </c:pt>
                <c:pt idx="21">
                  <c:v>32.799999999999997</c:v>
                </c:pt>
                <c:pt idx="22">
                  <c:v>22.54</c:v>
                </c:pt>
                <c:pt idx="23">
                  <c:v>35.29</c:v>
                </c:pt>
                <c:pt idx="24">
                  <c:v>44.74</c:v>
                </c:pt>
                <c:pt idx="25">
                  <c:v>46.03</c:v>
                </c:pt>
                <c:pt idx="26">
                  <c:v>33.33</c:v>
                </c:pt>
                <c:pt idx="27">
                  <c:v>33.590000000000003</c:v>
                </c:pt>
                <c:pt idx="28">
                  <c:v>41.27</c:v>
                </c:pt>
                <c:pt idx="29">
                  <c:v>38.39</c:v>
                </c:pt>
                <c:pt idx="30">
                  <c:v>35.82</c:v>
                </c:pt>
                <c:pt idx="31">
                  <c:v>29.82</c:v>
                </c:pt>
                <c:pt idx="32">
                  <c:v>40.270000000000003</c:v>
                </c:pt>
                <c:pt idx="33">
                  <c:v>31.61</c:v>
                </c:pt>
                <c:pt idx="34">
                  <c:v>30.18</c:v>
                </c:pt>
                <c:pt idx="35">
                  <c:v>47.09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07D-488F-8507-0CD93F211FC9}"/>
            </c:ext>
          </c:extLst>
        </c:ser>
        <c:ser>
          <c:idx val="3"/>
          <c:order val="3"/>
          <c:tx>
            <c:strRef>
              <c:f>'АЯ 7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7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7 Статистика по отметкам'!$E$9:$E$44</c:f>
              <c:numCache>
                <c:formatCode>General</c:formatCode>
                <c:ptCount val="36"/>
                <c:pt idx="0">
                  <c:v>15.81</c:v>
                </c:pt>
                <c:pt idx="1">
                  <c:v>13.11</c:v>
                </c:pt>
                <c:pt idx="2">
                  <c:v>12.5</c:v>
                </c:pt>
                <c:pt idx="3">
                  <c:v>16.7</c:v>
                </c:pt>
                <c:pt idx="4">
                  <c:v>10.39</c:v>
                </c:pt>
                <c:pt idx="5">
                  <c:v>5.95</c:v>
                </c:pt>
                <c:pt idx="6">
                  <c:v>10.53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13.24</c:v>
                </c:pt>
                <c:pt idx="11">
                  <c:v>0</c:v>
                </c:pt>
                <c:pt idx="12">
                  <c:v>12.68</c:v>
                </c:pt>
                <c:pt idx="13">
                  <c:v>5.22</c:v>
                </c:pt>
                <c:pt idx="14">
                  <c:v>6.67</c:v>
                </c:pt>
                <c:pt idx="15">
                  <c:v>8.9600000000000009</c:v>
                </c:pt>
                <c:pt idx="16">
                  <c:v>28.21</c:v>
                </c:pt>
                <c:pt idx="17">
                  <c:v>11.63</c:v>
                </c:pt>
                <c:pt idx="18">
                  <c:v>4.84</c:v>
                </c:pt>
                <c:pt idx="19">
                  <c:v>14.91</c:v>
                </c:pt>
                <c:pt idx="20">
                  <c:v>9.86</c:v>
                </c:pt>
                <c:pt idx="21">
                  <c:v>15.94</c:v>
                </c:pt>
                <c:pt idx="22">
                  <c:v>7.04</c:v>
                </c:pt>
                <c:pt idx="23">
                  <c:v>7.35</c:v>
                </c:pt>
                <c:pt idx="24">
                  <c:v>7.89</c:v>
                </c:pt>
                <c:pt idx="25">
                  <c:v>1.59</c:v>
                </c:pt>
                <c:pt idx="26">
                  <c:v>0</c:v>
                </c:pt>
                <c:pt idx="27">
                  <c:v>3.05</c:v>
                </c:pt>
                <c:pt idx="28">
                  <c:v>4.76</c:v>
                </c:pt>
                <c:pt idx="29">
                  <c:v>11.61</c:v>
                </c:pt>
                <c:pt idx="30">
                  <c:v>20.9</c:v>
                </c:pt>
                <c:pt idx="31">
                  <c:v>10.53</c:v>
                </c:pt>
                <c:pt idx="32">
                  <c:v>11.99</c:v>
                </c:pt>
                <c:pt idx="33">
                  <c:v>8.0500000000000007</c:v>
                </c:pt>
                <c:pt idx="34">
                  <c:v>8.2799999999999994</c:v>
                </c:pt>
                <c:pt idx="35">
                  <c:v>29.63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07D-488F-8507-0CD93F211FC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810672112"/>
        <c:axId val="688883088"/>
      </c:barChart>
      <c:catAx>
        <c:axId val="8106721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88883088"/>
        <c:crosses val="autoZero"/>
        <c:auto val="1"/>
        <c:lblAlgn val="ctr"/>
        <c:lblOffset val="100"/>
        <c:noMultiLvlLbl val="0"/>
      </c:catAx>
      <c:valAx>
        <c:axId val="688883088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10672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'РУ 7 Достижение планируемых рез'!$C$8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7 Достижение планируемых рез'!$B$9:$B$21</c:f>
              <c:strCache>
                <c:ptCount val="13"/>
                <c:pt idx="0">
                  <c:v>1K1</c:v>
                </c:pt>
                <c:pt idx="1">
                  <c:v>1K2</c:v>
                </c:pt>
                <c:pt idx="2">
                  <c:v>1K3</c:v>
                </c:pt>
                <c:pt idx="3">
                  <c:v>2</c:v>
                </c:pt>
                <c:pt idx="4">
                  <c:v>3.1</c:v>
                </c:pt>
                <c:pt idx="5">
                  <c:v>3.2</c:v>
                </c:pt>
                <c:pt idx="6">
                  <c:v>4</c:v>
                </c:pt>
                <c:pt idx="7">
                  <c:v>5.1</c:v>
                </c:pt>
                <c:pt idx="8">
                  <c:v>5.2</c:v>
                </c:pt>
                <c:pt idx="9">
                  <c:v>6.1</c:v>
                </c:pt>
                <c:pt idx="10">
                  <c:v>6.2</c:v>
                </c:pt>
                <c:pt idx="11">
                  <c:v>7.1</c:v>
                </c:pt>
                <c:pt idx="12">
                  <c:v>7.2</c:v>
                </c:pt>
              </c:strCache>
            </c:strRef>
          </c:cat>
          <c:val>
            <c:numRef>
              <c:f>'РУ 7 Достижение планируемых рез'!$C$9:$C$21</c:f>
              <c:numCache>
                <c:formatCode>General</c:formatCode>
                <c:ptCount val="13"/>
                <c:pt idx="0">
                  <c:v>64.239999999999995</c:v>
                </c:pt>
                <c:pt idx="1">
                  <c:v>43.03</c:v>
                </c:pt>
                <c:pt idx="2">
                  <c:v>92.34</c:v>
                </c:pt>
                <c:pt idx="3">
                  <c:v>70.73</c:v>
                </c:pt>
                <c:pt idx="4">
                  <c:v>70.84</c:v>
                </c:pt>
                <c:pt idx="5">
                  <c:v>51.55</c:v>
                </c:pt>
                <c:pt idx="6">
                  <c:v>39.51</c:v>
                </c:pt>
                <c:pt idx="7">
                  <c:v>61.15</c:v>
                </c:pt>
                <c:pt idx="8">
                  <c:v>52.18</c:v>
                </c:pt>
                <c:pt idx="9">
                  <c:v>64.03</c:v>
                </c:pt>
                <c:pt idx="10">
                  <c:v>59.01</c:v>
                </c:pt>
                <c:pt idx="11">
                  <c:v>67.92</c:v>
                </c:pt>
                <c:pt idx="12">
                  <c:v>41.41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1E-46E7-BBA5-F36AB17D04EF}"/>
            </c:ext>
          </c:extLst>
        </c:ser>
        <c:ser>
          <c:idx val="1"/>
          <c:order val="1"/>
          <c:tx>
            <c:strRef>
              <c:f>'РУ 7 Достижение планируемых рез'!$D$8</c:f>
              <c:strCache>
                <c:ptCount val="1"/>
                <c:pt idx="0">
                  <c:v>РФ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7 Достижение планируемых рез'!$B$9:$B$21</c:f>
              <c:strCache>
                <c:ptCount val="13"/>
                <c:pt idx="0">
                  <c:v>1K1</c:v>
                </c:pt>
                <c:pt idx="1">
                  <c:v>1K2</c:v>
                </c:pt>
                <c:pt idx="2">
                  <c:v>1K3</c:v>
                </c:pt>
                <c:pt idx="3">
                  <c:v>2</c:v>
                </c:pt>
                <c:pt idx="4">
                  <c:v>3.1</c:v>
                </c:pt>
                <c:pt idx="5">
                  <c:v>3.2</c:v>
                </c:pt>
                <c:pt idx="6">
                  <c:v>4</c:v>
                </c:pt>
                <c:pt idx="7">
                  <c:v>5.1</c:v>
                </c:pt>
                <c:pt idx="8">
                  <c:v>5.2</c:v>
                </c:pt>
                <c:pt idx="9">
                  <c:v>6.1</c:v>
                </c:pt>
                <c:pt idx="10">
                  <c:v>6.2</c:v>
                </c:pt>
                <c:pt idx="11">
                  <c:v>7.1</c:v>
                </c:pt>
                <c:pt idx="12">
                  <c:v>7.2</c:v>
                </c:pt>
              </c:strCache>
            </c:strRef>
          </c:cat>
          <c:val>
            <c:numRef>
              <c:f>'РУ 7 Достижение планируемых рез'!$D$9:$D$21</c:f>
              <c:numCache>
                <c:formatCode>General</c:formatCode>
                <c:ptCount val="13"/>
                <c:pt idx="0">
                  <c:v>63.87</c:v>
                </c:pt>
                <c:pt idx="1">
                  <c:v>45.32</c:v>
                </c:pt>
                <c:pt idx="2">
                  <c:v>92.91</c:v>
                </c:pt>
                <c:pt idx="3">
                  <c:v>74.040000000000006</c:v>
                </c:pt>
                <c:pt idx="4">
                  <c:v>75.36</c:v>
                </c:pt>
                <c:pt idx="5">
                  <c:v>56.62</c:v>
                </c:pt>
                <c:pt idx="6">
                  <c:v>42.44</c:v>
                </c:pt>
                <c:pt idx="7">
                  <c:v>60.5</c:v>
                </c:pt>
                <c:pt idx="8">
                  <c:v>50.95</c:v>
                </c:pt>
                <c:pt idx="9">
                  <c:v>63.86</c:v>
                </c:pt>
                <c:pt idx="10">
                  <c:v>60.66</c:v>
                </c:pt>
                <c:pt idx="11">
                  <c:v>69.38</c:v>
                </c:pt>
                <c:pt idx="12">
                  <c:v>45.71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1E-46E7-BBA5-F36AB17D04E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15314400"/>
        <c:axId val="1055227552"/>
      </c:barChart>
      <c:catAx>
        <c:axId val="14153144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ЗАДАНИЯ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55227552"/>
        <c:crosses val="autoZero"/>
        <c:auto val="1"/>
        <c:lblAlgn val="ctr"/>
        <c:lblOffset val="100"/>
        <c:noMultiLvlLbl val="0"/>
      </c:catAx>
      <c:valAx>
        <c:axId val="1055227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5314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'АЯ 7 Распределение первичных ба'!$A$9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'АЯ 7 Распределение первичных ба'!$B$8:$AA$8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cat>
          <c:val>
            <c:numRef>
              <c:f>'АЯ 7 Распределение первичных ба'!$B$9:$AA$9</c:f>
              <c:numCache>
                <c:formatCode>General</c:formatCode>
                <c:ptCount val="26"/>
                <c:pt idx="0">
                  <c:v>0.1</c:v>
                </c:pt>
                <c:pt idx="1">
                  <c:v>0.1</c:v>
                </c:pt>
                <c:pt idx="2">
                  <c:v>0.3</c:v>
                </c:pt>
                <c:pt idx="3">
                  <c:v>0.6</c:v>
                </c:pt>
                <c:pt idx="4">
                  <c:v>0.9</c:v>
                </c:pt>
                <c:pt idx="5">
                  <c:v>1.2</c:v>
                </c:pt>
                <c:pt idx="6">
                  <c:v>1.2</c:v>
                </c:pt>
                <c:pt idx="7">
                  <c:v>1.2</c:v>
                </c:pt>
                <c:pt idx="8">
                  <c:v>1.1000000000000001</c:v>
                </c:pt>
                <c:pt idx="9">
                  <c:v>1.1000000000000001</c:v>
                </c:pt>
                <c:pt idx="10">
                  <c:v>12.4</c:v>
                </c:pt>
                <c:pt idx="11">
                  <c:v>8.1</c:v>
                </c:pt>
                <c:pt idx="12">
                  <c:v>6.4</c:v>
                </c:pt>
                <c:pt idx="13">
                  <c:v>5.6</c:v>
                </c:pt>
                <c:pt idx="14">
                  <c:v>5</c:v>
                </c:pt>
                <c:pt idx="15">
                  <c:v>8.4</c:v>
                </c:pt>
                <c:pt idx="16">
                  <c:v>5.3</c:v>
                </c:pt>
                <c:pt idx="17">
                  <c:v>5.2</c:v>
                </c:pt>
                <c:pt idx="18">
                  <c:v>5.0999999999999996</c:v>
                </c:pt>
                <c:pt idx="19">
                  <c:v>5.2</c:v>
                </c:pt>
                <c:pt idx="20">
                  <c:v>5.2</c:v>
                </c:pt>
                <c:pt idx="21">
                  <c:v>4.5</c:v>
                </c:pt>
                <c:pt idx="22">
                  <c:v>6.2</c:v>
                </c:pt>
                <c:pt idx="23">
                  <c:v>4.9000000000000004</c:v>
                </c:pt>
                <c:pt idx="24">
                  <c:v>3.1</c:v>
                </c:pt>
                <c:pt idx="25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E6-43D0-A29F-9092DC44C3F9}"/>
            </c:ext>
          </c:extLst>
        </c:ser>
        <c:ser>
          <c:idx val="1"/>
          <c:order val="1"/>
          <c:tx>
            <c:strRef>
              <c:f>'АЯ 7 Распределение первичных ба'!$A$10</c:f>
              <c:strCache>
                <c:ptCount val="1"/>
                <c:pt idx="0">
                  <c:v>По Приморскому краю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'АЯ 7 Распределение первичных ба'!$B$8:$AA$8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cat>
          <c:val>
            <c:numRef>
              <c:f>'АЯ 7 Распределение первичных ба'!$B$10:$AA$10</c:f>
              <c:numCache>
                <c:formatCode>General</c:formatCode>
                <c:ptCount val="26"/>
                <c:pt idx="0">
                  <c:v>0</c:v>
                </c:pt>
                <c:pt idx="1">
                  <c:v>0.2</c:v>
                </c:pt>
                <c:pt idx="2">
                  <c:v>0.6</c:v>
                </c:pt>
                <c:pt idx="3">
                  <c:v>0.6</c:v>
                </c:pt>
                <c:pt idx="4">
                  <c:v>1</c:v>
                </c:pt>
                <c:pt idx="5">
                  <c:v>1.2</c:v>
                </c:pt>
                <c:pt idx="6">
                  <c:v>1.3</c:v>
                </c:pt>
                <c:pt idx="7">
                  <c:v>1.2</c:v>
                </c:pt>
                <c:pt idx="8">
                  <c:v>1.3</c:v>
                </c:pt>
                <c:pt idx="9">
                  <c:v>1.7</c:v>
                </c:pt>
                <c:pt idx="10">
                  <c:v>15.3</c:v>
                </c:pt>
                <c:pt idx="11">
                  <c:v>8.5</c:v>
                </c:pt>
                <c:pt idx="12">
                  <c:v>6.8</c:v>
                </c:pt>
                <c:pt idx="13">
                  <c:v>5.8</c:v>
                </c:pt>
                <c:pt idx="14">
                  <c:v>5.6</c:v>
                </c:pt>
                <c:pt idx="15">
                  <c:v>8.1999999999999993</c:v>
                </c:pt>
                <c:pt idx="16">
                  <c:v>4.5999999999999996</c:v>
                </c:pt>
                <c:pt idx="17">
                  <c:v>4.4000000000000004</c:v>
                </c:pt>
                <c:pt idx="18">
                  <c:v>4.5999999999999996</c:v>
                </c:pt>
                <c:pt idx="19">
                  <c:v>5.2</c:v>
                </c:pt>
                <c:pt idx="20">
                  <c:v>4.5999999999999996</c:v>
                </c:pt>
                <c:pt idx="21">
                  <c:v>4.4000000000000004</c:v>
                </c:pt>
                <c:pt idx="22">
                  <c:v>5.0999999999999996</c:v>
                </c:pt>
                <c:pt idx="23">
                  <c:v>4</c:v>
                </c:pt>
                <c:pt idx="24">
                  <c:v>2.5</c:v>
                </c:pt>
                <c:pt idx="25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E6-43D0-A29F-9092DC44C3F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00096512"/>
        <c:axId val="908161504"/>
      </c:barChart>
      <c:catAx>
        <c:axId val="7000965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08161504"/>
        <c:crosses val="autoZero"/>
        <c:auto val="1"/>
        <c:lblAlgn val="ctr"/>
        <c:lblOffset val="100"/>
        <c:noMultiLvlLbl val="0"/>
      </c:catAx>
      <c:valAx>
        <c:axId val="908161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Доля участников,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00096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989961632913344"/>
          <c:y val="3.5087719298245612E-2"/>
          <c:w val="0.60333109507731486"/>
          <c:h val="0.8909146165341772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'АЯ 7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7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7 Сравнение отметок с отметк'!$B$9:$B$44</c:f>
              <c:numCache>
                <c:formatCode>General</c:formatCode>
                <c:ptCount val="36"/>
                <c:pt idx="0">
                  <c:v>26.17</c:v>
                </c:pt>
                <c:pt idx="1">
                  <c:v>23.19</c:v>
                </c:pt>
                <c:pt idx="2">
                  <c:v>37.5</c:v>
                </c:pt>
                <c:pt idx="3">
                  <c:v>24.8</c:v>
                </c:pt>
                <c:pt idx="4">
                  <c:v>22.86</c:v>
                </c:pt>
                <c:pt idx="5">
                  <c:v>26.19</c:v>
                </c:pt>
                <c:pt idx="6">
                  <c:v>17.54</c:v>
                </c:pt>
                <c:pt idx="7">
                  <c:v>58.54</c:v>
                </c:pt>
                <c:pt idx="8">
                  <c:v>15.15</c:v>
                </c:pt>
                <c:pt idx="9">
                  <c:v>60</c:v>
                </c:pt>
                <c:pt idx="10">
                  <c:v>16.18</c:v>
                </c:pt>
                <c:pt idx="11">
                  <c:v>11.11</c:v>
                </c:pt>
                <c:pt idx="12">
                  <c:v>18.57</c:v>
                </c:pt>
                <c:pt idx="13">
                  <c:v>26.12</c:v>
                </c:pt>
                <c:pt idx="14">
                  <c:v>3.33</c:v>
                </c:pt>
                <c:pt idx="15">
                  <c:v>25.37</c:v>
                </c:pt>
                <c:pt idx="16">
                  <c:v>15.38</c:v>
                </c:pt>
                <c:pt idx="17">
                  <c:v>36.43</c:v>
                </c:pt>
                <c:pt idx="18">
                  <c:v>35.71</c:v>
                </c:pt>
                <c:pt idx="19">
                  <c:v>11.4</c:v>
                </c:pt>
                <c:pt idx="20">
                  <c:v>15.96</c:v>
                </c:pt>
                <c:pt idx="21">
                  <c:v>24.23</c:v>
                </c:pt>
                <c:pt idx="22">
                  <c:v>22.73</c:v>
                </c:pt>
                <c:pt idx="23">
                  <c:v>29.41</c:v>
                </c:pt>
                <c:pt idx="24">
                  <c:v>18.420000000000002</c:v>
                </c:pt>
                <c:pt idx="25">
                  <c:v>11.11</c:v>
                </c:pt>
                <c:pt idx="26">
                  <c:v>33.33</c:v>
                </c:pt>
                <c:pt idx="27">
                  <c:v>25.95</c:v>
                </c:pt>
                <c:pt idx="28">
                  <c:v>22.22</c:v>
                </c:pt>
                <c:pt idx="29">
                  <c:v>30.36</c:v>
                </c:pt>
                <c:pt idx="30">
                  <c:v>23.88</c:v>
                </c:pt>
                <c:pt idx="31">
                  <c:v>14.04</c:v>
                </c:pt>
                <c:pt idx="32">
                  <c:v>17.420000000000002</c:v>
                </c:pt>
                <c:pt idx="33">
                  <c:v>29.89</c:v>
                </c:pt>
                <c:pt idx="34">
                  <c:v>17.16</c:v>
                </c:pt>
                <c:pt idx="35">
                  <c:v>22.87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D9-47A2-8141-3AE8F36D66ED}"/>
            </c:ext>
          </c:extLst>
        </c:ser>
        <c:ser>
          <c:idx val="1"/>
          <c:order val="1"/>
          <c:tx>
            <c:strRef>
              <c:f>'АЯ 7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7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7 Сравнение отметок с отметк'!$C$9:$C$44</c:f>
              <c:numCache>
                <c:formatCode>General</c:formatCode>
                <c:ptCount val="36"/>
                <c:pt idx="0">
                  <c:v>66.56</c:v>
                </c:pt>
                <c:pt idx="1">
                  <c:v>67.17</c:v>
                </c:pt>
                <c:pt idx="2">
                  <c:v>54.17</c:v>
                </c:pt>
                <c:pt idx="3">
                  <c:v>63.13</c:v>
                </c:pt>
                <c:pt idx="4">
                  <c:v>66.75</c:v>
                </c:pt>
                <c:pt idx="5">
                  <c:v>72.62</c:v>
                </c:pt>
                <c:pt idx="6">
                  <c:v>71.930000000000007</c:v>
                </c:pt>
                <c:pt idx="7">
                  <c:v>36.590000000000003</c:v>
                </c:pt>
                <c:pt idx="8">
                  <c:v>81.819999999999993</c:v>
                </c:pt>
                <c:pt idx="9">
                  <c:v>40</c:v>
                </c:pt>
                <c:pt idx="10">
                  <c:v>82.35</c:v>
                </c:pt>
                <c:pt idx="11">
                  <c:v>83.33</c:v>
                </c:pt>
                <c:pt idx="12">
                  <c:v>72.86</c:v>
                </c:pt>
                <c:pt idx="13">
                  <c:v>64.930000000000007</c:v>
                </c:pt>
                <c:pt idx="14">
                  <c:v>93.33</c:v>
                </c:pt>
                <c:pt idx="15">
                  <c:v>71.64</c:v>
                </c:pt>
                <c:pt idx="16">
                  <c:v>74.36</c:v>
                </c:pt>
                <c:pt idx="17">
                  <c:v>55.81</c:v>
                </c:pt>
                <c:pt idx="18">
                  <c:v>53.57</c:v>
                </c:pt>
                <c:pt idx="19">
                  <c:v>86.84</c:v>
                </c:pt>
                <c:pt idx="20">
                  <c:v>77.459999999999994</c:v>
                </c:pt>
                <c:pt idx="21">
                  <c:v>68.27</c:v>
                </c:pt>
                <c:pt idx="22">
                  <c:v>75</c:v>
                </c:pt>
                <c:pt idx="23">
                  <c:v>63.24</c:v>
                </c:pt>
                <c:pt idx="24">
                  <c:v>71.05</c:v>
                </c:pt>
                <c:pt idx="25">
                  <c:v>88.89</c:v>
                </c:pt>
                <c:pt idx="26">
                  <c:v>66.67</c:v>
                </c:pt>
                <c:pt idx="27">
                  <c:v>61.07</c:v>
                </c:pt>
                <c:pt idx="28">
                  <c:v>71.430000000000007</c:v>
                </c:pt>
                <c:pt idx="29">
                  <c:v>60.71</c:v>
                </c:pt>
                <c:pt idx="30">
                  <c:v>73.13</c:v>
                </c:pt>
                <c:pt idx="31">
                  <c:v>78.95</c:v>
                </c:pt>
                <c:pt idx="32">
                  <c:v>70.59</c:v>
                </c:pt>
                <c:pt idx="33">
                  <c:v>62.07</c:v>
                </c:pt>
                <c:pt idx="34">
                  <c:v>75.150000000000006</c:v>
                </c:pt>
                <c:pt idx="35">
                  <c:v>51.6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D9-47A2-8141-3AE8F36D66ED}"/>
            </c:ext>
          </c:extLst>
        </c:ser>
        <c:ser>
          <c:idx val="2"/>
          <c:order val="2"/>
          <c:tx>
            <c:strRef>
              <c:f>'АЯ 7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7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7 Сравнение отметок с отметк'!$D$9:$D$44</c:f>
              <c:numCache>
                <c:formatCode>General</c:formatCode>
                <c:ptCount val="36"/>
                <c:pt idx="0">
                  <c:v>7.27</c:v>
                </c:pt>
                <c:pt idx="1">
                  <c:v>9.64</c:v>
                </c:pt>
                <c:pt idx="2">
                  <c:v>8.33</c:v>
                </c:pt>
                <c:pt idx="3">
                  <c:v>12.07</c:v>
                </c:pt>
                <c:pt idx="4">
                  <c:v>10.39</c:v>
                </c:pt>
                <c:pt idx="5">
                  <c:v>1.19</c:v>
                </c:pt>
                <c:pt idx="6">
                  <c:v>10.53</c:v>
                </c:pt>
                <c:pt idx="7">
                  <c:v>4.88</c:v>
                </c:pt>
                <c:pt idx="8">
                  <c:v>3.03</c:v>
                </c:pt>
                <c:pt idx="9">
                  <c:v>0</c:v>
                </c:pt>
                <c:pt idx="10">
                  <c:v>1.47</c:v>
                </c:pt>
                <c:pt idx="11">
                  <c:v>5.56</c:v>
                </c:pt>
                <c:pt idx="12">
                  <c:v>8.57</c:v>
                </c:pt>
                <c:pt idx="13">
                  <c:v>8.9600000000000009</c:v>
                </c:pt>
                <c:pt idx="14">
                  <c:v>3.33</c:v>
                </c:pt>
                <c:pt idx="15">
                  <c:v>2.99</c:v>
                </c:pt>
                <c:pt idx="16">
                  <c:v>10.26</c:v>
                </c:pt>
                <c:pt idx="17">
                  <c:v>7.75</c:v>
                </c:pt>
                <c:pt idx="18">
                  <c:v>10.71</c:v>
                </c:pt>
                <c:pt idx="19">
                  <c:v>1.75</c:v>
                </c:pt>
                <c:pt idx="20">
                  <c:v>6.57</c:v>
                </c:pt>
                <c:pt idx="21">
                  <c:v>7.5</c:v>
                </c:pt>
                <c:pt idx="22">
                  <c:v>2.27</c:v>
                </c:pt>
                <c:pt idx="23">
                  <c:v>7.35</c:v>
                </c:pt>
                <c:pt idx="24">
                  <c:v>10.53</c:v>
                </c:pt>
                <c:pt idx="25">
                  <c:v>0</c:v>
                </c:pt>
                <c:pt idx="26">
                  <c:v>0</c:v>
                </c:pt>
                <c:pt idx="27">
                  <c:v>12.98</c:v>
                </c:pt>
                <c:pt idx="28">
                  <c:v>6.35</c:v>
                </c:pt>
                <c:pt idx="29">
                  <c:v>8.93</c:v>
                </c:pt>
                <c:pt idx="30">
                  <c:v>2.99</c:v>
                </c:pt>
                <c:pt idx="31">
                  <c:v>7.02</c:v>
                </c:pt>
                <c:pt idx="32">
                  <c:v>11.99</c:v>
                </c:pt>
                <c:pt idx="33">
                  <c:v>8.0500000000000007</c:v>
                </c:pt>
                <c:pt idx="34">
                  <c:v>7.69</c:v>
                </c:pt>
                <c:pt idx="35">
                  <c:v>25.53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D9-47A2-8141-3AE8F36D66E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89592176"/>
        <c:axId val="502611584"/>
      </c:barChart>
      <c:catAx>
        <c:axId val="6895921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2611584"/>
        <c:crosses val="autoZero"/>
        <c:auto val="1"/>
        <c:lblAlgn val="ctr"/>
        <c:lblOffset val="100"/>
        <c:noMultiLvlLbl val="0"/>
      </c:catAx>
      <c:valAx>
        <c:axId val="50261158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89592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4508375511789913"/>
          <c:y val="0.41925780808499419"/>
          <c:w val="0.14687119258926101"/>
          <c:h val="0.349682150975147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'РУ 7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7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7 Статистика по отметкам'!$B$9:$B$44</c:f>
              <c:numCache>
                <c:formatCode>General</c:formatCode>
                <c:ptCount val="36"/>
                <c:pt idx="0">
                  <c:v>10.35</c:v>
                </c:pt>
                <c:pt idx="1">
                  <c:v>9.86</c:v>
                </c:pt>
                <c:pt idx="2">
                  <c:v>9.52</c:v>
                </c:pt>
                <c:pt idx="3">
                  <c:v>12.77</c:v>
                </c:pt>
                <c:pt idx="4">
                  <c:v>5.58</c:v>
                </c:pt>
                <c:pt idx="5">
                  <c:v>5.07</c:v>
                </c:pt>
                <c:pt idx="6">
                  <c:v>3.48</c:v>
                </c:pt>
                <c:pt idx="7">
                  <c:v>7.61</c:v>
                </c:pt>
                <c:pt idx="8">
                  <c:v>11.51</c:v>
                </c:pt>
                <c:pt idx="9">
                  <c:v>1.49</c:v>
                </c:pt>
                <c:pt idx="10">
                  <c:v>6.91</c:v>
                </c:pt>
                <c:pt idx="11">
                  <c:v>8.11</c:v>
                </c:pt>
                <c:pt idx="12">
                  <c:v>11.17</c:v>
                </c:pt>
                <c:pt idx="13">
                  <c:v>6.73</c:v>
                </c:pt>
                <c:pt idx="14">
                  <c:v>4.71</c:v>
                </c:pt>
                <c:pt idx="15">
                  <c:v>8.0299999999999994</c:v>
                </c:pt>
                <c:pt idx="16">
                  <c:v>5.98</c:v>
                </c:pt>
                <c:pt idx="17">
                  <c:v>9.9700000000000006</c:v>
                </c:pt>
                <c:pt idx="18">
                  <c:v>12.33</c:v>
                </c:pt>
                <c:pt idx="19">
                  <c:v>5.05</c:v>
                </c:pt>
                <c:pt idx="20">
                  <c:v>9.08</c:v>
                </c:pt>
                <c:pt idx="21">
                  <c:v>10.99</c:v>
                </c:pt>
                <c:pt idx="22">
                  <c:v>5.71</c:v>
                </c:pt>
                <c:pt idx="23">
                  <c:v>4.49</c:v>
                </c:pt>
                <c:pt idx="24">
                  <c:v>11.39</c:v>
                </c:pt>
                <c:pt idx="25">
                  <c:v>1.01</c:v>
                </c:pt>
                <c:pt idx="26">
                  <c:v>11.88</c:v>
                </c:pt>
                <c:pt idx="27">
                  <c:v>8.01</c:v>
                </c:pt>
                <c:pt idx="28">
                  <c:v>3.09</c:v>
                </c:pt>
                <c:pt idx="29">
                  <c:v>14.5</c:v>
                </c:pt>
                <c:pt idx="30">
                  <c:v>11.11</c:v>
                </c:pt>
                <c:pt idx="31">
                  <c:v>4.29</c:v>
                </c:pt>
                <c:pt idx="32">
                  <c:v>10.58</c:v>
                </c:pt>
                <c:pt idx="33">
                  <c:v>11.22</c:v>
                </c:pt>
                <c:pt idx="34">
                  <c:v>8.09</c:v>
                </c:pt>
                <c:pt idx="35">
                  <c:v>8.73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1B-40C7-829C-9CF992BA6514}"/>
            </c:ext>
          </c:extLst>
        </c:ser>
        <c:ser>
          <c:idx val="1"/>
          <c:order val="1"/>
          <c:tx>
            <c:strRef>
              <c:f>'РУ 7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7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7 Статистика по отметкам'!$C$9:$C$44</c:f>
              <c:numCache>
                <c:formatCode>General</c:formatCode>
                <c:ptCount val="36"/>
                <c:pt idx="0">
                  <c:v>38.21</c:v>
                </c:pt>
                <c:pt idx="1">
                  <c:v>44.53</c:v>
                </c:pt>
                <c:pt idx="2">
                  <c:v>40.479999999999997</c:v>
                </c:pt>
                <c:pt idx="3">
                  <c:v>37.81</c:v>
                </c:pt>
                <c:pt idx="4">
                  <c:v>48.11</c:v>
                </c:pt>
                <c:pt idx="5">
                  <c:v>49.31</c:v>
                </c:pt>
                <c:pt idx="6">
                  <c:v>55.05</c:v>
                </c:pt>
                <c:pt idx="7">
                  <c:v>54.71</c:v>
                </c:pt>
                <c:pt idx="8">
                  <c:v>50.36</c:v>
                </c:pt>
                <c:pt idx="9">
                  <c:v>43.28</c:v>
                </c:pt>
                <c:pt idx="10">
                  <c:v>50.55</c:v>
                </c:pt>
                <c:pt idx="11">
                  <c:v>47.75</c:v>
                </c:pt>
                <c:pt idx="12">
                  <c:v>38.58</c:v>
                </c:pt>
                <c:pt idx="13">
                  <c:v>46.88</c:v>
                </c:pt>
                <c:pt idx="14">
                  <c:v>60</c:v>
                </c:pt>
                <c:pt idx="15">
                  <c:v>47.16</c:v>
                </c:pt>
                <c:pt idx="16">
                  <c:v>42.19</c:v>
                </c:pt>
                <c:pt idx="17">
                  <c:v>49.31</c:v>
                </c:pt>
                <c:pt idx="18">
                  <c:v>51.54</c:v>
                </c:pt>
                <c:pt idx="19">
                  <c:v>53.46</c:v>
                </c:pt>
                <c:pt idx="20">
                  <c:v>51.87</c:v>
                </c:pt>
                <c:pt idx="21">
                  <c:v>44.06</c:v>
                </c:pt>
                <c:pt idx="22">
                  <c:v>46.19</c:v>
                </c:pt>
                <c:pt idx="23">
                  <c:v>48.31</c:v>
                </c:pt>
                <c:pt idx="24">
                  <c:v>49.37</c:v>
                </c:pt>
                <c:pt idx="25">
                  <c:v>51.76</c:v>
                </c:pt>
                <c:pt idx="26">
                  <c:v>41.58</c:v>
                </c:pt>
                <c:pt idx="27">
                  <c:v>45.19</c:v>
                </c:pt>
                <c:pt idx="28">
                  <c:v>45.68</c:v>
                </c:pt>
                <c:pt idx="29">
                  <c:v>42.18</c:v>
                </c:pt>
                <c:pt idx="30">
                  <c:v>50.33</c:v>
                </c:pt>
                <c:pt idx="31">
                  <c:v>53.99</c:v>
                </c:pt>
                <c:pt idx="32">
                  <c:v>49.64</c:v>
                </c:pt>
                <c:pt idx="33">
                  <c:v>49.38</c:v>
                </c:pt>
                <c:pt idx="34">
                  <c:v>42.7</c:v>
                </c:pt>
                <c:pt idx="35">
                  <c:v>33.409999999999997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1B-40C7-829C-9CF992BA6514}"/>
            </c:ext>
          </c:extLst>
        </c:ser>
        <c:ser>
          <c:idx val="2"/>
          <c:order val="2"/>
          <c:tx>
            <c:strRef>
              <c:f>'РУ 7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7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7 Статистика по отметкам'!$D$9:$D$44</c:f>
              <c:numCache>
                <c:formatCode>General</c:formatCode>
                <c:ptCount val="36"/>
                <c:pt idx="0">
                  <c:v>34.159999999999997</c:v>
                </c:pt>
                <c:pt idx="1">
                  <c:v>32.11</c:v>
                </c:pt>
                <c:pt idx="2">
                  <c:v>33.33</c:v>
                </c:pt>
                <c:pt idx="3">
                  <c:v>32.57</c:v>
                </c:pt>
                <c:pt idx="4">
                  <c:v>35.07</c:v>
                </c:pt>
                <c:pt idx="5">
                  <c:v>30.88</c:v>
                </c:pt>
                <c:pt idx="6">
                  <c:v>32.75</c:v>
                </c:pt>
                <c:pt idx="7">
                  <c:v>31.88</c:v>
                </c:pt>
                <c:pt idx="8">
                  <c:v>29.5</c:v>
                </c:pt>
                <c:pt idx="9">
                  <c:v>40.299999999999997</c:v>
                </c:pt>
                <c:pt idx="10">
                  <c:v>33.82</c:v>
                </c:pt>
                <c:pt idx="11">
                  <c:v>29.73</c:v>
                </c:pt>
                <c:pt idx="12">
                  <c:v>32.99</c:v>
                </c:pt>
                <c:pt idx="13">
                  <c:v>31.97</c:v>
                </c:pt>
                <c:pt idx="14">
                  <c:v>22.35</c:v>
                </c:pt>
                <c:pt idx="15">
                  <c:v>29.1</c:v>
                </c:pt>
                <c:pt idx="16">
                  <c:v>33.89</c:v>
                </c:pt>
                <c:pt idx="17">
                  <c:v>29.09</c:v>
                </c:pt>
                <c:pt idx="18">
                  <c:v>28.19</c:v>
                </c:pt>
                <c:pt idx="19">
                  <c:v>32.18</c:v>
                </c:pt>
                <c:pt idx="20">
                  <c:v>32.42</c:v>
                </c:pt>
                <c:pt idx="21">
                  <c:v>32.130000000000003</c:v>
                </c:pt>
                <c:pt idx="22">
                  <c:v>30</c:v>
                </c:pt>
                <c:pt idx="23">
                  <c:v>31.46</c:v>
                </c:pt>
                <c:pt idx="24">
                  <c:v>27</c:v>
                </c:pt>
                <c:pt idx="25">
                  <c:v>34.67</c:v>
                </c:pt>
                <c:pt idx="26">
                  <c:v>28.71</c:v>
                </c:pt>
                <c:pt idx="27">
                  <c:v>33.65</c:v>
                </c:pt>
                <c:pt idx="28">
                  <c:v>40.74</c:v>
                </c:pt>
                <c:pt idx="29">
                  <c:v>32.020000000000003</c:v>
                </c:pt>
                <c:pt idx="30">
                  <c:v>28.43</c:v>
                </c:pt>
                <c:pt idx="31">
                  <c:v>30.06</c:v>
                </c:pt>
                <c:pt idx="32">
                  <c:v>30.42</c:v>
                </c:pt>
                <c:pt idx="33">
                  <c:v>28.18</c:v>
                </c:pt>
                <c:pt idx="34">
                  <c:v>36.18</c:v>
                </c:pt>
                <c:pt idx="35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1B-40C7-829C-9CF992BA6514}"/>
            </c:ext>
          </c:extLst>
        </c:ser>
        <c:ser>
          <c:idx val="3"/>
          <c:order val="3"/>
          <c:tx>
            <c:strRef>
              <c:f>'РУ 7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7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7 Статистика по отметкам'!$E$9:$E$44</c:f>
              <c:numCache>
                <c:formatCode>General</c:formatCode>
                <c:ptCount val="36"/>
                <c:pt idx="0">
                  <c:v>17.28</c:v>
                </c:pt>
                <c:pt idx="1">
                  <c:v>13.49</c:v>
                </c:pt>
                <c:pt idx="2">
                  <c:v>16.670000000000002</c:v>
                </c:pt>
                <c:pt idx="3">
                  <c:v>16.850000000000001</c:v>
                </c:pt>
                <c:pt idx="4">
                  <c:v>11.24</c:v>
                </c:pt>
                <c:pt idx="5">
                  <c:v>14.75</c:v>
                </c:pt>
                <c:pt idx="6">
                  <c:v>8.7100000000000009</c:v>
                </c:pt>
                <c:pt idx="7">
                  <c:v>5.8</c:v>
                </c:pt>
                <c:pt idx="8">
                  <c:v>8.6300000000000008</c:v>
                </c:pt>
                <c:pt idx="9">
                  <c:v>14.93</c:v>
                </c:pt>
                <c:pt idx="10">
                  <c:v>8.73</c:v>
                </c:pt>
                <c:pt idx="11">
                  <c:v>14.41</c:v>
                </c:pt>
                <c:pt idx="12">
                  <c:v>17.260000000000002</c:v>
                </c:pt>
                <c:pt idx="13">
                  <c:v>14.42</c:v>
                </c:pt>
                <c:pt idx="14">
                  <c:v>12.94</c:v>
                </c:pt>
                <c:pt idx="15">
                  <c:v>15.72</c:v>
                </c:pt>
                <c:pt idx="16">
                  <c:v>17.940000000000001</c:v>
                </c:pt>
                <c:pt idx="17">
                  <c:v>11.63</c:v>
                </c:pt>
                <c:pt idx="18">
                  <c:v>7.93</c:v>
                </c:pt>
                <c:pt idx="19">
                  <c:v>9.31</c:v>
                </c:pt>
                <c:pt idx="20">
                  <c:v>6.63</c:v>
                </c:pt>
                <c:pt idx="21">
                  <c:v>12.82</c:v>
                </c:pt>
                <c:pt idx="22">
                  <c:v>18.100000000000001</c:v>
                </c:pt>
                <c:pt idx="23">
                  <c:v>15.73</c:v>
                </c:pt>
                <c:pt idx="24">
                  <c:v>12.24</c:v>
                </c:pt>
                <c:pt idx="25">
                  <c:v>12.56</c:v>
                </c:pt>
                <c:pt idx="26">
                  <c:v>17.82</c:v>
                </c:pt>
                <c:pt idx="27">
                  <c:v>13.14</c:v>
                </c:pt>
                <c:pt idx="28">
                  <c:v>10.49</c:v>
                </c:pt>
                <c:pt idx="29">
                  <c:v>11.3</c:v>
                </c:pt>
                <c:pt idx="30">
                  <c:v>10.130000000000001</c:v>
                </c:pt>
                <c:pt idx="31">
                  <c:v>11.66</c:v>
                </c:pt>
                <c:pt idx="32">
                  <c:v>9.36</c:v>
                </c:pt>
                <c:pt idx="33">
                  <c:v>11.22</c:v>
                </c:pt>
                <c:pt idx="34">
                  <c:v>13.03</c:v>
                </c:pt>
                <c:pt idx="35">
                  <c:v>26.86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F1B-40C7-829C-9CF992BA651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44662704"/>
        <c:axId val="2086071728"/>
      </c:barChart>
      <c:catAx>
        <c:axId val="3446627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86071728"/>
        <c:crosses val="autoZero"/>
        <c:auto val="1"/>
        <c:lblAlgn val="ctr"/>
        <c:lblOffset val="100"/>
        <c:noMultiLvlLbl val="0"/>
      </c:catAx>
      <c:valAx>
        <c:axId val="2086071728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4662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'РУ 7 Распределение первичных ба'!$A$9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'РУ 7 Распределение первичных ба'!$B$8:$AA$8</c:f>
              <c:numCache>
                <c:formatCode>General</c:formatCode>
                <c:ptCount val="2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</c:numCache>
            </c:numRef>
          </c:cat>
          <c:val>
            <c:numRef>
              <c:f>'РУ 7 Распределение первичных ба'!$B$9:$AA$9</c:f>
              <c:numCache>
                <c:formatCode>General</c:formatCode>
                <c:ptCount val="24"/>
                <c:pt idx="0">
                  <c:v>0.1</c:v>
                </c:pt>
                <c:pt idx="1">
                  <c:v>0.1</c:v>
                </c:pt>
                <c:pt idx="2">
                  <c:v>0.4</c:v>
                </c:pt>
                <c:pt idx="3">
                  <c:v>0.6</c:v>
                </c:pt>
                <c:pt idx="4">
                  <c:v>0.9</c:v>
                </c:pt>
                <c:pt idx="5">
                  <c:v>1.1000000000000001</c:v>
                </c:pt>
                <c:pt idx="6">
                  <c:v>1.3</c:v>
                </c:pt>
                <c:pt idx="7">
                  <c:v>1.4</c:v>
                </c:pt>
                <c:pt idx="8">
                  <c:v>1.5</c:v>
                </c:pt>
                <c:pt idx="9">
                  <c:v>1.5</c:v>
                </c:pt>
                <c:pt idx="10">
                  <c:v>1.4</c:v>
                </c:pt>
                <c:pt idx="11">
                  <c:v>14.1</c:v>
                </c:pt>
                <c:pt idx="12">
                  <c:v>13.9</c:v>
                </c:pt>
                <c:pt idx="13">
                  <c:v>10.3</c:v>
                </c:pt>
                <c:pt idx="14">
                  <c:v>8.9</c:v>
                </c:pt>
                <c:pt idx="15">
                  <c:v>9.5</c:v>
                </c:pt>
                <c:pt idx="16">
                  <c:v>8.4</c:v>
                </c:pt>
                <c:pt idx="17">
                  <c:v>7.3</c:v>
                </c:pt>
                <c:pt idx="18">
                  <c:v>4.2</c:v>
                </c:pt>
                <c:pt idx="19">
                  <c:v>4.2</c:v>
                </c:pt>
                <c:pt idx="20">
                  <c:v>3.5</c:v>
                </c:pt>
                <c:pt idx="21">
                  <c:v>2.7</c:v>
                </c:pt>
                <c:pt idx="22">
                  <c:v>1.8</c:v>
                </c:pt>
                <c:pt idx="2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C2-4F42-B434-7910E6222F66}"/>
            </c:ext>
          </c:extLst>
        </c:ser>
        <c:ser>
          <c:idx val="1"/>
          <c:order val="1"/>
          <c:tx>
            <c:strRef>
              <c:f>'РУ 7 Распределение первичных ба'!$A$10</c:f>
              <c:strCache>
                <c:ptCount val="1"/>
                <c:pt idx="0">
                  <c:v>По Приморский край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'РУ 7 Распределение первичных ба'!$B$8:$AA$8</c:f>
              <c:numCache>
                <c:formatCode>General</c:formatCode>
                <c:ptCount val="2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</c:numCache>
            </c:numRef>
          </c:cat>
          <c:val>
            <c:numRef>
              <c:f>'РУ 7 Распределение первичных ба'!$B$10:$AA$10</c:f>
              <c:numCache>
                <c:formatCode>General</c:formatCode>
                <c:ptCount val="24"/>
                <c:pt idx="0">
                  <c:v>0.2</c:v>
                </c:pt>
                <c:pt idx="1">
                  <c:v>0.2</c:v>
                </c:pt>
                <c:pt idx="2">
                  <c:v>0.5</c:v>
                </c:pt>
                <c:pt idx="3">
                  <c:v>0.7</c:v>
                </c:pt>
                <c:pt idx="4">
                  <c:v>0.9</c:v>
                </c:pt>
                <c:pt idx="5">
                  <c:v>1.1000000000000001</c:v>
                </c:pt>
                <c:pt idx="6">
                  <c:v>1.3</c:v>
                </c:pt>
                <c:pt idx="7">
                  <c:v>1.3</c:v>
                </c:pt>
                <c:pt idx="8">
                  <c:v>1.3</c:v>
                </c:pt>
                <c:pt idx="9">
                  <c:v>1.3</c:v>
                </c:pt>
                <c:pt idx="10">
                  <c:v>1</c:v>
                </c:pt>
                <c:pt idx="11">
                  <c:v>18</c:v>
                </c:pt>
                <c:pt idx="12">
                  <c:v>14.7</c:v>
                </c:pt>
                <c:pt idx="13">
                  <c:v>11.8</c:v>
                </c:pt>
                <c:pt idx="14">
                  <c:v>9.1999999999999993</c:v>
                </c:pt>
                <c:pt idx="15">
                  <c:v>8.1999999999999993</c:v>
                </c:pt>
                <c:pt idx="16">
                  <c:v>7.6</c:v>
                </c:pt>
                <c:pt idx="17">
                  <c:v>7.1</c:v>
                </c:pt>
                <c:pt idx="18">
                  <c:v>3.5</c:v>
                </c:pt>
                <c:pt idx="19">
                  <c:v>3.4</c:v>
                </c:pt>
                <c:pt idx="20">
                  <c:v>2.6</c:v>
                </c:pt>
                <c:pt idx="21">
                  <c:v>2</c:v>
                </c:pt>
                <c:pt idx="22">
                  <c:v>1.4</c:v>
                </c:pt>
                <c:pt idx="23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C2-4F42-B434-7910E6222F6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64084384"/>
        <c:axId val="1509704064"/>
      </c:barChart>
      <c:catAx>
        <c:axId val="13640843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9704064"/>
        <c:crosses val="autoZero"/>
        <c:auto val="1"/>
        <c:lblAlgn val="ctr"/>
        <c:lblOffset val="100"/>
        <c:noMultiLvlLbl val="0"/>
      </c:catAx>
      <c:valAx>
        <c:axId val="1509704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000" b="0" i="0" baseline="0">
                    <a:effectLst/>
                  </a:rPr>
                  <a:t>Доля участников, %</a:t>
                </a:r>
                <a:endParaRPr lang="ru-RU" sz="4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64084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422613933753269"/>
          <c:y val="2.3206246051657404E-2"/>
          <c:w val="0.63640333836546192"/>
          <c:h val="0.9278533258936024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'РУ 7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7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7 Сравнение отметок с отметк'!$B$9:$B$44</c:f>
              <c:numCache>
                <c:formatCode>General</c:formatCode>
                <c:ptCount val="36"/>
                <c:pt idx="0">
                  <c:v>18.7</c:v>
                </c:pt>
                <c:pt idx="1">
                  <c:v>18.649999999999999</c:v>
                </c:pt>
                <c:pt idx="2">
                  <c:v>14.29</c:v>
                </c:pt>
                <c:pt idx="3">
                  <c:v>24.01</c:v>
                </c:pt>
                <c:pt idx="4">
                  <c:v>11.31</c:v>
                </c:pt>
                <c:pt idx="5">
                  <c:v>7.37</c:v>
                </c:pt>
                <c:pt idx="6">
                  <c:v>13.94</c:v>
                </c:pt>
                <c:pt idx="7">
                  <c:v>21.09</c:v>
                </c:pt>
                <c:pt idx="8">
                  <c:v>28.78</c:v>
                </c:pt>
                <c:pt idx="9">
                  <c:v>7.46</c:v>
                </c:pt>
                <c:pt idx="10">
                  <c:v>14.91</c:v>
                </c:pt>
                <c:pt idx="11">
                  <c:v>9.09</c:v>
                </c:pt>
                <c:pt idx="12">
                  <c:v>16.239999999999998</c:v>
                </c:pt>
                <c:pt idx="13">
                  <c:v>13.53</c:v>
                </c:pt>
                <c:pt idx="14">
                  <c:v>8.24</c:v>
                </c:pt>
                <c:pt idx="15">
                  <c:v>14.77</c:v>
                </c:pt>
                <c:pt idx="16">
                  <c:v>9.3000000000000007</c:v>
                </c:pt>
                <c:pt idx="17">
                  <c:v>18.61</c:v>
                </c:pt>
                <c:pt idx="18">
                  <c:v>23.66</c:v>
                </c:pt>
                <c:pt idx="19">
                  <c:v>8.7799999999999994</c:v>
                </c:pt>
                <c:pt idx="20">
                  <c:v>16.28</c:v>
                </c:pt>
                <c:pt idx="21">
                  <c:v>24.48</c:v>
                </c:pt>
                <c:pt idx="22">
                  <c:v>13.77</c:v>
                </c:pt>
                <c:pt idx="23">
                  <c:v>6.74</c:v>
                </c:pt>
                <c:pt idx="24">
                  <c:v>17.3</c:v>
                </c:pt>
                <c:pt idx="25">
                  <c:v>4.55</c:v>
                </c:pt>
                <c:pt idx="26">
                  <c:v>31.68</c:v>
                </c:pt>
                <c:pt idx="27">
                  <c:v>12.02</c:v>
                </c:pt>
                <c:pt idx="28">
                  <c:v>12.96</c:v>
                </c:pt>
                <c:pt idx="29">
                  <c:v>23.58</c:v>
                </c:pt>
                <c:pt idx="30">
                  <c:v>22.95</c:v>
                </c:pt>
                <c:pt idx="31">
                  <c:v>7.98</c:v>
                </c:pt>
                <c:pt idx="32">
                  <c:v>12.66</c:v>
                </c:pt>
                <c:pt idx="33">
                  <c:v>19.2</c:v>
                </c:pt>
                <c:pt idx="34">
                  <c:v>20</c:v>
                </c:pt>
                <c:pt idx="35">
                  <c:v>28.45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EC-4C55-AD46-A0EFC27DF6A4}"/>
            </c:ext>
          </c:extLst>
        </c:ser>
        <c:ser>
          <c:idx val="1"/>
          <c:order val="1"/>
          <c:tx>
            <c:strRef>
              <c:f>'РУ 7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7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7 Сравнение отметок с отметк'!$C$9:$C$44</c:f>
              <c:numCache>
                <c:formatCode>General</c:formatCode>
                <c:ptCount val="36"/>
                <c:pt idx="0">
                  <c:v>69.56</c:v>
                </c:pt>
                <c:pt idx="1">
                  <c:v>68.77</c:v>
                </c:pt>
                <c:pt idx="2">
                  <c:v>61.9</c:v>
                </c:pt>
                <c:pt idx="3">
                  <c:v>61</c:v>
                </c:pt>
                <c:pt idx="4">
                  <c:v>78.05</c:v>
                </c:pt>
                <c:pt idx="5">
                  <c:v>86.18</c:v>
                </c:pt>
                <c:pt idx="6">
                  <c:v>78.05</c:v>
                </c:pt>
                <c:pt idx="7">
                  <c:v>71.88</c:v>
                </c:pt>
                <c:pt idx="8">
                  <c:v>59.71</c:v>
                </c:pt>
                <c:pt idx="9">
                  <c:v>83.58</c:v>
                </c:pt>
                <c:pt idx="10">
                  <c:v>79.27</c:v>
                </c:pt>
                <c:pt idx="11">
                  <c:v>71.819999999999993</c:v>
                </c:pt>
                <c:pt idx="12">
                  <c:v>69.540000000000006</c:v>
                </c:pt>
                <c:pt idx="13">
                  <c:v>71.260000000000005</c:v>
                </c:pt>
                <c:pt idx="14">
                  <c:v>85.88</c:v>
                </c:pt>
                <c:pt idx="15">
                  <c:v>64.430000000000007</c:v>
                </c:pt>
                <c:pt idx="16">
                  <c:v>74.75</c:v>
                </c:pt>
                <c:pt idx="17">
                  <c:v>69.44</c:v>
                </c:pt>
                <c:pt idx="18">
                  <c:v>63.84</c:v>
                </c:pt>
                <c:pt idx="19">
                  <c:v>86.7</c:v>
                </c:pt>
                <c:pt idx="20">
                  <c:v>75.94</c:v>
                </c:pt>
                <c:pt idx="21">
                  <c:v>64.77</c:v>
                </c:pt>
                <c:pt idx="22">
                  <c:v>70.66</c:v>
                </c:pt>
                <c:pt idx="23">
                  <c:v>77.53</c:v>
                </c:pt>
                <c:pt idx="24">
                  <c:v>69.2</c:v>
                </c:pt>
                <c:pt idx="25">
                  <c:v>88.89</c:v>
                </c:pt>
                <c:pt idx="26">
                  <c:v>53.47</c:v>
                </c:pt>
                <c:pt idx="27">
                  <c:v>74.2</c:v>
                </c:pt>
                <c:pt idx="28">
                  <c:v>79.010000000000005</c:v>
                </c:pt>
                <c:pt idx="29">
                  <c:v>66.599999999999994</c:v>
                </c:pt>
                <c:pt idx="30">
                  <c:v>63.61</c:v>
                </c:pt>
                <c:pt idx="31">
                  <c:v>80.98</c:v>
                </c:pt>
                <c:pt idx="32">
                  <c:v>77.97</c:v>
                </c:pt>
                <c:pt idx="33">
                  <c:v>67.58</c:v>
                </c:pt>
                <c:pt idx="34">
                  <c:v>58.2</c:v>
                </c:pt>
                <c:pt idx="35">
                  <c:v>51.42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FEC-4C55-AD46-A0EFC27DF6A4}"/>
            </c:ext>
          </c:extLst>
        </c:ser>
        <c:ser>
          <c:idx val="2"/>
          <c:order val="2"/>
          <c:tx>
            <c:strRef>
              <c:f>'РУ 7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7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7 Сравнение отметок с отметк'!$D$9:$D$44</c:f>
              <c:numCache>
                <c:formatCode>General</c:formatCode>
                <c:ptCount val="36"/>
                <c:pt idx="0">
                  <c:v>11.74</c:v>
                </c:pt>
                <c:pt idx="1">
                  <c:v>12.59</c:v>
                </c:pt>
                <c:pt idx="2">
                  <c:v>23.81</c:v>
                </c:pt>
                <c:pt idx="3">
                  <c:v>14.99</c:v>
                </c:pt>
                <c:pt idx="4">
                  <c:v>10.63</c:v>
                </c:pt>
                <c:pt idx="5">
                  <c:v>6.45</c:v>
                </c:pt>
                <c:pt idx="6">
                  <c:v>8.01</c:v>
                </c:pt>
                <c:pt idx="7">
                  <c:v>7.03</c:v>
                </c:pt>
                <c:pt idx="8">
                  <c:v>11.51</c:v>
                </c:pt>
                <c:pt idx="9">
                  <c:v>8.9600000000000009</c:v>
                </c:pt>
                <c:pt idx="10">
                  <c:v>5.82</c:v>
                </c:pt>
                <c:pt idx="11">
                  <c:v>19.09</c:v>
                </c:pt>
                <c:pt idx="12">
                  <c:v>14.21</c:v>
                </c:pt>
                <c:pt idx="13">
                  <c:v>15.22</c:v>
                </c:pt>
                <c:pt idx="14">
                  <c:v>5.88</c:v>
                </c:pt>
                <c:pt idx="15">
                  <c:v>20.81</c:v>
                </c:pt>
                <c:pt idx="16">
                  <c:v>15.95</c:v>
                </c:pt>
                <c:pt idx="17">
                  <c:v>11.94</c:v>
                </c:pt>
                <c:pt idx="18">
                  <c:v>12.5</c:v>
                </c:pt>
                <c:pt idx="19">
                  <c:v>4.5199999999999996</c:v>
                </c:pt>
                <c:pt idx="20">
                  <c:v>7.78</c:v>
                </c:pt>
                <c:pt idx="21">
                  <c:v>10.75</c:v>
                </c:pt>
                <c:pt idx="22">
                  <c:v>15.57</c:v>
                </c:pt>
                <c:pt idx="23">
                  <c:v>15.73</c:v>
                </c:pt>
                <c:pt idx="24">
                  <c:v>13.5</c:v>
                </c:pt>
                <c:pt idx="25">
                  <c:v>6.57</c:v>
                </c:pt>
                <c:pt idx="26">
                  <c:v>14.85</c:v>
                </c:pt>
                <c:pt idx="27">
                  <c:v>13.78</c:v>
                </c:pt>
                <c:pt idx="28">
                  <c:v>8.02</c:v>
                </c:pt>
                <c:pt idx="29">
                  <c:v>9.81</c:v>
                </c:pt>
                <c:pt idx="30">
                  <c:v>13.44</c:v>
                </c:pt>
                <c:pt idx="31">
                  <c:v>11.04</c:v>
                </c:pt>
                <c:pt idx="32">
                  <c:v>9.3800000000000008</c:v>
                </c:pt>
                <c:pt idx="33">
                  <c:v>13.22</c:v>
                </c:pt>
                <c:pt idx="34">
                  <c:v>21.8</c:v>
                </c:pt>
                <c:pt idx="35">
                  <c:v>20.13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FEC-4C55-AD46-A0EFC27DF6A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38886608"/>
        <c:axId val="167455712"/>
      </c:barChart>
      <c:catAx>
        <c:axId val="338886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7455712"/>
        <c:crosses val="autoZero"/>
        <c:auto val="1"/>
        <c:lblAlgn val="ctr"/>
        <c:lblOffset val="100"/>
        <c:noMultiLvlLbl val="0"/>
      </c:catAx>
      <c:valAx>
        <c:axId val="16745571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8886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91551732797950758"/>
          <c:y val="0.29681303656138253"/>
          <c:w val="7.8028401669402961E-2"/>
          <c:h val="0.330426046411495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71A82C1-5FFE-99FC-44F7-8EBF2B1B98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0B3D208-D754-2459-EAA9-83F5DB9316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74271-1331-4452-881E-898437D3224A}" type="datetimeFigureOut">
              <a:rPr lang="ru-RU" smtClean="0"/>
              <a:t>16.07.2026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4E2EEE-26BA-EF38-8770-4D4B49411EF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F3650DF-EBD7-1244-E1D3-0E3B856241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DB568-9709-4CEA-A565-5ED5DEAE58B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4561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2CD8070-D9CD-8D41-1F42-C33AE22D67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767F854-6F87-EA0C-1A9B-AB8A17037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6760"/>
            <a:ext cx="10515600" cy="972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A3AC097A-484F-D4FF-B96D-5C68211E0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47360"/>
            <a:ext cx="10515600" cy="111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4903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2C1D20F5-CE80-6AB5-012B-ED08711CB1A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12191999 w 12192000"/>
              <a:gd name="connsiteY3" fmla="*/ 6858000 h 6858000"/>
              <a:gd name="connsiteX4" fmla="*/ 12191999 w 12192000"/>
              <a:gd name="connsiteY4" fmla="*/ 3430270 h 6858000"/>
              <a:gd name="connsiteX5" fmla="*/ 8764269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2191999" y="6858000"/>
                </a:lnTo>
                <a:lnTo>
                  <a:pt x="12191999" y="3430270"/>
                </a:lnTo>
                <a:cubicBezTo>
                  <a:pt x="12191999" y="5329555"/>
                  <a:pt x="10662919" y="6858000"/>
                  <a:pt x="8764269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65A9FB47-03F0-836A-5245-19852DA4EDB5}"/>
              </a:ext>
            </a:extLst>
          </p:cNvPr>
          <p:cNvSpPr/>
          <p:nvPr/>
        </p:nvSpPr>
        <p:spPr>
          <a:xfrm>
            <a:off x="8764269" y="3430270"/>
            <a:ext cx="3427730" cy="3427729"/>
          </a:xfrm>
          <a:custGeom>
            <a:avLst/>
            <a:gdLst>
              <a:gd name="connsiteX0" fmla="*/ 3427730 w 3427730"/>
              <a:gd name="connsiteY0" fmla="*/ 0 h 3427729"/>
              <a:gd name="connsiteX1" fmla="*/ 0 w 3427730"/>
              <a:gd name="connsiteY1" fmla="*/ 3427730 h 3427729"/>
              <a:gd name="connsiteX2" fmla="*/ 3427730 w 3427730"/>
              <a:gd name="connsiteY2" fmla="*/ 3427730 h 3427729"/>
              <a:gd name="connsiteX3" fmla="*/ 3427730 w 3427730"/>
              <a:gd name="connsiteY3" fmla="*/ 0 h 3427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730" h="3427729">
                <a:moveTo>
                  <a:pt x="3427730" y="0"/>
                </a:moveTo>
                <a:cubicBezTo>
                  <a:pt x="3427730" y="1899285"/>
                  <a:pt x="1898650" y="3427730"/>
                  <a:pt x="0" y="3427730"/>
                </a:cubicBezTo>
                <a:lnTo>
                  <a:pt x="3427730" y="3427730"/>
                </a:lnTo>
                <a:lnTo>
                  <a:pt x="3427730" y="0"/>
                </a:lnTo>
                <a:close/>
              </a:path>
            </a:pathLst>
          </a:custGeom>
          <a:solidFill>
            <a:srgbClr val="138189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3303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53D96DD-D849-71BA-6111-25ADD9B57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E797736F-CF0D-0124-7BE7-75B7E68531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1150" y="341630"/>
            <a:ext cx="6174740" cy="6174740"/>
          </a:xfrm>
          <a:custGeom>
            <a:avLst/>
            <a:gdLst>
              <a:gd name="connsiteX0" fmla="*/ 3087371 w 6174740"/>
              <a:gd name="connsiteY0" fmla="*/ 0 h 6174740"/>
              <a:gd name="connsiteX1" fmla="*/ 4813490 w 6174740"/>
              <a:gd name="connsiteY1" fmla="*/ 527309 h 6174740"/>
              <a:gd name="connsiteX2" fmla="*/ 4992272 w 6174740"/>
              <a:gd name="connsiteY2" fmla="*/ 661004 h 6174740"/>
              <a:gd name="connsiteX3" fmla="*/ 5051169 w 6174740"/>
              <a:gd name="connsiteY3" fmla="*/ 705048 h 6174740"/>
              <a:gd name="connsiteX4" fmla="*/ 5270421 w 6174740"/>
              <a:gd name="connsiteY4" fmla="*/ 904320 h 6174740"/>
              <a:gd name="connsiteX5" fmla="*/ 6174740 w 6174740"/>
              <a:gd name="connsiteY5" fmla="*/ 3087370 h 6174740"/>
              <a:gd name="connsiteX6" fmla="*/ 6035981 w 6174740"/>
              <a:gd name="connsiteY6" fmla="*/ 4005410 h 6174740"/>
              <a:gd name="connsiteX7" fmla="*/ 5802213 w 6174740"/>
              <a:gd name="connsiteY7" fmla="*/ 4558935 h 6174740"/>
              <a:gd name="connsiteX8" fmla="*/ 4559217 w 6174740"/>
              <a:gd name="connsiteY8" fmla="*/ 5802085 h 6174740"/>
              <a:gd name="connsiteX9" fmla="*/ 3557662 w 6174740"/>
              <a:gd name="connsiteY9" fmla="*/ 6139164 h 6174740"/>
              <a:gd name="connsiteX10" fmla="*/ 3403119 w 6174740"/>
              <a:gd name="connsiteY10" fmla="*/ 6158799 h 6174740"/>
              <a:gd name="connsiteX11" fmla="*/ 3246290 w 6174740"/>
              <a:gd name="connsiteY11" fmla="*/ 6170723 h 6174740"/>
              <a:gd name="connsiteX12" fmla="*/ 3087370 w 6174740"/>
              <a:gd name="connsiteY12" fmla="*/ 6174740 h 6174740"/>
              <a:gd name="connsiteX13" fmla="*/ 2928506 w 6174740"/>
              <a:gd name="connsiteY13" fmla="*/ 6170723 h 6174740"/>
              <a:gd name="connsiteX14" fmla="*/ 0 w 6174740"/>
              <a:gd name="connsiteY14" fmla="*/ 3087370 h 6174740"/>
              <a:gd name="connsiteX15" fmla="*/ 3087371 w 6174740"/>
              <a:gd name="connsiteY15" fmla="*/ 0 h 6174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74740" h="6174740">
                <a:moveTo>
                  <a:pt x="3087371" y="0"/>
                </a:moveTo>
                <a:cubicBezTo>
                  <a:pt x="3726736" y="0"/>
                  <a:pt x="4320739" y="194400"/>
                  <a:pt x="4813490" y="527309"/>
                </a:cubicBezTo>
                <a:lnTo>
                  <a:pt x="4992272" y="661004"/>
                </a:lnTo>
                <a:lnTo>
                  <a:pt x="5051169" y="705048"/>
                </a:lnTo>
                <a:cubicBezTo>
                  <a:pt x="5127411" y="767969"/>
                  <a:pt x="5200581" y="834479"/>
                  <a:pt x="5270421" y="904320"/>
                </a:cubicBezTo>
                <a:cubicBezTo>
                  <a:pt x="5829142" y="1463040"/>
                  <a:pt x="6174740" y="2234883"/>
                  <a:pt x="6174740" y="3087370"/>
                </a:cubicBezTo>
                <a:cubicBezTo>
                  <a:pt x="6174740" y="3407053"/>
                  <a:pt x="6126163" y="3715395"/>
                  <a:pt x="6035981" y="4005410"/>
                </a:cubicBezTo>
                <a:cubicBezTo>
                  <a:pt x="5975860" y="4198754"/>
                  <a:pt x="5897249" y="4383952"/>
                  <a:pt x="5802213" y="4558935"/>
                </a:cubicBezTo>
                <a:cubicBezTo>
                  <a:pt x="5517105" y="5083885"/>
                  <a:pt x="5084177" y="5516897"/>
                  <a:pt x="4559217" y="5802085"/>
                </a:cubicBezTo>
                <a:cubicBezTo>
                  <a:pt x="4252991" y="5968444"/>
                  <a:pt x="3915448" y="6084501"/>
                  <a:pt x="3557662" y="6139164"/>
                </a:cubicBezTo>
                <a:cubicBezTo>
                  <a:pt x="3506550" y="6146972"/>
                  <a:pt x="3455025" y="6153528"/>
                  <a:pt x="3403119" y="6158799"/>
                </a:cubicBezTo>
                <a:cubicBezTo>
                  <a:pt x="3351213" y="6164070"/>
                  <a:pt x="3298926" y="6168055"/>
                  <a:pt x="3246290" y="6170723"/>
                </a:cubicBezTo>
                <a:lnTo>
                  <a:pt x="3087370" y="6174740"/>
                </a:lnTo>
                <a:lnTo>
                  <a:pt x="2928506" y="6170723"/>
                </a:lnTo>
                <a:cubicBezTo>
                  <a:pt x="1297346" y="6088026"/>
                  <a:pt x="0" y="4739065"/>
                  <a:pt x="0" y="3087370"/>
                </a:cubicBezTo>
                <a:cubicBezTo>
                  <a:pt x="0" y="1382395"/>
                  <a:pt x="1382395" y="0"/>
                  <a:pt x="3087371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9F91FFF6-4C03-7D93-625D-47EC29924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7040" y="1097281"/>
            <a:ext cx="4663440" cy="5562599"/>
          </a:xfrm>
        </p:spPr>
        <p:txBody>
          <a:bodyPr/>
          <a:lstStyle>
            <a:lvl1pPr algn="l"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chemeClr val="bg1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894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31CE9-C203-BF5A-9453-3523A756F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marL="3429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8001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12573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657350" indent="-28575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2114550" indent="-28575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9693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31CE9-C203-BF5A-9453-3523A756F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BA04DC2-40A0-83AD-C210-4FB4ACA43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654E0DCD-021D-F45C-2EDF-22567DC72B9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42530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C2658-4A48-CBAF-1A82-0E58F5EBF1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8217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C2658-4A48-CBAF-1A82-0E58F5EBF1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AE1843D4-49AC-1F6A-A790-A50BD02BD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D165736-A4CD-E14C-E750-388DB8D36EF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7641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74950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A1DDF331-2770-C4DD-6ACE-560DF3BAD0E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34008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5270E1-4BAB-A5BC-91CF-58DB05B92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88049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76EB2BD-F2B4-D605-EF79-8FBD2DA6A4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Рисунок 27">
            <a:extLst>
              <a:ext uri="{FF2B5EF4-FFF2-40B4-BE49-F238E27FC236}">
                <a16:creationId xmlns:a16="http://schemas.microsoft.com/office/drawing/2014/main" id="{598F62C9-8BAB-8957-DA8D-D17A7AC685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5334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cubicBezTo>
                  <a:pt x="12192000" y="3799205"/>
                  <a:pt x="9133205" y="6858000"/>
                  <a:pt x="5334000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</p:spTree>
    <p:extLst>
      <p:ext uri="{BB962C8B-B14F-4D97-AF65-F5344CB8AC3E}">
        <p14:creationId xmlns:p14="http://schemas.microsoft.com/office/powerpoint/2010/main" val="626356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0FFDF-0F1C-1BDE-2C7C-6F1EEA51E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6760"/>
            <a:ext cx="10515600" cy="972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42A32B-87BF-A1C4-AE44-6C01AC3A9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547360"/>
            <a:ext cx="10515600" cy="111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3279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0" r:id="rId3"/>
    <p:sldLayoutId id="2147483663" r:id="rId4"/>
    <p:sldLayoutId id="2147483669" r:id="rId5"/>
    <p:sldLayoutId id="2147483664" r:id="rId6"/>
    <p:sldLayoutId id="2147483668" r:id="rId7"/>
    <p:sldLayoutId id="2147483665" r:id="rId8"/>
    <p:sldLayoutId id="2147483651" r:id="rId9"/>
    <p:sldLayoutId id="2147483661" r:id="rId10"/>
    <p:sldLayoutId id="2147483662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3.xml"/><Relationship Id="rId2" Type="http://schemas.openxmlformats.org/officeDocument/2006/relationships/chart" Target="../charts/chart52.xml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4.xml"/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5.xml"/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7.xml"/><Relationship Id="rId2" Type="http://schemas.openxmlformats.org/officeDocument/2006/relationships/chart" Target="../charts/chart56.xml"/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8.xml"/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9.xml"/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0.xml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1.xml"/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7.xml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0.xml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1.xml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006AD5E-8059-51D8-7B2E-A3A2EF52D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76103"/>
            <a:ext cx="10515600" cy="972343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Результаты Всероссийских проверочных работ (ВПР) </a:t>
            </a:r>
            <a:br>
              <a:rPr lang="ru-RU" b="1" dirty="0"/>
            </a:br>
            <a:r>
              <a:rPr lang="ru-RU" b="1" dirty="0"/>
              <a:t>в  Приморском крае</a:t>
            </a:r>
            <a:br>
              <a:rPr lang="ru-RU" b="1" dirty="0"/>
            </a:br>
            <a:br>
              <a:rPr lang="en-US" b="1" dirty="0"/>
            </a:br>
            <a:r>
              <a:rPr lang="ru-RU" b="1" dirty="0"/>
              <a:t>2026 год</a:t>
            </a:r>
            <a:br>
              <a:rPr lang="ru-RU" b="1" dirty="0"/>
            </a:br>
            <a:r>
              <a:rPr lang="ru-RU" b="1" dirty="0"/>
              <a:t>7 класс</a:t>
            </a:r>
          </a:p>
        </p:txBody>
      </p:sp>
    </p:spTree>
    <p:extLst>
      <p:ext uri="{BB962C8B-B14F-4D97-AF65-F5344CB8AC3E}">
        <p14:creationId xmlns:p14="http://schemas.microsoft.com/office/powerpoint/2010/main" val="2056701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участников по отметкам, 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EA5D35-4CFB-4757-B0F4-E67B3D2CBB2A}"/>
              </a:ext>
            </a:extLst>
          </p:cNvPr>
          <p:cNvSpPr txBox="1"/>
          <p:nvPr/>
        </p:nvSpPr>
        <p:spPr>
          <a:xfrm>
            <a:off x="10597333" y="13711"/>
            <a:ext cx="15946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Русский язык, 7 класс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CA09CABD-AC74-45BC-A6F8-91A3F0D5A0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6304429"/>
              </p:ext>
            </p:extLst>
          </p:nvPr>
        </p:nvGraphicFramePr>
        <p:xfrm>
          <a:off x="151002" y="727364"/>
          <a:ext cx="12040997" cy="6008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5843714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8543513" cy="852160"/>
          </a:xfrm>
        </p:spPr>
        <p:txBody>
          <a:bodyPr>
            <a:noAutofit/>
          </a:bodyPr>
          <a:lstStyle/>
          <a:p>
            <a:r>
              <a:rPr lang="ru-RU" sz="2000" dirty="0"/>
              <a:t>Изменение доли участников по качеству знаний («4»+«5») по результатам ВПР в  2025 гг. </a:t>
            </a:r>
            <a:br>
              <a:rPr lang="ru-RU" sz="2000" dirty="0"/>
            </a:br>
            <a:r>
              <a:rPr lang="ru-RU" sz="1600" u="sng" dirty="0"/>
              <a:t>В  параллели 7 классов впервые проводилась ВПР по литературе в 2025 г.</a:t>
            </a:r>
            <a:endParaRPr lang="ru-RU" sz="2000" u="sng" dirty="0"/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778A58D-E6E9-4DE1-8D27-8FDCACC32A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1498499"/>
              </p:ext>
            </p:extLst>
          </p:nvPr>
        </p:nvGraphicFramePr>
        <p:xfrm>
          <a:off x="98854" y="1233182"/>
          <a:ext cx="11986054" cy="2519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8FAA810D-E1F2-4CF0-9CEE-B6A9C74CD0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7030442"/>
              </p:ext>
            </p:extLst>
          </p:nvPr>
        </p:nvGraphicFramePr>
        <p:xfrm>
          <a:off x="98854" y="3984771"/>
          <a:ext cx="11887200" cy="27044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755713D-ADB2-4448-AD97-B41D4E1111CA}"/>
              </a:ext>
            </a:extLst>
          </p:cNvPr>
          <p:cNvSpPr txBox="1"/>
          <p:nvPr/>
        </p:nvSpPr>
        <p:spPr>
          <a:xfrm>
            <a:off x="10716340" y="0"/>
            <a:ext cx="1475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Литература, 7 класс</a:t>
            </a:r>
          </a:p>
        </p:txBody>
      </p:sp>
    </p:spTree>
    <p:extLst>
      <p:ext uri="{BB962C8B-B14F-4D97-AF65-F5344CB8AC3E}">
        <p14:creationId xmlns:p14="http://schemas.microsoft.com/office/powerpoint/2010/main" val="110247014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300365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Достижение планируемых результатов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53244B-0920-4008-B8D6-D418FD39BEDB}"/>
              </a:ext>
            </a:extLst>
          </p:cNvPr>
          <p:cNvSpPr txBox="1"/>
          <p:nvPr/>
        </p:nvSpPr>
        <p:spPr>
          <a:xfrm>
            <a:off x="10716340" y="0"/>
            <a:ext cx="1475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Литература, 7 класс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B1B1499-5C24-4437-87B9-52D9596FCB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15"/>
          <a:stretch/>
        </p:blipFill>
        <p:spPr>
          <a:xfrm>
            <a:off x="2030699" y="1058823"/>
            <a:ext cx="8455539" cy="508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76397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участников по отметкам, 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D387B4-C3D1-4C0E-A96B-3E5203519739}"/>
              </a:ext>
            </a:extLst>
          </p:cNvPr>
          <p:cNvSpPr txBox="1"/>
          <p:nvPr/>
        </p:nvSpPr>
        <p:spPr>
          <a:xfrm>
            <a:off x="10716340" y="0"/>
            <a:ext cx="1475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Литература, 7 класс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0C743970-0A63-45D4-8746-FF5E819768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5489025"/>
              </p:ext>
            </p:extLst>
          </p:nvPr>
        </p:nvGraphicFramePr>
        <p:xfrm>
          <a:off x="461913" y="867266"/>
          <a:ext cx="11217897" cy="5990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3571184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первичных баллов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7FA0A7-D1B1-473F-8821-59E255FCA302}"/>
              </a:ext>
            </a:extLst>
          </p:cNvPr>
          <p:cNvSpPr txBox="1"/>
          <p:nvPr/>
        </p:nvSpPr>
        <p:spPr>
          <a:xfrm>
            <a:off x="10716340" y="0"/>
            <a:ext cx="1475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Литература, 7 класс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316D21C-1AE7-4C11-8D59-490244D610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74"/>
          <a:stretch/>
        </p:blipFill>
        <p:spPr>
          <a:xfrm>
            <a:off x="2065963" y="1691641"/>
            <a:ext cx="7909071" cy="4841707"/>
          </a:xfrm>
          <a:prstGeom prst="rect">
            <a:avLst/>
          </a:prstGeom>
        </p:spPr>
      </p:pic>
      <p:sp>
        <p:nvSpPr>
          <p:cNvPr id="15" name="Стрелка: пятиугольник 14">
            <a:extLst>
              <a:ext uri="{FF2B5EF4-FFF2-40B4-BE49-F238E27FC236}">
                <a16:creationId xmlns:a16="http://schemas.microsoft.com/office/drawing/2014/main" id="{1FC10BDF-B374-494B-A5CE-6302D6CDAD58}"/>
              </a:ext>
            </a:extLst>
          </p:cNvPr>
          <p:cNvSpPr/>
          <p:nvPr/>
        </p:nvSpPr>
        <p:spPr>
          <a:xfrm rot="5400000">
            <a:off x="8727468" y="1455305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id="{D03AFF66-E6BE-499E-B31A-F077B3036F67}"/>
              </a:ext>
            </a:extLst>
          </p:cNvPr>
          <p:cNvSpPr/>
          <p:nvPr/>
        </p:nvSpPr>
        <p:spPr>
          <a:xfrm rot="5400000">
            <a:off x="7579985" y="1455305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4</a:t>
            </a:r>
          </a:p>
        </p:txBody>
      </p:sp>
      <p:sp>
        <p:nvSpPr>
          <p:cNvPr id="17" name="Стрелка: пятиугольник 16">
            <a:extLst>
              <a:ext uri="{FF2B5EF4-FFF2-40B4-BE49-F238E27FC236}">
                <a16:creationId xmlns:a16="http://schemas.microsoft.com/office/drawing/2014/main" id="{5168A7E9-6314-42AC-B1CE-B0399F91AC88}"/>
              </a:ext>
            </a:extLst>
          </p:cNvPr>
          <p:cNvSpPr/>
          <p:nvPr/>
        </p:nvSpPr>
        <p:spPr>
          <a:xfrm rot="5400000">
            <a:off x="6394605" y="1455306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69076291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ED65D59-FDBF-43BC-B239-85EA02DA2486}"/>
              </a:ext>
            </a:extLst>
          </p:cNvPr>
          <p:cNvSpPr txBox="1"/>
          <p:nvPr/>
        </p:nvSpPr>
        <p:spPr>
          <a:xfrm>
            <a:off x="10716340" y="0"/>
            <a:ext cx="1475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Литература, 7 класс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320E49-6BF4-4DC5-B599-CDF6678481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53"/>
          <a:stretch/>
        </p:blipFill>
        <p:spPr>
          <a:xfrm>
            <a:off x="2021746" y="1002484"/>
            <a:ext cx="8726479" cy="5029200"/>
          </a:xfrm>
          <a:prstGeom prst="rect">
            <a:avLst/>
          </a:prstGeom>
        </p:spPr>
      </p:pic>
      <p:sp>
        <p:nvSpPr>
          <p:cNvPr id="8" name="Заголовок 3">
            <a:extLst>
              <a:ext uri="{FF2B5EF4-FFF2-40B4-BE49-F238E27FC236}">
                <a16:creationId xmlns:a16="http://schemas.microsoft.com/office/drawing/2014/main" id="{E3DBD6C1-2535-4212-9DAB-4506D8384DCB}"/>
              </a:ext>
            </a:extLst>
          </p:cNvPr>
          <p:cNvSpPr txBox="1">
            <a:spLocks/>
          </p:cNvSpPr>
          <p:nvPr/>
        </p:nvSpPr>
        <p:spPr>
          <a:xfrm>
            <a:off x="3541395" y="214640"/>
            <a:ext cx="6688455" cy="5092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Выполнение заданий группами участников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223953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967" y="288781"/>
            <a:ext cx="8032767" cy="509260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за работу с отметками по журналу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C278EE-61F6-42A1-953B-F890C555158E}"/>
              </a:ext>
            </a:extLst>
          </p:cNvPr>
          <p:cNvSpPr txBox="1"/>
          <p:nvPr/>
        </p:nvSpPr>
        <p:spPr>
          <a:xfrm>
            <a:off x="10716340" y="0"/>
            <a:ext cx="1475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Литература, 7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41BF5C26-12A1-49C7-BA67-5B8DA94A9C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0578092"/>
              </p:ext>
            </p:extLst>
          </p:nvPr>
        </p:nvGraphicFramePr>
        <p:xfrm>
          <a:off x="491764" y="867266"/>
          <a:ext cx="11395435" cy="5882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7221816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FA4C46F-5D12-76B5-8BC8-F8B04389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870" y="297181"/>
            <a:ext cx="10728960" cy="594360"/>
          </a:xfrm>
        </p:spPr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id="{C43E84AE-2FC9-4608-BADC-F993BE74A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84" y="1237507"/>
            <a:ext cx="11467694" cy="5323312"/>
          </a:xfrm>
        </p:spPr>
        <p:txBody>
          <a:bodyPr>
            <a:norm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В ВПР по литературе в 7 классах приняло участие </a:t>
            </a:r>
            <a:r>
              <a:rPr lang="ru-RU" sz="2800" b="1" dirty="0">
                <a:latin typeface="+mn-lt"/>
              </a:rPr>
              <a:t>6438 </a:t>
            </a:r>
            <a:r>
              <a:rPr lang="ru-RU" sz="2800" dirty="0">
                <a:latin typeface="+mn-lt"/>
              </a:rPr>
              <a:t>человек.</a:t>
            </a:r>
          </a:p>
          <a:p>
            <a:endParaRPr lang="ru-RU" sz="28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Не справились с  работой (получили «2») </a:t>
            </a:r>
            <a:r>
              <a:rPr lang="ru-RU" sz="2800" b="1" dirty="0">
                <a:latin typeface="+mn-lt"/>
              </a:rPr>
              <a:t>598</a:t>
            </a:r>
            <a:r>
              <a:rPr lang="ru-RU" sz="2800" dirty="0">
                <a:latin typeface="+mn-lt"/>
              </a:rPr>
              <a:t> участников (</a:t>
            </a:r>
            <a:r>
              <a:rPr lang="ru-RU" sz="2800" b="1" dirty="0">
                <a:latin typeface="+mn-lt"/>
              </a:rPr>
              <a:t>9,29 </a:t>
            </a:r>
            <a:r>
              <a:rPr lang="ru-RU" sz="2800" dirty="0">
                <a:latin typeface="+mn-lt"/>
              </a:rPr>
              <a:t>%).</a:t>
            </a:r>
          </a:p>
          <a:p>
            <a:endParaRPr lang="ru-RU" sz="28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 </a:t>
            </a:r>
            <a:r>
              <a:rPr lang="ru-RU" sz="2800" b="1" dirty="0">
                <a:latin typeface="+mn-lt"/>
              </a:rPr>
              <a:t>51,9 </a:t>
            </a:r>
            <a:r>
              <a:rPr lang="ru-RU" sz="2800" dirty="0">
                <a:latin typeface="+mn-lt"/>
              </a:rPr>
              <a:t>% участников показали качество знаний (получили «4» и «5») в  процессе выполнения работы.</a:t>
            </a:r>
          </a:p>
          <a:p>
            <a:endParaRPr lang="ru-RU" sz="28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Наибольшую сложность при выполнении работы вызвали задания </a:t>
            </a:r>
            <a:br>
              <a:rPr lang="ru-RU" sz="2800" dirty="0">
                <a:latin typeface="+mn-lt"/>
              </a:rPr>
            </a:br>
            <a:r>
              <a:rPr lang="ru-RU" sz="2800" dirty="0">
                <a:latin typeface="+mn-lt"/>
              </a:rPr>
              <a:t>№  </a:t>
            </a:r>
            <a:r>
              <a:rPr lang="ru-RU" sz="2800" b="1" dirty="0">
                <a:latin typeface="+mn-lt"/>
              </a:rPr>
              <a:t>6К2, 6К3.</a:t>
            </a:r>
          </a:p>
          <a:p>
            <a:endParaRPr lang="ru-RU" sz="2800" dirty="0"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143091-615C-4012-89AE-3A4245C0571B}"/>
              </a:ext>
            </a:extLst>
          </p:cNvPr>
          <p:cNvSpPr txBox="1"/>
          <p:nvPr/>
        </p:nvSpPr>
        <p:spPr>
          <a:xfrm>
            <a:off x="10716340" y="0"/>
            <a:ext cx="1475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Литература, 7 класс</a:t>
            </a:r>
          </a:p>
        </p:txBody>
      </p:sp>
    </p:spTree>
    <p:extLst>
      <p:ext uri="{BB962C8B-B14F-4D97-AF65-F5344CB8AC3E}">
        <p14:creationId xmlns:p14="http://schemas.microsoft.com/office/powerpoint/2010/main" val="268332437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57" y="1993557"/>
            <a:ext cx="10068285" cy="4740464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/>
              <a:t>Основные результаты </a:t>
            </a:r>
          </a:p>
          <a:p>
            <a:pPr algn="ctr"/>
            <a:r>
              <a:rPr lang="ru-RU" sz="6600" b="1" dirty="0"/>
              <a:t>по английскому языку</a:t>
            </a:r>
          </a:p>
        </p:txBody>
      </p:sp>
    </p:spTree>
    <p:extLst>
      <p:ext uri="{BB962C8B-B14F-4D97-AF65-F5344CB8AC3E}">
        <p14:creationId xmlns:p14="http://schemas.microsoft.com/office/powerpoint/2010/main" val="425346914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0F7D01D-7223-435B-A3CF-762E77D525DC}"/>
              </a:ext>
            </a:extLst>
          </p:cNvPr>
          <p:cNvSpPr txBox="1">
            <a:spLocks/>
          </p:cNvSpPr>
          <p:nvPr/>
        </p:nvSpPr>
        <p:spPr>
          <a:xfrm>
            <a:off x="3490686" y="290710"/>
            <a:ext cx="3116580" cy="5943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Описание работы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452794E-3ABB-4847-9459-CB69FDB4776B}"/>
              </a:ext>
            </a:extLst>
          </p:cNvPr>
          <p:cNvSpPr/>
          <p:nvPr/>
        </p:nvSpPr>
        <p:spPr>
          <a:xfrm>
            <a:off x="117128" y="2341046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4 задания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4BA2786-3DFF-41D6-A840-04D3ABEAA725}"/>
              </a:ext>
            </a:extLst>
          </p:cNvPr>
          <p:cNvSpPr/>
          <p:nvPr/>
        </p:nvSpPr>
        <p:spPr>
          <a:xfrm>
            <a:off x="2013686" y="2834640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4 задания базового уровня сложности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E1EAEA2-B72C-4122-8C12-CC36DD7CF02D}"/>
              </a:ext>
            </a:extLst>
          </p:cNvPr>
          <p:cNvSpPr/>
          <p:nvPr/>
        </p:nvSpPr>
        <p:spPr>
          <a:xfrm>
            <a:off x="113682" y="5200288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Работа состоит из одной части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31FB0FC-E027-4013-AD37-A9F2A0F8AB8A}"/>
              </a:ext>
            </a:extLst>
          </p:cNvPr>
          <p:cNvSpPr/>
          <p:nvPr/>
        </p:nvSpPr>
        <p:spPr>
          <a:xfrm>
            <a:off x="3465454" y="5067652"/>
            <a:ext cx="8612864" cy="171595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</a:rPr>
              <a:t>3 задания предполагают краткий ответ в виде комбинации цифр или слов. 1 задание – развернутый ответ.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0E5816E-2110-4725-BDF8-B4AAAD3DAE81}"/>
              </a:ext>
            </a:extLst>
          </p:cNvPr>
          <p:cNvSpPr/>
          <p:nvPr/>
        </p:nvSpPr>
        <p:spPr>
          <a:xfrm>
            <a:off x="5048976" y="3265538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минимальный балл за работу - </a:t>
            </a:r>
            <a:r>
              <a:rPr lang="ru-RU" b="1" dirty="0">
                <a:solidFill>
                  <a:sysClr val="windowText" lastClr="000000"/>
                </a:solidFill>
              </a:rPr>
              <a:t>10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EC46491-BD9C-4F30-ABB8-8D06FC9DB66F}"/>
              </a:ext>
            </a:extLst>
          </p:cNvPr>
          <p:cNvSpPr/>
          <p:nvPr/>
        </p:nvSpPr>
        <p:spPr>
          <a:xfrm>
            <a:off x="5048976" y="2351806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максимальный балл за работу -  </a:t>
            </a:r>
            <a:r>
              <a:rPr lang="ru-RU" b="1" dirty="0">
                <a:solidFill>
                  <a:sysClr val="windowText" lastClr="000000"/>
                </a:solidFill>
              </a:rPr>
              <a:t>25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BD5BEBA-741E-4EA2-8876-EB92469EB874}"/>
              </a:ext>
            </a:extLst>
          </p:cNvPr>
          <p:cNvSpPr/>
          <p:nvPr/>
        </p:nvSpPr>
        <p:spPr>
          <a:xfrm>
            <a:off x="8207221" y="1422511"/>
            <a:ext cx="3525107" cy="807308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Перевод первичных баллов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в  отметки по пятибалльной шкале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7506DA7C-50E6-4EB1-B291-D46D75408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874430"/>
              </p:ext>
            </p:extLst>
          </p:nvPr>
        </p:nvGraphicFramePr>
        <p:xfrm>
          <a:off x="7953375" y="2389325"/>
          <a:ext cx="4002735" cy="17159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6814">
                  <a:extLst>
                    <a:ext uri="{9D8B030D-6E8A-4147-A177-3AD203B41FA5}">
                      <a16:colId xmlns:a16="http://schemas.microsoft.com/office/drawing/2014/main" val="3089212738"/>
                    </a:ext>
                  </a:extLst>
                </a:gridCol>
                <a:gridCol w="705455">
                  <a:extLst>
                    <a:ext uri="{9D8B030D-6E8A-4147-A177-3AD203B41FA5}">
                      <a16:colId xmlns:a16="http://schemas.microsoft.com/office/drawing/2014/main" val="469627586"/>
                    </a:ext>
                  </a:extLst>
                </a:gridCol>
                <a:gridCol w="673488">
                  <a:extLst>
                    <a:ext uri="{9D8B030D-6E8A-4147-A177-3AD203B41FA5}">
                      <a16:colId xmlns:a16="http://schemas.microsoft.com/office/drawing/2014/main" val="1410754882"/>
                    </a:ext>
                  </a:extLst>
                </a:gridCol>
                <a:gridCol w="664134">
                  <a:extLst>
                    <a:ext uri="{9D8B030D-6E8A-4147-A177-3AD203B41FA5}">
                      <a16:colId xmlns:a16="http://schemas.microsoft.com/office/drawing/2014/main" val="3208314456"/>
                    </a:ext>
                  </a:extLst>
                </a:gridCol>
                <a:gridCol w="682844">
                  <a:extLst>
                    <a:ext uri="{9D8B030D-6E8A-4147-A177-3AD203B41FA5}">
                      <a16:colId xmlns:a16="http://schemas.microsoft.com/office/drawing/2014/main" val="4101601159"/>
                    </a:ext>
                  </a:extLst>
                </a:gridCol>
              </a:tblGrid>
              <a:tr h="77799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Отметка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«2»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«3»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«4»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«5»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2861024"/>
                  </a:ext>
                </a:extLst>
              </a:tr>
              <a:tr h="93795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Первичные баллы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0-9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10-14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15-21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22-25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7554406"/>
                  </a:ext>
                </a:extLst>
              </a:tr>
            </a:tbl>
          </a:graphicData>
        </a:graphic>
      </p:graphicFrame>
      <p:pic>
        <p:nvPicPr>
          <p:cNvPr id="17" name="Рисунок 16" descr="Часы">
            <a:extLst>
              <a:ext uri="{FF2B5EF4-FFF2-40B4-BE49-F238E27FC236}">
                <a16:creationId xmlns:a16="http://schemas.microsoft.com/office/drawing/2014/main" id="{305C066C-516A-49B0-B9CF-8A7285CF7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3612" y="3966678"/>
            <a:ext cx="1233610" cy="123361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7BD4829-F0EE-426E-95EF-C14D905F9713}"/>
              </a:ext>
            </a:extLst>
          </p:cNvPr>
          <p:cNvSpPr/>
          <p:nvPr/>
        </p:nvSpPr>
        <p:spPr>
          <a:xfrm>
            <a:off x="1985236" y="5200288"/>
            <a:ext cx="1263972" cy="1518852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45 минут</a:t>
            </a:r>
          </a:p>
        </p:txBody>
      </p:sp>
      <p:pic>
        <p:nvPicPr>
          <p:cNvPr id="20" name="Рисунок 19" descr="Документ">
            <a:extLst>
              <a:ext uri="{FF2B5EF4-FFF2-40B4-BE49-F238E27FC236}">
                <a16:creationId xmlns:a16="http://schemas.microsoft.com/office/drawing/2014/main" id="{0627694F-307C-4CA3-BF8D-9B63DD6F6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475" y="1125928"/>
            <a:ext cx="1139034" cy="1139034"/>
          </a:xfrm>
          <a:prstGeom prst="rect">
            <a:avLst/>
          </a:prstGeom>
        </p:spPr>
      </p:pic>
      <p:pic>
        <p:nvPicPr>
          <p:cNvPr id="21" name="Рисунок 20" descr="Поделиться">
            <a:extLst>
              <a:ext uri="{FF2B5EF4-FFF2-40B4-BE49-F238E27FC236}">
                <a16:creationId xmlns:a16="http://schemas.microsoft.com/office/drawing/2014/main" id="{F8F9697D-AED4-4A45-A862-D48E11A39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64744" y="208110"/>
            <a:ext cx="1054895" cy="105489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E8851C8-C4BF-4135-BE95-5580C1DFEDA0}"/>
              </a:ext>
            </a:extLst>
          </p:cNvPr>
          <p:cNvSpPr txBox="1"/>
          <p:nvPr/>
        </p:nvSpPr>
        <p:spPr>
          <a:xfrm>
            <a:off x="10347136" y="3731"/>
            <a:ext cx="1844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Английский язык, 7 класс</a:t>
            </a:r>
          </a:p>
        </p:txBody>
      </p:sp>
    </p:spTree>
    <p:extLst>
      <p:ext uri="{BB962C8B-B14F-4D97-AF65-F5344CB8AC3E}">
        <p14:creationId xmlns:p14="http://schemas.microsoft.com/office/powerpoint/2010/main" val="228446244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23AEC73-3C65-42DB-8517-994DE7F35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505612"/>
              </p:ext>
            </p:extLst>
          </p:nvPr>
        </p:nvGraphicFramePr>
        <p:xfrm>
          <a:off x="197708" y="1223677"/>
          <a:ext cx="11796583" cy="3989578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698404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1098179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2365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</a:t>
                      </a:r>
                      <a:r>
                        <a:rPr lang="ru-RU" sz="18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ПООП</a:t>
                      </a:r>
                      <a:r>
                        <a:rPr lang="ru-RU" sz="18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8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</a:t>
                      </a:r>
                      <a:r>
                        <a:rPr lang="ru-RU" sz="1800" b="1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научится</a:t>
                      </a:r>
                      <a:r>
                        <a:rPr lang="ru-RU" sz="18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8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получит </a:t>
                      </a:r>
                      <a:r>
                        <a:rPr lang="ru-RU" sz="1800" b="1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ru-RU" sz="18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научиться</a:t>
                      </a:r>
                      <a:r>
                        <a:rPr lang="ru-RU" sz="1800" b="1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8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проверяемые требования</a:t>
                      </a:r>
                      <a:r>
                        <a:rPr lang="ru-RU" sz="18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(умения)</a:t>
                      </a:r>
                      <a:r>
                        <a:rPr lang="ru-RU" sz="18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800" b="1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соответствии</a:t>
                      </a:r>
                      <a:r>
                        <a:rPr lang="ru-RU" sz="18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8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Воспринимать на слух и понимать несложные адаптированные аутентичные тексты, содержащие отдельные незнакомые слова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76895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Читать про себя и понимать несложные адаптированные аутентичные тексты, содержащие отдельные незнакомые слова, с пониманием запрашиваемой информации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492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Оперировать языковыми средствами в коммуникативно значимом контексте: грамматические формы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4819962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Писать электронное сообщение личного характера, соблюдая речевой этикет, принятый в стране (странах) изучаемого языка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6756613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 использовать средства логической связи; структурно оформлять текст в соответствии с нормами письменного этикета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3452799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Правильное лексико-грамматическое оформление текста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105924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4К4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Владеть орфографическими навыками: правильно писать изученные слова, пунктуационно правильно оформлять электронное сообщение личного характера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707386"/>
                  </a:ext>
                </a:extLst>
              </a:tr>
            </a:tbl>
          </a:graphicData>
        </a:graphic>
      </p:graphicFrame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6620" y="292746"/>
            <a:ext cx="10728960" cy="594360"/>
          </a:xfrm>
        </p:spPr>
        <p:txBody>
          <a:bodyPr/>
          <a:lstStyle/>
          <a:p>
            <a:r>
              <a:rPr lang="ru-RU" dirty="0"/>
              <a:t>Требования (умения)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9502CC-469D-46F7-A34E-999C47519493}"/>
              </a:ext>
            </a:extLst>
          </p:cNvPr>
          <p:cNvSpPr txBox="1"/>
          <p:nvPr/>
        </p:nvSpPr>
        <p:spPr>
          <a:xfrm>
            <a:off x="10347136" y="3731"/>
            <a:ext cx="1844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Английский язык, 7 класс</a:t>
            </a:r>
          </a:p>
        </p:txBody>
      </p:sp>
    </p:spTree>
    <p:extLst>
      <p:ext uri="{BB962C8B-B14F-4D97-AF65-F5344CB8AC3E}">
        <p14:creationId xmlns:p14="http://schemas.microsoft.com/office/powerpoint/2010/main" val="100261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первичных баллов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57369B-21A4-45D6-8C43-97EA6C174D69}"/>
              </a:ext>
            </a:extLst>
          </p:cNvPr>
          <p:cNvSpPr txBox="1"/>
          <p:nvPr/>
        </p:nvSpPr>
        <p:spPr>
          <a:xfrm>
            <a:off x="10597333" y="13711"/>
            <a:ext cx="15946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Русский язык, 7 класс</a:t>
            </a: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5BF4D65E-2A44-4B0A-A357-56A1BC9ECC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7609307"/>
              </p:ext>
            </p:extLst>
          </p:nvPr>
        </p:nvGraphicFramePr>
        <p:xfrm>
          <a:off x="731520" y="1510101"/>
          <a:ext cx="10728960" cy="4655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Стрелка: пятиугольник 13">
            <a:extLst>
              <a:ext uri="{FF2B5EF4-FFF2-40B4-BE49-F238E27FC236}">
                <a16:creationId xmlns:a16="http://schemas.microsoft.com/office/drawing/2014/main" id="{35C32001-241B-43CF-88A9-72ED34DEC4A2}"/>
              </a:ext>
            </a:extLst>
          </p:cNvPr>
          <p:cNvSpPr/>
          <p:nvPr/>
        </p:nvSpPr>
        <p:spPr>
          <a:xfrm rot="5400000">
            <a:off x="8962592" y="1198474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15" name="Стрелка: пятиугольник 14">
            <a:extLst>
              <a:ext uri="{FF2B5EF4-FFF2-40B4-BE49-F238E27FC236}">
                <a16:creationId xmlns:a16="http://schemas.microsoft.com/office/drawing/2014/main" id="{CE8D08D7-68B2-4326-8554-1AE8D022D29A}"/>
              </a:ext>
            </a:extLst>
          </p:cNvPr>
          <p:cNvSpPr/>
          <p:nvPr/>
        </p:nvSpPr>
        <p:spPr>
          <a:xfrm rot="5400000">
            <a:off x="7185950" y="1198474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4</a:t>
            </a:r>
          </a:p>
        </p:txBody>
      </p:sp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id="{B3896A46-D838-48D0-B1BE-50D7A1A68153}"/>
              </a:ext>
            </a:extLst>
          </p:cNvPr>
          <p:cNvSpPr/>
          <p:nvPr/>
        </p:nvSpPr>
        <p:spPr>
          <a:xfrm rot="5400000">
            <a:off x="5908877" y="1204298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4347379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8362281" cy="444387"/>
          </a:xfrm>
        </p:spPr>
        <p:txBody>
          <a:bodyPr>
            <a:noAutofit/>
          </a:bodyPr>
          <a:lstStyle/>
          <a:p>
            <a:r>
              <a:rPr lang="ru-RU" sz="2000" dirty="0"/>
              <a:t>Изменение доли участников по качеству знаний («4»+«5») по результатам ВПР в  2021-2025 гг.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778A58D-E6E9-4DE1-8D27-8FDCACC32A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8559502"/>
              </p:ext>
            </p:extLst>
          </p:nvPr>
        </p:nvGraphicFramePr>
        <p:xfrm>
          <a:off x="98854" y="719667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8FAA810D-E1F2-4CF0-9CEE-B6A9C74CD0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8865169"/>
              </p:ext>
            </p:extLst>
          </p:nvPr>
        </p:nvGraphicFramePr>
        <p:xfrm>
          <a:off x="0" y="3656001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69C334B9-B793-4C46-AB76-76C7BF340BDD}"/>
              </a:ext>
            </a:extLst>
          </p:cNvPr>
          <p:cNvSpPr txBox="1"/>
          <p:nvPr/>
        </p:nvSpPr>
        <p:spPr>
          <a:xfrm>
            <a:off x="10347136" y="3731"/>
            <a:ext cx="1844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Английский язык, 7 класс</a:t>
            </a:r>
          </a:p>
        </p:txBody>
      </p:sp>
    </p:spTree>
    <p:extLst>
      <p:ext uri="{BB962C8B-B14F-4D97-AF65-F5344CB8AC3E}">
        <p14:creationId xmlns:p14="http://schemas.microsoft.com/office/powerpoint/2010/main" val="213213626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300365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Достижение планируемых результатов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2902B6-C023-47C4-9B8C-0BEA60E232D7}"/>
              </a:ext>
            </a:extLst>
          </p:cNvPr>
          <p:cNvSpPr txBox="1"/>
          <p:nvPr/>
        </p:nvSpPr>
        <p:spPr>
          <a:xfrm>
            <a:off x="10347136" y="3731"/>
            <a:ext cx="1844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Английский язык, 7 класс</a:t>
            </a: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EDA7006D-1E0B-4195-B738-B1D477DB9C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1815014"/>
              </p:ext>
            </p:extLst>
          </p:nvPr>
        </p:nvGraphicFramePr>
        <p:xfrm>
          <a:off x="1415115" y="1247026"/>
          <a:ext cx="10052635" cy="4700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392537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участников по отметкам, 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43035D-500F-40BF-BC46-8884F1966640}"/>
              </a:ext>
            </a:extLst>
          </p:cNvPr>
          <p:cNvSpPr txBox="1"/>
          <p:nvPr/>
        </p:nvSpPr>
        <p:spPr>
          <a:xfrm>
            <a:off x="10347136" y="3731"/>
            <a:ext cx="1844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Английский язык, 7 класс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20C94438-AF71-495C-9B36-E4A513A2D5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423469"/>
              </p:ext>
            </p:extLst>
          </p:nvPr>
        </p:nvGraphicFramePr>
        <p:xfrm>
          <a:off x="1028700" y="727364"/>
          <a:ext cx="10134599" cy="5856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3697787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первичных баллов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E97DDF-5FE9-49A7-B318-CE9A72F3CC9A}"/>
              </a:ext>
            </a:extLst>
          </p:cNvPr>
          <p:cNvSpPr txBox="1"/>
          <p:nvPr/>
        </p:nvSpPr>
        <p:spPr>
          <a:xfrm>
            <a:off x="10347136" y="3731"/>
            <a:ext cx="1844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Английский язык, 7 класс</a:t>
            </a:r>
          </a:p>
        </p:txBody>
      </p:sp>
      <p:graphicFrame>
        <p:nvGraphicFramePr>
          <p:cNvPr id="15" name="Диаграмма 14">
            <a:extLst>
              <a:ext uri="{FF2B5EF4-FFF2-40B4-BE49-F238E27FC236}">
                <a16:creationId xmlns:a16="http://schemas.microsoft.com/office/drawing/2014/main" id="{8077F0BA-36A5-47CF-86DA-F6A221B876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9615685"/>
              </p:ext>
            </p:extLst>
          </p:nvPr>
        </p:nvGraphicFramePr>
        <p:xfrm>
          <a:off x="1281953" y="1691641"/>
          <a:ext cx="10022541" cy="4628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id="{AF64EDC5-B656-4D49-AD9F-2274F24B345B}"/>
              </a:ext>
            </a:extLst>
          </p:cNvPr>
          <p:cNvSpPr/>
          <p:nvPr/>
        </p:nvSpPr>
        <p:spPr>
          <a:xfrm rot="5400000">
            <a:off x="9699018" y="1369581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17" name="Стрелка: пятиугольник 16">
            <a:extLst>
              <a:ext uri="{FF2B5EF4-FFF2-40B4-BE49-F238E27FC236}">
                <a16:creationId xmlns:a16="http://schemas.microsoft.com/office/drawing/2014/main" id="{0776CCAE-ABEB-4B17-9113-A36EFC3F6B27}"/>
              </a:ext>
            </a:extLst>
          </p:cNvPr>
          <p:cNvSpPr/>
          <p:nvPr/>
        </p:nvSpPr>
        <p:spPr>
          <a:xfrm rot="5400000">
            <a:off x="7298718" y="1369582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/>
              <a:t>4</a:t>
            </a:r>
            <a:endParaRPr lang="ru-RU" dirty="0"/>
          </a:p>
        </p:txBody>
      </p:sp>
      <p:sp>
        <p:nvSpPr>
          <p:cNvPr id="18" name="Стрелка: пятиугольник 17">
            <a:extLst>
              <a:ext uri="{FF2B5EF4-FFF2-40B4-BE49-F238E27FC236}">
                <a16:creationId xmlns:a16="http://schemas.microsoft.com/office/drawing/2014/main" id="{13FFC6B1-2E09-485C-B169-8C57B2EE4BEF}"/>
              </a:ext>
            </a:extLst>
          </p:cNvPr>
          <p:cNvSpPr/>
          <p:nvPr/>
        </p:nvSpPr>
        <p:spPr>
          <a:xfrm rot="5400000">
            <a:off x="5498493" y="1369581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68651010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7ABCD14-56DB-456D-AEE8-1B258F45CFD9}"/>
              </a:ext>
            </a:extLst>
          </p:cNvPr>
          <p:cNvSpPr txBox="1"/>
          <p:nvPr/>
        </p:nvSpPr>
        <p:spPr>
          <a:xfrm>
            <a:off x="10347136" y="3731"/>
            <a:ext cx="1844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Английский язык, 7 класс</a:t>
            </a:r>
          </a:p>
        </p:txBody>
      </p:sp>
      <p:sp>
        <p:nvSpPr>
          <p:cNvPr id="11" name="Заголовок 3">
            <a:extLst>
              <a:ext uri="{FF2B5EF4-FFF2-40B4-BE49-F238E27FC236}">
                <a16:creationId xmlns:a16="http://schemas.microsoft.com/office/drawing/2014/main" id="{829D247A-6F78-455E-8F8B-A1B17B616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Выполнение заданий группами участников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96B2499-2EB9-4F18-852F-F5A926EB8F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34"/>
          <a:stretch/>
        </p:blipFill>
        <p:spPr>
          <a:xfrm>
            <a:off x="1871536" y="1050481"/>
            <a:ext cx="8861228" cy="509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01184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967" y="288781"/>
            <a:ext cx="8032767" cy="509260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за работу с отметками по журналу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A91EA1-6976-47A6-A59F-BC76190FE00E}"/>
              </a:ext>
            </a:extLst>
          </p:cNvPr>
          <p:cNvSpPr txBox="1"/>
          <p:nvPr/>
        </p:nvSpPr>
        <p:spPr>
          <a:xfrm>
            <a:off x="10347136" y="3731"/>
            <a:ext cx="1844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Английский язык, 7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70C98966-9AAE-4B7E-89F1-95B7F79533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6422844"/>
              </p:ext>
            </p:extLst>
          </p:nvPr>
        </p:nvGraphicFramePr>
        <p:xfrm>
          <a:off x="708212" y="1013012"/>
          <a:ext cx="10847294" cy="5692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0283031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FA4C46F-5D12-76B5-8BC8-F8B04389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870" y="297181"/>
            <a:ext cx="10728960" cy="594360"/>
          </a:xfrm>
        </p:spPr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id="{C43E84AE-2FC9-4608-BADC-F993BE74A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84" y="1237507"/>
            <a:ext cx="11467694" cy="5323312"/>
          </a:xfrm>
        </p:spPr>
        <p:txBody>
          <a:bodyPr>
            <a:norm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В ВПР по английскому языку в 7 классах приняло участие </a:t>
            </a:r>
            <a:r>
              <a:rPr lang="ru-RU" sz="2800" b="1" dirty="0">
                <a:latin typeface="+mn-lt"/>
              </a:rPr>
              <a:t>5722</a:t>
            </a:r>
            <a:r>
              <a:rPr lang="ru-RU" sz="2800" dirty="0">
                <a:latin typeface="+mn-lt"/>
              </a:rPr>
              <a:t> человека.</a:t>
            </a:r>
          </a:p>
          <a:p>
            <a:endParaRPr lang="ru-RU" sz="28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Не справились с  работой (получили «2») </a:t>
            </a:r>
            <a:r>
              <a:rPr lang="ru-RU" sz="2800" b="1" dirty="0">
                <a:latin typeface="+mn-lt"/>
              </a:rPr>
              <a:t>520</a:t>
            </a:r>
            <a:r>
              <a:rPr lang="ru-RU" sz="2800" dirty="0">
                <a:latin typeface="+mn-lt"/>
              </a:rPr>
              <a:t> участников (</a:t>
            </a:r>
            <a:r>
              <a:rPr lang="ru-RU" sz="2800" b="1" dirty="0">
                <a:latin typeface="+mn-lt"/>
              </a:rPr>
              <a:t>9,09 </a:t>
            </a:r>
            <a:r>
              <a:rPr lang="ru-RU" sz="2800" dirty="0">
                <a:latin typeface="+mn-lt"/>
              </a:rPr>
              <a:t>%).</a:t>
            </a:r>
          </a:p>
          <a:p>
            <a:endParaRPr lang="ru-RU" sz="28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 </a:t>
            </a:r>
            <a:r>
              <a:rPr lang="ru-RU" sz="2800" b="1" dirty="0">
                <a:latin typeface="+mn-lt"/>
              </a:rPr>
              <a:t>48,95 </a:t>
            </a:r>
            <a:r>
              <a:rPr lang="ru-RU" sz="2800" dirty="0">
                <a:latin typeface="+mn-lt"/>
              </a:rPr>
              <a:t>% участников показали качество знаний (получили «4» и «5») в  процессе выполнения работы.</a:t>
            </a:r>
          </a:p>
          <a:p>
            <a:endParaRPr lang="ru-RU" sz="28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Наибольшую сложность при выполнении работы вызвали задания                  № </a:t>
            </a:r>
            <a:r>
              <a:rPr lang="ru-RU" sz="2800" b="1" dirty="0">
                <a:latin typeface="+mn-lt"/>
              </a:rPr>
              <a:t>4К1, 4К2, 4К3, 4К4.</a:t>
            </a:r>
            <a:endParaRPr lang="ru-RU" sz="2800" dirty="0">
              <a:latin typeface="+mn-lt"/>
            </a:endParaRPr>
          </a:p>
          <a:p>
            <a:endParaRPr lang="ru-RU" sz="2800" dirty="0"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E130B2-3EFE-4B89-9043-0DE51DC01AA1}"/>
              </a:ext>
            </a:extLst>
          </p:cNvPr>
          <p:cNvSpPr txBox="1"/>
          <p:nvPr/>
        </p:nvSpPr>
        <p:spPr>
          <a:xfrm>
            <a:off x="10347136" y="3731"/>
            <a:ext cx="1844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Английский язык, 7 класс</a:t>
            </a:r>
          </a:p>
        </p:txBody>
      </p:sp>
    </p:spTree>
    <p:extLst>
      <p:ext uri="{BB962C8B-B14F-4D97-AF65-F5344CB8AC3E}">
        <p14:creationId xmlns:p14="http://schemas.microsoft.com/office/powerpoint/2010/main" val="3847977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 fontScale="90000"/>
          </a:bodyPr>
          <a:lstStyle/>
          <a:p>
            <a:r>
              <a:rPr lang="ru-RU" dirty="0"/>
              <a:t>Выполнение заданий группами участников, 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5CEFFE-2068-476E-B28F-ABD4A40A1D85}"/>
              </a:ext>
            </a:extLst>
          </p:cNvPr>
          <p:cNvSpPr txBox="1"/>
          <p:nvPr/>
        </p:nvSpPr>
        <p:spPr>
          <a:xfrm>
            <a:off x="10597333" y="13711"/>
            <a:ext cx="15946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Русский язык, 7 класс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B6881C-D69B-4916-AE20-02E6343F00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" t="13961" r="-31" b="437"/>
          <a:stretch/>
        </p:blipFill>
        <p:spPr>
          <a:xfrm>
            <a:off x="2025365" y="1048623"/>
            <a:ext cx="8635233" cy="492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663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967" y="288781"/>
            <a:ext cx="8032767" cy="509260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за работу с отметками по журналу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08A74B-B1E0-4EA6-852A-CA7D6E2CAC74}"/>
              </a:ext>
            </a:extLst>
          </p:cNvPr>
          <p:cNvSpPr txBox="1"/>
          <p:nvPr/>
        </p:nvSpPr>
        <p:spPr>
          <a:xfrm>
            <a:off x="10597333" y="13711"/>
            <a:ext cx="15946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Русский язык, 7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96647112-16AE-4B2C-AE67-9C055177BC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4230279"/>
              </p:ext>
            </p:extLst>
          </p:nvPr>
        </p:nvGraphicFramePr>
        <p:xfrm>
          <a:off x="232064" y="699651"/>
          <a:ext cx="11806137" cy="6019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545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FA4C46F-5D12-76B5-8BC8-F8B04389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870" y="297181"/>
            <a:ext cx="10728960" cy="594360"/>
          </a:xfrm>
        </p:spPr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id="{C43E84AE-2FC9-4608-BADC-F993BE74A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84" y="1237507"/>
            <a:ext cx="11467694" cy="5323312"/>
          </a:xfrm>
        </p:spPr>
        <p:txBody>
          <a:bodyPr>
            <a:norm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В ВПР по русскому языку в 7 классах приняло участие </a:t>
            </a:r>
            <a:r>
              <a:rPr lang="ru-RU" sz="2800" b="1" dirty="0">
                <a:latin typeface="+mn-lt"/>
              </a:rPr>
              <a:t>19098</a:t>
            </a:r>
            <a:r>
              <a:rPr lang="ru-RU" sz="2800" dirty="0">
                <a:latin typeface="+mn-lt"/>
              </a:rPr>
              <a:t> человек.</a:t>
            </a:r>
          </a:p>
          <a:p>
            <a:endParaRPr lang="ru-RU" sz="28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Не справились с  работой (получили «2») </a:t>
            </a:r>
            <a:r>
              <a:rPr lang="ru-RU" sz="2800" b="1" dirty="0">
                <a:latin typeface="+mn-lt"/>
              </a:rPr>
              <a:t>1884 </a:t>
            </a:r>
            <a:r>
              <a:rPr lang="ru-RU" sz="2800" dirty="0">
                <a:latin typeface="+mn-lt"/>
              </a:rPr>
              <a:t> участника (</a:t>
            </a:r>
            <a:r>
              <a:rPr lang="ru-RU" sz="2800" b="1" dirty="0">
                <a:latin typeface="+mn-lt"/>
              </a:rPr>
              <a:t>9,86</a:t>
            </a:r>
            <a:r>
              <a:rPr lang="ru-RU" sz="2800" dirty="0">
                <a:latin typeface="+mn-lt"/>
              </a:rPr>
              <a:t>%).</a:t>
            </a:r>
          </a:p>
          <a:p>
            <a:endParaRPr lang="ru-RU" sz="28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 </a:t>
            </a:r>
            <a:r>
              <a:rPr lang="ru-RU" sz="2800" b="1" dirty="0">
                <a:latin typeface="+mn-lt"/>
              </a:rPr>
              <a:t>45,6 </a:t>
            </a:r>
            <a:r>
              <a:rPr lang="ru-RU" sz="2800" dirty="0">
                <a:latin typeface="+mn-lt"/>
              </a:rPr>
              <a:t>% участников показали качество знаний (получили «4» и «5») в  процессе выполнения работы</a:t>
            </a:r>
          </a:p>
          <a:p>
            <a:endParaRPr lang="ru-RU" sz="28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Наибольшую сложность при выполнении работы вызвали задания                  № </a:t>
            </a:r>
            <a:r>
              <a:rPr lang="ru-RU" sz="2800" b="1" dirty="0">
                <a:latin typeface="+mn-lt"/>
              </a:rPr>
              <a:t>1К2, 4, 5.2, 7.2</a:t>
            </a:r>
            <a:endParaRPr lang="ru-RU" sz="2800" dirty="0">
              <a:latin typeface="+mn-lt"/>
            </a:endParaRPr>
          </a:p>
          <a:p>
            <a:endParaRPr lang="ru-RU" sz="2800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E59E07-77C2-4F07-8F73-60B85E8229D2}"/>
              </a:ext>
            </a:extLst>
          </p:cNvPr>
          <p:cNvSpPr txBox="1"/>
          <p:nvPr/>
        </p:nvSpPr>
        <p:spPr>
          <a:xfrm>
            <a:off x="10597333" y="13711"/>
            <a:ext cx="15946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Русский язык, 7 класс</a:t>
            </a:r>
          </a:p>
        </p:txBody>
      </p:sp>
    </p:spTree>
    <p:extLst>
      <p:ext uri="{BB962C8B-B14F-4D97-AF65-F5344CB8AC3E}">
        <p14:creationId xmlns:p14="http://schemas.microsoft.com/office/powerpoint/2010/main" val="4215859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57" y="1993557"/>
            <a:ext cx="10068285" cy="4740464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>
                <a:latin typeface="+mn-lt"/>
              </a:rPr>
              <a:t>Основные результаты </a:t>
            </a:r>
          </a:p>
          <a:p>
            <a:pPr algn="ctr"/>
            <a:r>
              <a:rPr lang="ru-RU" sz="6600" b="1" dirty="0">
                <a:latin typeface="+mn-lt"/>
              </a:rPr>
              <a:t>по математике</a:t>
            </a:r>
          </a:p>
          <a:p>
            <a:pPr algn="ctr"/>
            <a:r>
              <a:rPr lang="ru-RU" sz="6600" b="1" dirty="0">
                <a:latin typeface="+mn-lt"/>
              </a:rPr>
              <a:t> (базовый уровень)</a:t>
            </a:r>
          </a:p>
        </p:txBody>
      </p:sp>
    </p:spTree>
    <p:extLst>
      <p:ext uri="{BB962C8B-B14F-4D97-AF65-F5344CB8AC3E}">
        <p14:creationId xmlns:p14="http://schemas.microsoft.com/office/powerpoint/2010/main" val="950922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0F7D01D-7223-435B-A3CF-762E77D525DC}"/>
              </a:ext>
            </a:extLst>
          </p:cNvPr>
          <p:cNvSpPr txBox="1">
            <a:spLocks/>
          </p:cNvSpPr>
          <p:nvPr/>
        </p:nvSpPr>
        <p:spPr>
          <a:xfrm>
            <a:off x="3490686" y="290710"/>
            <a:ext cx="3116580" cy="5943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Описание работы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452794E-3ABB-4847-9459-CB69FDB4776B}"/>
              </a:ext>
            </a:extLst>
          </p:cNvPr>
          <p:cNvSpPr/>
          <p:nvPr/>
        </p:nvSpPr>
        <p:spPr>
          <a:xfrm>
            <a:off x="108739" y="2121917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1</a:t>
            </a:r>
            <a:r>
              <a:rPr lang="ru-RU" dirty="0">
                <a:solidFill>
                  <a:sysClr val="windowText" lastClr="000000"/>
                </a:solidFill>
              </a:rPr>
              <a:t>7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ru-RU" dirty="0">
                <a:solidFill>
                  <a:sysClr val="windowText" lastClr="000000"/>
                </a:solidFill>
              </a:rPr>
              <a:t>заданий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4BA2786-3DFF-41D6-A840-04D3ABEAA725}"/>
              </a:ext>
            </a:extLst>
          </p:cNvPr>
          <p:cNvSpPr/>
          <p:nvPr/>
        </p:nvSpPr>
        <p:spPr>
          <a:xfrm>
            <a:off x="1939188" y="2121917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14 заданий базового уровня сложности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E1EAEA2-B72C-4122-8C12-CC36DD7CF02D}"/>
              </a:ext>
            </a:extLst>
          </p:cNvPr>
          <p:cNvSpPr/>
          <p:nvPr/>
        </p:nvSpPr>
        <p:spPr>
          <a:xfrm>
            <a:off x="113682" y="5200288"/>
            <a:ext cx="1718414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Работа состоит из двух частей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31FB0FC-E027-4013-AD37-A9F2A0F8AB8A}"/>
              </a:ext>
            </a:extLst>
          </p:cNvPr>
          <p:cNvSpPr/>
          <p:nvPr/>
        </p:nvSpPr>
        <p:spPr>
          <a:xfrm>
            <a:off x="7272457" y="4250724"/>
            <a:ext cx="4565931" cy="2468415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ru-RU" dirty="0">
                <a:solidFill>
                  <a:schemeClr val="tx1"/>
                </a:solidFill>
              </a:rPr>
              <a:t>Часть 1 состоит из заданий 1-11:</a:t>
            </a:r>
          </a:p>
          <a:p>
            <a:pPr>
              <a:lnSpc>
                <a:spcPct val="114000"/>
              </a:lnSpc>
            </a:pPr>
            <a:r>
              <a:rPr lang="ru-RU" dirty="0">
                <a:solidFill>
                  <a:schemeClr val="tx1"/>
                </a:solidFill>
              </a:rPr>
              <a:t>1-5, 7, 8, 9.1, 10, 11 – краткий ответ;</a:t>
            </a:r>
          </a:p>
          <a:p>
            <a:pPr>
              <a:lnSpc>
                <a:spcPct val="114000"/>
              </a:lnSpc>
            </a:pPr>
            <a:r>
              <a:rPr lang="ru-RU" dirty="0">
                <a:solidFill>
                  <a:schemeClr val="tx1"/>
                </a:solidFill>
              </a:rPr>
              <a:t>задание 6 - отметить точку на числовой прямой;</a:t>
            </a:r>
          </a:p>
          <a:p>
            <a:pPr>
              <a:lnSpc>
                <a:spcPct val="114000"/>
              </a:lnSpc>
            </a:pPr>
            <a:r>
              <a:rPr lang="ru-RU" dirty="0">
                <a:solidFill>
                  <a:schemeClr val="tx1"/>
                </a:solidFill>
              </a:rPr>
              <a:t>задание 9.2 - построение графика.</a:t>
            </a:r>
          </a:p>
          <a:p>
            <a:pPr>
              <a:lnSpc>
                <a:spcPct val="114000"/>
              </a:lnSpc>
            </a:pPr>
            <a:r>
              <a:rPr lang="ru-RU" dirty="0">
                <a:solidFill>
                  <a:schemeClr val="tx1"/>
                </a:solidFill>
              </a:rPr>
              <a:t>Часть 2 состоит из заданий 12-17 - развернутый ответ.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0E5816E-2110-4725-BDF8-B4AAAD3DAE81}"/>
              </a:ext>
            </a:extLst>
          </p:cNvPr>
          <p:cNvSpPr/>
          <p:nvPr/>
        </p:nvSpPr>
        <p:spPr>
          <a:xfrm>
            <a:off x="5048976" y="3046409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минимальный балл за работу - </a:t>
            </a:r>
            <a:r>
              <a:rPr lang="ru-RU" b="1" dirty="0">
                <a:solidFill>
                  <a:sysClr val="windowText" lastClr="000000"/>
                </a:solidFill>
              </a:rPr>
              <a:t>7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EC46491-BD9C-4F30-ABB8-8D06FC9DB66F}"/>
              </a:ext>
            </a:extLst>
          </p:cNvPr>
          <p:cNvSpPr/>
          <p:nvPr/>
        </p:nvSpPr>
        <p:spPr>
          <a:xfrm>
            <a:off x="5048976" y="2132677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максимальный балл за работу -  </a:t>
            </a:r>
            <a:r>
              <a:rPr lang="ru-RU" b="1" dirty="0">
                <a:solidFill>
                  <a:sysClr val="windowText" lastClr="000000"/>
                </a:solidFill>
              </a:rPr>
              <a:t>25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3EEB01CB-1853-44FF-B0DC-3ADB00B795AF}"/>
              </a:ext>
            </a:extLst>
          </p:cNvPr>
          <p:cNvSpPr/>
          <p:nvPr/>
        </p:nvSpPr>
        <p:spPr>
          <a:xfrm>
            <a:off x="1939187" y="3046409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3 задания повышенного уровня сложности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BD5BEBA-741E-4EA2-8876-EB92469EB874}"/>
              </a:ext>
            </a:extLst>
          </p:cNvPr>
          <p:cNvSpPr/>
          <p:nvPr/>
        </p:nvSpPr>
        <p:spPr>
          <a:xfrm>
            <a:off x="8207221" y="1238525"/>
            <a:ext cx="3525107" cy="807308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Перевод первичных баллов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в  отметки по пятибалльной шкале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7506DA7C-50E6-4EB1-B291-D46D75408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956803"/>
              </p:ext>
            </p:extLst>
          </p:nvPr>
        </p:nvGraphicFramePr>
        <p:xfrm>
          <a:off x="7953375" y="2205339"/>
          <a:ext cx="4002735" cy="17159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6814">
                  <a:extLst>
                    <a:ext uri="{9D8B030D-6E8A-4147-A177-3AD203B41FA5}">
                      <a16:colId xmlns:a16="http://schemas.microsoft.com/office/drawing/2014/main" val="3089212738"/>
                    </a:ext>
                  </a:extLst>
                </a:gridCol>
                <a:gridCol w="705455">
                  <a:extLst>
                    <a:ext uri="{9D8B030D-6E8A-4147-A177-3AD203B41FA5}">
                      <a16:colId xmlns:a16="http://schemas.microsoft.com/office/drawing/2014/main" val="469627586"/>
                    </a:ext>
                  </a:extLst>
                </a:gridCol>
                <a:gridCol w="673488">
                  <a:extLst>
                    <a:ext uri="{9D8B030D-6E8A-4147-A177-3AD203B41FA5}">
                      <a16:colId xmlns:a16="http://schemas.microsoft.com/office/drawing/2014/main" val="1410754882"/>
                    </a:ext>
                  </a:extLst>
                </a:gridCol>
                <a:gridCol w="664134">
                  <a:extLst>
                    <a:ext uri="{9D8B030D-6E8A-4147-A177-3AD203B41FA5}">
                      <a16:colId xmlns:a16="http://schemas.microsoft.com/office/drawing/2014/main" val="3208314456"/>
                    </a:ext>
                  </a:extLst>
                </a:gridCol>
                <a:gridCol w="682844">
                  <a:extLst>
                    <a:ext uri="{9D8B030D-6E8A-4147-A177-3AD203B41FA5}">
                      <a16:colId xmlns:a16="http://schemas.microsoft.com/office/drawing/2014/main" val="4101601159"/>
                    </a:ext>
                  </a:extLst>
                </a:gridCol>
              </a:tblGrid>
              <a:tr h="77799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Отметка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«2»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«3»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«4»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«5»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2861024"/>
                  </a:ext>
                </a:extLst>
              </a:tr>
              <a:tr h="93795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Первичные баллы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0-6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7-12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13-18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19-25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7554406"/>
                  </a:ext>
                </a:extLst>
              </a:tr>
            </a:tbl>
          </a:graphicData>
        </a:graphic>
      </p:graphicFrame>
      <p:pic>
        <p:nvPicPr>
          <p:cNvPr id="17" name="Рисунок 16" descr="Часы">
            <a:extLst>
              <a:ext uri="{FF2B5EF4-FFF2-40B4-BE49-F238E27FC236}">
                <a16:creationId xmlns:a16="http://schemas.microsoft.com/office/drawing/2014/main" id="{305C066C-516A-49B0-B9CF-8A7285CF7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3612" y="3803723"/>
            <a:ext cx="1233610" cy="123361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7BD4829-F0EE-426E-95EF-C14D905F9713}"/>
              </a:ext>
            </a:extLst>
          </p:cNvPr>
          <p:cNvSpPr/>
          <p:nvPr/>
        </p:nvSpPr>
        <p:spPr>
          <a:xfrm>
            <a:off x="2193202" y="4250724"/>
            <a:ext cx="1187606" cy="2468412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90 минут</a:t>
            </a:r>
          </a:p>
        </p:txBody>
      </p:sp>
      <p:pic>
        <p:nvPicPr>
          <p:cNvPr id="20" name="Рисунок 19" descr="Документ">
            <a:extLst>
              <a:ext uri="{FF2B5EF4-FFF2-40B4-BE49-F238E27FC236}">
                <a16:creationId xmlns:a16="http://schemas.microsoft.com/office/drawing/2014/main" id="{0627694F-307C-4CA3-BF8D-9B63DD6F6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475" y="906799"/>
            <a:ext cx="1139034" cy="1139034"/>
          </a:xfrm>
          <a:prstGeom prst="rect">
            <a:avLst/>
          </a:prstGeom>
        </p:spPr>
      </p:pic>
      <p:pic>
        <p:nvPicPr>
          <p:cNvPr id="21" name="Рисунок 20" descr="Поделиться">
            <a:extLst>
              <a:ext uri="{FF2B5EF4-FFF2-40B4-BE49-F238E27FC236}">
                <a16:creationId xmlns:a16="http://schemas.microsoft.com/office/drawing/2014/main" id="{F8F9697D-AED4-4A45-A862-D48E11A39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64744" y="24124"/>
            <a:ext cx="1054895" cy="1054895"/>
          </a:xfrm>
          <a:prstGeom prst="rect">
            <a:avLst/>
          </a:prstGeom>
        </p:spPr>
      </p:pic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5E9AC808-ED66-4CE9-8380-7389510699E6}"/>
              </a:ext>
            </a:extLst>
          </p:cNvPr>
          <p:cNvSpPr/>
          <p:nvPr/>
        </p:nvSpPr>
        <p:spPr>
          <a:xfrm>
            <a:off x="3490686" y="4250724"/>
            <a:ext cx="3513437" cy="2468412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schemeClr val="tx1"/>
                </a:solidFill>
              </a:rPr>
              <a:t>Проверяемые элементы:</a:t>
            </a:r>
          </a:p>
          <a:p>
            <a:pPr marL="285750" indent="-28575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1600" dirty="0">
                <a:solidFill>
                  <a:schemeClr val="tx1"/>
                </a:solidFill>
              </a:rPr>
              <a:t>числа и вычисления</a:t>
            </a:r>
          </a:p>
          <a:p>
            <a:pPr marL="285750" indent="-28575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1600" dirty="0">
                <a:solidFill>
                  <a:schemeClr val="tx1"/>
                </a:solidFill>
              </a:rPr>
              <a:t>вероятность и статистика</a:t>
            </a:r>
          </a:p>
          <a:p>
            <a:pPr marL="285750" indent="-28575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1600" dirty="0">
                <a:solidFill>
                  <a:schemeClr val="tx1"/>
                </a:solidFill>
              </a:rPr>
              <a:t>уравнения</a:t>
            </a:r>
          </a:p>
          <a:p>
            <a:pPr marL="285750" indent="-28575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1600" dirty="0">
                <a:solidFill>
                  <a:schemeClr val="tx1"/>
                </a:solidFill>
              </a:rPr>
              <a:t>координаты и графики</a:t>
            </a:r>
          </a:p>
          <a:p>
            <a:pPr marL="285750" indent="-28575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1600" dirty="0">
                <a:solidFill>
                  <a:schemeClr val="tx1"/>
                </a:solidFill>
              </a:rPr>
              <a:t>функции</a:t>
            </a:r>
          </a:p>
          <a:p>
            <a:pPr marL="285750" indent="-28575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1600" dirty="0">
                <a:solidFill>
                  <a:schemeClr val="tx1"/>
                </a:solidFill>
              </a:rPr>
              <a:t>геометрия</a:t>
            </a:r>
          </a:p>
          <a:p>
            <a:pPr marL="285750" indent="-28575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1600" dirty="0">
                <a:solidFill>
                  <a:schemeClr val="tx1"/>
                </a:solidFill>
              </a:rPr>
              <a:t>алгебраические выражения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317920-8CBF-4419-BB65-80BAF49C2EAA}"/>
              </a:ext>
            </a:extLst>
          </p:cNvPr>
          <p:cNvSpPr txBox="1"/>
          <p:nvPr/>
        </p:nvSpPr>
        <p:spPr>
          <a:xfrm>
            <a:off x="9590500" y="23081"/>
            <a:ext cx="26438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 (базов. уровень), 7 класс</a:t>
            </a:r>
          </a:p>
        </p:txBody>
      </p:sp>
    </p:spTree>
    <p:extLst>
      <p:ext uri="{BB962C8B-B14F-4D97-AF65-F5344CB8AC3E}">
        <p14:creationId xmlns:p14="http://schemas.microsoft.com/office/powerpoint/2010/main" val="1266978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6620" y="292746"/>
            <a:ext cx="10728960" cy="594360"/>
          </a:xfrm>
        </p:spPr>
        <p:txBody>
          <a:bodyPr/>
          <a:lstStyle/>
          <a:p>
            <a:r>
              <a:rPr lang="ru-RU" dirty="0"/>
              <a:t>Требования (умения)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A047C0-6C2F-46CA-B331-1932B64F8700}"/>
              </a:ext>
            </a:extLst>
          </p:cNvPr>
          <p:cNvSpPr txBox="1"/>
          <p:nvPr/>
        </p:nvSpPr>
        <p:spPr>
          <a:xfrm>
            <a:off x="9548135" y="0"/>
            <a:ext cx="26438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 (базов. уровень), 7 класс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E06C40AD-0FA5-411D-900F-7142C9AD72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692933"/>
              </p:ext>
            </p:extLst>
          </p:nvPr>
        </p:nvGraphicFramePr>
        <p:xfrm>
          <a:off x="134600" y="756351"/>
          <a:ext cx="11992511" cy="606296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410214">
                  <a:extLst>
                    <a:ext uri="{9D8B030D-6E8A-4147-A177-3AD203B41FA5}">
                      <a16:colId xmlns:a16="http://schemas.microsoft.com/office/drawing/2014/main" val="3371003209"/>
                    </a:ext>
                  </a:extLst>
                </a:gridCol>
                <a:gridCol w="11582297">
                  <a:extLst>
                    <a:ext uri="{9D8B030D-6E8A-4147-A177-3AD203B41FA5}">
                      <a16:colId xmlns:a16="http://schemas.microsoft.com/office/drawing/2014/main" val="1794966923"/>
                    </a:ext>
                  </a:extLst>
                </a:gridCol>
              </a:tblGrid>
              <a:tr h="204031">
                <a:tc>
                  <a:txBody>
                    <a:bodyPr/>
                    <a:lstStyle/>
                    <a:p>
                      <a:pPr marL="67945" marR="4953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7945" marR="4953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ПООП</a:t>
                      </a: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: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 научится / получит возможность научиться или проверяемые требования (умения) в соответствии с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1856539"/>
                  </a:ext>
                </a:extLst>
              </a:tr>
              <a:tr h="167793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Выполнять, сочетая устные и письменные приемы, арифметические действия с рациональными числами. Находить значения числовых выражений; применять разнообразные способы и приемы вычисления значений дробных выражений, содержащих обыкновенные и десятичные дроби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6804931"/>
                  </a:ext>
                </a:extLst>
              </a:tr>
              <a:tr h="167793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Читать информацию, представленную в таблицах, на диаграммах; представлять данные в виде таблиц; строить диаграммы (столбиковые (столбчатые) и круговые) по массивам значений. Описывать и интерпретировать реальные числовые данные, представленные в таблицах, на диаграммах, графиках. Использовать для описания данных статистические характеристики: среднее арифметическое, медиана, наибольшее и наименьшее значения, размах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38086909"/>
                  </a:ext>
                </a:extLst>
              </a:tr>
              <a:tr h="167793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Читать информацию, представленную в таблицах, на диаграммах; представлять данные в виде таблиц; строить диаграммы (столбиковые (столбчатые) и круговые) по массивам значений. Описывать и интерпретировать реальные числовые данные, представленные в таблицах, на диаграммах, графиках. Использовать для описания данных статистические характеристики: среднее арифметическое, медиана, наибольшее и наименьшее значения, размах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43113165"/>
                  </a:ext>
                </a:extLst>
              </a:tr>
              <a:tr h="167793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Решать практико-ориентированные задачи, связанные с отношением величин, пропорциональностью величин, процентами; интерпретировать результаты решения задач с учетом ограничений, связанных со свойствами рассматриваемых объектов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52238309"/>
                  </a:ext>
                </a:extLst>
              </a:tr>
              <a:tr h="121996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Описывать и интерпретировать реальные числовые данные, представленные в таблицах, на диаграммах, графиках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9602564"/>
                  </a:ext>
                </a:extLst>
              </a:tr>
              <a:tr h="119949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Решать линейные уравнения с одной переменной, применяя правила перехода от исходного уравнения к равносильному ему. Проверять, является ли число корнем уравнения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0523923"/>
                  </a:ext>
                </a:extLst>
              </a:tr>
              <a:tr h="175927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Изображать на координатной прямой точки, соответствующие заданным координатам, лучи, отрезки, интервалы; записывать числовые промежутки на алгебраическом языке. Отмечать в координатной плоскости точки по заданным координатам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0867957"/>
                  </a:ext>
                </a:extLst>
              </a:tr>
              <a:tr h="139677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Решать задачи на клетчатой бумаге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6968410"/>
                  </a:ext>
                </a:extLst>
              </a:tr>
              <a:tr h="157046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Распознавать изученные геометрические фигуры, определять их взаимное расположение, изображать геометрические фигуры, выполнять чертежи по условию задачи. Измерять линейные и угловые величины. Решать задачи на вычисление длин отрезков и величин углов. Проводить вычисления и находить числовые и буквенные значения углов в геометрических задачах с использованием суммы углов треугольников и многоугольников, свойств углов, образованных при пересечении двух параллельных прямых секущей. Решать практические задачи на нахождение углов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220648"/>
                  </a:ext>
                </a:extLst>
              </a:tr>
              <a:tr h="186176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Понимать графический способ представления и анализа информации, извлекать и интерпретировать информацию из графиков реальных процессов и зависимостей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81229686"/>
                  </a:ext>
                </a:extLst>
              </a:tr>
              <a:tr h="191684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Понимать графический способ представления и анализа информации, извлекать и интерпретировать информацию из графиков реальных процессов и зависимостей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2111620"/>
                  </a:ext>
                </a:extLst>
              </a:tr>
              <a:tr h="179749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Находить значения буквенных выражений при заданных значениях переменных. Выполнять преобразования целого выражения в многочлен приведением подобных слагаемых, раскрытием скобок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1672037"/>
                  </a:ext>
                </a:extLst>
              </a:tr>
              <a:tr h="168130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Описывать и интерпретировать реальные числовые данные, представленные в таблицах, на диаграммах, графиках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69400083"/>
                  </a:ext>
                </a:extLst>
              </a:tr>
              <a:tr h="166848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Решать системы двух линейных уравнений с двумя переменными, в том числе графически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7835660"/>
                  </a:ext>
                </a:extLst>
              </a:tr>
              <a:tr h="150210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Решать практико-ориентированные задачи, связанные с отношением величин, пропорциональностью величин, процентами; интерпретировать результаты решения задач с учетом ограничений, связанных со свойствами рассматриваемых объектов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50850881"/>
                  </a:ext>
                </a:extLst>
              </a:tr>
              <a:tr h="196119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Распознавать изученные геометрические фигуры, определять их взаимное расположение, изображать геометрические фигуры, выполнять чертежи по условию задачи. Измерять линейные и угловые величины. Решать задачи на вычисление длин отрезков и величин углов. Проводить логические рассуждения с использованием геометрических теорем. Определять параллельность прямых с помощью углов, которые образует с ними секущая. Определять параллельность прямых с помощью равенства расстояний от точек одной прямой до точек другой прямой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46780100"/>
                  </a:ext>
                </a:extLst>
              </a:tr>
              <a:tr h="196119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Решать практико-ориентированные задачи, связанные с отношением величин, пропорциональностью величин, процентами; интерпретировать результаты решения задач с учетом ограничений, связанных со свойствами рассматриваемых объектов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99905037"/>
                  </a:ext>
                </a:extLst>
              </a:tr>
              <a:tr h="196119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Распознавать изученные геометрические фигуры, определять их взаимное расположение, изображать геометрические фигуры, выполнять чертежи по условию задачи. Измерять линейные и угловые величины. Решать задачи на вычисление длин отрезков и величин углов. Проводить логические рассуждения с использованием геометрических теорем. Владеть понятием геометрического места точек. Уметь определять биссектрису угла и серединный перпендикуляр к отрезку как геометрические места точек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6973723"/>
                  </a:ext>
                </a:extLst>
              </a:tr>
              <a:tr h="196119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Применять признаки делимости, разложение на множители натуральных чисел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77477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5386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8362281" cy="610113"/>
          </a:xfrm>
        </p:spPr>
        <p:txBody>
          <a:bodyPr>
            <a:noAutofit/>
          </a:bodyPr>
          <a:lstStyle/>
          <a:p>
            <a:r>
              <a:rPr lang="ru-RU" sz="2000" dirty="0"/>
              <a:t>Изменение доли участников по качеству знаний («4»+«5») по результатам ВПР в  2022-2026 гг.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778A58D-E6E9-4DE1-8D27-8FDCACC32A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3991030"/>
              </p:ext>
            </p:extLst>
          </p:nvPr>
        </p:nvGraphicFramePr>
        <p:xfrm>
          <a:off x="98854" y="719667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8FAA810D-E1F2-4CF0-9CEE-B6A9C74CD0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8953336"/>
              </p:ext>
            </p:extLst>
          </p:nvPr>
        </p:nvGraphicFramePr>
        <p:xfrm>
          <a:off x="0" y="3691468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4BBA298-1549-4630-8A22-62B1CA2D8EA4}"/>
              </a:ext>
            </a:extLst>
          </p:cNvPr>
          <p:cNvSpPr txBox="1"/>
          <p:nvPr/>
        </p:nvSpPr>
        <p:spPr>
          <a:xfrm>
            <a:off x="9548135" y="-5152"/>
            <a:ext cx="26438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 (базов. уровень), 7 класс</a:t>
            </a:r>
          </a:p>
        </p:txBody>
      </p:sp>
    </p:spTree>
    <p:extLst>
      <p:ext uri="{BB962C8B-B14F-4D97-AF65-F5344CB8AC3E}">
        <p14:creationId xmlns:p14="http://schemas.microsoft.com/office/powerpoint/2010/main" val="1015029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6145" y="172664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Достижение планируемых результатов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EBA243-E51F-462E-AFEA-3206FF84FD49}"/>
              </a:ext>
            </a:extLst>
          </p:cNvPr>
          <p:cNvSpPr txBox="1"/>
          <p:nvPr/>
        </p:nvSpPr>
        <p:spPr>
          <a:xfrm>
            <a:off x="9597337" y="-11131"/>
            <a:ext cx="26438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 (базов. уровень), 7 класс</a:t>
            </a: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05B732E9-46F7-45CD-BD7E-6C3C6628E3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7676764"/>
              </p:ext>
            </p:extLst>
          </p:nvPr>
        </p:nvGraphicFramePr>
        <p:xfrm>
          <a:off x="0" y="1691641"/>
          <a:ext cx="12134849" cy="4295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435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BC378BAD-155E-DB7C-261D-1B9411CA0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73" y="838899"/>
            <a:ext cx="10728960" cy="459422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endParaRPr lang="ru-RU" sz="2000" b="1" dirty="0"/>
          </a:p>
          <a:p>
            <a:pPr algn="just">
              <a:spcBef>
                <a:spcPts val="0"/>
              </a:spcBef>
            </a:pPr>
            <a:r>
              <a:rPr lang="ru-RU" sz="2000" b="1" dirty="0"/>
              <a:t>Основная цель ВПР</a:t>
            </a:r>
            <a:r>
              <a:rPr lang="ru-RU" sz="2000" dirty="0"/>
              <a:t> – мониторинг уровня знаний школьников и оценка качества образования по федеральным государственным образовательным стандартам.</a:t>
            </a:r>
          </a:p>
          <a:p>
            <a:pPr algn="just">
              <a:spcBef>
                <a:spcPts val="0"/>
              </a:spcBef>
            </a:pPr>
            <a:endParaRPr lang="ru-RU" sz="2000" b="1" dirty="0"/>
          </a:p>
          <a:p>
            <a:pPr algn="just">
              <a:spcBef>
                <a:spcPts val="0"/>
              </a:spcBef>
            </a:pPr>
            <a:r>
              <a:rPr lang="ru-RU" sz="2000" b="1" dirty="0"/>
              <a:t>Принципы ВПР</a:t>
            </a:r>
            <a:r>
              <a:rPr lang="ru-RU" sz="2000" dirty="0"/>
              <a:t> — новые технологии, которые обеспечивают единую работу учащихся всех школ страны, единая система проведения ВПР одновременно во всех учебных заведениях по единым комплектам документов с использованием единой системы оценки качества результата.</a:t>
            </a:r>
          </a:p>
          <a:p>
            <a:pPr algn="just">
              <a:spcBef>
                <a:spcPts val="0"/>
              </a:spcBef>
            </a:pPr>
            <a:endParaRPr lang="ru-RU" sz="2000" b="1" dirty="0"/>
          </a:p>
          <a:p>
            <a:pPr algn="just">
              <a:spcBef>
                <a:spcPts val="0"/>
              </a:spcBef>
            </a:pPr>
            <a:r>
              <a:rPr lang="ru-RU" sz="2000" b="1" dirty="0"/>
              <a:t>Задачи ВПР:</a:t>
            </a:r>
            <a:endParaRPr lang="ru-RU" sz="2000" dirty="0"/>
          </a:p>
          <a:p>
            <a:pPr algn="just">
              <a:spcBef>
                <a:spcPts val="0"/>
              </a:spcBef>
            </a:pPr>
            <a:r>
              <a:rPr lang="ru-RU" sz="2000" dirty="0"/>
              <a:t>- выявление сильных и слабых сторон в подаче материала по определенному предмету и корректировка обучающего процесса;</a:t>
            </a:r>
          </a:p>
          <a:p>
            <a:pPr algn="just">
              <a:spcBef>
                <a:spcPts val="0"/>
              </a:spcBef>
            </a:pPr>
            <a:r>
              <a:rPr lang="ru-RU" sz="2000" dirty="0"/>
              <a:t>- планирование процесса повышения квалификации педагогов на специальных курсах и семинарах;</a:t>
            </a:r>
          </a:p>
          <a:p>
            <a:pPr algn="just">
              <a:spcBef>
                <a:spcPts val="0"/>
              </a:spcBef>
            </a:pPr>
            <a:r>
              <a:rPr lang="ru-RU" sz="2000" dirty="0"/>
              <a:t>- определение для педагога и родителей образовательной траектории учащегося и текущего уровня образованности школы, класса, ученика по отношению к требованиям, установленным федеральными государственными образовательными стандартами.</a:t>
            </a:r>
          </a:p>
          <a:p>
            <a:pPr algn="ctr"/>
            <a:endParaRPr lang="en-US" sz="3200" dirty="0">
              <a:latin typeface="+mn-lt"/>
            </a:endParaRPr>
          </a:p>
          <a:p>
            <a:pPr algn="just"/>
            <a:endParaRPr lang="ru-RU" sz="3600" dirty="0">
              <a:latin typeface="+mn-lt"/>
            </a:endParaRPr>
          </a:p>
          <a:p>
            <a:pPr algn="just"/>
            <a:endParaRPr lang="ru-RU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3740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участников по отметкам, 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EDBFF6-3C16-4EA2-8C7F-FA01576850D1}"/>
              </a:ext>
            </a:extLst>
          </p:cNvPr>
          <p:cNvSpPr txBox="1"/>
          <p:nvPr/>
        </p:nvSpPr>
        <p:spPr>
          <a:xfrm>
            <a:off x="9548135" y="11827"/>
            <a:ext cx="26438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 (базов. уровень), 7 класс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C3B36DA5-CD8E-46B6-82E2-BF0F7F937C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2037823"/>
              </p:ext>
            </p:extLst>
          </p:nvPr>
        </p:nvGraphicFramePr>
        <p:xfrm>
          <a:off x="1069399" y="727364"/>
          <a:ext cx="9658350" cy="6115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37616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первичных баллов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7B97B5-1119-4B76-B504-B7E4CC3DC636}"/>
              </a:ext>
            </a:extLst>
          </p:cNvPr>
          <p:cNvSpPr txBox="1"/>
          <p:nvPr/>
        </p:nvSpPr>
        <p:spPr>
          <a:xfrm>
            <a:off x="10597333" y="13711"/>
            <a:ext cx="15297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Математика, 7 класс</a:t>
            </a: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56D1C11D-86C4-4FA7-BE33-5134CD3AC16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2394057"/>
              </p:ext>
            </p:extLst>
          </p:nvPr>
        </p:nvGraphicFramePr>
        <p:xfrm>
          <a:off x="166687" y="1691641"/>
          <a:ext cx="11858625" cy="4405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Стрелка: пятиугольник 13">
            <a:extLst>
              <a:ext uri="{FF2B5EF4-FFF2-40B4-BE49-F238E27FC236}">
                <a16:creationId xmlns:a16="http://schemas.microsoft.com/office/drawing/2014/main" id="{8EAED8F3-8EA0-41BE-99AC-7BB80A267F2B}"/>
              </a:ext>
            </a:extLst>
          </p:cNvPr>
          <p:cNvSpPr/>
          <p:nvPr/>
        </p:nvSpPr>
        <p:spPr>
          <a:xfrm rot="5400000">
            <a:off x="8908804" y="1359840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15" name="Стрелка: пятиугольник 14">
            <a:extLst>
              <a:ext uri="{FF2B5EF4-FFF2-40B4-BE49-F238E27FC236}">
                <a16:creationId xmlns:a16="http://schemas.microsoft.com/office/drawing/2014/main" id="{474B67F2-3458-49DE-A5CF-B1F8F28F94E9}"/>
              </a:ext>
            </a:extLst>
          </p:cNvPr>
          <p:cNvSpPr/>
          <p:nvPr/>
        </p:nvSpPr>
        <p:spPr>
          <a:xfrm rot="5400000">
            <a:off x="6380757" y="1359841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4</a:t>
            </a:r>
          </a:p>
        </p:txBody>
      </p:sp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id="{1A6B3C2B-AE9C-4DD8-B4C0-55A1E5F5BDB5}"/>
              </a:ext>
            </a:extLst>
          </p:cNvPr>
          <p:cNvSpPr/>
          <p:nvPr/>
        </p:nvSpPr>
        <p:spPr>
          <a:xfrm rot="5400000">
            <a:off x="3763063" y="1359841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622035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Выполнение заданий группами участников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EF26DA-C918-43E2-9718-797C5379BF3B}"/>
              </a:ext>
            </a:extLst>
          </p:cNvPr>
          <p:cNvSpPr txBox="1"/>
          <p:nvPr/>
        </p:nvSpPr>
        <p:spPr>
          <a:xfrm>
            <a:off x="9607433" y="29510"/>
            <a:ext cx="26438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 (базов. уровень), 7 класс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840717D-5117-43ED-8311-8ECF58778A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92"/>
          <a:stretch/>
        </p:blipFill>
        <p:spPr>
          <a:xfrm>
            <a:off x="2048192" y="909030"/>
            <a:ext cx="8735291" cy="504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8599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967" y="288781"/>
            <a:ext cx="8032767" cy="509260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за работу с отметками по журналу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AF87E9-6CB9-48B9-9266-78378208D794}"/>
              </a:ext>
            </a:extLst>
          </p:cNvPr>
          <p:cNvSpPr txBox="1"/>
          <p:nvPr/>
        </p:nvSpPr>
        <p:spPr>
          <a:xfrm>
            <a:off x="9632600" y="11782"/>
            <a:ext cx="26438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 (базов. уровень), 7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8215810C-806F-441B-BF49-669390C55A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3277323"/>
              </p:ext>
            </p:extLst>
          </p:nvPr>
        </p:nvGraphicFramePr>
        <p:xfrm>
          <a:off x="892751" y="762000"/>
          <a:ext cx="10344151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05029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FA4C46F-5D12-76B5-8BC8-F8B04389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870" y="297181"/>
            <a:ext cx="10728960" cy="594360"/>
          </a:xfrm>
        </p:spPr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id="{C43E84AE-2FC9-4608-BADC-F993BE74A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84" y="1237507"/>
            <a:ext cx="11467694" cy="5323312"/>
          </a:xfrm>
        </p:spPr>
        <p:txBody>
          <a:bodyPr>
            <a:norm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В ВПР по математике (базовый уровень) в 7 классах приняло участие </a:t>
            </a:r>
            <a:r>
              <a:rPr lang="en-US" sz="2800" b="1" dirty="0">
                <a:latin typeface="+mn-lt"/>
              </a:rPr>
              <a:t>18752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dirty="0">
                <a:latin typeface="+mn-lt"/>
              </a:rPr>
              <a:t>человека.</a:t>
            </a:r>
          </a:p>
          <a:p>
            <a:endParaRPr lang="ru-RU" sz="28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Не справились с  работой (получили «2») </a:t>
            </a:r>
            <a:r>
              <a:rPr lang="en-US" sz="2800" b="1" dirty="0">
                <a:latin typeface="+mn-lt"/>
              </a:rPr>
              <a:t>1332</a:t>
            </a:r>
            <a:r>
              <a:rPr lang="ru-RU" sz="2800" dirty="0">
                <a:latin typeface="+mn-lt"/>
              </a:rPr>
              <a:t> участника (</a:t>
            </a:r>
            <a:r>
              <a:rPr lang="ru-RU" sz="2800" b="1" dirty="0">
                <a:latin typeface="+mn-lt"/>
              </a:rPr>
              <a:t>7,</a:t>
            </a:r>
            <a:r>
              <a:rPr lang="en-US" sz="2800" b="1" dirty="0">
                <a:latin typeface="+mn-lt"/>
              </a:rPr>
              <a:t>1</a:t>
            </a:r>
            <a:r>
              <a:rPr lang="ru-RU" sz="2800" dirty="0">
                <a:latin typeface="+mn-lt"/>
              </a:rPr>
              <a:t>%).</a:t>
            </a:r>
          </a:p>
          <a:p>
            <a:endParaRPr lang="ru-RU" sz="28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 </a:t>
            </a:r>
            <a:r>
              <a:rPr lang="en-US" sz="2800" b="1" dirty="0">
                <a:latin typeface="+mn-lt"/>
              </a:rPr>
              <a:t>40</a:t>
            </a:r>
            <a:r>
              <a:rPr lang="ru-RU" sz="2800" b="1" dirty="0">
                <a:latin typeface="+mn-lt"/>
              </a:rPr>
              <a:t>,69 </a:t>
            </a:r>
            <a:r>
              <a:rPr lang="ru-RU" sz="2800" dirty="0">
                <a:latin typeface="+mn-lt"/>
              </a:rPr>
              <a:t>% участников показали качество знаний (получили «4» и «5»)                 в  процессе выполнения работы.</a:t>
            </a:r>
          </a:p>
          <a:p>
            <a:endParaRPr lang="ru-RU" sz="28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Наибольшую сложность при выполнении работы вызвали задания</a:t>
            </a:r>
          </a:p>
          <a:p>
            <a:r>
              <a:rPr lang="ru-RU" sz="2800" dirty="0">
                <a:latin typeface="+mn-lt"/>
              </a:rPr>
              <a:t>№ </a:t>
            </a:r>
            <a:r>
              <a:rPr lang="ru-RU" sz="2800" b="1" dirty="0">
                <a:latin typeface="+mn-lt"/>
              </a:rPr>
              <a:t>9.2, 11, 12, 14, 15, 16, 17.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FBBE9C-B80D-4045-8D1C-8D52BA50858C}"/>
              </a:ext>
            </a:extLst>
          </p:cNvPr>
          <p:cNvSpPr txBox="1"/>
          <p:nvPr/>
        </p:nvSpPr>
        <p:spPr>
          <a:xfrm>
            <a:off x="9548135" y="20182"/>
            <a:ext cx="26438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 (базов. уровень), 7 класс</a:t>
            </a:r>
          </a:p>
        </p:txBody>
      </p:sp>
    </p:spTree>
    <p:extLst>
      <p:ext uri="{BB962C8B-B14F-4D97-AF65-F5344CB8AC3E}">
        <p14:creationId xmlns:p14="http://schemas.microsoft.com/office/powerpoint/2010/main" val="35610337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57" y="1993557"/>
            <a:ext cx="10068285" cy="4740464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>
                <a:latin typeface="+mn-lt"/>
              </a:rPr>
              <a:t>Основные результаты </a:t>
            </a:r>
          </a:p>
          <a:p>
            <a:pPr algn="ctr"/>
            <a:r>
              <a:rPr lang="ru-RU" sz="6600" b="1" dirty="0">
                <a:latin typeface="+mn-lt"/>
              </a:rPr>
              <a:t>по математике (углубленный уровень)</a:t>
            </a:r>
          </a:p>
        </p:txBody>
      </p:sp>
    </p:spTree>
    <p:extLst>
      <p:ext uri="{BB962C8B-B14F-4D97-AF65-F5344CB8AC3E}">
        <p14:creationId xmlns:p14="http://schemas.microsoft.com/office/powerpoint/2010/main" val="1191691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0F7D01D-7223-435B-A3CF-762E77D525DC}"/>
              </a:ext>
            </a:extLst>
          </p:cNvPr>
          <p:cNvSpPr txBox="1">
            <a:spLocks/>
          </p:cNvSpPr>
          <p:nvPr/>
        </p:nvSpPr>
        <p:spPr>
          <a:xfrm>
            <a:off x="3490686" y="290710"/>
            <a:ext cx="3116580" cy="5943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Описание работы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452794E-3ABB-4847-9459-CB69FDB4776B}"/>
              </a:ext>
            </a:extLst>
          </p:cNvPr>
          <p:cNvSpPr/>
          <p:nvPr/>
        </p:nvSpPr>
        <p:spPr>
          <a:xfrm>
            <a:off x="108739" y="1982888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1</a:t>
            </a:r>
            <a:r>
              <a:rPr lang="ru-RU" dirty="0">
                <a:solidFill>
                  <a:sysClr val="windowText" lastClr="000000"/>
                </a:solidFill>
              </a:rPr>
              <a:t>7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ru-RU" dirty="0">
                <a:solidFill>
                  <a:sysClr val="windowText" lastClr="000000"/>
                </a:solidFill>
              </a:rPr>
              <a:t>заданий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4BA2786-3DFF-41D6-A840-04D3ABEAA725}"/>
              </a:ext>
            </a:extLst>
          </p:cNvPr>
          <p:cNvSpPr/>
          <p:nvPr/>
        </p:nvSpPr>
        <p:spPr>
          <a:xfrm>
            <a:off x="1939188" y="1982888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12 заданий базового уровня сложности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E1EAEA2-B72C-4122-8C12-CC36DD7CF02D}"/>
              </a:ext>
            </a:extLst>
          </p:cNvPr>
          <p:cNvSpPr/>
          <p:nvPr/>
        </p:nvSpPr>
        <p:spPr>
          <a:xfrm>
            <a:off x="113681" y="4942574"/>
            <a:ext cx="1718414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Работа состоит из двух частей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31FB0FC-E027-4013-AD37-A9F2A0F8AB8A}"/>
              </a:ext>
            </a:extLst>
          </p:cNvPr>
          <p:cNvSpPr/>
          <p:nvPr/>
        </p:nvSpPr>
        <p:spPr>
          <a:xfrm>
            <a:off x="7366720" y="3954480"/>
            <a:ext cx="4589390" cy="2752461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endParaRPr lang="ru-RU" sz="1400" dirty="0">
              <a:solidFill>
                <a:schemeClr val="tx1"/>
              </a:solidFill>
            </a:endParaRPr>
          </a:p>
          <a:p>
            <a:pPr>
              <a:lnSpc>
                <a:spcPct val="114000"/>
              </a:lnSpc>
            </a:pPr>
            <a:r>
              <a:rPr lang="ru-RU" sz="1400" dirty="0">
                <a:solidFill>
                  <a:schemeClr val="tx1"/>
                </a:solidFill>
              </a:rPr>
              <a:t>Часть 1 состоит из заданий 1-11 – краткий ответ.</a:t>
            </a:r>
          </a:p>
          <a:p>
            <a:pPr>
              <a:lnSpc>
                <a:spcPct val="114000"/>
              </a:lnSpc>
            </a:pPr>
            <a:r>
              <a:rPr lang="ru-RU" sz="1400" dirty="0">
                <a:solidFill>
                  <a:schemeClr val="tx1"/>
                </a:solidFill>
              </a:rPr>
              <a:t>Часть 2 состоит из заданий 12-17 – полное решение, то есть последовательность действий и рассуждений обучающегося.</a:t>
            </a:r>
          </a:p>
          <a:p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0E5816E-2110-4725-BDF8-B4AAAD3DAE81}"/>
              </a:ext>
            </a:extLst>
          </p:cNvPr>
          <p:cNvSpPr/>
          <p:nvPr/>
        </p:nvSpPr>
        <p:spPr>
          <a:xfrm>
            <a:off x="5048976" y="2907380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минимальный балл за работу - </a:t>
            </a:r>
            <a:r>
              <a:rPr lang="ru-RU" b="1" dirty="0">
                <a:solidFill>
                  <a:sysClr val="windowText" lastClr="000000"/>
                </a:solidFill>
              </a:rPr>
              <a:t>7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EC46491-BD9C-4F30-ABB8-8D06FC9DB66F}"/>
              </a:ext>
            </a:extLst>
          </p:cNvPr>
          <p:cNvSpPr/>
          <p:nvPr/>
        </p:nvSpPr>
        <p:spPr>
          <a:xfrm>
            <a:off x="5048976" y="1993648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максимальный балл за работу -  </a:t>
            </a:r>
            <a:r>
              <a:rPr lang="ru-RU" b="1" dirty="0">
                <a:solidFill>
                  <a:sysClr val="windowText" lastClr="000000"/>
                </a:solidFill>
              </a:rPr>
              <a:t>24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3EEB01CB-1853-44FF-B0DC-3ADB00B795AF}"/>
              </a:ext>
            </a:extLst>
          </p:cNvPr>
          <p:cNvSpPr/>
          <p:nvPr/>
        </p:nvSpPr>
        <p:spPr>
          <a:xfrm>
            <a:off x="1939187" y="2907380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5 заданий повышенного уровня сложности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BD5BEBA-741E-4EA2-8876-EB92469EB874}"/>
              </a:ext>
            </a:extLst>
          </p:cNvPr>
          <p:cNvSpPr/>
          <p:nvPr/>
        </p:nvSpPr>
        <p:spPr>
          <a:xfrm>
            <a:off x="8207221" y="1175580"/>
            <a:ext cx="3525107" cy="807308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Перевод первичных баллов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в  отметки по пятибалльной шкале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7506DA7C-50E6-4EB1-B291-D46D75408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4788280"/>
              </p:ext>
            </p:extLst>
          </p:nvPr>
        </p:nvGraphicFramePr>
        <p:xfrm>
          <a:off x="7953375" y="2142394"/>
          <a:ext cx="4002735" cy="14410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6814">
                  <a:extLst>
                    <a:ext uri="{9D8B030D-6E8A-4147-A177-3AD203B41FA5}">
                      <a16:colId xmlns:a16="http://schemas.microsoft.com/office/drawing/2014/main" val="3089212738"/>
                    </a:ext>
                  </a:extLst>
                </a:gridCol>
                <a:gridCol w="705455">
                  <a:extLst>
                    <a:ext uri="{9D8B030D-6E8A-4147-A177-3AD203B41FA5}">
                      <a16:colId xmlns:a16="http://schemas.microsoft.com/office/drawing/2014/main" val="469627586"/>
                    </a:ext>
                  </a:extLst>
                </a:gridCol>
                <a:gridCol w="673488">
                  <a:extLst>
                    <a:ext uri="{9D8B030D-6E8A-4147-A177-3AD203B41FA5}">
                      <a16:colId xmlns:a16="http://schemas.microsoft.com/office/drawing/2014/main" val="1410754882"/>
                    </a:ext>
                  </a:extLst>
                </a:gridCol>
                <a:gridCol w="664134">
                  <a:extLst>
                    <a:ext uri="{9D8B030D-6E8A-4147-A177-3AD203B41FA5}">
                      <a16:colId xmlns:a16="http://schemas.microsoft.com/office/drawing/2014/main" val="3208314456"/>
                    </a:ext>
                  </a:extLst>
                </a:gridCol>
                <a:gridCol w="682844">
                  <a:extLst>
                    <a:ext uri="{9D8B030D-6E8A-4147-A177-3AD203B41FA5}">
                      <a16:colId xmlns:a16="http://schemas.microsoft.com/office/drawing/2014/main" val="4101601159"/>
                    </a:ext>
                  </a:extLst>
                </a:gridCol>
              </a:tblGrid>
              <a:tr h="77799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Отметка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«2»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«3»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«4»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«5»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2861024"/>
                  </a:ext>
                </a:extLst>
              </a:tr>
              <a:tr h="66307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Первичные баллы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0-6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7-12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13-18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19-24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7554406"/>
                  </a:ext>
                </a:extLst>
              </a:tr>
            </a:tbl>
          </a:graphicData>
        </a:graphic>
      </p:graphicFrame>
      <p:pic>
        <p:nvPicPr>
          <p:cNvPr id="17" name="Рисунок 16" descr="Часы">
            <a:extLst>
              <a:ext uri="{FF2B5EF4-FFF2-40B4-BE49-F238E27FC236}">
                <a16:creationId xmlns:a16="http://schemas.microsoft.com/office/drawing/2014/main" id="{305C066C-516A-49B0-B9CF-8A7285CF7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1187" y="3605352"/>
            <a:ext cx="1233610" cy="123361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7BD4829-F0EE-426E-95EF-C14D905F9713}"/>
              </a:ext>
            </a:extLst>
          </p:cNvPr>
          <p:cNvSpPr/>
          <p:nvPr/>
        </p:nvSpPr>
        <p:spPr>
          <a:xfrm>
            <a:off x="1988741" y="3966678"/>
            <a:ext cx="1320303" cy="2752458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90 минут</a:t>
            </a:r>
          </a:p>
        </p:txBody>
      </p:sp>
      <p:pic>
        <p:nvPicPr>
          <p:cNvPr id="20" name="Рисунок 19" descr="Документ">
            <a:extLst>
              <a:ext uri="{FF2B5EF4-FFF2-40B4-BE49-F238E27FC236}">
                <a16:creationId xmlns:a16="http://schemas.microsoft.com/office/drawing/2014/main" id="{0627694F-307C-4CA3-BF8D-9B63DD6F6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475" y="767770"/>
            <a:ext cx="1139034" cy="1139034"/>
          </a:xfrm>
          <a:prstGeom prst="rect">
            <a:avLst/>
          </a:prstGeom>
        </p:spPr>
      </p:pic>
      <p:pic>
        <p:nvPicPr>
          <p:cNvPr id="21" name="Рисунок 20" descr="Поделиться">
            <a:extLst>
              <a:ext uri="{FF2B5EF4-FFF2-40B4-BE49-F238E27FC236}">
                <a16:creationId xmlns:a16="http://schemas.microsoft.com/office/drawing/2014/main" id="{F8F9697D-AED4-4A45-A862-D48E11A39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64744" y="-38821"/>
            <a:ext cx="1054895" cy="1054895"/>
          </a:xfrm>
          <a:prstGeom prst="rect">
            <a:avLst/>
          </a:prstGeom>
        </p:spPr>
      </p:pic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5E9AC808-ED66-4CE9-8380-7389510699E6}"/>
              </a:ext>
            </a:extLst>
          </p:cNvPr>
          <p:cNvSpPr/>
          <p:nvPr/>
        </p:nvSpPr>
        <p:spPr>
          <a:xfrm>
            <a:off x="3553919" y="3966678"/>
            <a:ext cx="3596524" cy="2752458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endParaRPr lang="ru-RU" sz="1400" dirty="0">
              <a:solidFill>
                <a:schemeClr val="tx1"/>
              </a:solidFill>
            </a:endParaRPr>
          </a:p>
          <a:p>
            <a:pPr>
              <a:lnSpc>
                <a:spcPct val="114000"/>
              </a:lnSpc>
            </a:pPr>
            <a:r>
              <a:rPr lang="ru-RU" sz="1400" dirty="0">
                <a:solidFill>
                  <a:schemeClr val="tx1"/>
                </a:solidFill>
              </a:rPr>
              <a:t>Проверяемые элементы:</a:t>
            </a:r>
          </a:p>
          <a:p>
            <a:pPr marL="285750" indent="-28575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1400" dirty="0">
                <a:solidFill>
                  <a:schemeClr val="tx1"/>
                </a:solidFill>
              </a:rPr>
              <a:t>числа и вычисления</a:t>
            </a:r>
          </a:p>
          <a:p>
            <a:pPr marL="285750" indent="-28575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1400" dirty="0">
                <a:solidFill>
                  <a:schemeClr val="tx1"/>
                </a:solidFill>
              </a:rPr>
              <a:t>вероятность и статистика</a:t>
            </a:r>
          </a:p>
          <a:p>
            <a:pPr marL="285750" indent="-28575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1400" dirty="0">
                <a:solidFill>
                  <a:schemeClr val="tx1"/>
                </a:solidFill>
              </a:rPr>
              <a:t>геометрия</a:t>
            </a:r>
          </a:p>
          <a:p>
            <a:pPr marL="285750" indent="-28575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1400" dirty="0">
                <a:solidFill>
                  <a:schemeClr val="tx1"/>
                </a:solidFill>
              </a:rPr>
              <a:t>алгебраические выражения</a:t>
            </a:r>
          </a:p>
          <a:p>
            <a:pPr marL="285750" indent="-28575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1400" dirty="0">
                <a:solidFill>
                  <a:schemeClr val="tx1"/>
                </a:solidFill>
              </a:rPr>
              <a:t>координаты и графики</a:t>
            </a:r>
          </a:p>
          <a:p>
            <a:pPr marL="285750" indent="-28575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1400" dirty="0">
                <a:solidFill>
                  <a:schemeClr val="tx1"/>
                </a:solidFill>
              </a:rPr>
              <a:t>функции</a:t>
            </a:r>
          </a:p>
          <a:p>
            <a:pPr marL="285750" indent="-28575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1400" dirty="0">
                <a:solidFill>
                  <a:schemeClr val="tx1"/>
                </a:solidFill>
              </a:rPr>
              <a:t>уравнения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B2FB42-F798-44B6-BB6B-AC1DEEC81F3B}"/>
              </a:ext>
            </a:extLst>
          </p:cNvPr>
          <p:cNvSpPr txBox="1"/>
          <p:nvPr/>
        </p:nvSpPr>
        <p:spPr>
          <a:xfrm>
            <a:off x="9513718" y="54688"/>
            <a:ext cx="26121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углуб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 уровень), 7 класс</a:t>
            </a:r>
          </a:p>
        </p:txBody>
      </p:sp>
    </p:spTree>
    <p:extLst>
      <p:ext uri="{BB962C8B-B14F-4D97-AF65-F5344CB8AC3E}">
        <p14:creationId xmlns:p14="http://schemas.microsoft.com/office/powerpoint/2010/main" val="25441197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8916" y="153329"/>
            <a:ext cx="10728960" cy="594360"/>
          </a:xfrm>
        </p:spPr>
        <p:txBody>
          <a:bodyPr/>
          <a:lstStyle/>
          <a:p>
            <a:r>
              <a:rPr lang="ru-RU" dirty="0"/>
              <a:t>Требования (умения)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F4F161-3FC2-4286-95D4-6C5CC91A6EFF}"/>
              </a:ext>
            </a:extLst>
          </p:cNvPr>
          <p:cNvSpPr txBox="1"/>
          <p:nvPr/>
        </p:nvSpPr>
        <p:spPr>
          <a:xfrm>
            <a:off x="9459479" y="0"/>
            <a:ext cx="26121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углуб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 уровень), 7 класс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D732F6EE-06CE-4C71-B1FC-31DC95C80B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318202"/>
              </p:ext>
            </p:extLst>
          </p:nvPr>
        </p:nvGraphicFramePr>
        <p:xfrm>
          <a:off x="120396" y="743348"/>
          <a:ext cx="11951208" cy="609367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408802">
                  <a:extLst>
                    <a:ext uri="{9D8B030D-6E8A-4147-A177-3AD203B41FA5}">
                      <a16:colId xmlns:a16="http://schemas.microsoft.com/office/drawing/2014/main" val="3371003209"/>
                    </a:ext>
                  </a:extLst>
                </a:gridCol>
                <a:gridCol w="11542406">
                  <a:extLst>
                    <a:ext uri="{9D8B030D-6E8A-4147-A177-3AD203B41FA5}">
                      <a16:colId xmlns:a16="http://schemas.microsoft.com/office/drawing/2014/main" val="1794966923"/>
                    </a:ext>
                  </a:extLst>
                </a:gridCol>
              </a:tblGrid>
              <a:tr h="317816">
                <a:tc>
                  <a:txBody>
                    <a:bodyPr/>
                    <a:lstStyle/>
                    <a:p>
                      <a:pPr marL="67945" marR="4953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7945" marR="4953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 </a:t>
                      </a:r>
                      <a:r>
                        <a:rPr lang="ru-RU" sz="1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ПООП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: выпускник научится / получит возможность научиться или проверяемые требования (умения) в соответствии с </a:t>
                      </a:r>
                      <a:r>
                        <a:rPr lang="ru-RU" sz="1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1856539"/>
                  </a:ext>
                </a:extLst>
              </a:tr>
              <a:tr h="327275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Выполнять, сочетая устные и письменные приемы, арифметические действия с рациональными числами. Находить значения числовых выражений; применять разнообразные способы и приемы вычисления значений дробных выражений, содержащих обыкновенные и десятичные дроби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6804931"/>
                  </a:ext>
                </a:extLst>
              </a:tr>
              <a:tr h="327275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Выполнять, сочетая устные и письменные приемы, арифметические действия с рациональными числами. Находить значения числовых выражений; применять разнообразные способы и приемы вычисления значений дробных выражений, содержащих обыкновенные и десятичные дроби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38086909"/>
                  </a:ext>
                </a:extLst>
              </a:tr>
              <a:tr h="190693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Описывать и интерпретировать реальные числовые данные, представленные в таблицах, на диаграммах, графиках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43113165"/>
                  </a:ext>
                </a:extLst>
              </a:tr>
              <a:tr h="486183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Распознавать изученные геометрические фигуры, определять их взаимное расположение, изображать геометрические фигуры, выполнять чертежи по условию задачи. Измерять линейные и угловые величины. Решать задачи на вычисление длин отрезков и величин углов. Проводить вычисления и находить числовые и буквенные значения углов в геометрических задачах с использованием суммы углов треугольников и многоугольников, свойств углов, образованных при пересечении двух параллельных прямых секущей. Решать практические задачи на нахождение углов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52238309"/>
                  </a:ext>
                </a:extLst>
              </a:tr>
              <a:tr h="486183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Читать информацию, представленную в таблицах, на диаграммах; представлять данные в виде таблиц, строить диаграммы (столбиковые (столбчатые) и круговые) по массивам значений. Описывать и интерпретировать реальные числовые данные, представленные в таблицах, на диаграммах, графиках. Использовать для описания данных статистические характеристики: среднее арифметическое, медиана, наибольшее и наименьшее значения, размах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9602564"/>
                  </a:ext>
                </a:extLst>
              </a:tr>
              <a:tr h="486183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Читать информацию, представленную в таблицах, на диаграммах; представлять данные в виде таблиц, строить диаграммы (столбиковые (столбчатые) и круговые) по массивам значений. Описывать и интерпретировать реальные числовые данные, представленные в таблицах, на диаграммах, графиках. Использовать для описания данных статистические характеристики: среднее арифметическое, медиана, наибольшее и наименьшее значения, размах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0523923"/>
                  </a:ext>
                </a:extLst>
              </a:tr>
              <a:tr h="363712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Выполнять преобразования целого выражения в многочлен приведением подобных слагаемых, раскрытием скобок. Выполнять умножение одночлена на многочлен и многочлена на многочлен, применять формулы квадрата суммы и квадрата разности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0867957"/>
                  </a:ext>
                </a:extLst>
              </a:tr>
              <a:tr h="181857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Проводить логические рассуждения с использованием геометрических теорем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6968410"/>
                  </a:ext>
                </a:extLst>
              </a:tr>
              <a:tr h="191199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Понимать графический способ представления и анализа информации, извлекать и интерпретировать информацию из графиков реальных процессов и зависимостей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220648"/>
                  </a:ext>
                </a:extLst>
              </a:tr>
              <a:tr h="168367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Описывать и интерпретировать реальные числовые данные, представленные в таблицах, на диаграммах, графиках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81229686"/>
                  </a:ext>
                </a:extLst>
              </a:tr>
              <a:tr h="168367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Применять признаки делимости, разложение на множители натуральных чисел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2111620"/>
                  </a:ext>
                </a:extLst>
              </a:tr>
              <a:tr h="168367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Составлять и решать линейное уравнение или систему линейных уравнений по условию задачи, интерпретировать в соответствии с контекстом задачи полученный результат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1672037"/>
                  </a:ext>
                </a:extLst>
              </a:tr>
              <a:tr h="168367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Решать линейные уравнения с одной переменной, применяя правила перехода от исходного уравнения к равносильному ему. Проверять, является ли число корнем уравнения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69400083"/>
                  </a:ext>
                </a:extLst>
              </a:tr>
              <a:tr h="486183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Распознавать изученные геометрические фигуры, определять их взаимное расположение, изображать геометрические фигуры, выполнять чертежи по условию задачи. Измерять линейные и угловые величины. Решать задачи на вычисление длин отрезков и величин углов. Проводить логические рассуждения с использованием геометрических теорем. Владеть понятием геометрического места точек. Уметь определять биссектрису угла и серединный перпендикуляр к отрезку как геометрические места точек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7835660"/>
                  </a:ext>
                </a:extLst>
              </a:tr>
              <a:tr h="363712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Описывать и интерпретировать реальные числовые данные, представленные в таблицах, на диаграммах, графиках. Использовать для описания данных статистические характеристики: среднее арифметическое, медиана, наибольшее и наименьшее значения, размах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50850881"/>
                  </a:ext>
                </a:extLst>
              </a:tr>
              <a:tr h="486183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Распознавать изученные геометрические фигуры, определять их взаимное расположение, изображать геометрические фигуры, выполнять чертежи по условию задачи. Измерять линейные и угловые величины. Решать задачи на вычисление длин отрезков и величин углов. Проводить логические рассуждения с использованием геометрических теорем. Владеть понятием геометрического места точек. Уметь определять биссектрису угла и серединный перпендикуляр к отрезку как геометрические места точек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59513950"/>
                  </a:ext>
                </a:extLst>
              </a:tr>
              <a:tr h="168367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Применять признаки делимости, разложение на множители натуральных чисел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73319299"/>
                  </a:ext>
                </a:extLst>
              </a:tr>
              <a:tr h="169414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Составлять и решать линейное уравнение или систему линейных уравнений по условию задачи, интерпретировать в соответствии с контекстом задачи полученный результат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188113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260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8362281" cy="1396046"/>
          </a:xfrm>
        </p:spPr>
        <p:txBody>
          <a:bodyPr>
            <a:noAutofit/>
          </a:bodyPr>
          <a:lstStyle/>
          <a:p>
            <a:br>
              <a:rPr lang="ru-RU" sz="2000" dirty="0"/>
            </a:br>
            <a:r>
              <a:rPr lang="ru-RU" sz="2000" dirty="0"/>
              <a:t>Изменение доли участников по качеству знаний («4»+«5») по результатам ВПР в  2023-2026 гг. </a:t>
            </a:r>
            <a:br>
              <a:rPr lang="ru-RU" sz="2000" dirty="0"/>
            </a:br>
            <a:endParaRPr lang="ru-RU" sz="2000" dirty="0"/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8FAA810D-E1F2-4CF0-9CEE-B6A9C74CD0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8251689"/>
              </p:ext>
            </p:extLst>
          </p:nvPr>
        </p:nvGraphicFramePr>
        <p:xfrm>
          <a:off x="-82378" y="2008143"/>
          <a:ext cx="11986054" cy="4114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4BBA298-1549-4630-8A22-62B1CA2D8EA4}"/>
              </a:ext>
            </a:extLst>
          </p:cNvPr>
          <p:cNvSpPr txBox="1"/>
          <p:nvPr/>
        </p:nvSpPr>
        <p:spPr>
          <a:xfrm>
            <a:off x="9373929" y="0"/>
            <a:ext cx="26121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углуб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 уровень), 7 класс</a:t>
            </a:r>
          </a:p>
        </p:txBody>
      </p:sp>
    </p:spTree>
    <p:extLst>
      <p:ext uri="{BB962C8B-B14F-4D97-AF65-F5344CB8AC3E}">
        <p14:creationId xmlns:p14="http://schemas.microsoft.com/office/powerpoint/2010/main" val="21366526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6145" y="172664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Достижение планируемых результатов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22CE60-A05F-4D48-8472-4514D5C35EE4}"/>
              </a:ext>
            </a:extLst>
          </p:cNvPr>
          <p:cNvSpPr txBox="1"/>
          <p:nvPr/>
        </p:nvSpPr>
        <p:spPr>
          <a:xfrm>
            <a:off x="9507085" y="-18483"/>
            <a:ext cx="26121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углуб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 уровень), 7 класс</a:t>
            </a: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016D10FD-2760-42F6-8D25-4A0B699CF16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9921101"/>
              </p:ext>
            </p:extLst>
          </p:nvPr>
        </p:nvGraphicFramePr>
        <p:xfrm>
          <a:off x="0" y="1691641"/>
          <a:ext cx="12134849" cy="4295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4496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FA4C46F-5D12-76B5-8BC8-F8B04389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2958" y="302392"/>
            <a:ext cx="5619853" cy="594360"/>
          </a:xfrm>
        </p:spPr>
        <p:txBody>
          <a:bodyPr>
            <a:normAutofit/>
          </a:bodyPr>
          <a:lstStyle/>
          <a:p>
            <a:r>
              <a:rPr lang="ru-RU" dirty="0"/>
              <a:t>Как использовать результаты ВПР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BC378BAD-155E-DB7C-261D-1B9411CA0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614" y="1816347"/>
            <a:ext cx="5409479" cy="2129653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адресная работа с образовательными организациями и учителями, чьи учащиеся показывают низкие результаты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методических заседаний по выработке стратегий исправления основных ошибок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транслирования опыта учителей, учащиеся которых показывают стабильные и хорошие результаты</a:t>
            </a:r>
          </a:p>
        </p:txBody>
      </p:sp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080E9E4-4437-488C-9149-75840E35420A}"/>
              </a:ext>
            </a:extLst>
          </p:cNvPr>
          <p:cNvSpPr txBox="1">
            <a:spLocks/>
          </p:cNvSpPr>
          <p:nvPr/>
        </p:nvSpPr>
        <p:spPr>
          <a:xfrm>
            <a:off x="808444" y="4042757"/>
            <a:ext cx="3506849" cy="4143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solidFill>
                  <a:srgbClr val="1444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FD1D88A9-B92C-4C6F-A1CB-1E91D4DF0D14}"/>
              </a:ext>
            </a:extLst>
          </p:cNvPr>
          <p:cNvSpPr txBox="1">
            <a:spLocks/>
          </p:cNvSpPr>
          <p:nvPr/>
        </p:nvSpPr>
        <p:spPr>
          <a:xfrm>
            <a:off x="939624" y="1311199"/>
            <a:ext cx="3506849" cy="4143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solidFill>
                  <a:srgbClr val="1444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уровень</a:t>
            </a:r>
          </a:p>
        </p:txBody>
      </p:sp>
      <p:sp>
        <p:nvSpPr>
          <p:cNvPr id="8" name="Заголовок 3">
            <a:extLst>
              <a:ext uri="{FF2B5EF4-FFF2-40B4-BE49-F238E27FC236}">
                <a16:creationId xmlns:a16="http://schemas.microsoft.com/office/drawing/2014/main" id="{5008D56D-B0F5-4B0A-BDD0-F34F9382E03E}"/>
              </a:ext>
            </a:extLst>
          </p:cNvPr>
          <p:cNvSpPr txBox="1">
            <a:spLocks/>
          </p:cNvSpPr>
          <p:nvPr/>
        </p:nvSpPr>
        <p:spPr>
          <a:xfrm>
            <a:off x="6787977" y="1335904"/>
            <a:ext cx="3506849" cy="4143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solidFill>
                  <a:srgbClr val="1444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организация</a:t>
            </a:r>
          </a:p>
        </p:txBody>
      </p:sp>
      <p:sp>
        <p:nvSpPr>
          <p:cNvPr id="9" name="Заголовок 3">
            <a:extLst>
              <a:ext uri="{FF2B5EF4-FFF2-40B4-BE49-F238E27FC236}">
                <a16:creationId xmlns:a16="http://schemas.microsoft.com/office/drawing/2014/main" id="{D2034F97-DFFA-42C8-9492-9992D06B042F}"/>
              </a:ext>
            </a:extLst>
          </p:cNvPr>
          <p:cNvSpPr txBox="1">
            <a:spLocks/>
          </p:cNvSpPr>
          <p:nvPr/>
        </p:nvSpPr>
        <p:spPr>
          <a:xfrm>
            <a:off x="6787976" y="4351468"/>
            <a:ext cx="3506849" cy="4143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solidFill>
                  <a:srgbClr val="1444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 и ученик</a:t>
            </a:r>
          </a:p>
        </p:txBody>
      </p:sp>
      <p:sp>
        <p:nvSpPr>
          <p:cNvPr id="10" name="Объект 4">
            <a:extLst>
              <a:ext uri="{FF2B5EF4-FFF2-40B4-BE49-F238E27FC236}">
                <a16:creationId xmlns:a16="http://schemas.microsoft.com/office/drawing/2014/main" id="{CB0694D8-692D-444E-9AEA-865F675731A4}"/>
              </a:ext>
            </a:extLst>
          </p:cNvPr>
          <p:cNvSpPr txBox="1">
            <a:spLocks/>
          </p:cNvSpPr>
          <p:nvPr/>
        </p:nvSpPr>
        <p:spPr>
          <a:xfrm>
            <a:off x="5939482" y="1795753"/>
            <a:ext cx="5726944" cy="21583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ru-RU" sz="2400" kern="1200" dirty="0" smtClean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2400" kern="1200" dirty="0" smtClean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2000" kern="1200" dirty="0" smtClean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1800" kern="1200" dirty="0" smtClean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1800" kern="1200" dirty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корректировка образовательного процесса (совершенствование образовательных программ, методик, технологий обучения)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родителей о результатах ВПР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педагогических советов по результатам ВПР с целью улучшения качества образования обучающихся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графика внутришкольного контроля на будущий учебный год </a:t>
            </a:r>
          </a:p>
        </p:txBody>
      </p:sp>
      <p:sp>
        <p:nvSpPr>
          <p:cNvPr id="11" name="Объект 4">
            <a:extLst>
              <a:ext uri="{FF2B5EF4-FFF2-40B4-BE49-F238E27FC236}">
                <a16:creationId xmlns:a16="http://schemas.microsoft.com/office/drawing/2014/main" id="{CA1A0ED2-6080-4739-B973-607963337CCB}"/>
              </a:ext>
            </a:extLst>
          </p:cNvPr>
          <p:cNvSpPr txBox="1">
            <a:spLocks/>
          </p:cNvSpPr>
          <p:nvPr/>
        </p:nvSpPr>
        <p:spPr>
          <a:xfrm>
            <a:off x="277614" y="4369129"/>
            <a:ext cx="5409479" cy="212965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ru-RU" sz="2400" kern="1200" dirty="0" smtClean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2400" kern="1200" dirty="0" smtClean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2000" kern="1200" dirty="0" smtClean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1800" kern="1200" dirty="0" smtClean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1800" kern="1200" dirty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индивидуального маршрута обучения для каждого учащегося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проблем в усвоении образовательной программы начального общего образования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самооценка профессиональной деятельности педагога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направлений совершенствования преподавания предмета </a:t>
            </a:r>
          </a:p>
        </p:txBody>
      </p:sp>
      <p:sp>
        <p:nvSpPr>
          <p:cNvPr id="12" name="Объект 4">
            <a:extLst>
              <a:ext uri="{FF2B5EF4-FFF2-40B4-BE49-F238E27FC236}">
                <a16:creationId xmlns:a16="http://schemas.microsoft.com/office/drawing/2014/main" id="{FEBF8B5B-6797-4F90-AED1-621A0FA13C81}"/>
              </a:ext>
            </a:extLst>
          </p:cNvPr>
          <p:cNvSpPr txBox="1">
            <a:spLocks/>
          </p:cNvSpPr>
          <p:nvPr/>
        </p:nvSpPr>
        <p:spPr>
          <a:xfrm>
            <a:off x="6096000" y="4774809"/>
            <a:ext cx="5409479" cy="2129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ru-RU" sz="2400" kern="1200" dirty="0" smtClean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2400" kern="1200" dirty="0" smtClean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2000" kern="1200" dirty="0" smtClean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1800" kern="1200" dirty="0" smtClean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1800" kern="1200" dirty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объективная оценка уровня учебных достижений учащегося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принять участие в построении индивидуальной образовательной траектории </a:t>
            </a:r>
          </a:p>
        </p:txBody>
      </p:sp>
    </p:spTree>
    <p:extLst>
      <p:ext uri="{BB962C8B-B14F-4D97-AF65-F5344CB8AC3E}">
        <p14:creationId xmlns:p14="http://schemas.microsoft.com/office/powerpoint/2010/main" val="19596355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участников по отметкам, 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75FEF2-69D1-418A-B83E-15A49FC7ECFD}"/>
              </a:ext>
            </a:extLst>
          </p:cNvPr>
          <p:cNvSpPr txBox="1"/>
          <p:nvPr/>
        </p:nvSpPr>
        <p:spPr>
          <a:xfrm>
            <a:off x="9579875" y="0"/>
            <a:ext cx="26121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углуб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 уровень), 7 класс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5B26627D-3CD5-40EF-9082-B8357648B2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0492800"/>
              </p:ext>
            </p:extLst>
          </p:nvPr>
        </p:nvGraphicFramePr>
        <p:xfrm>
          <a:off x="1266825" y="846857"/>
          <a:ext cx="9658350" cy="5796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152864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первичных баллов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66BD54-C545-4A32-B3BB-7D8F085DA179}"/>
              </a:ext>
            </a:extLst>
          </p:cNvPr>
          <p:cNvSpPr txBox="1"/>
          <p:nvPr/>
        </p:nvSpPr>
        <p:spPr>
          <a:xfrm>
            <a:off x="9579875" y="0"/>
            <a:ext cx="26121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углуб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 уровень), 7 класс</a:t>
            </a: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F439890B-BFA3-4F09-87EB-9C497C4A6F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5033261"/>
              </p:ext>
            </p:extLst>
          </p:nvPr>
        </p:nvGraphicFramePr>
        <p:xfrm>
          <a:off x="166687" y="1593029"/>
          <a:ext cx="11858625" cy="4405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Стрелка: пятиугольник 13">
            <a:extLst>
              <a:ext uri="{FF2B5EF4-FFF2-40B4-BE49-F238E27FC236}">
                <a16:creationId xmlns:a16="http://schemas.microsoft.com/office/drawing/2014/main" id="{0A93434E-B0C0-4A3B-B46F-83F26B9CC92E}"/>
              </a:ext>
            </a:extLst>
          </p:cNvPr>
          <p:cNvSpPr/>
          <p:nvPr/>
        </p:nvSpPr>
        <p:spPr>
          <a:xfrm rot="5400000">
            <a:off x="9156416" y="1243300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15" name="Стрелка: пятиугольник 14">
            <a:extLst>
              <a:ext uri="{FF2B5EF4-FFF2-40B4-BE49-F238E27FC236}">
                <a16:creationId xmlns:a16="http://schemas.microsoft.com/office/drawing/2014/main" id="{B8F950B1-76DA-4A6F-8823-C1A66E4D9039}"/>
              </a:ext>
            </a:extLst>
          </p:cNvPr>
          <p:cNvSpPr/>
          <p:nvPr/>
        </p:nvSpPr>
        <p:spPr>
          <a:xfrm rot="5400000">
            <a:off x="6538721" y="1243300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4</a:t>
            </a:r>
          </a:p>
        </p:txBody>
      </p:sp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id="{2723F8C8-DAF9-4D24-9948-805C5A76D8BF}"/>
              </a:ext>
            </a:extLst>
          </p:cNvPr>
          <p:cNvSpPr/>
          <p:nvPr/>
        </p:nvSpPr>
        <p:spPr>
          <a:xfrm rot="5400000">
            <a:off x="3921026" y="1243301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4941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Выполнение заданий группами участников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7998AF-E475-4C3F-ACE2-402D7FF08894}"/>
              </a:ext>
            </a:extLst>
          </p:cNvPr>
          <p:cNvSpPr txBox="1"/>
          <p:nvPr/>
        </p:nvSpPr>
        <p:spPr>
          <a:xfrm>
            <a:off x="9639553" y="0"/>
            <a:ext cx="26121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углуб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 уровень), 7 класс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BD6BD1-9CD0-4B54-B08C-00799616A6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3"/>
          <a:stretch/>
        </p:blipFill>
        <p:spPr>
          <a:xfrm>
            <a:off x="1941446" y="1065402"/>
            <a:ext cx="8504245" cy="490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5803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967" y="288781"/>
            <a:ext cx="8032767" cy="509260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за работу с отметками по журналу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F6F3E4-E879-4AAB-BD66-DBC0469F7484}"/>
              </a:ext>
            </a:extLst>
          </p:cNvPr>
          <p:cNvSpPr txBox="1"/>
          <p:nvPr/>
        </p:nvSpPr>
        <p:spPr>
          <a:xfrm>
            <a:off x="9579875" y="11782"/>
            <a:ext cx="26121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углуб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 уровень), 7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3325C564-F63B-4018-A575-B26FF17198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7424296"/>
              </p:ext>
            </p:extLst>
          </p:nvPr>
        </p:nvGraphicFramePr>
        <p:xfrm>
          <a:off x="923924" y="1147278"/>
          <a:ext cx="10344151" cy="5302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812614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FA4C46F-5D12-76B5-8BC8-F8B04389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870" y="297181"/>
            <a:ext cx="10728960" cy="594360"/>
          </a:xfrm>
        </p:spPr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id="{C43E84AE-2FC9-4608-BADC-F993BE74A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84" y="1237507"/>
            <a:ext cx="11467694" cy="5323312"/>
          </a:xfrm>
        </p:spPr>
        <p:txBody>
          <a:bodyPr>
            <a:norm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В ВПР по математике (углубленный уровень) в 7 классах приняло участие </a:t>
            </a:r>
            <a:r>
              <a:rPr lang="ru-RU" sz="2800" b="1" dirty="0">
                <a:latin typeface="+mn-lt"/>
              </a:rPr>
              <a:t>542</a:t>
            </a:r>
            <a:r>
              <a:rPr lang="ru-RU" sz="2800" dirty="0">
                <a:latin typeface="+mn-lt"/>
              </a:rPr>
              <a:t> человека.</a:t>
            </a:r>
          </a:p>
          <a:p>
            <a:endParaRPr lang="ru-RU" sz="28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Не справились с  работой (получили «2») </a:t>
            </a:r>
            <a:r>
              <a:rPr lang="ru-RU" sz="2800" b="1" dirty="0">
                <a:latin typeface="+mn-lt"/>
              </a:rPr>
              <a:t>36</a:t>
            </a:r>
            <a:r>
              <a:rPr lang="ru-RU" sz="2800" dirty="0">
                <a:latin typeface="+mn-lt"/>
              </a:rPr>
              <a:t> участников (</a:t>
            </a:r>
            <a:r>
              <a:rPr lang="ru-RU" sz="2800" b="1" dirty="0">
                <a:latin typeface="+mn-lt"/>
              </a:rPr>
              <a:t>6,64</a:t>
            </a:r>
            <a:r>
              <a:rPr lang="ru-RU" sz="2800" dirty="0">
                <a:latin typeface="+mn-lt"/>
              </a:rPr>
              <a:t> %).</a:t>
            </a:r>
          </a:p>
          <a:p>
            <a:endParaRPr lang="ru-RU" sz="28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 </a:t>
            </a:r>
            <a:r>
              <a:rPr lang="ru-RU" sz="2800" b="1" dirty="0">
                <a:latin typeface="+mn-lt"/>
              </a:rPr>
              <a:t>51,3</a:t>
            </a:r>
            <a:r>
              <a:rPr lang="ru-RU" sz="2800" dirty="0">
                <a:latin typeface="+mn-lt"/>
              </a:rPr>
              <a:t>% участников показали качество знаний (получили «4» и «5») в  процессе выполнения работы.</a:t>
            </a:r>
          </a:p>
          <a:p>
            <a:endParaRPr lang="ru-RU" sz="28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Наибольшую сложность при выполнении работы вызвали задания</a:t>
            </a:r>
          </a:p>
          <a:p>
            <a:r>
              <a:rPr lang="ru-RU" sz="2800" dirty="0">
                <a:latin typeface="+mn-lt"/>
              </a:rPr>
              <a:t>№ </a:t>
            </a:r>
            <a:r>
              <a:rPr lang="ru-RU" sz="2800" b="1" dirty="0">
                <a:latin typeface="+mn-lt"/>
              </a:rPr>
              <a:t>14, 15, 16, 17.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23C831-3752-4223-B1DC-3129D5291206}"/>
              </a:ext>
            </a:extLst>
          </p:cNvPr>
          <p:cNvSpPr txBox="1"/>
          <p:nvPr/>
        </p:nvSpPr>
        <p:spPr>
          <a:xfrm>
            <a:off x="9654371" y="20182"/>
            <a:ext cx="26121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углуб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 уровень), 7 класс</a:t>
            </a:r>
          </a:p>
        </p:txBody>
      </p:sp>
    </p:spTree>
    <p:extLst>
      <p:ext uri="{BB962C8B-B14F-4D97-AF65-F5344CB8AC3E}">
        <p14:creationId xmlns:p14="http://schemas.microsoft.com/office/powerpoint/2010/main" val="37965133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57" y="1993557"/>
            <a:ext cx="10068285" cy="4740464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>
                <a:latin typeface="+mn-lt"/>
              </a:rPr>
              <a:t>Основные результаты </a:t>
            </a:r>
          </a:p>
          <a:p>
            <a:pPr algn="ctr"/>
            <a:r>
              <a:rPr lang="ru-RU" sz="6600" b="1" dirty="0">
                <a:latin typeface="+mn-lt"/>
              </a:rPr>
              <a:t>по физике</a:t>
            </a:r>
          </a:p>
          <a:p>
            <a:pPr algn="ctr"/>
            <a:r>
              <a:rPr lang="ru-RU" sz="6600" b="1" dirty="0">
                <a:latin typeface="+mn-lt"/>
              </a:rPr>
              <a:t> (базовый уровень)</a:t>
            </a:r>
          </a:p>
        </p:txBody>
      </p:sp>
    </p:spTree>
    <p:extLst>
      <p:ext uri="{BB962C8B-B14F-4D97-AF65-F5344CB8AC3E}">
        <p14:creationId xmlns:p14="http://schemas.microsoft.com/office/powerpoint/2010/main" val="27874207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0F7D01D-7223-435B-A3CF-762E77D525DC}"/>
              </a:ext>
            </a:extLst>
          </p:cNvPr>
          <p:cNvSpPr txBox="1">
            <a:spLocks/>
          </p:cNvSpPr>
          <p:nvPr/>
        </p:nvSpPr>
        <p:spPr>
          <a:xfrm>
            <a:off x="3490686" y="290710"/>
            <a:ext cx="3116580" cy="5943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Описание работы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452794E-3ABB-4847-9459-CB69FDB4776B}"/>
              </a:ext>
            </a:extLst>
          </p:cNvPr>
          <p:cNvSpPr/>
          <p:nvPr/>
        </p:nvSpPr>
        <p:spPr>
          <a:xfrm>
            <a:off x="108739" y="2341046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1</a:t>
            </a:r>
            <a:r>
              <a:rPr lang="ru-RU" dirty="0">
                <a:solidFill>
                  <a:sysClr val="windowText" lastClr="000000"/>
                </a:solidFill>
              </a:rPr>
              <a:t>0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ru-RU" dirty="0">
                <a:solidFill>
                  <a:sysClr val="windowText" lastClr="000000"/>
                </a:solidFill>
              </a:rPr>
              <a:t>заданий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E1EAEA2-B72C-4122-8C12-CC36DD7CF02D}"/>
              </a:ext>
            </a:extLst>
          </p:cNvPr>
          <p:cNvSpPr/>
          <p:nvPr/>
        </p:nvSpPr>
        <p:spPr>
          <a:xfrm>
            <a:off x="113682" y="5200288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Работа состоит из двух частей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31FB0FC-E027-4013-AD37-A9F2A0F8AB8A}"/>
              </a:ext>
            </a:extLst>
          </p:cNvPr>
          <p:cNvSpPr/>
          <p:nvPr/>
        </p:nvSpPr>
        <p:spPr>
          <a:xfrm>
            <a:off x="3465454" y="5187681"/>
            <a:ext cx="8233304" cy="709034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ysClr val="windowText" lastClr="000000"/>
                </a:solidFill>
              </a:rPr>
              <a:t>Задания 1, 2, 4, 6, 8, 9 требуют краткого ответа.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B94B227-AA08-4F9E-8486-A5650295A9C4}"/>
              </a:ext>
            </a:extLst>
          </p:cNvPr>
          <p:cNvSpPr/>
          <p:nvPr/>
        </p:nvSpPr>
        <p:spPr>
          <a:xfrm>
            <a:off x="3465454" y="6025121"/>
            <a:ext cx="8233304" cy="664857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Задания 3, 5, 7, 10 предполагают развернутую запись решения и ответа.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0E5816E-2110-4725-BDF8-B4AAAD3DAE81}"/>
              </a:ext>
            </a:extLst>
          </p:cNvPr>
          <p:cNvSpPr/>
          <p:nvPr/>
        </p:nvSpPr>
        <p:spPr>
          <a:xfrm>
            <a:off x="5048976" y="3265538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минимальный балл за работу - </a:t>
            </a:r>
            <a:r>
              <a:rPr lang="ru-RU" b="1" dirty="0">
                <a:solidFill>
                  <a:sysClr val="windowText" lastClr="000000"/>
                </a:solidFill>
              </a:rPr>
              <a:t>5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EC46491-BD9C-4F30-ABB8-8D06FC9DB66F}"/>
              </a:ext>
            </a:extLst>
          </p:cNvPr>
          <p:cNvSpPr/>
          <p:nvPr/>
        </p:nvSpPr>
        <p:spPr>
          <a:xfrm>
            <a:off x="5048976" y="2351806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максимальный балл за работу -  </a:t>
            </a:r>
            <a:r>
              <a:rPr lang="ru-RU" b="1" dirty="0">
                <a:solidFill>
                  <a:sysClr val="windowText" lastClr="000000"/>
                </a:solidFill>
              </a:rPr>
              <a:t>18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3EEB01CB-1853-44FF-B0DC-3ADB00B795AF}"/>
              </a:ext>
            </a:extLst>
          </p:cNvPr>
          <p:cNvSpPr/>
          <p:nvPr/>
        </p:nvSpPr>
        <p:spPr>
          <a:xfrm>
            <a:off x="1969120" y="3170004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2 задания повышенного уровня сложности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BD5BEBA-741E-4EA2-8876-EB92469EB874}"/>
              </a:ext>
            </a:extLst>
          </p:cNvPr>
          <p:cNvSpPr/>
          <p:nvPr/>
        </p:nvSpPr>
        <p:spPr>
          <a:xfrm>
            <a:off x="8207221" y="1422511"/>
            <a:ext cx="3525107" cy="807308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Перевод первичных баллов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в  отметки по пятибалльной шкале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7506DA7C-50E6-4EB1-B291-D46D75408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006481"/>
              </p:ext>
            </p:extLst>
          </p:nvPr>
        </p:nvGraphicFramePr>
        <p:xfrm>
          <a:off x="7953375" y="2389325"/>
          <a:ext cx="4002735" cy="17159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6814">
                  <a:extLst>
                    <a:ext uri="{9D8B030D-6E8A-4147-A177-3AD203B41FA5}">
                      <a16:colId xmlns:a16="http://schemas.microsoft.com/office/drawing/2014/main" val="3089212738"/>
                    </a:ext>
                  </a:extLst>
                </a:gridCol>
                <a:gridCol w="705455">
                  <a:extLst>
                    <a:ext uri="{9D8B030D-6E8A-4147-A177-3AD203B41FA5}">
                      <a16:colId xmlns:a16="http://schemas.microsoft.com/office/drawing/2014/main" val="469627586"/>
                    </a:ext>
                  </a:extLst>
                </a:gridCol>
                <a:gridCol w="673488">
                  <a:extLst>
                    <a:ext uri="{9D8B030D-6E8A-4147-A177-3AD203B41FA5}">
                      <a16:colId xmlns:a16="http://schemas.microsoft.com/office/drawing/2014/main" val="1410754882"/>
                    </a:ext>
                  </a:extLst>
                </a:gridCol>
                <a:gridCol w="664134">
                  <a:extLst>
                    <a:ext uri="{9D8B030D-6E8A-4147-A177-3AD203B41FA5}">
                      <a16:colId xmlns:a16="http://schemas.microsoft.com/office/drawing/2014/main" val="3208314456"/>
                    </a:ext>
                  </a:extLst>
                </a:gridCol>
                <a:gridCol w="682844">
                  <a:extLst>
                    <a:ext uri="{9D8B030D-6E8A-4147-A177-3AD203B41FA5}">
                      <a16:colId xmlns:a16="http://schemas.microsoft.com/office/drawing/2014/main" val="4101601159"/>
                    </a:ext>
                  </a:extLst>
                </a:gridCol>
              </a:tblGrid>
              <a:tr h="77799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Отметка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«2»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«3»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«4»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«5»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2861024"/>
                  </a:ext>
                </a:extLst>
              </a:tr>
              <a:tr h="93795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Первичные баллы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0-4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5-9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10-14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15-18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7554406"/>
                  </a:ext>
                </a:extLst>
              </a:tr>
            </a:tbl>
          </a:graphicData>
        </a:graphic>
      </p:graphicFrame>
      <p:pic>
        <p:nvPicPr>
          <p:cNvPr id="17" name="Рисунок 16" descr="Часы">
            <a:extLst>
              <a:ext uri="{FF2B5EF4-FFF2-40B4-BE49-F238E27FC236}">
                <a16:creationId xmlns:a16="http://schemas.microsoft.com/office/drawing/2014/main" id="{305C066C-516A-49B0-B9CF-8A7285CF7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3612" y="3966678"/>
            <a:ext cx="1233610" cy="123361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7BD4829-F0EE-426E-95EF-C14D905F9713}"/>
              </a:ext>
            </a:extLst>
          </p:cNvPr>
          <p:cNvSpPr/>
          <p:nvPr/>
        </p:nvSpPr>
        <p:spPr>
          <a:xfrm>
            <a:off x="1985236" y="5200288"/>
            <a:ext cx="1263972" cy="1518852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90 минут</a:t>
            </a:r>
          </a:p>
        </p:txBody>
      </p:sp>
      <p:pic>
        <p:nvPicPr>
          <p:cNvPr id="20" name="Рисунок 19" descr="Документ">
            <a:extLst>
              <a:ext uri="{FF2B5EF4-FFF2-40B4-BE49-F238E27FC236}">
                <a16:creationId xmlns:a16="http://schemas.microsoft.com/office/drawing/2014/main" id="{0627694F-307C-4CA3-BF8D-9B63DD6F6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475" y="1125928"/>
            <a:ext cx="1139034" cy="1139034"/>
          </a:xfrm>
          <a:prstGeom prst="rect">
            <a:avLst/>
          </a:prstGeom>
        </p:spPr>
      </p:pic>
      <p:pic>
        <p:nvPicPr>
          <p:cNvPr id="21" name="Рисунок 20" descr="Поделиться">
            <a:extLst>
              <a:ext uri="{FF2B5EF4-FFF2-40B4-BE49-F238E27FC236}">
                <a16:creationId xmlns:a16="http://schemas.microsoft.com/office/drawing/2014/main" id="{F8F9697D-AED4-4A45-A862-D48E11A39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64744" y="208110"/>
            <a:ext cx="1054895" cy="1054895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6B02E92C-9EB3-240F-F658-AA8A0D12D041}"/>
              </a:ext>
            </a:extLst>
          </p:cNvPr>
          <p:cNvSpPr/>
          <p:nvPr/>
        </p:nvSpPr>
        <p:spPr>
          <a:xfrm>
            <a:off x="1969119" y="2341046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8 заданий базового уровня сложности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964790-2A37-493E-9853-FFD4AF77BEBF}"/>
              </a:ext>
            </a:extLst>
          </p:cNvPr>
          <p:cNvSpPr txBox="1"/>
          <p:nvPr/>
        </p:nvSpPr>
        <p:spPr>
          <a:xfrm>
            <a:off x="9719720" y="-16778"/>
            <a:ext cx="24722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Физика (базовый уровень), 7 класс</a:t>
            </a:r>
          </a:p>
        </p:txBody>
      </p:sp>
    </p:spTree>
    <p:extLst>
      <p:ext uri="{BB962C8B-B14F-4D97-AF65-F5344CB8AC3E}">
        <p14:creationId xmlns:p14="http://schemas.microsoft.com/office/powerpoint/2010/main" val="11187914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6620" y="292746"/>
            <a:ext cx="10728960" cy="594360"/>
          </a:xfrm>
        </p:spPr>
        <p:txBody>
          <a:bodyPr/>
          <a:lstStyle/>
          <a:p>
            <a:r>
              <a:rPr lang="ru-RU" dirty="0">
                <a:latin typeface="+mn-lt"/>
              </a:rPr>
              <a:t>Требования (умения)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C5BF0B-3764-4ECC-9D89-7ED2603E62EB}"/>
              </a:ext>
            </a:extLst>
          </p:cNvPr>
          <p:cNvSpPr txBox="1"/>
          <p:nvPr/>
        </p:nvSpPr>
        <p:spPr>
          <a:xfrm>
            <a:off x="9774222" y="17205"/>
            <a:ext cx="24995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Физика (базовый уровень), 7 класс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822580C-CAA6-4C27-808E-AF9FB966DC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310501"/>
              </p:ext>
            </p:extLst>
          </p:nvPr>
        </p:nvGraphicFramePr>
        <p:xfrm>
          <a:off x="197708" y="803907"/>
          <a:ext cx="11796583" cy="5898388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443227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1353356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219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</a:t>
                      </a:r>
                      <a:r>
                        <a:rPr lang="ru-RU" sz="13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ПООП</a:t>
                      </a:r>
                      <a:r>
                        <a:rPr lang="ru-RU" sz="13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3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</a:t>
                      </a:r>
                      <a:r>
                        <a:rPr lang="ru-RU" sz="1300" b="1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научится</a:t>
                      </a:r>
                      <a:r>
                        <a:rPr lang="ru-RU" sz="13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3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получит </a:t>
                      </a:r>
                      <a:r>
                        <a:rPr lang="ru-RU" sz="1300" b="1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ru-RU" sz="13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научиться</a:t>
                      </a:r>
                      <a:r>
                        <a:rPr lang="ru-RU" sz="1300" b="1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3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проверяемые требования</a:t>
                      </a:r>
                      <a:r>
                        <a:rPr lang="ru-RU" sz="13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(умения)</a:t>
                      </a:r>
                      <a:r>
                        <a:rPr lang="ru-RU" sz="13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300" b="1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соответствии</a:t>
                      </a:r>
                      <a:r>
                        <a:rPr lang="ru-RU" sz="13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3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Решать задачи, используя физические законы (закон Гука, закон Архимеда) и формулы, связывающие физические величины (путь, скорость, масса тела, плотность вещества, сила, давление, кинетическая энергия, потенциальная энергия, сила трения скольжения, коэффициент трения); на основе анализа условия задачи выделять физические величины, законы и формулы, необходимые для ее решения; проводить расчеты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76895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Решать задачи, используя формулы, связывающие физические величины (путь, скорость тела, масса тела, плотность вещества); на основе анализа условия задачи записывать краткое условие, выделять физические величины, законы и формулы, необходимые для ее решения; проводить расчеты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742015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Использовать при выполнении учебных задач справочные материалы, делать выводы по результатам исследования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4617202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Решать задачи, используя физические законы (закон Паскаля, закон Архимеда) и формулы, связывающие физические величины (масса тела, плотность вещества, сила, давление); на основе анализа условия задачи выделять физические величины, законы и формулы, необходимые для ее решения; проводить расчеты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5311347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Решать расчетные задачи в одно-два действия, используя физические законы (закон Гука, закон Паскаля, закон Архимеда, условие равновесия тела) и формулы, связывающие физические величины (путь, скорость, средняя масса тела, плотность вещества, сила, давление); на основе анализа условия задачи записывать краткое условие, выделять физические величины, законы и формулы, необходимые для ее решения; проводить расчеты и оценивать реальность полученного значения физической величины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4472599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Проводить прямые измерения физических величин: время, расстояние, масса тела, объем, сила, температура, атмосферное давление; использовать простейшие методы оценки погрешностей измерений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2685591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Распознавать механические явления и объяснять на основе имеющихся знаний основные свойства или условия протекания этих явлений: равномерное и неравномерное движение, инерция, взаимодействие тел, передача давления твердыми телами, жидкостями и газами, атмосферное давление, плавание тел; анализировать ситуации практико-ориентированного характера, узнавать в них проявление изученных физических явлений или закономерностей и применять имеющиеся знания для их объяснения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311020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Интерпретировать результаты наблюдений и опытов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492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Анализировать ситуации практико-ориентированного характера, узнавать в них проявление изученных физических явлений или закономерностей и применять имеющиеся знания для их объяснения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827372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Анализировать отдельные этапы проведения исследований и интерпретировать результаты наблюдений и опытов; решать задачи, используя физические законы (закон сохранения энергии, закон Гука, закон Паскаля, закон Архимеда) и формулы, связывающие физические величины (путь, скорость, масса тела, плотность вещества, сила, давление, кинетическая энергия, потенциальная энергия, механическая работа, механическая мощность, КПД простого механизма, сила трения скольжения, коэффициент трения); на основе анализа условия задачи записывать краткое условие, выделять физические величины, законы и формулы, необходимые для ее решения; проводить расчеты и оценивать реальность полученного значения физической величины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35628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53939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8362281" cy="601148"/>
          </a:xfrm>
        </p:spPr>
        <p:txBody>
          <a:bodyPr>
            <a:noAutofit/>
          </a:bodyPr>
          <a:lstStyle/>
          <a:p>
            <a:r>
              <a:rPr lang="ru-RU" sz="2000" dirty="0"/>
              <a:t>Изменение доли участников по качеству знаний («4»+«5») по результатам ВПР в  2022-2026 гг.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778A58D-E6E9-4DE1-8D27-8FDCACC32A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9441367"/>
              </p:ext>
            </p:extLst>
          </p:nvPr>
        </p:nvGraphicFramePr>
        <p:xfrm>
          <a:off x="98854" y="719667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8FAA810D-E1F2-4CF0-9CEE-B6A9C74CD0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7997728"/>
              </p:ext>
            </p:extLst>
          </p:nvPr>
        </p:nvGraphicFramePr>
        <p:xfrm>
          <a:off x="0" y="3656001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4A30645-53BF-4419-BBB0-FEECEB9F4174}"/>
              </a:ext>
            </a:extLst>
          </p:cNvPr>
          <p:cNvSpPr txBox="1"/>
          <p:nvPr/>
        </p:nvSpPr>
        <p:spPr>
          <a:xfrm>
            <a:off x="9781658" y="15500"/>
            <a:ext cx="24995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Физика (базовый уровень), 7 класс</a:t>
            </a:r>
          </a:p>
        </p:txBody>
      </p:sp>
    </p:spTree>
    <p:extLst>
      <p:ext uri="{BB962C8B-B14F-4D97-AF65-F5344CB8AC3E}">
        <p14:creationId xmlns:p14="http://schemas.microsoft.com/office/powerpoint/2010/main" val="14541597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300365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Достижение планируемых результатов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C172CA-2578-42EA-BBA8-3D1042126E15}"/>
              </a:ext>
            </a:extLst>
          </p:cNvPr>
          <p:cNvSpPr txBox="1"/>
          <p:nvPr/>
        </p:nvSpPr>
        <p:spPr>
          <a:xfrm>
            <a:off x="9597337" y="18730"/>
            <a:ext cx="24722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Физика (базовый уровень), 7 класс</a:t>
            </a: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22595C31-CBC2-42F9-AD6F-FF9F0E9B5D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8867507"/>
              </p:ext>
            </p:extLst>
          </p:nvPr>
        </p:nvGraphicFramePr>
        <p:xfrm>
          <a:off x="1319212" y="1956522"/>
          <a:ext cx="9553575" cy="4295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6104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CB08541A-D9C6-46ED-958B-471025D2106D}"/>
              </a:ext>
            </a:extLst>
          </p:cNvPr>
          <p:cNvSpPr txBox="1">
            <a:spLocks/>
          </p:cNvSpPr>
          <p:nvPr/>
        </p:nvSpPr>
        <p:spPr>
          <a:xfrm>
            <a:off x="3608070" y="308651"/>
            <a:ext cx="4327332" cy="5103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Общие сведения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8BC71586-C6B2-4793-9E42-7D30FCCE67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7168831"/>
              </p:ext>
            </p:extLst>
          </p:nvPr>
        </p:nvGraphicFramePr>
        <p:xfrm>
          <a:off x="180974" y="1173500"/>
          <a:ext cx="4961477" cy="5546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49883617-0E5C-442A-BC67-FB7D7BCAF9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7824059"/>
              </p:ext>
            </p:extLst>
          </p:nvPr>
        </p:nvGraphicFramePr>
        <p:xfrm>
          <a:off x="4717245" y="676061"/>
          <a:ext cx="7029727" cy="4044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7B1C1F0B-A59A-4FDD-A3C5-1376E3F007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5966225"/>
              </p:ext>
            </p:extLst>
          </p:nvPr>
        </p:nvGraphicFramePr>
        <p:xfrm>
          <a:off x="5925793" y="5036745"/>
          <a:ext cx="5737289" cy="1470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467680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участников по отметкам, 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146E5E-A62E-4590-87BD-21415ADE16F0}"/>
              </a:ext>
            </a:extLst>
          </p:cNvPr>
          <p:cNvSpPr txBox="1"/>
          <p:nvPr/>
        </p:nvSpPr>
        <p:spPr>
          <a:xfrm>
            <a:off x="9765235" y="28605"/>
            <a:ext cx="24722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Физика (базовый уровень), 7 класс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6B787437-40B3-4464-9554-D3ECD16107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382410"/>
              </p:ext>
            </p:extLst>
          </p:nvPr>
        </p:nvGraphicFramePr>
        <p:xfrm>
          <a:off x="1162916" y="666750"/>
          <a:ext cx="9658350" cy="6191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23998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первичных баллов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B78C57-8336-47D7-9F9C-777A55BAACA1}"/>
              </a:ext>
            </a:extLst>
          </p:cNvPr>
          <p:cNvSpPr txBox="1"/>
          <p:nvPr/>
        </p:nvSpPr>
        <p:spPr>
          <a:xfrm>
            <a:off x="9593752" y="25775"/>
            <a:ext cx="24722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Физика (базовый уровень), 7 класс</a:t>
            </a: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EACE49D0-EA72-4694-8072-6CA365B570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092371"/>
              </p:ext>
            </p:extLst>
          </p:nvPr>
        </p:nvGraphicFramePr>
        <p:xfrm>
          <a:off x="638174" y="1787452"/>
          <a:ext cx="10915651" cy="4405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Стрелка: пятиугольник 13">
            <a:extLst>
              <a:ext uri="{FF2B5EF4-FFF2-40B4-BE49-F238E27FC236}">
                <a16:creationId xmlns:a16="http://schemas.microsoft.com/office/drawing/2014/main" id="{EEBA7460-A382-4C3F-97BF-288F97F17580}"/>
              </a:ext>
            </a:extLst>
          </p:cNvPr>
          <p:cNvSpPr/>
          <p:nvPr/>
        </p:nvSpPr>
        <p:spPr>
          <a:xfrm rot="5400000">
            <a:off x="9406629" y="1440525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15" name="Стрелка: пятиугольник 14">
            <a:extLst>
              <a:ext uri="{FF2B5EF4-FFF2-40B4-BE49-F238E27FC236}">
                <a16:creationId xmlns:a16="http://schemas.microsoft.com/office/drawing/2014/main" id="{D912CCFB-8282-4F4C-B1A0-F3817222D5DE}"/>
              </a:ext>
            </a:extLst>
          </p:cNvPr>
          <p:cNvSpPr/>
          <p:nvPr/>
        </p:nvSpPr>
        <p:spPr>
          <a:xfrm rot="5400000">
            <a:off x="6619405" y="1440525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4</a:t>
            </a:r>
          </a:p>
        </p:txBody>
      </p:sp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id="{7FD8C17E-8505-4847-ACAA-8DC23B305B0E}"/>
              </a:ext>
            </a:extLst>
          </p:cNvPr>
          <p:cNvSpPr/>
          <p:nvPr/>
        </p:nvSpPr>
        <p:spPr>
          <a:xfrm rot="5400000">
            <a:off x="3832181" y="1440526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1322347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Выполнение заданий группами участников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4864D8-D75A-4FCD-8947-055C2AA835EA}"/>
              </a:ext>
            </a:extLst>
          </p:cNvPr>
          <p:cNvSpPr txBox="1"/>
          <p:nvPr/>
        </p:nvSpPr>
        <p:spPr>
          <a:xfrm>
            <a:off x="9719720" y="4343"/>
            <a:ext cx="24722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Физика (базовый уровень), 7 класс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8008A6-E4DC-4A89-A06B-F39236B87C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84"/>
          <a:stretch/>
        </p:blipFill>
        <p:spPr>
          <a:xfrm>
            <a:off x="1939635" y="1193705"/>
            <a:ext cx="8544791" cy="490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8157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967" y="288781"/>
            <a:ext cx="8032767" cy="509260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за работу с отметками по журналу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A081F1-F1B1-48D7-9D00-2FBB63FB29A5}"/>
              </a:ext>
            </a:extLst>
          </p:cNvPr>
          <p:cNvSpPr txBox="1"/>
          <p:nvPr/>
        </p:nvSpPr>
        <p:spPr>
          <a:xfrm>
            <a:off x="9719720" y="4343"/>
            <a:ext cx="24722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Физика (базовый уровень), 7 класс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F2A04D15-540A-40C1-B122-C2B10A4995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4295842"/>
              </p:ext>
            </p:extLst>
          </p:nvPr>
        </p:nvGraphicFramePr>
        <p:xfrm>
          <a:off x="1368900" y="715139"/>
          <a:ext cx="10344151" cy="6048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014594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FA4C46F-5D12-76B5-8BC8-F8B04389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870" y="297181"/>
            <a:ext cx="10728960" cy="594360"/>
          </a:xfrm>
        </p:spPr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id="{C43E84AE-2FC9-4608-BADC-F993BE74A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84" y="1237507"/>
            <a:ext cx="11467694" cy="5323312"/>
          </a:xfrm>
        </p:spPr>
        <p:txBody>
          <a:bodyPr>
            <a:norm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В ВПР по физике (базовый уровень) в 7 классах приняло участие </a:t>
            </a:r>
            <a:r>
              <a:rPr lang="ru-RU" sz="2800" b="1" dirty="0"/>
              <a:t>4466 </a:t>
            </a:r>
            <a:r>
              <a:rPr lang="ru-RU" sz="2800" dirty="0"/>
              <a:t>человек.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Не справились с  работой (получили «2») </a:t>
            </a:r>
            <a:r>
              <a:rPr lang="ru-RU" sz="2800" b="1" dirty="0"/>
              <a:t>227 </a:t>
            </a:r>
            <a:r>
              <a:rPr lang="ru-RU" sz="2800" dirty="0"/>
              <a:t>участников (</a:t>
            </a:r>
            <a:r>
              <a:rPr lang="ru-RU" sz="2800" b="1" dirty="0"/>
              <a:t>5,08</a:t>
            </a:r>
            <a:r>
              <a:rPr lang="ru-RU" sz="2800" dirty="0"/>
              <a:t>%).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 </a:t>
            </a:r>
            <a:r>
              <a:rPr lang="ru-RU" sz="2800" b="1" dirty="0"/>
              <a:t>40,66 </a:t>
            </a:r>
            <a:r>
              <a:rPr lang="ru-RU" sz="2800" dirty="0"/>
              <a:t>% участников показали качество знаний (получили «4» и «5»)</a:t>
            </a:r>
            <a:r>
              <a:rPr lang="en-US" sz="2800" dirty="0"/>
              <a:t> </a:t>
            </a:r>
            <a:r>
              <a:rPr lang="ru-RU" sz="2800" dirty="0"/>
              <a:t>в  процессе выполнения работы.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Наибольшую сложность при выполнении работы вызвали задания </a:t>
            </a:r>
          </a:p>
          <a:p>
            <a:r>
              <a:rPr lang="ru-RU" sz="2800" dirty="0"/>
              <a:t>№  </a:t>
            </a:r>
            <a:r>
              <a:rPr lang="ru-RU" sz="2800" b="1" dirty="0"/>
              <a:t>5, 10.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31C530-E680-483B-87E9-3280BA6BD92D}"/>
              </a:ext>
            </a:extLst>
          </p:cNvPr>
          <p:cNvSpPr txBox="1"/>
          <p:nvPr/>
        </p:nvSpPr>
        <p:spPr>
          <a:xfrm>
            <a:off x="9793419" y="20182"/>
            <a:ext cx="24722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Физика (базовый уровень), 7 класс</a:t>
            </a:r>
          </a:p>
        </p:txBody>
      </p:sp>
    </p:spTree>
    <p:extLst>
      <p:ext uri="{BB962C8B-B14F-4D97-AF65-F5344CB8AC3E}">
        <p14:creationId xmlns:p14="http://schemas.microsoft.com/office/powerpoint/2010/main" val="29179809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57" y="1359815"/>
            <a:ext cx="10068285" cy="4740464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>
                <a:latin typeface="+mn-lt"/>
              </a:rPr>
              <a:t>Основные результаты </a:t>
            </a:r>
          </a:p>
          <a:p>
            <a:pPr algn="ctr"/>
            <a:r>
              <a:rPr lang="ru-RU" sz="6600" b="1" dirty="0">
                <a:latin typeface="+mn-lt"/>
              </a:rPr>
              <a:t>по физике</a:t>
            </a:r>
          </a:p>
          <a:p>
            <a:pPr algn="ctr"/>
            <a:r>
              <a:rPr lang="en-US" sz="6600" b="1" dirty="0">
                <a:latin typeface="+mn-lt"/>
              </a:rPr>
              <a:t> (</a:t>
            </a:r>
            <a:r>
              <a:rPr lang="ru-RU" sz="6600" b="1" dirty="0">
                <a:latin typeface="+mn-lt"/>
              </a:rPr>
              <a:t>углубленный уровень)</a:t>
            </a:r>
          </a:p>
        </p:txBody>
      </p:sp>
    </p:spTree>
    <p:extLst>
      <p:ext uri="{BB962C8B-B14F-4D97-AF65-F5344CB8AC3E}">
        <p14:creationId xmlns:p14="http://schemas.microsoft.com/office/powerpoint/2010/main" val="8679661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0F7D01D-7223-435B-A3CF-762E77D525DC}"/>
              </a:ext>
            </a:extLst>
          </p:cNvPr>
          <p:cNvSpPr txBox="1">
            <a:spLocks/>
          </p:cNvSpPr>
          <p:nvPr/>
        </p:nvSpPr>
        <p:spPr>
          <a:xfrm>
            <a:off x="3490686" y="290710"/>
            <a:ext cx="3116580" cy="5943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Описание работы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452794E-3ABB-4847-9459-CB69FDB4776B}"/>
              </a:ext>
            </a:extLst>
          </p:cNvPr>
          <p:cNvSpPr/>
          <p:nvPr/>
        </p:nvSpPr>
        <p:spPr>
          <a:xfrm>
            <a:off x="108739" y="2341046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7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ru-RU" dirty="0">
                <a:solidFill>
                  <a:sysClr val="windowText" lastClr="000000"/>
                </a:solidFill>
              </a:rPr>
              <a:t>заданий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4BA2786-3DFF-41D6-A840-04D3ABEAA725}"/>
              </a:ext>
            </a:extLst>
          </p:cNvPr>
          <p:cNvSpPr/>
          <p:nvPr/>
        </p:nvSpPr>
        <p:spPr>
          <a:xfrm>
            <a:off x="1972556" y="3448258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2 задания высокого уровня сложности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E1EAEA2-B72C-4122-8C12-CC36DD7CF02D}"/>
              </a:ext>
            </a:extLst>
          </p:cNvPr>
          <p:cNvSpPr/>
          <p:nvPr/>
        </p:nvSpPr>
        <p:spPr>
          <a:xfrm>
            <a:off x="113682" y="5200288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Работа состоит из двух частей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31FB0FC-E027-4013-AD37-A9F2A0F8AB8A}"/>
              </a:ext>
            </a:extLst>
          </p:cNvPr>
          <p:cNvSpPr/>
          <p:nvPr/>
        </p:nvSpPr>
        <p:spPr>
          <a:xfrm>
            <a:off x="3465454" y="4554746"/>
            <a:ext cx="8233304" cy="709034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ysClr val="windowText" lastClr="000000"/>
                </a:solidFill>
              </a:rPr>
              <a:t>Задания 2-5 требуют краткого ответа.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B94B227-AA08-4F9E-8486-A5650295A9C4}"/>
              </a:ext>
            </a:extLst>
          </p:cNvPr>
          <p:cNvSpPr/>
          <p:nvPr/>
        </p:nvSpPr>
        <p:spPr>
          <a:xfrm>
            <a:off x="3465454" y="5323030"/>
            <a:ext cx="8233304" cy="664857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Задания 1 и 6 предполагают развернутую запись решения и ответа.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0E5816E-2110-4725-BDF8-B4AAAD3DAE81}"/>
              </a:ext>
            </a:extLst>
          </p:cNvPr>
          <p:cNvSpPr/>
          <p:nvPr/>
        </p:nvSpPr>
        <p:spPr>
          <a:xfrm>
            <a:off x="5048976" y="3265538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минимальный балл за работу - </a:t>
            </a:r>
            <a:r>
              <a:rPr lang="ru-RU" b="1" dirty="0">
                <a:solidFill>
                  <a:sysClr val="windowText" lastClr="000000"/>
                </a:solidFill>
              </a:rPr>
              <a:t>5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EC46491-BD9C-4F30-ABB8-8D06FC9DB66F}"/>
              </a:ext>
            </a:extLst>
          </p:cNvPr>
          <p:cNvSpPr/>
          <p:nvPr/>
        </p:nvSpPr>
        <p:spPr>
          <a:xfrm>
            <a:off x="5048976" y="2351806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максимальный балл за работу -  </a:t>
            </a:r>
            <a:r>
              <a:rPr lang="ru-RU" b="1" dirty="0">
                <a:solidFill>
                  <a:sysClr val="windowText" lastClr="000000"/>
                </a:solidFill>
              </a:rPr>
              <a:t>20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3EEB01CB-1853-44FF-B0DC-3ADB00B795AF}"/>
              </a:ext>
            </a:extLst>
          </p:cNvPr>
          <p:cNvSpPr/>
          <p:nvPr/>
        </p:nvSpPr>
        <p:spPr>
          <a:xfrm>
            <a:off x="1980098" y="2725492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2 задания повышенного уровня сложности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BD5BEBA-741E-4EA2-8876-EB92469EB874}"/>
              </a:ext>
            </a:extLst>
          </p:cNvPr>
          <p:cNvSpPr/>
          <p:nvPr/>
        </p:nvSpPr>
        <p:spPr>
          <a:xfrm>
            <a:off x="8207221" y="1422511"/>
            <a:ext cx="3525107" cy="807308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Перевод первичных баллов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в  отметки по пятибалльной шкале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7506DA7C-50E6-4EB1-B291-D46D75408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355883"/>
              </p:ext>
            </p:extLst>
          </p:nvPr>
        </p:nvGraphicFramePr>
        <p:xfrm>
          <a:off x="7953375" y="2389325"/>
          <a:ext cx="4002735" cy="17159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6814">
                  <a:extLst>
                    <a:ext uri="{9D8B030D-6E8A-4147-A177-3AD203B41FA5}">
                      <a16:colId xmlns:a16="http://schemas.microsoft.com/office/drawing/2014/main" val="3089212738"/>
                    </a:ext>
                  </a:extLst>
                </a:gridCol>
                <a:gridCol w="705455">
                  <a:extLst>
                    <a:ext uri="{9D8B030D-6E8A-4147-A177-3AD203B41FA5}">
                      <a16:colId xmlns:a16="http://schemas.microsoft.com/office/drawing/2014/main" val="469627586"/>
                    </a:ext>
                  </a:extLst>
                </a:gridCol>
                <a:gridCol w="673488">
                  <a:extLst>
                    <a:ext uri="{9D8B030D-6E8A-4147-A177-3AD203B41FA5}">
                      <a16:colId xmlns:a16="http://schemas.microsoft.com/office/drawing/2014/main" val="1410754882"/>
                    </a:ext>
                  </a:extLst>
                </a:gridCol>
                <a:gridCol w="664134">
                  <a:extLst>
                    <a:ext uri="{9D8B030D-6E8A-4147-A177-3AD203B41FA5}">
                      <a16:colId xmlns:a16="http://schemas.microsoft.com/office/drawing/2014/main" val="3208314456"/>
                    </a:ext>
                  </a:extLst>
                </a:gridCol>
                <a:gridCol w="682844">
                  <a:extLst>
                    <a:ext uri="{9D8B030D-6E8A-4147-A177-3AD203B41FA5}">
                      <a16:colId xmlns:a16="http://schemas.microsoft.com/office/drawing/2014/main" val="4101601159"/>
                    </a:ext>
                  </a:extLst>
                </a:gridCol>
              </a:tblGrid>
              <a:tr h="77799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Отметка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«2»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«3»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«4»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«5»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2861024"/>
                  </a:ext>
                </a:extLst>
              </a:tr>
              <a:tr h="93795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Первичные баллы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0-4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5-10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11-15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16-20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7554406"/>
                  </a:ext>
                </a:extLst>
              </a:tr>
            </a:tbl>
          </a:graphicData>
        </a:graphic>
      </p:graphicFrame>
      <p:pic>
        <p:nvPicPr>
          <p:cNvPr id="17" name="Рисунок 16" descr="Часы">
            <a:extLst>
              <a:ext uri="{FF2B5EF4-FFF2-40B4-BE49-F238E27FC236}">
                <a16:creationId xmlns:a16="http://schemas.microsoft.com/office/drawing/2014/main" id="{305C066C-516A-49B0-B9CF-8A7285CF7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3612" y="3966678"/>
            <a:ext cx="1233610" cy="123361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7BD4829-F0EE-426E-95EF-C14D905F9713}"/>
              </a:ext>
            </a:extLst>
          </p:cNvPr>
          <p:cNvSpPr/>
          <p:nvPr/>
        </p:nvSpPr>
        <p:spPr>
          <a:xfrm>
            <a:off x="1985236" y="5200288"/>
            <a:ext cx="1263972" cy="1518852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90 минут</a:t>
            </a:r>
          </a:p>
        </p:txBody>
      </p:sp>
      <p:pic>
        <p:nvPicPr>
          <p:cNvPr id="20" name="Рисунок 19" descr="Документ">
            <a:extLst>
              <a:ext uri="{FF2B5EF4-FFF2-40B4-BE49-F238E27FC236}">
                <a16:creationId xmlns:a16="http://schemas.microsoft.com/office/drawing/2014/main" id="{0627694F-307C-4CA3-BF8D-9B63DD6F6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475" y="1125928"/>
            <a:ext cx="1139034" cy="1139034"/>
          </a:xfrm>
          <a:prstGeom prst="rect">
            <a:avLst/>
          </a:prstGeom>
        </p:spPr>
      </p:pic>
      <p:pic>
        <p:nvPicPr>
          <p:cNvPr id="21" name="Рисунок 20" descr="Поделиться">
            <a:extLst>
              <a:ext uri="{FF2B5EF4-FFF2-40B4-BE49-F238E27FC236}">
                <a16:creationId xmlns:a16="http://schemas.microsoft.com/office/drawing/2014/main" id="{F8F9697D-AED4-4A45-A862-D48E11A39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64744" y="208110"/>
            <a:ext cx="1054895" cy="1054895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6B02E92C-9EB3-240F-F658-AA8A0D12D041}"/>
              </a:ext>
            </a:extLst>
          </p:cNvPr>
          <p:cNvSpPr/>
          <p:nvPr/>
        </p:nvSpPr>
        <p:spPr>
          <a:xfrm>
            <a:off x="1969121" y="1977883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3 задания базового уровня сложности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964790-2A37-493E-9853-FFD4AF77BEBF}"/>
              </a:ext>
            </a:extLst>
          </p:cNvPr>
          <p:cNvSpPr txBox="1"/>
          <p:nvPr/>
        </p:nvSpPr>
        <p:spPr>
          <a:xfrm>
            <a:off x="9781708" y="53191"/>
            <a:ext cx="22930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Физика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углуб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 уровень), 7 класс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D658C4D9-197F-4798-ADA3-B1A6896E03D8}"/>
              </a:ext>
            </a:extLst>
          </p:cNvPr>
          <p:cNvSpPr/>
          <p:nvPr/>
        </p:nvSpPr>
        <p:spPr>
          <a:xfrm>
            <a:off x="3465454" y="6054283"/>
            <a:ext cx="8233304" cy="664857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Задание 7 состоит из трех частей, все этапы выполнения задания необходимо записать полностью</a:t>
            </a:r>
          </a:p>
        </p:txBody>
      </p:sp>
    </p:spTree>
    <p:extLst>
      <p:ext uri="{BB962C8B-B14F-4D97-AF65-F5344CB8AC3E}">
        <p14:creationId xmlns:p14="http://schemas.microsoft.com/office/powerpoint/2010/main" val="21266168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6620" y="292746"/>
            <a:ext cx="10728960" cy="594360"/>
          </a:xfrm>
        </p:spPr>
        <p:txBody>
          <a:bodyPr/>
          <a:lstStyle/>
          <a:p>
            <a:r>
              <a:rPr lang="ru-RU" dirty="0"/>
              <a:t>Требования (умения)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AACEB4-2FD5-4B6D-A566-3188FD44EE7B}"/>
              </a:ext>
            </a:extLst>
          </p:cNvPr>
          <p:cNvSpPr txBox="1"/>
          <p:nvPr/>
        </p:nvSpPr>
        <p:spPr>
          <a:xfrm>
            <a:off x="9898936" y="15747"/>
            <a:ext cx="22930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Физика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углуб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 уровень), 7 класс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DFB8AB9C-E2B2-49BF-BC84-C0392A8E66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570739"/>
              </p:ext>
            </p:extLst>
          </p:nvPr>
        </p:nvGraphicFramePr>
        <p:xfrm>
          <a:off x="197708" y="1059427"/>
          <a:ext cx="11796583" cy="5247260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586788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1209795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219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</a:t>
                      </a:r>
                      <a:r>
                        <a:rPr lang="ru-RU" sz="14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ПООП</a:t>
                      </a:r>
                      <a:r>
                        <a:rPr lang="ru-RU" sz="14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4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</a:t>
                      </a:r>
                      <a:r>
                        <a:rPr lang="ru-RU" sz="1400" b="1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научится</a:t>
                      </a:r>
                      <a:r>
                        <a:rPr lang="ru-RU" sz="14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4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получит </a:t>
                      </a:r>
                      <a:r>
                        <a:rPr lang="ru-RU" sz="1400" b="1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ru-RU" sz="14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научиться</a:t>
                      </a:r>
                      <a:r>
                        <a:rPr lang="ru-RU" sz="1400" b="1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4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проверяемые требования</a:t>
                      </a:r>
                      <a:r>
                        <a:rPr lang="ru-RU" sz="14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(умения)</a:t>
                      </a:r>
                      <a:r>
                        <a:rPr lang="ru-RU" sz="14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400" b="1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соответствии</a:t>
                      </a:r>
                      <a:r>
                        <a:rPr lang="ru-RU" sz="14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4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Распознавать механические явления и объяснять на основе имеющихся знаний основные свойства или условия протекания этих явлений: равномерное и неравномерное движение, инерция, взаимодействие тел, передача давления твердыми телами, жидкостями и газами, атмосферное давление, плавание тел; анализировать ситуации практико-ориентированного характера, узнавать в них проявление изученных физических явлений или закономерностей и применять имеющиеся знания для их объяснения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76895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Использовать при выполнении учебных задач справочные материалы, делать выводы по результатам исследования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742015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Анализировать ситуации практико-ориентированного характера, узнавать в них проявление изученных физических явлений или закономерностей и применять имеющиеся знания для их объяснения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4617202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Решать задачи, используя физические законы (закон Паскаля, закон Архимеда, условия равновесия тела, золотое правило механики) и формулы, связывающие физические величины (масса тела, плотность вещества, сила, давление); на основе анализа условия задачи выделять физические величины, законы и формулы, необходимые для ее решения; проводить расчеты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5311347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Решать задачи, используя формулы, связывающие физические величины (путь, скорость, масса тела, плотность вещества); на основе анализа условия задачи выделять физические величины и формулы, необходимые для ее решения; проводить расчеты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4472599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Решать расчетные задачи в одно-два действия, используя физические законы (закон Гука, закон Паскаля, закон Архимеда, условие равновесия тела) и формулы, связывающие физические величины (путь, скорость, средняя масса тела, плотность вещества, сила, давление); на основе анализа условия задачи записывать краткое условие, выделять физические величины, законы и формулы, необходимые для ее решения; проводить расчеты и оценивать реальность полученного значения физической величины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2685591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Анализировать отдельные этапы проведения исследований и интерпретировать результаты наблюдений и опытов; решать задачи, используя физические законы (закон сохранения энергии, закон Гука, закон Паскаля, закон Архимеда) и формулы, связывающие физические величины (масса тела, плотность вещества, сила, давление, кинетическая энергия, потенциальная энергия, механическая работа, механическая мощность, КПД простого механизма, сила трения скольжения, коэффициент трения); на основе анализа условия задачи записывать краткое условие, выделять физические величины, законы и формулы, необходимые для ее решения; проводить расчеты и оценивать реальность полученного значения физической величины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31102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97149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8362281" cy="601148"/>
          </a:xfrm>
        </p:spPr>
        <p:txBody>
          <a:bodyPr>
            <a:noAutofit/>
          </a:bodyPr>
          <a:lstStyle/>
          <a:p>
            <a:r>
              <a:rPr lang="ru-RU" sz="2000" dirty="0"/>
              <a:t>Изменение доли участников по качеству знаний («4»+«5») по результатам ВПР в  2024-2026 гг.</a:t>
            </a:r>
            <a:br>
              <a:rPr lang="ru-RU" sz="2000" dirty="0"/>
            </a:br>
            <a:endParaRPr lang="ru-RU" sz="2000" dirty="0"/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778A58D-E6E9-4DE1-8D27-8FDCACC32A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9137242"/>
              </p:ext>
            </p:extLst>
          </p:nvPr>
        </p:nvGraphicFramePr>
        <p:xfrm>
          <a:off x="389843" y="1861031"/>
          <a:ext cx="11412313" cy="3768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70AFBB1-7833-4F6C-B833-94014937A0B1}"/>
              </a:ext>
            </a:extLst>
          </p:cNvPr>
          <p:cNvSpPr txBox="1"/>
          <p:nvPr/>
        </p:nvSpPr>
        <p:spPr>
          <a:xfrm>
            <a:off x="9898936" y="0"/>
            <a:ext cx="22930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Физика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углуб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 уровень), 7 класс</a:t>
            </a:r>
          </a:p>
        </p:txBody>
      </p:sp>
    </p:spTree>
    <p:extLst>
      <p:ext uri="{BB962C8B-B14F-4D97-AF65-F5344CB8AC3E}">
        <p14:creationId xmlns:p14="http://schemas.microsoft.com/office/powerpoint/2010/main" val="33747397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300365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Достижение планируемых результатов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8C3E36-6B4E-45D5-BB2F-3AEF31F4FD0B}"/>
              </a:ext>
            </a:extLst>
          </p:cNvPr>
          <p:cNvSpPr txBox="1"/>
          <p:nvPr/>
        </p:nvSpPr>
        <p:spPr>
          <a:xfrm>
            <a:off x="9854843" y="50657"/>
            <a:ext cx="22930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Физика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углуб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 уровень), 7 класс</a:t>
            </a: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53966653-1430-4EBF-9B27-470C7C4E22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8565869"/>
              </p:ext>
            </p:extLst>
          </p:nvPr>
        </p:nvGraphicFramePr>
        <p:xfrm>
          <a:off x="1319212" y="1397606"/>
          <a:ext cx="9553575" cy="4295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46474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57" y="1993557"/>
            <a:ext cx="10068285" cy="4740464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>
                <a:latin typeface="+mn-lt"/>
              </a:rPr>
              <a:t>Основные результаты </a:t>
            </a:r>
          </a:p>
          <a:p>
            <a:pPr algn="ctr"/>
            <a:r>
              <a:rPr lang="ru-RU" sz="6600" b="1" dirty="0">
                <a:latin typeface="+mn-lt"/>
              </a:rPr>
              <a:t>по русскому языку</a:t>
            </a:r>
          </a:p>
        </p:txBody>
      </p:sp>
    </p:spTree>
    <p:extLst>
      <p:ext uri="{BB962C8B-B14F-4D97-AF65-F5344CB8AC3E}">
        <p14:creationId xmlns:p14="http://schemas.microsoft.com/office/powerpoint/2010/main" val="24907065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участников по отметкам, 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C3E24D-05A1-4E27-88EC-21FB11E083D5}"/>
              </a:ext>
            </a:extLst>
          </p:cNvPr>
          <p:cNvSpPr txBox="1"/>
          <p:nvPr/>
        </p:nvSpPr>
        <p:spPr>
          <a:xfrm>
            <a:off x="9854843" y="0"/>
            <a:ext cx="22930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Физика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углуб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 уровень), 7 класс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E68E6C5C-198F-4DB7-8A15-63FCB413BD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5913948"/>
              </p:ext>
            </p:extLst>
          </p:nvPr>
        </p:nvGraphicFramePr>
        <p:xfrm>
          <a:off x="1370734" y="727364"/>
          <a:ext cx="9658350" cy="6086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420877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первичных баллов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336F09-8A03-44CF-BA8E-4C450738174E}"/>
              </a:ext>
            </a:extLst>
          </p:cNvPr>
          <p:cNvSpPr txBox="1"/>
          <p:nvPr/>
        </p:nvSpPr>
        <p:spPr>
          <a:xfrm>
            <a:off x="9945331" y="0"/>
            <a:ext cx="22930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Физика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углуб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 уровень), 7 класс</a:t>
            </a: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D13F519C-AF51-4F9E-AF84-C9E188F35C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2340541"/>
              </p:ext>
            </p:extLst>
          </p:nvPr>
        </p:nvGraphicFramePr>
        <p:xfrm>
          <a:off x="638174" y="1797843"/>
          <a:ext cx="10915651" cy="4405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Стрелка: пятиугольник 14">
            <a:extLst>
              <a:ext uri="{FF2B5EF4-FFF2-40B4-BE49-F238E27FC236}">
                <a16:creationId xmlns:a16="http://schemas.microsoft.com/office/drawing/2014/main" id="{E5212A0E-52FF-41B6-A822-88D65B91384D}"/>
              </a:ext>
            </a:extLst>
          </p:cNvPr>
          <p:cNvSpPr/>
          <p:nvPr/>
        </p:nvSpPr>
        <p:spPr>
          <a:xfrm rot="5400000">
            <a:off x="9074935" y="1467420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id="{599D6A02-D3AB-4D53-AD07-6EC742ABF12D}"/>
              </a:ext>
            </a:extLst>
          </p:cNvPr>
          <p:cNvSpPr/>
          <p:nvPr/>
        </p:nvSpPr>
        <p:spPr>
          <a:xfrm rot="5400000">
            <a:off x="6698499" y="1467421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4</a:t>
            </a:r>
          </a:p>
        </p:txBody>
      </p:sp>
      <p:sp>
        <p:nvSpPr>
          <p:cNvPr id="17" name="Стрелка: пятиугольник 16">
            <a:extLst>
              <a:ext uri="{FF2B5EF4-FFF2-40B4-BE49-F238E27FC236}">
                <a16:creationId xmlns:a16="http://schemas.microsoft.com/office/drawing/2014/main" id="{F38667B4-FAE6-4419-80E4-D1E3387A3745}"/>
              </a:ext>
            </a:extLst>
          </p:cNvPr>
          <p:cNvSpPr/>
          <p:nvPr/>
        </p:nvSpPr>
        <p:spPr>
          <a:xfrm rot="5400000">
            <a:off x="3758865" y="1467420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2831473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Выполнение заданий группами участников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7D1178-70BE-49FB-8D7E-22642D436C0D}"/>
              </a:ext>
            </a:extLst>
          </p:cNvPr>
          <p:cNvSpPr txBox="1"/>
          <p:nvPr/>
        </p:nvSpPr>
        <p:spPr>
          <a:xfrm>
            <a:off x="9898936" y="29510"/>
            <a:ext cx="22930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Физика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углуб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 уровень), 7 класс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7B2E14-A229-41FB-B408-41A98540FC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84"/>
          <a:stretch/>
        </p:blipFill>
        <p:spPr>
          <a:xfrm>
            <a:off x="1983499" y="1023457"/>
            <a:ext cx="8659250" cy="496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349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967" y="288781"/>
            <a:ext cx="8032767" cy="509260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за работу с отметками по журналу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EC52D-BE6A-4040-880D-4A13237B3EAC}"/>
              </a:ext>
            </a:extLst>
          </p:cNvPr>
          <p:cNvSpPr txBox="1"/>
          <p:nvPr/>
        </p:nvSpPr>
        <p:spPr>
          <a:xfrm>
            <a:off x="10469605" y="360"/>
            <a:ext cx="17223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Физика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углуб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.), 7 класс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A1EE4115-A118-42AD-96A2-C808416A0A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2040387"/>
              </p:ext>
            </p:extLst>
          </p:nvPr>
        </p:nvGraphicFramePr>
        <p:xfrm>
          <a:off x="1017443" y="768927"/>
          <a:ext cx="10344151" cy="6048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6553243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FA4C46F-5D12-76B5-8BC8-F8B04389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870" y="297181"/>
            <a:ext cx="10728960" cy="594360"/>
          </a:xfrm>
        </p:spPr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id="{C43E84AE-2FC9-4608-BADC-F993BE74A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84" y="1237507"/>
            <a:ext cx="11467694" cy="5323312"/>
          </a:xfrm>
        </p:spPr>
        <p:txBody>
          <a:bodyPr>
            <a:norm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В ВПР по физике (углубленный уровень) в 7 классах приняло участие </a:t>
            </a:r>
            <a:r>
              <a:rPr lang="ru-RU" sz="2800" b="1" dirty="0">
                <a:latin typeface="+mn-lt"/>
              </a:rPr>
              <a:t>287 </a:t>
            </a:r>
            <a:r>
              <a:rPr lang="ru-RU" sz="2800" dirty="0">
                <a:latin typeface="+mn-lt"/>
              </a:rPr>
              <a:t>человек.</a:t>
            </a:r>
          </a:p>
          <a:p>
            <a:endParaRPr lang="ru-RU" sz="28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Не справились с  работой (получили «2») </a:t>
            </a:r>
            <a:r>
              <a:rPr lang="ru-RU" sz="2800" b="1" dirty="0"/>
              <a:t>17 </a:t>
            </a:r>
            <a:r>
              <a:rPr lang="ru-RU" sz="2800" dirty="0"/>
              <a:t>участников (</a:t>
            </a:r>
            <a:r>
              <a:rPr lang="ru-RU" sz="2800" b="1" dirty="0"/>
              <a:t>5,92</a:t>
            </a:r>
            <a:r>
              <a:rPr lang="ru-RU" sz="2800" dirty="0"/>
              <a:t>%).</a:t>
            </a:r>
          </a:p>
          <a:p>
            <a:endParaRPr lang="ru-RU" sz="28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 </a:t>
            </a:r>
            <a:r>
              <a:rPr lang="ru-RU" sz="2800" b="1" dirty="0">
                <a:latin typeface="+mn-lt"/>
              </a:rPr>
              <a:t>45,29 </a:t>
            </a:r>
            <a:r>
              <a:rPr lang="ru-RU" sz="2800" dirty="0">
                <a:latin typeface="+mn-lt"/>
              </a:rPr>
              <a:t>% участников показали качество знаний (получили «4» и «5»)</a:t>
            </a:r>
            <a:r>
              <a:rPr lang="en-US" sz="2800" dirty="0">
                <a:latin typeface="+mn-lt"/>
              </a:rPr>
              <a:t> </a:t>
            </a:r>
            <a:r>
              <a:rPr lang="ru-RU" sz="2800" dirty="0">
                <a:latin typeface="+mn-lt"/>
              </a:rPr>
              <a:t>в  процессе выполнения работы.</a:t>
            </a:r>
          </a:p>
          <a:p>
            <a:endParaRPr lang="ru-RU" sz="28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Наибольшую сложность при выполнении работы вызвали задания                 № </a:t>
            </a:r>
            <a:r>
              <a:rPr lang="ru-RU" sz="2800" b="1" dirty="0">
                <a:latin typeface="+mn-lt"/>
              </a:rPr>
              <a:t>6, 7.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D8360B-1DAA-44F6-AA43-00403AD1F080}"/>
              </a:ext>
            </a:extLst>
          </p:cNvPr>
          <p:cNvSpPr txBox="1"/>
          <p:nvPr/>
        </p:nvSpPr>
        <p:spPr>
          <a:xfrm>
            <a:off x="9898936" y="20182"/>
            <a:ext cx="22930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Физика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углуб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 уровень), 7 класс</a:t>
            </a:r>
          </a:p>
        </p:txBody>
      </p:sp>
    </p:spTree>
    <p:extLst>
      <p:ext uri="{BB962C8B-B14F-4D97-AF65-F5344CB8AC3E}">
        <p14:creationId xmlns:p14="http://schemas.microsoft.com/office/powerpoint/2010/main" val="32465449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57" y="1993557"/>
            <a:ext cx="10068285" cy="4740464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>
                <a:latin typeface="+mn-lt"/>
              </a:rPr>
              <a:t>Основные результаты </a:t>
            </a:r>
          </a:p>
          <a:p>
            <a:pPr algn="ctr"/>
            <a:r>
              <a:rPr lang="ru-RU" sz="6600" b="1" dirty="0">
                <a:latin typeface="+mn-lt"/>
              </a:rPr>
              <a:t>по биологии</a:t>
            </a:r>
          </a:p>
        </p:txBody>
      </p:sp>
    </p:spTree>
    <p:extLst>
      <p:ext uri="{BB962C8B-B14F-4D97-AF65-F5344CB8AC3E}">
        <p14:creationId xmlns:p14="http://schemas.microsoft.com/office/powerpoint/2010/main" val="24895035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0F7D01D-7223-435B-A3CF-762E77D525DC}"/>
              </a:ext>
            </a:extLst>
          </p:cNvPr>
          <p:cNvSpPr txBox="1">
            <a:spLocks/>
          </p:cNvSpPr>
          <p:nvPr/>
        </p:nvSpPr>
        <p:spPr>
          <a:xfrm>
            <a:off x="3490686" y="290710"/>
            <a:ext cx="3116580" cy="59436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rgbClr val="FF0000"/>
                </a:solidFill>
              </a:rPr>
              <a:t>NB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31FB0FC-E027-4013-AD37-A9F2A0F8AB8A}"/>
              </a:ext>
            </a:extLst>
          </p:cNvPr>
          <p:cNvSpPr/>
          <p:nvPr/>
        </p:nvSpPr>
        <p:spPr>
          <a:xfrm>
            <a:off x="310980" y="1002226"/>
            <a:ext cx="11296133" cy="5398573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rgbClr val="FF0000"/>
                </a:solidFill>
              </a:rPr>
              <a:t>Обращаем внимание, </a:t>
            </a:r>
            <a:r>
              <a:rPr lang="ru-RU" sz="2800" dirty="0">
                <a:solidFill>
                  <a:sysClr val="windowText" lastClr="000000"/>
                </a:solidFill>
              </a:rPr>
              <a:t>что в предоставлении результатов по биологии произошли изменения.</a:t>
            </a:r>
          </a:p>
          <a:p>
            <a:endParaRPr lang="ru-RU" sz="2800" dirty="0">
              <a:solidFill>
                <a:sysClr val="windowText" lastClr="000000"/>
              </a:solidFill>
            </a:endParaRPr>
          </a:p>
          <a:p>
            <a:r>
              <a:rPr lang="ru-RU" sz="2800" dirty="0">
                <a:solidFill>
                  <a:sysClr val="windowText" lastClr="000000"/>
                </a:solidFill>
              </a:rPr>
              <a:t>До 2021 г. проводилась работа по биологии.</a:t>
            </a:r>
          </a:p>
          <a:p>
            <a:r>
              <a:rPr lang="ru-RU" sz="2800" dirty="0">
                <a:solidFill>
                  <a:sysClr val="windowText" lastClr="000000"/>
                </a:solidFill>
              </a:rPr>
              <a:t>В 2022, 2023, 2024 гг. проводились работы по биологии линейной и концентрической.</a:t>
            </a:r>
          </a:p>
          <a:p>
            <a:r>
              <a:rPr lang="ru-RU" sz="2800" dirty="0">
                <a:solidFill>
                  <a:sysClr val="windowText" lastClr="000000"/>
                </a:solidFill>
              </a:rPr>
              <a:t>В  2025 г. проводилась работа по биологии.</a:t>
            </a:r>
          </a:p>
          <a:p>
            <a:endParaRPr lang="ru-RU" sz="2800" dirty="0">
              <a:solidFill>
                <a:sysClr val="windowText" lastClr="000000"/>
              </a:solidFill>
            </a:endParaRPr>
          </a:p>
          <a:p>
            <a:r>
              <a:rPr lang="ru-RU" sz="2800" dirty="0">
                <a:solidFill>
                  <a:sysClr val="windowText" lastClr="000000"/>
                </a:solidFill>
              </a:rPr>
              <a:t>Для приведения работы к  единому виду  данные ВПР в 2025 г. будут представлены в  биологии линейной.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48533E9-882C-423E-9940-B4C4979F5853}"/>
              </a:ext>
            </a:extLst>
          </p:cNvPr>
          <p:cNvSpPr txBox="1"/>
          <p:nvPr/>
        </p:nvSpPr>
        <p:spPr>
          <a:xfrm>
            <a:off x="10529878" y="0"/>
            <a:ext cx="13896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Биология,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276386545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0F7D01D-7223-435B-A3CF-762E77D525DC}"/>
              </a:ext>
            </a:extLst>
          </p:cNvPr>
          <p:cNvSpPr txBox="1">
            <a:spLocks/>
          </p:cNvSpPr>
          <p:nvPr/>
        </p:nvSpPr>
        <p:spPr>
          <a:xfrm>
            <a:off x="3490686" y="290710"/>
            <a:ext cx="3116580" cy="5943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Описание работы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452794E-3ABB-4847-9459-CB69FDB4776B}"/>
              </a:ext>
            </a:extLst>
          </p:cNvPr>
          <p:cNvSpPr/>
          <p:nvPr/>
        </p:nvSpPr>
        <p:spPr>
          <a:xfrm>
            <a:off x="108739" y="2341046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1</a:t>
            </a:r>
            <a:r>
              <a:rPr lang="ru-RU" dirty="0">
                <a:solidFill>
                  <a:sysClr val="windowText" lastClr="000000"/>
                </a:solidFill>
              </a:rPr>
              <a:t>9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ru-RU" dirty="0">
                <a:solidFill>
                  <a:sysClr val="windowText" lastClr="000000"/>
                </a:solidFill>
              </a:rPr>
              <a:t>заданий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4BA2786-3DFF-41D6-A840-04D3ABEAA725}"/>
              </a:ext>
            </a:extLst>
          </p:cNvPr>
          <p:cNvSpPr/>
          <p:nvPr/>
        </p:nvSpPr>
        <p:spPr>
          <a:xfrm>
            <a:off x="1939187" y="2341398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15 заданий базового уровня сложности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E1EAEA2-B72C-4122-8C12-CC36DD7CF02D}"/>
              </a:ext>
            </a:extLst>
          </p:cNvPr>
          <p:cNvSpPr/>
          <p:nvPr/>
        </p:nvSpPr>
        <p:spPr>
          <a:xfrm>
            <a:off x="113682" y="5200288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Работа состоит из двух частей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31FB0FC-E027-4013-AD37-A9F2A0F8AB8A}"/>
              </a:ext>
            </a:extLst>
          </p:cNvPr>
          <p:cNvSpPr/>
          <p:nvPr/>
        </p:nvSpPr>
        <p:spPr>
          <a:xfrm>
            <a:off x="3465454" y="4775333"/>
            <a:ext cx="8177058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Задания 1.1, 6.1, 6.2, 7.1, 7.2, 8, 15.1–15.3, 18 требуют краткого ответа в виде цифры, буквы, слова или словосочетания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0E5816E-2110-4725-BDF8-B4AAAD3DAE81}"/>
              </a:ext>
            </a:extLst>
          </p:cNvPr>
          <p:cNvSpPr/>
          <p:nvPr/>
        </p:nvSpPr>
        <p:spPr>
          <a:xfrm>
            <a:off x="5048976" y="3265538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минимальный балл за работу - </a:t>
            </a:r>
            <a:r>
              <a:rPr lang="ru-RU" b="1" dirty="0">
                <a:solidFill>
                  <a:sysClr val="windowText" lastClr="000000"/>
                </a:solidFill>
              </a:rPr>
              <a:t>11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EC46491-BD9C-4F30-ABB8-8D06FC9DB66F}"/>
              </a:ext>
            </a:extLst>
          </p:cNvPr>
          <p:cNvSpPr/>
          <p:nvPr/>
        </p:nvSpPr>
        <p:spPr>
          <a:xfrm>
            <a:off x="5048976" y="2351806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максимальный балл за работу -  </a:t>
            </a:r>
            <a:r>
              <a:rPr lang="ru-RU" b="1" dirty="0">
                <a:solidFill>
                  <a:sysClr val="windowText" lastClr="000000"/>
                </a:solidFill>
              </a:rPr>
              <a:t>45 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3EEB01CB-1853-44FF-B0DC-3ADB00B795AF}"/>
              </a:ext>
            </a:extLst>
          </p:cNvPr>
          <p:cNvSpPr/>
          <p:nvPr/>
        </p:nvSpPr>
        <p:spPr>
          <a:xfrm>
            <a:off x="1939187" y="3265538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4 задания повышенного уровня сложности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BD5BEBA-741E-4EA2-8876-EB92469EB874}"/>
              </a:ext>
            </a:extLst>
          </p:cNvPr>
          <p:cNvSpPr/>
          <p:nvPr/>
        </p:nvSpPr>
        <p:spPr>
          <a:xfrm>
            <a:off x="8207221" y="1422511"/>
            <a:ext cx="3525107" cy="807308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Перевод первичных баллов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в  отметки по пятибалльной шкале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7506DA7C-50E6-4EB1-B291-D46D75408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3228850"/>
              </p:ext>
            </p:extLst>
          </p:nvPr>
        </p:nvGraphicFramePr>
        <p:xfrm>
          <a:off x="7953375" y="2389325"/>
          <a:ext cx="4002735" cy="17159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6814">
                  <a:extLst>
                    <a:ext uri="{9D8B030D-6E8A-4147-A177-3AD203B41FA5}">
                      <a16:colId xmlns:a16="http://schemas.microsoft.com/office/drawing/2014/main" val="3089212738"/>
                    </a:ext>
                  </a:extLst>
                </a:gridCol>
                <a:gridCol w="705455">
                  <a:extLst>
                    <a:ext uri="{9D8B030D-6E8A-4147-A177-3AD203B41FA5}">
                      <a16:colId xmlns:a16="http://schemas.microsoft.com/office/drawing/2014/main" val="469627586"/>
                    </a:ext>
                  </a:extLst>
                </a:gridCol>
                <a:gridCol w="673488">
                  <a:extLst>
                    <a:ext uri="{9D8B030D-6E8A-4147-A177-3AD203B41FA5}">
                      <a16:colId xmlns:a16="http://schemas.microsoft.com/office/drawing/2014/main" val="1410754882"/>
                    </a:ext>
                  </a:extLst>
                </a:gridCol>
                <a:gridCol w="664134">
                  <a:extLst>
                    <a:ext uri="{9D8B030D-6E8A-4147-A177-3AD203B41FA5}">
                      <a16:colId xmlns:a16="http://schemas.microsoft.com/office/drawing/2014/main" val="3208314456"/>
                    </a:ext>
                  </a:extLst>
                </a:gridCol>
                <a:gridCol w="682844">
                  <a:extLst>
                    <a:ext uri="{9D8B030D-6E8A-4147-A177-3AD203B41FA5}">
                      <a16:colId xmlns:a16="http://schemas.microsoft.com/office/drawing/2014/main" val="4101601159"/>
                    </a:ext>
                  </a:extLst>
                </a:gridCol>
              </a:tblGrid>
              <a:tr h="77799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Отметка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«2»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«3»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«4»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«5»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2861024"/>
                  </a:ext>
                </a:extLst>
              </a:tr>
              <a:tr h="93795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Первичные баллы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0-10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11-22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23-34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35-45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7554406"/>
                  </a:ext>
                </a:extLst>
              </a:tr>
            </a:tbl>
          </a:graphicData>
        </a:graphic>
      </p:graphicFrame>
      <p:pic>
        <p:nvPicPr>
          <p:cNvPr id="17" name="Рисунок 16" descr="Часы">
            <a:extLst>
              <a:ext uri="{FF2B5EF4-FFF2-40B4-BE49-F238E27FC236}">
                <a16:creationId xmlns:a16="http://schemas.microsoft.com/office/drawing/2014/main" id="{305C066C-516A-49B0-B9CF-8A7285CF7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3612" y="3966678"/>
            <a:ext cx="1233610" cy="123361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7BD4829-F0EE-426E-95EF-C14D905F9713}"/>
              </a:ext>
            </a:extLst>
          </p:cNvPr>
          <p:cNvSpPr/>
          <p:nvPr/>
        </p:nvSpPr>
        <p:spPr>
          <a:xfrm>
            <a:off x="2036045" y="5641914"/>
            <a:ext cx="1230402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90 минут</a:t>
            </a:r>
          </a:p>
        </p:txBody>
      </p:sp>
      <p:pic>
        <p:nvPicPr>
          <p:cNvPr id="20" name="Рисунок 19" descr="Документ">
            <a:extLst>
              <a:ext uri="{FF2B5EF4-FFF2-40B4-BE49-F238E27FC236}">
                <a16:creationId xmlns:a16="http://schemas.microsoft.com/office/drawing/2014/main" id="{0627694F-307C-4CA3-BF8D-9B63DD6F6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475" y="1125928"/>
            <a:ext cx="1139034" cy="1139034"/>
          </a:xfrm>
          <a:prstGeom prst="rect">
            <a:avLst/>
          </a:prstGeom>
        </p:spPr>
      </p:pic>
      <p:pic>
        <p:nvPicPr>
          <p:cNvPr id="21" name="Рисунок 20" descr="Поделиться">
            <a:extLst>
              <a:ext uri="{FF2B5EF4-FFF2-40B4-BE49-F238E27FC236}">
                <a16:creationId xmlns:a16="http://schemas.microsoft.com/office/drawing/2014/main" id="{F8F9697D-AED4-4A45-A862-D48E11A39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64744" y="208110"/>
            <a:ext cx="1054895" cy="105489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FB8DD49-8220-4EFC-AC10-3BEB7D2D3C2E}"/>
              </a:ext>
            </a:extLst>
          </p:cNvPr>
          <p:cNvSpPr txBox="1"/>
          <p:nvPr/>
        </p:nvSpPr>
        <p:spPr>
          <a:xfrm>
            <a:off x="10802389" y="10806"/>
            <a:ext cx="13896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Биология, 7 класс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5E1251CA-2359-48D4-A284-02925FA814EE}"/>
              </a:ext>
            </a:extLst>
          </p:cNvPr>
          <p:cNvSpPr/>
          <p:nvPr/>
        </p:nvSpPr>
        <p:spPr>
          <a:xfrm>
            <a:off x="3465454" y="5413966"/>
            <a:ext cx="8177058" cy="712409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Задания 3, 4, 5, 10.2, 12, 14, 16, 17 предполагают установления соответствия, выбора нескольких верных ответов из множества и записи ответа в виде последовательности цифр или букв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65F32221-C0FE-4D4B-AF35-91FC6DD2D888}"/>
              </a:ext>
            </a:extLst>
          </p:cNvPr>
          <p:cNvSpPr/>
          <p:nvPr/>
        </p:nvSpPr>
        <p:spPr>
          <a:xfrm>
            <a:off x="3465454" y="6181408"/>
            <a:ext cx="8177058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Задания 1.2, 2, 9, 10.1, 11.1–11.3, 13, 19 предусматривают развернутый ответ</a:t>
            </a:r>
          </a:p>
        </p:txBody>
      </p:sp>
    </p:spTree>
    <p:extLst>
      <p:ext uri="{BB962C8B-B14F-4D97-AF65-F5344CB8AC3E}">
        <p14:creationId xmlns:p14="http://schemas.microsoft.com/office/powerpoint/2010/main" val="318667942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2340" y="273522"/>
            <a:ext cx="10728960" cy="594360"/>
          </a:xfrm>
        </p:spPr>
        <p:txBody>
          <a:bodyPr/>
          <a:lstStyle/>
          <a:p>
            <a:r>
              <a:rPr lang="ru-RU" dirty="0"/>
              <a:t>Требования (умения) – часть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C1F6B8-C1B3-4942-9557-573651AFA0E6}"/>
              </a:ext>
            </a:extLst>
          </p:cNvPr>
          <p:cNvSpPr txBox="1"/>
          <p:nvPr/>
        </p:nvSpPr>
        <p:spPr>
          <a:xfrm>
            <a:off x="10802389" y="10806"/>
            <a:ext cx="13896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Биология, 7 класс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1347E850-958E-490A-BE51-5F11F5D6A5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833335"/>
              </p:ext>
            </p:extLst>
          </p:nvPr>
        </p:nvGraphicFramePr>
        <p:xfrm>
          <a:off x="76071" y="727766"/>
          <a:ext cx="12039858" cy="5953633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598889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1440969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2170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</a:t>
                      </a:r>
                      <a:r>
                        <a:rPr lang="ru-RU" sz="13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ПООП</a:t>
                      </a:r>
                      <a:r>
                        <a:rPr lang="ru-RU" sz="13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3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</a:t>
                      </a:r>
                      <a:r>
                        <a:rPr lang="ru-RU" sz="1300" b="1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научится</a:t>
                      </a:r>
                      <a:r>
                        <a:rPr lang="ru-RU" sz="13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3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получит </a:t>
                      </a:r>
                      <a:r>
                        <a:rPr lang="ru-RU" sz="1300" b="1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ru-RU" sz="13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научиться</a:t>
                      </a:r>
                      <a:r>
                        <a:rPr lang="ru-RU" sz="1300" b="1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3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проверяемые требования</a:t>
                      </a:r>
                      <a:r>
                        <a:rPr lang="ru-RU" sz="13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(умения)</a:t>
                      </a:r>
                      <a:r>
                        <a:rPr lang="ru-RU" sz="13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300" b="1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соответствии</a:t>
                      </a:r>
                      <a:r>
                        <a:rPr lang="ru-RU" sz="13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3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Характеризовать принципы классификации растений, основные систематические группы растений. Различать и описывать живые и гербарные экземпляры растений, части растений, бактерии, грибы, лишайники по изображениям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7689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Характеризовать принципы классификации растений, основные систематические группы растений. Различать и описывать живые и гербарные экземпляры растений, части растений, бактерии, грибы, лишайники по изображениям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01938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Раскрывать роль растений, грибов, лишайников, бактерий в природных сообществах, в хозяйственной деятельности человека и его повседневной жизни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00827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Определять систематическое положение растительного организма (на примере покрытосеменных, или цветковых) с помощью определительной карточки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47886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Выделять существенные признаки строения и жизнедеятельности растений, бактерий, грибов, лишайников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3447304"/>
                  </a:ext>
                </a:extLst>
              </a:tr>
              <a:tr h="578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Выделять существенные признаки строения и жизнедеятельности растений, бактерий, грибов, лишайников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9618684"/>
                  </a:ext>
                </a:extLst>
              </a:tr>
              <a:tr h="1370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Различать и описывать живые и гербарные экземпляры растений, части растений по изображениям, схемам, моделям, муляжам, рельефным таблицам; грибы по изображениям, схемам, муляжам; бактерии по изображениям. Выявлять и характеризовать существенные признаки объектов (явлений)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6710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Различать и описывать живые и гербарные экземпляры растений, части растений по изображениям, схемам, моделям, муляжам, рельефным таблицам; грибы по изображениям, схемам, муляжам; бактерии по изображениям. Выявлять и характеризовать существенные признаки объектов (явлений)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16697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Различать и описывать живые и гербарные экземпляры растений, части растений по изображениям, схемам, моделям, муляжам, рельефным таблицам; грибы по изображениям, схемам, муляжам; бактерии по изображениям. Выявлять черты приспособленности растений к среде обитания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96731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Различать и описывать живые и гербарные экземпляры растений, части растений по изображениям, схемам, моделям, муляжам, рельефным таблицам; грибы по изображениям, схемам, муляжам; бактерии по изображениям. Выявлять черты приспособленности растений к среде обитания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83083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Выделять существенные признаки строения и жизнедеятельности растений, бактерий, грибов, лишайников. Выявлять признаки классов покрытосеменных, или цветковых, семейств двудольных и однодольных растений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38009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Приводить примеры культурных растений и их значение в жизни человека, понимать причины и знать меры охраны растительного мира Земли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61421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Выделять существенные признаки строения и жизнедеятельности растений, бактерий, грибов, лишайников. Выявлять черты приспособленности растений к среде обитания, значение экологических факторов для растений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99140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Описывать усложнение организации растений в ходе эволюции растительного мира на Земле.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81528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Характеризовать принципы классификации растений, основные систематические группы растений (водоросли, мхи, плауны, хвощи, папоротники, голосеменные, покрытосеменные, или цветковые). Различать и описывать живые и гербарные экземпляры растений, части растений по изображениям, схемам, моделям, муляжам, рельефным таблицам; грибы по изображениям, схемам, муляжам; бактерии по изображениям. Выявлять признаки классов покрытосеменных, или цветковых, семейств двудольных и однодольных растений. Определять систематическое положение растительного организма (на примере покрытосеменных, или цветковых) с помощью определительной карточки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298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373249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908" y="287421"/>
            <a:ext cx="8261963" cy="594360"/>
          </a:xfrm>
        </p:spPr>
        <p:txBody>
          <a:bodyPr/>
          <a:lstStyle/>
          <a:p>
            <a:r>
              <a:rPr lang="ru-RU" dirty="0"/>
              <a:t>Требования (умения) – часть 2                                    </a:t>
            </a:r>
            <a:endParaRPr lang="ru-RU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703B31-F06D-4D8C-B647-884B74A23815}"/>
              </a:ext>
            </a:extLst>
          </p:cNvPr>
          <p:cNvSpPr txBox="1"/>
          <p:nvPr/>
        </p:nvSpPr>
        <p:spPr>
          <a:xfrm>
            <a:off x="10802389" y="10806"/>
            <a:ext cx="13896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Биология, 7 класс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1412FC29-CEF1-4F8F-8B68-BC42F12166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880686"/>
              </p:ext>
            </p:extLst>
          </p:nvPr>
        </p:nvGraphicFramePr>
        <p:xfrm>
          <a:off x="79183" y="967643"/>
          <a:ext cx="12033633" cy="5526913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598579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1435054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4144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</a:t>
                      </a:r>
                      <a:r>
                        <a:rPr lang="ru-RU" sz="13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ПООП</a:t>
                      </a:r>
                      <a:r>
                        <a:rPr lang="ru-RU" sz="13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3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</a:t>
                      </a:r>
                      <a:r>
                        <a:rPr lang="ru-RU" sz="1300" b="1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научится</a:t>
                      </a:r>
                      <a:r>
                        <a:rPr lang="ru-RU" sz="13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3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получит </a:t>
                      </a:r>
                      <a:r>
                        <a:rPr lang="ru-RU" sz="1300" b="1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ru-RU" sz="13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научиться</a:t>
                      </a:r>
                      <a:r>
                        <a:rPr lang="ru-RU" sz="1300" b="1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3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проверяемые требования</a:t>
                      </a:r>
                      <a:r>
                        <a:rPr lang="ru-RU" sz="13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(умения)</a:t>
                      </a:r>
                      <a:r>
                        <a:rPr lang="ru-RU" sz="13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300" b="1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соответствии</a:t>
                      </a:r>
                      <a:r>
                        <a:rPr lang="ru-RU" sz="13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3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9096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Характеризовать принципы классификации растений, основные систематические группы растений (водоросли, мхи, плауны, хвощи, папоротники, голосеменные, покрытосеменные, или цветковые). Различать и описывать живые и гербарные экземпляры растений, части растений по изображениям, схемам, моделям, муляжам, рельефным таблицам; грибы по изображениям, схемам, муляжам; бактерии по изображениям. Выявлять признаки классов покрытосеменных, или цветковых, семейств двудольных и однодольных растений. Определять систематическое положение растительного организма (на примере покрытосеменных, или цветковых) с помощью определительной карточки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750158"/>
                  </a:ext>
                </a:extLst>
              </a:tr>
              <a:tr h="9096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Характеризовать принципы классификации растений, основные систематические группы растений (водоросли, мхи, плауны, хвощи, папоротники, голосеменные, покрытосеменные, или цветковые). Различать и описывать живые и гербарные экземпляры растений, части растений по изображениям, схемам, моделям, муляжам, рельефным таблицам; грибы по изображениям, схемам, муляжам; бактерии по изображениям. Выявлять признаки классов покрытосеменных, или цветковых, семейств двудольных и однодольных растений. Определять систематическое положение растительного организма (на примере покрытосеменных, или цветковых) с помощью определительной карточки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9822138"/>
                  </a:ext>
                </a:extLst>
              </a:tr>
              <a:tr h="194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Выявлять признаки классов покрытосеменных, или цветковых, семейств двудольных и однодольных растений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3129986"/>
                  </a:ext>
                </a:extLst>
              </a:tr>
              <a:tr h="369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Выявлять признаки классов покрытосеменных, или цветковых, семейств двудольных и однодольных растений. Выявлять черты приспособленности растений к среде обитания, значение экологических факторов для растений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9646672"/>
                  </a:ext>
                </a:extLst>
              </a:tr>
              <a:tr h="194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Выявлять признаки классов покрытосеменных, или цветковых, семейств двудольных и однодольных растений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851894"/>
                  </a:ext>
                </a:extLst>
              </a:tr>
              <a:tr h="194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Выявлять признаки классов покрытосеменных, или цветковых, семейств двудольных и однодольных растений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534855"/>
                  </a:ext>
                </a:extLst>
              </a:tr>
              <a:tr h="194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Выявлять признаки классов покрытосеменных, или цветковых, семейств двудольных и однодольных растений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3189784"/>
                  </a:ext>
                </a:extLst>
              </a:tr>
              <a:tr h="194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Выявлять признаки классов покрытосеменных, или цветковых, семейств двудольных и однодольных растений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139864"/>
                  </a:ext>
                </a:extLst>
              </a:tr>
              <a:tr h="369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Выявлять признаки классов покрытосеменных, или цветковых, семейств двудольных и однодольных растений. Приводить примеры культурных растений и их значение в жизни человека, понимать причины и знать меры охраны растительного мира Земли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590254"/>
                  </a:ext>
                </a:extLst>
              </a:tr>
              <a:tr h="369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Приводить примеры культурных растений и их значение в жизни человека, понимать причины и знать меры охраны растительного мира Земли. Раскрывать роль растений, грибов, лишайников, бактерий в природных сообществах, в хозяйственной деятельности человека и его повседневной жизни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7457377"/>
                  </a:ext>
                </a:extLst>
              </a:tr>
              <a:tr h="369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Приводить примеры культурных растений и их значение в жизни человека, понимать причины и знать меры охраны растительного мира Земли. Раскрывать роль растений, грибов, лишайников, бактерий в природных сообществах, в хозяйственной деятельности человека и его повседневной жизни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2458576"/>
                  </a:ext>
                </a:extLst>
              </a:tr>
              <a:tr h="369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Приводить примеры культурных растений и их значение в жизни человека, понимать причины и знать меры охраны растительного мира Земли. Раскрывать роль растений, грибов, лишайников, бактерий в природных сообществах, в хозяйственной деятельности человека и его повседневной жизни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88127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4921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0F7D01D-7223-435B-A3CF-762E77D525DC}"/>
              </a:ext>
            </a:extLst>
          </p:cNvPr>
          <p:cNvSpPr txBox="1">
            <a:spLocks/>
          </p:cNvSpPr>
          <p:nvPr/>
        </p:nvSpPr>
        <p:spPr>
          <a:xfrm>
            <a:off x="3490686" y="290710"/>
            <a:ext cx="3116580" cy="5943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Описание работы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452794E-3ABB-4847-9459-CB69FDB4776B}"/>
              </a:ext>
            </a:extLst>
          </p:cNvPr>
          <p:cNvSpPr/>
          <p:nvPr/>
        </p:nvSpPr>
        <p:spPr>
          <a:xfrm>
            <a:off x="108739" y="2341046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7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ru-RU" dirty="0">
                <a:solidFill>
                  <a:sysClr val="windowText" lastClr="000000"/>
                </a:solidFill>
              </a:rPr>
              <a:t>заданий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4BA2786-3DFF-41D6-A840-04D3ABEAA725}"/>
              </a:ext>
            </a:extLst>
          </p:cNvPr>
          <p:cNvSpPr/>
          <p:nvPr/>
        </p:nvSpPr>
        <p:spPr>
          <a:xfrm>
            <a:off x="1939188" y="2341046"/>
            <a:ext cx="2738519" cy="1518852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Все задания относятся к  базовому уровню сложности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E1EAEA2-B72C-4122-8C12-CC36DD7CF02D}"/>
              </a:ext>
            </a:extLst>
          </p:cNvPr>
          <p:cNvSpPr/>
          <p:nvPr/>
        </p:nvSpPr>
        <p:spPr>
          <a:xfrm>
            <a:off x="113682" y="5200288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Работа состоит из одной части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31FB0FC-E027-4013-AD37-A9F2A0F8AB8A}"/>
              </a:ext>
            </a:extLst>
          </p:cNvPr>
          <p:cNvSpPr/>
          <p:nvPr/>
        </p:nvSpPr>
        <p:spPr>
          <a:xfrm>
            <a:off x="3499024" y="5211048"/>
            <a:ext cx="8346230" cy="1273642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Задания 1, 3, 4, 7 - запись развернутого ответа. </a:t>
            </a:r>
          </a:p>
          <a:p>
            <a:r>
              <a:rPr lang="ru-RU" dirty="0">
                <a:solidFill>
                  <a:schemeClr val="tx1"/>
                </a:solidFill>
              </a:rPr>
              <a:t>Задания 2, 5, 6 - запись краткого ответа в  виде слова (цифры, сочетания слов).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0E5816E-2110-4725-BDF8-B4AAAD3DAE81}"/>
              </a:ext>
            </a:extLst>
          </p:cNvPr>
          <p:cNvSpPr/>
          <p:nvPr/>
        </p:nvSpPr>
        <p:spPr>
          <a:xfrm>
            <a:off x="5048976" y="3265538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минимальный балл за работу - </a:t>
            </a:r>
            <a:r>
              <a:rPr lang="ru-RU" b="1" dirty="0">
                <a:solidFill>
                  <a:sysClr val="windowText" lastClr="000000"/>
                </a:solidFill>
              </a:rPr>
              <a:t>11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EC46491-BD9C-4F30-ABB8-8D06FC9DB66F}"/>
              </a:ext>
            </a:extLst>
          </p:cNvPr>
          <p:cNvSpPr/>
          <p:nvPr/>
        </p:nvSpPr>
        <p:spPr>
          <a:xfrm>
            <a:off x="5048976" y="2351806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максимальный балл за работу -  </a:t>
            </a:r>
            <a:r>
              <a:rPr lang="ru-RU" b="1" dirty="0">
                <a:solidFill>
                  <a:sysClr val="windowText" lastClr="000000"/>
                </a:solidFill>
              </a:rPr>
              <a:t>23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BD5BEBA-741E-4EA2-8876-EB92469EB874}"/>
              </a:ext>
            </a:extLst>
          </p:cNvPr>
          <p:cNvSpPr/>
          <p:nvPr/>
        </p:nvSpPr>
        <p:spPr>
          <a:xfrm>
            <a:off x="8207221" y="1422511"/>
            <a:ext cx="3525107" cy="807308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Перевод первичных баллов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в  отметки по пятибалльной шкале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7506DA7C-50E6-4EB1-B291-D46D75408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599584"/>
              </p:ext>
            </p:extLst>
          </p:nvPr>
        </p:nvGraphicFramePr>
        <p:xfrm>
          <a:off x="7953375" y="2389325"/>
          <a:ext cx="4002735" cy="17159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6814">
                  <a:extLst>
                    <a:ext uri="{9D8B030D-6E8A-4147-A177-3AD203B41FA5}">
                      <a16:colId xmlns:a16="http://schemas.microsoft.com/office/drawing/2014/main" val="3089212738"/>
                    </a:ext>
                  </a:extLst>
                </a:gridCol>
                <a:gridCol w="705455">
                  <a:extLst>
                    <a:ext uri="{9D8B030D-6E8A-4147-A177-3AD203B41FA5}">
                      <a16:colId xmlns:a16="http://schemas.microsoft.com/office/drawing/2014/main" val="469627586"/>
                    </a:ext>
                  </a:extLst>
                </a:gridCol>
                <a:gridCol w="673488">
                  <a:extLst>
                    <a:ext uri="{9D8B030D-6E8A-4147-A177-3AD203B41FA5}">
                      <a16:colId xmlns:a16="http://schemas.microsoft.com/office/drawing/2014/main" val="1410754882"/>
                    </a:ext>
                  </a:extLst>
                </a:gridCol>
                <a:gridCol w="664134">
                  <a:extLst>
                    <a:ext uri="{9D8B030D-6E8A-4147-A177-3AD203B41FA5}">
                      <a16:colId xmlns:a16="http://schemas.microsoft.com/office/drawing/2014/main" val="3208314456"/>
                    </a:ext>
                  </a:extLst>
                </a:gridCol>
                <a:gridCol w="682844">
                  <a:extLst>
                    <a:ext uri="{9D8B030D-6E8A-4147-A177-3AD203B41FA5}">
                      <a16:colId xmlns:a16="http://schemas.microsoft.com/office/drawing/2014/main" val="4101601159"/>
                    </a:ext>
                  </a:extLst>
                </a:gridCol>
              </a:tblGrid>
              <a:tr h="77799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Отметка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«2»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«3»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«4»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«5»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2861024"/>
                  </a:ext>
                </a:extLst>
              </a:tr>
              <a:tr h="93795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Первичные баллы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0-10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11-13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14-17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18-23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7554406"/>
                  </a:ext>
                </a:extLst>
              </a:tr>
            </a:tbl>
          </a:graphicData>
        </a:graphic>
      </p:graphicFrame>
      <p:pic>
        <p:nvPicPr>
          <p:cNvPr id="17" name="Рисунок 16" descr="Часы">
            <a:extLst>
              <a:ext uri="{FF2B5EF4-FFF2-40B4-BE49-F238E27FC236}">
                <a16:creationId xmlns:a16="http://schemas.microsoft.com/office/drawing/2014/main" id="{305C066C-516A-49B0-B9CF-8A7285CF7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3612" y="3966678"/>
            <a:ext cx="1233610" cy="123361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7BD4829-F0EE-426E-95EF-C14D905F9713}"/>
              </a:ext>
            </a:extLst>
          </p:cNvPr>
          <p:cNvSpPr/>
          <p:nvPr/>
        </p:nvSpPr>
        <p:spPr>
          <a:xfrm>
            <a:off x="2051226" y="5211048"/>
            <a:ext cx="1216630" cy="1518852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45 минут</a:t>
            </a:r>
          </a:p>
        </p:txBody>
      </p:sp>
      <p:pic>
        <p:nvPicPr>
          <p:cNvPr id="20" name="Рисунок 19" descr="Документ">
            <a:extLst>
              <a:ext uri="{FF2B5EF4-FFF2-40B4-BE49-F238E27FC236}">
                <a16:creationId xmlns:a16="http://schemas.microsoft.com/office/drawing/2014/main" id="{0627694F-307C-4CA3-BF8D-9B63DD6F6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475" y="1125928"/>
            <a:ext cx="1139034" cy="1139034"/>
          </a:xfrm>
          <a:prstGeom prst="rect">
            <a:avLst/>
          </a:prstGeom>
        </p:spPr>
      </p:pic>
      <p:pic>
        <p:nvPicPr>
          <p:cNvPr id="21" name="Рисунок 20" descr="Поделиться">
            <a:extLst>
              <a:ext uri="{FF2B5EF4-FFF2-40B4-BE49-F238E27FC236}">
                <a16:creationId xmlns:a16="http://schemas.microsoft.com/office/drawing/2014/main" id="{F8F9697D-AED4-4A45-A862-D48E11A39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64744" y="208110"/>
            <a:ext cx="1054895" cy="105489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8BC0C57-3486-4ACA-AEC0-FD7C66ED6619}"/>
              </a:ext>
            </a:extLst>
          </p:cNvPr>
          <p:cNvSpPr txBox="1"/>
          <p:nvPr/>
        </p:nvSpPr>
        <p:spPr>
          <a:xfrm>
            <a:off x="10597333" y="13711"/>
            <a:ext cx="15946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Русский язык, 7 класс</a:t>
            </a:r>
          </a:p>
        </p:txBody>
      </p:sp>
    </p:spTree>
    <p:extLst>
      <p:ext uri="{BB962C8B-B14F-4D97-AF65-F5344CB8AC3E}">
        <p14:creationId xmlns:p14="http://schemas.microsoft.com/office/powerpoint/2010/main" val="68446794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8362281" cy="637007"/>
          </a:xfrm>
        </p:spPr>
        <p:txBody>
          <a:bodyPr>
            <a:noAutofit/>
          </a:bodyPr>
          <a:lstStyle/>
          <a:p>
            <a:r>
              <a:rPr lang="ru-RU" sz="2000" dirty="0"/>
              <a:t>Изменение доли участников по качеству знаний («4»+«5») по результатам ВПР в  2022-2026 гг.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778A58D-E6E9-4DE1-8D27-8FDCACC32A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5005557"/>
              </p:ext>
            </p:extLst>
          </p:nvPr>
        </p:nvGraphicFramePr>
        <p:xfrm>
          <a:off x="98854" y="719667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8FAA810D-E1F2-4CF0-9CEE-B6A9C74CD0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4767673"/>
              </p:ext>
            </p:extLst>
          </p:nvPr>
        </p:nvGraphicFramePr>
        <p:xfrm>
          <a:off x="0" y="3656001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D63314CD-3E6A-4E5B-B682-88E94FA67D77}"/>
              </a:ext>
            </a:extLst>
          </p:cNvPr>
          <p:cNvSpPr txBox="1"/>
          <p:nvPr/>
        </p:nvSpPr>
        <p:spPr>
          <a:xfrm>
            <a:off x="10802389" y="10806"/>
            <a:ext cx="13896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Биология, 7 класс</a:t>
            </a:r>
          </a:p>
        </p:txBody>
      </p:sp>
    </p:spTree>
    <p:extLst>
      <p:ext uri="{BB962C8B-B14F-4D97-AF65-F5344CB8AC3E}">
        <p14:creationId xmlns:p14="http://schemas.microsoft.com/office/powerpoint/2010/main" val="15695279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300365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Достижение планируемых результатов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6AFFC4-CD92-46C8-B3C7-40CBA6754B4C}"/>
              </a:ext>
            </a:extLst>
          </p:cNvPr>
          <p:cNvSpPr txBox="1"/>
          <p:nvPr/>
        </p:nvSpPr>
        <p:spPr>
          <a:xfrm>
            <a:off x="10802389" y="10806"/>
            <a:ext cx="13896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Биология, 7 класс</a:t>
            </a: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C8BFC724-FAFB-4760-A218-39D082BD66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0666808"/>
              </p:ext>
            </p:extLst>
          </p:nvPr>
        </p:nvGraphicFramePr>
        <p:xfrm>
          <a:off x="28575" y="1858056"/>
          <a:ext cx="12134849" cy="4295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0362576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участников по отметкам, 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63ED6F-2971-4D83-9925-267B78518019}"/>
              </a:ext>
            </a:extLst>
          </p:cNvPr>
          <p:cNvSpPr txBox="1"/>
          <p:nvPr/>
        </p:nvSpPr>
        <p:spPr>
          <a:xfrm>
            <a:off x="10802389" y="10806"/>
            <a:ext cx="13896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Биология, 7 класс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F33CA4EA-2B6A-4C6A-8325-52E1A0E159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1548942"/>
              </p:ext>
            </p:extLst>
          </p:nvPr>
        </p:nvGraphicFramePr>
        <p:xfrm>
          <a:off x="1484539" y="727364"/>
          <a:ext cx="9658350" cy="61874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2069087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первичных баллов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E2E31E-3809-4CCB-A3D4-40E5A9C70DCF}"/>
              </a:ext>
            </a:extLst>
          </p:cNvPr>
          <p:cNvSpPr txBox="1"/>
          <p:nvPr/>
        </p:nvSpPr>
        <p:spPr>
          <a:xfrm>
            <a:off x="10802389" y="10806"/>
            <a:ext cx="13896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Биология, 7 класс</a:t>
            </a:r>
          </a:p>
        </p:txBody>
      </p:sp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F5F339C3-28B8-46CD-A631-62D98807D5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6013972"/>
              </p:ext>
            </p:extLst>
          </p:nvPr>
        </p:nvGraphicFramePr>
        <p:xfrm>
          <a:off x="484095" y="1416424"/>
          <a:ext cx="11286564" cy="4527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Стрелка: пятиугольник 14">
            <a:extLst>
              <a:ext uri="{FF2B5EF4-FFF2-40B4-BE49-F238E27FC236}">
                <a16:creationId xmlns:a16="http://schemas.microsoft.com/office/drawing/2014/main" id="{F36CA2EA-2927-4F9B-83D9-ACF766F881CE}"/>
              </a:ext>
            </a:extLst>
          </p:cNvPr>
          <p:cNvSpPr/>
          <p:nvPr/>
        </p:nvSpPr>
        <p:spPr>
          <a:xfrm rot="5400000">
            <a:off x="9119758" y="1055720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id="{4FDFD3A3-C8EA-4CE0-B1E9-8B9F630E1AC9}"/>
              </a:ext>
            </a:extLst>
          </p:cNvPr>
          <p:cNvSpPr/>
          <p:nvPr/>
        </p:nvSpPr>
        <p:spPr>
          <a:xfrm rot="5400000">
            <a:off x="6295877" y="1055720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4</a:t>
            </a:r>
          </a:p>
        </p:txBody>
      </p:sp>
      <p:sp>
        <p:nvSpPr>
          <p:cNvPr id="17" name="Стрелка: пятиугольник 16">
            <a:extLst>
              <a:ext uri="{FF2B5EF4-FFF2-40B4-BE49-F238E27FC236}">
                <a16:creationId xmlns:a16="http://schemas.microsoft.com/office/drawing/2014/main" id="{6C27450E-68DD-4D4D-972B-0ABB3A8A6464}"/>
              </a:ext>
            </a:extLst>
          </p:cNvPr>
          <p:cNvSpPr/>
          <p:nvPr/>
        </p:nvSpPr>
        <p:spPr>
          <a:xfrm rot="5400000">
            <a:off x="3471996" y="1055721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5847285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Выполнение заданий группами участников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435965-0D2B-4654-9983-A100F202C130}"/>
              </a:ext>
            </a:extLst>
          </p:cNvPr>
          <p:cNvSpPr txBox="1"/>
          <p:nvPr/>
        </p:nvSpPr>
        <p:spPr>
          <a:xfrm>
            <a:off x="10802389" y="10806"/>
            <a:ext cx="13896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Биология, 7 класс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81E1C2-FE5B-446A-B314-2CEF860D37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69"/>
          <a:stretch/>
        </p:blipFill>
        <p:spPr>
          <a:xfrm>
            <a:off x="1794545" y="1098958"/>
            <a:ext cx="8930987" cy="506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6371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967" y="288781"/>
            <a:ext cx="8032767" cy="509260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за работу с отметками по журналу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BC2D68-5797-40F4-87A7-1C2DDC560208}"/>
              </a:ext>
            </a:extLst>
          </p:cNvPr>
          <p:cNvSpPr txBox="1"/>
          <p:nvPr/>
        </p:nvSpPr>
        <p:spPr>
          <a:xfrm>
            <a:off x="10802389" y="10806"/>
            <a:ext cx="13896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Биология, 7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9D9225C8-CE99-46B7-A396-7D0E79A8A8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2212290"/>
              </p:ext>
            </p:extLst>
          </p:nvPr>
        </p:nvGraphicFramePr>
        <p:xfrm>
          <a:off x="1217838" y="762000"/>
          <a:ext cx="10344151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4619279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FA4C46F-5D12-76B5-8BC8-F8B04389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870" y="297181"/>
            <a:ext cx="10728960" cy="594360"/>
          </a:xfrm>
        </p:spPr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id="{C43E84AE-2FC9-4608-BADC-F993BE74A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84" y="1237507"/>
            <a:ext cx="11467694" cy="5323312"/>
          </a:xfrm>
        </p:spPr>
        <p:txBody>
          <a:bodyPr>
            <a:norm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В ВПР по биологии в 7 классах приняло участие </a:t>
            </a:r>
            <a:r>
              <a:rPr lang="ru-RU" sz="2800" b="1" dirty="0"/>
              <a:t>4500 </a:t>
            </a:r>
            <a:r>
              <a:rPr lang="ru-RU" sz="2800" dirty="0"/>
              <a:t>человек.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Не справились с  работой (получили «2») </a:t>
            </a:r>
            <a:r>
              <a:rPr lang="en-US" sz="2800" b="1" dirty="0"/>
              <a:t>13</a:t>
            </a:r>
            <a:r>
              <a:rPr lang="ru-RU" sz="2800" b="1" dirty="0"/>
              <a:t>8</a:t>
            </a:r>
            <a:r>
              <a:rPr lang="ru-RU" sz="2800" dirty="0"/>
              <a:t> участников (</a:t>
            </a:r>
            <a:r>
              <a:rPr lang="ru-RU" sz="2800" b="1" dirty="0"/>
              <a:t>3,07</a:t>
            </a:r>
            <a:r>
              <a:rPr lang="ru-RU" sz="3200" b="1" dirty="0"/>
              <a:t> </a:t>
            </a:r>
            <a:r>
              <a:rPr lang="ru-RU" sz="2800" dirty="0"/>
              <a:t>%).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 </a:t>
            </a:r>
            <a:r>
              <a:rPr lang="ru-RU" sz="2800" b="1" dirty="0"/>
              <a:t>57,43</a:t>
            </a:r>
            <a:r>
              <a:rPr lang="ru-RU" sz="2800" dirty="0"/>
              <a:t>% участников показали качество знаний (получили «4» и «5»)                  в процессе выполнения работы.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Наибольшую сложность при выполнении работы вызвали задания                № </a:t>
            </a:r>
            <a:r>
              <a:rPr lang="ru-RU" sz="2800" b="1" dirty="0"/>
              <a:t>1.2, 6.2, 9, 10.2, 13, 16.</a:t>
            </a:r>
            <a:endParaRPr lang="ru-RU" sz="2800" dirty="0"/>
          </a:p>
          <a:p>
            <a:endParaRPr lang="ru-RU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947237-84AC-41D4-8D91-2F0D18AE2156}"/>
              </a:ext>
            </a:extLst>
          </p:cNvPr>
          <p:cNvSpPr txBox="1"/>
          <p:nvPr/>
        </p:nvSpPr>
        <p:spPr>
          <a:xfrm>
            <a:off x="10802389" y="10806"/>
            <a:ext cx="13896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Биология, 7 класс</a:t>
            </a:r>
          </a:p>
        </p:txBody>
      </p:sp>
    </p:spTree>
    <p:extLst>
      <p:ext uri="{BB962C8B-B14F-4D97-AF65-F5344CB8AC3E}">
        <p14:creationId xmlns:p14="http://schemas.microsoft.com/office/powerpoint/2010/main" val="122457141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57" y="1993557"/>
            <a:ext cx="10068285" cy="4740464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>
                <a:latin typeface="+mn-lt"/>
              </a:rPr>
              <a:t>Основные результаты </a:t>
            </a:r>
          </a:p>
          <a:p>
            <a:pPr algn="ctr"/>
            <a:r>
              <a:rPr lang="ru-RU" sz="6600" b="1" dirty="0">
                <a:latin typeface="+mn-lt"/>
              </a:rPr>
              <a:t>по информатике</a:t>
            </a:r>
          </a:p>
        </p:txBody>
      </p:sp>
    </p:spTree>
    <p:extLst>
      <p:ext uri="{BB962C8B-B14F-4D97-AF65-F5344CB8AC3E}">
        <p14:creationId xmlns:p14="http://schemas.microsoft.com/office/powerpoint/2010/main" val="82138729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0F7D01D-7223-435B-A3CF-762E77D525DC}"/>
              </a:ext>
            </a:extLst>
          </p:cNvPr>
          <p:cNvSpPr txBox="1">
            <a:spLocks/>
          </p:cNvSpPr>
          <p:nvPr/>
        </p:nvSpPr>
        <p:spPr>
          <a:xfrm>
            <a:off x="3490686" y="290710"/>
            <a:ext cx="3116580" cy="5943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Описание работы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452794E-3ABB-4847-9459-CB69FDB4776B}"/>
              </a:ext>
            </a:extLst>
          </p:cNvPr>
          <p:cNvSpPr/>
          <p:nvPr/>
        </p:nvSpPr>
        <p:spPr>
          <a:xfrm>
            <a:off x="108739" y="2046701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1</a:t>
            </a:r>
            <a:r>
              <a:rPr lang="ru-RU" dirty="0">
                <a:solidFill>
                  <a:sysClr val="windowText" lastClr="000000"/>
                </a:solidFill>
              </a:rPr>
              <a:t>6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ru-RU" dirty="0">
                <a:solidFill>
                  <a:sysClr val="windowText" lastClr="000000"/>
                </a:solidFill>
              </a:rPr>
              <a:t>заданий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4BA2786-3DFF-41D6-A840-04D3ABEAA725}"/>
              </a:ext>
            </a:extLst>
          </p:cNvPr>
          <p:cNvSpPr/>
          <p:nvPr/>
        </p:nvSpPr>
        <p:spPr>
          <a:xfrm>
            <a:off x="1939188" y="2046701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11 заданий базового уровня сложности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E1EAEA2-B72C-4122-8C12-CC36DD7CF02D}"/>
              </a:ext>
            </a:extLst>
          </p:cNvPr>
          <p:cNvSpPr/>
          <p:nvPr/>
        </p:nvSpPr>
        <p:spPr>
          <a:xfrm>
            <a:off x="113682" y="5073148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Работа состоит из двух частей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31FB0FC-E027-4013-AD37-A9F2A0F8AB8A}"/>
              </a:ext>
            </a:extLst>
          </p:cNvPr>
          <p:cNvSpPr/>
          <p:nvPr/>
        </p:nvSpPr>
        <p:spPr>
          <a:xfrm>
            <a:off x="3490686" y="4863642"/>
            <a:ext cx="8490656" cy="594361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</a:rPr>
              <a:t>Задания 2, 11– задания с выбором ответа.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0E5816E-2110-4725-BDF8-B4AAAD3DAE81}"/>
              </a:ext>
            </a:extLst>
          </p:cNvPr>
          <p:cNvSpPr/>
          <p:nvPr/>
        </p:nvSpPr>
        <p:spPr>
          <a:xfrm>
            <a:off x="5048976" y="2971193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минимальный балл за работу - </a:t>
            </a:r>
            <a:r>
              <a:rPr lang="ru-RU" b="1" dirty="0">
                <a:solidFill>
                  <a:sysClr val="windowText" lastClr="000000"/>
                </a:solidFill>
              </a:rPr>
              <a:t>6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EC46491-BD9C-4F30-ABB8-8D06FC9DB66F}"/>
              </a:ext>
            </a:extLst>
          </p:cNvPr>
          <p:cNvSpPr/>
          <p:nvPr/>
        </p:nvSpPr>
        <p:spPr>
          <a:xfrm>
            <a:off x="5048976" y="2057461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максимальный балл за работу -  </a:t>
            </a:r>
            <a:r>
              <a:rPr lang="ru-RU" b="1" dirty="0">
                <a:solidFill>
                  <a:sysClr val="windowText" lastClr="000000"/>
                </a:solidFill>
              </a:rPr>
              <a:t>19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3EEB01CB-1853-44FF-B0DC-3ADB00B795AF}"/>
              </a:ext>
            </a:extLst>
          </p:cNvPr>
          <p:cNvSpPr/>
          <p:nvPr/>
        </p:nvSpPr>
        <p:spPr>
          <a:xfrm>
            <a:off x="1939187" y="2971193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4 задания повышенного уровня сложности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BD5BEBA-741E-4EA2-8876-EB92469EB874}"/>
              </a:ext>
            </a:extLst>
          </p:cNvPr>
          <p:cNvSpPr/>
          <p:nvPr/>
        </p:nvSpPr>
        <p:spPr>
          <a:xfrm>
            <a:off x="8207221" y="1422511"/>
            <a:ext cx="3525107" cy="807308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Перевод первичных баллов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в  отметки по пятибалльной шкале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7506DA7C-50E6-4EB1-B291-D46D75408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90921"/>
              </p:ext>
            </p:extLst>
          </p:nvPr>
        </p:nvGraphicFramePr>
        <p:xfrm>
          <a:off x="7953375" y="2389325"/>
          <a:ext cx="4002735" cy="15634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6814">
                  <a:extLst>
                    <a:ext uri="{9D8B030D-6E8A-4147-A177-3AD203B41FA5}">
                      <a16:colId xmlns:a16="http://schemas.microsoft.com/office/drawing/2014/main" val="3089212738"/>
                    </a:ext>
                  </a:extLst>
                </a:gridCol>
                <a:gridCol w="705455">
                  <a:extLst>
                    <a:ext uri="{9D8B030D-6E8A-4147-A177-3AD203B41FA5}">
                      <a16:colId xmlns:a16="http://schemas.microsoft.com/office/drawing/2014/main" val="469627586"/>
                    </a:ext>
                  </a:extLst>
                </a:gridCol>
                <a:gridCol w="673488">
                  <a:extLst>
                    <a:ext uri="{9D8B030D-6E8A-4147-A177-3AD203B41FA5}">
                      <a16:colId xmlns:a16="http://schemas.microsoft.com/office/drawing/2014/main" val="1410754882"/>
                    </a:ext>
                  </a:extLst>
                </a:gridCol>
                <a:gridCol w="664134">
                  <a:extLst>
                    <a:ext uri="{9D8B030D-6E8A-4147-A177-3AD203B41FA5}">
                      <a16:colId xmlns:a16="http://schemas.microsoft.com/office/drawing/2014/main" val="3208314456"/>
                    </a:ext>
                  </a:extLst>
                </a:gridCol>
                <a:gridCol w="682844">
                  <a:extLst>
                    <a:ext uri="{9D8B030D-6E8A-4147-A177-3AD203B41FA5}">
                      <a16:colId xmlns:a16="http://schemas.microsoft.com/office/drawing/2014/main" val="4101601159"/>
                    </a:ext>
                  </a:extLst>
                </a:gridCol>
              </a:tblGrid>
              <a:tr h="62547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Отметка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«2»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«3»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«4»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«5»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2861024"/>
                  </a:ext>
                </a:extLst>
              </a:tr>
              <a:tr h="93795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Первичные баллы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0-5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6-10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11-15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16-19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7554406"/>
                  </a:ext>
                </a:extLst>
              </a:tr>
            </a:tbl>
          </a:graphicData>
        </a:graphic>
      </p:graphicFrame>
      <p:pic>
        <p:nvPicPr>
          <p:cNvPr id="17" name="Рисунок 16" descr="Часы">
            <a:extLst>
              <a:ext uri="{FF2B5EF4-FFF2-40B4-BE49-F238E27FC236}">
                <a16:creationId xmlns:a16="http://schemas.microsoft.com/office/drawing/2014/main" id="{305C066C-516A-49B0-B9CF-8A7285CF7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8475" y="3823589"/>
            <a:ext cx="1233610" cy="123361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7BD4829-F0EE-426E-95EF-C14D905F9713}"/>
              </a:ext>
            </a:extLst>
          </p:cNvPr>
          <p:cNvSpPr/>
          <p:nvPr/>
        </p:nvSpPr>
        <p:spPr>
          <a:xfrm>
            <a:off x="1985236" y="5073148"/>
            <a:ext cx="1263972" cy="1518852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90 минут</a:t>
            </a:r>
          </a:p>
        </p:txBody>
      </p:sp>
      <p:pic>
        <p:nvPicPr>
          <p:cNvPr id="20" name="Рисунок 19" descr="Документ">
            <a:extLst>
              <a:ext uri="{FF2B5EF4-FFF2-40B4-BE49-F238E27FC236}">
                <a16:creationId xmlns:a16="http://schemas.microsoft.com/office/drawing/2014/main" id="{0627694F-307C-4CA3-BF8D-9B63DD6F6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475" y="831583"/>
            <a:ext cx="1139034" cy="1139034"/>
          </a:xfrm>
          <a:prstGeom prst="rect">
            <a:avLst/>
          </a:prstGeom>
        </p:spPr>
      </p:pic>
      <p:pic>
        <p:nvPicPr>
          <p:cNvPr id="21" name="Рисунок 20" descr="Поделиться">
            <a:extLst>
              <a:ext uri="{FF2B5EF4-FFF2-40B4-BE49-F238E27FC236}">
                <a16:creationId xmlns:a16="http://schemas.microsoft.com/office/drawing/2014/main" id="{F8F9697D-AED4-4A45-A862-D48E11A39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64744" y="208110"/>
            <a:ext cx="1054895" cy="105489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FF7E7FF-6107-4173-A9EF-0F7D4E37454D}"/>
              </a:ext>
            </a:extLst>
          </p:cNvPr>
          <p:cNvSpPr txBox="1"/>
          <p:nvPr/>
        </p:nvSpPr>
        <p:spPr>
          <a:xfrm>
            <a:off x="10561746" y="13711"/>
            <a:ext cx="16302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Информатика, 7 класс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3BEABDCA-7714-4A78-A139-B0A9717B5C50}"/>
              </a:ext>
            </a:extLst>
          </p:cNvPr>
          <p:cNvSpPr/>
          <p:nvPr/>
        </p:nvSpPr>
        <p:spPr>
          <a:xfrm>
            <a:off x="3490686" y="5519824"/>
            <a:ext cx="8490656" cy="594361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</a:rPr>
              <a:t>Задания 1, 3–10 и 13  требуют краткого ответа.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B7865439-2704-4F69-B648-0156140FA869}"/>
              </a:ext>
            </a:extLst>
          </p:cNvPr>
          <p:cNvSpPr/>
          <p:nvPr/>
        </p:nvSpPr>
        <p:spPr>
          <a:xfrm>
            <a:off x="3490686" y="6208391"/>
            <a:ext cx="8490656" cy="594361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</a:rPr>
              <a:t>Задания 14, 15 предполагают развернутый ответ – файл на компьютере.</a:t>
            </a:r>
          </a:p>
        </p:txBody>
      </p:sp>
    </p:spTree>
    <p:extLst>
      <p:ext uri="{BB962C8B-B14F-4D97-AF65-F5344CB8AC3E}">
        <p14:creationId xmlns:p14="http://schemas.microsoft.com/office/powerpoint/2010/main" val="283461521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6620" y="292746"/>
            <a:ext cx="10728960" cy="594360"/>
          </a:xfrm>
        </p:spPr>
        <p:txBody>
          <a:bodyPr/>
          <a:lstStyle/>
          <a:p>
            <a:r>
              <a:rPr lang="ru-RU" dirty="0"/>
              <a:t>Требования (умения)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6D6D824-8B49-407A-828A-3814629909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650713"/>
              </p:ext>
            </p:extLst>
          </p:nvPr>
        </p:nvGraphicFramePr>
        <p:xfrm>
          <a:off x="197708" y="803053"/>
          <a:ext cx="11796583" cy="5589207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586788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1209795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219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</a:t>
                      </a:r>
                      <a:r>
                        <a:rPr lang="ru-RU" sz="13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ПООП</a:t>
                      </a:r>
                      <a:r>
                        <a:rPr lang="ru-RU" sz="13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3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</a:t>
                      </a:r>
                      <a:r>
                        <a:rPr lang="ru-RU" sz="1300" b="1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научится</a:t>
                      </a:r>
                      <a:r>
                        <a:rPr lang="ru-RU" sz="13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3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получит </a:t>
                      </a:r>
                      <a:r>
                        <a:rPr lang="ru-RU" sz="1300" b="1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ru-RU" sz="13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научиться</a:t>
                      </a:r>
                      <a:r>
                        <a:rPr lang="ru-RU" sz="1300" b="1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3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проверяемые требования</a:t>
                      </a:r>
                      <a:r>
                        <a:rPr lang="ru-RU" sz="13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(умения)</a:t>
                      </a:r>
                      <a:r>
                        <a:rPr lang="ru-RU" sz="13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300" b="1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соответствии</a:t>
                      </a:r>
                      <a:r>
                        <a:rPr lang="ru-RU" sz="13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3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Приводить примеры современных устройств хранения и передачи информации, сравнивать их количественные характеристики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7689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Ориентироваться в иерархической структуре файловой системы (записывать полное имя файла (каталога), путь к файлу (каталогу) по имеющемуся описанию файловой структуры некоторого информационного носителя)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418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Ориентироваться в иерархической структуре файловой системы (записывать полное имя файла (каталога), путь к файлу (каталогу) по имеющемуся описанию файловой структуры некоторого информационного носителя)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42391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Понимать структуру адресов веб-ресурсов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02324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Пояснять на примерах смысл понятий «информация», «информационный процесс», «обработка информации», «хранение информации», «передача информации»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82263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Кодировать и декодировать сообщения по заданным правилам, демонстрировать понимание основных принципов кодирования информации различной природы (текстовой, графической, аудио-)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27852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Сравнивать длины сообщений, записанных в различных алфавитах; оперировать единицами измерения информационного объема</a:t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скорости передачи данных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83639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Сравнивать длины сообщений, записанных в различных алфавитах; оперировать единицами измерения информационного объема</a:t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скорости передачи данных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64250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Сравнивать длины сообщений, записанных в различных алфавитах; оперировать единицами измерения информационного объема</a:t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скорости передачи данных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90271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Сравнивать длины сообщений, записанных в различных алфавитах; оперировать единицами измерения информационного объема</a:t>
                      </a:r>
                      <a:b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скорости передачи данных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51148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Кодировать и декодировать сообщения по заданным правилам, демонстрировать понимание основных принципов кодирования информации различной природы (текстовой, графической, аудио-)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72094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Представлять результаты своей деятельности в виде структурированных иллюстрированных документов, мультимедийных презентаций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05989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Искать информацию в сети Интернет (в том числе по ключевым словам, по изображению); критически относиться к найденной информации, осознавая опасность для личности и общества распространения вредоносной информации, в том числе экстремистского и террористического характера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34425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Представлять результаты своей деятельности в виде структурированных иллюстрированных документов, мультимедийных презентаций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54852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Представлять результаты своей деятельности в виде структурированных иллюстрированных документов, мультимедийных презентаций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3799889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263AA9D-58BA-467D-B29E-BBA1F7917C31}"/>
              </a:ext>
            </a:extLst>
          </p:cNvPr>
          <p:cNvSpPr txBox="1"/>
          <p:nvPr/>
        </p:nvSpPr>
        <p:spPr>
          <a:xfrm>
            <a:off x="10561746" y="13711"/>
            <a:ext cx="16302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Информатика, 7 класс</a:t>
            </a:r>
          </a:p>
        </p:txBody>
      </p:sp>
    </p:spTree>
    <p:extLst>
      <p:ext uri="{BB962C8B-B14F-4D97-AF65-F5344CB8AC3E}">
        <p14:creationId xmlns:p14="http://schemas.microsoft.com/office/powerpoint/2010/main" val="1329660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23AEC73-3C65-42DB-8517-994DE7F35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382620"/>
              </p:ext>
            </p:extLst>
          </p:nvPr>
        </p:nvGraphicFramePr>
        <p:xfrm>
          <a:off x="145085" y="1013576"/>
          <a:ext cx="11901829" cy="5551678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484187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1417642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2532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ПООП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</a:t>
                      </a:r>
                      <a:r>
                        <a:rPr lang="ru-RU" sz="1600" b="1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научится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получит </a:t>
                      </a:r>
                      <a:r>
                        <a:rPr lang="ru-RU" sz="1600" b="1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ru-RU" sz="16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научиться</a:t>
                      </a:r>
                      <a:r>
                        <a:rPr lang="ru-RU" sz="1600" b="1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6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проверяемые требования</a:t>
                      </a:r>
                      <a:r>
                        <a:rPr lang="ru-RU" sz="16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(умения)</a:t>
                      </a:r>
                      <a:r>
                        <a:rPr lang="ru-RU" sz="16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600" b="1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соответствии</a:t>
                      </a:r>
                      <a:r>
                        <a:rPr lang="ru-RU" sz="16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6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1К1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Соблюдать на письме нормы современного русского литературного языка, в том числе во время списывания текста объемом 110–120 слов, составленного с учетом ранее изученных правил правописания (в том числе содержащего изученные в течение третьего года обучения орфограммы,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пунктограммы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слова с непроверяемыми написаниями)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76895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1К2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Соблюдать на письме нормы современного русского литературного языка, в том числе во время списывания текста объемом 110–120 слов, составленного с учетом ранее изученных правил правописания (в том числе содержащего изученные в течение третьего года обучения орфограммы,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пунктограммы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слова с непроверяемыми написаниями)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3645568"/>
                  </a:ext>
                </a:extLst>
              </a:tr>
              <a:tr h="83924"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1К3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Соблюдать на письме нормы современного русского литературного языка во время списывания текста объемом 110–120 слов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9655717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Работать с текстом: проводить смысловой анализ текста, использовать способы информационной переработки текста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5844708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Распознавать лексическое значение многозначного слова с опорой на контекст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3150673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Использовать многозначное слово в другом значении в самостоятельно составленном и оформленном на письме речевом высказывании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3114233"/>
                  </a:ext>
                </a:extLst>
              </a:tr>
              <a:tr h="179829"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Проводить морфологический анализ причастий, деепричастий, наречий, предлогов, союзов, частиц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4431114"/>
                  </a:ext>
                </a:extLst>
              </a:tr>
              <a:tr h="167294"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Различать производные и непроизводные предлоги, простые и составные предлоги 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964685"/>
                  </a:ext>
                </a:extLst>
              </a:tr>
              <a:tr h="62500"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Соблюдать правила правописания производных предлогов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3562072"/>
                  </a:ext>
                </a:extLst>
              </a:tr>
              <a:tr h="167294"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Различать разряды союзов по значению, строению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8520697"/>
                  </a:ext>
                </a:extLst>
              </a:tr>
              <a:tr h="167294"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Соблюдать правила правописания союзов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1631790"/>
                  </a:ext>
                </a:extLst>
              </a:tr>
              <a:tr h="167294"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 расставлять знаки препинания в предложениях с причастным оборотом, правильно расставлять знаки препинания в предложениях с одиночным деепричастием и деепричастным оборотом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312287"/>
                  </a:ext>
                </a:extLst>
              </a:tr>
              <a:tr h="167294"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Проводить пунктуационный анализ предложения с причастным оборотом (в рамках изученного), проводить пунктуационный анализ предложения с деепричастным оборотом (в рамках изученного)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3622421"/>
                  </a:ext>
                </a:extLst>
              </a:tr>
            </a:tbl>
          </a:graphicData>
        </a:graphic>
      </p:graphicFrame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6620" y="292746"/>
            <a:ext cx="10728960" cy="594360"/>
          </a:xfrm>
        </p:spPr>
        <p:txBody>
          <a:bodyPr/>
          <a:lstStyle/>
          <a:p>
            <a:r>
              <a:rPr lang="ru-RU" dirty="0"/>
              <a:t>Требования (умения)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6EE5DA-C1ED-4BF4-8CF2-C72B000EB873}"/>
              </a:ext>
            </a:extLst>
          </p:cNvPr>
          <p:cNvSpPr txBox="1"/>
          <p:nvPr/>
        </p:nvSpPr>
        <p:spPr>
          <a:xfrm>
            <a:off x="10597333" y="13711"/>
            <a:ext cx="15946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Русский язык, 7 класс</a:t>
            </a:r>
          </a:p>
        </p:txBody>
      </p:sp>
    </p:spTree>
    <p:extLst>
      <p:ext uri="{BB962C8B-B14F-4D97-AF65-F5344CB8AC3E}">
        <p14:creationId xmlns:p14="http://schemas.microsoft.com/office/powerpoint/2010/main" val="19804482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6562" y="214640"/>
            <a:ext cx="8362281" cy="859151"/>
          </a:xfrm>
        </p:spPr>
        <p:txBody>
          <a:bodyPr>
            <a:noAutofit/>
          </a:bodyPr>
          <a:lstStyle/>
          <a:p>
            <a:r>
              <a:rPr lang="ru-RU" sz="2000" b="1" dirty="0"/>
              <a:t>Изменение доли участников по качеству знаний («4»+ «5») по результатам ВПР в  2025-2026 гг. </a:t>
            </a:r>
            <a:br>
              <a:rPr lang="ru-RU" sz="2000" b="1" dirty="0"/>
            </a:br>
            <a:r>
              <a:rPr lang="ru-RU" sz="1600" b="1" u="sng" dirty="0"/>
              <a:t>В  параллели 7 классов впервые проводилась ВПР по информатике в 2025 г.</a:t>
            </a:r>
            <a:endParaRPr lang="ru-RU" sz="2000" b="1" u="sng" dirty="0"/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778A58D-E6E9-4DE1-8D27-8FDCACC32A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5244798"/>
              </p:ext>
            </p:extLst>
          </p:nvPr>
        </p:nvGraphicFramePr>
        <p:xfrm>
          <a:off x="98854" y="1073791"/>
          <a:ext cx="11986054" cy="2679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8FAA810D-E1F2-4CF0-9CEE-B6A9C74CD0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1658969"/>
              </p:ext>
            </p:extLst>
          </p:nvPr>
        </p:nvGraphicFramePr>
        <p:xfrm>
          <a:off x="0" y="4010123"/>
          <a:ext cx="11986054" cy="26790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996EC5F-1B45-4344-AB3C-4341499F9B10}"/>
              </a:ext>
            </a:extLst>
          </p:cNvPr>
          <p:cNvSpPr txBox="1"/>
          <p:nvPr/>
        </p:nvSpPr>
        <p:spPr>
          <a:xfrm>
            <a:off x="10561746" y="13711"/>
            <a:ext cx="16302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Информатика, 7 класс</a:t>
            </a:r>
          </a:p>
        </p:txBody>
      </p:sp>
    </p:spTree>
    <p:extLst>
      <p:ext uri="{BB962C8B-B14F-4D97-AF65-F5344CB8AC3E}">
        <p14:creationId xmlns:p14="http://schemas.microsoft.com/office/powerpoint/2010/main" val="415153927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300365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Достижение планируемых результатов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A4F204-D917-4FA9-AB19-583F6A9A9E53}"/>
              </a:ext>
            </a:extLst>
          </p:cNvPr>
          <p:cNvSpPr txBox="1"/>
          <p:nvPr/>
        </p:nvSpPr>
        <p:spPr>
          <a:xfrm>
            <a:off x="10561746" y="13711"/>
            <a:ext cx="16302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Информатика, 7 класс</a:t>
            </a: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B10D36D7-9958-40E6-9EFE-FE1064419C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4886810"/>
              </p:ext>
            </p:extLst>
          </p:nvPr>
        </p:nvGraphicFramePr>
        <p:xfrm>
          <a:off x="1637116" y="1312744"/>
          <a:ext cx="9266110" cy="5025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9128600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участников по отметкам, 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E78B84-BEF0-40FC-ABFF-C3D3011945EC}"/>
              </a:ext>
            </a:extLst>
          </p:cNvPr>
          <p:cNvSpPr txBox="1"/>
          <p:nvPr/>
        </p:nvSpPr>
        <p:spPr>
          <a:xfrm>
            <a:off x="10561746" y="13711"/>
            <a:ext cx="16302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Информатика, 7 класс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54526ED0-779A-4485-8BFF-840A7FC9F6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778795"/>
              </p:ext>
            </p:extLst>
          </p:nvPr>
        </p:nvGraphicFramePr>
        <p:xfrm>
          <a:off x="1059978" y="950259"/>
          <a:ext cx="10594139" cy="5627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1603903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первичных баллов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7D06E6-B1DA-43A3-B967-F7D7109045C4}"/>
              </a:ext>
            </a:extLst>
          </p:cNvPr>
          <p:cNvSpPr txBox="1"/>
          <p:nvPr/>
        </p:nvSpPr>
        <p:spPr>
          <a:xfrm>
            <a:off x="10561746" y="13711"/>
            <a:ext cx="16302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Информатика, 7 класс</a:t>
            </a:r>
          </a:p>
        </p:txBody>
      </p:sp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44AC0584-DD7E-4700-A9BF-92463F0960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5771608"/>
              </p:ext>
            </p:extLst>
          </p:nvPr>
        </p:nvGraphicFramePr>
        <p:xfrm>
          <a:off x="1149723" y="1508760"/>
          <a:ext cx="9892553" cy="4443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Стрелка: пятиугольник 14">
            <a:extLst>
              <a:ext uri="{FF2B5EF4-FFF2-40B4-BE49-F238E27FC236}">
                <a16:creationId xmlns:a16="http://schemas.microsoft.com/office/drawing/2014/main" id="{87594412-E031-4A96-8998-BE44269FDC73}"/>
              </a:ext>
            </a:extLst>
          </p:cNvPr>
          <p:cNvSpPr/>
          <p:nvPr/>
        </p:nvSpPr>
        <p:spPr>
          <a:xfrm rot="5400000">
            <a:off x="9012182" y="1154333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id="{27377F6A-C31B-4CD6-A1AE-BA0F261C1DDB}"/>
              </a:ext>
            </a:extLst>
          </p:cNvPr>
          <p:cNvSpPr/>
          <p:nvPr/>
        </p:nvSpPr>
        <p:spPr>
          <a:xfrm rot="5400000">
            <a:off x="6698499" y="1154334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4</a:t>
            </a:r>
          </a:p>
        </p:txBody>
      </p:sp>
      <p:sp>
        <p:nvSpPr>
          <p:cNvPr id="17" name="Стрелка: пятиугольник 16">
            <a:extLst>
              <a:ext uri="{FF2B5EF4-FFF2-40B4-BE49-F238E27FC236}">
                <a16:creationId xmlns:a16="http://schemas.microsoft.com/office/drawing/2014/main" id="{A88D1583-7E80-4A0A-9505-2A1D18AEFF0F}"/>
              </a:ext>
            </a:extLst>
          </p:cNvPr>
          <p:cNvSpPr/>
          <p:nvPr/>
        </p:nvSpPr>
        <p:spPr>
          <a:xfrm rot="5400000">
            <a:off x="4305711" y="1154334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26927380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Выполнение заданий группами участников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5FEA05-B55C-4005-AEC4-88ABC68E7231}"/>
              </a:ext>
            </a:extLst>
          </p:cNvPr>
          <p:cNvSpPr txBox="1"/>
          <p:nvPr/>
        </p:nvSpPr>
        <p:spPr>
          <a:xfrm>
            <a:off x="10561746" y="13711"/>
            <a:ext cx="16302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Информатика, 7 класс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3F2297-0649-4E01-8492-0CEE7DB0E9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555" y="904424"/>
            <a:ext cx="8909797" cy="593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8644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967" y="288781"/>
            <a:ext cx="8032767" cy="509260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за работу с отметками по журналу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D6555A-CE69-4565-84AD-C71786D2844A}"/>
              </a:ext>
            </a:extLst>
          </p:cNvPr>
          <p:cNvSpPr txBox="1"/>
          <p:nvPr/>
        </p:nvSpPr>
        <p:spPr>
          <a:xfrm>
            <a:off x="10561746" y="13711"/>
            <a:ext cx="16302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Информатика, 7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E5A56A20-83CF-491E-81A4-D2D8B14EBD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7762782"/>
              </p:ext>
            </p:extLst>
          </p:nvPr>
        </p:nvGraphicFramePr>
        <p:xfrm>
          <a:off x="627530" y="1013340"/>
          <a:ext cx="11017624" cy="5631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375515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FA4C46F-5D12-76B5-8BC8-F8B04389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870" y="297181"/>
            <a:ext cx="10728960" cy="594360"/>
          </a:xfrm>
        </p:spPr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id="{C43E84AE-2FC9-4608-BADC-F993BE74A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84" y="1237507"/>
            <a:ext cx="11467694" cy="5323312"/>
          </a:xfrm>
        </p:spPr>
        <p:txBody>
          <a:bodyPr>
            <a:norm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В ВПР по информатике в 7 классах приняло участие </a:t>
            </a:r>
            <a:r>
              <a:rPr lang="ru-RU" sz="2800" b="1" dirty="0"/>
              <a:t>4538</a:t>
            </a:r>
            <a:r>
              <a:rPr lang="ru-RU" sz="2800" dirty="0"/>
              <a:t> человек.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Не справились с  работой (получили «2») </a:t>
            </a:r>
            <a:r>
              <a:rPr lang="ru-RU" sz="2800" b="1" dirty="0"/>
              <a:t>156</a:t>
            </a:r>
            <a:r>
              <a:rPr lang="ru-RU" sz="2800" dirty="0"/>
              <a:t> участников (</a:t>
            </a:r>
            <a:r>
              <a:rPr lang="ru-RU" sz="2800" b="1" dirty="0"/>
              <a:t>3,44 </a:t>
            </a:r>
            <a:r>
              <a:rPr lang="ru-RU" sz="2800" dirty="0"/>
              <a:t>%).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 </a:t>
            </a:r>
            <a:r>
              <a:rPr lang="ru-RU" sz="2800" b="1" dirty="0"/>
              <a:t>60, 6 </a:t>
            </a:r>
            <a:r>
              <a:rPr lang="ru-RU" sz="2800" dirty="0"/>
              <a:t>% участников показали качество знаний (получили «4» и «5») в  процессе выполнения работы.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Наибольшую сложность при выполнении работы вызвало задание</a:t>
            </a:r>
            <a:br>
              <a:rPr lang="ru-RU" sz="2800" dirty="0"/>
            </a:br>
            <a:r>
              <a:rPr lang="ru-RU" sz="2800" dirty="0"/>
              <a:t>№ </a:t>
            </a:r>
            <a:r>
              <a:rPr lang="ru-RU" b="1" dirty="0"/>
              <a:t>10.</a:t>
            </a:r>
            <a:endParaRPr lang="ru-RU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D38D04-8F3B-4E53-8C80-88206652ECE3}"/>
              </a:ext>
            </a:extLst>
          </p:cNvPr>
          <p:cNvSpPr txBox="1"/>
          <p:nvPr/>
        </p:nvSpPr>
        <p:spPr>
          <a:xfrm>
            <a:off x="10561746" y="13711"/>
            <a:ext cx="16302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Информатика, 7 класс</a:t>
            </a:r>
          </a:p>
        </p:txBody>
      </p:sp>
    </p:spTree>
    <p:extLst>
      <p:ext uri="{BB962C8B-B14F-4D97-AF65-F5344CB8AC3E}">
        <p14:creationId xmlns:p14="http://schemas.microsoft.com/office/powerpoint/2010/main" val="369045792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57" y="1993557"/>
            <a:ext cx="10068285" cy="4740464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>
                <a:latin typeface="+mn-lt"/>
              </a:rPr>
              <a:t>Основные результаты </a:t>
            </a:r>
          </a:p>
          <a:p>
            <a:pPr algn="ctr"/>
            <a:r>
              <a:rPr lang="ru-RU" sz="6600" b="1" dirty="0">
                <a:latin typeface="+mn-lt"/>
              </a:rPr>
              <a:t>по истории</a:t>
            </a:r>
          </a:p>
        </p:txBody>
      </p:sp>
    </p:spTree>
    <p:extLst>
      <p:ext uri="{BB962C8B-B14F-4D97-AF65-F5344CB8AC3E}">
        <p14:creationId xmlns:p14="http://schemas.microsoft.com/office/powerpoint/2010/main" val="212063007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0F7D01D-7223-435B-A3CF-762E77D525DC}"/>
              </a:ext>
            </a:extLst>
          </p:cNvPr>
          <p:cNvSpPr txBox="1">
            <a:spLocks/>
          </p:cNvSpPr>
          <p:nvPr/>
        </p:nvSpPr>
        <p:spPr>
          <a:xfrm>
            <a:off x="3490686" y="290710"/>
            <a:ext cx="3116580" cy="5943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Описание работы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452794E-3ABB-4847-9459-CB69FDB4776B}"/>
              </a:ext>
            </a:extLst>
          </p:cNvPr>
          <p:cNvSpPr/>
          <p:nvPr/>
        </p:nvSpPr>
        <p:spPr>
          <a:xfrm>
            <a:off x="108739" y="2341046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10 заданий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4BA2786-3DFF-41D6-A840-04D3ABEAA725}"/>
              </a:ext>
            </a:extLst>
          </p:cNvPr>
          <p:cNvSpPr/>
          <p:nvPr/>
        </p:nvSpPr>
        <p:spPr>
          <a:xfrm>
            <a:off x="1939188" y="2341046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9 заданий базового уровня сложности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E1EAEA2-B72C-4122-8C12-CC36DD7CF02D}"/>
              </a:ext>
            </a:extLst>
          </p:cNvPr>
          <p:cNvSpPr/>
          <p:nvPr/>
        </p:nvSpPr>
        <p:spPr>
          <a:xfrm>
            <a:off x="108739" y="5200288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Работа состоит из одной части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31FB0FC-E027-4013-AD37-A9F2A0F8AB8A}"/>
              </a:ext>
            </a:extLst>
          </p:cNvPr>
          <p:cNvSpPr/>
          <p:nvPr/>
        </p:nvSpPr>
        <p:spPr>
          <a:xfrm>
            <a:off x="3490686" y="5200288"/>
            <a:ext cx="8177058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Ответами к заданиям 1, 4, 8 и 9 являются цифра, последовательность цифр или слово (сочетание слов).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0E5816E-2110-4725-BDF8-B4AAAD3DAE81}"/>
              </a:ext>
            </a:extLst>
          </p:cNvPr>
          <p:cNvSpPr/>
          <p:nvPr/>
        </p:nvSpPr>
        <p:spPr>
          <a:xfrm>
            <a:off x="5048976" y="3265538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минимальный балл за работу - </a:t>
            </a:r>
            <a:r>
              <a:rPr lang="ru-RU" b="1" dirty="0">
                <a:solidFill>
                  <a:sysClr val="windowText" lastClr="000000"/>
                </a:solidFill>
              </a:rPr>
              <a:t>6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EC46491-BD9C-4F30-ABB8-8D06FC9DB66F}"/>
              </a:ext>
            </a:extLst>
          </p:cNvPr>
          <p:cNvSpPr/>
          <p:nvPr/>
        </p:nvSpPr>
        <p:spPr>
          <a:xfrm>
            <a:off x="5048976" y="2351806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максимальный балл за работу -  </a:t>
            </a:r>
            <a:r>
              <a:rPr lang="ru-RU" b="1" dirty="0">
                <a:solidFill>
                  <a:sysClr val="windowText" lastClr="000000"/>
                </a:solidFill>
              </a:rPr>
              <a:t>20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3EEB01CB-1853-44FF-B0DC-3ADB00B795AF}"/>
              </a:ext>
            </a:extLst>
          </p:cNvPr>
          <p:cNvSpPr/>
          <p:nvPr/>
        </p:nvSpPr>
        <p:spPr>
          <a:xfrm>
            <a:off x="1939187" y="3265538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1 задание повышенного уровня сложности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BD5BEBA-741E-4EA2-8876-EB92469EB874}"/>
              </a:ext>
            </a:extLst>
          </p:cNvPr>
          <p:cNvSpPr/>
          <p:nvPr/>
        </p:nvSpPr>
        <p:spPr>
          <a:xfrm>
            <a:off x="8207221" y="1422511"/>
            <a:ext cx="3525107" cy="807308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Перевод первичных баллов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в  отметки по пятибалльной шкале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7506DA7C-50E6-4EB1-B291-D46D75408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631746"/>
              </p:ext>
            </p:extLst>
          </p:nvPr>
        </p:nvGraphicFramePr>
        <p:xfrm>
          <a:off x="7953375" y="2389325"/>
          <a:ext cx="4002735" cy="17159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6814">
                  <a:extLst>
                    <a:ext uri="{9D8B030D-6E8A-4147-A177-3AD203B41FA5}">
                      <a16:colId xmlns:a16="http://schemas.microsoft.com/office/drawing/2014/main" val="3089212738"/>
                    </a:ext>
                  </a:extLst>
                </a:gridCol>
                <a:gridCol w="705455">
                  <a:extLst>
                    <a:ext uri="{9D8B030D-6E8A-4147-A177-3AD203B41FA5}">
                      <a16:colId xmlns:a16="http://schemas.microsoft.com/office/drawing/2014/main" val="469627586"/>
                    </a:ext>
                  </a:extLst>
                </a:gridCol>
                <a:gridCol w="673488">
                  <a:extLst>
                    <a:ext uri="{9D8B030D-6E8A-4147-A177-3AD203B41FA5}">
                      <a16:colId xmlns:a16="http://schemas.microsoft.com/office/drawing/2014/main" val="1410754882"/>
                    </a:ext>
                  </a:extLst>
                </a:gridCol>
                <a:gridCol w="664134">
                  <a:extLst>
                    <a:ext uri="{9D8B030D-6E8A-4147-A177-3AD203B41FA5}">
                      <a16:colId xmlns:a16="http://schemas.microsoft.com/office/drawing/2014/main" val="3208314456"/>
                    </a:ext>
                  </a:extLst>
                </a:gridCol>
                <a:gridCol w="682844">
                  <a:extLst>
                    <a:ext uri="{9D8B030D-6E8A-4147-A177-3AD203B41FA5}">
                      <a16:colId xmlns:a16="http://schemas.microsoft.com/office/drawing/2014/main" val="4101601159"/>
                    </a:ext>
                  </a:extLst>
                </a:gridCol>
              </a:tblGrid>
              <a:tr h="77799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Отметка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«2»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«3»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«4»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«5»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2861024"/>
                  </a:ext>
                </a:extLst>
              </a:tr>
              <a:tr h="93795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Первичные баллы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0-5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6-10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11-15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16-20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7554406"/>
                  </a:ext>
                </a:extLst>
              </a:tr>
            </a:tbl>
          </a:graphicData>
        </a:graphic>
      </p:graphicFrame>
      <p:pic>
        <p:nvPicPr>
          <p:cNvPr id="17" name="Рисунок 16" descr="Часы">
            <a:extLst>
              <a:ext uri="{FF2B5EF4-FFF2-40B4-BE49-F238E27FC236}">
                <a16:creationId xmlns:a16="http://schemas.microsoft.com/office/drawing/2014/main" id="{305C066C-516A-49B0-B9CF-8A7285CF7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3612" y="3966678"/>
            <a:ext cx="1233610" cy="123361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7BD4829-F0EE-426E-95EF-C14D905F9713}"/>
              </a:ext>
            </a:extLst>
          </p:cNvPr>
          <p:cNvSpPr/>
          <p:nvPr/>
        </p:nvSpPr>
        <p:spPr>
          <a:xfrm>
            <a:off x="1985236" y="5200288"/>
            <a:ext cx="1263972" cy="1518852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45 минут</a:t>
            </a:r>
          </a:p>
        </p:txBody>
      </p:sp>
      <p:pic>
        <p:nvPicPr>
          <p:cNvPr id="20" name="Рисунок 19" descr="Документ">
            <a:extLst>
              <a:ext uri="{FF2B5EF4-FFF2-40B4-BE49-F238E27FC236}">
                <a16:creationId xmlns:a16="http://schemas.microsoft.com/office/drawing/2014/main" id="{0627694F-307C-4CA3-BF8D-9B63DD6F6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475" y="1125928"/>
            <a:ext cx="1139034" cy="1139034"/>
          </a:xfrm>
          <a:prstGeom prst="rect">
            <a:avLst/>
          </a:prstGeom>
        </p:spPr>
      </p:pic>
      <p:pic>
        <p:nvPicPr>
          <p:cNvPr id="21" name="Рисунок 20" descr="Поделиться">
            <a:extLst>
              <a:ext uri="{FF2B5EF4-FFF2-40B4-BE49-F238E27FC236}">
                <a16:creationId xmlns:a16="http://schemas.microsoft.com/office/drawing/2014/main" id="{F8F9697D-AED4-4A45-A862-D48E11A39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64744" y="208110"/>
            <a:ext cx="1054895" cy="105489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958FD16-8BC9-4254-8BB5-C222E5D1F7FA}"/>
              </a:ext>
            </a:extLst>
          </p:cNvPr>
          <p:cNvSpPr txBox="1"/>
          <p:nvPr/>
        </p:nvSpPr>
        <p:spPr>
          <a:xfrm>
            <a:off x="10876575" y="13711"/>
            <a:ext cx="13154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История, 7 класс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A0B32C28-67BC-4E88-A1F9-F86298A0C7E5}"/>
              </a:ext>
            </a:extLst>
          </p:cNvPr>
          <p:cNvSpPr/>
          <p:nvPr/>
        </p:nvSpPr>
        <p:spPr>
          <a:xfrm>
            <a:off x="3490686" y="5859810"/>
            <a:ext cx="8177058" cy="445184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Задание 5 предполагает заполнение контурной карты.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745B4A2C-D5A0-49E8-B111-1663122A5218}"/>
              </a:ext>
            </a:extLst>
          </p:cNvPr>
          <p:cNvSpPr/>
          <p:nvPr/>
        </p:nvSpPr>
        <p:spPr>
          <a:xfrm>
            <a:off x="3490686" y="6370157"/>
            <a:ext cx="8177058" cy="445184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Задания 2, 3, 6, 7, 10 предполагают развернутый ответ.</a:t>
            </a:r>
          </a:p>
        </p:txBody>
      </p:sp>
    </p:spTree>
    <p:extLst>
      <p:ext uri="{BB962C8B-B14F-4D97-AF65-F5344CB8AC3E}">
        <p14:creationId xmlns:p14="http://schemas.microsoft.com/office/powerpoint/2010/main" val="357875700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23AEC73-3C65-42DB-8517-994DE7F35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090570"/>
              </p:ext>
            </p:extLst>
          </p:nvPr>
        </p:nvGraphicFramePr>
        <p:xfrm>
          <a:off x="197708" y="1141381"/>
          <a:ext cx="11796583" cy="4814443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586788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1209795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219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ПООП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</a:t>
                      </a:r>
                      <a:r>
                        <a:rPr lang="ru-RU" sz="1600" b="1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научится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получит </a:t>
                      </a:r>
                      <a:r>
                        <a:rPr lang="ru-RU" sz="1600" b="1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ru-RU" sz="16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научиться</a:t>
                      </a:r>
                      <a:r>
                        <a:rPr lang="ru-RU" sz="1600" b="1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6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проверяемые требования</a:t>
                      </a:r>
                      <a:r>
                        <a:rPr lang="ru-RU" sz="16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(умения)</a:t>
                      </a:r>
                      <a:r>
                        <a:rPr lang="ru-RU" sz="16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600" b="1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соответствии</a:t>
                      </a:r>
                      <a:r>
                        <a:rPr lang="ru-RU" sz="16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6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Указывать (называть) участников, результаты важнейших событий отечественной и всеобщей истории XVI‒XVII вв.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76895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Привлекать контекстную информацию при работе с историческими источниками по отечественной и всеобщей истории XVI‒XVII вв.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492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Проводить поиск информации в тексте письменного источника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4819962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Использовать историческую карту как источник информации о границах России и других государств, важнейших исторических событиях и процессах отечественной и всеобщей истории XVI‒XVII вв.; устанавливать на основе карты связи между географическим положением страны и особенностями ее экономического, социального и политического развития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6756613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Использовать историческую карту как источник информации о границах России и других государств, важнейших исторических событиях и процессах отечественной и всеобщей истории XVI‒XVII вв.; характеризовать на основе исторической карты (схемы) исторические события, явления, процессы отечественной и всеобщей истории XVI‒XVII вв.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3452799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Определять и аргументировать собственную или предложенную точку зрения на события и личностей отечественной и всеобщей истории XVI‒XVII вв. c опорой на фактический материал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105924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Устанавливать синхронность событий отечественной и всеобщей истории XVI‒XVII вв.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827372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Выявлять особенности развития культуры, быта и нравов народов отечественной и всеобщей истории XVI‒XVII вв.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889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Представлять описание памятников материальной и художественной культуры изучаемой эпохи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23288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Проводить поиск информации в визуальных и вещественных памятниках эпохи; раскрывать существенные черты и характерные признаки исторических событий, явлений, процессов; характеризовать итоги и историческое значение событий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1520233"/>
                  </a:ext>
                </a:extLst>
              </a:tr>
            </a:tbl>
          </a:graphicData>
        </a:graphic>
      </p:graphicFrame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6620" y="292746"/>
            <a:ext cx="10728960" cy="594360"/>
          </a:xfrm>
        </p:spPr>
        <p:txBody>
          <a:bodyPr/>
          <a:lstStyle/>
          <a:p>
            <a:r>
              <a:rPr lang="ru-RU" dirty="0"/>
              <a:t>Требования (умения)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2D725B-2BDC-4DB0-A079-8F07BC4EC894}"/>
              </a:ext>
            </a:extLst>
          </p:cNvPr>
          <p:cNvSpPr txBox="1"/>
          <p:nvPr/>
        </p:nvSpPr>
        <p:spPr>
          <a:xfrm>
            <a:off x="10876575" y="13711"/>
            <a:ext cx="13154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История, 7 класс</a:t>
            </a:r>
          </a:p>
        </p:txBody>
      </p:sp>
    </p:spTree>
    <p:extLst>
      <p:ext uri="{BB962C8B-B14F-4D97-AF65-F5344CB8AC3E}">
        <p14:creationId xmlns:p14="http://schemas.microsoft.com/office/powerpoint/2010/main" val="2679896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8362281" cy="592184"/>
          </a:xfrm>
        </p:spPr>
        <p:txBody>
          <a:bodyPr>
            <a:noAutofit/>
          </a:bodyPr>
          <a:lstStyle/>
          <a:p>
            <a:r>
              <a:rPr lang="ru-RU" sz="2000" b="1" dirty="0"/>
              <a:t>Изменение доли участников по качеству знаний («4»+«5») по результатам ВПР в 2022-2026 гг.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778A58D-E6E9-4DE1-8D27-8FDCACC32A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4593080"/>
              </p:ext>
            </p:extLst>
          </p:nvPr>
        </p:nvGraphicFramePr>
        <p:xfrm>
          <a:off x="98854" y="719667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8FAA810D-E1F2-4CF0-9CEE-B6A9C74CD0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4562034"/>
              </p:ext>
            </p:extLst>
          </p:nvPr>
        </p:nvGraphicFramePr>
        <p:xfrm>
          <a:off x="0" y="3691468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8CE7C4C-4375-42BB-9278-4CB7263037B5}"/>
              </a:ext>
            </a:extLst>
          </p:cNvPr>
          <p:cNvSpPr txBox="1"/>
          <p:nvPr/>
        </p:nvSpPr>
        <p:spPr>
          <a:xfrm>
            <a:off x="10597333" y="13711"/>
            <a:ext cx="15946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Русский язык, 7 класс</a:t>
            </a:r>
          </a:p>
        </p:txBody>
      </p:sp>
    </p:spTree>
    <p:extLst>
      <p:ext uri="{BB962C8B-B14F-4D97-AF65-F5344CB8AC3E}">
        <p14:creationId xmlns:p14="http://schemas.microsoft.com/office/powerpoint/2010/main" val="269698316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8362281" cy="619078"/>
          </a:xfrm>
        </p:spPr>
        <p:txBody>
          <a:bodyPr>
            <a:noAutofit/>
          </a:bodyPr>
          <a:lstStyle/>
          <a:p>
            <a:r>
              <a:rPr lang="ru-RU" sz="2000" dirty="0"/>
              <a:t>Изменение доли участников по качеству знаний («4»+«5») по результатам ВПР в  2022-2026 гг.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778A58D-E6E9-4DE1-8D27-8FDCACC32A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9992316"/>
              </p:ext>
            </p:extLst>
          </p:nvPr>
        </p:nvGraphicFramePr>
        <p:xfrm>
          <a:off x="98854" y="719667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8FAA810D-E1F2-4CF0-9CEE-B6A9C74CD0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3088336"/>
              </p:ext>
            </p:extLst>
          </p:nvPr>
        </p:nvGraphicFramePr>
        <p:xfrm>
          <a:off x="0" y="3656001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BA0B1F4-E4A2-4D55-9145-67E8FBC4A82A}"/>
              </a:ext>
            </a:extLst>
          </p:cNvPr>
          <p:cNvSpPr txBox="1"/>
          <p:nvPr/>
        </p:nvSpPr>
        <p:spPr>
          <a:xfrm>
            <a:off x="10876575" y="13711"/>
            <a:ext cx="13154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История, 7 класс</a:t>
            </a:r>
          </a:p>
        </p:txBody>
      </p:sp>
    </p:spTree>
    <p:extLst>
      <p:ext uri="{BB962C8B-B14F-4D97-AF65-F5344CB8AC3E}">
        <p14:creationId xmlns:p14="http://schemas.microsoft.com/office/powerpoint/2010/main" val="353572682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300365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Достижение планируемых результатов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010943-8251-4B1A-AFC2-F4355C104CE4}"/>
              </a:ext>
            </a:extLst>
          </p:cNvPr>
          <p:cNvSpPr txBox="1"/>
          <p:nvPr/>
        </p:nvSpPr>
        <p:spPr>
          <a:xfrm>
            <a:off x="10876575" y="13711"/>
            <a:ext cx="13154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История, 7 класс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736B6AB-2B61-4E9D-B454-07ADAD79FE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4"/>
          <a:stretch/>
        </p:blipFill>
        <p:spPr>
          <a:xfrm>
            <a:off x="1420680" y="1044517"/>
            <a:ext cx="8404746" cy="499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07072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участников по отметкам, 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06672C-457F-4BB3-9B38-EF08931E0D10}"/>
              </a:ext>
            </a:extLst>
          </p:cNvPr>
          <p:cNvSpPr txBox="1"/>
          <p:nvPr/>
        </p:nvSpPr>
        <p:spPr>
          <a:xfrm>
            <a:off x="10876575" y="13711"/>
            <a:ext cx="13154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История, 7 класс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4C4F09F0-2829-4648-BA1E-398DCE76DD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7350094"/>
              </p:ext>
            </p:extLst>
          </p:nvPr>
        </p:nvGraphicFramePr>
        <p:xfrm>
          <a:off x="571500" y="832606"/>
          <a:ext cx="11298922" cy="5886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719257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первичных баллов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04C2C7-A534-4028-9559-DF46A05A55BD}"/>
              </a:ext>
            </a:extLst>
          </p:cNvPr>
          <p:cNvSpPr txBox="1"/>
          <p:nvPr/>
        </p:nvSpPr>
        <p:spPr>
          <a:xfrm>
            <a:off x="10876575" y="13711"/>
            <a:ext cx="13154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История, 7 класс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B3C9255-9302-41E7-B447-03605C33FD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14"/>
          <a:stretch/>
        </p:blipFill>
        <p:spPr>
          <a:xfrm>
            <a:off x="2667810" y="1671439"/>
            <a:ext cx="8435624" cy="5122464"/>
          </a:xfrm>
          <a:prstGeom prst="rect">
            <a:avLst/>
          </a:prstGeom>
        </p:spPr>
      </p:pic>
      <p:sp>
        <p:nvSpPr>
          <p:cNvPr id="14" name="Стрелка: пятиугольник 13">
            <a:extLst>
              <a:ext uri="{FF2B5EF4-FFF2-40B4-BE49-F238E27FC236}">
                <a16:creationId xmlns:a16="http://schemas.microsoft.com/office/drawing/2014/main" id="{464B0E27-E3CF-423F-A0BB-88EE7AEFF4A6}"/>
              </a:ext>
            </a:extLst>
          </p:cNvPr>
          <p:cNvSpPr/>
          <p:nvPr/>
        </p:nvSpPr>
        <p:spPr>
          <a:xfrm rot="5400000">
            <a:off x="9193632" y="1435103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15" name="Стрелка: пятиугольник 14">
            <a:extLst>
              <a:ext uri="{FF2B5EF4-FFF2-40B4-BE49-F238E27FC236}">
                <a16:creationId xmlns:a16="http://schemas.microsoft.com/office/drawing/2014/main" id="{6FBDA9EB-25B3-42E1-93C4-AC03E43B62A4}"/>
              </a:ext>
            </a:extLst>
          </p:cNvPr>
          <p:cNvSpPr/>
          <p:nvPr/>
        </p:nvSpPr>
        <p:spPr>
          <a:xfrm rot="5400000">
            <a:off x="7470951" y="1435103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4</a:t>
            </a:r>
          </a:p>
        </p:txBody>
      </p:sp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id="{EBAA6A69-511F-4F1E-9357-79D18A8EF033}"/>
              </a:ext>
            </a:extLst>
          </p:cNvPr>
          <p:cNvSpPr/>
          <p:nvPr/>
        </p:nvSpPr>
        <p:spPr>
          <a:xfrm rot="5400000">
            <a:off x="5748270" y="1435103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5349529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Выполнение заданий группами участников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3686FD-8971-48A1-B506-212843781FB9}"/>
              </a:ext>
            </a:extLst>
          </p:cNvPr>
          <p:cNvSpPr txBox="1"/>
          <p:nvPr/>
        </p:nvSpPr>
        <p:spPr>
          <a:xfrm>
            <a:off x="10876575" y="13711"/>
            <a:ext cx="13154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История, 7 класс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1A6DB0-C4BE-49B7-94BC-C2643FCF30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72"/>
          <a:stretch/>
        </p:blipFill>
        <p:spPr>
          <a:xfrm>
            <a:off x="2310301" y="1066841"/>
            <a:ext cx="8227851" cy="472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36022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967" y="288781"/>
            <a:ext cx="8032767" cy="509260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за работу с отметками по журналу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24BC52-A592-4D9B-A78B-11E4B2BE2668}"/>
              </a:ext>
            </a:extLst>
          </p:cNvPr>
          <p:cNvSpPr txBox="1"/>
          <p:nvPr/>
        </p:nvSpPr>
        <p:spPr>
          <a:xfrm>
            <a:off x="10876575" y="13711"/>
            <a:ext cx="13154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История, 7 класс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0795CF9E-E59D-4325-BEEE-D397D483DB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2112161"/>
              </p:ext>
            </p:extLst>
          </p:nvPr>
        </p:nvGraphicFramePr>
        <p:xfrm>
          <a:off x="555070" y="768927"/>
          <a:ext cx="11404865" cy="6000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3097510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FA4C46F-5D12-76B5-8BC8-F8B04389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870" y="297181"/>
            <a:ext cx="10728960" cy="594360"/>
          </a:xfrm>
        </p:spPr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id="{C43E84AE-2FC9-4608-BADC-F993BE74A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84" y="1237507"/>
            <a:ext cx="11467694" cy="5323312"/>
          </a:xfrm>
        </p:spPr>
        <p:txBody>
          <a:bodyPr>
            <a:norm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В ВПР по истории в  7 классах приняло участие </a:t>
            </a:r>
            <a:r>
              <a:rPr lang="ru-RU" sz="2800" b="1" dirty="0">
                <a:latin typeface="+mn-lt"/>
              </a:rPr>
              <a:t>6510</a:t>
            </a:r>
            <a:r>
              <a:rPr lang="ru-RU" sz="2800" dirty="0">
                <a:latin typeface="+mn-lt"/>
              </a:rPr>
              <a:t> человек.</a:t>
            </a:r>
          </a:p>
          <a:p>
            <a:endParaRPr lang="ru-RU" sz="28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Не справились с  работой (получили «2») </a:t>
            </a:r>
            <a:r>
              <a:rPr lang="ru-RU" sz="2800" b="1" dirty="0">
                <a:latin typeface="+mn-lt"/>
              </a:rPr>
              <a:t>283 </a:t>
            </a:r>
            <a:r>
              <a:rPr lang="ru-RU" sz="2800" dirty="0">
                <a:latin typeface="+mn-lt"/>
              </a:rPr>
              <a:t>участника (</a:t>
            </a:r>
            <a:r>
              <a:rPr lang="ru-RU" sz="2800" b="1" dirty="0">
                <a:latin typeface="+mn-lt"/>
              </a:rPr>
              <a:t>4,35</a:t>
            </a:r>
            <a:r>
              <a:rPr lang="ru-RU" sz="2800" dirty="0">
                <a:latin typeface="+mn-lt"/>
              </a:rPr>
              <a:t>%).</a:t>
            </a:r>
          </a:p>
          <a:p>
            <a:endParaRPr lang="ru-RU" sz="28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 </a:t>
            </a:r>
            <a:r>
              <a:rPr lang="ru-RU" sz="2800" b="1" dirty="0">
                <a:latin typeface="+mn-lt"/>
              </a:rPr>
              <a:t>53,85</a:t>
            </a:r>
            <a:r>
              <a:rPr lang="ru-RU" sz="2800" dirty="0">
                <a:latin typeface="+mn-lt"/>
              </a:rPr>
              <a:t>% участников показали качество знаний (получили «4» и «5») в  процессе выполнения работы.</a:t>
            </a:r>
          </a:p>
          <a:p>
            <a:endParaRPr lang="ru-RU" sz="28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Наибольшую сложность при выполнении работы вызвали задания        № </a:t>
            </a:r>
            <a:r>
              <a:rPr lang="ru-RU" sz="2800" b="1" dirty="0">
                <a:latin typeface="+mn-lt"/>
              </a:rPr>
              <a:t>5, 6, 7.</a:t>
            </a:r>
            <a:endParaRPr lang="ru-RU" sz="2800" dirty="0">
              <a:latin typeface="+mn-lt"/>
            </a:endParaRPr>
          </a:p>
          <a:p>
            <a:endParaRPr lang="ru-RU" sz="2800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C5C766-1836-4827-9DC0-59B644BBD6B0}"/>
              </a:ext>
            </a:extLst>
          </p:cNvPr>
          <p:cNvSpPr txBox="1"/>
          <p:nvPr/>
        </p:nvSpPr>
        <p:spPr>
          <a:xfrm>
            <a:off x="10876575" y="13711"/>
            <a:ext cx="13154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История, 7 класс</a:t>
            </a:r>
          </a:p>
        </p:txBody>
      </p:sp>
    </p:spTree>
    <p:extLst>
      <p:ext uri="{BB962C8B-B14F-4D97-AF65-F5344CB8AC3E}">
        <p14:creationId xmlns:p14="http://schemas.microsoft.com/office/powerpoint/2010/main" val="98834851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57" y="1993557"/>
            <a:ext cx="10068285" cy="4740464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>
                <a:latin typeface="+mn-lt"/>
              </a:rPr>
              <a:t>Основные результаты </a:t>
            </a:r>
          </a:p>
          <a:p>
            <a:pPr algn="ctr"/>
            <a:r>
              <a:rPr lang="ru-RU" sz="6600" b="1" dirty="0">
                <a:latin typeface="+mn-lt"/>
              </a:rPr>
              <a:t>по географии</a:t>
            </a:r>
          </a:p>
        </p:txBody>
      </p:sp>
    </p:spTree>
    <p:extLst>
      <p:ext uri="{BB962C8B-B14F-4D97-AF65-F5344CB8AC3E}">
        <p14:creationId xmlns:p14="http://schemas.microsoft.com/office/powerpoint/2010/main" val="365399803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0F7D01D-7223-435B-A3CF-762E77D525DC}"/>
              </a:ext>
            </a:extLst>
          </p:cNvPr>
          <p:cNvSpPr txBox="1">
            <a:spLocks/>
          </p:cNvSpPr>
          <p:nvPr/>
        </p:nvSpPr>
        <p:spPr>
          <a:xfrm>
            <a:off x="3490686" y="290710"/>
            <a:ext cx="3116580" cy="5943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Описание работы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452794E-3ABB-4847-9459-CB69FDB4776B}"/>
              </a:ext>
            </a:extLst>
          </p:cNvPr>
          <p:cNvSpPr/>
          <p:nvPr/>
        </p:nvSpPr>
        <p:spPr>
          <a:xfrm>
            <a:off x="108739" y="2341046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17 заданий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4BA2786-3DFF-41D6-A840-04D3ABEAA725}"/>
              </a:ext>
            </a:extLst>
          </p:cNvPr>
          <p:cNvSpPr/>
          <p:nvPr/>
        </p:nvSpPr>
        <p:spPr>
          <a:xfrm>
            <a:off x="1939188" y="2341046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16 заданий базового уровня сложности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E1EAEA2-B72C-4122-8C12-CC36DD7CF02D}"/>
              </a:ext>
            </a:extLst>
          </p:cNvPr>
          <p:cNvSpPr/>
          <p:nvPr/>
        </p:nvSpPr>
        <p:spPr>
          <a:xfrm>
            <a:off x="113682" y="5200288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Работа состоит из двух частей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31FB0FC-E027-4013-AD37-A9F2A0F8AB8A}"/>
              </a:ext>
            </a:extLst>
          </p:cNvPr>
          <p:cNvSpPr/>
          <p:nvPr/>
        </p:nvSpPr>
        <p:spPr>
          <a:xfrm>
            <a:off x="3587584" y="5200288"/>
            <a:ext cx="8250804" cy="1518852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</a:rPr>
              <a:t>В части 1 содержатся задания 1–9. В части 2 – задания 10–17.</a:t>
            </a:r>
          </a:p>
          <a:p>
            <a:r>
              <a:rPr lang="ru-RU" sz="1600" dirty="0">
                <a:solidFill>
                  <a:schemeClr val="tx1"/>
                </a:solidFill>
              </a:rPr>
              <a:t>Ответами к заданиям 1, 3–6, 8–16 являются цифра, буква, последовательность цифр или слово (словосочетание).</a:t>
            </a:r>
          </a:p>
          <a:p>
            <a:r>
              <a:rPr lang="ru-RU" sz="1600" dirty="0">
                <a:solidFill>
                  <a:schemeClr val="tx1"/>
                </a:solidFill>
              </a:rPr>
              <a:t>Задание 2 предполагает графическое обозначение ответа на карте.</a:t>
            </a:r>
          </a:p>
          <a:p>
            <a:r>
              <a:rPr lang="ru-RU" sz="1600" dirty="0">
                <a:solidFill>
                  <a:schemeClr val="tx1"/>
                </a:solidFill>
              </a:rPr>
              <a:t>Задания 7 и 17 предполагают развернутый ответ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0E5816E-2110-4725-BDF8-B4AAAD3DAE81}"/>
              </a:ext>
            </a:extLst>
          </p:cNvPr>
          <p:cNvSpPr/>
          <p:nvPr/>
        </p:nvSpPr>
        <p:spPr>
          <a:xfrm>
            <a:off x="5048976" y="3265538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минимальный балл за работу - </a:t>
            </a:r>
            <a:r>
              <a:rPr lang="ru-RU" b="1" dirty="0">
                <a:solidFill>
                  <a:sysClr val="windowText" lastClr="000000"/>
                </a:solidFill>
              </a:rPr>
              <a:t>5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EC46491-BD9C-4F30-ABB8-8D06FC9DB66F}"/>
              </a:ext>
            </a:extLst>
          </p:cNvPr>
          <p:cNvSpPr/>
          <p:nvPr/>
        </p:nvSpPr>
        <p:spPr>
          <a:xfrm>
            <a:off x="5048976" y="2351806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максимальный балл за работу -  </a:t>
            </a:r>
            <a:r>
              <a:rPr lang="ru-RU" b="1" dirty="0">
                <a:solidFill>
                  <a:sysClr val="windowText" lastClr="000000"/>
                </a:solidFill>
              </a:rPr>
              <a:t>18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3EEB01CB-1853-44FF-B0DC-3ADB00B795AF}"/>
              </a:ext>
            </a:extLst>
          </p:cNvPr>
          <p:cNvSpPr/>
          <p:nvPr/>
        </p:nvSpPr>
        <p:spPr>
          <a:xfrm>
            <a:off x="1939187" y="3265538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1 задание повышенного уровня сложности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BD5BEBA-741E-4EA2-8876-EB92469EB874}"/>
              </a:ext>
            </a:extLst>
          </p:cNvPr>
          <p:cNvSpPr/>
          <p:nvPr/>
        </p:nvSpPr>
        <p:spPr>
          <a:xfrm>
            <a:off x="8207221" y="1422511"/>
            <a:ext cx="3525107" cy="807308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Перевод первичных баллов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в  отметки по пятибалльной шкале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7506DA7C-50E6-4EB1-B291-D46D75408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763762"/>
              </p:ext>
            </p:extLst>
          </p:nvPr>
        </p:nvGraphicFramePr>
        <p:xfrm>
          <a:off x="7953375" y="2389325"/>
          <a:ext cx="4002735" cy="17159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6814">
                  <a:extLst>
                    <a:ext uri="{9D8B030D-6E8A-4147-A177-3AD203B41FA5}">
                      <a16:colId xmlns:a16="http://schemas.microsoft.com/office/drawing/2014/main" val="3089212738"/>
                    </a:ext>
                  </a:extLst>
                </a:gridCol>
                <a:gridCol w="705455">
                  <a:extLst>
                    <a:ext uri="{9D8B030D-6E8A-4147-A177-3AD203B41FA5}">
                      <a16:colId xmlns:a16="http://schemas.microsoft.com/office/drawing/2014/main" val="469627586"/>
                    </a:ext>
                  </a:extLst>
                </a:gridCol>
                <a:gridCol w="673488">
                  <a:extLst>
                    <a:ext uri="{9D8B030D-6E8A-4147-A177-3AD203B41FA5}">
                      <a16:colId xmlns:a16="http://schemas.microsoft.com/office/drawing/2014/main" val="1410754882"/>
                    </a:ext>
                  </a:extLst>
                </a:gridCol>
                <a:gridCol w="664134">
                  <a:extLst>
                    <a:ext uri="{9D8B030D-6E8A-4147-A177-3AD203B41FA5}">
                      <a16:colId xmlns:a16="http://schemas.microsoft.com/office/drawing/2014/main" val="3208314456"/>
                    </a:ext>
                  </a:extLst>
                </a:gridCol>
                <a:gridCol w="682844">
                  <a:extLst>
                    <a:ext uri="{9D8B030D-6E8A-4147-A177-3AD203B41FA5}">
                      <a16:colId xmlns:a16="http://schemas.microsoft.com/office/drawing/2014/main" val="4101601159"/>
                    </a:ext>
                  </a:extLst>
                </a:gridCol>
              </a:tblGrid>
              <a:tr h="77799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Отметка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«2»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«3»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«4»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«5»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2861024"/>
                  </a:ext>
                </a:extLst>
              </a:tr>
              <a:tr h="93795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Первичные баллы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0-4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5-9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10-15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16-18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7554406"/>
                  </a:ext>
                </a:extLst>
              </a:tr>
            </a:tbl>
          </a:graphicData>
        </a:graphic>
      </p:graphicFrame>
      <p:pic>
        <p:nvPicPr>
          <p:cNvPr id="17" name="Рисунок 16" descr="Часы">
            <a:extLst>
              <a:ext uri="{FF2B5EF4-FFF2-40B4-BE49-F238E27FC236}">
                <a16:creationId xmlns:a16="http://schemas.microsoft.com/office/drawing/2014/main" id="{305C066C-516A-49B0-B9CF-8A7285CF7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3612" y="3966678"/>
            <a:ext cx="1233610" cy="123361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7BD4829-F0EE-426E-95EF-C14D905F9713}"/>
              </a:ext>
            </a:extLst>
          </p:cNvPr>
          <p:cNvSpPr/>
          <p:nvPr/>
        </p:nvSpPr>
        <p:spPr>
          <a:xfrm>
            <a:off x="1985236" y="5200288"/>
            <a:ext cx="1263972" cy="1518852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90 минут</a:t>
            </a:r>
          </a:p>
        </p:txBody>
      </p:sp>
      <p:pic>
        <p:nvPicPr>
          <p:cNvPr id="20" name="Рисунок 19" descr="Документ">
            <a:extLst>
              <a:ext uri="{FF2B5EF4-FFF2-40B4-BE49-F238E27FC236}">
                <a16:creationId xmlns:a16="http://schemas.microsoft.com/office/drawing/2014/main" id="{0627694F-307C-4CA3-BF8D-9B63DD6F6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475" y="1125928"/>
            <a:ext cx="1139034" cy="1139034"/>
          </a:xfrm>
          <a:prstGeom prst="rect">
            <a:avLst/>
          </a:prstGeom>
        </p:spPr>
      </p:pic>
      <p:pic>
        <p:nvPicPr>
          <p:cNvPr id="21" name="Рисунок 20" descr="Поделиться">
            <a:extLst>
              <a:ext uri="{FF2B5EF4-FFF2-40B4-BE49-F238E27FC236}">
                <a16:creationId xmlns:a16="http://schemas.microsoft.com/office/drawing/2014/main" id="{F8F9697D-AED4-4A45-A862-D48E11A39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64744" y="208110"/>
            <a:ext cx="1054895" cy="105489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4CCD65B-C540-4D82-B88F-4048C067ADEC}"/>
              </a:ext>
            </a:extLst>
          </p:cNvPr>
          <p:cNvSpPr txBox="1"/>
          <p:nvPr/>
        </p:nvSpPr>
        <p:spPr>
          <a:xfrm>
            <a:off x="10795592" y="50499"/>
            <a:ext cx="1396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География, 7 класс</a:t>
            </a:r>
          </a:p>
        </p:txBody>
      </p:sp>
    </p:spTree>
    <p:extLst>
      <p:ext uri="{BB962C8B-B14F-4D97-AF65-F5344CB8AC3E}">
        <p14:creationId xmlns:p14="http://schemas.microsoft.com/office/powerpoint/2010/main" val="325115885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23AEC73-3C65-42DB-8517-994DE7F35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920447"/>
              </p:ext>
            </p:extLst>
          </p:nvPr>
        </p:nvGraphicFramePr>
        <p:xfrm>
          <a:off x="91440" y="743307"/>
          <a:ext cx="11996928" cy="5983771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596754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1400174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219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0850" algn="l"/>
                        </a:tabLs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</a:t>
                      </a:r>
                      <a:r>
                        <a:rPr lang="ru-RU" sz="13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ПООП</a:t>
                      </a:r>
                      <a:r>
                        <a:rPr lang="ru-RU" sz="13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3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</a:t>
                      </a:r>
                      <a:r>
                        <a:rPr lang="ru-RU" sz="1300" b="1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научится</a:t>
                      </a:r>
                      <a:r>
                        <a:rPr lang="ru-RU" sz="13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3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получит </a:t>
                      </a:r>
                      <a:r>
                        <a:rPr lang="ru-RU" sz="1300" b="1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ru-RU" sz="13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научиться</a:t>
                      </a:r>
                      <a:r>
                        <a:rPr lang="ru-RU" sz="1300" b="1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3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проверяемые требования</a:t>
                      </a:r>
                      <a:r>
                        <a:rPr lang="ru-RU" sz="13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(умения)</a:t>
                      </a:r>
                      <a:r>
                        <a:rPr lang="ru-RU" sz="13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300" b="1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соответствии</a:t>
                      </a:r>
                      <a:r>
                        <a:rPr lang="ru-RU" sz="13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3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Описывать по географическим картам местоположение изученных географических объектов для решения учебных и (или) практико-ориентированных задач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768954"/>
                  </a:ext>
                </a:extLst>
              </a:tr>
              <a:tr h="1829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Описывать по географическим картам местоположение изученных географических объектов для решения учебных и (или) практико-ориентированных задач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4926"/>
                  </a:ext>
                </a:extLst>
              </a:tr>
              <a:tr h="296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Интегрировать и интерпретировать информацию об особенностях природы на отдельных территориях, представленную в одном или нескольких источниках, для решения различных учебных и практико-ориентированных задач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6756613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Интегрировать и интерпретировать информацию об особенностях природы на отдельных территориях, представленную в одном или нескольких источниках, для решения различных учебных и практико-ориентированных задач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105924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Интегрировать и интерпретировать информацию об особенностях природы на отдельных территориях, представленную в одном или нескольких источниках, для решения различных учебных и практико-ориентированных задач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827372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Классифицировать типы климатов Земли по заданным показателям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88966"/>
                  </a:ext>
                </a:extLst>
              </a:tr>
              <a:tr h="2168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Представлять в различных формах (в виде таблицы) географическую информацию, необходимую для решения учебных и практико-ориентированных задач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2328884"/>
                  </a:ext>
                </a:extLst>
              </a:tr>
              <a:tr h="149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Определять природные зоны по их существенным признакам на основе интеграции и интерпретации информации об особенностях их природы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2646142"/>
                  </a:ext>
                </a:extLst>
              </a:tr>
              <a:tr h="191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Различать изученные процессы и явления, происходящие в географической оболочке. Объяснять образование тропических муссонов, пассатов тропических широт, западных ветров; применять понятия «воздушные массы», «муссоны», «пассаты», «западные ветры», «климатообразующий фактор» для решения учебных и (или) практико-ориентированных задач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3562819"/>
                  </a:ext>
                </a:extLst>
              </a:tr>
              <a:tr h="1392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Распознавать проявления изученных географических явлений, представляющие собой отражение таких свойств географической оболочки, как зональность (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азональность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ритмичность и целостность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2411361"/>
                  </a:ext>
                </a:extLst>
              </a:tr>
              <a:tr h="1053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Называть особенности географических процессов на границах литосферных плит с учетом характера взаимодействия и типа земной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коры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устанавливать (используя географические карты) взаимосвязи между движением литосферных плит и размещением крупных форм рельефа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2573589"/>
                  </a:ext>
                </a:extLst>
              </a:tr>
              <a:tr h="2086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Интегрировать и интерпретировать информацию об особенностях населения, представленную в одном или нескольких источниках, для решения различных учебных и практико-ориентированных задач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404447"/>
                  </a:ext>
                </a:extLst>
              </a:tr>
              <a:tr h="1838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Интегрировать и интерпретировать информацию об особенностях населения, представленную в одном или нескольких источниках, для решения различных учебных и практико-ориентированных задач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0790857"/>
                  </a:ext>
                </a:extLst>
              </a:tr>
              <a:tr h="58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Применять понятие «плотность населения» для решения учебных и (или) практико-ориентированных задач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8472198"/>
                  </a:ext>
                </a:extLst>
              </a:tr>
              <a:tr h="1648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Определять страны по их существенным признакам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543843"/>
                  </a:ext>
                </a:extLst>
              </a:tr>
              <a:tr h="1613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Различать изученные процессы и явления, происходящие в географической оболочке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0163595"/>
                  </a:ext>
                </a:extLst>
              </a:tr>
              <a:tr h="323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Выявлять взаимосвязи между компонентами природы в пределах отдельных территорий с использованием различных источников географической информации; объяснять особенности природы, населения и хозяйства отдельных территорий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1628415"/>
                  </a:ext>
                </a:extLst>
              </a:tr>
            </a:tbl>
          </a:graphicData>
        </a:graphic>
      </p:graphicFrame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6620" y="292746"/>
            <a:ext cx="10728960" cy="594360"/>
          </a:xfrm>
        </p:spPr>
        <p:txBody>
          <a:bodyPr/>
          <a:lstStyle/>
          <a:p>
            <a:r>
              <a:rPr lang="ru-RU" dirty="0"/>
              <a:t>Требования (умения)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2CB5D6-7069-447F-A7C4-1462C9C3C92B}"/>
              </a:ext>
            </a:extLst>
          </p:cNvPr>
          <p:cNvSpPr txBox="1"/>
          <p:nvPr/>
        </p:nvSpPr>
        <p:spPr>
          <a:xfrm>
            <a:off x="10795592" y="50499"/>
            <a:ext cx="1396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География, 7 класс</a:t>
            </a:r>
          </a:p>
        </p:txBody>
      </p:sp>
    </p:spTree>
    <p:extLst>
      <p:ext uri="{BB962C8B-B14F-4D97-AF65-F5344CB8AC3E}">
        <p14:creationId xmlns:p14="http://schemas.microsoft.com/office/powerpoint/2010/main" val="1093350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300365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Достижение планируемых результатов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CA5007-1AFF-46E0-8602-50164FA04432}"/>
              </a:ext>
            </a:extLst>
          </p:cNvPr>
          <p:cNvSpPr txBox="1"/>
          <p:nvPr/>
        </p:nvSpPr>
        <p:spPr>
          <a:xfrm>
            <a:off x="10597333" y="13711"/>
            <a:ext cx="15946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Русский язык, 7 класс</a:t>
            </a: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56A3718A-5544-43FB-831D-C83C034F56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3069584"/>
              </p:ext>
            </p:extLst>
          </p:nvPr>
        </p:nvGraphicFramePr>
        <p:xfrm>
          <a:off x="1407459" y="1756704"/>
          <a:ext cx="9777977" cy="4339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6109083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8362281" cy="505027"/>
          </a:xfrm>
        </p:spPr>
        <p:txBody>
          <a:bodyPr>
            <a:noAutofit/>
          </a:bodyPr>
          <a:lstStyle/>
          <a:p>
            <a:r>
              <a:rPr lang="ru-RU" sz="2000" dirty="0"/>
              <a:t>Изменение доли участников по качеству знаний («4»+«5») по результатам ВПР в  2022-2026 гг.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778A58D-E6E9-4DE1-8D27-8FDCACC32A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1163460"/>
              </p:ext>
            </p:extLst>
          </p:nvPr>
        </p:nvGraphicFramePr>
        <p:xfrm>
          <a:off x="98854" y="719667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8FAA810D-E1F2-4CF0-9CEE-B6A9C74CD0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5501953"/>
              </p:ext>
            </p:extLst>
          </p:nvPr>
        </p:nvGraphicFramePr>
        <p:xfrm>
          <a:off x="0" y="3656001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8EBEF92-98D9-4C83-8F15-CA76EADBB439}"/>
              </a:ext>
            </a:extLst>
          </p:cNvPr>
          <p:cNvSpPr txBox="1"/>
          <p:nvPr/>
        </p:nvSpPr>
        <p:spPr>
          <a:xfrm>
            <a:off x="10795592" y="50499"/>
            <a:ext cx="1396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География, 7 класс</a:t>
            </a:r>
          </a:p>
        </p:txBody>
      </p:sp>
    </p:spTree>
    <p:extLst>
      <p:ext uri="{BB962C8B-B14F-4D97-AF65-F5344CB8AC3E}">
        <p14:creationId xmlns:p14="http://schemas.microsoft.com/office/powerpoint/2010/main" val="408656701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300365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Достижение планируемых результатов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9F7E58-AD4C-45EB-BA62-B26566C265DA}"/>
              </a:ext>
            </a:extLst>
          </p:cNvPr>
          <p:cNvSpPr txBox="1"/>
          <p:nvPr/>
        </p:nvSpPr>
        <p:spPr>
          <a:xfrm>
            <a:off x="10795592" y="50499"/>
            <a:ext cx="1396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География, 7 класс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77784E4-3A24-489B-838C-3A5DD33A49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93"/>
          <a:stretch/>
        </p:blipFill>
        <p:spPr>
          <a:xfrm>
            <a:off x="3057693" y="1371600"/>
            <a:ext cx="7655858" cy="466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01894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участников по отметкам, 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ED31C8-D3E4-4A59-AE88-A629EA0A2925}"/>
              </a:ext>
            </a:extLst>
          </p:cNvPr>
          <p:cNvSpPr txBox="1"/>
          <p:nvPr/>
        </p:nvSpPr>
        <p:spPr>
          <a:xfrm>
            <a:off x="10795592" y="50499"/>
            <a:ext cx="1396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География, 7 класс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75C73257-0CBA-4F54-A9C8-27769C92F9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145404"/>
              </p:ext>
            </p:extLst>
          </p:nvPr>
        </p:nvGraphicFramePr>
        <p:xfrm>
          <a:off x="571499" y="891330"/>
          <a:ext cx="11156309" cy="5886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0439147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первичных баллов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11AD44-A60A-479D-9C95-B1F36FB5672F}"/>
              </a:ext>
            </a:extLst>
          </p:cNvPr>
          <p:cNvSpPr txBox="1"/>
          <p:nvPr/>
        </p:nvSpPr>
        <p:spPr>
          <a:xfrm>
            <a:off x="10795592" y="50499"/>
            <a:ext cx="1396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География, 7 класс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B39930E-3C30-4A36-8D66-0291D158A8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1"/>
          <a:stretch/>
        </p:blipFill>
        <p:spPr>
          <a:xfrm>
            <a:off x="2188169" y="1491513"/>
            <a:ext cx="7815661" cy="4805571"/>
          </a:xfrm>
          <a:prstGeom prst="rect">
            <a:avLst/>
          </a:prstGeom>
        </p:spPr>
      </p:pic>
      <p:sp>
        <p:nvSpPr>
          <p:cNvPr id="14" name="Стрелка: пятиугольник 13">
            <a:extLst>
              <a:ext uri="{FF2B5EF4-FFF2-40B4-BE49-F238E27FC236}">
                <a16:creationId xmlns:a16="http://schemas.microsoft.com/office/drawing/2014/main" id="{1C472D23-B02F-46FB-8646-FF93D6185137}"/>
              </a:ext>
            </a:extLst>
          </p:cNvPr>
          <p:cNvSpPr/>
          <p:nvPr/>
        </p:nvSpPr>
        <p:spPr>
          <a:xfrm rot="5400000">
            <a:off x="8440597" y="1255177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15" name="Стрелка: пятиугольник 14">
            <a:extLst>
              <a:ext uri="{FF2B5EF4-FFF2-40B4-BE49-F238E27FC236}">
                <a16:creationId xmlns:a16="http://schemas.microsoft.com/office/drawing/2014/main" id="{1AE496DB-1745-4C04-AFF4-5ACEFAC46B1F}"/>
              </a:ext>
            </a:extLst>
          </p:cNvPr>
          <p:cNvSpPr/>
          <p:nvPr/>
        </p:nvSpPr>
        <p:spPr>
          <a:xfrm rot="5400000">
            <a:off x="6378715" y="1255178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4</a:t>
            </a:r>
          </a:p>
        </p:txBody>
      </p:sp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id="{880A94CD-ACD2-48CE-B0E2-9CCD1B7F605A}"/>
              </a:ext>
            </a:extLst>
          </p:cNvPr>
          <p:cNvSpPr/>
          <p:nvPr/>
        </p:nvSpPr>
        <p:spPr>
          <a:xfrm rot="5400000">
            <a:off x="4846169" y="1255178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1131976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Выполнение заданий группами участников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E2B8DB-E8F0-4884-AC5E-2DB624B45183}"/>
              </a:ext>
            </a:extLst>
          </p:cNvPr>
          <p:cNvSpPr txBox="1"/>
          <p:nvPr/>
        </p:nvSpPr>
        <p:spPr>
          <a:xfrm>
            <a:off x="10795592" y="50499"/>
            <a:ext cx="1396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География, 7 класс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F1F617B-CB0D-423C-A07E-2EA2E4244C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8"/>
          <a:stretch/>
        </p:blipFill>
        <p:spPr>
          <a:xfrm>
            <a:off x="2069109" y="1097971"/>
            <a:ext cx="8827163" cy="504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64364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967" y="288781"/>
            <a:ext cx="8032767" cy="509260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за работу с отметками по журналу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08A87A-1940-4CB2-9C76-A198A79971BC}"/>
              </a:ext>
            </a:extLst>
          </p:cNvPr>
          <p:cNvSpPr txBox="1"/>
          <p:nvPr/>
        </p:nvSpPr>
        <p:spPr>
          <a:xfrm>
            <a:off x="10795592" y="50499"/>
            <a:ext cx="1396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География, 7 класс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6ACFE87B-DDC0-4C95-A0F6-CBBDEAA24F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8556939"/>
              </p:ext>
            </p:extLst>
          </p:nvPr>
        </p:nvGraphicFramePr>
        <p:xfrm>
          <a:off x="370513" y="908106"/>
          <a:ext cx="11474742" cy="5794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19555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FA4C46F-5D12-76B5-8BC8-F8B04389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870" y="297181"/>
            <a:ext cx="10728960" cy="594360"/>
          </a:xfrm>
        </p:spPr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id="{C43E84AE-2FC9-4608-BADC-F993BE74A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614" y="1050895"/>
            <a:ext cx="11467694" cy="5323312"/>
          </a:xfrm>
        </p:spPr>
        <p:txBody>
          <a:bodyPr>
            <a:norm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В ВПР по географии в 7 классах приняли участие </a:t>
            </a:r>
            <a:r>
              <a:rPr lang="ru-RU" sz="2800" b="1" dirty="0">
                <a:latin typeface="+mn-lt"/>
              </a:rPr>
              <a:t>4924</a:t>
            </a:r>
            <a:r>
              <a:rPr lang="ru-RU" sz="2800" dirty="0">
                <a:latin typeface="+mn-lt"/>
              </a:rPr>
              <a:t> человека.</a:t>
            </a:r>
          </a:p>
          <a:p>
            <a:endParaRPr lang="ru-RU" sz="28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Не справились с  работой (получили «2») </a:t>
            </a:r>
            <a:r>
              <a:rPr lang="ru-RU" sz="2800" b="1" dirty="0">
                <a:latin typeface="+mn-lt"/>
              </a:rPr>
              <a:t>140</a:t>
            </a:r>
            <a:r>
              <a:rPr lang="ru-RU" sz="2800" dirty="0">
                <a:latin typeface="+mn-lt"/>
              </a:rPr>
              <a:t> участников (</a:t>
            </a:r>
            <a:r>
              <a:rPr lang="ru-RU" sz="2800" b="1" dirty="0">
                <a:latin typeface="+mn-lt"/>
              </a:rPr>
              <a:t>2,84 </a:t>
            </a:r>
            <a:r>
              <a:rPr lang="ru-RU" sz="2800" dirty="0">
                <a:latin typeface="+mn-lt"/>
              </a:rPr>
              <a:t>%).</a:t>
            </a:r>
          </a:p>
          <a:p>
            <a:endParaRPr lang="ru-RU" sz="28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 </a:t>
            </a:r>
            <a:r>
              <a:rPr lang="ru-RU" sz="2800" b="1" dirty="0"/>
              <a:t> </a:t>
            </a:r>
            <a:r>
              <a:rPr lang="ru-RU" sz="2800" dirty="0">
                <a:latin typeface="+mn-lt"/>
              </a:rPr>
              <a:t>% участников показали качество знаний (получили «4» и «5») в  процессе выполнения работы.</a:t>
            </a:r>
          </a:p>
          <a:p>
            <a:endParaRPr lang="ru-RU" sz="2800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>
                <a:latin typeface="+mn-lt"/>
              </a:rPr>
              <a:t>Наибольшую сложность при выполнении работы вызвали задания</a:t>
            </a:r>
            <a:br>
              <a:rPr lang="ru-RU" sz="2800" dirty="0">
                <a:latin typeface="+mn-lt"/>
              </a:rPr>
            </a:br>
            <a:r>
              <a:rPr lang="ru-RU" sz="2800" dirty="0">
                <a:latin typeface="+mn-lt"/>
              </a:rPr>
              <a:t>№  </a:t>
            </a:r>
            <a:r>
              <a:rPr lang="ru-RU" sz="2800" b="1" dirty="0">
                <a:latin typeface="+mn-lt"/>
              </a:rPr>
              <a:t>6, 7, 17.</a:t>
            </a:r>
            <a:endParaRPr lang="ru-RU" sz="2800" dirty="0">
              <a:latin typeface="+mn-lt"/>
            </a:endParaRPr>
          </a:p>
          <a:p>
            <a:endParaRPr lang="ru-RU" sz="2800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084D3C-7D38-4C89-84EB-A6B9EAE23E35}"/>
              </a:ext>
            </a:extLst>
          </p:cNvPr>
          <p:cNvSpPr txBox="1"/>
          <p:nvPr/>
        </p:nvSpPr>
        <p:spPr>
          <a:xfrm>
            <a:off x="10795592" y="50499"/>
            <a:ext cx="1396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География, 7 класс</a:t>
            </a:r>
          </a:p>
        </p:txBody>
      </p:sp>
    </p:spTree>
    <p:extLst>
      <p:ext uri="{BB962C8B-B14F-4D97-AF65-F5344CB8AC3E}">
        <p14:creationId xmlns:p14="http://schemas.microsoft.com/office/powerpoint/2010/main" val="252353242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57" y="1993557"/>
            <a:ext cx="10068285" cy="4740464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/>
              <a:t>Основные результаты </a:t>
            </a:r>
          </a:p>
          <a:p>
            <a:pPr algn="ctr"/>
            <a:r>
              <a:rPr lang="ru-RU" sz="6600" b="1" dirty="0"/>
              <a:t>по литературе</a:t>
            </a:r>
          </a:p>
        </p:txBody>
      </p:sp>
    </p:spTree>
    <p:extLst>
      <p:ext uri="{BB962C8B-B14F-4D97-AF65-F5344CB8AC3E}">
        <p14:creationId xmlns:p14="http://schemas.microsoft.com/office/powerpoint/2010/main" val="6259360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0F7D01D-7223-435B-A3CF-762E77D525DC}"/>
              </a:ext>
            </a:extLst>
          </p:cNvPr>
          <p:cNvSpPr txBox="1">
            <a:spLocks/>
          </p:cNvSpPr>
          <p:nvPr/>
        </p:nvSpPr>
        <p:spPr>
          <a:xfrm>
            <a:off x="3490686" y="290710"/>
            <a:ext cx="3116580" cy="5943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Описание работы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452794E-3ABB-4847-9459-CB69FDB4776B}"/>
              </a:ext>
            </a:extLst>
          </p:cNvPr>
          <p:cNvSpPr/>
          <p:nvPr/>
        </p:nvSpPr>
        <p:spPr>
          <a:xfrm>
            <a:off x="108739" y="2341046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6 заданий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4BA2786-3DFF-41D6-A840-04D3ABEAA725}"/>
              </a:ext>
            </a:extLst>
          </p:cNvPr>
          <p:cNvSpPr/>
          <p:nvPr/>
        </p:nvSpPr>
        <p:spPr>
          <a:xfrm>
            <a:off x="1939188" y="2341046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5 заданий базового уровня сложности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E1EAEA2-B72C-4122-8C12-CC36DD7CF02D}"/>
              </a:ext>
            </a:extLst>
          </p:cNvPr>
          <p:cNvSpPr/>
          <p:nvPr/>
        </p:nvSpPr>
        <p:spPr>
          <a:xfrm>
            <a:off x="113682" y="5200288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Работа состоит из одной части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31FB0FC-E027-4013-AD37-A9F2A0F8AB8A}"/>
              </a:ext>
            </a:extLst>
          </p:cNvPr>
          <p:cNvSpPr/>
          <p:nvPr/>
        </p:nvSpPr>
        <p:spPr>
          <a:xfrm>
            <a:off x="3465454" y="5067652"/>
            <a:ext cx="8612864" cy="171595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</a:rPr>
              <a:t>Задания 1–3 требуют краткого ответа в виде слова или словосочетания.</a:t>
            </a:r>
          </a:p>
          <a:p>
            <a:r>
              <a:rPr lang="ru-RU" sz="2000" dirty="0">
                <a:solidFill>
                  <a:schemeClr val="tx1"/>
                </a:solidFill>
              </a:rPr>
              <a:t>Задание 4 предполагает ответ в виде последовательности цифр.</a:t>
            </a:r>
          </a:p>
          <a:p>
            <a:r>
              <a:rPr lang="ru-RU" sz="2000" dirty="0">
                <a:solidFill>
                  <a:schemeClr val="tx1"/>
                </a:solidFill>
              </a:rPr>
              <a:t>Задания 5 и 6 предполагают развернутый ответ.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0E5816E-2110-4725-BDF8-B4AAAD3DAE81}"/>
              </a:ext>
            </a:extLst>
          </p:cNvPr>
          <p:cNvSpPr/>
          <p:nvPr/>
        </p:nvSpPr>
        <p:spPr>
          <a:xfrm>
            <a:off x="5048976" y="3265538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минимальный балл за работу - </a:t>
            </a:r>
            <a:r>
              <a:rPr lang="ru-RU" b="1" dirty="0">
                <a:solidFill>
                  <a:sysClr val="windowText" lastClr="000000"/>
                </a:solidFill>
              </a:rPr>
              <a:t>9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EC46491-BD9C-4F30-ABB8-8D06FC9DB66F}"/>
              </a:ext>
            </a:extLst>
          </p:cNvPr>
          <p:cNvSpPr/>
          <p:nvPr/>
        </p:nvSpPr>
        <p:spPr>
          <a:xfrm>
            <a:off x="5048976" y="2351806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максимальный балл за работу -  </a:t>
            </a:r>
            <a:r>
              <a:rPr lang="ru-RU" b="1" dirty="0">
                <a:solidFill>
                  <a:sysClr val="windowText" lastClr="000000"/>
                </a:solidFill>
              </a:rPr>
              <a:t>17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3EEB01CB-1853-44FF-B0DC-3ADB00B795AF}"/>
              </a:ext>
            </a:extLst>
          </p:cNvPr>
          <p:cNvSpPr/>
          <p:nvPr/>
        </p:nvSpPr>
        <p:spPr>
          <a:xfrm>
            <a:off x="1939187" y="3265538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1 задание повышенного уровня сложности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BD5BEBA-741E-4EA2-8876-EB92469EB874}"/>
              </a:ext>
            </a:extLst>
          </p:cNvPr>
          <p:cNvSpPr/>
          <p:nvPr/>
        </p:nvSpPr>
        <p:spPr>
          <a:xfrm>
            <a:off x="8207221" y="1422511"/>
            <a:ext cx="3525107" cy="807308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Перевод первичных баллов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в  отметки по пятибалльной шкале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7506DA7C-50E6-4EB1-B291-D46D75408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262174"/>
              </p:ext>
            </p:extLst>
          </p:nvPr>
        </p:nvGraphicFramePr>
        <p:xfrm>
          <a:off x="7953375" y="2389325"/>
          <a:ext cx="4002735" cy="17159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6814">
                  <a:extLst>
                    <a:ext uri="{9D8B030D-6E8A-4147-A177-3AD203B41FA5}">
                      <a16:colId xmlns:a16="http://schemas.microsoft.com/office/drawing/2014/main" val="3089212738"/>
                    </a:ext>
                  </a:extLst>
                </a:gridCol>
                <a:gridCol w="705455">
                  <a:extLst>
                    <a:ext uri="{9D8B030D-6E8A-4147-A177-3AD203B41FA5}">
                      <a16:colId xmlns:a16="http://schemas.microsoft.com/office/drawing/2014/main" val="469627586"/>
                    </a:ext>
                  </a:extLst>
                </a:gridCol>
                <a:gridCol w="673488">
                  <a:extLst>
                    <a:ext uri="{9D8B030D-6E8A-4147-A177-3AD203B41FA5}">
                      <a16:colId xmlns:a16="http://schemas.microsoft.com/office/drawing/2014/main" val="1410754882"/>
                    </a:ext>
                  </a:extLst>
                </a:gridCol>
                <a:gridCol w="664134">
                  <a:extLst>
                    <a:ext uri="{9D8B030D-6E8A-4147-A177-3AD203B41FA5}">
                      <a16:colId xmlns:a16="http://schemas.microsoft.com/office/drawing/2014/main" val="3208314456"/>
                    </a:ext>
                  </a:extLst>
                </a:gridCol>
                <a:gridCol w="682844">
                  <a:extLst>
                    <a:ext uri="{9D8B030D-6E8A-4147-A177-3AD203B41FA5}">
                      <a16:colId xmlns:a16="http://schemas.microsoft.com/office/drawing/2014/main" val="4101601159"/>
                    </a:ext>
                  </a:extLst>
                </a:gridCol>
              </a:tblGrid>
              <a:tr h="77799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Отметка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«2»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«3»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«4»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«5»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2861024"/>
                  </a:ext>
                </a:extLst>
              </a:tr>
              <a:tr h="93795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Первичные баллы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0-8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9-11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12-14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15-17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7554406"/>
                  </a:ext>
                </a:extLst>
              </a:tr>
            </a:tbl>
          </a:graphicData>
        </a:graphic>
      </p:graphicFrame>
      <p:pic>
        <p:nvPicPr>
          <p:cNvPr id="17" name="Рисунок 16" descr="Часы">
            <a:extLst>
              <a:ext uri="{FF2B5EF4-FFF2-40B4-BE49-F238E27FC236}">
                <a16:creationId xmlns:a16="http://schemas.microsoft.com/office/drawing/2014/main" id="{305C066C-516A-49B0-B9CF-8A7285CF7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3612" y="3966678"/>
            <a:ext cx="1233610" cy="123361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7BD4829-F0EE-426E-95EF-C14D905F9713}"/>
              </a:ext>
            </a:extLst>
          </p:cNvPr>
          <p:cNvSpPr/>
          <p:nvPr/>
        </p:nvSpPr>
        <p:spPr>
          <a:xfrm>
            <a:off x="1985236" y="5200288"/>
            <a:ext cx="1263972" cy="1518852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45 минут</a:t>
            </a:r>
          </a:p>
        </p:txBody>
      </p:sp>
      <p:pic>
        <p:nvPicPr>
          <p:cNvPr id="20" name="Рисунок 19" descr="Документ">
            <a:extLst>
              <a:ext uri="{FF2B5EF4-FFF2-40B4-BE49-F238E27FC236}">
                <a16:creationId xmlns:a16="http://schemas.microsoft.com/office/drawing/2014/main" id="{0627694F-307C-4CA3-BF8D-9B63DD6F6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475" y="1125928"/>
            <a:ext cx="1139034" cy="1139034"/>
          </a:xfrm>
          <a:prstGeom prst="rect">
            <a:avLst/>
          </a:prstGeom>
        </p:spPr>
      </p:pic>
      <p:pic>
        <p:nvPicPr>
          <p:cNvPr id="21" name="Рисунок 20" descr="Поделиться">
            <a:extLst>
              <a:ext uri="{FF2B5EF4-FFF2-40B4-BE49-F238E27FC236}">
                <a16:creationId xmlns:a16="http://schemas.microsoft.com/office/drawing/2014/main" id="{F8F9697D-AED4-4A45-A862-D48E11A39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64744" y="208110"/>
            <a:ext cx="1054895" cy="105489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E8851C8-C4BF-4135-BE95-5580C1DFEDA0}"/>
              </a:ext>
            </a:extLst>
          </p:cNvPr>
          <p:cNvSpPr txBox="1"/>
          <p:nvPr/>
        </p:nvSpPr>
        <p:spPr>
          <a:xfrm>
            <a:off x="10716340" y="0"/>
            <a:ext cx="1475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Литература, 7 класс</a:t>
            </a:r>
          </a:p>
        </p:txBody>
      </p:sp>
    </p:spTree>
    <p:extLst>
      <p:ext uri="{BB962C8B-B14F-4D97-AF65-F5344CB8AC3E}">
        <p14:creationId xmlns:p14="http://schemas.microsoft.com/office/powerpoint/2010/main" val="199131108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23AEC73-3C65-42DB-8517-994DE7F35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949050"/>
              </p:ext>
            </p:extLst>
          </p:nvPr>
        </p:nvGraphicFramePr>
        <p:xfrm>
          <a:off x="197708" y="1014338"/>
          <a:ext cx="11796583" cy="5550916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698404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1098179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2365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ПООП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</a:t>
                      </a:r>
                      <a:r>
                        <a:rPr lang="ru-RU" sz="1600" b="1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научится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получит </a:t>
                      </a:r>
                      <a:r>
                        <a:rPr lang="ru-RU" sz="1600" b="1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ru-RU" sz="16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научиться</a:t>
                      </a:r>
                      <a:r>
                        <a:rPr lang="ru-RU" sz="1600" b="1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6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проверяемые требования</a:t>
                      </a:r>
                      <a:r>
                        <a:rPr lang="ru-RU" sz="16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(умения)</a:t>
                      </a:r>
                      <a:r>
                        <a:rPr lang="ru-RU" sz="16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600" b="1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соответствии</a:t>
                      </a:r>
                      <a:r>
                        <a:rPr lang="ru-RU" sz="16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6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Понимать сущность и элементарные смысловые функции теоретико-литературных понятий и учиться самостоятельно использовать их в процессе анализа и интерпретации произведений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76895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Понимать сущность и элементарные смысловые функции теоретико-литературных понятий и учиться самостоятельно использовать их в процессе анализа и интерпретации произведений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492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Проводить смысловой и эстетический анализ произведений фольклора и художественной литературы; воспринимать прочитанное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4819962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Выявлять основные особенности языка художественного произведения, поэтической и прозаической речи, находить основные изобразительно-выразительные средства, характерные для творческой манеры писателя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6756613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5К1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Анализировать произведение в единстве формы и содержания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3452799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5К2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Писать сочинение-рассуждение по заданной теме с опорой на прочитанные произведения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105924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5К3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Создавать письменные высказывания разных жанров объёмом не менее 40 слов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70738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6К1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Понимать важность чтения и изучения произведений фольклора и художественной литературы для самостоятельного познания мира, развития собственных эмоциональных и эстетических впечатлений. Выявлять позицию героя, рассказчика и авторскую позицию, учитывая художественные особенности произведения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4394015"/>
                  </a:ext>
                </a:extLst>
              </a:tr>
              <a:tr h="1066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6К2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Писать сочинение-рассуждение по заданной теме с опорой на прочитанные произведения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9989471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6К3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Анализировать произведение в единстве формы и содержания; выявлять позицию героя, рассказчика и авторскую позицию, учитывая художественные особенности произведения; объяснять своё понимание нравственно-философской, социально-исторической и эстетической проблематики произведений (с учётом литературного развития обучающихся)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338460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6К4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Создавать письменные высказывания разных жанров объёмом не менее 70 слов; писать сочинение-рассуждение по заданной теме с опорой на прочитанные произведения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5532144"/>
                  </a:ext>
                </a:extLst>
              </a:tr>
            </a:tbl>
          </a:graphicData>
        </a:graphic>
      </p:graphicFrame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6620" y="292746"/>
            <a:ext cx="10728960" cy="594360"/>
          </a:xfrm>
        </p:spPr>
        <p:txBody>
          <a:bodyPr/>
          <a:lstStyle/>
          <a:p>
            <a:r>
              <a:rPr lang="ru-RU" dirty="0"/>
              <a:t>Требования (умения)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3CD2C4-FF6D-433C-A345-5B1968B8566D}"/>
              </a:ext>
            </a:extLst>
          </p:cNvPr>
          <p:cNvSpPr txBox="1"/>
          <p:nvPr/>
        </p:nvSpPr>
        <p:spPr>
          <a:xfrm>
            <a:off x="10716340" y="0"/>
            <a:ext cx="1475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Литература, 7 класс</a:t>
            </a:r>
          </a:p>
        </p:txBody>
      </p:sp>
    </p:spTree>
    <p:extLst>
      <p:ext uri="{BB962C8B-B14F-4D97-AF65-F5344CB8AC3E}">
        <p14:creationId xmlns:p14="http://schemas.microsoft.com/office/powerpoint/2010/main" val="24308272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4029</TotalTime>
  <Words>8310</Words>
  <Application>Microsoft Office PowerPoint</Application>
  <PresentationFormat>Широкоэкранный</PresentationFormat>
  <Paragraphs>1045</Paragraphs>
  <Slides>116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116</vt:i4>
      </vt:variant>
    </vt:vector>
  </HeadingPairs>
  <TitlesOfParts>
    <vt:vector size="123" baseType="lpstr">
      <vt:lpstr>Arial</vt:lpstr>
      <vt:lpstr>Calibri</vt:lpstr>
      <vt:lpstr>Calibri Light</vt:lpstr>
      <vt:lpstr>Courier New</vt:lpstr>
      <vt:lpstr>Montserrat regular</vt:lpstr>
      <vt:lpstr>Times New Roman</vt:lpstr>
      <vt:lpstr>Тема Office</vt:lpstr>
      <vt:lpstr>Результаты Всероссийских проверочных работ (ВПР)  в  Приморском крае  2026 год 7 класс</vt:lpstr>
      <vt:lpstr>Презентация PowerPoint</vt:lpstr>
      <vt:lpstr>Как использовать результаты ВПР</vt:lpstr>
      <vt:lpstr>Презентация PowerPoint</vt:lpstr>
      <vt:lpstr>Презентация PowerPoint</vt:lpstr>
      <vt:lpstr>Презентация PowerPoint</vt:lpstr>
      <vt:lpstr>Требования (умения)</vt:lpstr>
      <vt:lpstr>Изменение доли участников по качеству знаний («4»+«5») по результатам ВПР в 2022-2026 гг.</vt:lpstr>
      <vt:lpstr>Достижение планируемых результатов</vt:lpstr>
      <vt:lpstr>Распределение участников по отметкам, %</vt:lpstr>
      <vt:lpstr>Распределение первичных баллов</vt:lpstr>
      <vt:lpstr>Выполнение заданий группами участников, %</vt:lpstr>
      <vt:lpstr>Сравнение отметок за работу с отметками по журналу</vt:lpstr>
      <vt:lpstr>Выводы</vt:lpstr>
      <vt:lpstr>Презентация PowerPoint</vt:lpstr>
      <vt:lpstr>Презентация PowerPoint</vt:lpstr>
      <vt:lpstr>Требования (умения)</vt:lpstr>
      <vt:lpstr>Изменение доли участников по качеству знаний («4»+«5») по результатам ВПР в  2022-2026 гг.</vt:lpstr>
      <vt:lpstr>Достижение планируемых результатов</vt:lpstr>
      <vt:lpstr>Распределение участников по отметкам, %</vt:lpstr>
      <vt:lpstr>Распределение первичных баллов</vt:lpstr>
      <vt:lpstr>Выполнение заданий группами участников</vt:lpstr>
      <vt:lpstr>Сравнение отметок за работу с отметками по журналу</vt:lpstr>
      <vt:lpstr>Выводы</vt:lpstr>
      <vt:lpstr>Презентация PowerPoint</vt:lpstr>
      <vt:lpstr>Презентация PowerPoint</vt:lpstr>
      <vt:lpstr>Требования (умения)</vt:lpstr>
      <vt:lpstr> Изменение доли участников по качеству знаний («4»+«5») по результатам ВПР в  2023-2026 гг.  </vt:lpstr>
      <vt:lpstr>Достижение планируемых результатов</vt:lpstr>
      <vt:lpstr>Распределение участников по отметкам, %</vt:lpstr>
      <vt:lpstr>Распределение первичных баллов</vt:lpstr>
      <vt:lpstr>Выполнение заданий группами участников</vt:lpstr>
      <vt:lpstr>Сравнение отметок за работу с отметками по журналу</vt:lpstr>
      <vt:lpstr>Выводы</vt:lpstr>
      <vt:lpstr>Презентация PowerPoint</vt:lpstr>
      <vt:lpstr>Презентация PowerPoint</vt:lpstr>
      <vt:lpstr>Требования (умения)</vt:lpstr>
      <vt:lpstr>Изменение доли участников по качеству знаний («4»+«5») по результатам ВПР в  2022-2026 гг.</vt:lpstr>
      <vt:lpstr>Достижение планируемых результатов</vt:lpstr>
      <vt:lpstr>Распределение участников по отметкам, %</vt:lpstr>
      <vt:lpstr>Распределение первичных баллов</vt:lpstr>
      <vt:lpstr>Выполнение заданий группами участников</vt:lpstr>
      <vt:lpstr>Сравнение отметок за работу с отметками по журналу</vt:lpstr>
      <vt:lpstr>Выводы</vt:lpstr>
      <vt:lpstr>Презентация PowerPoint</vt:lpstr>
      <vt:lpstr>Презентация PowerPoint</vt:lpstr>
      <vt:lpstr>Требования (умения)</vt:lpstr>
      <vt:lpstr>Изменение доли участников по качеству знаний («4»+«5») по результатам ВПР в  2024-2026 гг. </vt:lpstr>
      <vt:lpstr>Достижение планируемых результатов</vt:lpstr>
      <vt:lpstr>Распределение участников по отметкам, %</vt:lpstr>
      <vt:lpstr>Распределение первичных баллов</vt:lpstr>
      <vt:lpstr>Выполнение заданий группами участников</vt:lpstr>
      <vt:lpstr>Сравнение отметок за работу с отметками по журналу</vt:lpstr>
      <vt:lpstr>Выводы</vt:lpstr>
      <vt:lpstr>Презентация PowerPoint</vt:lpstr>
      <vt:lpstr>Презентация PowerPoint</vt:lpstr>
      <vt:lpstr>Презентация PowerPoint</vt:lpstr>
      <vt:lpstr>Требования (умения) – часть 1</vt:lpstr>
      <vt:lpstr>Требования (умения) – часть 2                                    </vt:lpstr>
      <vt:lpstr>Изменение доли участников по качеству знаний («4»+«5») по результатам ВПР в  2022-2026 гг.</vt:lpstr>
      <vt:lpstr>Достижение планируемых результатов</vt:lpstr>
      <vt:lpstr>Распределение участников по отметкам, %</vt:lpstr>
      <vt:lpstr>Распределение первичных баллов</vt:lpstr>
      <vt:lpstr>Выполнение заданий группами участников</vt:lpstr>
      <vt:lpstr>Сравнение отметок за работу с отметками по журналу</vt:lpstr>
      <vt:lpstr>Выводы</vt:lpstr>
      <vt:lpstr>Презентация PowerPoint</vt:lpstr>
      <vt:lpstr>Презентация PowerPoint</vt:lpstr>
      <vt:lpstr>Требования (умения)</vt:lpstr>
      <vt:lpstr>Изменение доли участников по качеству знаний («4»+ «5») по результатам ВПР в  2025-2026 гг.  В  параллели 7 классов впервые проводилась ВПР по информатике в 2025 г.</vt:lpstr>
      <vt:lpstr>Достижение планируемых результатов</vt:lpstr>
      <vt:lpstr>Распределение участников по отметкам, %</vt:lpstr>
      <vt:lpstr>Распределение первичных баллов</vt:lpstr>
      <vt:lpstr>Выполнение заданий группами участников</vt:lpstr>
      <vt:lpstr>Сравнение отметок за работу с отметками по журналу</vt:lpstr>
      <vt:lpstr>Выводы</vt:lpstr>
      <vt:lpstr>Презентация PowerPoint</vt:lpstr>
      <vt:lpstr>Презентация PowerPoint</vt:lpstr>
      <vt:lpstr>Требования (умения)</vt:lpstr>
      <vt:lpstr>Изменение доли участников по качеству знаний («4»+«5») по результатам ВПР в  2022-2026 гг.</vt:lpstr>
      <vt:lpstr>Достижение планируемых результатов</vt:lpstr>
      <vt:lpstr>Распределение участников по отметкам, %</vt:lpstr>
      <vt:lpstr>Распределение первичных баллов</vt:lpstr>
      <vt:lpstr>Выполнение заданий группами участников</vt:lpstr>
      <vt:lpstr>Сравнение отметок за работу с отметками по журналу</vt:lpstr>
      <vt:lpstr>Выводы</vt:lpstr>
      <vt:lpstr>Презентация PowerPoint</vt:lpstr>
      <vt:lpstr>Презентация PowerPoint</vt:lpstr>
      <vt:lpstr>Требования (умения)</vt:lpstr>
      <vt:lpstr>Изменение доли участников по качеству знаний («4»+«5») по результатам ВПР в  2022-2026 гг.</vt:lpstr>
      <vt:lpstr>Достижение планируемых результатов</vt:lpstr>
      <vt:lpstr>Распределение участников по отметкам, %</vt:lpstr>
      <vt:lpstr>Распределение первичных баллов</vt:lpstr>
      <vt:lpstr>Выполнение заданий группами участников</vt:lpstr>
      <vt:lpstr>Сравнение отметок за работу с отметками по журналу</vt:lpstr>
      <vt:lpstr>Выводы</vt:lpstr>
      <vt:lpstr>Презентация PowerPoint</vt:lpstr>
      <vt:lpstr>Презентация PowerPoint</vt:lpstr>
      <vt:lpstr>Требования (умения)</vt:lpstr>
      <vt:lpstr>Изменение доли участников по качеству знаний («4»+«5») по результатам ВПР в  2025 гг.  В  параллели 7 классов впервые проводилась ВПР по литературе в 2025 г.</vt:lpstr>
      <vt:lpstr>Достижение планируемых результатов</vt:lpstr>
      <vt:lpstr>Распределение участников по отметкам, %</vt:lpstr>
      <vt:lpstr>Распределение первичных баллов</vt:lpstr>
      <vt:lpstr>Презентация PowerPoint</vt:lpstr>
      <vt:lpstr>Сравнение отметок за работу с отметками по журналу</vt:lpstr>
      <vt:lpstr>Выводы</vt:lpstr>
      <vt:lpstr>Презентация PowerPoint</vt:lpstr>
      <vt:lpstr>Презентация PowerPoint</vt:lpstr>
      <vt:lpstr>Требования (умения)</vt:lpstr>
      <vt:lpstr>Изменение доли участников по качеству знаний («4»+«5») по результатам ВПР в  2021-2025 гг.</vt:lpstr>
      <vt:lpstr>Достижение планируемых результатов</vt:lpstr>
      <vt:lpstr>Распределение участников по отметкам, %</vt:lpstr>
      <vt:lpstr>Распределение первичных баллов</vt:lpstr>
      <vt:lpstr>Выполнение заданий группами участников</vt:lpstr>
      <vt:lpstr>Сравнение отметок за работу с отметками по журналу</vt:lpstr>
      <vt:lpstr>Выводы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Bogdan Nurgatin</dc:creator>
  <cp:lastModifiedBy>Ирина А. Карташова</cp:lastModifiedBy>
  <cp:revision>922</cp:revision>
  <cp:lastPrinted>2024-07-31T23:43:44Z</cp:lastPrinted>
  <dcterms:created xsi:type="dcterms:W3CDTF">2022-06-03T19:16:13Z</dcterms:created>
  <dcterms:modified xsi:type="dcterms:W3CDTF">2026-07-16T03:54:12Z</dcterms:modified>
</cp:coreProperties>
</file>