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sldIdLst>
    <p:sldId id="257" r:id="rId3"/>
    <p:sldId id="291" r:id="rId4"/>
    <p:sldId id="290" r:id="rId5"/>
    <p:sldId id="289" r:id="rId6"/>
    <p:sldId id="292" r:id="rId7"/>
    <p:sldId id="29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>
        <p:scale>
          <a:sx n="100" d="100"/>
          <a:sy n="100" d="100"/>
        </p:scale>
        <p:origin x="708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56096751671953"/>
          <c:y val="0.18385624483225674"/>
          <c:w val="0.64111929501836995"/>
          <c:h val="0.7864134957258491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"2"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1776032174203952E-3"/>
                  <c:y val="1.42091932295338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B7D-4F65-A14D-A49CE10C4C6C}"/>
                </c:ext>
              </c:extLst>
            </c:dLbl>
            <c:dLbl>
              <c:idx val="1"/>
              <c:layout>
                <c:manualLayout>
                  <c:x val="4.1052057456339476E-3"/>
                  <c:y val="3.39489435159504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7D-4F65-A14D-A49CE10C4C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Математика (углубленная)</c:v>
                </c:pt>
                <c:pt idx="1">
                  <c:v>Физика (углубленная)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36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7D-4F65-A14D-A49CE10C4C6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"3"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Математика (углубленная)</c:v>
                </c:pt>
                <c:pt idx="1">
                  <c:v>Физика (углубленная)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228</c:v>
                </c:pt>
                <c:pt idx="1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7D-4F65-A14D-A49CE10C4C6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"4"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Математика (углубленная)</c:v>
                </c:pt>
                <c:pt idx="1">
                  <c:v>Физика (углубленная)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239</c:v>
                </c:pt>
                <c:pt idx="1">
                  <c:v>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7D-4F65-A14D-A49CE10C4C6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"5"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8427212727369778E-3"/>
                  <c:y val="1.8228599396451075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7D-4F65-A14D-A49CE10C4C6C}"/>
                </c:ext>
              </c:extLst>
            </c:dLbl>
            <c:dLbl>
              <c:idx val="1"/>
              <c:layout>
                <c:manualLayout>
                  <c:x val="4.6068076327857262E-2"/>
                  <c:y val="6.281092036136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B7D-4F65-A14D-A49CE10C4C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Математика (углубленная)</c:v>
                </c:pt>
                <c:pt idx="1">
                  <c:v>Физика (углубленная)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39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B7D-4F65-A14D-A49CE10C4C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58290175"/>
        <c:axId val="1446896543"/>
      </c:barChart>
      <c:catAx>
        <c:axId val="135829017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46896543"/>
        <c:crosses val="autoZero"/>
        <c:auto val="1"/>
        <c:lblAlgn val="ctr"/>
        <c:lblOffset val="100"/>
        <c:noMultiLvlLbl val="0"/>
      </c:catAx>
      <c:valAx>
        <c:axId val="1446896543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82901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422609299052439"/>
          <c:y val="0.88005111652909807"/>
          <c:w val="0.52878075341855701"/>
          <c:h val="6.55197128640659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192178692597095E-2"/>
          <c:y val="6.2514976287960766E-2"/>
          <c:w val="0.86463796087305334"/>
          <c:h val="0.657194118694207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Лист1!$A$7:$A$8</c:f>
              <c:strCache>
                <c:ptCount val="2"/>
                <c:pt idx="0">
                  <c:v>7 класс (углуб), 2026</c:v>
                </c:pt>
                <c:pt idx="1">
                  <c:v>7 класс (углуб), 2025</c:v>
                </c:pt>
              </c:strCache>
            </c:strRef>
          </c:cat>
          <c:val>
            <c:numRef>
              <c:f>Лист1!$B$7:$B$8</c:f>
              <c:numCache>
                <c:formatCode>General</c:formatCode>
                <c:ptCount val="2"/>
                <c:pt idx="0">
                  <c:v>6.64</c:v>
                </c:pt>
                <c:pt idx="1">
                  <c:v>3.38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07-4D52-B952-824BEA99DCD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Лист1!$A$7:$A$8</c:f>
              <c:strCache>
                <c:ptCount val="2"/>
                <c:pt idx="0">
                  <c:v>7 класс (углуб), 2026</c:v>
                </c:pt>
                <c:pt idx="1">
                  <c:v>7 класс (углуб), 2025</c:v>
                </c:pt>
              </c:strCache>
            </c:strRef>
          </c:cat>
          <c:val>
            <c:numRef>
              <c:f>Лист1!$C$7:$C$8</c:f>
              <c:numCache>
                <c:formatCode>General</c:formatCode>
                <c:ptCount val="2"/>
                <c:pt idx="0">
                  <c:v>42.07</c:v>
                </c:pt>
                <c:pt idx="1">
                  <c:v>35.270000000000003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07-4D52-B952-824BEA99DCD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6849698927804334E-2"/>
                  <c:y val="-1.74642464246424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A07-4D52-B952-824BEA99DC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Лист1!$A$7:$A$8</c:f>
              <c:strCache>
                <c:ptCount val="2"/>
                <c:pt idx="0">
                  <c:v>7 класс (углуб), 2026</c:v>
                </c:pt>
                <c:pt idx="1">
                  <c:v>7 класс (углуб), 2025</c:v>
                </c:pt>
              </c:strCache>
            </c:strRef>
          </c:cat>
          <c:val>
            <c:numRef>
              <c:f>Лист1!$D$7:$D$8</c:f>
              <c:numCache>
                <c:formatCode>General</c:formatCode>
                <c:ptCount val="2"/>
                <c:pt idx="0">
                  <c:v>44.1</c:v>
                </c:pt>
                <c:pt idx="1">
                  <c:v>44.93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07-4D52-B952-824BEA99DCD8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Лист1!$A$7:$A$8</c:f>
              <c:strCache>
                <c:ptCount val="2"/>
                <c:pt idx="0">
                  <c:v>7 класс (углуб), 2026</c:v>
                </c:pt>
                <c:pt idx="1">
                  <c:v>7 класс (углуб), 2025</c:v>
                </c:pt>
              </c:strCache>
            </c:strRef>
          </c:cat>
          <c:val>
            <c:numRef>
              <c:f>Лист1!$E$7:$E$8</c:f>
              <c:numCache>
                <c:formatCode>General</c:formatCode>
                <c:ptCount val="2"/>
                <c:pt idx="0">
                  <c:v>7.2</c:v>
                </c:pt>
                <c:pt idx="1">
                  <c:v>16.43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07-4D52-B952-824BEA99DCD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4530496"/>
        <c:axId val="1417851232"/>
      </c:barChart>
      <c:catAx>
        <c:axId val="171453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7851232"/>
        <c:crosses val="autoZero"/>
        <c:auto val="1"/>
        <c:lblAlgn val="ctr"/>
        <c:lblOffset val="100"/>
        <c:noMultiLvlLbl val="0"/>
      </c:catAx>
      <c:valAx>
        <c:axId val="141785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453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Лист1!$A$5:$A$6</c:f>
              <c:strCache>
                <c:ptCount val="2"/>
                <c:pt idx="0">
                  <c:v>8 класс (база), 2026</c:v>
                </c:pt>
                <c:pt idx="1">
                  <c:v>8 класс (база), 2025</c:v>
                </c:pt>
              </c:strCache>
            </c:strRef>
          </c:cat>
          <c:val>
            <c:numRef>
              <c:f>Лист1!$B$5:$B$6</c:f>
              <c:numCache>
                <c:formatCode>General</c:formatCode>
                <c:ptCount val="2"/>
                <c:pt idx="0">
                  <c:v>3.39</c:v>
                </c:pt>
                <c:pt idx="1">
                  <c:v>4.76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DA-4A74-A4B3-A41EAE00FD7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Лист1!$A$5:$A$6</c:f>
              <c:strCache>
                <c:ptCount val="2"/>
                <c:pt idx="0">
                  <c:v>8 класс (база), 2026</c:v>
                </c:pt>
                <c:pt idx="1">
                  <c:v>8 класс (база), 2025</c:v>
                </c:pt>
              </c:strCache>
            </c:strRef>
          </c:cat>
          <c:val>
            <c:numRef>
              <c:f>Лист1!$C$5:$C$6</c:f>
              <c:numCache>
                <c:formatCode>General</c:formatCode>
                <c:ptCount val="2"/>
                <c:pt idx="0">
                  <c:v>53.53</c:v>
                </c:pt>
                <c:pt idx="1">
                  <c:v>55.36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DA-4A74-A4B3-A41EAE00FD7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Лист1!$A$5:$A$6</c:f>
              <c:strCache>
                <c:ptCount val="2"/>
                <c:pt idx="0">
                  <c:v>8 класс (база), 2026</c:v>
                </c:pt>
                <c:pt idx="1">
                  <c:v>8 класс (база), 2025</c:v>
                </c:pt>
              </c:strCache>
            </c:strRef>
          </c:cat>
          <c:val>
            <c:numRef>
              <c:f>Лист1!$D$5:$D$6</c:f>
              <c:numCache>
                <c:formatCode>General</c:formatCode>
                <c:ptCount val="2"/>
                <c:pt idx="0">
                  <c:v>35.06</c:v>
                </c:pt>
                <c:pt idx="1">
                  <c:v>32.86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DA-4A74-A4B3-A41EAE00FD7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Лист1!$A$5:$A$6</c:f>
              <c:strCache>
                <c:ptCount val="2"/>
                <c:pt idx="0">
                  <c:v>8 класс (база), 2026</c:v>
                </c:pt>
                <c:pt idx="1">
                  <c:v>8 класс (база), 2025</c:v>
                </c:pt>
              </c:strCache>
            </c:strRef>
          </c:cat>
          <c:val>
            <c:numRef>
              <c:f>Лист1!$E$5:$E$6</c:f>
              <c:numCache>
                <c:formatCode>General</c:formatCode>
                <c:ptCount val="2"/>
                <c:pt idx="0">
                  <c:v>8.0299999999999994</c:v>
                </c:pt>
                <c:pt idx="1">
                  <c:v>7.02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DA-4A74-A4B3-A41EAE00FD7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4530496"/>
        <c:axId val="1417851232"/>
      </c:barChart>
      <c:catAx>
        <c:axId val="171453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7851232"/>
        <c:crosses val="autoZero"/>
        <c:auto val="1"/>
        <c:lblAlgn val="ctr"/>
        <c:lblOffset val="100"/>
        <c:noMultiLvlLbl val="0"/>
      </c:catAx>
      <c:valAx>
        <c:axId val="141785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453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585678367662696E-2"/>
          <c:y val="0.12288572607260728"/>
          <c:w val="0.87398650747155771"/>
          <c:h val="0.614955206383143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Лист1!$A$3:$A$4</c:f>
              <c:strCache>
                <c:ptCount val="2"/>
                <c:pt idx="0">
                  <c:v>8 класс (углуб), 2026 </c:v>
                </c:pt>
                <c:pt idx="1">
                  <c:v>8 класс (углуб), 2025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9.93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9D-4CD4-87B8-8A3E2751471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Лист1!$A$3:$A$4</c:f>
              <c:strCache>
                <c:ptCount val="2"/>
                <c:pt idx="0">
                  <c:v>8 класс (углуб), 2026 </c:v>
                </c:pt>
                <c:pt idx="1">
                  <c:v>8 класс (углуб), 2025</c:v>
                </c:pt>
              </c:strCache>
            </c:strRef>
          </c:cat>
          <c:val>
            <c:numRef>
              <c:f>Лист1!$C$3:$C$4</c:f>
              <c:numCache>
                <c:formatCode>General</c:formatCode>
                <c:ptCount val="2"/>
                <c:pt idx="0">
                  <c:v>52.48</c:v>
                </c:pt>
                <c:pt idx="1">
                  <c:v>33.33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9D-4CD4-87B8-8A3E2751471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Лист1!$A$3:$A$4</c:f>
              <c:strCache>
                <c:ptCount val="2"/>
                <c:pt idx="0">
                  <c:v>8 класс (углуб), 2026 </c:v>
                </c:pt>
                <c:pt idx="1">
                  <c:v>8 класс (углуб), 2025</c:v>
                </c:pt>
              </c:strCache>
            </c:strRef>
          </c:cat>
          <c:val>
            <c:numRef>
              <c:f>Лист1!$D$3:$D$4</c:f>
              <c:numCache>
                <c:formatCode>General</c:formatCode>
                <c:ptCount val="2"/>
                <c:pt idx="0">
                  <c:v>33.33</c:v>
                </c:pt>
                <c:pt idx="1">
                  <c:v>55.56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9D-4CD4-87B8-8A3E2751471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Лист1!$A$3:$A$4</c:f>
              <c:strCache>
                <c:ptCount val="2"/>
                <c:pt idx="0">
                  <c:v>8 класс (углуб), 2026 </c:v>
                </c:pt>
                <c:pt idx="1">
                  <c:v>8 класс (углуб), 2025</c:v>
                </c:pt>
              </c:strCache>
            </c:strRef>
          </c:cat>
          <c:val>
            <c:numRef>
              <c:f>Лист1!$E$3:$E$4</c:f>
              <c:numCache>
                <c:formatCode>General</c:formatCode>
                <c:ptCount val="2"/>
                <c:pt idx="0">
                  <c:v>4.26</c:v>
                </c:pt>
                <c:pt idx="1">
                  <c:v>11.11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9D-4CD4-87B8-8A3E2751471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4530496"/>
        <c:axId val="1417851232"/>
      </c:barChart>
      <c:catAx>
        <c:axId val="171453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7851232"/>
        <c:crosses val="autoZero"/>
        <c:auto val="1"/>
        <c:lblAlgn val="ctr"/>
        <c:lblOffset val="100"/>
        <c:noMultiLvlLbl val="0"/>
      </c:catAx>
      <c:valAx>
        <c:axId val="141785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453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(база), 2026</c:v>
                </c:pt>
                <c:pt idx="1">
                  <c:v>7 класс (база), 2025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5.08</c:v>
                </c:pt>
                <c:pt idx="1">
                  <c:v>5.38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48-4D55-AA16-AF88EA580CF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(база), 2026</c:v>
                </c:pt>
                <c:pt idx="1">
                  <c:v>7 класс (база), 2025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54.25</c:v>
                </c:pt>
                <c:pt idx="1">
                  <c:v>54.59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48-4D55-AA16-AF88EA580CF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(база), 2026</c:v>
                </c:pt>
                <c:pt idx="1">
                  <c:v>7 класс (база), 2025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33.92</c:v>
                </c:pt>
                <c:pt idx="1">
                  <c:v>34.64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48-4D55-AA16-AF88EA580CF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(база), 2026</c:v>
                </c:pt>
                <c:pt idx="1">
                  <c:v>7 класс (база), 2025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6.74</c:v>
                </c:pt>
                <c:pt idx="1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48-4D55-AA16-AF88EA580CF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4530496"/>
        <c:axId val="1417851232"/>
      </c:barChart>
      <c:catAx>
        <c:axId val="171453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7851232"/>
        <c:crosses val="autoZero"/>
        <c:auto val="1"/>
        <c:lblAlgn val="ctr"/>
        <c:lblOffset val="100"/>
        <c:noMultiLvlLbl val="0"/>
      </c:catAx>
      <c:valAx>
        <c:axId val="141785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453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Лист1!$A$7:$A$8</c:f>
              <c:strCache>
                <c:ptCount val="2"/>
                <c:pt idx="0">
                  <c:v>7 класс (углуб), 2026</c:v>
                </c:pt>
                <c:pt idx="1">
                  <c:v>7 класс (углуб), 2025</c:v>
                </c:pt>
              </c:strCache>
            </c:strRef>
          </c:cat>
          <c:val>
            <c:numRef>
              <c:f>Лист1!$B$7:$B$8</c:f>
              <c:numCache>
                <c:formatCode>General</c:formatCode>
                <c:ptCount val="2"/>
                <c:pt idx="0">
                  <c:v>5.92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07-4D52-B952-824BEA99DCD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Лист1!$A$7:$A$8</c:f>
              <c:strCache>
                <c:ptCount val="2"/>
                <c:pt idx="0">
                  <c:v>7 класс (углуб), 2026</c:v>
                </c:pt>
                <c:pt idx="1">
                  <c:v>7 класс (углуб), 2025</c:v>
                </c:pt>
              </c:strCache>
            </c:strRef>
          </c:cat>
          <c:val>
            <c:numRef>
              <c:f>Лист1!$C$7:$C$8</c:f>
              <c:numCache>
                <c:formatCode>General</c:formatCode>
                <c:ptCount val="2"/>
                <c:pt idx="0">
                  <c:v>48.78</c:v>
                </c:pt>
                <c:pt idx="1">
                  <c:v>41.67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07-4D52-B952-824BEA99DCD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Лист1!$A$7:$A$8</c:f>
              <c:strCache>
                <c:ptCount val="2"/>
                <c:pt idx="0">
                  <c:v>7 класс (углуб), 2026</c:v>
                </c:pt>
                <c:pt idx="1">
                  <c:v>7 класс (углуб), 2025</c:v>
                </c:pt>
              </c:strCache>
            </c:strRef>
          </c:cat>
          <c:val>
            <c:numRef>
              <c:f>Лист1!$D$7:$D$8</c:f>
              <c:numCache>
                <c:formatCode>General</c:formatCode>
                <c:ptCount val="2"/>
                <c:pt idx="0">
                  <c:v>41.11</c:v>
                </c:pt>
                <c:pt idx="1">
                  <c:v>37.5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07-4D52-B952-824BEA99DCD8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Лист1!$A$7:$A$8</c:f>
              <c:strCache>
                <c:ptCount val="2"/>
                <c:pt idx="0">
                  <c:v>7 класс (углуб), 2026</c:v>
                </c:pt>
                <c:pt idx="1">
                  <c:v>7 класс (углуб), 2025</c:v>
                </c:pt>
              </c:strCache>
            </c:strRef>
          </c:cat>
          <c:val>
            <c:numRef>
              <c:f>Лист1!$E$7:$E$8</c:f>
              <c:numCache>
                <c:formatCode>General</c:formatCode>
                <c:ptCount val="2"/>
                <c:pt idx="0">
                  <c:v>4.18</c:v>
                </c:pt>
                <c:pt idx="1">
                  <c:v>20.83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07-4D52-B952-824BEA99DCD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4530496"/>
        <c:axId val="1417851232"/>
      </c:barChart>
      <c:catAx>
        <c:axId val="171453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7851232"/>
        <c:crosses val="autoZero"/>
        <c:auto val="1"/>
        <c:lblAlgn val="ctr"/>
        <c:lblOffset val="100"/>
        <c:noMultiLvlLbl val="0"/>
      </c:catAx>
      <c:valAx>
        <c:axId val="141785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453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927993417277269"/>
          <c:y val="6.748155715112257E-2"/>
          <c:w val="0.67803799807341314"/>
          <c:h val="0.7864134957258491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"2"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Лист1!$A$13:$A$14</c:f>
              <c:strCache>
                <c:ptCount val="2"/>
                <c:pt idx="0">
                  <c:v>Математика (углубленная)</c:v>
                </c:pt>
                <c:pt idx="1">
                  <c:v>Физика углубленная</c:v>
                </c:pt>
              </c:strCache>
            </c:strRef>
          </c:cat>
          <c:val>
            <c:numRef>
              <c:f>Лист1!$B$13:$B$14</c:f>
              <c:numCache>
                <c:formatCode>General</c:formatCode>
                <c:ptCount val="2"/>
                <c:pt idx="0">
                  <c:v>14</c:v>
                </c:pt>
                <c:pt idx="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C7-4007-9396-5BEA5A411F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"3"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Лист1!$A$13:$A$14</c:f>
              <c:strCache>
                <c:ptCount val="2"/>
                <c:pt idx="0">
                  <c:v>Математика (углубленная)</c:v>
                </c:pt>
                <c:pt idx="1">
                  <c:v>Физика углубленная</c:v>
                </c:pt>
              </c:strCache>
            </c:strRef>
          </c:cat>
          <c:val>
            <c:numRef>
              <c:f>Лист1!$C$13:$C$14</c:f>
              <c:numCache>
                <c:formatCode>General</c:formatCode>
                <c:ptCount val="2"/>
                <c:pt idx="0">
                  <c:v>138</c:v>
                </c:pt>
                <c:pt idx="1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C7-4007-9396-5BEA5A411F5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"4"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Лист1!$A$13:$A$14</c:f>
              <c:strCache>
                <c:ptCount val="2"/>
                <c:pt idx="0">
                  <c:v>Математика (углубленная)</c:v>
                </c:pt>
                <c:pt idx="1">
                  <c:v>Физика углубленная</c:v>
                </c:pt>
              </c:strCache>
            </c:strRef>
          </c:cat>
          <c:val>
            <c:numRef>
              <c:f>Лист1!$D$13:$D$14</c:f>
              <c:numCache>
                <c:formatCode>General</c:formatCode>
                <c:ptCount val="2"/>
                <c:pt idx="0">
                  <c:v>136</c:v>
                </c:pt>
                <c:pt idx="1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C7-4007-9396-5BEA5A411F56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"5"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Лист1!$A$13:$A$14</c:f>
              <c:strCache>
                <c:ptCount val="2"/>
                <c:pt idx="0">
                  <c:v>Математика (углубленная)</c:v>
                </c:pt>
                <c:pt idx="1">
                  <c:v>Физика углубленная</c:v>
                </c:pt>
              </c:strCache>
            </c:strRef>
          </c:cat>
          <c:val>
            <c:numRef>
              <c:f>Лист1!$E$13:$E$14</c:f>
              <c:numCache>
                <c:formatCode>General</c:formatCode>
                <c:ptCount val="2"/>
                <c:pt idx="0">
                  <c:v>26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C7-4007-9396-5BEA5A411F5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58290175"/>
        <c:axId val="1446896543"/>
      </c:barChart>
      <c:catAx>
        <c:axId val="135829017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46896543"/>
        <c:crosses val="autoZero"/>
        <c:auto val="1"/>
        <c:lblAlgn val="ctr"/>
        <c:lblOffset val="100"/>
        <c:noMultiLvlLbl val="0"/>
      </c:catAx>
      <c:valAx>
        <c:axId val="1446896543"/>
        <c:scaling>
          <c:orientation val="minMax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82901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</a:rPr>
              <a:t>Математика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</c:v>
                </c:pt>
                <c:pt idx="1">
                  <c:v>7 класс (углуб)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7.1</c:v>
                </c:pt>
                <c:pt idx="1">
                  <c:v>6.64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C-4998-A88A-7BAF207D48F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</c:v>
                </c:pt>
                <c:pt idx="1">
                  <c:v>7 класс (углуб)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52.2</c:v>
                </c:pt>
                <c:pt idx="1">
                  <c:v>42.07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FC-4998-A88A-7BAF207D48F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</c:v>
                </c:pt>
                <c:pt idx="1">
                  <c:v>7 класс (углуб)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32.99</c:v>
                </c:pt>
                <c:pt idx="1">
                  <c:v>44.1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FC-4998-A88A-7BAF207D48F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</c:v>
                </c:pt>
                <c:pt idx="1">
                  <c:v>7 класс (углуб)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7.7</c:v>
                </c:pt>
                <c:pt idx="1">
                  <c:v>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FC-4998-A88A-7BAF207D48F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4530496"/>
        <c:axId val="1417851232"/>
      </c:barChart>
      <c:catAx>
        <c:axId val="171453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7851232"/>
        <c:crosses val="autoZero"/>
        <c:auto val="1"/>
        <c:lblAlgn val="ctr"/>
        <c:lblOffset val="100"/>
        <c:noMultiLvlLbl val="0"/>
      </c:catAx>
      <c:valAx>
        <c:axId val="141785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453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</a:rPr>
              <a:t>Физика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</c:v>
                </c:pt>
                <c:pt idx="1">
                  <c:v>7 класс (углуб)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5.08</c:v>
                </c:pt>
                <c:pt idx="1">
                  <c:v>5.92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E9-4735-860A-29175BF6EF5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</c:v>
                </c:pt>
                <c:pt idx="1">
                  <c:v>7 класс (углуб)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54.25</c:v>
                </c:pt>
                <c:pt idx="1">
                  <c:v>48.78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E9-4735-860A-29175BF6EF5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</c:v>
                </c:pt>
                <c:pt idx="1">
                  <c:v>7 класс (углуб)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33.92</c:v>
                </c:pt>
                <c:pt idx="1">
                  <c:v>41.11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E9-4735-860A-29175BF6EF5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</c:v>
                </c:pt>
                <c:pt idx="1">
                  <c:v>7 класс (углуб)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6.74</c:v>
                </c:pt>
                <c:pt idx="1">
                  <c:v>4.18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E9-4735-860A-29175BF6EF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4530496"/>
        <c:axId val="1417851232"/>
      </c:barChart>
      <c:catAx>
        <c:axId val="171453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7851232"/>
        <c:crosses val="autoZero"/>
        <c:auto val="1"/>
        <c:lblAlgn val="ctr"/>
        <c:lblOffset val="100"/>
        <c:noMultiLvlLbl val="0"/>
      </c:catAx>
      <c:valAx>
        <c:axId val="141785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453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</a:rPr>
              <a:t>Математика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8 класс (база)</c:v>
                </c:pt>
                <c:pt idx="1">
                  <c:v>8 класс (углуб)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6.36</c:v>
                </c:pt>
                <c:pt idx="1">
                  <c:v>4.46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FC-4998-A88A-7BAF207D48F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8 класс (база)</c:v>
                </c:pt>
                <c:pt idx="1">
                  <c:v>8 класс (углуб)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51.75</c:v>
                </c:pt>
                <c:pt idx="1">
                  <c:v>43.95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FC-4998-A88A-7BAF207D48F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8 класс (база)</c:v>
                </c:pt>
                <c:pt idx="1">
                  <c:v>8 класс (углуб)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34.03</c:v>
                </c:pt>
                <c:pt idx="1">
                  <c:v>43.31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FC-4998-A88A-7BAF207D48F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8 класс (база)</c:v>
                </c:pt>
                <c:pt idx="1">
                  <c:v>8 класс (углуб)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7.85</c:v>
                </c:pt>
                <c:pt idx="1">
                  <c:v>8.2799999999999994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FC-4998-A88A-7BAF207D48F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4530496"/>
        <c:axId val="1417851232"/>
      </c:barChart>
      <c:catAx>
        <c:axId val="171453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7851232"/>
        <c:crosses val="autoZero"/>
        <c:auto val="1"/>
        <c:lblAlgn val="ctr"/>
        <c:lblOffset val="100"/>
        <c:noMultiLvlLbl val="0"/>
      </c:catAx>
      <c:valAx>
        <c:axId val="141785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453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</a:rPr>
              <a:t>Физика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8 класс (база)</c:v>
                </c:pt>
                <c:pt idx="1">
                  <c:v>8 класс (углуб)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3.39</c:v>
                </c:pt>
                <c:pt idx="1">
                  <c:v>9.93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E9-4735-860A-29175BF6EF5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8 класс (база)</c:v>
                </c:pt>
                <c:pt idx="1">
                  <c:v>8 класс (углуб)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53.53</c:v>
                </c:pt>
                <c:pt idx="1">
                  <c:v>52.48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E9-4735-860A-29175BF6EF5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8 класс (база)</c:v>
                </c:pt>
                <c:pt idx="1">
                  <c:v>8 класс (углуб)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35.06</c:v>
                </c:pt>
                <c:pt idx="1">
                  <c:v>33.33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E9-4735-860A-29175BF6EF5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8 класс (база)</c:v>
                </c:pt>
                <c:pt idx="1">
                  <c:v>8 класс (углуб)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8.0299999999999994</c:v>
                </c:pt>
                <c:pt idx="1">
                  <c:v>4.26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E9-4735-860A-29175BF6EF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4530496"/>
        <c:axId val="1417851232"/>
      </c:barChart>
      <c:catAx>
        <c:axId val="171453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7851232"/>
        <c:crosses val="autoZero"/>
        <c:auto val="1"/>
        <c:lblAlgn val="ctr"/>
        <c:lblOffset val="100"/>
        <c:noMultiLvlLbl val="0"/>
      </c:catAx>
      <c:valAx>
        <c:axId val="141785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453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Лист1!$A$5:$A$6</c:f>
              <c:strCache>
                <c:ptCount val="2"/>
                <c:pt idx="0">
                  <c:v>8 класс (база), 2026</c:v>
                </c:pt>
                <c:pt idx="1">
                  <c:v>8 класс (база), 2025</c:v>
                </c:pt>
              </c:strCache>
            </c:strRef>
          </c:cat>
          <c:val>
            <c:numRef>
              <c:f>Лист1!$B$5:$B$6</c:f>
              <c:numCache>
                <c:formatCode>General</c:formatCode>
                <c:ptCount val="2"/>
                <c:pt idx="0">
                  <c:v>6.36</c:v>
                </c:pt>
                <c:pt idx="1">
                  <c:v>6.65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DA-4A74-A4B3-A41EAE00FD7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Лист1!$A$5:$A$6</c:f>
              <c:strCache>
                <c:ptCount val="2"/>
                <c:pt idx="0">
                  <c:v>8 класс (база), 2026</c:v>
                </c:pt>
                <c:pt idx="1">
                  <c:v>8 класс (база), 2025</c:v>
                </c:pt>
              </c:strCache>
            </c:strRef>
          </c:cat>
          <c:val>
            <c:numRef>
              <c:f>Лист1!$C$5:$C$6</c:f>
              <c:numCache>
                <c:formatCode>General</c:formatCode>
                <c:ptCount val="2"/>
                <c:pt idx="0">
                  <c:v>51.75</c:v>
                </c:pt>
                <c:pt idx="1">
                  <c:v>51.91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DA-4A74-A4B3-A41EAE00FD7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Лист1!$A$5:$A$6</c:f>
              <c:strCache>
                <c:ptCount val="2"/>
                <c:pt idx="0">
                  <c:v>8 класс (база), 2026</c:v>
                </c:pt>
                <c:pt idx="1">
                  <c:v>8 класс (база), 2025</c:v>
                </c:pt>
              </c:strCache>
            </c:strRef>
          </c:cat>
          <c:val>
            <c:numRef>
              <c:f>Лист1!$D$5:$D$6</c:f>
              <c:numCache>
                <c:formatCode>General</c:formatCode>
                <c:ptCount val="2"/>
                <c:pt idx="0">
                  <c:v>34.03</c:v>
                </c:pt>
                <c:pt idx="1">
                  <c:v>34.380000000000003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DA-4A74-A4B3-A41EAE00FD7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Лист1!$A$5:$A$6</c:f>
              <c:strCache>
                <c:ptCount val="2"/>
                <c:pt idx="0">
                  <c:v>8 класс (база), 2026</c:v>
                </c:pt>
                <c:pt idx="1">
                  <c:v>8 класс (база), 2025</c:v>
                </c:pt>
              </c:strCache>
            </c:strRef>
          </c:cat>
          <c:val>
            <c:numRef>
              <c:f>Лист1!$E$5:$E$6</c:f>
              <c:numCache>
                <c:formatCode>General</c:formatCode>
                <c:ptCount val="2"/>
                <c:pt idx="0">
                  <c:v>7.85</c:v>
                </c:pt>
                <c:pt idx="1">
                  <c:v>7.06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DA-4A74-A4B3-A41EAE00FD7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4530496"/>
        <c:axId val="1417851232"/>
      </c:barChart>
      <c:catAx>
        <c:axId val="171453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7851232"/>
        <c:crosses val="autoZero"/>
        <c:auto val="1"/>
        <c:lblAlgn val="ctr"/>
        <c:lblOffset val="100"/>
        <c:noMultiLvlLbl val="0"/>
      </c:catAx>
      <c:valAx>
        <c:axId val="141785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453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478059934232324E-2"/>
          <c:y val="0.17560856016711204"/>
          <c:w val="0.87398650747155771"/>
          <c:h val="0.614955206383143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Лист1!$A$3:$A$4</c:f>
              <c:strCache>
                <c:ptCount val="2"/>
                <c:pt idx="0">
                  <c:v>8 класс (углуб), 2026 </c:v>
                </c:pt>
                <c:pt idx="1">
                  <c:v>8 класс (углуб), 20265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4.46</c:v>
                </c:pt>
                <c:pt idx="1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9D-4CD4-87B8-8A3E2751471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Лист1!$A$3:$A$4</c:f>
              <c:strCache>
                <c:ptCount val="2"/>
                <c:pt idx="0">
                  <c:v>8 класс (углуб), 2026 </c:v>
                </c:pt>
                <c:pt idx="1">
                  <c:v>8 класс (углуб), 20265</c:v>
                </c:pt>
              </c:strCache>
            </c:strRef>
          </c:cat>
          <c:val>
            <c:numRef>
              <c:f>Лист1!$C$3:$C$4</c:f>
              <c:numCache>
                <c:formatCode>General</c:formatCode>
                <c:ptCount val="2"/>
                <c:pt idx="0">
                  <c:v>43.95</c:v>
                </c:pt>
                <c:pt idx="1">
                  <c:v>39.22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9D-4CD4-87B8-8A3E2751471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4562421429262161E-2"/>
                  <c:y val="4.366061606160595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19D-4CD4-87B8-8A3E275147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Лист1!$A$3:$A$4</c:f>
              <c:strCache>
                <c:ptCount val="2"/>
                <c:pt idx="0">
                  <c:v>8 класс (углуб), 2026 </c:v>
                </c:pt>
                <c:pt idx="1">
                  <c:v>8 класс (углуб), 20265</c:v>
                </c:pt>
              </c:strCache>
            </c:strRef>
          </c:cat>
          <c:val>
            <c:numRef>
              <c:f>Лист1!$D$3:$D$4</c:f>
              <c:numCache>
                <c:formatCode>General</c:formatCode>
                <c:ptCount val="2"/>
                <c:pt idx="0">
                  <c:v>43.31</c:v>
                </c:pt>
                <c:pt idx="1">
                  <c:v>47.06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9D-4CD4-87B8-8A3E2751471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Лист1!$A$3:$A$4</c:f>
              <c:strCache>
                <c:ptCount val="2"/>
                <c:pt idx="0">
                  <c:v>8 класс (углуб), 2026 </c:v>
                </c:pt>
                <c:pt idx="1">
                  <c:v>8 класс (углуб), 20265</c:v>
                </c:pt>
              </c:strCache>
            </c:strRef>
          </c:cat>
          <c:val>
            <c:numRef>
              <c:f>Лист1!$E$3:$E$4</c:f>
              <c:numCache>
                <c:formatCode>General</c:formatCode>
                <c:ptCount val="2"/>
                <c:pt idx="0">
                  <c:v>8.2799999999999994</c:v>
                </c:pt>
                <c:pt idx="1">
                  <c:v>8.82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9D-4CD4-87B8-8A3E2751471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4530496"/>
        <c:axId val="1417851232"/>
      </c:barChart>
      <c:catAx>
        <c:axId val="171453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7851232"/>
        <c:crosses val="autoZero"/>
        <c:auto val="1"/>
        <c:lblAlgn val="ctr"/>
        <c:lblOffset val="100"/>
        <c:noMultiLvlLbl val="0"/>
      </c:catAx>
      <c:valAx>
        <c:axId val="141785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453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(база), 2026</c:v>
                </c:pt>
                <c:pt idx="1">
                  <c:v>7 класс (база), 2025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7.1</c:v>
                </c:pt>
                <c:pt idx="1">
                  <c:v>7.56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48-4D55-AA16-AF88EA580CF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(база), 2026</c:v>
                </c:pt>
                <c:pt idx="1">
                  <c:v>7 класс (база), 2025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52.2</c:v>
                </c:pt>
                <c:pt idx="1">
                  <c:v>53.18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48-4D55-AA16-AF88EA580CF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(база), 2026</c:v>
                </c:pt>
                <c:pt idx="1">
                  <c:v>7 класс (база), 2025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32.99</c:v>
                </c:pt>
                <c:pt idx="1">
                  <c:v>32.49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48-4D55-AA16-AF88EA580CF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7 класс (база), 2026</c:v>
                </c:pt>
                <c:pt idx="1">
                  <c:v>7 класс (база), 2025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7.7</c:v>
                </c:pt>
                <c:pt idx="1">
                  <c:v>6.78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48-4D55-AA16-AF88EA580CF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14530496"/>
        <c:axId val="1417851232"/>
      </c:barChart>
      <c:catAx>
        <c:axId val="171453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7851232"/>
        <c:crosses val="autoZero"/>
        <c:auto val="1"/>
        <c:lblAlgn val="ctr"/>
        <c:lblOffset val="100"/>
        <c:noMultiLvlLbl val="0"/>
      </c:catAx>
      <c:valAx>
        <c:axId val="141785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1453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92F1D6-53FA-4AF7-B12D-905D3FBC25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345683-6EF2-4F50-8F72-8CC03D6FA9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4D4DF6-896B-4D2A-AD5A-FB5D584CB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B661-2BF0-4065-A9F6-8D0818134B7F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727CC2-1036-42CC-9255-6F5E08A02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868275-4F5A-4F92-8D63-CE0CBC9DE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9904E-3F0C-416D-BA48-569EEB0468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253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CE6726-7287-4816-9CDB-71179522F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A980E32-5065-4D33-B49B-BDCBD161F7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F98526-73DD-49B9-B96D-3FDB4C0C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B661-2BF0-4065-A9F6-8D0818134B7F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C2FAB2-9F4A-41F9-AE9E-84694B4F9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53A14B-6562-43E3-8DA2-C7F7159C8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9904E-3F0C-416D-BA48-569EEB0468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592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990F91B-1194-4E33-93AC-570237E67D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626AA1-5012-49B5-BFD2-A98014C9F7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2A5AAD-EBF3-426A-A3F8-AA99A285A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B661-2BF0-4065-A9F6-8D0818134B7F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0C8DFA-4CA3-473C-BD91-CEBD9F63E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935664-8884-4E21-8D51-8BB41750D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9904E-3F0C-416D-BA48-569EEB0468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056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6347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CD8070-D9CD-8D41-1F42-C33AE22D6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767F854-6F87-EA0C-1A9B-AB8A17037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A3AC097A-484F-D4FF-B96D-5C68211E0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80542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marL="3429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8001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12573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6573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21145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58561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BA04DC2-40A0-83AD-C210-4FB4ACA43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654E0DCD-021D-F45C-2EDF-22567DC72B9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90183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1752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E1843D4-49AC-1F6A-A790-A50BD02B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D165736-A4CD-E14C-E750-388DB8D36E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07344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01166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1DDF331-2770-C4DD-6ACE-560DF3BAD0E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063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B4254-154A-40EB-91D2-B435512BC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343B11-75A4-40E5-85BC-15D542676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871BAE-C10E-4990-8B77-467771928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B661-2BF0-4065-A9F6-8D0818134B7F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D96DE1-657A-4AC0-88CF-F3BDCFB09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0CB2AF-CD39-44B2-BE43-BDDB2692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9904E-3F0C-416D-BA48-569EEB0468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1142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270E1-4BAB-A5BC-91CF-58DB05B92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396229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76EB2BD-F2B4-D605-EF79-8FBD2DA6A4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598F62C9-8BAB-8957-DA8D-D17A7AC685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5334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cubicBezTo>
                  <a:pt x="12192000" y="3799205"/>
                  <a:pt x="9133205" y="6858000"/>
                  <a:pt x="5334000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2701761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2C1D20F5-CE80-6AB5-012B-ED08711CB1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191999 w 12192000"/>
              <a:gd name="connsiteY3" fmla="*/ 6858000 h 6858000"/>
              <a:gd name="connsiteX4" fmla="*/ 12191999 w 12192000"/>
              <a:gd name="connsiteY4" fmla="*/ 3430270 h 6858000"/>
              <a:gd name="connsiteX5" fmla="*/ 8764269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191999" y="6858000"/>
                </a:lnTo>
                <a:lnTo>
                  <a:pt x="12191999" y="3430270"/>
                </a:lnTo>
                <a:cubicBezTo>
                  <a:pt x="12191999" y="5329555"/>
                  <a:pt x="10662919" y="6858000"/>
                  <a:pt x="8764269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65A9FB47-03F0-836A-5245-19852DA4EDB5}"/>
              </a:ext>
            </a:extLst>
          </p:cNvPr>
          <p:cNvSpPr/>
          <p:nvPr/>
        </p:nvSpPr>
        <p:spPr>
          <a:xfrm>
            <a:off x="8764269" y="3430270"/>
            <a:ext cx="3427730" cy="3427729"/>
          </a:xfrm>
          <a:custGeom>
            <a:avLst/>
            <a:gdLst>
              <a:gd name="connsiteX0" fmla="*/ 3427730 w 3427730"/>
              <a:gd name="connsiteY0" fmla="*/ 0 h 3427729"/>
              <a:gd name="connsiteX1" fmla="*/ 0 w 3427730"/>
              <a:gd name="connsiteY1" fmla="*/ 3427730 h 3427729"/>
              <a:gd name="connsiteX2" fmla="*/ 3427730 w 3427730"/>
              <a:gd name="connsiteY2" fmla="*/ 3427730 h 3427729"/>
              <a:gd name="connsiteX3" fmla="*/ 3427730 w 3427730"/>
              <a:gd name="connsiteY3" fmla="*/ 0 h 342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730" h="3427729">
                <a:moveTo>
                  <a:pt x="3427730" y="0"/>
                </a:moveTo>
                <a:cubicBezTo>
                  <a:pt x="3427730" y="1899285"/>
                  <a:pt x="1898650" y="3427730"/>
                  <a:pt x="0" y="3427730"/>
                </a:cubicBezTo>
                <a:lnTo>
                  <a:pt x="3427730" y="3427730"/>
                </a:lnTo>
                <a:lnTo>
                  <a:pt x="3427730" y="0"/>
                </a:lnTo>
                <a:close/>
              </a:path>
            </a:pathLst>
          </a:custGeom>
          <a:solidFill>
            <a:srgbClr val="138189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1844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53D96DD-D849-71BA-6111-25ADD9B57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E797736F-CF0D-0124-7BE7-75B7E68531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1150" y="341630"/>
            <a:ext cx="6174740" cy="6174740"/>
          </a:xfrm>
          <a:custGeom>
            <a:avLst/>
            <a:gdLst>
              <a:gd name="connsiteX0" fmla="*/ 3087371 w 6174740"/>
              <a:gd name="connsiteY0" fmla="*/ 0 h 6174740"/>
              <a:gd name="connsiteX1" fmla="*/ 4813490 w 6174740"/>
              <a:gd name="connsiteY1" fmla="*/ 527309 h 6174740"/>
              <a:gd name="connsiteX2" fmla="*/ 4992272 w 6174740"/>
              <a:gd name="connsiteY2" fmla="*/ 661004 h 6174740"/>
              <a:gd name="connsiteX3" fmla="*/ 5051169 w 6174740"/>
              <a:gd name="connsiteY3" fmla="*/ 705048 h 6174740"/>
              <a:gd name="connsiteX4" fmla="*/ 5270421 w 6174740"/>
              <a:gd name="connsiteY4" fmla="*/ 904320 h 6174740"/>
              <a:gd name="connsiteX5" fmla="*/ 6174740 w 6174740"/>
              <a:gd name="connsiteY5" fmla="*/ 3087370 h 6174740"/>
              <a:gd name="connsiteX6" fmla="*/ 6035981 w 6174740"/>
              <a:gd name="connsiteY6" fmla="*/ 4005410 h 6174740"/>
              <a:gd name="connsiteX7" fmla="*/ 5802213 w 6174740"/>
              <a:gd name="connsiteY7" fmla="*/ 4558935 h 6174740"/>
              <a:gd name="connsiteX8" fmla="*/ 4559217 w 6174740"/>
              <a:gd name="connsiteY8" fmla="*/ 5802085 h 6174740"/>
              <a:gd name="connsiteX9" fmla="*/ 3557662 w 6174740"/>
              <a:gd name="connsiteY9" fmla="*/ 6139164 h 6174740"/>
              <a:gd name="connsiteX10" fmla="*/ 3403119 w 6174740"/>
              <a:gd name="connsiteY10" fmla="*/ 6158799 h 6174740"/>
              <a:gd name="connsiteX11" fmla="*/ 3246290 w 6174740"/>
              <a:gd name="connsiteY11" fmla="*/ 6170723 h 6174740"/>
              <a:gd name="connsiteX12" fmla="*/ 3087370 w 6174740"/>
              <a:gd name="connsiteY12" fmla="*/ 6174740 h 6174740"/>
              <a:gd name="connsiteX13" fmla="*/ 2928506 w 6174740"/>
              <a:gd name="connsiteY13" fmla="*/ 6170723 h 6174740"/>
              <a:gd name="connsiteX14" fmla="*/ 0 w 6174740"/>
              <a:gd name="connsiteY14" fmla="*/ 3087370 h 6174740"/>
              <a:gd name="connsiteX15" fmla="*/ 3087371 w 6174740"/>
              <a:gd name="connsiteY15" fmla="*/ 0 h 617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74740" h="6174740">
                <a:moveTo>
                  <a:pt x="3087371" y="0"/>
                </a:moveTo>
                <a:cubicBezTo>
                  <a:pt x="3726736" y="0"/>
                  <a:pt x="4320739" y="194400"/>
                  <a:pt x="4813490" y="527309"/>
                </a:cubicBezTo>
                <a:lnTo>
                  <a:pt x="4992272" y="661004"/>
                </a:lnTo>
                <a:lnTo>
                  <a:pt x="5051169" y="705048"/>
                </a:lnTo>
                <a:cubicBezTo>
                  <a:pt x="5127411" y="767969"/>
                  <a:pt x="5200581" y="834479"/>
                  <a:pt x="5270421" y="904320"/>
                </a:cubicBezTo>
                <a:cubicBezTo>
                  <a:pt x="5829142" y="1463040"/>
                  <a:pt x="6174740" y="2234883"/>
                  <a:pt x="6174740" y="3087370"/>
                </a:cubicBezTo>
                <a:cubicBezTo>
                  <a:pt x="6174740" y="3407053"/>
                  <a:pt x="6126163" y="3715395"/>
                  <a:pt x="6035981" y="4005410"/>
                </a:cubicBezTo>
                <a:cubicBezTo>
                  <a:pt x="5975860" y="4198754"/>
                  <a:pt x="5897249" y="4383952"/>
                  <a:pt x="5802213" y="4558935"/>
                </a:cubicBezTo>
                <a:cubicBezTo>
                  <a:pt x="5517105" y="5083885"/>
                  <a:pt x="5084177" y="5516897"/>
                  <a:pt x="4559217" y="5802085"/>
                </a:cubicBezTo>
                <a:cubicBezTo>
                  <a:pt x="4252991" y="5968444"/>
                  <a:pt x="3915448" y="6084501"/>
                  <a:pt x="3557662" y="6139164"/>
                </a:cubicBezTo>
                <a:cubicBezTo>
                  <a:pt x="3506550" y="6146972"/>
                  <a:pt x="3455025" y="6153528"/>
                  <a:pt x="3403119" y="6158799"/>
                </a:cubicBezTo>
                <a:cubicBezTo>
                  <a:pt x="3351213" y="6164070"/>
                  <a:pt x="3298926" y="6168055"/>
                  <a:pt x="3246290" y="6170723"/>
                </a:cubicBezTo>
                <a:lnTo>
                  <a:pt x="3087370" y="6174740"/>
                </a:lnTo>
                <a:lnTo>
                  <a:pt x="2928506" y="6170723"/>
                </a:lnTo>
                <a:cubicBezTo>
                  <a:pt x="1297346" y="6088026"/>
                  <a:pt x="0" y="4739065"/>
                  <a:pt x="0" y="3087370"/>
                </a:cubicBezTo>
                <a:cubicBezTo>
                  <a:pt x="0" y="1382395"/>
                  <a:pt x="1382395" y="0"/>
                  <a:pt x="308737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F91FFF6-4C03-7D93-625D-47EC29924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40" y="1097281"/>
            <a:ext cx="4663440" cy="5562599"/>
          </a:xfrm>
        </p:spPr>
        <p:txBody>
          <a:bodyPr/>
          <a:lstStyle>
            <a:lvl1pPr algn="l"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chemeClr val="bg1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9562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B2C80-BB89-429F-B9DE-215BBFF03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1174E8-51B4-41E3-8D85-6C25AF208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6D6936-D412-4AF9-B2DB-72BB31FF9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B661-2BF0-4065-A9F6-8D0818134B7F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F3A639-FBA7-42CB-9246-270554FA7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1A2FAB-9263-4C02-9119-7A7B55D7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9904E-3F0C-416D-BA48-569EEB0468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26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B02380-239F-4889-A747-16833FAF1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28D182-B04D-4876-AC26-62FA830818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5C4BFE-EBFC-48A9-A1ED-17F4ECF26E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8BBFB37-4AA3-422C-BDB0-E197106F4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B661-2BF0-4065-A9F6-8D0818134B7F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5961C8-9D2C-4F08-B3EF-7F2562648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409FC1-F00E-423A-87A4-CD62DA76E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9904E-3F0C-416D-BA48-569EEB0468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14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BB042D-8F48-4BFD-BB14-571D6004A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05F12F-2B7E-43E0-9A4F-EBDCF07776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028693-2A02-44A5-9DF6-15E85FC75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7125088-85D2-4FBB-9D5D-9D1E35B738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677BADE-4FCA-4084-82AC-8DAC58E2C9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1553B61-CEDC-4A5A-80C7-69BF1EF05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B661-2BF0-4065-A9F6-8D0818134B7F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A00FEF2-02D4-4C1F-9CF9-85818801B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8147C68-4895-4D44-8DC5-07D5BDCE1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9904E-3F0C-416D-BA48-569EEB0468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147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8550A-5A27-455E-AF14-755F34098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4D21AA7-E0CB-40F8-B88D-9BBD3CEBF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B661-2BF0-4065-A9F6-8D0818134B7F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EA61703-58D1-49FD-AD4D-4DF2DA1C0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BED0388-3C8B-4D2D-933B-1A355B251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9904E-3F0C-416D-BA48-569EEB0468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937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8403D1B-2BBA-4106-8321-29F8490DC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B661-2BF0-4065-A9F6-8D0818134B7F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9C6506E-3D8B-4A90-B3C4-4B58685BB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F169F79-34CE-4E1A-B7C0-18D0D14C3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9904E-3F0C-416D-BA48-569EEB0468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718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1D3E81-8774-440D-B6F9-638B0A764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0C11A8-CBCD-480A-B47B-F473046FC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85093C-94F4-4934-9120-63F94F736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699B8E-7FD1-41F3-A514-215A1B161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B661-2BF0-4065-A9F6-8D0818134B7F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6481C4-F330-410F-B594-5DA3A96F9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F5F41D-6995-4805-B6E5-4A67FCD51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9904E-3F0C-416D-BA48-569EEB0468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66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C93134-8C6D-4679-927A-061499AEC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8BB4C87-7162-45CF-AF43-839DB34982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13EC67A-7A4D-45A4-AC7F-A9AABD8B4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F95773-4ED6-49E1-B5E6-034BB3729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B661-2BF0-4065-A9F6-8D0818134B7F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CB91F9-A0B8-46A9-9D19-9463AB965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4AC191-CCF1-438D-9F42-953EA74C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9904E-3F0C-416D-BA48-569EEB0468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62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02DD3F-8B33-4AB6-85AA-C48A1FC5D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89D48A-CFAA-437D-97DD-15F5316F9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F3FF68-188D-4E60-8F9A-3C2E37DA91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EB661-2BF0-4065-A9F6-8D0818134B7F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557E4C-6487-471C-96C3-B798166674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D11835-582B-4422-A157-ED19C9B79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9904E-3F0C-416D-BA48-569EEB0468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662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0FFDF-0F1C-1BDE-2C7C-6F1EEA51E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42A32B-87BF-A1C4-AE44-6C01AC3A9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92655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006AD5E-8059-51D8-7B2E-A3A2EF52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04360"/>
            <a:ext cx="10515600" cy="1395805"/>
          </a:xfrm>
        </p:spPr>
        <p:txBody>
          <a:bodyPr>
            <a:noAutofit/>
          </a:bodyPr>
          <a:lstStyle/>
          <a:p>
            <a:r>
              <a:rPr lang="ru-RU" sz="2400" b="1" dirty="0"/>
              <a:t>Результаты Всероссийских проверочных работ (ВПР) </a:t>
            </a:r>
            <a:br>
              <a:rPr lang="ru-RU" sz="2400" b="1" dirty="0"/>
            </a:br>
            <a:r>
              <a:rPr lang="ru-RU" sz="2400" b="1" dirty="0"/>
              <a:t>по математике (базовый уровень сложности, углубленный уровень сложности) </a:t>
            </a:r>
            <a:br>
              <a:rPr lang="ru-RU" sz="2400" b="1" dirty="0"/>
            </a:br>
            <a:r>
              <a:rPr lang="ru-RU" sz="2400" b="1" dirty="0"/>
              <a:t>и физике (базовый уровень сложности и углубленный уровень сложности) </a:t>
            </a:r>
            <a:br>
              <a:rPr lang="ru-RU" sz="2400" b="1" dirty="0"/>
            </a:br>
            <a:r>
              <a:rPr lang="ru-RU" sz="2400" b="1" dirty="0"/>
              <a:t>в Приморском крае </a:t>
            </a:r>
            <a:br>
              <a:rPr lang="ru-RU" sz="2400" b="1" dirty="0"/>
            </a:br>
            <a:r>
              <a:rPr lang="ru-RU" sz="2400" b="1" dirty="0"/>
              <a:t>202</a:t>
            </a:r>
            <a:r>
              <a:rPr lang="en-US" sz="2400" b="1" dirty="0"/>
              <a:t>6</a:t>
            </a:r>
            <a:r>
              <a:rPr lang="ru-RU" sz="2400" b="1" dirty="0"/>
              <a:t> год</a:t>
            </a:r>
            <a:br>
              <a:rPr lang="ru-RU" sz="2400" b="1" dirty="0"/>
            </a:br>
            <a:r>
              <a:rPr lang="ru-RU" sz="2800" b="1" dirty="0"/>
              <a:t>7, 8 классы</a:t>
            </a:r>
            <a:br>
              <a:rPr lang="ru-RU" sz="2400" b="1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056701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01796BE9-74CE-4D0C-B4EF-DA6287B805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6597210"/>
              </p:ext>
            </p:extLst>
          </p:nvPr>
        </p:nvGraphicFramePr>
        <p:xfrm>
          <a:off x="2563906" y="1616634"/>
          <a:ext cx="7064188" cy="1637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6376DA-01F2-452D-9A84-D617B11ACE21}"/>
              </a:ext>
            </a:extLst>
          </p:cNvPr>
          <p:cNvSpPr/>
          <p:nvPr/>
        </p:nvSpPr>
        <p:spPr>
          <a:xfrm>
            <a:off x="2689233" y="1062323"/>
            <a:ext cx="66629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b="1" dirty="0"/>
              <a:t>Результаты  проведения ВПР в 7 классах по количеству участников (отметки), чел.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589E848-EFF7-4308-872B-A1C295B86FFD}"/>
              </a:ext>
            </a:extLst>
          </p:cNvPr>
          <p:cNvSpPr/>
          <p:nvPr/>
        </p:nvSpPr>
        <p:spPr>
          <a:xfrm>
            <a:off x="2689233" y="3947465"/>
            <a:ext cx="66629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b="1" dirty="0"/>
              <a:t>Результаты  проведения ВПР в 8 классах по количеству участников (отметки), чел.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0A1E3361-3FD0-448A-9C7D-B0B228EE2E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849298"/>
              </p:ext>
            </p:extLst>
          </p:nvPr>
        </p:nvGraphicFramePr>
        <p:xfrm>
          <a:off x="2839788" y="4616824"/>
          <a:ext cx="7219130" cy="1918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7114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08833D1-09B5-42C8-84D4-15BB704C51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4608564"/>
              </p:ext>
            </p:extLst>
          </p:nvPr>
        </p:nvGraphicFramePr>
        <p:xfrm>
          <a:off x="283881" y="1111623"/>
          <a:ext cx="5345953" cy="4634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8F50E7DE-BF46-4664-B8FA-B070D7C045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7393664"/>
              </p:ext>
            </p:extLst>
          </p:nvPr>
        </p:nvGraphicFramePr>
        <p:xfrm>
          <a:off x="6096000" y="1111623"/>
          <a:ext cx="5345953" cy="4634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E4AE8A1-B255-4FC7-934A-23E028B33A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246665"/>
              </p:ext>
            </p:extLst>
          </p:nvPr>
        </p:nvGraphicFramePr>
        <p:xfrm>
          <a:off x="983129" y="5955054"/>
          <a:ext cx="3597834" cy="609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98917">
                  <a:extLst>
                    <a:ext uri="{9D8B030D-6E8A-4147-A177-3AD203B41FA5}">
                      <a16:colId xmlns:a16="http://schemas.microsoft.com/office/drawing/2014/main" val="498045865"/>
                    </a:ext>
                  </a:extLst>
                </a:gridCol>
                <a:gridCol w="1798917">
                  <a:extLst>
                    <a:ext uri="{9D8B030D-6E8A-4147-A177-3AD203B41FA5}">
                      <a16:colId xmlns:a16="http://schemas.microsoft.com/office/drawing/2014/main" val="3646205978"/>
                    </a:ext>
                  </a:extLst>
                </a:gridCol>
              </a:tblGrid>
              <a:tr h="281144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(база)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18752 участника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046943"/>
                  </a:ext>
                </a:extLst>
              </a:tr>
              <a:tr h="281144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 (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542 участника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583824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CCA3D2EA-800B-428E-8035-B578AB198B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377360"/>
              </p:ext>
            </p:extLst>
          </p:nvPr>
        </p:nvGraphicFramePr>
        <p:xfrm>
          <a:off x="7114988" y="5955054"/>
          <a:ext cx="3597834" cy="609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98917">
                  <a:extLst>
                    <a:ext uri="{9D8B030D-6E8A-4147-A177-3AD203B41FA5}">
                      <a16:colId xmlns:a16="http://schemas.microsoft.com/office/drawing/2014/main" val="498045865"/>
                    </a:ext>
                  </a:extLst>
                </a:gridCol>
                <a:gridCol w="1798917">
                  <a:extLst>
                    <a:ext uri="{9D8B030D-6E8A-4147-A177-3AD203B41FA5}">
                      <a16:colId xmlns:a16="http://schemas.microsoft.com/office/drawing/2014/main" val="3646205978"/>
                    </a:ext>
                  </a:extLst>
                </a:gridCol>
              </a:tblGrid>
              <a:tr h="283633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(база)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4466 участника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046943"/>
                  </a:ext>
                </a:extLst>
              </a:tr>
              <a:tr h="281144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 (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287 участника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583824"/>
                  </a:ext>
                </a:extLst>
              </a:tr>
            </a:tbl>
          </a:graphicData>
        </a:graphic>
      </p:graphicFrame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B3B186C-03B6-4582-A954-4B0CCD80D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517" y="225413"/>
            <a:ext cx="8125611" cy="5943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Сравнение результатов ВПР базового и углубленного уровней сложности. 7 класс</a:t>
            </a:r>
          </a:p>
        </p:txBody>
      </p:sp>
    </p:spTree>
    <p:extLst>
      <p:ext uri="{BB962C8B-B14F-4D97-AF65-F5344CB8AC3E}">
        <p14:creationId xmlns:p14="http://schemas.microsoft.com/office/powerpoint/2010/main" val="2617751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808833D1-09B5-42C8-84D4-15BB704C51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330502"/>
              </p:ext>
            </p:extLst>
          </p:nvPr>
        </p:nvGraphicFramePr>
        <p:xfrm>
          <a:off x="283881" y="1111623"/>
          <a:ext cx="5345953" cy="4634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8F50E7DE-BF46-4664-B8FA-B070D7C045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5414728"/>
              </p:ext>
            </p:extLst>
          </p:nvPr>
        </p:nvGraphicFramePr>
        <p:xfrm>
          <a:off x="6096000" y="1111623"/>
          <a:ext cx="5345953" cy="4634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7D8F085C-CBA2-4480-ABD7-C49B4C3AB3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787425"/>
              </p:ext>
            </p:extLst>
          </p:nvPr>
        </p:nvGraphicFramePr>
        <p:xfrm>
          <a:off x="983129" y="5955054"/>
          <a:ext cx="3597834" cy="609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98917">
                  <a:extLst>
                    <a:ext uri="{9D8B030D-6E8A-4147-A177-3AD203B41FA5}">
                      <a16:colId xmlns:a16="http://schemas.microsoft.com/office/drawing/2014/main" val="498045865"/>
                    </a:ext>
                  </a:extLst>
                </a:gridCol>
                <a:gridCol w="1798917">
                  <a:extLst>
                    <a:ext uri="{9D8B030D-6E8A-4147-A177-3AD203B41FA5}">
                      <a16:colId xmlns:a16="http://schemas.microsoft.com/office/drawing/2014/main" val="3646205978"/>
                    </a:ext>
                  </a:extLst>
                </a:gridCol>
              </a:tblGrid>
              <a:tr h="281144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(база)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17612 участника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046943"/>
                  </a:ext>
                </a:extLst>
              </a:tr>
              <a:tr h="281144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класс (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 участника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583824"/>
                  </a:ext>
                </a:extLst>
              </a:tr>
            </a:tbl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477B09CD-B7DE-44EE-8040-72315CD9C4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07788"/>
              </p:ext>
            </p:extLst>
          </p:nvPr>
        </p:nvGraphicFramePr>
        <p:xfrm>
          <a:off x="7114988" y="5955054"/>
          <a:ext cx="3597834" cy="6641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98917">
                  <a:extLst>
                    <a:ext uri="{9D8B030D-6E8A-4147-A177-3AD203B41FA5}">
                      <a16:colId xmlns:a16="http://schemas.microsoft.com/office/drawing/2014/main" val="498045865"/>
                    </a:ext>
                  </a:extLst>
                </a:gridCol>
                <a:gridCol w="1798917">
                  <a:extLst>
                    <a:ext uri="{9D8B030D-6E8A-4147-A177-3AD203B41FA5}">
                      <a16:colId xmlns:a16="http://schemas.microsoft.com/office/drawing/2014/main" val="3646205978"/>
                    </a:ext>
                  </a:extLst>
                </a:gridCol>
              </a:tblGrid>
              <a:tr h="359337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(база)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3426 участника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046943"/>
                  </a:ext>
                </a:extLst>
              </a:tr>
              <a:tr h="281144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класс (</a:t>
                      </a:r>
                      <a:r>
                        <a:rPr lang="ru-RU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 участника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583824"/>
                  </a:ext>
                </a:extLst>
              </a:tr>
            </a:tbl>
          </a:graphicData>
        </a:graphic>
      </p:graphicFrame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5CF3403-D87F-4DE2-8CFD-ABD4C942A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517" y="225413"/>
            <a:ext cx="8125611" cy="5943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Сравнение результатов ВПР базового и углубленного уровней сложности. 8 класс</a:t>
            </a:r>
          </a:p>
        </p:txBody>
      </p:sp>
    </p:spTree>
    <p:extLst>
      <p:ext uri="{BB962C8B-B14F-4D97-AF65-F5344CB8AC3E}">
        <p14:creationId xmlns:p14="http://schemas.microsoft.com/office/powerpoint/2010/main" val="4261090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0E93CF2-CDA8-44A2-A079-0C8AC0080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517" y="225413"/>
            <a:ext cx="8125611" cy="5943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Сравнение результатов ВПР </a:t>
            </a:r>
            <a:r>
              <a:rPr lang="ru-RU" b="1" dirty="0"/>
              <a:t>по математике базового            и углубленного уровней </a:t>
            </a:r>
            <a:r>
              <a:rPr lang="ru-RU" dirty="0"/>
              <a:t>сложности за 2025-2026 гг.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D3405C2B-8A4F-4B21-B247-A64C82F5D6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9822441"/>
              </p:ext>
            </p:extLst>
          </p:nvPr>
        </p:nvGraphicFramePr>
        <p:xfrm>
          <a:off x="6507429" y="991966"/>
          <a:ext cx="3713070" cy="2576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9A550D05-ABC6-4991-9777-0D98C25E8E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435270"/>
              </p:ext>
            </p:extLst>
          </p:nvPr>
        </p:nvGraphicFramePr>
        <p:xfrm>
          <a:off x="10315733" y="1687469"/>
          <a:ext cx="1560074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72408">
                  <a:extLst>
                    <a:ext uri="{9D8B030D-6E8A-4147-A177-3AD203B41FA5}">
                      <a16:colId xmlns:a16="http://schemas.microsoft.com/office/drawing/2014/main" val="498045865"/>
                    </a:ext>
                  </a:extLst>
                </a:gridCol>
                <a:gridCol w="787666">
                  <a:extLst>
                    <a:ext uri="{9D8B030D-6E8A-4147-A177-3AD203B41FA5}">
                      <a16:colId xmlns:a16="http://schemas.microsoft.com/office/drawing/2014/main" val="3646205978"/>
                    </a:ext>
                  </a:extLst>
                </a:gridCol>
              </a:tblGrid>
              <a:tr h="211617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(база),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17612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7046943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класс (база),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17649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1583824"/>
                  </a:ext>
                </a:extLst>
              </a:tr>
            </a:tbl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4C720CF8-5B90-4596-B4FA-EF27E29843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6128625"/>
              </p:ext>
            </p:extLst>
          </p:nvPr>
        </p:nvGraphicFramePr>
        <p:xfrm>
          <a:off x="6602663" y="3568262"/>
          <a:ext cx="3713070" cy="2704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31D3A45D-45F1-477E-BCCE-526E28BA0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080662"/>
              </p:ext>
            </p:extLst>
          </p:nvPr>
        </p:nvGraphicFramePr>
        <p:xfrm>
          <a:off x="10410967" y="4145831"/>
          <a:ext cx="163320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4106">
                  <a:extLst>
                    <a:ext uri="{9D8B030D-6E8A-4147-A177-3AD203B41FA5}">
                      <a16:colId xmlns:a16="http://schemas.microsoft.com/office/drawing/2014/main" val="498045865"/>
                    </a:ext>
                  </a:extLst>
                </a:gridCol>
                <a:gridCol w="759096">
                  <a:extLst>
                    <a:ext uri="{9D8B030D-6E8A-4147-A177-3AD203B41FA5}">
                      <a16:colId xmlns:a16="http://schemas.microsoft.com/office/drawing/2014/main" val="3646205978"/>
                    </a:ext>
                  </a:extLst>
                </a:gridCol>
              </a:tblGrid>
              <a:tr h="305809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(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7046943"/>
                  </a:ext>
                </a:extLst>
              </a:tr>
              <a:tr h="273560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класс (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1583824"/>
                  </a:ext>
                </a:extLst>
              </a:tr>
            </a:tbl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BC406573-001D-4D2E-B71C-C1231F1B52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3974298"/>
              </p:ext>
            </p:extLst>
          </p:nvPr>
        </p:nvGraphicFramePr>
        <p:xfrm>
          <a:off x="581025" y="973723"/>
          <a:ext cx="3641419" cy="2499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99BC532B-C514-407E-B1A9-45EFD75B7C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586364"/>
              </p:ext>
            </p:extLst>
          </p:nvPr>
        </p:nvGraphicFramePr>
        <p:xfrm>
          <a:off x="4222444" y="1687469"/>
          <a:ext cx="177832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0465">
                  <a:extLst>
                    <a:ext uri="{9D8B030D-6E8A-4147-A177-3AD203B41FA5}">
                      <a16:colId xmlns:a16="http://schemas.microsoft.com/office/drawing/2014/main" val="498045865"/>
                    </a:ext>
                  </a:extLst>
                </a:gridCol>
                <a:gridCol w="897857">
                  <a:extLst>
                    <a:ext uri="{9D8B030D-6E8A-4147-A177-3AD203B41FA5}">
                      <a16:colId xmlns:a16="http://schemas.microsoft.com/office/drawing/2014/main" val="3646205978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 (база),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18752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7046943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 (база),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17912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1583824"/>
                  </a:ext>
                </a:extLst>
              </a:tr>
            </a:tbl>
          </a:graphicData>
        </a:graphic>
      </p:graphicFrame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CCC9F908-16B5-4071-9773-771AAA1B5C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5562208"/>
              </p:ext>
            </p:extLst>
          </p:nvPr>
        </p:nvGraphicFramePr>
        <p:xfrm>
          <a:off x="629921" y="3627459"/>
          <a:ext cx="3821714" cy="2499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CC3BFF52-F58E-45E9-ACFE-2087E2868A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170040"/>
              </p:ext>
            </p:extLst>
          </p:nvPr>
        </p:nvGraphicFramePr>
        <p:xfrm>
          <a:off x="4317677" y="4215929"/>
          <a:ext cx="1778323" cy="8387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0465">
                  <a:extLst>
                    <a:ext uri="{9D8B030D-6E8A-4147-A177-3AD203B41FA5}">
                      <a16:colId xmlns:a16="http://schemas.microsoft.com/office/drawing/2014/main" val="498045865"/>
                    </a:ext>
                  </a:extLst>
                </a:gridCol>
                <a:gridCol w="897858">
                  <a:extLst>
                    <a:ext uri="{9D8B030D-6E8A-4147-A177-3AD203B41FA5}">
                      <a16:colId xmlns:a16="http://schemas.microsoft.com/office/drawing/2014/main" val="3646205978"/>
                    </a:ext>
                  </a:extLst>
                </a:gridCol>
              </a:tblGrid>
              <a:tr h="419386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 (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542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7046943"/>
                  </a:ext>
                </a:extLst>
              </a:tr>
              <a:tr h="419386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 (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1583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8147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0E93CF2-CDA8-44A2-A079-0C8AC0080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517" y="225413"/>
            <a:ext cx="8125611" cy="5943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Сравнение результатов ВПР </a:t>
            </a:r>
            <a:r>
              <a:rPr lang="ru-RU" b="1" dirty="0"/>
              <a:t>по физике базового                           и углубленного уровней </a:t>
            </a:r>
            <a:r>
              <a:rPr lang="ru-RU" dirty="0"/>
              <a:t>сложности за 2025-2026 гг.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D3405C2B-8A4F-4B21-B247-A64C82F5D6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6229479"/>
              </p:ext>
            </p:extLst>
          </p:nvPr>
        </p:nvGraphicFramePr>
        <p:xfrm>
          <a:off x="6852081" y="943878"/>
          <a:ext cx="3534751" cy="2320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9A550D05-ABC6-4991-9777-0D98C25E8E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568268"/>
              </p:ext>
            </p:extLst>
          </p:nvPr>
        </p:nvGraphicFramePr>
        <p:xfrm>
          <a:off x="10400727" y="1721060"/>
          <a:ext cx="1560074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72408">
                  <a:extLst>
                    <a:ext uri="{9D8B030D-6E8A-4147-A177-3AD203B41FA5}">
                      <a16:colId xmlns:a16="http://schemas.microsoft.com/office/drawing/2014/main" val="498045865"/>
                    </a:ext>
                  </a:extLst>
                </a:gridCol>
                <a:gridCol w="787666">
                  <a:extLst>
                    <a:ext uri="{9D8B030D-6E8A-4147-A177-3AD203B41FA5}">
                      <a16:colId xmlns:a16="http://schemas.microsoft.com/office/drawing/2014/main" val="3646205978"/>
                    </a:ext>
                  </a:extLst>
                </a:gridCol>
              </a:tblGrid>
              <a:tr h="211617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(база),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3426</a:t>
                      </a:r>
                    </a:p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7046943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класс (база),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4459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1583824"/>
                  </a:ext>
                </a:extLst>
              </a:tr>
            </a:tbl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4C720CF8-5B90-4596-B4FA-EF27E29843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0894682"/>
              </p:ext>
            </p:extLst>
          </p:nvPr>
        </p:nvGraphicFramePr>
        <p:xfrm>
          <a:off x="6943563" y="3388110"/>
          <a:ext cx="3688364" cy="2768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31D3A45D-45F1-477E-BCCE-526E28BA0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196539"/>
              </p:ext>
            </p:extLst>
          </p:nvPr>
        </p:nvGraphicFramePr>
        <p:xfrm>
          <a:off x="10327599" y="4010001"/>
          <a:ext cx="163320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4106">
                  <a:extLst>
                    <a:ext uri="{9D8B030D-6E8A-4147-A177-3AD203B41FA5}">
                      <a16:colId xmlns:a16="http://schemas.microsoft.com/office/drawing/2014/main" val="498045865"/>
                    </a:ext>
                  </a:extLst>
                </a:gridCol>
                <a:gridCol w="759096">
                  <a:extLst>
                    <a:ext uri="{9D8B030D-6E8A-4147-A177-3AD203B41FA5}">
                      <a16:colId xmlns:a16="http://schemas.microsoft.com/office/drawing/2014/main" val="3646205978"/>
                    </a:ext>
                  </a:extLst>
                </a:gridCol>
              </a:tblGrid>
              <a:tr h="305809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(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7046943"/>
                  </a:ext>
                </a:extLst>
              </a:tr>
              <a:tr h="273560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класс (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1583824"/>
                  </a:ext>
                </a:extLst>
              </a:tr>
            </a:tbl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BC406573-001D-4D2E-B71C-C1231F1B52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5086123"/>
              </p:ext>
            </p:extLst>
          </p:nvPr>
        </p:nvGraphicFramePr>
        <p:xfrm>
          <a:off x="992077" y="871194"/>
          <a:ext cx="3555694" cy="2490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99BC532B-C514-407E-B1A9-45EFD75B7C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802970"/>
              </p:ext>
            </p:extLst>
          </p:nvPr>
        </p:nvGraphicFramePr>
        <p:xfrm>
          <a:off x="4614107" y="1792244"/>
          <a:ext cx="177832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0465">
                  <a:extLst>
                    <a:ext uri="{9D8B030D-6E8A-4147-A177-3AD203B41FA5}">
                      <a16:colId xmlns:a16="http://schemas.microsoft.com/office/drawing/2014/main" val="498045865"/>
                    </a:ext>
                  </a:extLst>
                </a:gridCol>
                <a:gridCol w="897857">
                  <a:extLst>
                    <a:ext uri="{9D8B030D-6E8A-4147-A177-3AD203B41FA5}">
                      <a16:colId xmlns:a16="http://schemas.microsoft.com/office/drawing/2014/main" val="3646205978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 (база),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4466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7046943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 (база),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5690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1583824"/>
                  </a:ext>
                </a:extLst>
              </a:tr>
            </a:tbl>
          </a:graphicData>
        </a:graphic>
      </p:graphicFrame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CCC9F908-16B5-4071-9773-771AAA1B5C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3355864"/>
              </p:ext>
            </p:extLst>
          </p:nvPr>
        </p:nvGraphicFramePr>
        <p:xfrm>
          <a:off x="925742" y="3496235"/>
          <a:ext cx="3688364" cy="2490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CC3BFF52-F58E-45E9-ACFE-2087E2868A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683234"/>
              </p:ext>
            </p:extLst>
          </p:nvPr>
        </p:nvGraphicFramePr>
        <p:xfrm>
          <a:off x="4614106" y="4118150"/>
          <a:ext cx="1778323" cy="8387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0465">
                  <a:extLst>
                    <a:ext uri="{9D8B030D-6E8A-4147-A177-3AD203B41FA5}">
                      <a16:colId xmlns:a16="http://schemas.microsoft.com/office/drawing/2014/main" val="498045865"/>
                    </a:ext>
                  </a:extLst>
                </a:gridCol>
                <a:gridCol w="897858">
                  <a:extLst>
                    <a:ext uri="{9D8B030D-6E8A-4147-A177-3AD203B41FA5}">
                      <a16:colId xmlns:a16="http://schemas.microsoft.com/office/drawing/2014/main" val="3646205978"/>
                    </a:ext>
                  </a:extLst>
                </a:gridCol>
              </a:tblGrid>
              <a:tr h="419386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 (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287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7046943"/>
                  </a:ext>
                </a:extLst>
              </a:tr>
              <a:tr h="419386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 (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</a:t>
                      </a:r>
                      <a:r>
                        <a:rPr lang="ru-RU" sz="9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</a:t>
                      </a:r>
                      <a:r>
                        <a:rPr lang="ru-RU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1583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77541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334</Words>
  <Application>Microsoft Office PowerPoint</Application>
  <PresentationFormat>Широкоэкранный</PresentationFormat>
  <Paragraphs>66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Montserrat regular</vt:lpstr>
      <vt:lpstr>Times New Roman</vt:lpstr>
      <vt:lpstr>Тема Office</vt:lpstr>
      <vt:lpstr>1_Тема Office</vt:lpstr>
      <vt:lpstr>Результаты Всероссийских проверочных работ (ВПР)  по математике (базовый уровень сложности, углубленный уровень сложности)  и физике (базовый уровень сложности и углубленный уровень сложности)  в Приморском крае  2026 год 7, 8 классы </vt:lpstr>
      <vt:lpstr>Презентация PowerPoint</vt:lpstr>
      <vt:lpstr>Сравнение результатов ВПР базового и углубленного уровней сложности. 7 класс</vt:lpstr>
      <vt:lpstr>Сравнение результатов ВПР базового и углубленного уровней сложности. 8 класс</vt:lpstr>
      <vt:lpstr>Сравнение результатов ВПР по математике базового            и углубленного уровней сложности за 2025-2026 гг.</vt:lpstr>
      <vt:lpstr>Сравнение результатов ВПР по физике базового                           и углубленного уровней сложности за 2025-2026 гг.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Tatyana Koloskova</dc:creator>
  <cp:lastModifiedBy>Ирина А. Карташова</cp:lastModifiedBy>
  <cp:revision>15</cp:revision>
  <dcterms:created xsi:type="dcterms:W3CDTF">2026-07-19T20:56:08Z</dcterms:created>
  <dcterms:modified xsi:type="dcterms:W3CDTF">2026-07-20T23:08:31Z</dcterms:modified>
</cp:coreProperties>
</file>