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7"/>
  </p:handoutMasterIdLst>
  <p:sldIdLst>
    <p:sldId id="257" r:id="rId2"/>
    <p:sldId id="386" r:id="rId3"/>
    <p:sldId id="260" r:id="rId4"/>
    <p:sldId id="286" r:id="rId5"/>
    <p:sldId id="268" r:id="rId6"/>
    <p:sldId id="287" r:id="rId7"/>
    <p:sldId id="280" r:id="rId8"/>
    <p:sldId id="319" r:id="rId9"/>
    <p:sldId id="289" r:id="rId10"/>
    <p:sldId id="288" r:id="rId11"/>
    <p:sldId id="291" r:id="rId12"/>
    <p:sldId id="292" r:id="rId13"/>
    <p:sldId id="297" r:id="rId14"/>
    <p:sldId id="273" r:id="rId15"/>
    <p:sldId id="298" r:id="rId16"/>
    <p:sldId id="299" r:id="rId17"/>
    <p:sldId id="300" r:id="rId18"/>
    <p:sldId id="321" r:id="rId19"/>
    <p:sldId id="322" r:id="rId20"/>
    <p:sldId id="302" r:id="rId21"/>
    <p:sldId id="303" r:id="rId22"/>
    <p:sldId id="305" r:id="rId23"/>
    <p:sldId id="306" r:id="rId24"/>
    <p:sldId id="307" r:id="rId25"/>
    <p:sldId id="308" r:id="rId26"/>
    <p:sldId id="309" r:id="rId27"/>
    <p:sldId id="365" r:id="rId28"/>
    <p:sldId id="310" r:id="rId29"/>
    <p:sldId id="318" r:id="rId30"/>
    <p:sldId id="323" r:id="rId31"/>
    <p:sldId id="312" r:id="rId32"/>
    <p:sldId id="313" r:id="rId33"/>
    <p:sldId id="315" r:id="rId34"/>
    <p:sldId id="316" r:id="rId35"/>
    <p:sldId id="317" r:id="rId36"/>
    <p:sldId id="345" r:id="rId37"/>
    <p:sldId id="346" r:id="rId38"/>
    <p:sldId id="347" r:id="rId39"/>
    <p:sldId id="348" r:id="rId40"/>
    <p:sldId id="349" r:id="rId41"/>
    <p:sldId id="350" r:id="rId42"/>
    <p:sldId id="351" r:id="rId43"/>
    <p:sldId id="352" r:id="rId44"/>
    <p:sldId id="353" r:id="rId45"/>
    <p:sldId id="354" r:id="rId46"/>
    <p:sldId id="335" r:id="rId47"/>
    <p:sldId id="336" r:id="rId48"/>
    <p:sldId id="337" r:id="rId49"/>
    <p:sldId id="338" r:id="rId50"/>
    <p:sldId id="339" r:id="rId51"/>
    <p:sldId id="340" r:id="rId52"/>
    <p:sldId id="341" r:id="rId53"/>
    <p:sldId id="342" r:id="rId54"/>
    <p:sldId id="343" r:id="rId55"/>
    <p:sldId id="344" r:id="rId56"/>
    <p:sldId id="366" r:id="rId57"/>
    <p:sldId id="367" r:id="rId58"/>
    <p:sldId id="368" r:id="rId59"/>
    <p:sldId id="369" r:id="rId60"/>
    <p:sldId id="372" r:id="rId61"/>
    <p:sldId id="371" r:id="rId62"/>
    <p:sldId id="370" r:id="rId63"/>
    <p:sldId id="373" r:id="rId64"/>
    <p:sldId id="374" r:id="rId65"/>
    <p:sldId id="375" r:id="rId66"/>
    <p:sldId id="376" r:id="rId67"/>
    <p:sldId id="377" r:id="rId68"/>
    <p:sldId id="378" r:id="rId69"/>
    <p:sldId id="379" r:id="rId70"/>
    <p:sldId id="380" r:id="rId71"/>
    <p:sldId id="381" r:id="rId72"/>
    <p:sldId id="382" r:id="rId73"/>
    <p:sldId id="383" r:id="rId74"/>
    <p:sldId id="384" r:id="rId75"/>
    <p:sldId id="385" r:id="rId7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161616"/>
    <a:srgbClr val="138189"/>
    <a:srgbClr val="14444F"/>
    <a:srgbClr val="009999"/>
    <a:srgbClr val="429A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7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2165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4d0789f9-9cea-4734-abd0-d3a7dd505a16\&#1060;3_&#1057;&#1090;&#1072;&#1090;&#1080;&#1089;&#1090;&#1080;&#1082;&#1072;%20&#1087;&#1086;%20&#1086;&#1090;&#1084;&#1077;&#1090;&#1082;&#1072;&#1084;%20(2)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2cfce55e-f781-4abe-967d-7d8ba7c79d01\&#1060;9_&#1057;&#1088;&#1072;&#1074;&#1085;&#1077;&#1085;&#1080;&#1077;%20&#1086;&#1090;&#1084;&#1077;&#1090;&#1086;&#1082;%20&#1089;%20&#1086;&#1090;&#1084;&#1077;&#1090;&#1082;&#1072;&#1084;&#1080;%20&#1087;&#1086;%20&#1078;&#1091;&#1088;&#1085;&#1072;&#1083;&#1091;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fffea9e3-485b-4a65-9b0e-f79bb11a020d\&#1060;3_&#1057;&#1090;&#1072;&#1090;&#1080;&#1089;&#1090;&#1080;&#1082;&#1072;%20&#1087;&#1086;%20&#1086;&#1090;&#1084;&#1077;&#1090;&#1082;&#1072;&#1084;%20(2)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c697c852-f663-46e8-ae02-7730f22ae09f\&#1060;9_&#1057;&#1088;&#1072;&#1074;&#1085;&#1077;&#1085;&#1080;&#1077;%20&#1086;&#1090;&#1084;&#1077;&#1090;&#1086;&#1082;%20&#1089;%20&#1086;&#1090;&#1084;&#1077;&#1090;&#1082;&#1072;&#1084;&#1080;%20&#1087;&#1086;%20&#1078;&#1091;&#1088;&#1085;&#1072;&#1083;&#1091;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&#1060;2.2_&#1044;&#1086;&#1089;&#1090;&#1080;&#1078;&#1077;&#1085;&#1080;&#1077;%20&#1087;&#1083;&#1072;&#1085;&#1080;&#1088;&#1091;&#1077;&#1084;&#1099;&#1093;%20&#1088;&#1077;&#1079;&#1091;&#1083;&#1100;&#1090;&#1072;&#1090;&#1086;&#1074;%20(3)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&#1060;3_&#1057;&#1090;&#1072;&#1090;&#1080;&#1089;&#1090;&#1080;&#1082;&#1072;%20&#1087;&#1086;%20&#1086;&#1090;&#1084;&#1077;&#1090;&#1082;&#1072;&#1084;%20(3).xlsx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&#1060;4_&#1056;&#1072;&#1089;&#1087;&#1088;&#1077;&#1076;&#1077;&#1083;&#1077;&#1085;&#1080;&#1077;%20&#1087;&#1077;&#1088;&#1074;&#1080;&#1095;&#1085;&#1099;&#1093;%20&#1073;&#1072;&#1083;&#1083;&#1086;&#1074;%20(4).xlsx" TargetMode="External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&#1060;9_&#1057;&#1088;&#1072;&#1074;&#1085;&#1077;&#1085;&#1080;&#1077;%20&#1086;&#1090;&#1084;&#1077;&#1090;&#1086;&#1082;%20&#1089;%20&#1086;&#1090;&#1084;&#1077;&#1090;&#1082;&#1072;&#1084;&#1080;%20&#1087;&#1086;%20&#1078;&#1091;&#1088;&#1085;&#1072;&#1083;&#1091;%20(3).xlsx" TargetMode="External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58bb5c73-0ea1-4fc1-900a-fc1fdd7d85aa\&#1060;3_&#1057;&#1090;&#1072;&#1090;&#1080;&#1089;&#1090;&#1080;&#1082;&#1072;%20&#1087;&#1086;%20&#1086;&#1090;&#1084;&#1077;&#1090;&#1082;&#1072;&#1084;%20(1).xlsx" TargetMode="External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tashova\AppData\Local\Temp\MicrosoftEdgeDownloads\4ef142a6-ed1e-4cdd-8916-6671fcb1f5c7\&#1060;9_&#1057;&#1088;&#1072;&#1074;&#1085;&#1077;&#1085;&#1080;&#1077;%20&#1086;&#1090;&#1084;&#1077;&#1090;&#1086;&#1082;%20&#1089;%20&#1086;&#1090;&#1084;&#1077;&#1090;&#1082;&#1072;&#1084;&#1080;%20&#1087;&#1086;%20&#1078;&#1091;&#1088;&#1085;&#1072;&#1083;&#1091;.xlsx" TargetMode="External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0374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790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0338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7904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60849695082015"/>
          <c:y val="0.21291967306550974"/>
          <c:w val="0.62775974025974024"/>
          <c:h val="0.72412500043806927"/>
        </c:manualLayout>
      </c:layout>
      <c:radarChart>
        <c:radarStyle val="marker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участников по Приморскому краю</c:v>
                </c:pt>
              </c:strCache>
            </c:strRef>
          </c:tx>
          <c:spPr>
            <a:ln w="381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7.6401725200246365E-2"/>
                  <c:y val="4.31034385230702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3F8-4AFA-913C-52641C5510B1}"/>
                </c:ext>
              </c:extLst>
            </c:dLbl>
            <c:dLbl>
              <c:idx val="1"/>
              <c:layout>
                <c:manualLayout>
                  <c:x val="2.8837430441342707E-3"/>
                  <c:y val="-3.44440595429315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3F8-4AFA-913C-52641C5510B1}"/>
                </c:ext>
              </c:extLst>
            </c:dLbl>
            <c:dLbl>
              <c:idx val="2"/>
              <c:layout>
                <c:manualLayout>
                  <c:x val="2.9574861367837338E-2"/>
                  <c:y val="-8.62068770461405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3F8-4AFA-913C-52641C5510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Русский язык</c:v>
                </c:pt>
                <c:pt idx="1">
                  <c:v>Математика</c:v>
                </c:pt>
                <c:pt idx="2">
                  <c:v>Биология</c:v>
                </c:pt>
                <c:pt idx="3">
                  <c:v>Литература</c:v>
                </c:pt>
                <c:pt idx="4">
                  <c:v>География</c:v>
                </c:pt>
                <c:pt idx="5">
                  <c:v>История</c:v>
                </c:pt>
                <c:pt idx="6">
                  <c:v>Английский язык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19466</c:v>
                </c:pt>
                <c:pt idx="1">
                  <c:v>19681</c:v>
                </c:pt>
                <c:pt idx="2">
                  <c:v>9668</c:v>
                </c:pt>
                <c:pt idx="3">
                  <c:v>6455</c:v>
                </c:pt>
                <c:pt idx="4">
                  <c:v>9665</c:v>
                </c:pt>
                <c:pt idx="5">
                  <c:v>6459</c:v>
                </c:pt>
                <c:pt idx="6">
                  <c:v>6314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F8-4AFA-913C-52641C5510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58334175"/>
        <c:axId val="1446891967"/>
      </c:radarChart>
      <c:catAx>
        <c:axId val="13583341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46891967"/>
        <c:crosses val="autoZero"/>
        <c:auto val="1"/>
        <c:lblAlgn val="ctr"/>
        <c:lblOffset val="100"/>
        <c:noMultiLvlLbl val="0"/>
      </c:catAx>
      <c:valAx>
        <c:axId val="1446891967"/>
        <c:scaling>
          <c:orientation val="minMax"/>
          <c:min val="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583341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575536202323133E-2"/>
          <c:y val="0.1054614556848513"/>
          <c:w val="0.95142446379767687"/>
          <c:h val="0.446547258590313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Лист1!$B$2:$B$19</c:f>
              <c:numCache>
                <c:formatCode>General</c:formatCode>
                <c:ptCount val="18"/>
                <c:pt idx="0">
                  <c:v>27.87</c:v>
                </c:pt>
                <c:pt idx="1">
                  <c:v>14.129999999999999</c:v>
                </c:pt>
                <c:pt idx="2">
                  <c:v>35.979999999999997</c:v>
                </c:pt>
                <c:pt idx="3">
                  <c:v>23.62</c:v>
                </c:pt>
                <c:pt idx="4">
                  <c:v>41.949999999999996</c:v>
                </c:pt>
                <c:pt idx="5">
                  <c:v>38.18</c:v>
                </c:pt>
                <c:pt idx="6">
                  <c:v>44.77</c:v>
                </c:pt>
                <c:pt idx="7">
                  <c:v>39.58</c:v>
                </c:pt>
                <c:pt idx="8">
                  <c:v>24.29</c:v>
                </c:pt>
                <c:pt idx="9">
                  <c:v>27.94</c:v>
                </c:pt>
                <c:pt idx="10">
                  <c:v>28.57</c:v>
                </c:pt>
                <c:pt idx="11">
                  <c:v>31.67</c:v>
                </c:pt>
                <c:pt idx="12">
                  <c:v>29.009999999999998</c:v>
                </c:pt>
                <c:pt idx="13">
                  <c:v>41.67</c:v>
                </c:pt>
                <c:pt idx="14">
                  <c:v>31.66</c:v>
                </c:pt>
                <c:pt idx="15">
                  <c:v>29.009999999999998</c:v>
                </c:pt>
                <c:pt idx="16">
                  <c:v>33.989999999999995</c:v>
                </c:pt>
                <c:pt idx="17">
                  <c:v>57.84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54-4CAA-870E-E2B002DFDF0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Лист1!$C$2:$C$19</c:f>
              <c:numCache>
                <c:formatCode>General</c:formatCode>
                <c:ptCount val="18"/>
                <c:pt idx="0">
                  <c:v>34.17</c:v>
                </c:pt>
                <c:pt idx="1">
                  <c:v>24.58</c:v>
                </c:pt>
                <c:pt idx="2">
                  <c:v>40.950000000000003</c:v>
                </c:pt>
                <c:pt idx="3">
                  <c:v>35.89</c:v>
                </c:pt>
                <c:pt idx="4">
                  <c:v>42.36</c:v>
                </c:pt>
                <c:pt idx="5">
                  <c:v>35.659999999999997</c:v>
                </c:pt>
                <c:pt idx="6">
                  <c:v>46.3</c:v>
                </c:pt>
                <c:pt idx="7">
                  <c:v>31.78</c:v>
                </c:pt>
                <c:pt idx="8">
                  <c:v>26</c:v>
                </c:pt>
                <c:pt idx="9">
                  <c:v>40.11</c:v>
                </c:pt>
                <c:pt idx="10">
                  <c:v>34.200000000000003</c:v>
                </c:pt>
                <c:pt idx="11">
                  <c:v>45.11</c:v>
                </c:pt>
                <c:pt idx="12">
                  <c:v>29.07</c:v>
                </c:pt>
                <c:pt idx="13">
                  <c:v>42.32</c:v>
                </c:pt>
                <c:pt idx="14">
                  <c:v>34.42</c:v>
                </c:pt>
                <c:pt idx="15">
                  <c:v>32.020000000000003</c:v>
                </c:pt>
                <c:pt idx="16">
                  <c:v>31.62</c:v>
                </c:pt>
                <c:pt idx="17">
                  <c:v>51.25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54-4CAA-870E-E2B002DFDF0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Лист1!$D$2:$D$19</c:f>
              <c:numCache>
                <c:formatCode>General</c:formatCode>
                <c:ptCount val="18"/>
                <c:pt idx="0">
                  <c:v>35.04</c:v>
                </c:pt>
                <c:pt idx="1">
                  <c:v>34.92</c:v>
                </c:pt>
                <c:pt idx="2">
                  <c:v>38.820000000000007</c:v>
                </c:pt>
                <c:pt idx="3">
                  <c:v>44.9</c:v>
                </c:pt>
                <c:pt idx="4">
                  <c:v>33.53</c:v>
                </c:pt>
                <c:pt idx="5">
                  <c:v>44.05</c:v>
                </c:pt>
                <c:pt idx="6">
                  <c:v>49.04</c:v>
                </c:pt>
                <c:pt idx="7">
                  <c:v>31.67</c:v>
                </c:pt>
                <c:pt idx="8">
                  <c:v>31.25</c:v>
                </c:pt>
                <c:pt idx="9">
                  <c:v>36.049999999999997</c:v>
                </c:pt>
                <c:pt idx="10">
                  <c:v>46.85</c:v>
                </c:pt>
                <c:pt idx="11">
                  <c:v>44.31</c:v>
                </c:pt>
                <c:pt idx="12">
                  <c:v>28.84</c:v>
                </c:pt>
                <c:pt idx="13">
                  <c:v>46.34</c:v>
                </c:pt>
                <c:pt idx="14">
                  <c:v>35.03</c:v>
                </c:pt>
                <c:pt idx="15">
                  <c:v>24.220000000000002</c:v>
                </c:pt>
                <c:pt idx="16">
                  <c:v>34.69</c:v>
                </c:pt>
                <c:pt idx="17">
                  <c:v>57.53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54-4CAA-870E-E2B002DFDF07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Лист1!$E$2:$E$19</c:f>
              <c:numCache>
                <c:formatCode>General</c:formatCode>
                <c:ptCount val="18"/>
                <c:pt idx="0">
                  <c:v>41.809999999999995</c:v>
                </c:pt>
                <c:pt idx="1">
                  <c:v>34.74</c:v>
                </c:pt>
                <c:pt idx="2">
                  <c:v>44.23</c:v>
                </c:pt>
                <c:pt idx="3">
                  <c:v>50.71</c:v>
                </c:pt>
                <c:pt idx="4">
                  <c:v>47.34</c:v>
                </c:pt>
                <c:pt idx="5">
                  <c:v>43.58</c:v>
                </c:pt>
                <c:pt idx="6">
                  <c:v>54.260000000000005</c:v>
                </c:pt>
                <c:pt idx="7">
                  <c:v>44.98</c:v>
                </c:pt>
                <c:pt idx="8">
                  <c:v>41.17</c:v>
                </c:pt>
                <c:pt idx="9">
                  <c:v>43.28</c:v>
                </c:pt>
                <c:pt idx="10">
                  <c:v>47.37</c:v>
                </c:pt>
                <c:pt idx="11">
                  <c:v>40.479999999999997</c:v>
                </c:pt>
                <c:pt idx="12">
                  <c:v>36.93</c:v>
                </c:pt>
                <c:pt idx="13">
                  <c:v>36.08</c:v>
                </c:pt>
                <c:pt idx="14">
                  <c:v>35.9</c:v>
                </c:pt>
                <c:pt idx="15">
                  <c:v>42.41</c:v>
                </c:pt>
                <c:pt idx="16">
                  <c:v>41.24</c:v>
                </c:pt>
                <c:pt idx="17">
                  <c:v>53.43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6F-4030-B17A-F18CD9BDB2C6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Лист1!$F$2:$F$19</c:f>
              <c:numCache>
                <c:formatCode>General</c:formatCode>
                <c:ptCount val="18"/>
                <c:pt idx="0">
                  <c:v>49.03</c:v>
                </c:pt>
                <c:pt idx="1">
                  <c:v>39.879999999999995</c:v>
                </c:pt>
                <c:pt idx="2">
                  <c:v>43.870000000000005</c:v>
                </c:pt>
                <c:pt idx="3">
                  <c:v>35.94</c:v>
                </c:pt>
                <c:pt idx="4">
                  <c:v>54.5</c:v>
                </c:pt>
                <c:pt idx="5">
                  <c:v>38.17</c:v>
                </c:pt>
                <c:pt idx="6">
                  <c:v>41.86</c:v>
                </c:pt>
                <c:pt idx="8">
                  <c:v>43.14</c:v>
                </c:pt>
                <c:pt idx="9">
                  <c:v>48.33</c:v>
                </c:pt>
                <c:pt idx="10">
                  <c:v>47.43</c:v>
                </c:pt>
                <c:pt idx="11">
                  <c:v>36.18</c:v>
                </c:pt>
                <c:pt idx="12">
                  <c:v>43.26</c:v>
                </c:pt>
                <c:pt idx="13">
                  <c:v>34.409999999999997</c:v>
                </c:pt>
                <c:pt idx="14">
                  <c:v>38.270000000000003</c:v>
                </c:pt>
                <c:pt idx="15">
                  <c:v>44.39</c:v>
                </c:pt>
                <c:pt idx="16">
                  <c:v>38.44</c:v>
                </c:pt>
                <c:pt idx="17">
                  <c:v>60.16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33-4488-887F-673FA0AC4AA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'[Ф2.2_Достижение планируемых результатов4.xlsx]МАТ'!$E$1</c:f>
              <c:strCache>
                <c:ptCount val="1"/>
                <c:pt idx="0">
                  <c:v>РФ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'[Ф2.2_Достижение планируемых результатов4.xlsx]МАТ'!$A$3:$A$20</c:f>
              <c:strCache>
                <c:ptCount val="18"/>
                <c:pt idx="0">
                  <c:v>1. </c:v>
                </c:pt>
                <c:pt idx="1">
                  <c:v>2.1</c:v>
                </c:pt>
                <c:pt idx="2">
                  <c:v>2.2</c:v>
                </c:pt>
                <c:pt idx="3">
                  <c:v>3. </c:v>
                </c:pt>
                <c:pt idx="4">
                  <c:v>4. </c:v>
                </c:pt>
                <c:pt idx="5">
                  <c:v>5. </c:v>
                </c:pt>
                <c:pt idx="6">
                  <c:v>6. </c:v>
                </c:pt>
                <c:pt idx="7">
                  <c:v>7. </c:v>
                </c:pt>
                <c:pt idx="8">
                  <c:v>8. </c:v>
                </c:pt>
                <c:pt idx="9">
                  <c:v>9. </c:v>
                </c:pt>
                <c:pt idx="10">
                  <c:v>10. </c:v>
                </c:pt>
                <c:pt idx="11">
                  <c:v>11. </c:v>
                </c:pt>
                <c:pt idx="12">
                  <c:v>12. </c:v>
                </c:pt>
                <c:pt idx="13">
                  <c:v>13. </c:v>
                </c:pt>
                <c:pt idx="14">
                  <c:v>14. </c:v>
                </c:pt>
                <c:pt idx="15">
                  <c:v>15. </c:v>
                </c:pt>
                <c:pt idx="16">
                  <c:v>16. </c:v>
                </c:pt>
                <c:pt idx="17">
                  <c:v>17. </c:v>
                </c:pt>
              </c:strCache>
            </c:strRef>
          </c:cat>
          <c:val>
            <c:numRef>
              <c:f>'[Ф2.2_Достижение планируемых результатов4.xlsx]МАТ'!$E$3:$E$20</c:f>
              <c:numCache>
                <c:formatCode>General</c:formatCode>
                <c:ptCount val="18"/>
                <c:pt idx="0">
                  <c:v>81.61</c:v>
                </c:pt>
                <c:pt idx="1">
                  <c:v>72.64</c:v>
                </c:pt>
                <c:pt idx="2">
                  <c:v>65.62</c:v>
                </c:pt>
                <c:pt idx="3">
                  <c:v>57.59</c:v>
                </c:pt>
                <c:pt idx="4">
                  <c:v>81.790000000000006</c:v>
                </c:pt>
                <c:pt idx="5">
                  <c:v>65.7</c:v>
                </c:pt>
                <c:pt idx="6">
                  <c:v>56.84</c:v>
                </c:pt>
                <c:pt idx="7">
                  <c:v>67.239999999999995</c:v>
                </c:pt>
                <c:pt idx="8">
                  <c:v>63.68</c:v>
                </c:pt>
                <c:pt idx="9">
                  <c:v>83.35</c:v>
                </c:pt>
                <c:pt idx="10">
                  <c:v>72.239999999999995</c:v>
                </c:pt>
                <c:pt idx="11">
                  <c:v>70.97</c:v>
                </c:pt>
                <c:pt idx="12">
                  <c:v>35.99</c:v>
                </c:pt>
                <c:pt idx="13">
                  <c:v>37.159999999999997</c:v>
                </c:pt>
                <c:pt idx="14">
                  <c:v>41.78</c:v>
                </c:pt>
                <c:pt idx="15">
                  <c:v>30.37</c:v>
                </c:pt>
                <c:pt idx="16">
                  <c:v>24.16</c:v>
                </c:pt>
                <c:pt idx="17">
                  <c:v>11.45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19-40B3-AC0F-1E23DE4B5856}"/>
            </c:ext>
          </c:extLst>
        </c:ser>
        <c:ser>
          <c:idx val="1"/>
          <c:order val="1"/>
          <c:tx>
            <c:strRef>
              <c:f>'[Ф2.2_Достижение планируемых результатов4.xlsx]МАТ'!$F$1</c:f>
              <c:strCache>
                <c:ptCount val="1"/>
                <c:pt idx="0">
                  <c:v>Приморский край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'[Ф2.2_Достижение планируемых результатов4.xlsx]МАТ'!$A$3:$A$20</c:f>
              <c:strCache>
                <c:ptCount val="18"/>
                <c:pt idx="0">
                  <c:v>1. </c:v>
                </c:pt>
                <c:pt idx="1">
                  <c:v>2.1</c:v>
                </c:pt>
                <c:pt idx="2">
                  <c:v>2.2</c:v>
                </c:pt>
                <c:pt idx="3">
                  <c:v>3. </c:v>
                </c:pt>
                <c:pt idx="4">
                  <c:v>4. </c:v>
                </c:pt>
                <c:pt idx="5">
                  <c:v>5. </c:v>
                </c:pt>
                <c:pt idx="6">
                  <c:v>6. </c:v>
                </c:pt>
                <c:pt idx="7">
                  <c:v>7. </c:v>
                </c:pt>
                <c:pt idx="8">
                  <c:v>8. </c:v>
                </c:pt>
                <c:pt idx="9">
                  <c:v>9. </c:v>
                </c:pt>
                <c:pt idx="10">
                  <c:v>10. </c:v>
                </c:pt>
                <c:pt idx="11">
                  <c:v>11. </c:v>
                </c:pt>
                <c:pt idx="12">
                  <c:v>12. </c:v>
                </c:pt>
                <c:pt idx="13">
                  <c:v>13. </c:v>
                </c:pt>
                <c:pt idx="14">
                  <c:v>14. </c:v>
                </c:pt>
                <c:pt idx="15">
                  <c:v>15. </c:v>
                </c:pt>
                <c:pt idx="16">
                  <c:v>16. </c:v>
                </c:pt>
                <c:pt idx="17">
                  <c:v>17. </c:v>
                </c:pt>
              </c:strCache>
            </c:strRef>
          </c:cat>
          <c:val>
            <c:numRef>
              <c:f>'[Ф2.2_Достижение планируемых результатов4.xlsx]МАТ'!$F$3:$F$20</c:f>
              <c:numCache>
                <c:formatCode>General</c:formatCode>
                <c:ptCount val="18"/>
                <c:pt idx="0">
                  <c:v>79.569999999999993</c:v>
                </c:pt>
                <c:pt idx="1">
                  <c:v>69.790000000000006</c:v>
                </c:pt>
                <c:pt idx="2">
                  <c:v>66.61</c:v>
                </c:pt>
                <c:pt idx="3">
                  <c:v>58.14</c:v>
                </c:pt>
                <c:pt idx="4">
                  <c:v>78.61</c:v>
                </c:pt>
                <c:pt idx="5">
                  <c:v>65.72</c:v>
                </c:pt>
                <c:pt idx="6">
                  <c:v>53.99</c:v>
                </c:pt>
                <c:pt idx="7">
                  <c:v>62.33</c:v>
                </c:pt>
                <c:pt idx="8">
                  <c:v>63.01</c:v>
                </c:pt>
                <c:pt idx="9">
                  <c:v>82.09</c:v>
                </c:pt>
                <c:pt idx="10">
                  <c:v>73.459999999999994</c:v>
                </c:pt>
                <c:pt idx="11">
                  <c:v>66.989999999999995</c:v>
                </c:pt>
                <c:pt idx="12">
                  <c:v>34.26</c:v>
                </c:pt>
                <c:pt idx="13">
                  <c:v>35.72</c:v>
                </c:pt>
                <c:pt idx="14">
                  <c:v>40.450000000000003</c:v>
                </c:pt>
                <c:pt idx="15">
                  <c:v>30.22</c:v>
                </c:pt>
                <c:pt idx="16">
                  <c:v>23.09</c:v>
                </c:pt>
                <c:pt idx="17">
                  <c:v>10.35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19-40B3-AC0F-1E23DE4B585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41694816"/>
        <c:axId val="341695208"/>
      </c:barChart>
      <c:catAx>
        <c:axId val="3416948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Задание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1695208"/>
        <c:crosses val="autoZero"/>
        <c:auto val="1"/>
        <c:lblAlgn val="ctr"/>
        <c:lblOffset val="100"/>
        <c:noMultiLvlLbl val="0"/>
      </c:catAx>
      <c:valAx>
        <c:axId val="341695208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 выполнения,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1694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'[Ф3_Статистика по отметкам4.xlsx]МАТ'!$E$1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'[Ф3_Статистика по отметкам4.xlsx]МАТ'!$A$2:$A$37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'[Ф3_Статистика по отметкам4.xlsx]МАТ'!$E$2:$E$37</c:f>
              <c:numCache>
                <c:formatCode>General</c:formatCode>
                <c:ptCount val="36"/>
                <c:pt idx="0">
                  <c:v>8.76</c:v>
                </c:pt>
                <c:pt idx="1">
                  <c:v>8.1</c:v>
                </c:pt>
                <c:pt idx="2">
                  <c:v>2.27</c:v>
                </c:pt>
                <c:pt idx="3">
                  <c:v>9.1300000000000008</c:v>
                </c:pt>
                <c:pt idx="4">
                  <c:v>5.52</c:v>
                </c:pt>
                <c:pt idx="5">
                  <c:v>6.45</c:v>
                </c:pt>
                <c:pt idx="6">
                  <c:v>5.56</c:v>
                </c:pt>
                <c:pt idx="7">
                  <c:v>7.3</c:v>
                </c:pt>
                <c:pt idx="8">
                  <c:v>6.5</c:v>
                </c:pt>
                <c:pt idx="9">
                  <c:v>3.85</c:v>
                </c:pt>
                <c:pt idx="10">
                  <c:v>4.12</c:v>
                </c:pt>
                <c:pt idx="11">
                  <c:v>5.04</c:v>
                </c:pt>
                <c:pt idx="12">
                  <c:v>9.76</c:v>
                </c:pt>
                <c:pt idx="13">
                  <c:v>6.82</c:v>
                </c:pt>
                <c:pt idx="14">
                  <c:v>8.6999999999999993</c:v>
                </c:pt>
                <c:pt idx="15">
                  <c:v>7.51</c:v>
                </c:pt>
                <c:pt idx="16">
                  <c:v>7</c:v>
                </c:pt>
                <c:pt idx="17">
                  <c:v>6.75</c:v>
                </c:pt>
                <c:pt idx="18">
                  <c:v>21.74</c:v>
                </c:pt>
                <c:pt idx="19">
                  <c:v>4.59</c:v>
                </c:pt>
                <c:pt idx="20">
                  <c:v>7.91</c:v>
                </c:pt>
                <c:pt idx="21">
                  <c:v>7.12</c:v>
                </c:pt>
                <c:pt idx="22">
                  <c:v>5.53</c:v>
                </c:pt>
                <c:pt idx="23">
                  <c:v>0.47</c:v>
                </c:pt>
                <c:pt idx="24">
                  <c:v>7.88</c:v>
                </c:pt>
                <c:pt idx="25">
                  <c:v>2.91</c:v>
                </c:pt>
                <c:pt idx="26">
                  <c:v>18.63</c:v>
                </c:pt>
                <c:pt idx="27">
                  <c:v>7.01</c:v>
                </c:pt>
                <c:pt idx="28">
                  <c:v>7.43</c:v>
                </c:pt>
                <c:pt idx="29">
                  <c:v>11.95</c:v>
                </c:pt>
                <c:pt idx="30">
                  <c:v>10.73</c:v>
                </c:pt>
                <c:pt idx="31">
                  <c:v>2.6</c:v>
                </c:pt>
                <c:pt idx="32">
                  <c:v>10.14</c:v>
                </c:pt>
                <c:pt idx="33">
                  <c:v>12.97</c:v>
                </c:pt>
                <c:pt idx="34">
                  <c:v>7.35</c:v>
                </c:pt>
                <c:pt idx="35">
                  <c:v>5.19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94-4109-BEAB-978E958FFFA0}"/>
            </c:ext>
          </c:extLst>
        </c:ser>
        <c:ser>
          <c:idx val="1"/>
          <c:order val="1"/>
          <c:tx>
            <c:strRef>
              <c:f>'[Ф3_Статистика по отметкам4.xlsx]МАТ'!$F$1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'[Ф3_Статистика по отметкам4.xlsx]МАТ'!$A$2:$A$37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'[Ф3_Статистика по отметкам4.xlsx]МАТ'!$F$2:$F$37</c:f>
              <c:numCache>
                <c:formatCode>General</c:formatCode>
                <c:ptCount val="36"/>
                <c:pt idx="0">
                  <c:v>44.34</c:v>
                </c:pt>
                <c:pt idx="1">
                  <c:v>47.66</c:v>
                </c:pt>
                <c:pt idx="2">
                  <c:v>69.319999999999993</c:v>
                </c:pt>
                <c:pt idx="3">
                  <c:v>42.78</c:v>
                </c:pt>
                <c:pt idx="4">
                  <c:v>50.76</c:v>
                </c:pt>
                <c:pt idx="5">
                  <c:v>47</c:v>
                </c:pt>
                <c:pt idx="6">
                  <c:v>50.4</c:v>
                </c:pt>
                <c:pt idx="7">
                  <c:v>48.89</c:v>
                </c:pt>
                <c:pt idx="8">
                  <c:v>54.47</c:v>
                </c:pt>
                <c:pt idx="9">
                  <c:v>39.74</c:v>
                </c:pt>
                <c:pt idx="10">
                  <c:v>52.06</c:v>
                </c:pt>
                <c:pt idx="11">
                  <c:v>60.5</c:v>
                </c:pt>
                <c:pt idx="12">
                  <c:v>49.76</c:v>
                </c:pt>
                <c:pt idx="13">
                  <c:v>56.14</c:v>
                </c:pt>
                <c:pt idx="14">
                  <c:v>50.72</c:v>
                </c:pt>
                <c:pt idx="15">
                  <c:v>49.01</c:v>
                </c:pt>
                <c:pt idx="16">
                  <c:v>50.33</c:v>
                </c:pt>
                <c:pt idx="17">
                  <c:v>50.31</c:v>
                </c:pt>
                <c:pt idx="18">
                  <c:v>46.52</c:v>
                </c:pt>
                <c:pt idx="19">
                  <c:v>46.38</c:v>
                </c:pt>
                <c:pt idx="20">
                  <c:v>52.21</c:v>
                </c:pt>
                <c:pt idx="21">
                  <c:v>49.01</c:v>
                </c:pt>
                <c:pt idx="22">
                  <c:v>58.53</c:v>
                </c:pt>
                <c:pt idx="23">
                  <c:v>45.02</c:v>
                </c:pt>
                <c:pt idx="24">
                  <c:v>53.94</c:v>
                </c:pt>
                <c:pt idx="25">
                  <c:v>55.23</c:v>
                </c:pt>
                <c:pt idx="26">
                  <c:v>38.24</c:v>
                </c:pt>
                <c:pt idx="27">
                  <c:v>44.66</c:v>
                </c:pt>
                <c:pt idx="28">
                  <c:v>45.14</c:v>
                </c:pt>
                <c:pt idx="29">
                  <c:v>51.86</c:v>
                </c:pt>
                <c:pt idx="30">
                  <c:v>46.02</c:v>
                </c:pt>
                <c:pt idx="31">
                  <c:v>62.99</c:v>
                </c:pt>
                <c:pt idx="32">
                  <c:v>51.59</c:v>
                </c:pt>
                <c:pt idx="33">
                  <c:v>42.64</c:v>
                </c:pt>
                <c:pt idx="34">
                  <c:v>54.2</c:v>
                </c:pt>
                <c:pt idx="35">
                  <c:v>34.65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94-4109-BEAB-978E958FFFA0}"/>
            </c:ext>
          </c:extLst>
        </c:ser>
        <c:ser>
          <c:idx val="2"/>
          <c:order val="2"/>
          <c:tx>
            <c:strRef>
              <c:f>'[Ф3_Статистика по отметкам4.xlsx]МАТ'!$G$1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'[Ф3_Статистика по отметкам4.xlsx]МАТ'!$A$2:$A$37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'[Ф3_Статистика по отметкам4.xlsx]МАТ'!$G$2:$G$37</c:f>
              <c:numCache>
                <c:formatCode>General</c:formatCode>
                <c:ptCount val="36"/>
                <c:pt idx="0">
                  <c:v>35.549999999999997</c:v>
                </c:pt>
                <c:pt idx="1">
                  <c:v>34.56</c:v>
                </c:pt>
                <c:pt idx="2">
                  <c:v>25</c:v>
                </c:pt>
                <c:pt idx="3">
                  <c:v>35.700000000000003</c:v>
                </c:pt>
                <c:pt idx="4">
                  <c:v>35.22</c:v>
                </c:pt>
                <c:pt idx="5">
                  <c:v>34.56</c:v>
                </c:pt>
                <c:pt idx="6">
                  <c:v>38.1</c:v>
                </c:pt>
                <c:pt idx="7">
                  <c:v>35.56</c:v>
                </c:pt>
                <c:pt idx="8">
                  <c:v>29.27</c:v>
                </c:pt>
                <c:pt idx="9">
                  <c:v>47.44</c:v>
                </c:pt>
                <c:pt idx="10">
                  <c:v>37.08</c:v>
                </c:pt>
                <c:pt idx="11">
                  <c:v>31.09</c:v>
                </c:pt>
                <c:pt idx="12">
                  <c:v>35.119999999999997</c:v>
                </c:pt>
                <c:pt idx="13">
                  <c:v>30.91</c:v>
                </c:pt>
                <c:pt idx="14">
                  <c:v>34.78</c:v>
                </c:pt>
                <c:pt idx="15">
                  <c:v>31.23</c:v>
                </c:pt>
                <c:pt idx="16">
                  <c:v>36</c:v>
                </c:pt>
                <c:pt idx="17">
                  <c:v>37.42</c:v>
                </c:pt>
                <c:pt idx="18">
                  <c:v>26.09</c:v>
                </c:pt>
                <c:pt idx="19">
                  <c:v>36.47</c:v>
                </c:pt>
                <c:pt idx="20">
                  <c:v>34.549999999999997</c:v>
                </c:pt>
                <c:pt idx="21">
                  <c:v>35.630000000000003</c:v>
                </c:pt>
                <c:pt idx="22">
                  <c:v>29.95</c:v>
                </c:pt>
                <c:pt idx="23">
                  <c:v>41.23</c:v>
                </c:pt>
                <c:pt idx="24">
                  <c:v>31.95</c:v>
                </c:pt>
                <c:pt idx="25">
                  <c:v>36.049999999999997</c:v>
                </c:pt>
                <c:pt idx="26">
                  <c:v>23.53</c:v>
                </c:pt>
                <c:pt idx="27">
                  <c:v>38</c:v>
                </c:pt>
                <c:pt idx="28">
                  <c:v>38.29</c:v>
                </c:pt>
                <c:pt idx="29">
                  <c:v>29.56</c:v>
                </c:pt>
                <c:pt idx="30">
                  <c:v>34.26</c:v>
                </c:pt>
                <c:pt idx="31">
                  <c:v>27.27</c:v>
                </c:pt>
                <c:pt idx="32">
                  <c:v>31.55</c:v>
                </c:pt>
                <c:pt idx="33">
                  <c:v>35.159999999999997</c:v>
                </c:pt>
                <c:pt idx="34">
                  <c:v>30.67</c:v>
                </c:pt>
                <c:pt idx="35">
                  <c:v>34.85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894-4109-BEAB-978E958FFFA0}"/>
            </c:ext>
          </c:extLst>
        </c:ser>
        <c:ser>
          <c:idx val="3"/>
          <c:order val="3"/>
          <c:tx>
            <c:strRef>
              <c:f>'[Ф3_Статистика по отметкам4.xlsx]МАТ'!$H$1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'[Ф3_Статистика по отметкам4.xlsx]МАТ'!$A$2:$A$37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'[Ф3_Статистика по отметкам4.xlsx]МАТ'!$H$2:$H$37</c:f>
              <c:numCache>
                <c:formatCode>General</c:formatCode>
                <c:ptCount val="36"/>
                <c:pt idx="0">
                  <c:v>11.35</c:v>
                </c:pt>
                <c:pt idx="1">
                  <c:v>9.68</c:v>
                </c:pt>
                <c:pt idx="2">
                  <c:v>3.41</c:v>
                </c:pt>
                <c:pt idx="3">
                  <c:v>12.39</c:v>
                </c:pt>
                <c:pt idx="4">
                  <c:v>8.5</c:v>
                </c:pt>
                <c:pt idx="5">
                  <c:v>11.98</c:v>
                </c:pt>
                <c:pt idx="6">
                  <c:v>5.95</c:v>
                </c:pt>
                <c:pt idx="7">
                  <c:v>8.25</c:v>
                </c:pt>
                <c:pt idx="8">
                  <c:v>9.76</c:v>
                </c:pt>
                <c:pt idx="9">
                  <c:v>8.9700000000000006</c:v>
                </c:pt>
                <c:pt idx="10">
                  <c:v>6.74</c:v>
                </c:pt>
                <c:pt idx="11">
                  <c:v>3.36</c:v>
                </c:pt>
                <c:pt idx="12">
                  <c:v>5.37</c:v>
                </c:pt>
                <c:pt idx="13">
                  <c:v>6.14</c:v>
                </c:pt>
                <c:pt idx="14">
                  <c:v>5.8</c:v>
                </c:pt>
                <c:pt idx="15">
                  <c:v>12.25</c:v>
                </c:pt>
                <c:pt idx="16">
                  <c:v>6.67</c:v>
                </c:pt>
                <c:pt idx="17">
                  <c:v>5.52</c:v>
                </c:pt>
                <c:pt idx="18">
                  <c:v>5.65</c:v>
                </c:pt>
                <c:pt idx="19">
                  <c:v>12.56</c:v>
                </c:pt>
                <c:pt idx="20">
                  <c:v>5.33</c:v>
                </c:pt>
                <c:pt idx="21">
                  <c:v>8.24</c:v>
                </c:pt>
                <c:pt idx="22">
                  <c:v>5.99</c:v>
                </c:pt>
                <c:pt idx="23">
                  <c:v>13.27</c:v>
                </c:pt>
                <c:pt idx="24">
                  <c:v>6.22</c:v>
                </c:pt>
                <c:pt idx="25">
                  <c:v>5.81</c:v>
                </c:pt>
                <c:pt idx="26">
                  <c:v>19.61</c:v>
                </c:pt>
                <c:pt idx="27">
                  <c:v>10.33</c:v>
                </c:pt>
                <c:pt idx="28">
                  <c:v>9.14</c:v>
                </c:pt>
                <c:pt idx="29">
                  <c:v>6.62</c:v>
                </c:pt>
                <c:pt idx="30">
                  <c:v>9</c:v>
                </c:pt>
                <c:pt idx="31">
                  <c:v>7.14</c:v>
                </c:pt>
                <c:pt idx="32">
                  <c:v>6.72</c:v>
                </c:pt>
                <c:pt idx="33">
                  <c:v>9.23</c:v>
                </c:pt>
                <c:pt idx="34">
                  <c:v>7.77</c:v>
                </c:pt>
                <c:pt idx="35">
                  <c:v>25.31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894-4109-BEAB-978E958FFFA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41699128"/>
        <c:axId val="341693640"/>
      </c:barChart>
      <c:catAx>
        <c:axId val="3416991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1693640"/>
        <c:crosses val="autoZero"/>
        <c:auto val="1"/>
        <c:lblAlgn val="ctr"/>
        <c:lblOffset val="100"/>
        <c:noMultiLvlLbl val="0"/>
      </c:catAx>
      <c:valAx>
        <c:axId val="341693640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gradFill>
                <a:gsLst>
                  <a:gs pos="0">
                    <a:schemeClr val="tx1">
                      <a:lumMod val="5000"/>
                      <a:lumOff val="95000"/>
                    </a:schemeClr>
                  </a:gs>
                  <a:gs pos="10000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1699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baseline="0">
          <a:solidFill>
            <a:sysClr val="windowText" lastClr="000000"/>
          </a:solidFill>
        </a:defRPr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'[Ф4_Распределение первичных баллов4.xlsx]МАТ'!$A$2</c:f>
              <c:strCache>
                <c:ptCount val="1"/>
                <c:pt idx="0">
                  <c:v>По России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'[Ф4_Распределение первичных баллов4.xlsx]МАТ'!$E$1:$AC$1</c:f>
              <c:numCache>
                <c:formatCode>General</c:formatCode>
                <c:ptCount val="2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</c:numCache>
            </c:numRef>
          </c:cat>
          <c:val>
            <c:numRef>
              <c:f>'[Ф4_Распределение первичных баллов4.xlsx]МАТ'!$E$2:$AC$2</c:f>
              <c:numCache>
                <c:formatCode>General</c:formatCode>
                <c:ptCount val="25"/>
                <c:pt idx="0">
                  <c:v>0.4</c:v>
                </c:pt>
                <c:pt idx="1">
                  <c:v>0.7</c:v>
                </c:pt>
                <c:pt idx="2">
                  <c:v>1.1000000000000001</c:v>
                </c:pt>
                <c:pt idx="3">
                  <c:v>1.5</c:v>
                </c:pt>
                <c:pt idx="4">
                  <c:v>1.7</c:v>
                </c:pt>
                <c:pt idx="5">
                  <c:v>1.7</c:v>
                </c:pt>
                <c:pt idx="6">
                  <c:v>1.6</c:v>
                </c:pt>
                <c:pt idx="7">
                  <c:v>9.8000000000000007</c:v>
                </c:pt>
                <c:pt idx="8">
                  <c:v>9.1</c:v>
                </c:pt>
                <c:pt idx="9">
                  <c:v>7.7</c:v>
                </c:pt>
                <c:pt idx="10">
                  <c:v>6.6</c:v>
                </c:pt>
                <c:pt idx="11">
                  <c:v>5.9</c:v>
                </c:pt>
                <c:pt idx="12">
                  <c:v>5.3</c:v>
                </c:pt>
                <c:pt idx="13">
                  <c:v>8.4</c:v>
                </c:pt>
                <c:pt idx="14">
                  <c:v>8.1999999999999993</c:v>
                </c:pt>
                <c:pt idx="15">
                  <c:v>6.1</c:v>
                </c:pt>
                <c:pt idx="16">
                  <c:v>5.2</c:v>
                </c:pt>
                <c:pt idx="17">
                  <c:v>4.2</c:v>
                </c:pt>
                <c:pt idx="18">
                  <c:v>3.5</c:v>
                </c:pt>
                <c:pt idx="19">
                  <c:v>3.6</c:v>
                </c:pt>
                <c:pt idx="20">
                  <c:v>3.3</c:v>
                </c:pt>
                <c:pt idx="21">
                  <c:v>1.9</c:v>
                </c:pt>
                <c:pt idx="22">
                  <c:v>1.5</c:v>
                </c:pt>
                <c:pt idx="23">
                  <c:v>0.7</c:v>
                </c:pt>
                <c:pt idx="24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D5-413A-8099-CD1000D9A432}"/>
            </c:ext>
          </c:extLst>
        </c:ser>
        <c:ser>
          <c:idx val="1"/>
          <c:order val="1"/>
          <c:tx>
            <c:strRef>
              <c:f>'[Ф4_Распределение первичных баллов4.xlsx]МАТ'!$A$3</c:f>
              <c:strCache>
                <c:ptCount val="1"/>
                <c:pt idx="0">
                  <c:v>По Приморскому краю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'[Ф4_Распределение первичных баллов4.xlsx]МАТ'!$E$1:$AC$1</c:f>
              <c:numCache>
                <c:formatCode>General</c:formatCode>
                <c:ptCount val="2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</c:numCache>
            </c:numRef>
          </c:cat>
          <c:val>
            <c:numRef>
              <c:f>'[Ф4_Распределение первичных баллов4.xlsx]МАТ'!$E$3:$AC$3</c:f>
              <c:numCache>
                <c:formatCode>General</c:formatCode>
                <c:ptCount val="25"/>
                <c:pt idx="0">
                  <c:v>0.5</c:v>
                </c:pt>
                <c:pt idx="1">
                  <c:v>0.9</c:v>
                </c:pt>
                <c:pt idx="2">
                  <c:v>1.3</c:v>
                </c:pt>
                <c:pt idx="3">
                  <c:v>1.4</c:v>
                </c:pt>
                <c:pt idx="4">
                  <c:v>1.4</c:v>
                </c:pt>
                <c:pt idx="5">
                  <c:v>1.4</c:v>
                </c:pt>
                <c:pt idx="6">
                  <c:v>1.1000000000000001</c:v>
                </c:pt>
                <c:pt idx="7">
                  <c:v>12.6</c:v>
                </c:pt>
                <c:pt idx="8">
                  <c:v>9.6</c:v>
                </c:pt>
                <c:pt idx="9">
                  <c:v>7.8</c:v>
                </c:pt>
                <c:pt idx="10">
                  <c:v>6.5</c:v>
                </c:pt>
                <c:pt idx="11">
                  <c:v>5.7</c:v>
                </c:pt>
                <c:pt idx="12">
                  <c:v>5.4</c:v>
                </c:pt>
                <c:pt idx="13">
                  <c:v>9.3000000000000007</c:v>
                </c:pt>
                <c:pt idx="14">
                  <c:v>7.4</c:v>
                </c:pt>
                <c:pt idx="15">
                  <c:v>5.8</c:v>
                </c:pt>
                <c:pt idx="16">
                  <c:v>4.7</c:v>
                </c:pt>
                <c:pt idx="17">
                  <c:v>3.9</c:v>
                </c:pt>
                <c:pt idx="18">
                  <c:v>3.6</c:v>
                </c:pt>
                <c:pt idx="19">
                  <c:v>3.4</c:v>
                </c:pt>
                <c:pt idx="20">
                  <c:v>2.7</c:v>
                </c:pt>
                <c:pt idx="21">
                  <c:v>1.5</c:v>
                </c:pt>
                <c:pt idx="22">
                  <c:v>1.3</c:v>
                </c:pt>
                <c:pt idx="23">
                  <c:v>0.4</c:v>
                </c:pt>
                <c:pt idx="24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D5-413A-8099-CD1000D9A43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00"/>
        <c:overlap val="-27"/>
        <c:axId val="339063304"/>
        <c:axId val="339064088"/>
      </c:barChart>
      <c:catAx>
        <c:axId val="3390633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Баллы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9064088"/>
        <c:crosses val="autoZero"/>
        <c:auto val="1"/>
        <c:lblAlgn val="ctr"/>
        <c:lblOffset val="100"/>
        <c:noMultiLvlLbl val="0"/>
      </c:catAx>
      <c:valAx>
        <c:axId val="339064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 участников,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9063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baseline="0">
          <a:solidFill>
            <a:sysClr val="windowText" lastClr="000000"/>
          </a:solidFill>
        </a:defRPr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'[Ф9_Сравнение отметок с отметками по журналу4.xlsx]МАТ'!$D$1</c:f>
              <c:strCache>
                <c:ptCount val="1"/>
                <c:pt idx="0">
                  <c:v>Понизили
(Отметка &lt; Отметка по журналу) %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'[Ф9_Сравнение отметок с отметками по журналу4.xlsx]МАТ'!$A$2:$A$36</c:f>
              <c:strCache>
                <c:ptCount val="35"/>
                <c:pt idx="0">
                  <c:v>Приморский край</c:v>
                </c:pt>
                <c:pt idx="1">
                  <c:v>Лазовский муниципальный округ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Партизанский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Ольгинский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'[Ф9_Сравнение отметок с отметками по журналу4.xlsx]МАТ'!$D$2:$D$36</c:f>
              <c:numCache>
                <c:formatCode>General</c:formatCode>
                <c:ptCount val="35"/>
                <c:pt idx="0">
                  <c:v>21.99</c:v>
                </c:pt>
                <c:pt idx="1">
                  <c:v>31.82</c:v>
                </c:pt>
                <c:pt idx="2">
                  <c:v>26.96</c:v>
                </c:pt>
                <c:pt idx="3">
                  <c:v>17.989999999999998</c:v>
                </c:pt>
                <c:pt idx="4">
                  <c:v>8.33</c:v>
                </c:pt>
                <c:pt idx="5">
                  <c:v>19.84</c:v>
                </c:pt>
                <c:pt idx="6">
                  <c:v>20.61</c:v>
                </c:pt>
                <c:pt idx="7">
                  <c:v>21.14</c:v>
                </c:pt>
                <c:pt idx="8">
                  <c:v>17.95</c:v>
                </c:pt>
                <c:pt idx="9">
                  <c:v>17.23</c:v>
                </c:pt>
                <c:pt idx="10">
                  <c:v>12.71</c:v>
                </c:pt>
                <c:pt idx="11">
                  <c:v>20.49</c:v>
                </c:pt>
                <c:pt idx="12">
                  <c:v>19.32</c:v>
                </c:pt>
                <c:pt idx="13">
                  <c:v>30.43</c:v>
                </c:pt>
                <c:pt idx="14">
                  <c:v>16.600000000000001</c:v>
                </c:pt>
                <c:pt idx="15">
                  <c:v>20.329999999999998</c:v>
                </c:pt>
                <c:pt idx="16">
                  <c:v>19.940000000000001</c:v>
                </c:pt>
                <c:pt idx="17">
                  <c:v>35.369999999999997</c:v>
                </c:pt>
                <c:pt idx="18">
                  <c:v>10.17</c:v>
                </c:pt>
                <c:pt idx="19">
                  <c:v>16.010000000000002</c:v>
                </c:pt>
                <c:pt idx="20">
                  <c:v>22.27</c:v>
                </c:pt>
                <c:pt idx="21">
                  <c:v>13.5</c:v>
                </c:pt>
                <c:pt idx="22">
                  <c:v>6.19</c:v>
                </c:pt>
                <c:pt idx="23">
                  <c:v>19.5</c:v>
                </c:pt>
                <c:pt idx="24">
                  <c:v>10.18</c:v>
                </c:pt>
                <c:pt idx="25">
                  <c:v>46.08</c:v>
                </c:pt>
                <c:pt idx="26">
                  <c:v>20.53</c:v>
                </c:pt>
                <c:pt idx="27">
                  <c:v>20.57</c:v>
                </c:pt>
                <c:pt idx="28">
                  <c:v>34.409999999999997</c:v>
                </c:pt>
                <c:pt idx="29">
                  <c:v>21.6</c:v>
                </c:pt>
                <c:pt idx="30">
                  <c:v>8.5</c:v>
                </c:pt>
                <c:pt idx="31">
                  <c:v>16.690000000000001</c:v>
                </c:pt>
                <c:pt idx="32">
                  <c:v>28.93</c:v>
                </c:pt>
                <c:pt idx="33">
                  <c:v>17.05</c:v>
                </c:pt>
                <c:pt idx="34">
                  <c:v>23.33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8C-4847-907F-0225EF3C88D2}"/>
            </c:ext>
          </c:extLst>
        </c:ser>
        <c:ser>
          <c:idx val="1"/>
          <c:order val="1"/>
          <c:tx>
            <c:strRef>
              <c:f>'[Ф9_Сравнение отметок с отметками по журналу4.xlsx]МАТ'!$F$1</c:f>
              <c:strCache>
                <c:ptCount val="1"/>
                <c:pt idx="0">
                  <c:v>Подтвердили
(Отметка = Отметке по журналу) %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'[Ф9_Сравнение отметок с отметками по журналу4.xlsx]МАТ'!$A$2:$A$36</c:f>
              <c:strCache>
                <c:ptCount val="35"/>
                <c:pt idx="0">
                  <c:v>Приморский край</c:v>
                </c:pt>
                <c:pt idx="1">
                  <c:v>Лазовский муниципальный округ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Партизанский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Ольгинский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'[Ф9_Сравнение отметок с отметками по журналу4.xlsx]МАТ'!$F$2:$F$36</c:f>
              <c:numCache>
                <c:formatCode>General</c:formatCode>
                <c:ptCount val="35"/>
                <c:pt idx="0">
                  <c:v>69.319999999999993</c:v>
                </c:pt>
                <c:pt idx="1">
                  <c:v>63.64</c:v>
                </c:pt>
                <c:pt idx="2">
                  <c:v>61.68</c:v>
                </c:pt>
                <c:pt idx="3">
                  <c:v>75.31</c:v>
                </c:pt>
                <c:pt idx="4">
                  <c:v>88.43</c:v>
                </c:pt>
                <c:pt idx="5">
                  <c:v>76.59</c:v>
                </c:pt>
                <c:pt idx="6">
                  <c:v>74.319999999999993</c:v>
                </c:pt>
                <c:pt idx="7">
                  <c:v>73.17</c:v>
                </c:pt>
                <c:pt idx="8">
                  <c:v>78.209999999999994</c:v>
                </c:pt>
                <c:pt idx="9">
                  <c:v>82.4</c:v>
                </c:pt>
                <c:pt idx="10">
                  <c:v>83.05</c:v>
                </c:pt>
                <c:pt idx="11">
                  <c:v>76.099999999999994</c:v>
                </c:pt>
                <c:pt idx="12">
                  <c:v>77.27</c:v>
                </c:pt>
                <c:pt idx="13">
                  <c:v>63.77</c:v>
                </c:pt>
                <c:pt idx="14">
                  <c:v>72.73</c:v>
                </c:pt>
                <c:pt idx="15">
                  <c:v>72.33</c:v>
                </c:pt>
                <c:pt idx="16">
                  <c:v>73.930000000000007</c:v>
                </c:pt>
                <c:pt idx="17">
                  <c:v>54.59</c:v>
                </c:pt>
                <c:pt idx="18">
                  <c:v>82.57</c:v>
                </c:pt>
                <c:pt idx="19">
                  <c:v>76.52</c:v>
                </c:pt>
                <c:pt idx="20">
                  <c:v>71.040000000000006</c:v>
                </c:pt>
                <c:pt idx="21">
                  <c:v>82.21</c:v>
                </c:pt>
                <c:pt idx="22">
                  <c:v>82.38</c:v>
                </c:pt>
                <c:pt idx="23">
                  <c:v>73.86</c:v>
                </c:pt>
                <c:pt idx="24">
                  <c:v>88.02</c:v>
                </c:pt>
                <c:pt idx="25">
                  <c:v>41.18</c:v>
                </c:pt>
                <c:pt idx="26">
                  <c:v>67.02</c:v>
                </c:pt>
                <c:pt idx="27">
                  <c:v>74.86</c:v>
                </c:pt>
                <c:pt idx="28">
                  <c:v>59.29</c:v>
                </c:pt>
                <c:pt idx="29">
                  <c:v>69.69</c:v>
                </c:pt>
                <c:pt idx="30">
                  <c:v>84.97</c:v>
                </c:pt>
                <c:pt idx="31">
                  <c:v>74.94</c:v>
                </c:pt>
                <c:pt idx="32">
                  <c:v>60.35</c:v>
                </c:pt>
                <c:pt idx="33">
                  <c:v>75.37</c:v>
                </c:pt>
                <c:pt idx="34">
                  <c:v>51.56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78C-4847-907F-0225EF3C88D2}"/>
            </c:ext>
          </c:extLst>
        </c:ser>
        <c:ser>
          <c:idx val="2"/>
          <c:order val="2"/>
          <c:tx>
            <c:strRef>
              <c:f>'[Ф9_Сравнение отметок с отметками по журналу4.xlsx]МАТ'!$H$1</c:f>
              <c:strCache>
                <c:ptCount val="1"/>
                <c:pt idx="0">
                  <c:v>Повысили
(Отметка &gt; Отметка по журналу) %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1862892106141877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78C-4847-907F-0225EF3C88D2}"/>
                </c:ext>
              </c:extLst>
            </c:dLbl>
            <c:dLbl>
              <c:idx val="6"/>
              <c:layout>
                <c:manualLayout>
                  <c:x val="-1.2558867631842564E-2"/>
                  <c:y val="-1.4211722129882782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78C-4847-907F-0225EF3C88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'[Ф9_Сравнение отметок с отметками по журналу4.xlsx]МАТ'!$A$2:$A$36</c:f>
              <c:strCache>
                <c:ptCount val="35"/>
                <c:pt idx="0">
                  <c:v>Приморский край</c:v>
                </c:pt>
                <c:pt idx="1">
                  <c:v>Лазовский муниципальный округ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Партизанский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Ольгинский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'[Ф9_Сравнение отметок с отметками по журналу4.xlsx]МАТ'!$H$2:$H$36</c:f>
              <c:numCache>
                <c:formatCode>General</c:formatCode>
                <c:ptCount val="35"/>
                <c:pt idx="0">
                  <c:v>8.69</c:v>
                </c:pt>
                <c:pt idx="1">
                  <c:v>4.55</c:v>
                </c:pt>
                <c:pt idx="2">
                  <c:v>11.36</c:v>
                </c:pt>
                <c:pt idx="3">
                  <c:v>6.7</c:v>
                </c:pt>
                <c:pt idx="4">
                  <c:v>3.24</c:v>
                </c:pt>
                <c:pt idx="5">
                  <c:v>3.57</c:v>
                </c:pt>
                <c:pt idx="6">
                  <c:v>5.07</c:v>
                </c:pt>
                <c:pt idx="7">
                  <c:v>5.69</c:v>
                </c:pt>
                <c:pt idx="8">
                  <c:v>3.85</c:v>
                </c:pt>
                <c:pt idx="9">
                  <c:v>0.37</c:v>
                </c:pt>
                <c:pt idx="10">
                  <c:v>4.24</c:v>
                </c:pt>
                <c:pt idx="11">
                  <c:v>3.41</c:v>
                </c:pt>
                <c:pt idx="12">
                  <c:v>3.41</c:v>
                </c:pt>
                <c:pt idx="13">
                  <c:v>5.8</c:v>
                </c:pt>
                <c:pt idx="14">
                  <c:v>10.67</c:v>
                </c:pt>
                <c:pt idx="15">
                  <c:v>7.33</c:v>
                </c:pt>
                <c:pt idx="16">
                  <c:v>6.13</c:v>
                </c:pt>
                <c:pt idx="17">
                  <c:v>10.039999999999999</c:v>
                </c:pt>
                <c:pt idx="18">
                  <c:v>7.26</c:v>
                </c:pt>
                <c:pt idx="19">
                  <c:v>7.47</c:v>
                </c:pt>
                <c:pt idx="20">
                  <c:v>6.69</c:v>
                </c:pt>
                <c:pt idx="21">
                  <c:v>4.29</c:v>
                </c:pt>
                <c:pt idx="22">
                  <c:v>11.43</c:v>
                </c:pt>
                <c:pt idx="23">
                  <c:v>6.64</c:v>
                </c:pt>
                <c:pt idx="24">
                  <c:v>1.8</c:v>
                </c:pt>
                <c:pt idx="25">
                  <c:v>12.75</c:v>
                </c:pt>
                <c:pt idx="26">
                  <c:v>12.46</c:v>
                </c:pt>
                <c:pt idx="27">
                  <c:v>4.57</c:v>
                </c:pt>
                <c:pt idx="28">
                  <c:v>6.3</c:v>
                </c:pt>
                <c:pt idx="29">
                  <c:v>8.7100000000000009</c:v>
                </c:pt>
                <c:pt idx="30">
                  <c:v>6.54</c:v>
                </c:pt>
                <c:pt idx="31">
                  <c:v>8.3800000000000008</c:v>
                </c:pt>
                <c:pt idx="32">
                  <c:v>10.72</c:v>
                </c:pt>
                <c:pt idx="33">
                  <c:v>7.58</c:v>
                </c:pt>
                <c:pt idx="34">
                  <c:v>25.11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78C-4847-907F-0225EF3C88D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401202744"/>
        <c:axId val="401200392"/>
      </c:barChart>
      <c:catAx>
        <c:axId val="4012027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1200392"/>
        <c:crosses val="autoZero"/>
        <c:auto val="1"/>
        <c:lblAlgn val="ctr"/>
        <c:lblOffset val="100"/>
        <c:noMultiLvlLbl val="0"/>
      </c:catAx>
      <c:valAx>
        <c:axId val="40120039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gradFill>
                <a:gsLst>
                  <a:gs pos="0">
                    <a:schemeClr val="tx1">
                      <a:lumMod val="5000"/>
                      <a:lumOff val="95000"/>
                    </a:schemeClr>
                  </a:gs>
                  <a:gs pos="10000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1202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baseline="0">
          <a:solidFill>
            <a:sysClr val="windowText" lastClr="000000"/>
          </a:solidFill>
        </a:defRPr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365021215489268E-2"/>
          <c:y val="0.10127458820480974"/>
          <c:w val="0.96563497878451077"/>
          <c:h val="0.4632953358582928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Лист1!$B$2:$B$18</c:f>
              <c:numCache>
                <c:formatCode>General</c:formatCode>
                <c:ptCount val="17"/>
                <c:pt idx="0">
                  <c:v>50</c:v>
                </c:pt>
                <c:pt idx="1">
                  <c:v>45.28</c:v>
                </c:pt>
                <c:pt idx="2">
                  <c:v>47.94</c:v>
                </c:pt>
                <c:pt idx="3">
                  <c:v>55.36</c:v>
                </c:pt>
                <c:pt idx="4">
                  <c:v>57.14</c:v>
                </c:pt>
                <c:pt idx="5">
                  <c:v>38.270000000000003</c:v>
                </c:pt>
                <c:pt idx="6">
                  <c:v>26.23</c:v>
                </c:pt>
                <c:pt idx="7">
                  <c:v>94.44</c:v>
                </c:pt>
                <c:pt idx="8">
                  <c:v>63.33</c:v>
                </c:pt>
                <c:pt idx="9">
                  <c:v>43.75</c:v>
                </c:pt>
                <c:pt idx="10">
                  <c:v>27.58</c:v>
                </c:pt>
                <c:pt idx="11">
                  <c:v>18</c:v>
                </c:pt>
                <c:pt idx="12">
                  <c:v>69.23</c:v>
                </c:pt>
                <c:pt idx="13">
                  <c:v>60.38</c:v>
                </c:pt>
                <c:pt idx="14">
                  <c:v>21.95</c:v>
                </c:pt>
                <c:pt idx="15">
                  <c:v>29.24</c:v>
                </c:pt>
                <c:pt idx="16">
                  <c:v>35.14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20-4448-93D3-948E35661C93}"/>
            </c:ext>
          </c:extLst>
        </c:ser>
        <c:ser>
          <c:idx val="2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Лист1!$C$2:$C$18</c:f>
              <c:numCache>
                <c:formatCode>General</c:formatCode>
                <c:ptCount val="17"/>
                <c:pt idx="0">
                  <c:v>41.82</c:v>
                </c:pt>
                <c:pt idx="1">
                  <c:v>41.67</c:v>
                </c:pt>
                <c:pt idx="2">
                  <c:v>38.520000000000003</c:v>
                </c:pt>
                <c:pt idx="3">
                  <c:v>45.04</c:v>
                </c:pt>
                <c:pt idx="4">
                  <c:v>60</c:v>
                </c:pt>
                <c:pt idx="5">
                  <c:v>41.18</c:v>
                </c:pt>
                <c:pt idx="6">
                  <c:v>41.07</c:v>
                </c:pt>
                <c:pt idx="7">
                  <c:v>39.39</c:v>
                </c:pt>
                <c:pt idx="8">
                  <c:v>92.31</c:v>
                </c:pt>
                <c:pt idx="9">
                  <c:v>57.14</c:v>
                </c:pt>
                <c:pt idx="10">
                  <c:v>22.22</c:v>
                </c:pt>
                <c:pt idx="11">
                  <c:v>33.340000000000003</c:v>
                </c:pt>
                <c:pt idx="12">
                  <c:v>35.299999999999997</c:v>
                </c:pt>
                <c:pt idx="13">
                  <c:v>77.78</c:v>
                </c:pt>
                <c:pt idx="14">
                  <c:v>48.96</c:v>
                </c:pt>
                <c:pt idx="15">
                  <c:v>56.52</c:v>
                </c:pt>
                <c:pt idx="16">
                  <c:v>55.56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20-4448-93D3-948E35661C93}"/>
            </c:ext>
          </c:extLst>
        </c:ser>
        <c:ser>
          <c:idx val="3"/>
          <c:order val="2"/>
          <c:tx>
            <c:strRef>
              <c:f>Лист1!$D$1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Лист1!$D$2:$D$18</c:f>
              <c:numCache>
                <c:formatCode>General</c:formatCode>
                <c:ptCount val="17"/>
                <c:pt idx="0">
                  <c:v>47.17</c:v>
                </c:pt>
                <c:pt idx="1">
                  <c:v>49.17</c:v>
                </c:pt>
                <c:pt idx="2">
                  <c:v>47.760000000000005</c:v>
                </c:pt>
                <c:pt idx="3">
                  <c:v>50</c:v>
                </c:pt>
                <c:pt idx="4">
                  <c:v>36.840000000000003</c:v>
                </c:pt>
                <c:pt idx="5">
                  <c:v>34.49</c:v>
                </c:pt>
                <c:pt idx="6">
                  <c:v>56.66</c:v>
                </c:pt>
                <c:pt idx="7">
                  <c:v>63.64</c:v>
                </c:pt>
                <c:pt idx="8">
                  <c:v>57.46</c:v>
                </c:pt>
                <c:pt idx="9">
                  <c:v>78.95</c:v>
                </c:pt>
                <c:pt idx="10">
                  <c:v>23.64</c:v>
                </c:pt>
                <c:pt idx="11">
                  <c:v>38.4</c:v>
                </c:pt>
                <c:pt idx="12">
                  <c:v>33.33</c:v>
                </c:pt>
                <c:pt idx="13">
                  <c:v>25</c:v>
                </c:pt>
                <c:pt idx="14">
                  <c:v>53.14</c:v>
                </c:pt>
                <c:pt idx="15">
                  <c:v>35.08</c:v>
                </c:pt>
                <c:pt idx="16">
                  <c:v>34.83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BA-4545-B95E-9632821D3AB1}"/>
            </c:ext>
          </c:extLst>
        </c:ser>
        <c:ser>
          <c:idx val="4"/>
          <c:order val="3"/>
          <c:tx>
            <c:strRef>
              <c:f>Лист1!$E$1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Лист1!$E$2:$E$18</c:f>
              <c:numCache>
                <c:formatCode>General</c:formatCode>
                <c:ptCount val="17"/>
                <c:pt idx="0">
                  <c:v>51.93</c:v>
                </c:pt>
                <c:pt idx="1">
                  <c:v>53.660000000000004</c:v>
                </c:pt>
                <c:pt idx="2">
                  <c:v>46.33</c:v>
                </c:pt>
                <c:pt idx="3">
                  <c:v>64.800000000000011</c:v>
                </c:pt>
                <c:pt idx="4">
                  <c:v>55.410000000000004</c:v>
                </c:pt>
                <c:pt idx="5">
                  <c:v>23.340000000000003</c:v>
                </c:pt>
                <c:pt idx="6">
                  <c:v>37.74</c:v>
                </c:pt>
                <c:pt idx="7">
                  <c:v>45.84</c:v>
                </c:pt>
                <c:pt idx="8">
                  <c:v>48.33</c:v>
                </c:pt>
                <c:pt idx="9">
                  <c:v>73.44</c:v>
                </c:pt>
                <c:pt idx="10">
                  <c:v>51.81</c:v>
                </c:pt>
                <c:pt idx="11">
                  <c:v>41.5</c:v>
                </c:pt>
                <c:pt idx="12">
                  <c:v>26.83</c:v>
                </c:pt>
                <c:pt idx="13">
                  <c:v>30.959999999999997</c:v>
                </c:pt>
                <c:pt idx="14">
                  <c:v>54.38</c:v>
                </c:pt>
                <c:pt idx="15">
                  <c:v>53.330000000000005</c:v>
                </c:pt>
                <c:pt idx="16">
                  <c:v>41.22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0A-4601-885E-145EF1846F9E}"/>
            </c:ext>
          </c:extLst>
        </c:ser>
        <c:ser>
          <c:idx val="5"/>
          <c:order val="4"/>
          <c:tx>
            <c:strRef>
              <c:f>Лист1!$F$1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Лист1!$F$2:$F$18</c:f>
              <c:numCache>
                <c:formatCode>General</c:formatCode>
                <c:ptCount val="17"/>
                <c:pt idx="0">
                  <c:v>45.95</c:v>
                </c:pt>
                <c:pt idx="1">
                  <c:v>59.519999999999996</c:v>
                </c:pt>
                <c:pt idx="2">
                  <c:v>57.620000000000005</c:v>
                </c:pt>
                <c:pt idx="3">
                  <c:v>54.46</c:v>
                </c:pt>
                <c:pt idx="4">
                  <c:v>51.09</c:v>
                </c:pt>
                <c:pt idx="5">
                  <c:v>51.75</c:v>
                </c:pt>
                <c:pt idx="6">
                  <c:v>57.65</c:v>
                </c:pt>
                <c:pt idx="7">
                  <c:v>54.76</c:v>
                </c:pt>
                <c:pt idx="8">
                  <c:v>55.84</c:v>
                </c:pt>
                <c:pt idx="9">
                  <c:v>46.97</c:v>
                </c:pt>
                <c:pt idx="10">
                  <c:v>61.46</c:v>
                </c:pt>
                <c:pt idx="11">
                  <c:v>60.510000000000005</c:v>
                </c:pt>
                <c:pt idx="12">
                  <c:v>30</c:v>
                </c:pt>
                <c:pt idx="13">
                  <c:v>73.95</c:v>
                </c:pt>
                <c:pt idx="14">
                  <c:v>63.16</c:v>
                </c:pt>
                <c:pt idx="15">
                  <c:v>55.63</c:v>
                </c:pt>
                <c:pt idx="16">
                  <c:v>35.660000000000004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75-4B30-B92E-C6254FAC1B1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575536202323133E-2"/>
          <c:y val="0.1054614556848513"/>
          <c:w val="0.95142446379767687"/>
          <c:h val="0.446547258590313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Лист1!$C$2:$C$19</c:f>
              <c:numCache>
                <c:formatCode>General</c:formatCode>
                <c:ptCount val="18"/>
                <c:pt idx="0">
                  <c:v>20.89</c:v>
                </c:pt>
                <c:pt idx="1">
                  <c:v>17.28</c:v>
                </c:pt>
                <c:pt idx="2">
                  <c:v>35.85</c:v>
                </c:pt>
                <c:pt idx="3">
                  <c:v>17.5</c:v>
                </c:pt>
                <c:pt idx="4">
                  <c:v>43.33</c:v>
                </c:pt>
                <c:pt idx="5">
                  <c:v>45.84</c:v>
                </c:pt>
                <c:pt idx="6">
                  <c:v>47.870000000000005</c:v>
                </c:pt>
                <c:pt idx="7">
                  <c:v>46.97</c:v>
                </c:pt>
                <c:pt idx="8">
                  <c:v>28.880000000000003</c:v>
                </c:pt>
                <c:pt idx="9">
                  <c:v>17.64</c:v>
                </c:pt>
                <c:pt idx="10">
                  <c:v>24</c:v>
                </c:pt>
                <c:pt idx="11">
                  <c:v>30.86</c:v>
                </c:pt>
                <c:pt idx="12">
                  <c:v>60</c:v>
                </c:pt>
                <c:pt idx="13">
                  <c:v>56.059999999999995</c:v>
                </c:pt>
                <c:pt idx="14">
                  <c:v>35.85</c:v>
                </c:pt>
                <c:pt idx="15">
                  <c:v>29.689999999999998</c:v>
                </c:pt>
                <c:pt idx="16">
                  <c:v>34.69</c:v>
                </c:pt>
                <c:pt idx="17">
                  <c:v>42.85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54-4CAA-870E-E2B002DFDF07}"/>
            </c:ext>
          </c:extLst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Лист1!$D$2:$D$19</c:f>
              <c:numCache>
                <c:formatCode>General</c:formatCode>
                <c:ptCount val="18"/>
                <c:pt idx="0">
                  <c:v>66.66</c:v>
                </c:pt>
                <c:pt idx="1">
                  <c:v>30.46</c:v>
                </c:pt>
                <c:pt idx="2">
                  <c:v>28.68</c:v>
                </c:pt>
                <c:pt idx="3">
                  <c:v>40.44</c:v>
                </c:pt>
                <c:pt idx="4">
                  <c:v>33.33</c:v>
                </c:pt>
                <c:pt idx="5">
                  <c:v>66.67</c:v>
                </c:pt>
                <c:pt idx="6">
                  <c:v>33.33</c:v>
                </c:pt>
                <c:pt idx="7">
                  <c:v>39.54</c:v>
                </c:pt>
                <c:pt idx="8">
                  <c:v>40</c:v>
                </c:pt>
                <c:pt idx="9">
                  <c:v>18.52</c:v>
                </c:pt>
                <c:pt idx="10">
                  <c:v>36.590000000000003</c:v>
                </c:pt>
                <c:pt idx="11">
                  <c:v>64.290000000000006</c:v>
                </c:pt>
                <c:pt idx="12">
                  <c:v>33.89</c:v>
                </c:pt>
                <c:pt idx="13">
                  <c:v>62.24</c:v>
                </c:pt>
                <c:pt idx="14">
                  <c:v>51.61</c:v>
                </c:pt>
                <c:pt idx="15">
                  <c:v>50.45</c:v>
                </c:pt>
                <c:pt idx="16">
                  <c:v>52.94</c:v>
                </c:pt>
                <c:pt idx="17">
                  <c:v>61.11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54-4CAA-870E-E2B002DFDF07}"/>
            </c:ext>
          </c:extLst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Лист1!$E$2:$E$19</c:f>
              <c:numCache>
                <c:formatCode>General</c:formatCode>
                <c:ptCount val="18"/>
                <c:pt idx="0">
                  <c:v>44.79</c:v>
                </c:pt>
                <c:pt idx="1">
                  <c:v>35.36</c:v>
                </c:pt>
                <c:pt idx="2">
                  <c:v>49.81</c:v>
                </c:pt>
                <c:pt idx="3">
                  <c:v>60</c:v>
                </c:pt>
                <c:pt idx="4">
                  <c:v>36.630000000000003</c:v>
                </c:pt>
                <c:pt idx="5">
                  <c:v>55.07</c:v>
                </c:pt>
                <c:pt idx="6">
                  <c:v>61.04</c:v>
                </c:pt>
                <c:pt idx="7">
                  <c:v>27.830000000000002</c:v>
                </c:pt>
                <c:pt idx="8">
                  <c:v>60.5</c:v>
                </c:pt>
                <c:pt idx="9">
                  <c:v>51.24</c:v>
                </c:pt>
                <c:pt idx="10">
                  <c:v>46.25</c:v>
                </c:pt>
                <c:pt idx="11">
                  <c:v>67.959999999999994</c:v>
                </c:pt>
                <c:pt idx="12">
                  <c:v>50.61</c:v>
                </c:pt>
                <c:pt idx="13">
                  <c:v>52.83</c:v>
                </c:pt>
                <c:pt idx="14">
                  <c:v>49.599999999999994</c:v>
                </c:pt>
                <c:pt idx="15">
                  <c:v>55.93</c:v>
                </c:pt>
                <c:pt idx="16">
                  <c:v>46.97</c:v>
                </c:pt>
                <c:pt idx="17">
                  <c:v>46.55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54-4CAA-870E-E2B002DFDF07}"/>
            </c:ext>
          </c:extLst>
        </c:ser>
        <c:ser>
          <c:idx val="3"/>
          <c:order val="3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Лист1!$F$2:$F$19</c:f>
              <c:numCache>
                <c:formatCode>General</c:formatCode>
                <c:ptCount val="18"/>
                <c:pt idx="0">
                  <c:v>46.75</c:v>
                </c:pt>
                <c:pt idx="1">
                  <c:v>40.090000000000003</c:v>
                </c:pt>
                <c:pt idx="2">
                  <c:v>49.54</c:v>
                </c:pt>
                <c:pt idx="3">
                  <c:v>46.239999999999995</c:v>
                </c:pt>
                <c:pt idx="4">
                  <c:v>59.26</c:v>
                </c:pt>
                <c:pt idx="5">
                  <c:v>53.269999999999996</c:v>
                </c:pt>
                <c:pt idx="6">
                  <c:v>47.78</c:v>
                </c:pt>
                <c:pt idx="7">
                  <c:v>60</c:v>
                </c:pt>
                <c:pt idx="8">
                  <c:v>53.06</c:v>
                </c:pt>
                <c:pt idx="9">
                  <c:v>41.529999999999994</c:v>
                </c:pt>
                <c:pt idx="10">
                  <c:v>52.38</c:v>
                </c:pt>
                <c:pt idx="11">
                  <c:v>49.31</c:v>
                </c:pt>
                <c:pt idx="12">
                  <c:v>44.209999999999994</c:v>
                </c:pt>
                <c:pt idx="13">
                  <c:v>29</c:v>
                </c:pt>
                <c:pt idx="14">
                  <c:v>41.26</c:v>
                </c:pt>
                <c:pt idx="15">
                  <c:v>35.93</c:v>
                </c:pt>
                <c:pt idx="16">
                  <c:v>56.400000000000006</c:v>
                </c:pt>
                <c:pt idx="17">
                  <c:v>57.86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DE-46FC-858A-D1ADF7EB10F5}"/>
            </c:ext>
          </c:extLst>
        </c:ser>
        <c:ser>
          <c:idx val="4"/>
          <c:order val="4"/>
          <c:tx>
            <c:strRef>
              <c:f>Лист1!$G$1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Лист1!$G$2:$G$19</c:f>
              <c:numCache>
                <c:formatCode>General</c:formatCode>
                <c:ptCount val="18"/>
                <c:pt idx="0">
                  <c:v>52.339999999999996</c:v>
                </c:pt>
                <c:pt idx="1">
                  <c:v>49.11</c:v>
                </c:pt>
                <c:pt idx="2">
                  <c:v>60.769999999999996</c:v>
                </c:pt>
                <c:pt idx="3">
                  <c:v>41.67</c:v>
                </c:pt>
                <c:pt idx="4">
                  <c:v>60.230000000000004</c:v>
                </c:pt>
                <c:pt idx="5">
                  <c:v>47.010000000000005</c:v>
                </c:pt>
                <c:pt idx="6">
                  <c:v>52.120000000000005</c:v>
                </c:pt>
                <c:pt idx="8">
                  <c:v>61.37</c:v>
                </c:pt>
                <c:pt idx="9">
                  <c:v>59.769999999999996</c:v>
                </c:pt>
                <c:pt idx="10">
                  <c:v>57.379999999999995</c:v>
                </c:pt>
                <c:pt idx="11">
                  <c:v>47.03</c:v>
                </c:pt>
                <c:pt idx="12">
                  <c:v>59.05</c:v>
                </c:pt>
                <c:pt idx="13">
                  <c:v>35.42</c:v>
                </c:pt>
                <c:pt idx="14">
                  <c:v>45.22</c:v>
                </c:pt>
                <c:pt idx="15">
                  <c:v>47.65</c:v>
                </c:pt>
                <c:pt idx="16">
                  <c:v>58.33</c:v>
                </c:pt>
                <c:pt idx="17">
                  <c:v>65.05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38-45C3-AFDD-945329FD44B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БИО!$E$1</c:f>
              <c:strCache>
                <c:ptCount val="1"/>
                <c:pt idx="0">
                  <c:v>РФ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БИО!$A$3:$A$29</c:f>
              <c:strCache>
                <c:ptCount val="27"/>
                <c:pt idx="0">
                  <c:v>1.1</c:v>
                </c:pt>
                <c:pt idx="1">
                  <c:v>1.2</c:v>
                </c:pt>
                <c:pt idx="2">
                  <c:v>1.3</c:v>
                </c:pt>
                <c:pt idx="3">
                  <c:v>2.1</c:v>
                </c:pt>
                <c:pt idx="4">
                  <c:v>2.2</c:v>
                </c:pt>
                <c:pt idx="5">
                  <c:v>3. </c:v>
                </c:pt>
                <c:pt idx="6">
                  <c:v>4.1</c:v>
                </c:pt>
                <c:pt idx="7">
                  <c:v>4.2</c:v>
                </c:pt>
                <c:pt idx="8">
                  <c:v>5. </c:v>
                </c:pt>
                <c:pt idx="9">
                  <c:v>6. </c:v>
                </c:pt>
                <c:pt idx="10">
                  <c:v>7.1</c:v>
                </c:pt>
                <c:pt idx="11">
                  <c:v>7.2</c:v>
                </c:pt>
                <c:pt idx="12">
                  <c:v>8. </c:v>
                </c:pt>
                <c:pt idx="13">
                  <c:v>9. </c:v>
                </c:pt>
                <c:pt idx="14">
                  <c:v>10.1</c:v>
                </c:pt>
                <c:pt idx="15">
                  <c:v>10.2</c:v>
                </c:pt>
                <c:pt idx="16">
                  <c:v>11.1</c:v>
                </c:pt>
                <c:pt idx="17">
                  <c:v>11.2</c:v>
                </c:pt>
                <c:pt idx="18">
                  <c:v>11.3</c:v>
                </c:pt>
                <c:pt idx="19">
                  <c:v>11.4</c:v>
                </c:pt>
                <c:pt idx="20">
                  <c:v>12К1. </c:v>
                </c:pt>
                <c:pt idx="21">
                  <c:v>12К2. </c:v>
                </c:pt>
                <c:pt idx="22">
                  <c:v>13. </c:v>
                </c:pt>
                <c:pt idx="23">
                  <c:v>14.1</c:v>
                </c:pt>
                <c:pt idx="24">
                  <c:v>14.2</c:v>
                </c:pt>
                <c:pt idx="25">
                  <c:v>15. </c:v>
                </c:pt>
                <c:pt idx="26">
                  <c:v>16. </c:v>
                </c:pt>
              </c:strCache>
            </c:strRef>
          </c:cat>
          <c:val>
            <c:numRef>
              <c:f>БИО!$E$3:$E$29</c:f>
              <c:numCache>
                <c:formatCode>General</c:formatCode>
                <c:ptCount val="27"/>
                <c:pt idx="0">
                  <c:v>72.239999999999995</c:v>
                </c:pt>
                <c:pt idx="1">
                  <c:v>56.04</c:v>
                </c:pt>
                <c:pt idx="2">
                  <c:v>58.08</c:v>
                </c:pt>
                <c:pt idx="3">
                  <c:v>67.510000000000005</c:v>
                </c:pt>
                <c:pt idx="4">
                  <c:v>57.56</c:v>
                </c:pt>
                <c:pt idx="5">
                  <c:v>58.58</c:v>
                </c:pt>
                <c:pt idx="6">
                  <c:v>65.650000000000006</c:v>
                </c:pt>
                <c:pt idx="7">
                  <c:v>54.37</c:v>
                </c:pt>
                <c:pt idx="8">
                  <c:v>58.4</c:v>
                </c:pt>
                <c:pt idx="9">
                  <c:v>52.06</c:v>
                </c:pt>
                <c:pt idx="10">
                  <c:v>39.380000000000003</c:v>
                </c:pt>
                <c:pt idx="11">
                  <c:v>75.44</c:v>
                </c:pt>
                <c:pt idx="12">
                  <c:v>78.39</c:v>
                </c:pt>
                <c:pt idx="13">
                  <c:v>60.93</c:v>
                </c:pt>
                <c:pt idx="14">
                  <c:v>67.900000000000006</c:v>
                </c:pt>
                <c:pt idx="15">
                  <c:v>67.930000000000007</c:v>
                </c:pt>
                <c:pt idx="16">
                  <c:v>52.02</c:v>
                </c:pt>
                <c:pt idx="17">
                  <c:v>49.44</c:v>
                </c:pt>
                <c:pt idx="18">
                  <c:v>60.56</c:v>
                </c:pt>
                <c:pt idx="19">
                  <c:v>62.89</c:v>
                </c:pt>
                <c:pt idx="20">
                  <c:v>52.28</c:v>
                </c:pt>
                <c:pt idx="21">
                  <c:v>33.619999999999997</c:v>
                </c:pt>
                <c:pt idx="22">
                  <c:v>37.909999999999997</c:v>
                </c:pt>
                <c:pt idx="23">
                  <c:v>48.25</c:v>
                </c:pt>
                <c:pt idx="24">
                  <c:v>35.22</c:v>
                </c:pt>
                <c:pt idx="25">
                  <c:v>60.79</c:v>
                </c:pt>
                <c:pt idx="26">
                  <c:v>46.7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57-4AEC-BEE9-8C8C97CAFAE1}"/>
            </c:ext>
          </c:extLst>
        </c:ser>
        <c:ser>
          <c:idx val="1"/>
          <c:order val="1"/>
          <c:tx>
            <c:strRef>
              <c:f>БИО!$F$1</c:f>
              <c:strCache>
                <c:ptCount val="1"/>
                <c:pt idx="0">
                  <c:v>Приморский край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БИО!$A$3:$A$29</c:f>
              <c:strCache>
                <c:ptCount val="27"/>
                <c:pt idx="0">
                  <c:v>1.1</c:v>
                </c:pt>
                <c:pt idx="1">
                  <c:v>1.2</c:v>
                </c:pt>
                <c:pt idx="2">
                  <c:v>1.3</c:v>
                </c:pt>
                <c:pt idx="3">
                  <c:v>2.1</c:v>
                </c:pt>
                <c:pt idx="4">
                  <c:v>2.2</c:v>
                </c:pt>
                <c:pt idx="5">
                  <c:v>3. </c:v>
                </c:pt>
                <c:pt idx="6">
                  <c:v>4.1</c:v>
                </c:pt>
                <c:pt idx="7">
                  <c:v>4.2</c:v>
                </c:pt>
                <c:pt idx="8">
                  <c:v>5. </c:v>
                </c:pt>
                <c:pt idx="9">
                  <c:v>6. </c:v>
                </c:pt>
                <c:pt idx="10">
                  <c:v>7.1</c:v>
                </c:pt>
                <c:pt idx="11">
                  <c:v>7.2</c:v>
                </c:pt>
                <c:pt idx="12">
                  <c:v>8. </c:v>
                </c:pt>
                <c:pt idx="13">
                  <c:v>9. </c:v>
                </c:pt>
                <c:pt idx="14">
                  <c:v>10.1</c:v>
                </c:pt>
                <c:pt idx="15">
                  <c:v>10.2</c:v>
                </c:pt>
                <c:pt idx="16">
                  <c:v>11.1</c:v>
                </c:pt>
                <c:pt idx="17">
                  <c:v>11.2</c:v>
                </c:pt>
                <c:pt idx="18">
                  <c:v>11.3</c:v>
                </c:pt>
                <c:pt idx="19">
                  <c:v>11.4</c:v>
                </c:pt>
                <c:pt idx="20">
                  <c:v>12К1. </c:v>
                </c:pt>
                <c:pt idx="21">
                  <c:v>12К2. </c:v>
                </c:pt>
                <c:pt idx="22">
                  <c:v>13. </c:v>
                </c:pt>
                <c:pt idx="23">
                  <c:v>14.1</c:v>
                </c:pt>
                <c:pt idx="24">
                  <c:v>14.2</c:v>
                </c:pt>
                <c:pt idx="25">
                  <c:v>15. </c:v>
                </c:pt>
                <c:pt idx="26">
                  <c:v>16. </c:v>
                </c:pt>
              </c:strCache>
            </c:strRef>
          </c:cat>
          <c:val>
            <c:numRef>
              <c:f>БИО!$F$3:$F$29</c:f>
              <c:numCache>
                <c:formatCode>General</c:formatCode>
                <c:ptCount val="27"/>
                <c:pt idx="0">
                  <c:v>71.02</c:v>
                </c:pt>
                <c:pt idx="1">
                  <c:v>54.35</c:v>
                </c:pt>
                <c:pt idx="2">
                  <c:v>59.36</c:v>
                </c:pt>
                <c:pt idx="3">
                  <c:v>69.77</c:v>
                </c:pt>
                <c:pt idx="4">
                  <c:v>58.02</c:v>
                </c:pt>
                <c:pt idx="5">
                  <c:v>59.1</c:v>
                </c:pt>
                <c:pt idx="6">
                  <c:v>63.71</c:v>
                </c:pt>
                <c:pt idx="7">
                  <c:v>60.22</c:v>
                </c:pt>
                <c:pt idx="8">
                  <c:v>55.26</c:v>
                </c:pt>
                <c:pt idx="9">
                  <c:v>52.33</c:v>
                </c:pt>
                <c:pt idx="10">
                  <c:v>36.46</c:v>
                </c:pt>
                <c:pt idx="11">
                  <c:v>75.44</c:v>
                </c:pt>
                <c:pt idx="12">
                  <c:v>77.739999999999995</c:v>
                </c:pt>
                <c:pt idx="13">
                  <c:v>62.45</c:v>
                </c:pt>
                <c:pt idx="14">
                  <c:v>62.3</c:v>
                </c:pt>
                <c:pt idx="15">
                  <c:v>64.510000000000005</c:v>
                </c:pt>
                <c:pt idx="16">
                  <c:v>55.88</c:v>
                </c:pt>
                <c:pt idx="17">
                  <c:v>52.49</c:v>
                </c:pt>
                <c:pt idx="18">
                  <c:v>62.92</c:v>
                </c:pt>
                <c:pt idx="19">
                  <c:v>64.680000000000007</c:v>
                </c:pt>
                <c:pt idx="20">
                  <c:v>49.04</c:v>
                </c:pt>
                <c:pt idx="21">
                  <c:v>31.39</c:v>
                </c:pt>
                <c:pt idx="22">
                  <c:v>37.26</c:v>
                </c:pt>
                <c:pt idx="23">
                  <c:v>48.07</c:v>
                </c:pt>
                <c:pt idx="24">
                  <c:v>38.03</c:v>
                </c:pt>
                <c:pt idx="25">
                  <c:v>56.85</c:v>
                </c:pt>
                <c:pt idx="26">
                  <c:v>44.63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57-4AEC-BEE9-8C8C97CAFAE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55724792"/>
        <c:axId val="355722440"/>
      </c:barChart>
      <c:catAx>
        <c:axId val="355724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Задание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5722440"/>
        <c:crosses val="autoZero"/>
        <c:auto val="1"/>
        <c:lblAlgn val="ctr"/>
        <c:lblOffset val="100"/>
        <c:noMultiLvlLbl val="0"/>
      </c:catAx>
      <c:valAx>
        <c:axId val="35572244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 выполнения,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5724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'[Ф3_Статистика по отметкам5кл.xlsx]БИО'!$E$1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'[Ф3_Статистика по отметкам5кл.xlsx]БИО'!$A$2:$A$37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'[Ф3_Статистика по отметкам5кл.xlsx]БИО'!$E$2:$E$37</c:f>
              <c:numCache>
                <c:formatCode>General</c:formatCode>
                <c:ptCount val="36"/>
                <c:pt idx="0">
                  <c:v>2.98</c:v>
                </c:pt>
                <c:pt idx="1">
                  <c:v>3.25</c:v>
                </c:pt>
                <c:pt idx="2">
                  <c:v>2.7</c:v>
                </c:pt>
                <c:pt idx="3">
                  <c:v>4.3</c:v>
                </c:pt>
                <c:pt idx="4">
                  <c:v>1.61</c:v>
                </c:pt>
                <c:pt idx="5">
                  <c:v>0.89</c:v>
                </c:pt>
                <c:pt idx="6">
                  <c:v>0</c:v>
                </c:pt>
                <c:pt idx="7">
                  <c:v>4.9000000000000004</c:v>
                </c:pt>
                <c:pt idx="8">
                  <c:v>0</c:v>
                </c:pt>
                <c:pt idx="9">
                  <c:v>0</c:v>
                </c:pt>
                <c:pt idx="10">
                  <c:v>1.67</c:v>
                </c:pt>
                <c:pt idx="11">
                  <c:v>0</c:v>
                </c:pt>
                <c:pt idx="12">
                  <c:v>4.17</c:v>
                </c:pt>
                <c:pt idx="13">
                  <c:v>1.72</c:v>
                </c:pt>
                <c:pt idx="14">
                  <c:v>0</c:v>
                </c:pt>
                <c:pt idx="15">
                  <c:v>0</c:v>
                </c:pt>
                <c:pt idx="16">
                  <c:v>3.51</c:v>
                </c:pt>
                <c:pt idx="17">
                  <c:v>3.75</c:v>
                </c:pt>
                <c:pt idx="18">
                  <c:v>6.98</c:v>
                </c:pt>
                <c:pt idx="19">
                  <c:v>3.11</c:v>
                </c:pt>
                <c:pt idx="20">
                  <c:v>1.79</c:v>
                </c:pt>
                <c:pt idx="21">
                  <c:v>2.66</c:v>
                </c:pt>
                <c:pt idx="22">
                  <c:v>6.25</c:v>
                </c:pt>
                <c:pt idx="23">
                  <c:v>2.27</c:v>
                </c:pt>
                <c:pt idx="24">
                  <c:v>1.71</c:v>
                </c:pt>
                <c:pt idx="25">
                  <c:v>0</c:v>
                </c:pt>
                <c:pt idx="26">
                  <c:v>2.27</c:v>
                </c:pt>
                <c:pt idx="27">
                  <c:v>1.48</c:v>
                </c:pt>
                <c:pt idx="28">
                  <c:v>0</c:v>
                </c:pt>
                <c:pt idx="29">
                  <c:v>3.95</c:v>
                </c:pt>
                <c:pt idx="30">
                  <c:v>1.9</c:v>
                </c:pt>
                <c:pt idx="31">
                  <c:v>6.25</c:v>
                </c:pt>
                <c:pt idx="32">
                  <c:v>5.5</c:v>
                </c:pt>
                <c:pt idx="33">
                  <c:v>4.7</c:v>
                </c:pt>
                <c:pt idx="34">
                  <c:v>2.5</c:v>
                </c:pt>
                <c:pt idx="3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C9-491D-8C60-32C24A868754}"/>
            </c:ext>
          </c:extLst>
        </c:ser>
        <c:ser>
          <c:idx val="1"/>
          <c:order val="1"/>
          <c:tx>
            <c:strRef>
              <c:f>'[Ф3_Статистика по отметкам5кл.xlsx]БИО'!$F$1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'[Ф3_Статистика по отметкам5кл.xlsx]БИО'!$A$2:$A$37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'[Ф3_Статистика по отметкам5кл.xlsx]БИО'!$F$2:$F$37</c:f>
              <c:numCache>
                <c:formatCode>General</c:formatCode>
                <c:ptCount val="36"/>
                <c:pt idx="0">
                  <c:v>40.36</c:v>
                </c:pt>
                <c:pt idx="1">
                  <c:v>40.74</c:v>
                </c:pt>
                <c:pt idx="2">
                  <c:v>51.35</c:v>
                </c:pt>
                <c:pt idx="3">
                  <c:v>36.18</c:v>
                </c:pt>
                <c:pt idx="4">
                  <c:v>40.76</c:v>
                </c:pt>
                <c:pt idx="5">
                  <c:v>44.64</c:v>
                </c:pt>
                <c:pt idx="6">
                  <c:v>48.91</c:v>
                </c:pt>
                <c:pt idx="7">
                  <c:v>43.36</c:v>
                </c:pt>
                <c:pt idx="8">
                  <c:v>42.35</c:v>
                </c:pt>
                <c:pt idx="9">
                  <c:v>45.24</c:v>
                </c:pt>
                <c:pt idx="10">
                  <c:v>42.5</c:v>
                </c:pt>
                <c:pt idx="11">
                  <c:v>53.03</c:v>
                </c:pt>
                <c:pt idx="12">
                  <c:v>34.380000000000003</c:v>
                </c:pt>
                <c:pt idx="13">
                  <c:v>37.770000000000003</c:v>
                </c:pt>
                <c:pt idx="14">
                  <c:v>70</c:v>
                </c:pt>
                <c:pt idx="15">
                  <c:v>26.05</c:v>
                </c:pt>
                <c:pt idx="16">
                  <c:v>33.33</c:v>
                </c:pt>
                <c:pt idx="17">
                  <c:v>40.630000000000003</c:v>
                </c:pt>
                <c:pt idx="18">
                  <c:v>57.36</c:v>
                </c:pt>
                <c:pt idx="19">
                  <c:v>44.56</c:v>
                </c:pt>
                <c:pt idx="20">
                  <c:v>49.1</c:v>
                </c:pt>
                <c:pt idx="21">
                  <c:v>36.57</c:v>
                </c:pt>
                <c:pt idx="22">
                  <c:v>52.08</c:v>
                </c:pt>
                <c:pt idx="23">
                  <c:v>37.5</c:v>
                </c:pt>
                <c:pt idx="24">
                  <c:v>51.28</c:v>
                </c:pt>
                <c:pt idx="25">
                  <c:v>47.89</c:v>
                </c:pt>
                <c:pt idx="26">
                  <c:v>36.36</c:v>
                </c:pt>
                <c:pt idx="27">
                  <c:v>38.75</c:v>
                </c:pt>
                <c:pt idx="28">
                  <c:v>42.62</c:v>
                </c:pt>
                <c:pt idx="29">
                  <c:v>49.01</c:v>
                </c:pt>
                <c:pt idx="30">
                  <c:v>39.049999999999997</c:v>
                </c:pt>
                <c:pt idx="31">
                  <c:v>58.33</c:v>
                </c:pt>
                <c:pt idx="32">
                  <c:v>49.28</c:v>
                </c:pt>
                <c:pt idx="33">
                  <c:v>47.65</c:v>
                </c:pt>
                <c:pt idx="34">
                  <c:v>39.17</c:v>
                </c:pt>
                <c:pt idx="35">
                  <c:v>34.96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C9-491D-8C60-32C24A868754}"/>
            </c:ext>
          </c:extLst>
        </c:ser>
        <c:ser>
          <c:idx val="2"/>
          <c:order val="2"/>
          <c:tx>
            <c:strRef>
              <c:f>'[Ф3_Статистика по отметкам5кл.xlsx]БИО'!$G$1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'[Ф3_Статистика по отметкам5кл.xlsx]БИО'!$A$2:$A$37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'[Ф3_Статистика по отметкам5кл.xlsx]БИО'!$G$2:$G$37</c:f>
              <c:numCache>
                <c:formatCode>General</c:formatCode>
                <c:ptCount val="36"/>
                <c:pt idx="0">
                  <c:v>47.12</c:v>
                </c:pt>
                <c:pt idx="1">
                  <c:v>47.59</c:v>
                </c:pt>
                <c:pt idx="2">
                  <c:v>35.14</c:v>
                </c:pt>
                <c:pt idx="3">
                  <c:v>49.69</c:v>
                </c:pt>
                <c:pt idx="4">
                  <c:v>48.09</c:v>
                </c:pt>
                <c:pt idx="5">
                  <c:v>50</c:v>
                </c:pt>
                <c:pt idx="6">
                  <c:v>51.09</c:v>
                </c:pt>
                <c:pt idx="7">
                  <c:v>50.35</c:v>
                </c:pt>
                <c:pt idx="8">
                  <c:v>43.53</c:v>
                </c:pt>
                <c:pt idx="9">
                  <c:v>54.76</c:v>
                </c:pt>
                <c:pt idx="10">
                  <c:v>51.67</c:v>
                </c:pt>
                <c:pt idx="11">
                  <c:v>39.39</c:v>
                </c:pt>
                <c:pt idx="12">
                  <c:v>57.29</c:v>
                </c:pt>
                <c:pt idx="13">
                  <c:v>41.63</c:v>
                </c:pt>
                <c:pt idx="14">
                  <c:v>25</c:v>
                </c:pt>
                <c:pt idx="15">
                  <c:v>52.94</c:v>
                </c:pt>
                <c:pt idx="16">
                  <c:v>56.14</c:v>
                </c:pt>
                <c:pt idx="17">
                  <c:v>50.63</c:v>
                </c:pt>
                <c:pt idx="18">
                  <c:v>32.56</c:v>
                </c:pt>
                <c:pt idx="19">
                  <c:v>39.9</c:v>
                </c:pt>
                <c:pt idx="20">
                  <c:v>42.97</c:v>
                </c:pt>
                <c:pt idx="21">
                  <c:v>55.19</c:v>
                </c:pt>
                <c:pt idx="22">
                  <c:v>38.54</c:v>
                </c:pt>
                <c:pt idx="23">
                  <c:v>51.14</c:v>
                </c:pt>
                <c:pt idx="24">
                  <c:v>41.03</c:v>
                </c:pt>
                <c:pt idx="25">
                  <c:v>47.89</c:v>
                </c:pt>
                <c:pt idx="26">
                  <c:v>54.55</c:v>
                </c:pt>
                <c:pt idx="27">
                  <c:v>50.18</c:v>
                </c:pt>
                <c:pt idx="28">
                  <c:v>45.9</c:v>
                </c:pt>
                <c:pt idx="29">
                  <c:v>39.14</c:v>
                </c:pt>
                <c:pt idx="30">
                  <c:v>54.29</c:v>
                </c:pt>
                <c:pt idx="31">
                  <c:v>28.13</c:v>
                </c:pt>
                <c:pt idx="32">
                  <c:v>38.880000000000003</c:v>
                </c:pt>
                <c:pt idx="33">
                  <c:v>42.28</c:v>
                </c:pt>
                <c:pt idx="34">
                  <c:v>46.25</c:v>
                </c:pt>
                <c:pt idx="35">
                  <c:v>49.12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7C9-491D-8C60-32C24A868754}"/>
            </c:ext>
          </c:extLst>
        </c:ser>
        <c:ser>
          <c:idx val="3"/>
          <c:order val="3"/>
          <c:tx>
            <c:strRef>
              <c:f>'[Ф3_Статистика по отметкам5кл.xlsx]БИО'!$H$1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'[Ф3_Статистика по отметкам5кл.xlsx]БИО'!$A$2:$A$37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'[Ф3_Статистика по отметкам5кл.xlsx]БИО'!$H$2:$H$37</c:f>
              <c:numCache>
                <c:formatCode>General</c:formatCode>
                <c:ptCount val="36"/>
                <c:pt idx="0">
                  <c:v>9.5399999999999991</c:v>
                </c:pt>
                <c:pt idx="1">
                  <c:v>8.42</c:v>
                </c:pt>
                <c:pt idx="2">
                  <c:v>10.81</c:v>
                </c:pt>
                <c:pt idx="3">
                  <c:v>9.83</c:v>
                </c:pt>
                <c:pt idx="4">
                  <c:v>9.5299999999999994</c:v>
                </c:pt>
                <c:pt idx="5">
                  <c:v>4.46</c:v>
                </c:pt>
                <c:pt idx="6">
                  <c:v>0</c:v>
                </c:pt>
                <c:pt idx="7">
                  <c:v>1.4</c:v>
                </c:pt>
                <c:pt idx="8">
                  <c:v>14.12</c:v>
                </c:pt>
                <c:pt idx="9">
                  <c:v>0</c:v>
                </c:pt>
                <c:pt idx="10">
                  <c:v>4.17</c:v>
                </c:pt>
                <c:pt idx="11">
                  <c:v>7.58</c:v>
                </c:pt>
                <c:pt idx="12">
                  <c:v>4.17</c:v>
                </c:pt>
                <c:pt idx="13">
                  <c:v>18.88</c:v>
                </c:pt>
                <c:pt idx="14">
                  <c:v>5</c:v>
                </c:pt>
                <c:pt idx="15">
                  <c:v>21.01</c:v>
                </c:pt>
                <c:pt idx="16">
                  <c:v>7.02</c:v>
                </c:pt>
                <c:pt idx="17">
                  <c:v>5</c:v>
                </c:pt>
                <c:pt idx="18">
                  <c:v>3.1</c:v>
                </c:pt>
                <c:pt idx="19">
                  <c:v>12.44</c:v>
                </c:pt>
                <c:pt idx="20">
                  <c:v>6.14</c:v>
                </c:pt>
                <c:pt idx="21">
                  <c:v>5.58</c:v>
                </c:pt>
                <c:pt idx="22">
                  <c:v>3.13</c:v>
                </c:pt>
                <c:pt idx="23">
                  <c:v>9.09</c:v>
                </c:pt>
                <c:pt idx="24">
                  <c:v>5.98</c:v>
                </c:pt>
                <c:pt idx="25">
                  <c:v>4.2300000000000004</c:v>
                </c:pt>
                <c:pt idx="26">
                  <c:v>6.82</c:v>
                </c:pt>
                <c:pt idx="27">
                  <c:v>9.59</c:v>
                </c:pt>
                <c:pt idx="28">
                  <c:v>11.48</c:v>
                </c:pt>
                <c:pt idx="29">
                  <c:v>7.89</c:v>
                </c:pt>
                <c:pt idx="30">
                  <c:v>4.76</c:v>
                </c:pt>
                <c:pt idx="31">
                  <c:v>7.29</c:v>
                </c:pt>
                <c:pt idx="32">
                  <c:v>6.34</c:v>
                </c:pt>
                <c:pt idx="33">
                  <c:v>5.37</c:v>
                </c:pt>
                <c:pt idx="34">
                  <c:v>12.08</c:v>
                </c:pt>
                <c:pt idx="35">
                  <c:v>15.93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7C9-491D-8C60-32C24A86875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57987136"/>
        <c:axId val="357987920"/>
      </c:barChart>
      <c:catAx>
        <c:axId val="3579871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7987920"/>
        <c:crosses val="autoZero"/>
        <c:auto val="1"/>
        <c:lblAlgn val="ctr"/>
        <c:lblOffset val="100"/>
        <c:noMultiLvlLbl val="0"/>
      </c:catAx>
      <c:valAx>
        <c:axId val="357987920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gradFill>
                <a:gsLst>
                  <a:gs pos="0">
                    <a:schemeClr val="tx1">
                      <a:lumMod val="5000"/>
                      <a:lumOff val="95000"/>
                    </a:schemeClr>
                  </a:gs>
                  <a:gs pos="10000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7987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baseline="0">
          <a:solidFill>
            <a:sysClr val="windowText" lastClr="000000"/>
          </a:solidFill>
        </a:defRPr>
      </a:pPr>
      <a:endParaRPr lang="ru-R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БИО!$A$2</c:f>
              <c:strCache>
                <c:ptCount val="1"/>
                <c:pt idx="0">
                  <c:v>По России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БИО!$E$1:$AU$1</c:f>
              <c:numCache>
                <c:formatCode>General</c:formatCode>
                <c:ptCount val="43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</c:numCache>
            </c:numRef>
          </c:cat>
          <c:val>
            <c:numRef>
              <c:f>БИО!$E$2:$AU$2</c:f>
              <c:numCache>
                <c:formatCode>General</c:formatCode>
                <c:ptCount val="4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0.1</c:v>
                </c:pt>
                <c:pt idx="4">
                  <c:v>0.1</c:v>
                </c:pt>
                <c:pt idx="5">
                  <c:v>0.2</c:v>
                </c:pt>
                <c:pt idx="6">
                  <c:v>0.3</c:v>
                </c:pt>
                <c:pt idx="7">
                  <c:v>0.4</c:v>
                </c:pt>
                <c:pt idx="8">
                  <c:v>0.5</c:v>
                </c:pt>
                <c:pt idx="9">
                  <c:v>0.6</c:v>
                </c:pt>
                <c:pt idx="10">
                  <c:v>0.7</c:v>
                </c:pt>
                <c:pt idx="11">
                  <c:v>2</c:v>
                </c:pt>
                <c:pt idx="12">
                  <c:v>2.6</c:v>
                </c:pt>
                <c:pt idx="13">
                  <c:v>2.9</c:v>
                </c:pt>
                <c:pt idx="14">
                  <c:v>3.1</c:v>
                </c:pt>
                <c:pt idx="15">
                  <c:v>3.3</c:v>
                </c:pt>
                <c:pt idx="16">
                  <c:v>3.5</c:v>
                </c:pt>
                <c:pt idx="17">
                  <c:v>3.6</c:v>
                </c:pt>
                <c:pt idx="18">
                  <c:v>3.7</c:v>
                </c:pt>
                <c:pt idx="19">
                  <c:v>3.8</c:v>
                </c:pt>
                <c:pt idx="20">
                  <c:v>3.9</c:v>
                </c:pt>
                <c:pt idx="21">
                  <c:v>3.9</c:v>
                </c:pt>
                <c:pt idx="22">
                  <c:v>3.9</c:v>
                </c:pt>
                <c:pt idx="23">
                  <c:v>5.7</c:v>
                </c:pt>
                <c:pt idx="24">
                  <c:v>5.8</c:v>
                </c:pt>
                <c:pt idx="25">
                  <c:v>5.4</c:v>
                </c:pt>
                <c:pt idx="26">
                  <c:v>4.9000000000000004</c:v>
                </c:pt>
                <c:pt idx="27">
                  <c:v>4.5999999999999996</c:v>
                </c:pt>
                <c:pt idx="28">
                  <c:v>4.0999999999999996</c:v>
                </c:pt>
                <c:pt idx="29">
                  <c:v>3.8</c:v>
                </c:pt>
                <c:pt idx="30">
                  <c:v>3.4</c:v>
                </c:pt>
                <c:pt idx="31">
                  <c:v>2.9</c:v>
                </c:pt>
                <c:pt idx="32">
                  <c:v>2.6</c:v>
                </c:pt>
                <c:pt idx="33">
                  <c:v>2.2000000000000002</c:v>
                </c:pt>
                <c:pt idx="34">
                  <c:v>1.7</c:v>
                </c:pt>
                <c:pt idx="35">
                  <c:v>2.9</c:v>
                </c:pt>
                <c:pt idx="36">
                  <c:v>2.4</c:v>
                </c:pt>
                <c:pt idx="37">
                  <c:v>1.7</c:v>
                </c:pt>
                <c:pt idx="38">
                  <c:v>1.1000000000000001</c:v>
                </c:pt>
                <c:pt idx="39">
                  <c:v>0.7</c:v>
                </c:pt>
                <c:pt idx="40">
                  <c:v>0.4</c:v>
                </c:pt>
                <c:pt idx="41">
                  <c:v>0.2</c:v>
                </c:pt>
                <c:pt idx="42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78-449C-9EAE-00F222A66576}"/>
            </c:ext>
          </c:extLst>
        </c:ser>
        <c:ser>
          <c:idx val="1"/>
          <c:order val="1"/>
          <c:tx>
            <c:strRef>
              <c:f>БИО!$A$3</c:f>
              <c:strCache>
                <c:ptCount val="1"/>
                <c:pt idx="0">
                  <c:v>По Приморскому краю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БИО!$E$1:$AU$1</c:f>
              <c:numCache>
                <c:formatCode>General</c:formatCode>
                <c:ptCount val="43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</c:numCache>
            </c:numRef>
          </c:cat>
          <c:val>
            <c:numRef>
              <c:f>БИО!$E$3:$AU$3</c:f>
              <c:numCache>
                <c:formatCode>General</c:formatCode>
                <c:ptCount val="4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0.1</c:v>
                </c:pt>
                <c:pt idx="4">
                  <c:v>0.2</c:v>
                </c:pt>
                <c:pt idx="5">
                  <c:v>0.3</c:v>
                </c:pt>
                <c:pt idx="6">
                  <c:v>0.4</c:v>
                </c:pt>
                <c:pt idx="7">
                  <c:v>0.4</c:v>
                </c:pt>
                <c:pt idx="8">
                  <c:v>0.6</c:v>
                </c:pt>
                <c:pt idx="9">
                  <c:v>0.6</c:v>
                </c:pt>
                <c:pt idx="10">
                  <c:v>0.7</c:v>
                </c:pt>
                <c:pt idx="11">
                  <c:v>2.6</c:v>
                </c:pt>
                <c:pt idx="12">
                  <c:v>3.2</c:v>
                </c:pt>
                <c:pt idx="13">
                  <c:v>2.9</c:v>
                </c:pt>
                <c:pt idx="14">
                  <c:v>3.1</c:v>
                </c:pt>
                <c:pt idx="15">
                  <c:v>3.4</c:v>
                </c:pt>
                <c:pt idx="16">
                  <c:v>3.1</c:v>
                </c:pt>
                <c:pt idx="17">
                  <c:v>3.6</c:v>
                </c:pt>
                <c:pt idx="18">
                  <c:v>3.9</c:v>
                </c:pt>
                <c:pt idx="19">
                  <c:v>3.6</c:v>
                </c:pt>
                <c:pt idx="20">
                  <c:v>3.6</c:v>
                </c:pt>
                <c:pt idx="21">
                  <c:v>3.6</c:v>
                </c:pt>
                <c:pt idx="22">
                  <c:v>4.2</c:v>
                </c:pt>
                <c:pt idx="23">
                  <c:v>5.6</c:v>
                </c:pt>
                <c:pt idx="24">
                  <c:v>5.2</c:v>
                </c:pt>
                <c:pt idx="25">
                  <c:v>5</c:v>
                </c:pt>
                <c:pt idx="26">
                  <c:v>4.5</c:v>
                </c:pt>
                <c:pt idx="27">
                  <c:v>4.7</c:v>
                </c:pt>
                <c:pt idx="28">
                  <c:v>3.8</c:v>
                </c:pt>
                <c:pt idx="29">
                  <c:v>4.3</c:v>
                </c:pt>
                <c:pt idx="30">
                  <c:v>3.8</c:v>
                </c:pt>
                <c:pt idx="31">
                  <c:v>3.3</c:v>
                </c:pt>
                <c:pt idx="32">
                  <c:v>2.9</c:v>
                </c:pt>
                <c:pt idx="33">
                  <c:v>2.5</c:v>
                </c:pt>
                <c:pt idx="34">
                  <c:v>2.1</c:v>
                </c:pt>
                <c:pt idx="35">
                  <c:v>3.1</c:v>
                </c:pt>
                <c:pt idx="36">
                  <c:v>2</c:v>
                </c:pt>
                <c:pt idx="37">
                  <c:v>1.4</c:v>
                </c:pt>
                <c:pt idx="38">
                  <c:v>0.9</c:v>
                </c:pt>
                <c:pt idx="39">
                  <c:v>0.5</c:v>
                </c:pt>
                <c:pt idx="40">
                  <c:v>0.3</c:v>
                </c:pt>
                <c:pt idx="41">
                  <c:v>0.2</c:v>
                </c:pt>
                <c:pt idx="42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378-449C-9EAE-00F222A6657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81331568"/>
        <c:axId val="353949512"/>
      </c:barChart>
      <c:catAx>
        <c:axId val="28133156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Баллы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3949512"/>
        <c:crosses val="autoZero"/>
        <c:auto val="1"/>
        <c:lblAlgn val="ctr"/>
        <c:lblOffset val="100"/>
        <c:noMultiLvlLbl val="0"/>
      </c:catAx>
      <c:valAx>
        <c:axId val="353949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 участников,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1331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baseline="0">
          <a:solidFill>
            <a:sysClr val="windowText" lastClr="000000"/>
          </a:solidFill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r"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/>
              <a:t>Результаты</a:t>
            </a:r>
            <a:r>
              <a:rPr lang="ru-RU" sz="1400" baseline="0" dirty="0"/>
              <a:t> проведения ВПР по количеству участников (отметки), чел.</a:t>
            </a:r>
            <a:endParaRPr lang="ru-RU" sz="1400" dirty="0"/>
          </a:p>
        </c:rich>
      </c:tx>
      <c:layout>
        <c:manualLayout>
          <c:xMode val="edge"/>
          <c:yMode val="edge"/>
          <c:x val="0.15111513973374685"/>
          <c:y val="2.286591465612817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r"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"2"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518029415989111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405-469A-AD8D-0B41522754EE}"/>
                </c:ext>
              </c:extLst>
            </c:dLbl>
            <c:dLbl>
              <c:idx val="1"/>
              <c:layout>
                <c:manualLayout>
                  <c:x val="5.2770441239836669E-3"/>
                  <c:y val="-2.2866246143796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405-469A-AD8D-0B41522754EE}"/>
                </c:ext>
              </c:extLst>
            </c:dLbl>
            <c:dLbl>
              <c:idx val="2"/>
              <c:layout>
                <c:manualLayout>
                  <c:x val="-1.7590147079945557E-3"/>
                  <c:y val="-4.1159243058833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405-469A-AD8D-0B41522754EE}"/>
                </c:ext>
              </c:extLst>
            </c:dLbl>
            <c:dLbl>
              <c:idx val="3"/>
              <c:layout>
                <c:manualLayout>
                  <c:x val="-1.7590147079945557E-3"/>
                  <c:y val="-4.11592430588340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746-4F89-A878-83CE8F67B48C}"/>
                </c:ext>
              </c:extLst>
            </c:dLbl>
            <c:dLbl>
              <c:idx val="4"/>
              <c:layout>
                <c:manualLayout>
                  <c:x val="-1.7590147079945557E-3"/>
                  <c:y val="-3.65859938300746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746-4F89-A878-83CE8F67B48C}"/>
                </c:ext>
              </c:extLst>
            </c:dLbl>
            <c:dLbl>
              <c:idx val="5"/>
              <c:layout>
                <c:manualLayout>
                  <c:x val="-3.5180294159891114E-3"/>
                  <c:y val="-3.8872618444454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746-4F89-A878-83CE8F67B48C}"/>
                </c:ext>
              </c:extLst>
            </c:dLbl>
            <c:dLbl>
              <c:idx val="6"/>
              <c:layout>
                <c:manualLayout>
                  <c:x val="-3.1437817845584852E-2"/>
                  <c:y val="-3.7818279815442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746-4F89-A878-83CE8F67B4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Русский язык</c:v>
                </c:pt>
                <c:pt idx="1">
                  <c:v>Математика</c:v>
                </c:pt>
                <c:pt idx="2">
                  <c:v>Биология</c:v>
                </c:pt>
                <c:pt idx="3">
                  <c:v>Литература</c:v>
                </c:pt>
                <c:pt idx="4">
                  <c:v>География</c:v>
                </c:pt>
                <c:pt idx="5">
                  <c:v>История</c:v>
                </c:pt>
                <c:pt idx="6">
                  <c:v>Английский язык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1887</c:v>
                </c:pt>
                <c:pt idx="1">
                  <c:v>1594</c:v>
                </c:pt>
                <c:pt idx="2">
                  <c:v>314</c:v>
                </c:pt>
                <c:pt idx="3">
                  <c:v>709</c:v>
                </c:pt>
                <c:pt idx="4">
                  <c:v>232</c:v>
                </c:pt>
                <c:pt idx="5">
                  <c:v>298</c:v>
                </c:pt>
                <c:pt idx="6">
                  <c:v>561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05-469A-AD8D-0B41522754E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"3"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-5.2770441239836669E-3"/>
                  <c:y val="2.2866246143796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746-4F89-A878-83CE8F67B48C}"/>
                </c:ext>
              </c:extLst>
            </c:dLbl>
            <c:dLbl>
              <c:idx val="5"/>
              <c:layout>
                <c:manualLayout>
                  <c:x val="-1.759014707994555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746-4F89-A878-83CE8F67B4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Русский язык</c:v>
                </c:pt>
                <c:pt idx="1">
                  <c:v>Математика</c:v>
                </c:pt>
                <c:pt idx="2">
                  <c:v>Биология</c:v>
                </c:pt>
                <c:pt idx="3">
                  <c:v>Литература</c:v>
                </c:pt>
                <c:pt idx="4">
                  <c:v>География</c:v>
                </c:pt>
                <c:pt idx="5">
                  <c:v>История</c:v>
                </c:pt>
                <c:pt idx="6">
                  <c:v>Английский язык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7707</c:v>
                </c:pt>
                <c:pt idx="1">
                  <c:v>9380</c:v>
                </c:pt>
                <c:pt idx="2">
                  <c:v>3939</c:v>
                </c:pt>
                <c:pt idx="3">
                  <c:v>2473</c:v>
                </c:pt>
                <c:pt idx="4">
                  <c:v>3729</c:v>
                </c:pt>
                <c:pt idx="5">
                  <c:v>2560</c:v>
                </c:pt>
                <c:pt idx="6">
                  <c:v>2575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405-469A-AD8D-0B41522754E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"4"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7.0360588319782228E-3"/>
                  <c:y val="-5.14932868898534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8D9-4191-A21C-8BDF43501393}"/>
                </c:ext>
              </c:extLst>
            </c:dLbl>
            <c:dLbl>
              <c:idx val="5"/>
              <c:layout>
                <c:manualLayout>
                  <c:x val="3.518029415989111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746-4F89-A878-83CE8F67B4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Русский язык</c:v>
                </c:pt>
                <c:pt idx="1">
                  <c:v>Математика</c:v>
                </c:pt>
                <c:pt idx="2">
                  <c:v>Биология</c:v>
                </c:pt>
                <c:pt idx="3">
                  <c:v>Литература</c:v>
                </c:pt>
                <c:pt idx="4">
                  <c:v>География</c:v>
                </c:pt>
                <c:pt idx="5">
                  <c:v>История</c:v>
                </c:pt>
                <c:pt idx="6">
                  <c:v>Английский язык</c:v>
                </c:pt>
              </c:strCache>
            </c:strRef>
          </c:cat>
          <c:val>
            <c:numRef>
              <c:f>Лист1!$D$2:$D$8</c:f>
              <c:numCache>
                <c:formatCode>General</c:formatCode>
                <c:ptCount val="7"/>
                <c:pt idx="0">
                  <c:v>6770</c:v>
                </c:pt>
                <c:pt idx="1">
                  <c:v>6801</c:v>
                </c:pt>
                <c:pt idx="2">
                  <c:v>4601</c:v>
                </c:pt>
                <c:pt idx="3">
                  <c:v>2131</c:v>
                </c:pt>
                <c:pt idx="4">
                  <c:v>4846</c:v>
                </c:pt>
                <c:pt idx="5">
                  <c:v>2812</c:v>
                </c:pt>
                <c:pt idx="6">
                  <c:v>2325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405-469A-AD8D-0B41522754EE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"5"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1105820510298936E-3"/>
                  <c:y val="1.9489814282840161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746-4F89-A878-83CE8F67B48C}"/>
                </c:ext>
              </c:extLst>
            </c:dLbl>
            <c:dLbl>
              <c:idx val="1"/>
              <c:layout>
                <c:manualLayout>
                  <c:x val="-1.2637740670765668E-3"/>
                  <c:y val="-1.810699037029803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E746-4F89-A878-83CE8F67B48C}"/>
                </c:ext>
              </c:extLst>
            </c:dLbl>
            <c:dLbl>
              <c:idx val="2"/>
              <c:layout>
                <c:manualLayout>
                  <c:x val="3.342127945189656E-2"/>
                  <c:y val="-2.28662461437966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746-4F89-A878-83CE8F67B48C}"/>
                </c:ext>
              </c:extLst>
            </c:dLbl>
            <c:dLbl>
              <c:idx val="3"/>
              <c:layout>
                <c:manualLayout>
                  <c:x val="3.342127945189656E-2"/>
                  <c:y val="-3.4299369215694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746-4F89-A878-83CE8F67B48C}"/>
                </c:ext>
              </c:extLst>
            </c:dLbl>
            <c:dLbl>
              <c:idx val="4"/>
              <c:layout>
                <c:manualLayout>
                  <c:x val="5.1011426531841986E-2"/>
                  <c:y val="-4.29105767015674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746-4F89-A878-83CE8F67B48C}"/>
                </c:ext>
              </c:extLst>
            </c:dLbl>
            <c:dLbl>
              <c:idx val="5"/>
              <c:layout>
                <c:manualLayout>
                  <c:x val="5.3650017846381501E-2"/>
                  <c:y val="-1.170306520273340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8531213023467874E-2"/>
                      <c:h val="3.617431048940737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E746-4F89-A878-83CE8F67B48C}"/>
                </c:ext>
              </c:extLst>
            </c:dLbl>
            <c:dLbl>
              <c:idx val="6"/>
              <c:layout>
                <c:manualLayout>
                  <c:x val="3.5136384650947761E-2"/>
                  <c:y val="-2.83637098615817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746-4F89-A878-83CE8F67B4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Русский язык</c:v>
                </c:pt>
                <c:pt idx="1">
                  <c:v>Математика</c:v>
                </c:pt>
                <c:pt idx="2">
                  <c:v>Биология</c:v>
                </c:pt>
                <c:pt idx="3">
                  <c:v>Литература</c:v>
                </c:pt>
                <c:pt idx="4">
                  <c:v>География</c:v>
                </c:pt>
                <c:pt idx="5">
                  <c:v>История</c:v>
                </c:pt>
                <c:pt idx="6">
                  <c:v>Английский язык</c:v>
                </c:pt>
              </c:strCache>
            </c:strRef>
          </c:cat>
          <c:val>
            <c:numRef>
              <c:f>Лист1!$E$2:$E$8</c:f>
              <c:numCache>
                <c:formatCode>General</c:formatCode>
                <c:ptCount val="7"/>
                <c:pt idx="0">
                  <c:v>3102</c:v>
                </c:pt>
                <c:pt idx="1">
                  <c:v>1906</c:v>
                </c:pt>
                <c:pt idx="2">
                  <c:v>814</c:v>
                </c:pt>
                <c:pt idx="3">
                  <c:v>1142</c:v>
                </c:pt>
                <c:pt idx="4">
                  <c:v>858</c:v>
                </c:pt>
                <c:pt idx="5">
                  <c:v>789</c:v>
                </c:pt>
                <c:pt idx="6">
                  <c:v>853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405-469A-AD8D-0B41522754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58290175"/>
        <c:axId val="1446896543"/>
      </c:barChart>
      <c:catAx>
        <c:axId val="135829017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46896543"/>
        <c:crosses val="autoZero"/>
        <c:auto val="1"/>
        <c:lblAlgn val="ctr"/>
        <c:lblOffset val="100"/>
        <c:noMultiLvlLbl val="0"/>
      </c:catAx>
      <c:valAx>
        <c:axId val="1446896543"/>
        <c:scaling>
          <c:orientation val="minMax"/>
          <c:max val="200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82901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'[Ф9_Сравнение отметок с отметками по журналу 5 кл.xlsx]БИО'!$D$1</c:f>
              <c:strCache>
                <c:ptCount val="1"/>
                <c:pt idx="0">
                  <c:v>Понизили
(Отметка &lt; Отметка по журналу) %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'[Ф9_Сравнение отметок с отметками по журналу 5 кл.xlsx]БИО'!$A$2:$A$36</c:f>
              <c:strCache>
                <c:ptCount val="35"/>
                <c:pt idx="0">
                  <c:v>Приморский край</c:v>
                </c:pt>
                <c:pt idx="1">
                  <c:v>Лазовский муниципальный округ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Партизанский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Ольгинский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'[Ф9_Сравнение отметок с отметками по журналу 5 кл.xlsx]БИО'!$D$2:$D$36</c:f>
              <c:numCache>
                <c:formatCode>General</c:formatCode>
                <c:ptCount val="35"/>
                <c:pt idx="0">
                  <c:v>23.48</c:v>
                </c:pt>
                <c:pt idx="1">
                  <c:v>29.73</c:v>
                </c:pt>
                <c:pt idx="2">
                  <c:v>28.79</c:v>
                </c:pt>
                <c:pt idx="3">
                  <c:v>18.18</c:v>
                </c:pt>
                <c:pt idx="4">
                  <c:v>6.25</c:v>
                </c:pt>
                <c:pt idx="5">
                  <c:v>26.09</c:v>
                </c:pt>
                <c:pt idx="6">
                  <c:v>28</c:v>
                </c:pt>
                <c:pt idx="7">
                  <c:v>29.41</c:v>
                </c:pt>
                <c:pt idx="8">
                  <c:v>23.81</c:v>
                </c:pt>
                <c:pt idx="9">
                  <c:v>10</c:v>
                </c:pt>
                <c:pt idx="10">
                  <c:v>0</c:v>
                </c:pt>
                <c:pt idx="11">
                  <c:v>26.04</c:v>
                </c:pt>
                <c:pt idx="12">
                  <c:v>17.75</c:v>
                </c:pt>
                <c:pt idx="13">
                  <c:v>10</c:v>
                </c:pt>
                <c:pt idx="14">
                  <c:v>27.73</c:v>
                </c:pt>
                <c:pt idx="15">
                  <c:v>15.79</c:v>
                </c:pt>
                <c:pt idx="16">
                  <c:v>16.25</c:v>
                </c:pt>
                <c:pt idx="17">
                  <c:v>25.4</c:v>
                </c:pt>
                <c:pt idx="18">
                  <c:v>23.49</c:v>
                </c:pt>
                <c:pt idx="19">
                  <c:v>17.899999999999999</c:v>
                </c:pt>
                <c:pt idx="20">
                  <c:v>29.12</c:v>
                </c:pt>
                <c:pt idx="21">
                  <c:v>29.23</c:v>
                </c:pt>
                <c:pt idx="22">
                  <c:v>7.95</c:v>
                </c:pt>
                <c:pt idx="23">
                  <c:v>11.11</c:v>
                </c:pt>
                <c:pt idx="24">
                  <c:v>4.41</c:v>
                </c:pt>
                <c:pt idx="25">
                  <c:v>36.36</c:v>
                </c:pt>
                <c:pt idx="26">
                  <c:v>21.03</c:v>
                </c:pt>
                <c:pt idx="27">
                  <c:v>3.28</c:v>
                </c:pt>
                <c:pt idx="28">
                  <c:v>26.25</c:v>
                </c:pt>
                <c:pt idx="29">
                  <c:v>27.88</c:v>
                </c:pt>
                <c:pt idx="30">
                  <c:v>19.79</c:v>
                </c:pt>
                <c:pt idx="31">
                  <c:v>16.670000000000002</c:v>
                </c:pt>
                <c:pt idx="32">
                  <c:v>36.909999999999997</c:v>
                </c:pt>
                <c:pt idx="33">
                  <c:v>13.95</c:v>
                </c:pt>
                <c:pt idx="34">
                  <c:v>29.2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18-43D4-B91D-6EC744C6EA9B}"/>
            </c:ext>
          </c:extLst>
        </c:ser>
        <c:ser>
          <c:idx val="1"/>
          <c:order val="1"/>
          <c:tx>
            <c:strRef>
              <c:f>'[Ф9_Сравнение отметок с отметками по журналу 5 кл.xlsx]БИО'!$F$1</c:f>
              <c:strCache>
                <c:ptCount val="1"/>
                <c:pt idx="0">
                  <c:v>Подтвердили
(Отметка = Отметке по журналу) %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'[Ф9_Сравнение отметок с отметками по журналу 5 кл.xlsx]БИО'!$A$2:$A$36</c:f>
              <c:strCache>
                <c:ptCount val="35"/>
                <c:pt idx="0">
                  <c:v>Приморский край</c:v>
                </c:pt>
                <c:pt idx="1">
                  <c:v>Лазовский муниципальный округ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Партизанский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Ольгинский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'[Ф9_Сравнение отметок с отметками по журналу 5 кл.xlsx]БИО'!$F$2:$F$36</c:f>
              <c:numCache>
                <c:formatCode>General</c:formatCode>
                <c:ptCount val="35"/>
                <c:pt idx="0">
                  <c:v>68.680000000000007</c:v>
                </c:pt>
                <c:pt idx="1">
                  <c:v>70.27</c:v>
                </c:pt>
                <c:pt idx="2">
                  <c:v>63.53</c:v>
                </c:pt>
                <c:pt idx="3">
                  <c:v>73.31</c:v>
                </c:pt>
                <c:pt idx="4">
                  <c:v>83.04</c:v>
                </c:pt>
                <c:pt idx="5">
                  <c:v>67.39</c:v>
                </c:pt>
                <c:pt idx="6">
                  <c:v>66.400000000000006</c:v>
                </c:pt>
                <c:pt idx="7">
                  <c:v>67.06</c:v>
                </c:pt>
                <c:pt idx="8">
                  <c:v>73.81</c:v>
                </c:pt>
                <c:pt idx="9">
                  <c:v>82.5</c:v>
                </c:pt>
                <c:pt idx="10">
                  <c:v>100</c:v>
                </c:pt>
                <c:pt idx="11">
                  <c:v>65.63</c:v>
                </c:pt>
                <c:pt idx="12">
                  <c:v>76.62</c:v>
                </c:pt>
                <c:pt idx="13">
                  <c:v>90</c:v>
                </c:pt>
                <c:pt idx="14">
                  <c:v>52.94</c:v>
                </c:pt>
                <c:pt idx="15">
                  <c:v>77.78</c:v>
                </c:pt>
                <c:pt idx="16">
                  <c:v>74.38</c:v>
                </c:pt>
                <c:pt idx="17">
                  <c:v>61.9</c:v>
                </c:pt>
                <c:pt idx="18">
                  <c:v>72.89</c:v>
                </c:pt>
                <c:pt idx="19">
                  <c:v>76.209999999999994</c:v>
                </c:pt>
                <c:pt idx="20">
                  <c:v>62.11</c:v>
                </c:pt>
                <c:pt idx="21">
                  <c:v>61.54</c:v>
                </c:pt>
                <c:pt idx="22">
                  <c:v>82.95</c:v>
                </c:pt>
                <c:pt idx="23">
                  <c:v>82.91</c:v>
                </c:pt>
                <c:pt idx="24">
                  <c:v>88.24</c:v>
                </c:pt>
                <c:pt idx="25">
                  <c:v>59.09</c:v>
                </c:pt>
                <c:pt idx="26">
                  <c:v>68.63</c:v>
                </c:pt>
                <c:pt idx="27">
                  <c:v>85.25</c:v>
                </c:pt>
                <c:pt idx="28">
                  <c:v>66.02</c:v>
                </c:pt>
                <c:pt idx="29">
                  <c:v>60.58</c:v>
                </c:pt>
                <c:pt idx="30">
                  <c:v>77.08</c:v>
                </c:pt>
                <c:pt idx="31">
                  <c:v>75.91</c:v>
                </c:pt>
                <c:pt idx="32">
                  <c:v>56.38</c:v>
                </c:pt>
                <c:pt idx="33">
                  <c:v>77.67</c:v>
                </c:pt>
                <c:pt idx="34">
                  <c:v>61.5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018-43D4-B91D-6EC744C6EA9B}"/>
            </c:ext>
          </c:extLst>
        </c:ser>
        <c:ser>
          <c:idx val="2"/>
          <c:order val="2"/>
          <c:tx>
            <c:strRef>
              <c:f>'[Ф9_Сравнение отметок с отметками по журналу 5 кл.xlsx]БИО'!$H$1</c:f>
              <c:strCache>
                <c:ptCount val="1"/>
                <c:pt idx="0">
                  <c:v>Повысили
(Отметка &gt; Отметка по журналу) %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1862892106141877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18-43D4-B91D-6EC744C6EA9B}"/>
                </c:ext>
              </c:extLst>
            </c:dLbl>
            <c:dLbl>
              <c:idx val="6"/>
              <c:layout>
                <c:manualLayout>
                  <c:x val="-1.2558867631842564E-2"/>
                  <c:y val="-1.4211722129882782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018-43D4-B91D-6EC744C6EA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'[Ф9_Сравнение отметок с отметками по журналу 5 кл.xlsx]БИО'!$A$2:$A$36</c:f>
              <c:strCache>
                <c:ptCount val="35"/>
                <c:pt idx="0">
                  <c:v>Приморский край</c:v>
                </c:pt>
                <c:pt idx="1">
                  <c:v>Лазовский муниципальный округ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Партизанский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Ольгинский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'[Ф9_Сравнение отметок с отметками по журналу 5 кл.xlsx]БИО'!$H$2:$H$36</c:f>
              <c:numCache>
                <c:formatCode>General</c:formatCode>
                <c:ptCount val="35"/>
                <c:pt idx="0">
                  <c:v>7.84</c:v>
                </c:pt>
                <c:pt idx="1">
                  <c:v>0</c:v>
                </c:pt>
                <c:pt idx="2">
                  <c:v>7.68</c:v>
                </c:pt>
                <c:pt idx="3">
                  <c:v>8.5</c:v>
                </c:pt>
                <c:pt idx="4">
                  <c:v>10.71</c:v>
                </c:pt>
                <c:pt idx="5">
                  <c:v>6.52</c:v>
                </c:pt>
                <c:pt idx="6">
                  <c:v>5.6</c:v>
                </c:pt>
                <c:pt idx="7">
                  <c:v>3.53</c:v>
                </c:pt>
                <c:pt idx="8">
                  <c:v>2.38</c:v>
                </c:pt>
                <c:pt idx="9">
                  <c:v>7.5</c:v>
                </c:pt>
                <c:pt idx="10">
                  <c:v>0</c:v>
                </c:pt>
                <c:pt idx="11">
                  <c:v>8.33</c:v>
                </c:pt>
                <c:pt idx="12">
                  <c:v>5.63</c:v>
                </c:pt>
                <c:pt idx="13">
                  <c:v>0</c:v>
                </c:pt>
                <c:pt idx="14">
                  <c:v>19.329999999999998</c:v>
                </c:pt>
                <c:pt idx="15">
                  <c:v>6.43</c:v>
                </c:pt>
                <c:pt idx="16">
                  <c:v>9.3800000000000008</c:v>
                </c:pt>
                <c:pt idx="17">
                  <c:v>12.7</c:v>
                </c:pt>
                <c:pt idx="18">
                  <c:v>3.61</c:v>
                </c:pt>
                <c:pt idx="19">
                  <c:v>5.88</c:v>
                </c:pt>
                <c:pt idx="20">
                  <c:v>8.76</c:v>
                </c:pt>
                <c:pt idx="21">
                  <c:v>9.23</c:v>
                </c:pt>
                <c:pt idx="22">
                  <c:v>9.09</c:v>
                </c:pt>
                <c:pt idx="23">
                  <c:v>5.98</c:v>
                </c:pt>
                <c:pt idx="24">
                  <c:v>7.35</c:v>
                </c:pt>
                <c:pt idx="25">
                  <c:v>4.55</c:v>
                </c:pt>
                <c:pt idx="26">
                  <c:v>10.33</c:v>
                </c:pt>
                <c:pt idx="27">
                  <c:v>11.48</c:v>
                </c:pt>
                <c:pt idx="28">
                  <c:v>7.72</c:v>
                </c:pt>
                <c:pt idx="29">
                  <c:v>11.54</c:v>
                </c:pt>
                <c:pt idx="30">
                  <c:v>3.13</c:v>
                </c:pt>
                <c:pt idx="31">
                  <c:v>7.42</c:v>
                </c:pt>
                <c:pt idx="32">
                  <c:v>6.71</c:v>
                </c:pt>
                <c:pt idx="33">
                  <c:v>8.3699999999999992</c:v>
                </c:pt>
                <c:pt idx="34">
                  <c:v>9.2899999999999991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018-43D4-B91D-6EC744C6EA9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99439496"/>
        <c:axId val="399439888"/>
      </c:barChart>
      <c:catAx>
        <c:axId val="3994394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99439888"/>
        <c:crosses val="autoZero"/>
        <c:auto val="1"/>
        <c:lblAlgn val="ctr"/>
        <c:lblOffset val="100"/>
        <c:noMultiLvlLbl val="0"/>
      </c:catAx>
      <c:valAx>
        <c:axId val="399439888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gradFill>
                <a:gsLst>
                  <a:gs pos="0">
                    <a:schemeClr val="tx1">
                      <a:lumMod val="5000"/>
                      <a:lumOff val="95000"/>
                    </a:schemeClr>
                  </a:gs>
                  <a:gs pos="10000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99439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baseline="0">
          <a:solidFill>
            <a:sysClr val="windowText" lastClr="000000"/>
          </a:solidFill>
        </a:defRPr>
      </a:pPr>
      <a:endParaRPr lang="ru-RU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365021215489268E-2"/>
          <c:y val="0.10127458820480974"/>
          <c:w val="0.96563497878451077"/>
          <c:h val="0.46329533585829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муниципальный район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Лист1!$C$2:$C$18</c:f>
              <c:numCache>
                <c:formatCode>General</c:formatCode>
                <c:ptCount val="17"/>
                <c:pt idx="0">
                  <c:v>29.51</c:v>
                </c:pt>
                <c:pt idx="1">
                  <c:v>42.31</c:v>
                </c:pt>
                <c:pt idx="2">
                  <c:v>34.93</c:v>
                </c:pt>
                <c:pt idx="3">
                  <c:v>12.2</c:v>
                </c:pt>
                <c:pt idx="4">
                  <c:v>38.06</c:v>
                </c:pt>
                <c:pt idx="5">
                  <c:v>40.29</c:v>
                </c:pt>
                <c:pt idx="6">
                  <c:v>71.209999999999994</c:v>
                </c:pt>
                <c:pt idx="7">
                  <c:v>41.17</c:v>
                </c:pt>
                <c:pt idx="8">
                  <c:v>41.57</c:v>
                </c:pt>
                <c:pt idx="9">
                  <c:v>54.1</c:v>
                </c:pt>
                <c:pt idx="10">
                  <c:v>38.89</c:v>
                </c:pt>
                <c:pt idx="11">
                  <c:v>37.07</c:v>
                </c:pt>
                <c:pt idx="12">
                  <c:v>52.38</c:v>
                </c:pt>
                <c:pt idx="13">
                  <c:v>39.1</c:v>
                </c:pt>
                <c:pt idx="14">
                  <c:v>65.709999999999994</c:v>
                </c:pt>
                <c:pt idx="15">
                  <c:v>27.35</c:v>
                </c:pt>
                <c:pt idx="16">
                  <c:v>16.18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20-4448-93D3-948E35661C93}"/>
            </c:ext>
          </c:extLst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муниципальный район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Лист1!$D$2:$D$18</c:f>
              <c:numCache>
                <c:formatCode>General</c:formatCode>
                <c:ptCount val="17"/>
                <c:pt idx="0">
                  <c:v>65</c:v>
                </c:pt>
                <c:pt idx="1">
                  <c:v>46.63</c:v>
                </c:pt>
                <c:pt idx="2">
                  <c:v>49.76</c:v>
                </c:pt>
                <c:pt idx="3">
                  <c:v>54.45</c:v>
                </c:pt>
                <c:pt idx="4">
                  <c:v>60</c:v>
                </c:pt>
                <c:pt idx="5">
                  <c:v>54.39</c:v>
                </c:pt>
                <c:pt idx="6">
                  <c:v>49.15</c:v>
                </c:pt>
                <c:pt idx="7">
                  <c:v>55.32</c:v>
                </c:pt>
                <c:pt idx="8">
                  <c:v>50</c:v>
                </c:pt>
                <c:pt idx="9">
                  <c:v>28.27</c:v>
                </c:pt>
                <c:pt idx="10">
                  <c:v>36.28</c:v>
                </c:pt>
                <c:pt idx="11">
                  <c:v>42.52</c:v>
                </c:pt>
                <c:pt idx="12">
                  <c:v>83.33</c:v>
                </c:pt>
                <c:pt idx="13">
                  <c:v>44.1</c:v>
                </c:pt>
                <c:pt idx="14">
                  <c:v>48.76</c:v>
                </c:pt>
                <c:pt idx="15">
                  <c:v>44.87</c:v>
                </c:pt>
                <c:pt idx="16">
                  <c:v>36.700000000000003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20-4448-93D3-948E35661C93}"/>
            </c:ext>
          </c:extLst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муниципальный район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Лист1!$E$2:$E$18</c:f>
              <c:numCache>
                <c:formatCode>General</c:formatCode>
                <c:ptCount val="17"/>
                <c:pt idx="0">
                  <c:v>38.89</c:v>
                </c:pt>
                <c:pt idx="1">
                  <c:v>47.599999999999994</c:v>
                </c:pt>
                <c:pt idx="2">
                  <c:v>49.099999999999994</c:v>
                </c:pt>
                <c:pt idx="3">
                  <c:v>46.11</c:v>
                </c:pt>
                <c:pt idx="4">
                  <c:v>53.54</c:v>
                </c:pt>
                <c:pt idx="5">
                  <c:v>43.72</c:v>
                </c:pt>
                <c:pt idx="6">
                  <c:v>43.42</c:v>
                </c:pt>
                <c:pt idx="7">
                  <c:v>52.39</c:v>
                </c:pt>
                <c:pt idx="8">
                  <c:v>57.05</c:v>
                </c:pt>
                <c:pt idx="9">
                  <c:v>56.82</c:v>
                </c:pt>
                <c:pt idx="10">
                  <c:v>49.400000000000006</c:v>
                </c:pt>
                <c:pt idx="11">
                  <c:v>41.92</c:v>
                </c:pt>
                <c:pt idx="12">
                  <c:v>40.81</c:v>
                </c:pt>
                <c:pt idx="13">
                  <c:v>30.77</c:v>
                </c:pt>
                <c:pt idx="14">
                  <c:v>40.299999999999997</c:v>
                </c:pt>
                <c:pt idx="15">
                  <c:v>46.75</c:v>
                </c:pt>
                <c:pt idx="16">
                  <c:v>27.19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20-4448-93D3-948E35661C93}"/>
            </c:ext>
          </c:extLst>
        </c:ser>
        <c:ser>
          <c:idx val="3"/>
          <c:order val="3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муниципальный район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Лист1!$F$2:$F$18</c:f>
              <c:numCache>
                <c:formatCode>General</c:formatCode>
                <c:ptCount val="17"/>
                <c:pt idx="0">
                  <c:v>53.13</c:v>
                </c:pt>
                <c:pt idx="1">
                  <c:v>55.35</c:v>
                </c:pt>
                <c:pt idx="2">
                  <c:v>53.43</c:v>
                </c:pt>
                <c:pt idx="3">
                  <c:v>68.37</c:v>
                </c:pt>
                <c:pt idx="4">
                  <c:v>57.69</c:v>
                </c:pt>
                <c:pt idx="5">
                  <c:v>71.13</c:v>
                </c:pt>
                <c:pt idx="6">
                  <c:v>50.79</c:v>
                </c:pt>
                <c:pt idx="7">
                  <c:v>58.059999999999995</c:v>
                </c:pt>
                <c:pt idx="8">
                  <c:v>47.67</c:v>
                </c:pt>
                <c:pt idx="9">
                  <c:v>56.06</c:v>
                </c:pt>
                <c:pt idx="10">
                  <c:v>65.42</c:v>
                </c:pt>
                <c:pt idx="11">
                  <c:v>50.74</c:v>
                </c:pt>
                <c:pt idx="12">
                  <c:v>41.38</c:v>
                </c:pt>
                <c:pt idx="13">
                  <c:v>47.06</c:v>
                </c:pt>
                <c:pt idx="14">
                  <c:v>51.16</c:v>
                </c:pt>
                <c:pt idx="15">
                  <c:v>43.95</c:v>
                </c:pt>
                <c:pt idx="16">
                  <c:v>43.52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E5-400F-87F2-8CE4CF092F89}"/>
            </c:ext>
          </c:extLst>
        </c:ser>
        <c:ser>
          <c:idx val="4"/>
          <c:order val="4"/>
          <c:tx>
            <c:strRef>
              <c:f>Лист1!$G$1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муниципальный район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Лист1!$G$2:$G$18</c:f>
              <c:numCache>
                <c:formatCode>General</c:formatCode>
                <c:ptCount val="17"/>
                <c:pt idx="0">
                  <c:v>60</c:v>
                </c:pt>
                <c:pt idx="1">
                  <c:v>59.75</c:v>
                </c:pt>
                <c:pt idx="2">
                  <c:v>55.79</c:v>
                </c:pt>
                <c:pt idx="3">
                  <c:v>70.319999999999993</c:v>
                </c:pt>
                <c:pt idx="4">
                  <c:v>68.69</c:v>
                </c:pt>
                <c:pt idx="5">
                  <c:v>61.160000000000004</c:v>
                </c:pt>
                <c:pt idx="6">
                  <c:v>34.619999999999997</c:v>
                </c:pt>
                <c:pt idx="7">
                  <c:v>60.870000000000005</c:v>
                </c:pt>
                <c:pt idx="8">
                  <c:v>56.79</c:v>
                </c:pt>
                <c:pt idx="9">
                  <c:v>59.68</c:v>
                </c:pt>
                <c:pt idx="10">
                  <c:v>48.68</c:v>
                </c:pt>
                <c:pt idx="11">
                  <c:v>27.42</c:v>
                </c:pt>
                <c:pt idx="12">
                  <c:v>73.34</c:v>
                </c:pt>
                <c:pt idx="13">
                  <c:v>50</c:v>
                </c:pt>
                <c:pt idx="14">
                  <c:v>39.75</c:v>
                </c:pt>
                <c:pt idx="15">
                  <c:v>62.349999999999994</c:v>
                </c:pt>
                <c:pt idx="16">
                  <c:v>39.130000000000003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9F-4BFB-9973-8E790CA44A1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179005534265071E-2"/>
          <c:y val="9.2900397733866463E-2"/>
          <c:w val="0.95142446379767687"/>
          <c:h val="0.446547258590313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Лист1!$C$2:$C$19</c:f>
              <c:numCache>
                <c:formatCode>General</c:formatCode>
                <c:ptCount val="18"/>
                <c:pt idx="0">
                  <c:v>13.02</c:v>
                </c:pt>
                <c:pt idx="1">
                  <c:v>24.05</c:v>
                </c:pt>
                <c:pt idx="2">
                  <c:v>40.56</c:v>
                </c:pt>
                <c:pt idx="3">
                  <c:v>36.21</c:v>
                </c:pt>
                <c:pt idx="4">
                  <c:v>40.21</c:v>
                </c:pt>
                <c:pt idx="5">
                  <c:v>35.200000000000003</c:v>
                </c:pt>
                <c:pt idx="6">
                  <c:v>60.81</c:v>
                </c:pt>
                <c:pt idx="7">
                  <c:v>47.69</c:v>
                </c:pt>
                <c:pt idx="8">
                  <c:v>30.36</c:v>
                </c:pt>
                <c:pt idx="9">
                  <c:v>53.61</c:v>
                </c:pt>
                <c:pt idx="10">
                  <c:v>38.36</c:v>
                </c:pt>
                <c:pt idx="11">
                  <c:v>47</c:v>
                </c:pt>
                <c:pt idx="12">
                  <c:v>41.61</c:v>
                </c:pt>
                <c:pt idx="13">
                  <c:v>43.81</c:v>
                </c:pt>
                <c:pt idx="14">
                  <c:v>32.700000000000003</c:v>
                </c:pt>
                <c:pt idx="15">
                  <c:v>31.96</c:v>
                </c:pt>
                <c:pt idx="16">
                  <c:v>42.7</c:v>
                </c:pt>
                <c:pt idx="17">
                  <c:v>70.37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54-4CAA-870E-E2B002DFDF07}"/>
            </c:ext>
          </c:extLst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Лист1!$D$2:$D$19</c:f>
              <c:numCache>
                <c:formatCode>General</c:formatCode>
                <c:ptCount val="18"/>
                <c:pt idx="0">
                  <c:v>42.42</c:v>
                </c:pt>
                <c:pt idx="1">
                  <c:v>23.38</c:v>
                </c:pt>
                <c:pt idx="2">
                  <c:v>52.46</c:v>
                </c:pt>
                <c:pt idx="3">
                  <c:v>50.73</c:v>
                </c:pt>
                <c:pt idx="4">
                  <c:v>68.349999999999994</c:v>
                </c:pt>
                <c:pt idx="5">
                  <c:v>36.03</c:v>
                </c:pt>
                <c:pt idx="6">
                  <c:v>57.45</c:v>
                </c:pt>
                <c:pt idx="7">
                  <c:v>44.68</c:v>
                </c:pt>
                <c:pt idx="8">
                  <c:v>26.19</c:v>
                </c:pt>
                <c:pt idx="9">
                  <c:v>54.61</c:v>
                </c:pt>
                <c:pt idx="10">
                  <c:v>58.33</c:v>
                </c:pt>
                <c:pt idx="11">
                  <c:v>56.5</c:v>
                </c:pt>
                <c:pt idx="12">
                  <c:v>50.41</c:v>
                </c:pt>
                <c:pt idx="13">
                  <c:v>27.19</c:v>
                </c:pt>
                <c:pt idx="14">
                  <c:v>38.96</c:v>
                </c:pt>
                <c:pt idx="15">
                  <c:v>45.87</c:v>
                </c:pt>
                <c:pt idx="16">
                  <c:v>49</c:v>
                </c:pt>
                <c:pt idx="17">
                  <c:v>47.94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54-4CAA-870E-E2B002DFDF07}"/>
            </c:ext>
          </c:extLst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Лист1!$E$2:$E$19</c:f>
              <c:numCache>
                <c:formatCode>General</c:formatCode>
                <c:ptCount val="18"/>
                <c:pt idx="0">
                  <c:v>41.980000000000004</c:v>
                </c:pt>
                <c:pt idx="1">
                  <c:v>55.9</c:v>
                </c:pt>
                <c:pt idx="2">
                  <c:v>51.92</c:v>
                </c:pt>
                <c:pt idx="3">
                  <c:v>55.63</c:v>
                </c:pt>
                <c:pt idx="4">
                  <c:v>48.68</c:v>
                </c:pt>
                <c:pt idx="5">
                  <c:v>33.33</c:v>
                </c:pt>
                <c:pt idx="6">
                  <c:v>68.06</c:v>
                </c:pt>
                <c:pt idx="7">
                  <c:v>28.83</c:v>
                </c:pt>
                <c:pt idx="8">
                  <c:v>30.44</c:v>
                </c:pt>
                <c:pt idx="9">
                  <c:v>55.17</c:v>
                </c:pt>
                <c:pt idx="10">
                  <c:v>59.38</c:v>
                </c:pt>
                <c:pt idx="11">
                  <c:v>60.95</c:v>
                </c:pt>
                <c:pt idx="12">
                  <c:v>39.769999999999996</c:v>
                </c:pt>
                <c:pt idx="13">
                  <c:v>41.17</c:v>
                </c:pt>
                <c:pt idx="14">
                  <c:v>41.3</c:v>
                </c:pt>
                <c:pt idx="15">
                  <c:v>37.370000000000005</c:v>
                </c:pt>
                <c:pt idx="16">
                  <c:v>51.08</c:v>
                </c:pt>
                <c:pt idx="17">
                  <c:v>45.13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54-4CAA-870E-E2B002DFDF07}"/>
            </c:ext>
          </c:extLst>
        </c:ser>
        <c:ser>
          <c:idx val="3"/>
          <c:order val="3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Лист1!$F$2:$F$19</c:f>
              <c:numCache>
                <c:formatCode>General</c:formatCode>
                <c:ptCount val="18"/>
                <c:pt idx="0">
                  <c:v>55.19</c:v>
                </c:pt>
                <c:pt idx="1">
                  <c:v>50</c:v>
                </c:pt>
                <c:pt idx="2">
                  <c:v>63.72</c:v>
                </c:pt>
                <c:pt idx="3">
                  <c:v>65.33</c:v>
                </c:pt>
                <c:pt idx="4">
                  <c:v>51.43</c:v>
                </c:pt>
                <c:pt idx="5">
                  <c:v>50.67</c:v>
                </c:pt>
                <c:pt idx="6">
                  <c:v>45.190000000000005</c:v>
                </c:pt>
                <c:pt idx="7">
                  <c:v>45.65</c:v>
                </c:pt>
                <c:pt idx="8">
                  <c:v>45.459999999999994</c:v>
                </c:pt>
                <c:pt idx="9">
                  <c:v>46.08</c:v>
                </c:pt>
                <c:pt idx="10">
                  <c:v>61.43</c:v>
                </c:pt>
                <c:pt idx="11">
                  <c:v>54.43</c:v>
                </c:pt>
                <c:pt idx="12">
                  <c:v>46.92</c:v>
                </c:pt>
                <c:pt idx="13">
                  <c:v>51.160000000000004</c:v>
                </c:pt>
                <c:pt idx="14">
                  <c:v>49.120000000000005</c:v>
                </c:pt>
                <c:pt idx="15">
                  <c:v>47.83</c:v>
                </c:pt>
                <c:pt idx="16">
                  <c:v>56.99</c:v>
                </c:pt>
                <c:pt idx="17">
                  <c:v>76.08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79-4B28-9C29-0CBFEFFACA8D}"/>
            </c:ext>
          </c:extLst>
        </c:ser>
        <c:ser>
          <c:idx val="4"/>
          <c:order val="4"/>
          <c:tx>
            <c:strRef>
              <c:f>Лист1!$G$1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Лист1!$G$2:$G$19</c:f>
              <c:numCache>
                <c:formatCode>General</c:formatCode>
                <c:ptCount val="18"/>
                <c:pt idx="0">
                  <c:v>48.680000000000007</c:v>
                </c:pt>
                <c:pt idx="1">
                  <c:v>52.21</c:v>
                </c:pt>
                <c:pt idx="2">
                  <c:v>52.39</c:v>
                </c:pt>
                <c:pt idx="3">
                  <c:v>47.5</c:v>
                </c:pt>
                <c:pt idx="4">
                  <c:v>61.91</c:v>
                </c:pt>
                <c:pt idx="5">
                  <c:v>60.309999999999995</c:v>
                </c:pt>
                <c:pt idx="6">
                  <c:v>47.37</c:v>
                </c:pt>
                <c:pt idx="8">
                  <c:v>82.759999999999991</c:v>
                </c:pt>
                <c:pt idx="9">
                  <c:v>73.53</c:v>
                </c:pt>
                <c:pt idx="10">
                  <c:v>56.62</c:v>
                </c:pt>
                <c:pt idx="11">
                  <c:v>52.879999999999995</c:v>
                </c:pt>
                <c:pt idx="12">
                  <c:v>68.75</c:v>
                </c:pt>
                <c:pt idx="13">
                  <c:v>51.949999999999996</c:v>
                </c:pt>
                <c:pt idx="14">
                  <c:v>46.15</c:v>
                </c:pt>
                <c:pt idx="15">
                  <c:v>46.77</c:v>
                </c:pt>
                <c:pt idx="16">
                  <c:v>50</c:v>
                </c:pt>
                <c:pt idx="17">
                  <c:v>76.81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37-4BC2-B012-9AB5B440973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'ИС 6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6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'ИС 6 Статистика по отметкам'!$B$8:$B$44</c:f>
              <c:numCache>
                <c:formatCode>General</c:formatCode>
                <c:ptCount val="36"/>
                <c:pt idx="0">
                  <c:v>4.01</c:v>
                </c:pt>
                <c:pt idx="1">
                  <c:v>4.6100000000000003</c:v>
                </c:pt>
                <c:pt idx="2">
                  <c:v>8.89</c:v>
                </c:pt>
                <c:pt idx="3">
                  <c:v>5.71</c:v>
                </c:pt>
                <c:pt idx="4">
                  <c:v>3.28</c:v>
                </c:pt>
                <c:pt idx="5">
                  <c:v>1.56</c:v>
                </c:pt>
                <c:pt idx="6">
                  <c:v>1.01</c:v>
                </c:pt>
                <c:pt idx="7">
                  <c:v>2.91</c:v>
                </c:pt>
                <c:pt idx="8">
                  <c:v>0</c:v>
                </c:pt>
                <c:pt idx="9">
                  <c:v>0</c:v>
                </c:pt>
                <c:pt idx="10">
                  <c:v>2.4700000000000002</c:v>
                </c:pt>
                <c:pt idx="11">
                  <c:v>0</c:v>
                </c:pt>
                <c:pt idx="12">
                  <c:v>1.32</c:v>
                </c:pt>
                <c:pt idx="13">
                  <c:v>8.06</c:v>
                </c:pt>
                <c:pt idx="14">
                  <c:v>6.67</c:v>
                </c:pt>
                <c:pt idx="15">
                  <c:v>7.81</c:v>
                </c:pt>
                <c:pt idx="16">
                  <c:v>3.85</c:v>
                </c:pt>
                <c:pt idx="17">
                  <c:v>0</c:v>
                </c:pt>
                <c:pt idx="18">
                  <c:v>7.25</c:v>
                </c:pt>
                <c:pt idx="19">
                  <c:v>1.97</c:v>
                </c:pt>
                <c:pt idx="20">
                  <c:v>6.02</c:v>
                </c:pt>
                <c:pt idx="21">
                  <c:v>4.92</c:v>
                </c:pt>
                <c:pt idx="22">
                  <c:v>3.75</c:v>
                </c:pt>
                <c:pt idx="23">
                  <c:v>9.52</c:v>
                </c:pt>
                <c:pt idx="24">
                  <c:v>1.59</c:v>
                </c:pt>
                <c:pt idx="25">
                  <c:v>0</c:v>
                </c:pt>
                <c:pt idx="26">
                  <c:v>0</c:v>
                </c:pt>
                <c:pt idx="27">
                  <c:v>1.96</c:v>
                </c:pt>
                <c:pt idx="28">
                  <c:v>1.2</c:v>
                </c:pt>
                <c:pt idx="29">
                  <c:v>4.71</c:v>
                </c:pt>
                <c:pt idx="30">
                  <c:v>2.5</c:v>
                </c:pt>
                <c:pt idx="31">
                  <c:v>5.19</c:v>
                </c:pt>
                <c:pt idx="32">
                  <c:v>6.15</c:v>
                </c:pt>
                <c:pt idx="33">
                  <c:v>8.06</c:v>
                </c:pt>
                <c:pt idx="34">
                  <c:v>3.95</c:v>
                </c:pt>
                <c:pt idx="35">
                  <c:v>0.72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D692-46DE-816F-89C0387B61F3}"/>
            </c:ext>
          </c:extLst>
        </c:ser>
        <c:ser>
          <c:idx val="1"/>
          <c:order val="1"/>
          <c:tx>
            <c:strRef>
              <c:f>'ИС 6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6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'ИС 6 Статистика по отметкам'!$C$8:$C$44</c:f>
              <c:numCache>
                <c:formatCode>General</c:formatCode>
                <c:ptCount val="36"/>
                <c:pt idx="0">
                  <c:v>32.590000000000003</c:v>
                </c:pt>
                <c:pt idx="1">
                  <c:v>39.630000000000003</c:v>
                </c:pt>
                <c:pt idx="2">
                  <c:v>31.11</c:v>
                </c:pt>
                <c:pt idx="3">
                  <c:v>34.54</c:v>
                </c:pt>
                <c:pt idx="4">
                  <c:v>40.93</c:v>
                </c:pt>
                <c:pt idx="5">
                  <c:v>28.13</c:v>
                </c:pt>
                <c:pt idx="6">
                  <c:v>30.3</c:v>
                </c:pt>
                <c:pt idx="7">
                  <c:v>35.92</c:v>
                </c:pt>
                <c:pt idx="8">
                  <c:v>65.38</c:v>
                </c:pt>
                <c:pt idx="9">
                  <c:v>39.130000000000003</c:v>
                </c:pt>
                <c:pt idx="10">
                  <c:v>40.74</c:v>
                </c:pt>
                <c:pt idx="11">
                  <c:v>40.32</c:v>
                </c:pt>
                <c:pt idx="12">
                  <c:v>50</c:v>
                </c:pt>
                <c:pt idx="13">
                  <c:v>64.52</c:v>
                </c:pt>
                <c:pt idx="14">
                  <c:v>20</c:v>
                </c:pt>
                <c:pt idx="15">
                  <c:v>42.19</c:v>
                </c:pt>
                <c:pt idx="16">
                  <c:v>56.41</c:v>
                </c:pt>
                <c:pt idx="17">
                  <c:v>37.65</c:v>
                </c:pt>
                <c:pt idx="18">
                  <c:v>53.62</c:v>
                </c:pt>
                <c:pt idx="19">
                  <c:v>49.34</c:v>
                </c:pt>
                <c:pt idx="20">
                  <c:v>41.77</c:v>
                </c:pt>
                <c:pt idx="21">
                  <c:v>42.69</c:v>
                </c:pt>
                <c:pt idx="22">
                  <c:v>48.75</c:v>
                </c:pt>
                <c:pt idx="23">
                  <c:v>28.57</c:v>
                </c:pt>
                <c:pt idx="24">
                  <c:v>38.1</c:v>
                </c:pt>
                <c:pt idx="25">
                  <c:v>52.63</c:v>
                </c:pt>
                <c:pt idx="26">
                  <c:v>17.239999999999998</c:v>
                </c:pt>
                <c:pt idx="27">
                  <c:v>24.51</c:v>
                </c:pt>
                <c:pt idx="28">
                  <c:v>42.17</c:v>
                </c:pt>
                <c:pt idx="29">
                  <c:v>42.41</c:v>
                </c:pt>
                <c:pt idx="30">
                  <c:v>28.75</c:v>
                </c:pt>
                <c:pt idx="31">
                  <c:v>42.86</c:v>
                </c:pt>
                <c:pt idx="32">
                  <c:v>47.69</c:v>
                </c:pt>
                <c:pt idx="33">
                  <c:v>45.16</c:v>
                </c:pt>
                <c:pt idx="34">
                  <c:v>46.05</c:v>
                </c:pt>
                <c:pt idx="35">
                  <c:v>22.46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D692-46DE-816F-89C0387B61F3}"/>
            </c:ext>
          </c:extLst>
        </c:ser>
        <c:ser>
          <c:idx val="2"/>
          <c:order val="2"/>
          <c:tx>
            <c:strRef>
              <c:f>'ИС 6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6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'ИС 6 Статистика по отметкам'!$D$8:$D$44</c:f>
              <c:numCache>
                <c:formatCode>General</c:formatCode>
                <c:ptCount val="36"/>
                <c:pt idx="0">
                  <c:v>47.68</c:v>
                </c:pt>
                <c:pt idx="1">
                  <c:v>43.54</c:v>
                </c:pt>
                <c:pt idx="2">
                  <c:v>51.11</c:v>
                </c:pt>
                <c:pt idx="3">
                  <c:v>43.52</c:v>
                </c:pt>
                <c:pt idx="4">
                  <c:v>47.3</c:v>
                </c:pt>
                <c:pt idx="5">
                  <c:v>54.69</c:v>
                </c:pt>
                <c:pt idx="6">
                  <c:v>58.59</c:v>
                </c:pt>
                <c:pt idx="7">
                  <c:v>45.63</c:v>
                </c:pt>
                <c:pt idx="8">
                  <c:v>34.619999999999997</c:v>
                </c:pt>
                <c:pt idx="9">
                  <c:v>56.52</c:v>
                </c:pt>
                <c:pt idx="10">
                  <c:v>43.21</c:v>
                </c:pt>
                <c:pt idx="11">
                  <c:v>48.39</c:v>
                </c:pt>
                <c:pt idx="12">
                  <c:v>39.47</c:v>
                </c:pt>
                <c:pt idx="13">
                  <c:v>24.19</c:v>
                </c:pt>
                <c:pt idx="14">
                  <c:v>46.67</c:v>
                </c:pt>
                <c:pt idx="15">
                  <c:v>48.44</c:v>
                </c:pt>
                <c:pt idx="16">
                  <c:v>34.619999999999997</c:v>
                </c:pt>
                <c:pt idx="17">
                  <c:v>52.94</c:v>
                </c:pt>
                <c:pt idx="18">
                  <c:v>24.64</c:v>
                </c:pt>
                <c:pt idx="19">
                  <c:v>36.840000000000003</c:v>
                </c:pt>
                <c:pt idx="20">
                  <c:v>42.57</c:v>
                </c:pt>
                <c:pt idx="21">
                  <c:v>42.98</c:v>
                </c:pt>
                <c:pt idx="22">
                  <c:v>42.5</c:v>
                </c:pt>
                <c:pt idx="23">
                  <c:v>49.21</c:v>
                </c:pt>
                <c:pt idx="24">
                  <c:v>44.44</c:v>
                </c:pt>
                <c:pt idx="25">
                  <c:v>47.37</c:v>
                </c:pt>
                <c:pt idx="26">
                  <c:v>58.62</c:v>
                </c:pt>
                <c:pt idx="27">
                  <c:v>59.8</c:v>
                </c:pt>
                <c:pt idx="28">
                  <c:v>43.37</c:v>
                </c:pt>
                <c:pt idx="29">
                  <c:v>42.41</c:v>
                </c:pt>
                <c:pt idx="30">
                  <c:v>42.5</c:v>
                </c:pt>
                <c:pt idx="31">
                  <c:v>40.26</c:v>
                </c:pt>
                <c:pt idx="32">
                  <c:v>38.46</c:v>
                </c:pt>
                <c:pt idx="33">
                  <c:v>38.71</c:v>
                </c:pt>
                <c:pt idx="34">
                  <c:v>42.11</c:v>
                </c:pt>
                <c:pt idx="35">
                  <c:v>45.65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D692-46DE-816F-89C0387B61F3}"/>
            </c:ext>
          </c:extLst>
        </c:ser>
        <c:ser>
          <c:idx val="3"/>
          <c:order val="3"/>
          <c:tx>
            <c:strRef>
              <c:f>'ИС 6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6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'ИС 6 Статистика по отметкам'!$E$8:$E$44</c:f>
              <c:numCache>
                <c:formatCode>General</c:formatCode>
                <c:ptCount val="36"/>
                <c:pt idx="0">
                  <c:v>15.72</c:v>
                </c:pt>
                <c:pt idx="1">
                  <c:v>12.22</c:v>
                </c:pt>
                <c:pt idx="2">
                  <c:v>8.89</c:v>
                </c:pt>
                <c:pt idx="3">
                  <c:v>16.23</c:v>
                </c:pt>
                <c:pt idx="4">
                  <c:v>8.49</c:v>
                </c:pt>
                <c:pt idx="5">
                  <c:v>15.63</c:v>
                </c:pt>
                <c:pt idx="6">
                  <c:v>10.1</c:v>
                </c:pt>
                <c:pt idx="7">
                  <c:v>15.53</c:v>
                </c:pt>
                <c:pt idx="8">
                  <c:v>0</c:v>
                </c:pt>
                <c:pt idx="9">
                  <c:v>4.3499999999999996</c:v>
                </c:pt>
                <c:pt idx="10">
                  <c:v>13.58</c:v>
                </c:pt>
                <c:pt idx="11">
                  <c:v>11.29</c:v>
                </c:pt>
                <c:pt idx="12">
                  <c:v>9.2100000000000009</c:v>
                </c:pt>
                <c:pt idx="13">
                  <c:v>3.23</c:v>
                </c:pt>
                <c:pt idx="14">
                  <c:v>26.67</c:v>
                </c:pt>
                <c:pt idx="15">
                  <c:v>1.56</c:v>
                </c:pt>
                <c:pt idx="16">
                  <c:v>5.13</c:v>
                </c:pt>
                <c:pt idx="17">
                  <c:v>9.41</c:v>
                </c:pt>
                <c:pt idx="18">
                  <c:v>14.49</c:v>
                </c:pt>
                <c:pt idx="19">
                  <c:v>11.84</c:v>
                </c:pt>
                <c:pt idx="20">
                  <c:v>9.64</c:v>
                </c:pt>
                <c:pt idx="21">
                  <c:v>9.41</c:v>
                </c:pt>
                <c:pt idx="22">
                  <c:v>5</c:v>
                </c:pt>
                <c:pt idx="23">
                  <c:v>12.7</c:v>
                </c:pt>
                <c:pt idx="24">
                  <c:v>15.87</c:v>
                </c:pt>
                <c:pt idx="25">
                  <c:v>0</c:v>
                </c:pt>
                <c:pt idx="26">
                  <c:v>24.14</c:v>
                </c:pt>
                <c:pt idx="27">
                  <c:v>13.73</c:v>
                </c:pt>
                <c:pt idx="28">
                  <c:v>13.25</c:v>
                </c:pt>
                <c:pt idx="29">
                  <c:v>10.47</c:v>
                </c:pt>
                <c:pt idx="30">
                  <c:v>26.25</c:v>
                </c:pt>
                <c:pt idx="31">
                  <c:v>11.69</c:v>
                </c:pt>
                <c:pt idx="32">
                  <c:v>7.69</c:v>
                </c:pt>
                <c:pt idx="33">
                  <c:v>8.06</c:v>
                </c:pt>
                <c:pt idx="34">
                  <c:v>7.89</c:v>
                </c:pt>
                <c:pt idx="35">
                  <c:v>31.16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D692-46DE-816F-89C0387B61F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69788992"/>
        <c:axId val="65821664"/>
      </c:barChart>
      <c:catAx>
        <c:axId val="697889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5821664"/>
        <c:crosses val="autoZero"/>
        <c:auto val="1"/>
        <c:lblAlgn val="ctr"/>
        <c:lblOffset val="100"/>
        <c:noMultiLvlLbl val="0"/>
      </c:catAx>
      <c:valAx>
        <c:axId val="6582166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788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'ИС 6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6 Сравнение отметок с отметк'!$A$9:$A$44</c:f>
              <c:strCache>
                <c:ptCount val="36"/>
                <c:pt idx="0">
                  <c:v>Вся выборка. РФ.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'ИС 6 Сравнение отметок с отметк'!$B$9:$B$44</c:f>
              <c:numCache>
                <c:formatCode>General</c:formatCode>
                <c:ptCount val="36"/>
                <c:pt idx="0">
                  <c:v>22.12</c:v>
                </c:pt>
                <c:pt idx="1">
                  <c:v>19.45</c:v>
                </c:pt>
                <c:pt idx="2">
                  <c:v>22.22</c:v>
                </c:pt>
                <c:pt idx="3">
                  <c:v>22.96</c:v>
                </c:pt>
                <c:pt idx="4">
                  <c:v>19.309999999999999</c:v>
                </c:pt>
                <c:pt idx="5">
                  <c:v>15.63</c:v>
                </c:pt>
                <c:pt idx="6">
                  <c:v>15.31</c:v>
                </c:pt>
                <c:pt idx="7">
                  <c:v>18.45</c:v>
                </c:pt>
                <c:pt idx="8">
                  <c:v>0</c:v>
                </c:pt>
                <c:pt idx="9">
                  <c:v>21.74</c:v>
                </c:pt>
                <c:pt idx="10">
                  <c:v>14.81</c:v>
                </c:pt>
                <c:pt idx="11">
                  <c:v>6.56</c:v>
                </c:pt>
                <c:pt idx="12">
                  <c:v>21.05</c:v>
                </c:pt>
                <c:pt idx="13">
                  <c:v>24.19</c:v>
                </c:pt>
                <c:pt idx="14">
                  <c:v>6.67</c:v>
                </c:pt>
                <c:pt idx="15">
                  <c:v>23.44</c:v>
                </c:pt>
                <c:pt idx="16">
                  <c:v>11.54</c:v>
                </c:pt>
                <c:pt idx="17">
                  <c:v>18.82</c:v>
                </c:pt>
                <c:pt idx="18">
                  <c:v>17.91</c:v>
                </c:pt>
                <c:pt idx="19">
                  <c:v>9.93</c:v>
                </c:pt>
                <c:pt idx="20">
                  <c:v>24.6</c:v>
                </c:pt>
                <c:pt idx="21">
                  <c:v>25.04</c:v>
                </c:pt>
                <c:pt idx="22">
                  <c:v>21.28</c:v>
                </c:pt>
                <c:pt idx="23">
                  <c:v>28.57</c:v>
                </c:pt>
                <c:pt idx="24">
                  <c:v>20.63</c:v>
                </c:pt>
                <c:pt idx="25">
                  <c:v>2.63</c:v>
                </c:pt>
                <c:pt idx="26">
                  <c:v>13.79</c:v>
                </c:pt>
                <c:pt idx="27">
                  <c:v>12.25</c:v>
                </c:pt>
                <c:pt idx="28">
                  <c:v>4.82</c:v>
                </c:pt>
                <c:pt idx="29">
                  <c:v>17.8</c:v>
                </c:pt>
                <c:pt idx="30">
                  <c:v>13.75</c:v>
                </c:pt>
                <c:pt idx="31">
                  <c:v>11.69</c:v>
                </c:pt>
                <c:pt idx="32">
                  <c:v>15.38</c:v>
                </c:pt>
                <c:pt idx="33">
                  <c:v>16.13</c:v>
                </c:pt>
                <c:pt idx="34">
                  <c:v>26.32</c:v>
                </c:pt>
                <c:pt idx="35">
                  <c:v>7.25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58-4495-8562-03F741495DA3}"/>
            </c:ext>
          </c:extLst>
        </c:ser>
        <c:ser>
          <c:idx val="1"/>
          <c:order val="1"/>
          <c:tx>
            <c:strRef>
              <c:f>'ИС 6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6 Сравнение отметок с отметк'!$A$9:$A$44</c:f>
              <c:strCache>
                <c:ptCount val="36"/>
                <c:pt idx="0">
                  <c:v>Вся выборка. РФ.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'ИС 6 Сравнение отметок с отметк'!$C$9:$C$44</c:f>
              <c:numCache>
                <c:formatCode>General</c:formatCode>
                <c:ptCount val="36"/>
                <c:pt idx="0">
                  <c:v>68.58</c:v>
                </c:pt>
                <c:pt idx="1">
                  <c:v>68.8</c:v>
                </c:pt>
                <c:pt idx="2">
                  <c:v>57.78</c:v>
                </c:pt>
                <c:pt idx="3">
                  <c:v>63.53</c:v>
                </c:pt>
                <c:pt idx="4">
                  <c:v>69.88</c:v>
                </c:pt>
                <c:pt idx="5">
                  <c:v>76.56</c:v>
                </c:pt>
                <c:pt idx="6">
                  <c:v>81.63</c:v>
                </c:pt>
                <c:pt idx="7">
                  <c:v>67.959999999999994</c:v>
                </c:pt>
                <c:pt idx="8">
                  <c:v>96.15</c:v>
                </c:pt>
                <c:pt idx="9">
                  <c:v>73.91</c:v>
                </c:pt>
                <c:pt idx="10">
                  <c:v>80.25</c:v>
                </c:pt>
                <c:pt idx="11">
                  <c:v>85.25</c:v>
                </c:pt>
                <c:pt idx="12">
                  <c:v>77.63</c:v>
                </c:pt>
                <c:pt idx="13">
                  <c:v>71.77</c:v>
                </c:pt>
                <c:pt idx="14">
                  <c:v>46.67</c:v>
                </c:pt>
                <c:pt idx="15">
                  <c:v>68.75</c:v>
                </c:pt>
                <c:pt idx="16">
                  <c:v>80.77</c:v>
                </c:pt>
                <c:pt idx="17">
                  <c:v>74.12</c:v>
                </c:pt>
                <c:pt idx="18">
                  <c:v>67.16</c:v>
                </c:pt>
                <c:pt idx="19">
                  <c:v>79.47</c:v>
                </c:pt>
                <c:pt idx="20">
                  <c:v>68.95</c:v>
                </c:pt>
                <c:pt idx="21">
                  <c:v>63.24</c:v>
                </c:pt>
                <c:pt idx="22">
                  <c:v>72.34</c:v>
                </c:pt>
                <c:pt idx="23">
                  <c:v>63.49</c:v>
                </c:pt>
                <c:pt idx="24">
                  <c:v>60.32</c:v>
                </c:pt>
                <c:pt idx="25">
                  <c:v>97.37</c:v>
                </c:pt>
                <c:pt idx="26">
                  <c:v>62.07</c:v>
                </c:pt>
                <c:pt idx="27">
                  <c:v>68.63</c:v>
                </c:pt>
                <c:pt idx="28">
                  <c:v>89.16</c:v>
                </c:pt>
                <c:pt idx="29">
                  <c:v>67.02</c:v>
                </c:pt>
                <c:pt idx="30">
                  <c:v>58.75</c:v>
                </c:pt>
                <c:pt idx="31">
                  <c:v>77.92</c:v>
                </c:pt>
                <c:pt idx="32">
                  <c:v>73.5</c:v>
                </c:pt>
                <c:pt idx="33">
                  <c:v>75</c:v>
                </c:pt>
                <c:pt idx="34">
                  <c:v>63.16</c:v>
                </c:pt>
                <c:pt idx="35">
                  <c:v>75.36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358-4495-8562-03F741495DA3}"/>
            </c:ext>
          </c:extLst>
        </c:ser>
        <c:ser>
          <c:idx val="2"/>
          <c:order val="2"/>
          <c:tx>
            <c:strRef>
              <c:f>'ИС 6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 6 Сравнение отметок с отметк'!$A$9:$A$44</c:f>
              <c:strCache>
                <c:ptCount val="36"/>
                <c:pt idx="0">
                  <c:v>Вся выборка. РФ.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'ИС 6 Сравнение отметок с отметк'!$D$9:$D$44</c:f>
              <c:numCache>
                <c:formatCode>General</c:formatCode>
                <c:ptCount val="36"/>
                <c:pt idx="0">
                  <c:v>9.3000000000000007</c:v>
                </c:pt>
                <c:pt idx="1">
                  <c:v>11.75</c:v>
                </c:pt>
                <c:pt idx="2">
                  <c:v>20</c:v>
                </c:pt>
                <c:pt idx="3">
                  <c:v>13.5</c:v>
                </c:pt>
                <c:pt idx="4">
                  <c:v>10.81</c:v>
                </c:pt>
                <c:pt idx="5">
                  <c:v>7.81</c:v>
                </c:pt>
                <c:pt idx="6">
                  <c:v>3.06</c:v>
                </c:pt>
                <c:pt idx="7">
                  <c:v>13.59</c:v>
                </c:pt>
                <c:pt idx="8">
                  <c:v>3.85</c:v>
                </c:pt>
                <c:pt idx="9">
                  <c:v>4.3499999999999996</c:v>
                </c:pt>
                <c:pt idx="10">
                  <c:v>4.9400000000000004</c:v>
                </c:pt>
                <c:pt idx="11">
                  <c:v>8.1999999999999993</c:v>
                </c:pt>
                <c:pt idx="12">
                  <c:v>1.32</c:v>
                </c:pt>
                <c:pt idx="13">
                  <c:v>4.03</c:v>
                </c:pt>
                <c:pt idx="14">
                  <c:v>46.67</c:v>
                </c:pt>
                <c:pt idx="15">
                  <c:v>7.81</c:v>
                </c:pt>
                <c:pt idx="16">
                  <c:v>7.69</c:v>
                </c:pt>
                <c:pt idx="17">
                  <c:v>7.06</c:v>
                </c:pt>
                <c:pt idx="18">
                  <c:v>14.93</c:v>
                </c:pt>
                <c:pt idx="19">
                  <c:v>10.6</c:v>
                </c:pt>
                <c:pt idx="20">
                  <c:v>6.45</c:v>
                </c:pt>
                <c:pt idx="21">
                  <c:v>11.72</c:v>
                </c:pt>
                <c:pt idx="22">
                  <c:v>6.38</c:v>
                </c:pt>
                <c:pt idx="23">
                  <c:v>7.94</c:v>
                </c:pt>
                <c:pt idx="24">
                  <c:v>19.05</c:v>
                </c:pt>
                <c:pt idx="25">
                  <c:v>0</c:v>
                </c:pt>
                <c:pt idx="26">
                  <c:v>24.14</c:v>
                </c:pt>
                <c:pt idx="27">
                  <c:v>19.12</c:v>
                </c:pt>
                <c:pt idx="28">
                  <c:v>6.02</c:v>
                </c:pt>
                <c:pt idx="29">
                  <c:v>15.18</c:v>
                </c:pt>
                <c:pt idx="30">
                  <c:v>27.5</c:v>
                </c:pt>
                <c:pt idx="31">
                  <c:v>10.39</c:v>
                </c:pt>
                <c:pt idx="32">
                  <c:v>11.11</c:v>
                </c:pt>
                <c:pt idx="33">
                  <c:v>8.8699999999999992</c:v>
                </c:pt>
                <c:pt idx="34">
                  <c:v>10.53</c:v>
                </c:pt>
                <c:pt idx="35">
                  <c:v>17.39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358-4495-8562-03F741495DA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826716576"/>
        <c:axId val="828838464"/>
      </c:barChart>
      <c:catAx>
        <c:axId val="826716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28838464"/>
        <c:crosses val="autoZero"/>
        <c:auto val="1"/>
        <c:lblAlgn val="ctr"/>
        <c:lblOffset val="100"/>
        <c:noMultiLvlLbl val="0"/>
      </c:catAx>
      <c:valAx>
        <c:axId val="82883846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26716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365021215489268E-2"/>
          <c:y val="0.10127458820480974"/>
          <c:w val="0.96563497878451077"/>
          <c:h val="0.46329533585829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муниципальный район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Лист1!$C$2:$C$18</c:f>
              <c:numCache>
                <c:formatCode>General</c:formatCode>
                <c:ptCount val="17"/>
                <c:pt idx="0">
                  <c:v>32.43</c:v>
                </c:pt>
                <c:pt idx="1">
                  <c:v>54</c:v>
                </c:pt>
                <c:pt idx="2">
                  <c:v>43.7</c:v>
                </c:pt>
                <c:pt idx="3">
                  <c:v>38.1</c:v>
                </c:pt>
                <c:pt idx="4">
                  <c:v>40.799999999999997</c:v>
                </c:pt>
                <c:pt idx="5">
                  <c:v>42.18</c:v>
                </c:pt>
                <c:pt idx="6">
                  <c:v>50</c:v>
                </c:pt>
                <c:pt idx="7">
                  <c:v>40</c:v>
                </c:pt>
                <c:pt idx="8">
                  <c:v>45.13</c:v>
                </c:pt>
                <c:pt idx="9">
                  <c:v>42.85</c:v>
                </c:pt>
                <c:pt idx="10">
                  <c:v>29.76</c:v>
                </c:pt>
                <c:pt idx="11">
                  <c:v>49.35</c:v>
                </c:pt>
                <c:pt idx="12">
                  <c:v>61.54</c:v>
                </c:pt>
                <c:pt idx="13">
                  <c:v>35.6</c:v>
                </c:pt>
                <c:pt idx="14">
                  <c:v>55.64</c:v>
                </c:pt>
                <c:pt idx="15">
                  <c:v>26.22</c:v>
                </c:pt>
                <c:pt idx="16">
                  <c:v>43.81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20-4448-93D3-948E35661C93}"/>
            </c:ext>
          </c:extLst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муниципальный район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Лист1!$D$2:$D$18</c:f>
              <c:numCache>
                <c:formatCode>General</c:formatCode>
                <c:ptCount val="17"/>
                <c:pt idx="0">
                  <c:v>56.76</c:v>
                </c:pt>
                <c:pt idx="1">
                  <c:v>52.36</c:v>
                </c:pt>
                <c:pt idx="2">
                  <c:v>58.52</c:v>
                </c:pt>
                <c:pt idx="3">
                  <c:v>58.23</c:v>
                </c:pt>
                <c:pt idx="4">
                  <c:v>45.52</c:v>
                </c:pt>
                <c:pt idx="5">
                  <c:v>44.68</c:v>
                </c:pt>
                <c:pt idx="6">
                  <c:v>57.14</c:v>
                </c:pt>
                <c:pt idx="7">
                  <c:v>55.55</c:v>
                </c:pt>
                <c:pt idx="8">
                  <c:v>48.21</c:v>
                </c:pt>
                <c:pt idx="9">
                  <c:v>48.84</c:v>
                </c:pt>
                <c:pt idx="10">
                  <c:v>36.9</c:v>
                </c:pt>
                <c:pt idx="11">
                  <c:v>46.92</c:v>
                </c:pt>
                <c:pt idx="12">
                  <c:v>55.07</c:v>
                </c:pt>
                <c:pt idx="13">
                  <c:v>43.79</c:v>
                </c:pt>
                <c:pt idx="14">
                  <c:v>62.58</c:v>
                </c:pt>
                <c:pt idx="15">
                  <c:v>38.89</c:v>
                </c:pt>
                <c:pt idx="16">
                  <c:v>38.21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20-4448-93D3-948E35661C93}"/>
            </c:ext>
          </c:extLst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муниципальный район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Лист1!$E$2:$E$18</c:f>
              <c:numCache>
                <c:formatCode>General</c:formatCode>
                <c:ptCount val="17"/>
                <c:pt idx="0">
                  <c:v>58.93</c:v>
                </c:pt>
                <c:pt idx="1">
                  <c:v>53.07</c:v>
                </c:pt>
                <c:pt idx="2">
                  <c:v>51.64</c:v>
                </c:pt>
                <c:pt idx="3">
                  <c:v>72.53</c:v>
                </c:pt>
                <c:pt idx="4">
                  <c:v>56.88</c:v>
                </c:pt>
                <c:pt idx="5">
                  <c:v>59.33</c:v>
                </c:pt>
                <c:pt idx="6">
                  <c:v>57.37</c:v>
                </c:pt>
                <c:pt idx="7">
                  <c:v>54.17</c:v>
                </c:pt>
                <c:pt idx="8">
                  <c:v>65.31</c:v>
                </c:pt>
                <c:pt idx="9">
                  <c:v>38.46</c:v>
                </c:pt>
                <c:pt idx="10">
                  <c:v>66.67</c:v>
                </c:pt>
                <c:pt idx="11">
                  <c:v>55.91</c:v>
                </c:pt>
                <c:pt idx="12">
                  <c:v>70.72999999999999</c:v>
                </c:pt>
                <c:pt idx="13">
                  <c:v>34.049999999999997</c:v>
                </c:pt>
                <c:pt idx="14">
                  <c:v>55.099999999999994</c:v>
                </c:pt>
                <c:pt idx="15">
                  <c:v>39.29</c:v>
                </c:pt>
                <c:pt idx="16">
                  <c:v>33.33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20-4448-93D3-948E35661C93}"/>
            </c:ext>
          </c:extLst>
        </c:ser>
        <c:ser>
          <c:idx val="3"/>
          <c:order val="3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муниципальный район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Лист1!$F$2:$F$18</c:f>
              <c:numCache>
                <c:formatCode>General</c:formatCode>
                <c:ptCount val="17"/>
                <c:pt idx="0">
                  <c:v>47.059999999999995</c:v>
                </c:pt>
                <c:pt idx="1">
                  <c:v>51.800000000000004</c:v>
                </c:pt>
                <c:pt idx="2">
                  <c:v>51.089999999999996</c:v>
                </c:pt>
                <c:pt idx="3">
                  <c:v>65.69</c:v>
                </c:pt>
                <c:pt idx="4">
                  <c:v>40.56</c:v>
                </c:pt>
                <c:pt idx="5">
                  <c:v>70.460000000000008</c:v>
                </c:pt>
                <c:pt idx="6">
                  <c:v>51.09</c:v>
                </c:pt>
                <c:pt idx="7">
                  <c:v>45.83</c:v>
                </c:pt>
                <c:pt idx="8">
                  <c:v>56.03</c:v>
                </c:pt>
                <c:pt idx="9">
                  <c:v>62.5</c:v>
                </c:pt>
                <c:pt idx="10">
                  <c:v>52.18</c:v>
                </c:pt>
                <c:pt idx="11">
                  <c:v>68.52</c:v>
                </c:pt>
                <c:pt idx="12">
                  <c:v>56.53</c:v>
                </c:pt>
                <c:pt idx="13">
                  <c:v>48.49</c:v>
                </c:pt>
                <c:pt idx="14">
                  <c:v>68.53</c:v>
                </c:pt>
                <c:pt idx="15">
                  <c:v>47.67</c:v>
                </c:pt>
                <c:pt idx="16">
                  <c:v>38.68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04-40CF-9856-AEF5796D19E1}"/>
            </c:ext>
          </c:extLst>
        </c:ser>
        <c:ser>
          <c:idx val="4"/>
          <c:order val="4"/>
          <c:tx>
            <c:strRef>
              <c:f>Лист1!$G$1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муниципальный район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Лист1!$G$2:$G$18</c:f>
              <c:numCache>
                <c:formatCode>General</c:formatCode>
                <c:ptCount val="17"/>
                <c:pt idx="0">
                  <c:v>53.7</c:v>
                </c:pt>
                <c:pt idx="1">
                  <c:v>63.540000000000006</c:v>
                </c:pt>
                <c:pt idx="2">
                  <c:v>53.78</c:v>
                </c:pt>
                <c:pt idx="3">
                  <c:v>63.55</c:v>
                </c:pt>
                <c:pt idx="4">
                  <c:v>57.5</c:v>
                </c:pt>
                <c:pt idx="5">
                  <c:v>49.690000000000005</c:v>
                </c:pt>
                <c:pt idx="6">
                  <c:v>48.879999999999995</c:v>
                </c:pt>
                <c:pt idx="7">
                  <c:v>55.27</c:v>
                </c:pt>
                <c:pt idx="8">
                  <c:v>64.78</c:v>
                </c:pt>
                <c:pt idx="9">
                  <c:v>55.56</c:v>
                </c:pt>
                <c:pt idx="10">
                  <c:v>66.66</c:v>
                </c:pt>
                <c:pt idx="11">
                  <c:v>52.22</c:v>
                </c:pt>
                <c:pt idx="12">
                  <c:v>52</c:v>
                </c:pt>
                <c:pt idx="13">
                  <c:v>43.97</c:v>
                </c:pt>
                <c:pt idx="14">
                  <c:v>64.12</c:v>
                </c:pt>
                <c:pt idx="15">
                  <c:v>43.47</c:v>
                </c:pt>
                <c:pt idx="16">
                  <c:v>50.53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40-40BA-B0B9-310CCABBF6A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179005534265071E-2"/>
          <c:y val="9.2900397733866463E-2"/>
          <c:w val="0.95142446379767687"/>
          <c:h val="0.446547258590313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Лист1!$C$2:$C$19</c:f>
              <c:numCache>
                <c:formatCode>General</c:formatCode>
                <c:ptCount val="18"/>
                <c:pt idx="0">
                  <c:v>31.58</c:v>
                </c:pt>
                <c:pt idx="1">
                  <c:v>36.159999999999997</c:v>
                </c:pt>
                <c:pt idx="2">
                  <c:v>43.58</c:v>
                </c:pt>
                <c:pt idx="3">
                  <c:v>53.85</c:v>
                </c:pt>
                <c:pt idx="4">
                  <c:v>52.75</c:v>
                </c:pt>
                <c:pt idx="5">
                  <c:v>49.62</c:v>
                </c:pt>
                <c:pt idx="6">
                  <c:v>53.45</c:v>
                </c:pt>
                <c:pt idx="7">
                  <c:v>42.85</c:v>
                </c:pt>
                <c:pt idx="8">
                  <c:v>44.45</c:v>
                </c:pt>
                <c:pt idx="9">
                  <c:v>50.96</c:v>
                </c:pt>
                <c:pt idx="10">
                  <c:v>55.55</c:v>
                </c:pt>
                <c:pt idx="11">
                  <c:v>46.54</c:v>
                </c:pt>
                <c:pt idx="12">
                  <c:v>39.1</c:v>
                </c:pt>
                <c:pt idx="13">
                  <c:v>48.72</c:v>
                </c:pt>
                <c:pt idx="14">
                  <c:v>52.98</c:v>
                </c:pt>
                <c:pt idx="15">
                  <c:v>49.46</c:v>
                </c:pt>
                <c:pt idx="16">
                  <c:v>45.7</c:v>
                </c:pt>
                <c:pt idx="17">
                  <c:v>73.97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54-4CAA-870E-E2B002DFDF07}"/>
            </c:ext>
          </c:extLst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Лист1!$D$2:$D$19</c:f>
              <c:numCache>
                <c:formatCode>General</c:formatCode>
                <c:ptCount val="18"/>
                <c:pt idx="0">
                  <c:v>28.96</c:v>
                </c:pt>
                <c:pt idx="1">
                  <c:v>44.88</c:v>
                </c:pt>
                <c:pt idx="2">
                  <c:v>52.44</c:v>
                </c:pt>
                <c:pt idx="3">
                  <c:v>68.540000000000006</c:v>
                </c:pt>
                <c:pt idx="4">
                  <c:v>56.56</c:v>
                </c:pt>
                <c:pt idx="5">
                  <c:v>42.37</c:v>
                </c:pt>
                <c:pt idx="6">
                  <c:v>69.45</c:v>
                </c:pt>
                <c:pt idx="7">
                  <c:v>58.93</c:v>
                </c:pt>
                <c:pt idx="8">
                  <c:v>37.03</c:v>
                </c:pt>
                <c:pt idx="9">
                  <c:v>55.44</c:v>
                </c:pt>
                <c:pt idx="10">
                  <c:v>42.69</c:v>
                </c:pt>
                <c:pt idx="11">
                  <c:v>48.94</c:v>
                </c:pt>
                <c:pt idx="12">
                  <c:v>45.37</c:v>
                </c:pt>
                <c:pt idx="13">
                  <c:v>44.74</c:v>
                </c:pt>
                <c:pt idx="14">
                  <c:v>49.94</c:v>
                </c:pt>
                <c:pt idx="15">
                  <c:v>44.6</c:v>
                </c:pt>
                <c:pt idx="16">
                  <c:v>48.82</c:v>
                </c:pt>
                <c:pt idx="17">
                  <c:v>67.790000000000006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54-4CAA-870E-E2B002DFDF07}"/>
            </c:ext>
          </c:extLst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Лист1!$E$2:$E$19</c:f>
              <c:numCache>
                <c:formatCode>General</c:formatCode>
                <c:ptCount val="18"/>
                <c:pt idx="0">
                  <c:v>42.86</c:v>
                </c:pt>
                <c:pt idx="1">
                  <c:v>41.67</c:v>
                </c:pt>
                <c:pt idx="2">
                  <c:v>56.510000000000005</c:v>
                </c:pt>
                <c:pt idx="3">
                  <c:v>57.57</c:v>
                </c:pt>
                <c:pt idx="4">
                  <c:v>47.760000000000005</c:v>
                </c:pt>
                <c:pt idx="5">
                  <c:v>47.099999999999994</c:v>
                </c:pt>
                <c:pt idx="6">
                  <c:v>66.95</c:v>
                </c:pt>
                <c:pt idx="7">
                  <c:v>47</c:v>
                </c:pt>
                <c:pt idx="8">
                  <c:v>50</c:v>
                </c:pt>
                <c:pt idx="9">
                  <c:v>60.26</c:v>
                </c:pt>
                <c:pt idx="10">
                  <c:v>47.06</c:v>
                </c:pt>
                <c:pt idx="11">
                  <c:v>43.269999999999996</c:v>
                </c:pt>
                <c:pt idx="12">
                  <c:v>57.95</c:v>
                </c:pt>
                <c:pt idx="13">
                  <c:v>55.1</c:v>
                </c:pt>
                <c:pt idx="14">
                  <c:v>51.54</c:v>
                </c:pt>
                <c:pt idx="15">
                  <c:v>36.760000000000005</c:v>
                </c:pt>
                <c:pt idx="16">
                  <c:v>49.519999999999996</c:v>
                </c:pt>
                <c:pt idx="17">
                  <c:v>71.710000000000008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54-4CAA-870E-E2B002DFDF07}"/>
            </c:ext>
          </c:extLst>
        </c:ser>
        <c:ser>
          <c:idx val="3"/>
          <c:order val="3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Лист1!$F$2:$F$19</c:f>
              <c:numCache>
                <c:formatCode>General</c:formatCode>
                <c:ptCount val="18"/>
                <c:pt idx="0">
                  <c:v>45.809999999999995</c:v>
                </c:pt>
                <c:pt idx="1">
                  <c:v>50.28</c:v>
                </c:pt>
                <c:pt idx="2">
                  <c:v>57.429999999999993</c:v>
                </c:pt>
                <c:pt idx="3">
                  <c:v>69.23</c:v>
                </c:pt>
                <c:pt idx="4">
                  <c:v>49.33</c:v>
                </c:pt>
                <c:pt idx="5">
                  <c:v>49.27</c:v>
                </c:pt>
                <c:pt idx="6">
                  <c:v>57.69</c:v>
                </c:pt>
                <c:pt idx="7">
                  <c:v>52.34</c:v>
                </c:pt>
                <c:pt idx="8">
                  <c:v>61.67</c:v>
                </c:pt>
                <c:pt idx="9">
                  <c:v>59.54</c:v>
                </c:pt>
                <c:pt idx="10">
                  <c:v>60.42</c:v>
                </c:pt>
                <c:pt idx="11">
                  <c:v>57.019999999999996</c:v>
                </c:pt>
                <c:pt idx="12">
                  <c:v>58.620000000000005</c:v>
                </c:pt>
                <c:pt idx="13">
                  <c:v>58.73</c:v>
                </c:pt>
                <c:pt idx="14">
                  <c:v>47.42</c:v>
                </c:pt>
                <c:pt idx="15">
                  <c:v>38.92</c:v>
                </c:pt>
                <c:pt idx="16">
                  <c:v>48.79</c:v>
                </c:pt>
                <c:pt idx="17">
                  <c:v>72.31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26-45E1-A2FE-2B9DBE97C091}"/>
            </c:ext>
          </c:extLst>
        </c:ser>
        <c:ser>
          <c:idx val="4"/>
          <c:order val="4"/>
          <c:tx>
            <c:strRef>
              <c:f>Лист1!$G$1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Лист1!$G$2:$G$19</c:f>
              <c:numCache>
                <c:formatCode>General</c:formatCode>
                <c:ptCount val="18"/>
                <c:pt idx="0">
                  <c:v>50</c:v>
                </c:pt>
                <c:pt idx="1">
                  <c:v>47.580000000000005</c:v>
                </c:pt>
                <c:pt idx="2">
                  <c:v>64.849999999999994</c:v>
                </c:pt>
                <c:pt idx="3">
                  <c:v>62.400000000000006</c:v>
                </c:pt>
                <c:pt idx="4">
                  <c:v>51.72</c:v>
                </c:pt>
                <c:pt idx="5">
                  <c:v>53.08</c:v>
                </c:pt>
                <c:pt idx="6">
                  <c:v>48.89</c:v>
                </c:pt>
                <c:pt idx="8">
                  <c:v>49.12</c:v>
                </c:pt>
                <c:pt idx="9">
                  <c:v>61.97</c:v>
                </c:pt>
                <c:pt idx="10">
                  <c:v>52</c:v>
                </c:pt>
                <c:pt idx="11">
                  <c:v>68.23</c:v>
                </c:pt>
                <c:pt idx="12">
                  <c:v>44.97</c:v>
                </c:pt>
                <c:pt idx="13">
                  <c:v>60.32</c:v>
                </c:pt>
                <c:pt idx="14">
                  <c:v>56.91</c:v>
                </c:pt>
                <c:pt idx="15">
                  <c:v>53.910000000000004</c:v>
                </c:pt>
                <c:pt idx="16">
                  <c:v>46.26</c:v>
                </c:pt>
                <c:pt idx="17">
                  <c:v>69.959999999999994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74-4627-A949-8EEF752FDD5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'ГГ 6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6 Статистика по отметкам'!$A$8:$A$44</c:f>
              <c:strCache>
                <c:ptCount val="36"/>
                <c:pt idx="0">
                  <c:v>Вся выборка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'ГГ 6 Статистика по отметкам'!$B$8:$B$44</c:f>
              <c:numCache>
                <c:formatCode>General</c:formatCode>
                <c:ptCount val="36"/>
                <c:pt idx="0">
                  <c:v>2.54</c:v>
                </c:pt>
                <c:pt idx="1">
                  <c:v>2.4</c:v>
                </c:pt>
                <c:pt idx="2">
                  <c:v>3.7</c:v>
                </c:pt>
                <c:pt idx="3">
                  <c:v>3.81</c:v>
                </c:pt>
                <c:pt idx="4">
                  <c:v>2.04</c:v>
                </c:pt>
                <c:pt idx="5">
                  <c:v>0</c:v>
                </c:pt>
                <c:pt idx="6">
                  <c:v>0</c:v>
                </c:pt>
                <c:pt idx="7">
                  <c:v>4.4000000000000004</c:v>
                </c:pt>
                <c:pt idx="8">
                  <c:v>4.4400000000000004</c:v>
                </c:pt>
                <c:pt idx="9">
                  <c:v>0</c:v>
                </c:pt>
                <c:pt idx="10">
                  <c:v>0.63</c:v>
                </c:pt>
                <c:pt idx="11">
                  <c:v>1.85</c:v>
                </c:pt>
                <c:pt idx="12">
                  <c:v>0.98</c:v>
                </c:pt>
                <c:pt idx="13">
                  <c:v>3.45</c:v>
                </c:pt>
                <c:pt idx="14">
                  <c:v>4</c:v>
                </c:pt>
                <c:pt idx="15">
                  <c:v>2.84</c:v>
                </c:pt>
                <c:pt idx="16">
                  <c:v>3.05</c:v>
                </c:pt>
                <c:pt idx="17">
                  <c:v>3.73</c:v>
                </c:pt>
                <c:pt idx="18">
                  <c:v>1.05</c:v>
                </c:pt>
                <c:pt idx="19">
                  <c:v>1.04</c:v>
                </c:pt>
                <c:pt idx="20">
                  <c:v>2.42</c:v>
                </c:pt>
                <c:pt idx="21">
                  <c:v>1.27</c:v>
                </c:pt>
                <c:pt idx="22">
                  <c:v>0</c:v>
                </c:pt>
                <c:pt idx="23">
                  <c:v>0.86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0.98</c:v>
                </c:pt>
                <c:pt idx="28">
                  <c:v>1</c:v>
                </c:pt>
                <c:pt idx="29">
                  <c:v>0.67</c:v>
                </c:pt>
                <c:pt idx="30">
                  <c:v>2.96</c:v>
                </c:pt>
                <c:pt idx="31">
                  <c:v>1.59</c:v>
                </c:pt>
                <c:pt idx="32">
                  <c:v>2.02</c:v>
                </c:pt>
                <c:pt idx="33">
                  <c:v>3.52</c:v>
                </c:pt>
                <c:pt idx="34">
                  <c:v>4.21</c:v>
                </c:pt>
                <c:pt idx="35">
                  <c:v>0.41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260F-4056-A056-E9566163DF9C}"/>
            </c:ext>
          </c:extLst>
        </c:ser>
        <c:ser>
          <c:idx val="1"/>
          <c:order val="1"/>
          <c:tx>
            <c:strRef>
              <c:f>'ГГ 6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6 Статистика по отметкам'!$A$8:$A$44</c:f>
              <c:strCache>
                <c:ptCount val="36"/>
                <c:pt idx="0">
                  <c:v>Вся выборка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'ГГ 6 Статистика по отметкам'!$C$8:$C$44</c:f>
              <c:numCache>
                <c:formatCode>General</c:formatCode>
                <c:ptCount val="36"/>
                <c:pt idx="0">
                  <c:v>35.880000000000003</c:v>
                </c:pt>
                <c:pt idx="1">
                  <c:v>38.58</c:v>
                </c:pt>
                <c:pt idx="2">
                  <c:v>42.59</c:v>
                </c:pt>
                <c:pt idx="3">
                  <c:v>32.65</c:v>
                </c:pt>
                <c:pt idx="4">
                  <c:v>44.18</c:v>
                </c:pt>
                <c:pt idx="5">
                  <c:v>36.450000000000003</c:v>
                </c:pt>
                <c:pt idx="6">
                  <c:v>42.5</c:v>
                </c:pt>
                <c:pt idx="7">
                  <c:v>45.91</c:v>
                </c:pt>
                <c:pt idx="8">
                  <c:v>46.67</c:v>
                </c:pt>
                <c:pt idx="9">
                  <c:v>44.74</c:v>
                </c:pt>
                <c:pt idx="10">
                  <c:v>34.590000000000003</c:v>
                </c:pt>
                <c:pt idx="11">
                  <c:v>42.59</c:v>
                </c:pt>
                <c:pt idx="12">
                  <c:v>32.35</c:v>
                </c:pt>
                <c:pt idx="13">
                  <c:v>44.33</c:v>
                </c:pt>
                <c:pt idx="14">
                  <c:v>44</c:v>
                </c:pt>
                <c:pt idx="15">
                  <c:v>53.19</c:v>
                </c:pt>
                <c:pt idx="16">
                  <c:v>32.82</c:v>
                </c:pt>
                <c:pt idx="17">
                  <c:v>52.8</c:v>
                </c:pt>
                <c:pt idx="18">
                  <c:v>48.42</c:v>
                </c:pt>
                <c:pt idx="19">
                  <c:v>48.96</c:v>
                </c:pt>
                <c:pt idx="20">
                  <c:v>50</c:v>
                </c:pt>
                <c:pt idx="21">
                  <c:v>33.880000000000003</c:v>
                </c:pt>
                <c:pt idx="22">
                  <c:v>37.6</c:v>
                </c:pt>
                <c:pt idx="23">
                  <c:v>47.41</c:v>
                </c:pt>
                <c:pt idx="24">
                  <c:v>46.92</c:v>
                </c:pt>
                <c:pt idx="25">
                  <c:v>51.11</c:v>
                </c:pt>
                <c:pt idx="26">
                  <c:v>50.88</c:v>
                </c:pt>
                <c:pt idx="27">
                  <c:v>37.049999999999997</c:v>
                </c:pt>
                <c:pt idx="28">
                  <c:v>47</c:v>
                </c:pt>
                <c:pt idx="29">
                  <c:v>31.1</c:v>
                </c:pt>
                <c:pt idx="30">
                  <c:v>52.07</c:v>
                </c:pt>
                <c:pt idx="31">
                  <c:v>38.1</c:v>
                </c:pt>
                <c:pt idx="32">
                  <c:v>41.07</c:v>
                </c:pt>
                <c:pt idx="33">
                  <c:v>42.58</c:v>
                </c:pt>
                <c:pt idx="34">
                  <c:v>49.53</c:v>
                </c:pt>
                <c:pt idx="35">
                  <c:v>29.63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260F-4056-A056-E9566163DF9C}"/>
            </c:ext>
          </c:extLst>
        </c:ser>
        <c:ser>
          <c:idx val="2"/>
          <c:order val="2"/>
          <c:tx>
            <c:strRef>
              <c:f>'ГГ 6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6 Статистика по отметкам'!$A$8:$A$44</c:f>
              <c:strCache>
                <c:ptCount val="36"/>
                <c:pt idx="0">
                  <c:v>Вся выборка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'ГГ 6 Статистика по отметкам'!$D$8:$D$44</c:f>
              <c:numCache>
                <c:formatCode>General</c:formatCode>
                <c:ptCount val="36"/>
                <c:pt idx="0">
                  <c:v>49.08</c:v>
                </c:pt>
                <c:pt idx="1">
                  <c:v>50.14</c:v>
                </c:pt>
                <c:pt idx="2">
                  <c:v>38.89</c:v>
                </c:pt>
                <c:pt idx="3">
                  <c:v>52.38</c:v>
                </c:pt>
                <c:pt idx="4">
                  <c:v>47.96</c:v>
                </c:pt>
                <c:pt idx="5">
                  <c:v>45.79</c:v>
                </c:pt>
                <c:pt idx="6">
                  <c:v>51.25</c:v>
                </c:pt>
                <c:pt idx="7">
                  <c:v>42.77</c:v>
                </c:pt>
                <c:pt idx="8">
                  <c:v>44.44</c:v>
                </c:pt>
                <c:pt idx="9">
                  <c:v>44.74</c:v>
                </c:pt>
                <c:pt idx="10">
                  <c:v>59.12</c:v>
                </c:pt>
                <c:pt idx="11">
                  <c:v>50</c:v>
                </c:pt>
                <c:pt idx="12">
                  <c:v>56.86</c:v>
                </c:pt>
                <c:pt idx="13">
                  <c:v>44.83</c:v>
                </c:pt>
                <c:pt idx="14">
                  <c:v>46</c:v>
                </c:pt>
                <c:pt idx="15">
                  <c:v>42.55</c:v>
                </c:pt>
                <c:pt idx="16">
                  <c:v>49.62</c:v>
                </c:pt>
                <c:pt idx="17">
                  <c:v>41.61</c:v>
                </c:pt>
                <c:pt idx="18">
                  <c:v>46.32</c:v>
                </c:pt>
                <c:pt idx="19">
                  <c:v>42.71</c:v>
                </c:pt>
                <c:pt idx="20">
                  <c:v>41.13</c:v>
                </c:pt>
                <c:pt idx="21">
                  <c:v>56.97</c:v>
                </c:pt>
                <c:pt idx="22">
                  <c:v>51.2</c:v>
                </c:pt>
                <c:pt idx="23">
                  <c:v>50.86</c:v>
                </c:pt>
                <c:pt idx="24">
                  <c:v>43.85</c:v>
                </c:pt>
                <c:pt idx="25">
                  <c:v>43.33</c:v>
                </c:pt>
                <c:pt idx="26">
                  <c:v>43.86</c:v>
                </c:pt>
                <c:pt idx="27">
                  <c:v>53.77</c:v>
                </c:pt>
                <c:pt idx="28">
                  <c:v>43</c:v>
                </c:pt>
                <c:pt idx="29">
                  <c:v>57.53</c:v>
                </c:pt>
                <c:pt idx="30">
                  <c:v>39.64</c:v>
                </c:pt>
                <c:pt idx="31">
                  <c:v>46.03</c:v>
                </c:pt>
                <c:pt idx="32">
                  <c:v>48.41</c:v>
                </c:pt>
                <c:pt idx="33">
                  <c:v>44.53</c:v>
                </c:pt>
                <c:pt idx="34">
                  <c:v>38.32</c:v>
                </c:pt>
                <c:pt idx="35">
                  <c:v>56.79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260F-4056-A056-E9566163DF9C}"/>
            </c:ext>
          </c:extLst>
        </c:ser>
        <c:ser>
          <c:idx val="3"/>
          <c:order val="3"/>
          <c:tx>
            <c:strRef>
              <c:f>'ГГ 6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6 Статистика по отметкам'!$A$8:$A$44</c:f>
              <c:strCache>
                <c:ptCount val="36"/>
                <c:pt idx="0">
                  <c:v>Вся выборка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'ГГ 6 Статистика по отметкам'!$E$8:$E$44</c:f>
              <c:numCache>
                <c:formatCode>General</c:formatCode>
                <c:ptCount val="36"/>
                <c:pt idx="0">
                  <c:v>12.5</c:v>
                </c:pt>
                <c:pt idx="1">
                  <c:v>8.8800000000000008</c:v>
                </c:pt>
                <c:pt idx="2">
                  <c:v>14.81</c:v>
                </c:pt>
                <c:pt idx="3">
                  <c:v>11.16</c:v>
                </c:pt>
                <c:pt idx="4">
                  <c:v>5.82</c:v>
                </c:pt>
                <c:pt idx="5">
                  <c:v>17.760000000000002</c:v>
                </c:pt>
                <c:pt idx="6">
                  <c:v>6.25</c:v>
                </c:pt>
                <c:pt idx="7">
                  <c:v>6.92</c:v>
                </c:pt>
                <c:pt idx="8">
                  <c:v>4.4400000000000004</c:v>
                </c:pt>
                <c:pt idx="9">
                  <c:v>10.53</c:v>
                </c:pt>
                <c:pt idx="10">
                  <c:v>5.66</c:v>
                </c:pt>
                <c:pt idx="11">
                  <c:v>5.56</c:v>
                </c:pt>
                <c:pt idx="12">
                  <c:v>9.8000000000000007</c:v>
                </c:pt>
                <c:pt idx="13">
                  <c:v>7.39</c:v>
                </c:pt>
                <c:pt idx="14">
                  <c:v>6</c:v>
                </c:pt>
                <c:pt idx="15">
                  <c:v>1.42</c:v>
                </c:pt>
                <c:pt idx="16">
                  <c:v>14.5</c:v>
                </c:pt>
                <c:pt idx="17">
                  <c:v>1.86</c:v>
                </c:pt>
                <c:pt idx="18">
                  <c:v>4.21</c:v>
                </c:pt>
                <c:pt idx="19">
                  <c:v>7.29</c:v>
                </c:pt>
                <c:pt idx="20">
                  <c:v>6.45</c:v>
                </c:pt>
                <c:pt idx="21">
                  <c:v>7.88</c:v>
                </c:pt>
                <c:pt idx="22">
                  <c:v>11.2</c:v>
                </c:pt>
                <c:pt idx="23">
                  <c:v>0.86</c:v>
                </c:pt>
                <c:pt idx="24">
                  <c:v>9.23</c:v>
                </c:pt>
                <c:pt idx="25">
                  <c:v>5.56</c:v>
                </c:pt>
                <c:pt idx="26">
                  <c:v>5.26</c:v>
                </c:pt>
                <c:pt idx="27">
                  <c:v>8.1999999999999993</c:v>
                </c:pt>
                <c:pt idx="28">
                  <c:v>9</c:v>
                </c:pt>
                <c:pt idx="29">
                  <c:v>10.7</c:v>
                </c:pt>
                <c:pt idx="30">
                  <c:v>5.33</c:v>
                </c:pt>
                <c:pt idx="31">
                  <c:v>14.29</c:v>
                </c:pt>
                <c:pt idx="32">
                  <c:v>8.5</c:v>
                </c:pt>
                <c:pt idx="33">
                  <c:v>9.3800000000000008</c:v>
                </c:pt>
                <c:pt idx="34">
                  <c:v>7.94</c:v>
                </c:pt>
                <c:pt idx="35">
                  <c:v>13.17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260F-4056-A056-E9566163DF9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878943247"/>
        <c:axId val="884643743"/>
      </c:barChart>
      <c:catAx>
        <c:axId val="87894324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84643743"/>
        <c:crosses val="autoZero"/>
        <c:auto val="1"/>
        <c:lblAlgn val="ctr"/>
        <c:lblOffset val="100"/>
        <c:noMultiLvlLbl val="0"/>
      </c:catAx>
      <c:valAx>
        <c:axId val="884643743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789432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'ГГ 6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6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округ)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'ГГ 6 Сравнение отметок с отметк'!$B$9:$B$44</c:f>
              <c:numCache>
                <c:formatCode>General</c:formatCode>
                <c:ptCount val="36"/>
                <c:pt idx="0">
                  <c:v>24.32</c:v>
                </c:pt>
                <c:pt idx="1">
                  <c:v>21.41</c:v>
                </c:pt>
                <c:pt idx="2">
                  <c:v>22.22</c:v>
                </c:pt>
                <c:pt idx="3">
                  <c:v>28.64</c:v>
                </c:pt>
                <c:pt idx="4">
                  <c:v>14.94</c:v>
                </c:pt>
                <c:pt idx="5">
                  <c:v>11.21</c:v>
                </c:pt>
                <c:pt idx="6">
                  <c:v>11.25</c:v>
                </c:pt>
                <c:pt idx="7">
                  <c:v>16.350000000000001</c:v>
                </c:pt>
                <c:pt idx="8">
                  <c:v>8.89</c:v>
                </c:pt>
                <c:pt idx="9">
                  <c:v>23.68</c:v>
                </c:pt>
                <c:pt idx="10">
                  <c:v>16.350000000000001</c:v>
                </c:pt>
                <c:pt idx="11">
                  <c:v>1.85</c:v>
                </c:pt>
                <c:pt idx="12">
                  <c:v>16.670000000000002</c:v>
                </c:pt>
                <c:pt idx="13">
                  <c:v>22.17</c:v>
                </c:pt>
                <c:pt idx="14">
                  <c:v>26</c:v>
                </c:pt>
                <c:pt idx="15">
                  <c:v>36.17</c:v>
                </c:pt>
                <c:pt idx="16">
                  <c:v>18.32</c:v>
                </c:pt>
                <c:pt idx="17">
                  <c:v>27.95</c:v>
                </c:pt>
                <c:pt idx="18">
                  <c:v>27.37</c:v>
                </c:pt>
                <c:pt idx="19">
                  <c:v>14.58</c:v>
                </c:pt>
                <c:pt idx="20">
                  <c:v>12.9</c:v>
                </c:pt>
                <c:pt idx="21">
                  <c:v>16.100000000000001</c:v>
                </c:pt>
                <c:pt idx="22">
                  <c:v>11.65</c:v>
                </c:pt>
                <c:pt idx="23">
                  <c:v>14.78</c:v>
                </c:pt>
                <c:pt idx="24">
                  <c:v>16.149999999999999</c:v>
                </c:pt>
                <c:pt idx="25">
                  <c:v>1.1100000000000001</c:v>
                </c:pt>
                <c:pt idx="26">
                  <c:v>45.61</c:v>
                </c:pt>
                <c:pt idx="27">
                  <c:v>20.329999999999998</c:v>
                </c:pt>
                <c:pt idx="28">
                  <c:v>11</c:v>
                </c:pt>
                <c:pt idx="29">
                  <c:v>21.4</c:v>
                </c:pt>
                <c:pt idx="30">
                  <c:v>29.59</c:v>
                </c:pt>
                <c:pt idx="31">
                  <c:v>3.23</c:v>
                </c:pt>
                <c:pt idx="32">
                  <c:v>15.03</c:v>
                </c:pt>
                <c:pt idx="33">
                  <c:v>27.45</c:v>
                </c:pt>
                <c:pt idx="34">
                  <c:v>29.25</c:v>
                </c:pt>
                <c:pt idx="35">
                  <c:v>29.68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96-4A5B-9B96-625B4FBB27E5}"/>
            </c:ext>
          </c:extLst>
        </c:ser>
        <c:ser>
          <c:idx val="1"/>
          <c:order val="1"/>
          <c:tx>
            <c:strRef>
              <c:f>'ГГ 6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6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округ)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'ГГ 6 Сравнение отметок с отметк'!$C$9:$C$44</c:f>
              <c:numCache>
                <c:formatCode>General</c:formatCode>
                <c:ptCount val="36"/>
                <c:pt idx="0">
                  <c:v>67.89</c:v>
                </c:pt>
                <c:pt idx="1">
                  <c:v>69.36</c:v>
                </c:pt>
                <c:pt idx="2">
                  <c:v>62.96</c:v>
                </c:pt>
                <c:pt idx="3">
                  <c:v>60.79</c:v>
                </c:pt>
                <c:pt idx="4">
                  <c:v>79.09</c:v>
                </c:pt>
                <c:pt idx="5">
                  <c:v>74.77</c:v>
                </c:pt>
                <c:pt idx="6">
                  <c:v>81.88</c:v>
                </c:pt>
                <c:pt idx="7">
                  <c:v>74.84</c:v>
                </c:pt>
                <c:pt idx="8">
                  <c:v>80</c:v>
                </c:pt>
                <c:pt idx="9">
                  <c:v>71.05</c:v>
                </c:pt>
                <c:pt idx="10">
                  <c:v>78.62</c:v>
                </c:pt>
                <c:pt idx="11">
                  <c:v>96.3</c:v>
                </c:pt>
                <c:pt idx="12">
                  <c:v>82.35</c:v>
                </c:pt>
                <c:pt idx="13">
                  <c:v>74.38</c:v>
                </c:pt>
                <c:pt idx="14">
                  <c:v>72</c:v>
                </c:pt>
                <c:pt idx="15">
                  <c:v>58.87</c:v>
                </c:pt>
                <c:pt idx="16">
                  <c:v>69.47</c:v>
                </c:pt>
                <c:pt idx="17">
                  <c:v>68.94</c:v>
                </c:pt>
                <c:pt idx="18">
                  <c:v>53.68</c:v>
                </c:pt>
                <c:pt idx="19">
                  <c:v>79.69</c:v>
                </c:pt>
                <c:pt idx="20">
                  <c:v>81.05</c:v>
                </c:pt>
                <c:pt idx="21">
                  <c:v>72.62</c:v>
                </c:pt>
                <c:pt idx="22">
                  <c:v>84.47</c:v>
                </c:pt>
                <c:pt idx="23">
                  <c:v>78.260000000000005</c:v>
                </c:pt>
                <c:pt idx="24">
                  <c:v>79.23</c:v>
                </c:pt>
                <c:pt idx="25">
                  <c:v>97.78</c:v>
                </c:pt>
                <c:pt idx="26">
                  <c:v>50.88</c:v>
                </c:pt>
                <c:pt idx="27">
                  <c:v>68.849999999999994</c:v>
                </c:pt>
                <c:pt idx="28">
                  <c:v>80</c:v>
                </c:pt>
                <c:pt idx="29">
                  <c:v>73.58</c:v>
                </c:pt>
                <c:pt idx="30">
                  <c:v>59.17</c:v>
                </c:pt>
                <c:pt idx="31">
                  <c:v>85.48</c:v>
                </c:pt>
                <c:pt idx="32">
                  <c:v>77.31</c:v>
                </c:pt>
                <c:pt idx="33">
                  <c:v>52.55</c:v>
                </c:pt>
                <c:pt idx="34">
                  <c:v>60.38</c:v>
                </c:pt>
                <c:pt idx="35">
                  <c:v>51.6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96-4A5B-9B96-625B4FBB27E5}"/>
            </c:ext>
          </c:extLst>
        </c:ser>
        <c:ser>
          <c:idx val="2"/>
          <c:order val="2"/>
          <c:tx>
            <c:strRef>
              <c:f>'ГГ 6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'ГГ 6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округ)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'ГГ 6 Сравнение отметок с отметк'!$D$9:$D$44</c:f>
              <c:numCache>
                <c:formatCode>General</c:formatCode>
                <c:ptCount val="36"/>
                <c:pt idx="0">
                  <c:v>7.79</c:v>
                </c:pt>
                <c:pt idx="1">
                  <c:v>9.23</c:v>
                </c:pt>
                <c:pt idx="2">
                  <c:v>14.81</c:v>
                </c:pt>
                <c:pt idx="3">
                  <c:v>10.57</c:v>
                </c:pt>
                <c:pt idx="4">
                  <c:v>5.97</c:v>
                </c:pt>
                <c:pt idx="5">
                  <c:v>14.02</c:v>
                </c:pt>
                <c:pt idx="6">
                  <c:v>6.88</c:v>
                </c:pt>
                <c:pt idx="7">
                  <c:v>8.81</c:v>
                </c:pt>
                <c:pt idx="8">
                  <c:v>11.11</c:v>
                </c:pt>
                <c:pt idx="9">
                  <c:v>5.26</c:v>
                </c:pt>
                <c:pt idx="10">
                  <c:v>5.03</c:v>
                </c:pt>
                <c:pt idx="11">
                  <c:v>1.85</c:v>
                </c:pt>
                <c:pt idx="12">
                  <c:v>0.98</c:v>
                </c:pt>
                <c:pt idx="13">
                  <c:v>3.45</c:v>
                </c:pt>
                <c:pt idx="14">
                  <c:v>2</c:v>
                </c:pt>
                <c:pt idx="15">
                  <c:v>4.96</c:v>
                </c:pt>
                <c:pt idx="16">
                  <c:v>12.21</c:v>
                </c:pt>
                <c:pt idx="17">
                  <c:v>3.11</c:v>
                </c:pt>
                <c:pt idx="18">
                  <c:v>18.95</c:v>
                </c:pt>
                <c:pt idx="19">
                  <c:v>5.73</c:v>
                </c:pt>
                <c:pt idx="20">
                  <c:v>6.05</c:v>
                </c:pt>
                <c:pt idx="21">
                  <c:v>11.29</c:v>
                </c:pt>
                <c:pt idx="22">
                  <c:v>3.88</c:v>
                </c:pt>
                <c:pt idx="23">
                  <c:v>6.96</c:v>
                </c:pt>
                <c:pt idx="24">
                  <c:v>4.62</c:v>
                </c:pt>
                <c:pt idx="25">
                  <c:v>1.1100000000000001</c:v>
                </c:pt>
                <c:pt idx="26">
                  <c:v>3.51</c:v>
                </c:pt>
                <c:pt idx="27">
                  <c:v>10.82</c:v>
                </c:pt>
                <c:pt idx="28">
                  <c:v>9</c:v>
                </c:pt>
                <c:pt idx="29">
                  <c:v>5.0199999999999996</c:v>
                </c:pt>
                <c:pt idx="30">
                  <c:v>11.24</c:v>
                </c:pt>
                <c:pt idx="31">
                  <c:v>11.29</c:v>
                </c:pt>
                <c:pt idx="32">
                  <c:v>7.66</c:v>
                </c:pt>
                <c:pt idx="33">
                  <c:v>20</c:v>
                </c:pt>
                <c:pt idx="34">
                  <c:v>10.38</c:v>
                </c:pt>
                <c:pt idx="35">
                  <c:v>18.72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F96-4A5B-9B96-625B4FBB27E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292326112"/>
        <c:axId val="1293176944"/>
      </c:barChart>
      <c:catAx>
        <c:axId val="12923261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93176944"/>
        <c:crosses val="autoZero"/>
        <c:auto val="1"/>
        <c:lblAlgn val="ctr"/>
        <c:lblOffset val="100"/>
        <c:noMultiLvlLbl val="0"/>
      </c:catAx>
      <c:valAx>
        <c:axId val="129317694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92326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365021215489268E-2"/>
          <c:y val="0.10127458820480974"/>
          <c:w val="0.96563497878451077"/>
          <c:h val="0.46329533585829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 МО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Лист1!$B$2:$B$18</c:f>
              <c:numCache>
                <c:formatCode>General</c:formatCode>
                <c:ptCount val="17"/>
                <c:pt idx="1">
                  <c:v>52.21</c:v>
                </c:pt>
                <c:pt idx="2">
                  <c:v>43.650000000000006</c:v>
                </c:pt>
                <c:pt idx="3">
                  <c:v>47.82</c:v>
                </c:pt>
                <c:pt idx="4">
                  <c:v>50</c:v>
                </c:pt>
                <c:pt idx="5">
                  <c:v>20</c:v>
                </c:pt>
                <c:pt idx="6">
                  <c:v>42.86</c:v>
                </c:pt>
                <c:pt idx="7">
                  <c:v>50</c:v>
                </c:pt>
                <c:pt idx="8">
                  <c:v>71.06</c:v>
                </c:pt>
                <c:pt idx="9">
                  <c:v>56.25</c:v>
                </c:pt>
                <c:pt idx="10">
                  <c:v>85</c:v>
                </c:pt>
                <c:pt idx="11">
                  <c:v>43.24</c:v>
                </c:pt>
                <c:pt idx="13">
                  <c:v>58.19</c:v>
                </c:pt>
                <c:pt idx="14">
                  <c:v>37.74</c:v>
                </c:pt>
                <c:pt idx="15">
                  <c:v>34.049999999999997</c:v>
                </c:pt>
                <c:pt idx="16">
                  <c:v>28.57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20-4448-93D3-948E35661C9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 МО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Лист1!$C$2:$C$18</c:f>
              <c:numCache>
                <c:formatCode>General</c:formatCode>
                <c:ptCount val="17"/>
                <c:pt idx="0">
                  <c:v>0</c:v>
                </c:pt>
                <c:pt idx="1">
                  <c:v>55.64</c:v>
                </c:pt>
                <c:pt idx="2">
                  <c:v>51.8</c:v>
                </c:pt>
                <c:pt idx="3">
                  <c:v>31.37</c:v>
                </c:pt>
                <c:pt idx="4">
                  <c:v>44.57</c:v>
                </c:pt>
                <c:pt idx="5">
                  <c:v>27.659999999999997</c:v>
                </c:pt>
                <c:pt idx="6">
                  <c:v>35.71</c:v>
                </c:pt>
                <c:pt idx="7">
                  <c:v>57.14</c:v>
                </c:pt>
                <c:pt idx="8">
                  <c:v>48</c:v>
                </c:pt>
                <c:pt idx="9">
                  <c:v>47.62</c:v>
                </c:pt>
                <c:pt idx="10">
                  <c:v>60.559999999999995</c:v>
                </c:pt>
                <c:pt idx="11">
                  <c:v>35.549999999999997</c:v>
                </c:pt>
                <c:pt idx="12">
                  <c:v>26</c:v>
                </c:pt>
                <c:pt idx="13">
                  <c:v>58.58</c:v>
                </c:pt>
                <c:pt idx="14">
                  <c:v>44</c:v>
                </c:pt>
                <c:pt idx="15">
                  <c:v>47.12</c:v>
                </c:pt>
                <c:pt idx="16">
                  <c:v>39.24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94-45F3-9A19-13DF874F82D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822307157968752E-2"/>
          <c:y val="9.1600113939675314E-3"/>
          <c:w val="0.96717243222832139"/>
          <c:h val="0.5554097608321816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Лист1!$B$2:$B$18</c:f>
              <c:numCache>
                <c:formatCode>General</c:formatCode>
                <c:ptCount val="17"/>
                <c:pt idx="0">
                  <c:v>38.6</c:v>
                </c:pt>
                <c:pt idx="1">
                  <c:v>40.57</c:v>
                </c:pt>
                <c:pt idx="2">
                  <c:v>42</c:v>
                </c:pt>
                <c:pt idx="3">
                  <c:v>28.92</c:v>
                </c:pt>
                <c:pt idx="4">
                  <c:v>36.43</c:v>
                </c:pt>
                <c:pt idx="5">
                  <c:v>40.26</c:v>
                </c:pt>
                <c:pt idx="6">
                  <c:v>35.980000000000004</c:v>
                </c:pt>
                <c:pt idx="7">
                  <c:v>40</c:v>
                </c:pt>
                <c:pt idx="8">
                  <c:v>29.44</c:v>
                </c:pt>
                <c:pt idx="9">
                  <c:v>36.629999999999995</c:v>
                </c:pt>
                <c:pt idx="10">
                  <c:v>32.270000000000003</c:v>
                </c:pt>
                <c:pt idx="11">
                  <c:v>35.67</c:v>
                </c:pt>
                <c:pt idx="12">
                  <c:v>28.57</c:v>
                </c:pt>
                <c:pt idx="13">
                  <c:v>28.36</c:v>
                </c:pt>
                <c:pt idx="14">
                  <c:v>44.21</c:v>
                </c:pt>
                <c:pt idx="15">
                  <c:v>38.67</c:v>
                </c:pt>
                <c:pt idx="16">
                  <c:v>24.37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20-4448-93D3-948E35661C93}"/>
            </c:ext>
          </c:extLst>
        </c:ser>
        <c:ser>
          <c:idx val="2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Лист1!$C$2:$C$18</c:f>
              <c:numCache>
                <c:formatCode>General</c:formatCode>
                <c:ptCount val="17"/>
                <c:pt idx="0">
                  <c:v>44.7</c:v>
                </c:pt>
                <c:pt idx="1">
                  <c:v>42.95</c:v>
                </c:pt>
                <c:pt idx="2">
                  <c:v>44.7</c:v>
                </c:pt>
                <c:pt idx="3">
                  <c:v>50.64</c:v>
                </c:pt>
                <c:pt idx="4">
                  <c:v>38.770000000000003</c:v>
                </c:pt>
                <c:pt idx="5">
                  <c:v>47.49</c:v>
                </c:pt>
                <c:pt idx="6">
                  <c:v>45.21</c:v>
                </c:pt>
                <c:pt idx="7">
                  <c:v>49.44</c:v>
                </c:pt>
                <c:pt idx="8">
                  <c:v>45.86</c:v>
                </c:pt>
                <c:pt idx="9">
                  <c:v>35.64</c:v>
                </c:pt>
                <c:pt idx="10">
                  <c:v>42.22</c:v>
                </c:pt>
                <c:pt idx="11">
                  <c:v>49.61</c:v>
                </c:pt>
                <c:pt idx="12">
                  <c:v>41.66</c:v>
                </c:pt>
                <c:pt idx="13">
                  <c:v>33.450000000000003</c:v>
                </c:pt>
                <c:pt idx="14">
                  <c:v>44.31</c:v>
                </c:pt>
                <c:pt idx="15">
                  <c:v>31.37</c:v>
                </c:pt>
                <c:pt idx="16">
                  <c:v>34.479999999999997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20-4448-93D3-948E35661C93}"/>
            </c:ext>
          </c:extLst>
        </c:ser>
        <c:ser>
          <c:idx val="3"/>
          <c:order val="2"/>
          <c:tx>
            <c:strRef>
              <c:f>Лист1!$D$1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Лист1!$D$2:$D$18</c:f>
              <c:numCache>
                <c:formatCode>General</c:formatCode>
                <c:ptCount val="17"/>
                <c:pt idx="0">
                  <c:v>37.839999999999996</c:v>
                </c:pt>
                <c:pt idx="1">
                  <c:v>41.760000000000005</c:v>
                </c:pt>
                <c:pt idx="2">
                  <c:v>47.669999999999995</c:v>
                </c:pt>
                <c:pt idx="3">
                  <c:v>45.53</c:v>
                </c:pt>
                <c:pt idx="4">
                  <c:v>49.49</c:v>
                </c:pt>
                <c:pt idx="5">
                  <c:v>43.03</c:v>
                </c:pt>
                <c:pt idx="6">
                  <c:v>41.32</c:v>
                </c:pt>
                <c:pt idx="7">
                  <c:v>44.269999999999996</c:v>
                </c:pt>
                <c:pt idx="8">
                  <c:v>45.68</c:v>
                </c:pt>
                <c:pt idx="9">
                  <c:v>42.86</c:v>
                </c:pt>
                <c:pt idx="10">
                  <c:v>40.879999999999995</c:v>
                </c:pt>
                <c:pt idx="11">
                  <c:v>40.49</c:v>
                </c:pt>
                <c:pt idx="12">
                  <c:v>32.76</c:v>
                </c:pt>
                <c:pt idx="13">
                  <c:v>30.39</c:v>
                </c:pt>
                <c:pt idx="14">
                  <c:v>42.96</c:v>
                </c:pt>
                <c:pt idx="15">
                  <c:v>36</c:v>
                </c:pt>
                <c:pt idx="16">
                  <c:v>37.549999999999997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C2-438D-A686-57CDCF171EB0}"/>
            </c:ext>
          </c:extLst>
        </c:ser>
        <c:ser>
          <c:idx val="4"/>
          <c:order val="3"/>
          <c:tx>
            <c:strRef>
              <c:f>Лист1!$E$1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Лист1!$E$2:$E$18</c:f>
              <c:numCache>
                <c:formatCode>General</c:formatCode>
                <c:ptCount val="17"/>
                <c:pt idx="0">
                  <c:v>55.11</c:v>
                </c:pt>
                <c:pt idx="1">
                  <c:v>48.54</c:v>
                </c:pt>
                <c:pt idx="2">
                  <c:v>49.370000000000005</c:v>
                </c:pt>
                <c:pt idx="3">
                  <c:v>48.11</c:v>
                </c:pt>
                <c:pt idx="4">
                  <c:v>47.230000000000004</c:v>
                </c:pt>
                <c:pt idx="5">
                  <c:v>44.370000000000005</c:v>
                </c:pt>
                <c:pt idx="6">
                  <c:v>44.53</c:v>
                </c:pt>
                <c:pt idx="7">
                  <c:v>69.739999999999995</c:v>
                </c:pt>
                <c:pt idx="8">
                  <c:v>56.989999999999995</c:v>
                </c:pt>
                <c:pt idx="9">
                  <c:v>51.3</c:v>
                </c:pt>
                <c:pt idx="10">
                  <c:v>55.67</c:v>
                </c:pt>
                <c:pt idx="11">
                  <c:v>46.12</c:v>
                </c:pt>
                <c:pt idx="12">
                  <c:v>43.33</c:v>
                </c:pt>
                <c:pt idx="13">
                  <c:v>41.620000000000005</c:v>
                </c:pt>
                <c:pt idx="14">
                  <c:v>50.819999999999993</c:v>
                </c:pt>
                <c:pt idx="15">
                  <c:v>44.96</c:v>
                </c:pt>
                <c:pt idx="16">
                  <c:v>41.519999999999996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F8-4296-ABE6-73FAC08399B2}"/>
            </c:ext>
          </c:extLst>
        </c:ser>
        <c:ser>
          <c:idx val="5"/>
          <c:order val="4"/>
          <c:tx>
            <c:strRef>
              <c:f>Лист1!$F$1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Лист1!$F$2:$F$18</c:f>
              <c:numCache>
                <c:formatCode>General</c:formatCode>
                <c:ptCount val="17"/>
                <c:pt idx="0">
                  <c:v>46.59</c:v>
                </c:pt>
                <c:pt idx="1">
                  <c:v>53.82</c:v>
                </c:pt>
                <c:pt idx="2">
                  <c:v>50.429999999999993</c:v>
                </c:pt>
                <c:pt idx="3">
                  <c:v>55.11</c:v>
                </c:pt>
                <c:pt idx="4">
                  <c:v>55.6</c:v>
                </c:pt>
                <c:pt idx="5">
                  <c:v>51.650000000000006</c:v>
                </c:pt>
                <c:pt idx="6">
                  <c:v>42.74</c:v>
                </c:pt>
                <c:pt idx="7">
                  <c:v>64.63</c:v>
                </c:pt>
                <c:pt idx="8">
                  <c:v>59.14</c:v>
                </c:pt>
                <c:pt idx="9">
                  <c:v>43.480000000000004</c:v>
                </c:pt>
                <c:pt idx="10">
                  <c:v>45.67</c:v>
                </c:pt>
                <c:pt idx="11">
                  <c:v>46.21</c:v>
                </c:pt>
                <c:pt idx="12">
                  <c:v>50.75</c:v>
                </c:pt>
                <c:pt idx="13">
                  <c:v>52.55</c:v>
                </c:pt>
                <c:pt idx="14">
                  <c:v>53.59</c:v>
                </c:pt>
                <c:pt idx="15">
                  <c:v>47.23</c:v>
                </c:pt>
                <c:pt idx="16">
                  <c:v>45.879999999999995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D0-4CE6-8671-C452E98B19D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179005534265071E-2"/>
          <c:y val="9.2900397733866463E-2"/>
          <c:w val="0.95142446379767687"/>
          <c:h val="0.446547258590313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МО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Лист1!$B$2:$B$19</c:f>
              <c:numCache>
                <c:formatCode>General</c:formatCode>
                <c:ptCount val="18"/>
                <c:pt idx="0">
                  <c:v>61.29</c:v>
                </c:pt>
                <c:pt idx="1">
                  <c:v>44.86</c:v>
                </c:pt>
                <c:pt idx="2">
                  <c:v>47.160000000000004</c:v>
                </c:pt>
                <c:pt idx="4">
                  <c:v>38</c:v>
                </c:pt>
                <c:pt idx="5">
                  <c:v>28.130000000000003</c:v>
                </c:pt>
                <c:pt idx="6">
                  <c:v>60.71</c:v>
                </c:pt>
                <c:pt idx="7">
                  <c:v>0</c:v>
                </c:pt>
                <c:pt idx="9">
                  <c:v>50</c:v>
                </c:pt>
                <c:pt idx="10">
                  <c:v>50</c:v>
                </c:pt>
                <c:pt idx="11">
                  <c:v>53.39</c:v>
                </c:pt>
                <c:pt idx="12">
                  <c:v>54.54</c:v>
                </c:pt>
                <c:pt idx="14">
                  <c:v>51.3</c:v>
                </c:pt>
                <c:pt idx="15">
                  <c:v>53.239999999999995</c:v>
                </c:pt>
                <c:pt idx="16">
                  <c:v>25.86</c:v>
                </c:pt>
                <c:pt idx="17">
                  <c:v>64.7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54-4CAA-870E-E2B002DFDF0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МО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Лист1!$C$2:$C$19</c:f>
              <c:numCache>
                <c:formatCode>General</c:formatCode>
                <c:ptCount val="18"/>
                <c:pt idx="0">
                  <c:v>37.799999999999997</c:v>
                </c:pt>
                <c:pt idx="1">
                  <c:v>51.92</c:v>
                </c:pt>
                <c:pt idx="2">
                  <c:v>51.9</c:v>
                </c:pt>
                <c:pt idx="3">
                  <c:v>43.760000000000005</c:v>
                </c:pt>
                <c:pt idx="4">
                  <c:v>23.26</c:v>
                </c:pt>
                <c:pt idx="5">
                  <c:v>36.46</c:v>
                </c:pt>
                <c:pt idx="6">
                  <c:v>43.099999999999994</c:v>
                </c:pt>
                <c:pt idx="8">
                  <c:v>30</c:v>
                </c:pt>
                <c:pt idx="9">
                  <c:v>47.589999999999996</c:v>
                </c:pt>
                <c:pt idx="10">
                  <c:v>45.459999999999994</c:v>
                </c:pt>
                <c:pt idx="11">
                  <c:v>52</c:v>
                </c:pt>
                <c:pt idx="12">
                  <c:v>32.99</c:v>
                </c:pt>
                <c:pt idx="13">
                  <c:v>60.71</c:v>
                </c:pt>
                <c:pt idx="14">
                  <c:v>49</c:v>
                </c:pt>
                <c:pt idx="15">
                  <c:v>46.269999999999996</c:v>
                </c:pt>
                <c:pt idx="16">
                  <c:v>44.800000000000004</c:v>
                </c:pt>
                <c:pt idx="17">
                  <c:v>74.13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D6-4332-B104-A4BE23EC532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'АЯ 6 Достижение планируемых рез'!$C$8</c:f>
              <c:strCache>
                <c:ptCount val="1"/>
                <c:pt idx="0">
                  <c:v>Приморский край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6 Достижение планируемых рез'!$B$9:$B$15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4К1</c:v>
                </c:pt>
                <c:pt idx="4">
                  <c:v>4К2</c:v>
                </c:pt>
                <c:pt idx="5">
                  <c:v>4К3</c:v>
                </c:pt>
                <c:pt idx="6">
                  <c:v>4К4</c:v>
                </c:pt>
              </c:strCache>
            </c:strRef>
          </c:cat>
          <c:val>
            <c:numRef>
              <c:f>'АЯ 6 Достижение планируемых рез'!$C$9:$C$15</c:f>
              <c:numCache>
                <c:formatCode>General</c:formatCode>
                <c:ptCount val="7"/>
                <c:pt idx="0">
                  <c:v>72.37</c:v>
                </c:pt>
                <c:pt idx="1">
                  <c:v>68.319999999999993</c:v>
                </c:pt>
                <c:pt idx="2">
                  <c:v>68.040000000000006</c:v>
                </c:pt>
                <c:pt idx="3">
                  <c:v>50.26</c:v>
                </c:pt>
                <c:pt idx="4">
                  <c:v>49.42</c:v>
                </c:pt>
                <c:pt idx="5">
                  <c:v>35.24</c:v>
                </c:pt>
                <c:pt idx="6">
                  <c:v>42.75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17-4309-B650-F73923EFF128}"/>
            </c:ext>
          </c:extLst>
        </c:ser>
        <c:ser>
          <c:idx val="1"/>
          <c:order val="1"/>
          <c:tx>
            <c:strRef>
              <c:f>'АЯ 6 Достижение планируемых рез'!$D$8</c:f>
              <c:strCache>
                <c:ptCount val="1"/>
                <c:pt idx="0">
                  <c:v>РФ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6 Достижение планируемых рез'!$B$9:$B$15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4К1</c:v>
                </c:pt>
                <c:pt idx="4">
                  <c:v>4К2</c:v>
                </c:pt>
                <c:pt idx="5">
                  <c:v>4К3</c:v>
                </c:pt>
                <c:pt idx="6">
                  <c:v>4К4</c:v>
                </c:pt>
              </c:strCache>
            </c:strRef>
          </c:cat>
          <c:val>
            <c:numRef>
              <c:f>'АЯ 6 Достижение планируемых рез'!$D$9:$D$15</c:f>
              <c:numCache>
                <c:formatCode>General</c:formatCode>
                <c:ptCount val="7"/>
                <c:pt idx="0">
                  <c:v>73.64</c:v>
                </c:pt>
                <c:pt idx="1">
                  <c:v>69.81</c:v>
                </c:pt>
                <c:pt idx="2">
                  <c:v>67.739999999999995</c:v>
                </c:pt>
                <c:pt idx="3">
                  <c:v>51.46</c:v>
                </c:pt>
                <c:pt idx="4">
                  <c:v>52.67</c:v>
                </c:pt>
                <c:pt idx="5">
                  <c:v>37.39</c:v>
                </c:pt>
                <c:pt idx="6">
                  <c:v>45.82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17-4309-B650-F73923EFF12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51066432"/>
        <c:axId val="1204220608"/>
      </c:barChart>
      <c:catAx>
        <c:axId val="16510664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ЗАДАНИЕ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4220608"/>
        <c:crosses val="autoZero"/>
        <c:auto val="1"/>
        <c:lblAlgn val="ctr"/>
        <c:lblOffset val="100"/>
        <c:noMultiLvlLbl val="0"/>
      </c:catAx>
      <c:valAx>
        <c:axId val="1204220608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 ВЫПОЛНЕНИЯ,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51066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691287459549486"/>
          <c:y val="3.5633300939423386E-2"/>
          <c:w val="0.62736668458611333"/>
          <c:h val="0.8892184395317932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'АЯ 6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6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6 Статистика по отметкам'!$B$9:$B$44</c:f>
              <c:numCache>
                <c:formatCode>General</c:formatCode>
                <c:ptCount val="36"/>
                <c:pt idx="0">
                  <c:v>8.0299999999999994</c:v>
                </c:pt>
                <c:pt idx="1">
                  <c:v>8.89</c:v>
                </c:pt>
                <c:pt idx="2">
                  <c:v>0</c:v>
                </c:pt>
                <c:pt idx="3">
                  <c:v>9.35</c:v>
                </c:pt>
                <c:pt idx="4">
                  <c:v>13.95</c:v>
                </c:pt>
                <c:pt idx="5">
                  <c:v>5.88</c:v>
                </c:pt>
                <c:pt idx="6">
                  <c:v>0</c:v>
                </c:pt>
                <c:pt idx="7">
                  <c:v>11.7</c:v>
                </c:pt>
                <c:pt idx="8">
                  <c:v>4.76</c:v>
                </c:pt>
                <c:pt idx="9">
                  <c:v>3.57</c:v>
                </c:pt>
                <c:pt idx="10">
                  <c:v>3</c:v>
                </c:pt>
                <c:pt idx="11">
                  <c:v>9.52</c:v>
                </c:pt>
                <c:pt idx="12">
                  <c:v>7.04</c:v>
                </c:pt>
                <c:pt idx="13">
                  <c:v>11.67</c:v>
                </c:pt>
                <c:pt idx="14">
                  <c:v>10</c:v>
                </c:pt>
                <c:pt idx="15">
                  <c:v>9.09</c:v>
                </c:pt>
                <c:pt idx="16">
                  <c:v>6.67</c:v>
                </c:pt>
                <c:pt idx="17">
                  <c:v>8.65</c:v>
                </c:pt>
                <c:pt idx="18">
                  <c:v>8.86</c:v>
                </c:pt>
                <c:pt idx="19">
                  <c:v>0</c:v>
                </c:pt>
                <c:pt idx="20">
                  <c:v>7.69</c:v>
                </c:pt>
                <c:pt idx="21">
                  <c:v>7.61</c:v>
                </c:pt>
                <c:pt idx="22">
                  <c:v>3.13</c:v>
                </c:pt>
                <c:pt idx="23">
                  <c:v>11.63</c:v>
                </c:pt>
                <c:pt idx="24">
                  <c:v>11.46</c:v>
                </c:pt>
                <c:pt idx="25">
                  <c:v>1.72</c:v>
                </c:pt>
                <c:pt idx="26">
                  <c:v>25</c:v>
                </c:pt>
                <c:pt idx="27">
                  <c:v>9.64</c:v>
                </c:pt>
                <c:pt idx="28">
                  <c:v>0</c:v>
                </c:pt>
                <c:pt idx="29">
                  <c:v>10</c:v>
                </c:pt>
                <c:pt idx="30">
                  <c:v>11.34</c:v>
                </c:pt>
                <c:pt idx="31">
                  <c:v>3.57</c:v>
                </c:pt>
                <c:pt idx="32">
                  <c:v>9.5</c:v>
                </c:pt>
                <c:pt idx="33">
                  <c:v>12.69</c:v>
                </c:pt>
                <c:pt idx="34">
                  <c:v>8</c:v>
                </c:pt>
                <c:pt idx="35">
                  <c:v>3.98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42-4A40-8960-79839831BA50}"/>
            </c:ext>
          </c:extLst>
        </c:ser>
        <c:ser>
          <c:idx val="1"/>
          <c:order val="1"/>
          <c:tx>
            <c:strRef>
              <c:f>'АЯ 6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6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6 Статистика по отметкам'!$C$9:$C$44</c:f>
              <c:numCache>
                <c:formatCode>General</c:formatCode>
                <c:ptCount val="36"/>
                <c:pt idx="0">
                  <c:v>37.049999999999997</c:v>
                </c:pt>
                <c:pt idx="1">
                  <c:v>40.78</c:v>
                </c:pt>
                <c:pt idx="2">
                  <c:v>100</c:v>
                </c:pt>
                <c:pt idx="3">
                  <c:v>35</c:v>
                </c:pt>
                <c:pt idx="4">
                  <c:v>34.25</c:v>
                </c:pt>
                <c:pt idx="5">
                  <c:v>62.75</c:v>
                </c:pt>
                <c:pt idx="6">
                  <c:v>55.43</c:v>
                </c:pt>
                <c:pt idx="7">
                  <c:v>60.64</c:v>
                </c:pt>
                <c:pt idx="8">
                  <c:v>59.52</c:v>
                </c:pt>
                <c:pt idx="9">
                  <c:v>39.29</c:v>
                </c:pt>
                <c:pt idx="10">
                  <c:v>49</c:v>
                </c:pt>
                <c:pt idx="11">
                  <c:v>42.86</c:v>
                </c:pt>
                <c:pt idx="12">
                  <c:v>32.39</c:v>
                </c:pt>
                <c:pt idx="13">
                  <c:v>52.78</c:v>
                </c:pt>
                <c:pt idx="14">
                  <c:v>64</c:v>
                </c:pt>
                <c:pt idx="15">
                  <c:v>32.32</c:v>
                </c:pt>
                <c:pt idx="16">
                  <c:v>49.33</c:v>
                </c:pt>
                <c:pt idx="17">
                  <c:v>44.23</c:v>
                </c:pt>
                <c:pt idx="18">
                  <c:v>51.9</c:v>
                </c:pt>
                <c:pt idx="19">
                  <c:v>62.2</c:v>
                </c:pt>
                <c:pt idx="20">
                  <c:v>40.380000000000003</c:v>
                </c:pt>
                <c:pt idx="21">
                  <c:v>40.49</c:v>
                </c:pt>
                <c:pt idx="22">
                  <c:v>53.13</c:v>
                </c:pt>
                <c:pt idx="23">
                  <c:v>65.12</c:v>
                </c:pt>
                <c:pt idx="24">
                  <c:v>52.08</c:v>
                </c:pt>
                <c:pt idx="25">
                  <c:v>55.17</c:v>
                </c:pt>
                <c:pt idx="26">
                  <c:v>45</c:v>
                </c:pt>
                <c:pt idx="27">
                  <c:v>42.77</c:v>
                </c:pt>
                <c:pt idx="28">
                  <c:v>54.55</c:v>
                </c:pt>
                <c:pt idx="29">
                  <c:v>38</c:v>
                </c:pt>
                <c:pt idx="30">
                  <c:v>55.67</c:v>
                </c:pt>
                <c:pt idx="31">
                  <c:v>35.71</c:v>
                </c:pt>
                <c:pt idx="32">
                  <c:v>41.5</c:v>
                </c:pt>
                <c:pt idx="33">
                  <c:v>41.04</c:v>
                </c:pt>
                <c:pt idx="34">
                  <c:v>47.2</c:v>
                </c:pt>
                <c:pt idx="35">
                  <c:v>21.89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542-4A40-8960-79839831BA50}"/>
            </c:ext>
          </c:extLst>
        </c:ser>
        <c:ser>
          <c:idx val="2"/>
          <c:order val="2"/>
          <c:tx>
            <c:strRef>
              <c:f>'АЯ 6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6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6 Статистика по отметкам'!$D$9:$D$44</c:f>
              <c:numCache>
                <c:formatCode>General</c:formatCode>
                <c:ptCount val="36"/>
                <c:pt idx="0">
                  <c:v>39.869999999999997</c:v>
                </c:pt>
                <c:pt idx="1">
                  <c:v>36.82</c:v>
                </c:pt>
                <c:pt idx="2">
                  <c:v>0</c:v>
                </c:pt>
                <c:pt idx="3">
                  <c:v>40.299999999999997</c:v>
                </c:pt>
                <c:pt idx="4">
                  <c:v>35.729999999999997</c:v>
                </c:pt>
                <c:pt idx="5">
                  <c:v>21.57</c:v>
                </c:pt>
                <c:pt idx="6">
                  <c:v>29.35</c:v>
                </c:pt>
                <c:pt idx="7">
                  <c:v>19.149999999999999</c:v>
                </c:pt>
                <c:pt idx="8">
                  <c:v>33.33</c:v>
                </c:pt>
                <c:pt idx="9">
                  <c:v>32.14</c:v>
                </c:pt>
                <c:pt idx="10">
                  <c:v>32</c:v>
                </c:pt>
                <c:pt idx="11">
                  <c:v>33.33</c:v>
                </c:pt>
                <c:pt idx="12">
                  <c:v>43.66</c:v>
                </c:pt>
                <c:pt idx="13">
                  <c:v>26.11</c:v>
                </c:pt>
                <c:pt idx="14">
                  <c:v>20</c:v>
                </c:pt>
                <c:pt idx="15">
                  <c:v>43.43</c:v>
                </c:pt>
                <c:pt idx="16">
                  <c:v>38.67</c:v>
                </c:pt>
                <c:pt idx="17">
                  <c:v>36.54</c:v>
                </c:pt>
                <c:pt idx="18">
                  <c:v>34.18</c:v>
                </c:pt>
                <c:pt idx="19">
                  <c:v>21.95</c:v>
                </c:pt>
                <c:pt idx="20">
                  <c:v>39.74</c:v>
                </c:pt>
                <c:pt idx="21">
                  <c:v>38.04</c:v>
                </c:pt>
                <c:pt idx="22">
                  <c:v>34.380000000000003</c:v>
                </c:pt>
                <c:pt idx="23">
                  <c:v>23.26</c:v>
                </c:pt>
                <c:pt idx="24">
                  <c:v>28.13</c:v>
                </c:pt>
                <c:pt idx="25">
                  <c:v>34.479999999999997</c:v>
                </c:pt>
                <c:pt idx="26">
                  <c:v>25</c:v>
                </c:pt>
                <c:pt idx="27">
                  <c:v>39.76</c:v>
                </c:pt>
                <c:pt idx="28">
                  <c:v>40.909999999999997</c:v>
                </c:pt>
                <c:pt idx="29">
                  <c:v>36.5</c:v>
                </c:pt>
                <c:pt idx="30">
                  <c:v>26.8</c:v>
                </c:pt>
                <c:pt idx="31">
                  <c:v>50</c:v>
                </c:pt>
                <c:pt idx="32">
                  <c:v>34.67</c:v>
                </c:pt>
                <c:pt idx="33">
                  <c:v>36.57</c:v>
                </c:pt>
                <c:pt idx="34">
                  <c:v>39.200000000000003</c:v>
                </c:pt>
                <c:pt idx="35">
                  <c:v>50.25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542-4A40-8960-79839831BA50}"/>
            </c:ext>
          </c:extLst>
        </c:ser>
        <c:ser>
          <c:idx val="3"/>
          <c:order val="3"/>
          <c:tx>
            <c:strRef>
              <c:f>'АЯ 6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6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6 Статистика по отметкам'!$E$9:$E$44</c:f>
              <c:numCache>
                <c:formatCode>General</c:formatCode>
                <c:ptCount val="36"/>
                <c:pt idx="0">
                  <c:v>15.06</c:v>
                </c:pt>
                <c:pt idx="1">
                  <c:v>13.51</c:v>
                </c:pt>
                <c:pt idx="2">
                  <c:v>0</c:v>
                </c:pt>
                <c:pt idx="3">
                  <c:v>15.34</c:v>
                </c:pt>
                <c:pt idx="4">
                  <c:v>16.07</c:v>
                </c:pt>
                <c:pt idx="5">
                  <c:v>9.8000000000000007</c:v>
                </c:pt>
                <c:pt idx="6">
                  <c:v>15.22</c:v>
                </c:pt>
                <c:pt idx="7">
                  <c:v>8.51</c:v>
                </c:pt>
                <c:pt idx="8">
                  <c:v>2.38</c:v>
                </c:pt>
                <c:pt idx="9">
                  <c:v>25</c:v>
                </c:pt>
                <c:pt idx="10">
                  <c:v>16</c:v>
                </c:pt>
                <c:pt idx="11">
                  <c:v>14.29</c:v>
                </c:pt>
                <c:pt idx="12">
                  <c:v>16.899999999999999</c:v>
                </c:pt>
                <c:pt idx="13">
                  <c:v>9.44</c:v>
                </c:pt>
                <c:pt idx="14">
                  <c:v>6</c:v>
                </c:pt>
                <c:pt idx="15">
                  <c:v>15.15</c:v>
                </c:pt>
                <c:pt idx="16">
                  <c:v>5.33</c:v>
                </c:pt>
                <c:pt idx="17">
                  <c:v>10.58</c:v>
                </c:pt>
                <c:pt idx="18">
                  <c:v>5.0599999999999996</c:v>
                </c:pt>
                <c:pt idx="19">
                  <c:v>15.85</c:v>
                </c:pt>
                <c:pt idx="20">
                  <c:v>12.18</c:v>
                </c:pt>
                <c:pt idx="21">
                  <c:v>13.86</c:v>
                </c:pt>
                <c:pt idx="22">
                  <c:v>9.3800000000000008</c:v>
                </c:pt>
                <c:pt idx="23">
                  <c:v>0</c:v>
                </c:pt>
                <c:pt idx="24">
                  <c:v>8.33</c:v>
                </c:pt>
                <c:pt idx="25">
                  <c:v>8.6199999999999992</c:v>
                </c:pt>
                <c:pt idx="26">
                  <c:v>5</c:v>
                </c:pt>
                <c:pt idx="27">
                  <c:v>7.83</c:v>
                </c:pt>
                <c:pt idx="28">
                  <c:v>4.55</c:v>
                </c:pt>
                <c:pt idx="29">
                  <c:v>15.5</c:v>
                </c:pt>
                <c:pt idx="30">
                  <c:v>6.19</c:v>
                </c:pt>
                <c:pt idx="31">
                  <c:v>10.71</c:v>
                </c:pt>
                <c:pt idx="32">
                  <c:v>14.33</c:v>
                </c:pt>
                <c:pt idx="33">
                  <c:v>9.6999999999999993</c:v>
                </c:pt>
                <c:pt idx="34">
                  <c:v>5.6</c:v>
                </c:pt>
                <c:pt idx="35">
                  <c:v>23.88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542-4A40-8960-79839831BA5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419577440"/>
        <c:axId val="1199655328"/>
      </c:barChart>
      <c:catAx>
        <c:axId val="14195774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99655328"/>
        <c:crosses val="autoZero"/>
        <c:auto val="1"/>
        <c:lblAlgn val="ctr"/>
        <c:lblOffset val="100"/>
        <c:noMultiLvlLbl val="0"/>
      </c:catAx>
      <c:valAx>
        <c:axId val="1199655328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19577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'АЯ 6 Распределение первичных ба'!$A$9</c:f>
              <c:strCache>
                <c:ptCount val="1"/>
                <c:pt idx="0">
                  <c:v>По России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'АЯ 6 Распределение первичных ба'!$B$8:$AA$8</c:f>
              <c:numCache>
                <c:formatCode>General</c:formatCode>
                <c:ptCount val="2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</c:numCache>
            </c:numRef>
          </c:cat>
          <c:val>
            <c:numRef>
              <c:f>'АЯ 6 Распределение первичных ба'!$B$9:$AA$9</c:f>
              <c:numCache>
                <c:formatCode>General</c:formatCode>
                <c:ptCount val="26"/>
                <c:pt idx="0">
                  <c:v>0.1</c:v>
                </c:pt>
                <c:pt idx="1">
                  <c:v>0.1</c:v>
                </c:pt>
                <c:pt idx="2">
                  <c:v>0.2</c:v>
                </c:pt>
                <c:pt idx="3">
                  <c:v>0.5</c:v>
                </c:pt>
                <c:pt idx="4">
                  <c:v>0.8</c:v>
                </c:pt>
                <c:pt idx="5">
                  <c:v>1.2</c:v>
                </c:pt>
                <c:pt idx="6">
                  <c:v>1.4</c:v>
                </c:pt>
                <c:pt idx="7">
                  <c:v>1.4</c:v>
                </c:pt>
                <c:pt idx="8">
                  <c:v>1.3</c:v>
                </c:pt>
                <c:pt idx="9">
                  <c:v>1.2</c:v>
                </c:pt>
                <c:pt idx="10">
                  <c:v>12.8</c:v>
                </c:pt>
                <c:pt idx="11">
                  <c:v>8</c:v>
                </c:pt>
                <c:pt idx="12">
                  <c:v>6.2</c:v>
                </c:pt>
                <c:pt idx="13">
                  <c:v>5.3</c:v>
                </c:pt>
                <c:pt idx="14">
                  <c:v>4.7</c:v>
                </c:pt>
                <c:pt idx="15">
                  <c:v>9.1</c:v>
                </c:pt>
                <c:pt idx="16">
                  <c:v>6.1</c:v>
                </c:pt>
                <c:pt idx="17">
                  <c:v>5.7</c:v>
                </c:pt>
                <c:pt idx="18">
                  <c:v>5.3</c:v>
                </c:pt>
                <c:pt idx="19">
                  <c:v>5</c:v>
                </c:pt>
                <c:pt idx="20">
                  <c:v>4.8</c:v>
                </c:pt>
                <c:pt idx="21">
                  <c:v>3.9</c:v>
                </c:pt>
                <c:pt idx="22">
                  <c:v>6.4</c:v>
                </c:pt>
                <c:pt idx="23">
                  <c:v>4.5999999999999996</c:v>
                </c:pt>
                <c:pt idx="24">
                  <c:v>2.7</c:v>
                </c:pt>
                <c:pt idx="25">
                  <c:v>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C9-45F2-A974-0961F0612FFA}"/>
            </c:ext>
          </c:extLst>
        </c:ser>
        <c:ser>
          <c:idx val="1"/>
          <c:order val="1"/>
          <c:tx>
            <c:strRef>
              <c:f>'АЯ 6 Распределение первичных ба'!$A$10</c:f>
              <c:strCache>
                <c:ptCount val="1"/>
                <c:pt idx="0">
                  <c:v>По Приморскому краю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'АЯ 6 Распределение первичных ба'!$B$8:$AA$8</c:f>
              <c:numCache>
                <c:formatCode>General</c:formatCode>
                <c:ptCount val="2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</c:numCache>
            </c:numRef>
          </c:cat>
          <c:val>
            <c:numRef>
              <c:f>'АЯ 6 Распределение первичных ба'!$B$10:$AA$10</c:f>
              <c:numCache>
                <c:formatCode>General</c:formatCode>
                <c:ptCount val="26"/>
                <c:pt idx="0">
                  <c:v>0.2</c:v>
                </c:pt>
                <c:pt idx="1">
                  <c:v>0.1</c:v>
                </c:pt>
                <c:pt idx="2">
                  <c:v>0.3</c:v>
                </c:pt>
                <c:pt idx="3">
                  <c:v>0.3</c:v>
                </c:pt>
                <c:pt idx="4">
                  <c:v>1.1000000000000001</c:v>
                </c:pt>
                <c:pt idx="5">
                  <c:v>1.3</c:v>
                </c:pt>
                <c:pt idx="6">
                  <c:v>1.4</c:v>
                </c:pt>
                <c:pt idx="7">
                  <c:v>1.2</c:v>
                </c:pt>
                <c:pt idx="8">
                  <c:v>1.3</c:v>
                </c:pt>
                <c:pt idx="9">
                  <c:v>1.7</c:v>
                </c:pt>
                <c:pt idx="10">
                  <c:v>15.6</c:v>
                </c:pt>
                <c:pt idx="11">
                  <c:v>8.1</c:v>
                </c:pt>
                <c:pt idx="12">
                  <c:v>6.1</c:v>
                </c:pt>
                <c:pt idx="13">
                  <c:v>6</c:v>
                </c:pt>
                <c:pt idx="14">
                  <c:v>5.0999999999999996</c:v>
                </c:pt>
                <c:pt idx="15">
                  <c:v>7.6</c:v>
                </c:pt>
                <c:pt idx="16">
                  <c:v>4.8</c:v>
                </c:pt>
                <c:pt idx="17">
                  <c:v>5.0999999999999996</c:v>
                </c:pt>
                <c:pt idx="18">
                  <c:v>4.5</c:v>
                </c:pt>
                <c:pt idx="19">
                  <c:v>5.2</c:v>
                </c:pt>
                <c:pt idx="20">
                  <c:v>4.8</c:v>
                </c:pt>
                <c:pt idx="21">
                  <c:v>4.8</c:v>
                </c:pt>
                <c:pt idx="22">
                  <c:v>6.1</c:v>
                </c:pt>
                <c:pt idx="23">
                  <c:v>4.2</c:v>
                </c:pt>
                <c:pt idx="24">
                  <c:v>2</c:v>
                </c:pt>
                <c:pt idx="25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BC9-45F2-A974-0961F0612FF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532123584"/>
        <c:axId val="1201817568"/>
      </c:barChart>
      <c:catAx>
        <c:axId val="15321235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/>
                  <a:t>Баллы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1817568"/>
        <c:crosses val="autoZero"/>
        <c:auto val="1"/>
        <c:lblAlgn val="ctr"/>
        <c:lblOffset val="100"/>
        <c:noMultiLvlLbl val="0"/>
      </c:catAx>
      <c:valAx>
        <c:axId val="1201817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/>
                  <a:t>Доля участников,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32123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676508118774269"/>
          <c:y val="2.5338753928232378E-2"/>
          <c:w val="0.58445143662313814"/>
          <c:h val="0.9212235008689905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'АЯ 6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6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6 Сравнение отметок с отметк'!$B$9:$B$44</c:f>
              <c:numCache>
                <c:formatCode>General</c:formatCode>
                <c:ptCount val="36"/>
                <c:pt idx="0">
                  <c:v>28.21</c:v>
                </c:pt>
                <c:pt idx="1">
                  <c:v>28.45</c:v>
                </c:pt>
                <c:pt idx="2">
                  <c:v>0</c:v>
                </c:pt>
                <c:pt idx="3">
                  <c:v>33.54</c:v>
                </c:pt>
                <c:pt idx="4">
                  <c:v>26.91</c:v>
                </c:pt>
                <c:pt idx="5">
                  <c:v>19.61</c:v>
                </c:pt>
                <c:pt idx="6">
                  <c:v>13.04</c:v>
                </c:pt>
                <c:pt idx="7">
                  <c:v>28.72</c:v>
                </c:pt>
                <c:pt idx="8">
                  <c:v>52.38</c:v>
                </c:pt>
                <c:pt idx="9">
                  <c:v>32.14</c:v>
                </c:pt>
                <c:pt idx="10">
                  <c:v>27</c:v>
                </c:pt>
                <c:pt idx="11">
                  <c:v>26.19</c:v>
                </c:pt>
                <c:pt idx="12">
                  <c:v>14.08</c:v>
                </c:pt>
                <c:pt idx="13">
                  <c:v>32.96</c:v>
                </c:pt>
                <c:pt idx="14">
                  <c:v>22</c:v>
                </c:pt>
                <c:pt idx="15">
                  <c:v>21.21</c:v>
                </c:pt>
                <c:pt idx="16">
                  <c:v>18.670000000000002</c:v>
                </c:pt>
                <c:pt idx="17">
                  <c:v>39.42</c:v>
                </c:pt>
                <c:pt idx="18">
                  <c:v>29.49</c:v>
                </c:pt>
                <c:pt idx="19">
                  <c:v>24.39</c:v>
                </c:pt>
                <c:pt idx="20">
                  <c:v>30.13</c:v>
                </c:pt>
                <c:pt idx="21">
                  <c:v>28.84</c:v>
                </c:pt>
                <c:pt idx="22">
                  <c:v>12.5</c:v>
                </c:pt>
                <c:pt idx="23">
                  <c:v>48.84</c:v>
                </c:pt>
                <c:pt idx="24">
                  <c:v>33.33</c:v>
                </c:pt>
                <c:pt idx="25">
                  <c:v>12.07</c:v>
                </c:pt>
                <c:pt idx="26">
                  <c:v>40</c:v>
                </c:pt>
                <c:pt idx="27">
                  <c:v>38.549999999999997</c:v>
                </c:pt>
                <c:pt idx="28">
                  <c:v>18.18</c:v>
                </c:pt>
                <c:pt idx="29">
                  <c:v>25.5</c:v>
                </c:pt>
                <c:pt idx="30">
                  <c:v>32.99</c:v>
                </c:pt>
                <c:pt idx="31">
                  <c:v>10.71</c:v>
                </c:pt>
                <c:pt idx="32">
                  <c:v>16.95</c:v>
                </c:pt>
                <c:pt idx="33">
                  <c:v>45.52</c:v>
                </c:pt>
                <c:pt idx="34">
                  <c:v>21.6</c:v>
                </c:pt>
                <c:pt idx="35">
                  <c:v>18.82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CF-4361-96F2-53A8806096AA}"/>
            </c:ext>
          </c:extLst>
        </c:ser>
        <c:ser>
          <c:idx val="1"/>
          <c:order val="1"/>
          <c:tx>
            <c:strRef>
              <c:f>'АЯ 6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6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6 Сравнение отметок с отметк'!$C$9:$C$44</c:f>
              <c:numCache>
                <c:formatCode>General</c:formatCode>
                <c:ptCount val="36"/>
                <c:pt idx="0">
                  <c:v>65.56</c:v>
                </c:pt>
                <c:pt idx="1">
                  <c:v>63.09</c:v>
                </c:pt>
                <c:pt idx="2">
                  <c:v>100</c:v>
                </c:pt>
                <c:pt idx="3">
                  <c:v>56.04</c:v>
                </c:pt>
                <c:pt idx="4">
                  <c:v>63.35</c:v>
                </c:pt>
                <c:pt idx="5">
                  <c:v>78.430000000000007</c:v>
                </c:pt>
                <c:pt idx="6">
                  <c:v>79.349999999999994</c:v>
                </c:pt>
                <c:pt idx="7">
                  <c:v>69.150000000000006</c:v>
                </c:pt>
                <c:pt idx="8">
                  <c:v>42.86</c:v>
                </c:pt>
                <c:pt idx="9">
                  <c:v>57.14</c:v>
                </c:pt>
                <c:pt idx="10">
                  <c:v>66</c:v>
                </c:pt>
                <c:pt idx="11">
                  <c:v>73.81</c:v>
                </c:pt>
                <c:pt idx="12">
                  <c:v>76.06</c:v>
                </c:pt>
                <c:pt idx="13">
                  <c:v>60.34</c:v>
                </c:pt>
                <c:pt idx="14">
                  <c:v>78</c:v>
                </c:pt>
                <c:pt idx="15">
                  <c:v>67.680000000000007</c:v>
                </c:pt>
                <c:pt idx="16">
                  <c:v>74.67</c:v>
                </c:pt>
                <c:pt idx="17">
                  <c:v>58.65</c:v>
                </c:pt>
                <c:pt idx="18">
                  <c:v>64.099999999999994</c:v>
                </c:pt>
                <c:pt idx="19">
                  <c:v>73.17</c:v>
                </c:pt>
                <c:pt idx="20">
                  <c:v>65.38</c:v>
                </c:pt>
                <c:pt idx="21">
                  <c:v>64.08</c:v>
                </c:pt>
                <c:pt idx="22">
                  <c:v>78.13</c:v>
                </c:pt>
                <c:pt idx="23">
                  <c:v>48.84</c:v>
                </c:pt>
                <c:pt idx="24">
                  <c:v>58.33</c:v>
                </c:pt>
                <c:pt idx="25">
                  <c:v>86.21</c:v>
                </c:pt>
                <c:pt idx="26">
                  <c:v>50</c:v>
                </c:pt>
                <c:pt idx="27">
                  <c:v>51.2</c:v>
                </c:pt>
                <c:pt idx="28">
                  <c:v>81.819999999999993</c:v>
                </c:pt>
                <c:pt idx="29">
                  <c:v>62.5</c:v>
                </c:pt>
                <c:pt idx="30">
                  <c:v>60.82</c:v>
                </c:pt>
                <c:pt idx="31">
                  <c:v>82.14</c:v>
                </c:pt>
                <c:pt idx="32">
                  <c:v>76.2</c:v>
                </c:pt>
                <c:pt idx="33">
                  <c:v>47.01</c:v>
                </c:pt>
                <c:pt idx="34">
                  <c:v>73.599999999999994</c:v>
                </c:pt>
                <c:pt idx="35">
                  <c:v>57.06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6CF-4361-96F2-53A8806096AA}"/>
            </c:ext>
          </c:extLst>
        </c:ser>
        <c:ser>
          <c:idx val="2"/>
          <c:order val="2"/>
          <c:tx>
            <c:strRef>
              <c:f>'АЯ 6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6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6 Сравнение отметок с отметк'!$D$9:$D$44</c:f>
              <c:numCache>
                <c:formatCode>General</c:formatCode>
                <c:ptCount val="36"/>
                <c:pt idx="0">
                  <c:v>6.24</c:v>
                </c:pt>
                <c:pt idx="1">
                  <c:v>8.4600000000000009</c:v>
                </c:pt>
                <c:pt idx="2">
                  <c:v>0</c:v>
                </c:pt>
                <c:pt idx="3">
                  <c:v>10.41</c:v>
                </c:pt>
                <c:pt idx="4">
                  <c:v>9.75</c:v>
                </c:pt>
                <c:pt idx="5">
                  <c:v>1.96</c:v>
                </c:pt>
                <c:pt idx="6">
                  <c:v>7.61</c:v>
                </c:pt>
                <c:pt idx="7">
                  <c:v>2.13</c:v>
                </c:pt>
                <c:pt idx="8">
                  <c:v>4.76</c:v>
                </c:pt>
                <c:pt idx="9">
                  <c:v>10.71</c:v>
                </c:pt>
                <c:pt idx="10">
                  <c:v>7</c:v>
                </c:pt>
                <c:pt idx="11">
                  <c:v>0</c:v>
                </c:pt>
                <c:pt idx="12">
                  <c:v>9.86</c:v>
                </c:pt>
                <c:pt idx="13">
                  <c:v>6.7</c:v>
                </c:pt>
                <c:pt idx="14">
                  <c:v>0</c:v>
                </c:pt>
                <c:pt idx="15">
                  <c:v>11.11</c:v>
                </c:pt>
                <c:pt idx="16">
                  <c:v>6.67</c:v>
                </c:pt>
                <c:pt idx="17">
                  <c:v>1.92</c:v>
                </c:pt>
                <c:pt idx="18">
                  <c:v>6.41</c:v>
                </c:pt>
                <c:pt idx="19">
                  <c:v>2.44</c:v>
                </c:pt>
                <c:pt idx="20">
                  <c:v>4.49</c:v>
                </c:pt>
                <c:pt idx="21">
                  <c:v>7.07</c:v>
                </c:pt>
                <c:pt idx="22">
                  <c:v>9.3800000000000008</c:v>
                </c:pt>
                <c:pt idx="23">
                  <c:v>2.33</c:v>
                </c:pt>
                <c:pt idx="24">
                  <c:v>8.33</c:v>
                </c:pt>
                <c:pt idx="25">
                  <c:v>1.72</c:v>
                </c:pt>
                <c:pt idx="26">
                  <c:v>10</c:v>
                </c:pt>
                <c:pt idx="27">
                  <c:v>10.24</c:v>
                </c:pt>
                <c:pt idx="28">
                  <c:v>0</c:v>
                </c:pt>
                <c:pt idx="29">
                  <c:v>12</c:v>
                </c:pt>
                <c:pt idx="30">
                  <c:v>6.19</c:v>
                </c:pt>
                <c:pt idx="31">
                  <c:v>7.14</c:v>
                </c:pt>
                <c:pt idx="32">
                  <c:v>6.85</c:v>
                </c:pt>
                <c:pt idx="33">
                  <c:v>7.46</c:v>
                </c:pt>
                <c:pt idx="34">
                  <c:v>4.8</c:v>
                </c:pt>
                <c:pt idx="35">
                  <c:v>24.12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6CF-4361-96F2-53A8806096A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253299072"/>
        <c:axId val="1199653664"/>
      </c:barChart>
      <c:catAx>
        <c:axId val="12532990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99653664"/>
        <c:crosses val="autoZero"/>
        <c:auto val="1"/>
        <c:lblAlgn val="ctr"/>
        <c:lblOffset val="100"/>
        <c:noMultiLvlLbl val="0"/>
      </c:catAx>
      <c:valAx>
        <c:axId val="119965366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53299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203880029737689"/>
          <c:y val="0.44169166382202729"/>
          <c:w val="0.1725930032791228"/>
          <c:h val="0.2064540726469511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365021215489268E-2"/>
          <c:y val="0.10127458820480974"/>
          <c:w val="0.96563497878451077"/>
          <c:h val="0.46329533585829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Лист1!$A$2:$A$36</c:f>
              <c:strCache>
                <c:ptCount val="35"/>
                <c:pt idx="0">
                  <c:v>Лазовский муниципальный округ</c:v>
                </c:pt>
                <c:pt idx="1">
                  <c:v>Владивостокский городской округ</c:v>
                </c:pt>
                <c:pt idx="2">
                  <c:v>Артемовский городской округ</c:v>
                </c:pt>
                <c:pt idx="3">
                  <c:v>Кавалеровский муниципальный округ</c:v>
                </c:pt>
                <c:pt idx="4">
                  <c:v>Партизанский муниципальный округ</c:v>
                </c:pt>
                <c:pt idx="5">
                  <c:v>Черниговский муниципальный округ</c:v>
                </c:pt>
                <c:pt idx="6">
                  <c:v>Яковлевский муниципальный округ</c:v>
                </c:pt>
                <c:pt idx="7">
                  <c:v>Ольгинский муниципальный округ</c:v>
                </c:pt>
                <c:pt idx="8">
                  <c:v>Октябрьский муниципальный округ</c:v>
                </c:pt>
                <c:pt idx="9">
                  <c:v>Анучинский муниципальный округ</c:v>
                </c:pt>
                <c:pt idx="10">
                  <c:v>Ханкайский муниципальный округ</c:v>
                </c:pt>
                <c:pt idx="11">
                  <c:v>Городской округ Большой Камень</c:v>
                </c:pt>
                <c:pt idx="12">
                  <c:v>Дальнереченский муниципальный округ</c:v>
                </c:pt>
                <c:pt idx="13">
                  <c:v>ЗАТО Фокино</c:v>
                </c:pt>
                <c:pt idx="14">
                  <c:v>Дальнереченский городской округ</c:v>
                </c:pt>
                <c:pt idx="15">
                  <c:v>Михайловский муниципальный округ</c:v>
                </c:pt>
                <c:pt idx="16">
                  <c:v>Пожарский муниципальный округ</c:v>
                </c:pt>
                <c:pt idx="17">
                  <c:v>Партизанский городской округ</c:v>
                </c:pt>
                <c:pt idx="18">
                  <c:v>Спасск-Дальний</c:v>
                </c:pt>
                <c:pt idx="19">
                  <c:v>Уссурийский городской округ</c:v>
                </c:pt>
                <c:pt idx="20">
                  <c:v>Шкотовский муниципальный округ</c:v>
                </c:pt>
                <c:pt idx="21">
                  <c:v>Кировский муниципальный округ</c:v>
                </c:pt>
                <c:pt idx="22">
                  <c:v>Хорольский муниципальный округ</c:v>
                </c:pt>
                <c:pt idx="23">
                  <c:v>Чугуевский муниципальный округ</c:v>
                </c:pt>
                <c:pt idx="24">
                  <c:v>Спасский муниципальный район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городской округ</c:v>
                </c:pt>
                <c:pt idx="33">
                  <c:v>Лесозаводский городской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Лист1!$B$2:$B$36</c:f>
              <c:numCache>
                <c:formatCode>General</c:formatCode>
                <c:ptCount val="35"/>
                <c:pt idx="0">
                  <c:v>40</c:v>
                </c:pt>
                <c:pt idx="1">
                  <c:v>51.25</c:v>
                </c:pt>
                <c:pt idx="2">
                  <c:v>48.65</c:v>
                </c:pt>
                <c:pt idx="4">
                  <c:v>36.370000000000005</c:v>
                </c:pt>
                <c:pt idx="6">
                  <c:v>75</c:v>
                </c:pt>
                <c:pt idx="7">
                  <c:v>89.47999999999999</c:v>
                </c:pt>
                <c:pt idx="8">
                  <c:v>45</c:v>
                </c:pt>
                <c:pt idx="10">
                  <c:v>50</c:v>
                </c:pt>
                <c:pt idx="11">
                  <c:v>48.89</c:v>
                </c:pt>
                <c:pt idx="14">
                  <c:v>69.02</c:v>
                </c:pt>
                <c:pt idx="15">
                  <c:v>56.52</c:v>
                </c:pt>
                <c:pt idx="16">
                  <c:v>57.15</c:v>
                </c:pt>
                <c:pt idx="17">
                  <c:v>43.48</c:v>
                </c:pt>
                <c:pt idx="18">
                  <c:v>75.509999999999991</c:v>
                </c:pt>
                <c:pt idx="19">
                  <c:v>56.45</c:v>
                </c:pt>
                <c:pt idx="20">
                  <c:v>77.27</c:v>
                </c:pt>
                <c:pt idx="22">
                  <c:v>60</c:v>
                </c:pt>
                <c:pt idx="23">
                  <c:v>60</c:v>
                </c:pt>
                <c:pt idx="24">
                  <c:v>70.59</c:v>
                </c:pt>
                <c:pt idx="25">
                  <c:v>71.430000000000007</c:v>
                </c:pt>
                <c:pt idx="26">
                  <c:v>43.47</c:v>
                </c:pt>
                <c:pt idx="27">
                  <c:v>55.55</c:v>
                </c:pt>
                <c:pt idx="28">
                  <c:v>52.09</c:v>
                </c:pt>
                <c:pt idx="29">
                  <c:v>71.430000000000007</c:v>
                </c:pt>
                <c:pt idx="30">
                  <c:v>54.84</c:v>
                </c:pt>
                <c:pt idx="31">
                  <c:v>58.16</c:v>
                </c:pt>
                <c:pt idx="32">
                  <c:v>51.019999999999996</c:v>
                </c:pt>
                <c:pt idx="33">
                  <c:v>50</c:v>
                </c:pt>
                <c:pt idx="34">
                  <c:v>54.17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20-4448-93D3-948E35661C9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Лист1!$A$2:$A$36</c:f>
              <c:strCache>
                <c:ptCount val="35"/>
                <c:pt idx="0">
                  <c:v>Лазовский муниципальный округ</c:v>
                </c:pt>
                <c:pt idx="1">
                  <c:v>Владивостокский городской округ</c:v>
                </c:pt>
                <c:pt idx="2">
                  <c:v>Артемовский городской округ</c:v>
                </c:pt>
                <c:pt idx="3">
                  <c:v>Кавалеровский муниципальный округ</c:v>
                </c:pt>
                <c:pt idx="4">
                  <c:v>Партизанский муниципальный округ</c:v>
                </c:pt>
                <c:pt idx="5">
                  <c:v>Черниговский муниципальный округ</c:v>
                </c:pt>
                <c:pt idx="6">
                  <c:v>Яковлевский муниципальный округ</c:v>
                </c:pt>
                <c:pt idx="7">
                  <c:v>Ольгинский муниципальный округ</c:v>
                </c:pt>
                <c:pt idx="8">
                  <c:v>Октябрьский муниципальный округ</c:v>
                </c:pt>
                <c:pt idx="9">
                  <c:v>Анучинский муниципальный округ</c:v>
                </c:pt>
                <c:pt idx="10">
                  <c:v>Ханкайский муниципальный округ</c:v>
                </c:pt>
                <c:pt idx="11">
                  <c:v>Городской округ Большой Камень</c:v>
                </c:pt>
                <c:pt idx="12">
                  <c:v>Дальнереченский муниципальный округ</c:v>
                </c:pt>
                <c:pt idx="13">
                  <c:v>ЗАТО Фокино</c:v>
                </c:pt>
                <c:pt idx="14">
                  <c:v>Дальнереченский городской округ</c:v>
                </c:pt>
                <c:pt idx="15">
                  <c:v>Михайловский муниципальный округ</c:v>
                </c:pt>
                <c:pt idx="16">
                  <c:v>Пожарский муниципальный округ</c:v>
                </c:pt>
                <c:pt idx="17">
                  <c:v>Партизанский городской округ</c:v>
                </c:pt>
                <c:pt idx="18">
                  <c:v>Спасск-Дальний</c:v>
                </c:pt>
                <c:pt idx="19">
                  <c:v>Уссурийский городской округ</c:v>
                </c:pt>
                <c:pt idx="20">
                  <c:v>Шкотовский муниципальный округ</c:v>
                </c:pt>
                <c:pt idx="21">
                  <c:v>Кировский муниципальный округ</c:v>
                </c:pt>
                <c:pt idx="22">
                  <c:v>Хорольский муниципальный округ</c:v>
                </c:pt>
                <c:pt idx="23">
                  <c:v>Чугуевский муниципальный округ</c:v>
                </c:pt>
                <c:pt idx="24">
                  <c:v>Спасский муниципальный район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городской округ</c:v>
                </c:pt>
                <c:pt idx="33">
                  <c:v>Лесозаводский городской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Лист1!$C$2:$C$36</c:f>
              <c:numCache>
                <c:formatCode>General</c:formatCode>
                <c:ptCount val="35"/>
                <c:pt idx="0">
                  <c:v>60</c:v>
                </c:pt>
                <c:pt idx="1">
                  <c:v>51.94</c:v>
                </c:pt>
                <c:pt idx="2">
                  <c:v>47.96</c:v>
                </c:pt>
                <c:pt idx="3">
                  <c:v>67.349999999999994</c:v>
                </c:pt>
                <c:pt idx="4">
                  <c:v>40</c:v>
                </c:pt>
                <c:pt idx="5">
                  <c:v>46.79</c:v>
                </c:pt>
                <c:pt idx="6">
                  <c:v>52.72</c:v>
                </c:pt>
                <c:pt idx="7">
                  <c:v>53.13</c:v>
                </c:pt>
                <c:pt idx="8">
                  <c:v>62.64</c:v>
                </c:pt>
                <c:pt idx="9">
                  <c:v>75</c:v>
                </c:pt>
                <c:pt idx="10">
                  <c:v>50.94</c:v>
                </c:pt>
                <c:pt idx="11">
                  <c:v>36.43</c:v>
                </c:pt>
                <c:pt idx="12">
                  <c:v>100</c:v>
                </c:pt>
                <c:pt idx="13">
                  <c:v>61.11</c:v>
                </c:pt>
                <c:pt idx="14">
                  <c:v>60.910000000000004</c:v>
                </c:pt>
                <c:pt idx="15">
                  <c:v>41.22</c:v>
                </c:pt>
                <c:pt idx="16">
                  <c:v>38.96</c:v>
                </c:pt>
                <c:pt idx="17">
                  <c:v>58.57</c:v>
                </c:pt>
                <c:pt idx="18">
                  <c:v>40.17</c:v>
                </c:pt>
                <c:pt idx="19">
                  <c:v>50.79</c:v>
                </c:pt>
                <c:pt idx="20">
                  <c:v>63.52</c:v>
                </c:pt>
                <c:pt idx="21">
                  <c:v>43.620000000000005</c:v>
                </c:pt>
                <c:pt idx="22">
                  <c:v>46.879999999999995</c:v>
                </c:pt>
                <c:pt idx="23">
                  <c:v>53.74</c:v>
                </c:pt>
                <c:pt idx="25">
                  <c:v>54.35</c:v>
                </c:pt>
                <c:pt idx="26">
                  <c:v>61.17</c:v>
                </c:pt>
                <c:pt idx="27">
                  <c:v>56.14</c:v>
                </c:pt>
                <c:pt idx="28">
                  <c:v>41.71</c:v>
                </c:pt>
                <c:pt idx="29">
                  <c:v>53.13</c:v>
                </c:pt>
                <c:pt idx="30">
                  <c:v>49.019999999999996</c:v>
                </c:pt>
                <c:pt idx="31">
                  <c:v>41.120000000000005</c:v>
                </c:pt>
                <c:pt idx="32">
                  <c:v>51.370000000000005</c:v>
                </c:pt>
                <c:pt idx="33">
                  <c:v>51.18</c:v>
                </c:pt>
                <c:pt idx="34">
                  <c:v>66.16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95-4A98-AB92-206E096D3B7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'ЛИ 6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6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'ЛИ 6 Статистика по отметкам'!$B$8:$B$44</c:f>
              <c:numCache>
                <c:formatCode>General</c:formatCode>
                <c:ptCount val="36"/>
                <c:pt idx="0">
                  <c:v>8.91</c:v>
                </c:pt>
                <c:pt idx="1">
                  <c:v>10.98</c:v>
                </c:pt>
                <c:pt idx="2">
                  <c:v>12.5</c:v>
                </c:pt>
                <c:pt idx="3">
                  <c:v>11.93</c:v>
                </c:pt>
                <c:pt idx="4">
                  <c:v>8.17</c:v>
                </c:pt>
                <c:pt idx="5">
                  <c:v>3.06</c:v>
                </c:pt>
                <c:pt idx="6">
                  <c:v>7.69</c:v>
                </c:pt>
                <c:pt idx="7">
                  <c:v>7.34</c:v>
                </c:pt>
                <c:pt idx="8">
                  <c:v>0</c:v>
                </c:pt>
                <c:pt idx="9">
                  <c:v>3.13</c:v>
                </c:pt>
                <c:pt idx="10">
                  <c:v>8.7899999999999991</c:v>
                </c:pt>
                <c:pt idx="11">
                  <c:v>0</c:v>
                </c:pt>
                <c:pt idx="12">
                  <c:v>0</c:v>
                </c:pt>
                <c:pt idx="13">
                  <c:v>19.38</c:v>
                </c:pt>
                <c:pt idx="14">
                  <c:v>0</c:v>
                </c:pt>
                <c:pt idx="15">
                  <c:v>8.89</c:v>
                </c:pt>
                <c:pt idx="16">
                  <c:v>8.18</c:v>
                </c:pt>
                <c:pt idx="17">
                  <c:v>6.11</c:v>
                </c:pt>
                <c:pt idx="18">
                  <c:v>24.68</c:v>
                </c:pt>
                <c:pt idx="19">
                  <c:v>4.29</c:v>
                </c:pt>
                <c:pt idx="20">
                  <c:v>8.5500000000000007</c:v>
                </c:pt>
                <c:pt idx="21">
                  <c:v>11.18</c:v>
                </c:pt>
                <c:pt idx="22">
                  <c:v>6.76</c:v>
                </c:pt>
                <c:pt idx="23">
                  <c:v>20.21</c:v>
                </c:pt>
                <c:pt idx="24">
                  <c:v>6.25</c:v>
                </c:pt>
                <c:pt idx="25">
                  <c:v>4.4800000000000004</c:v>
                </c:pt>
                <c:pt idx="26">
                  <c:v>2.17</c:v>
                </c:pt>
                <c:pt idx="27">
                  <c:v>8.25</c:v>
                </c:pt>
                <c:pt idx="28">
                  <c:v>5.26</c:v>
                </c:pt>
                <c:pt idx="29">
                  <c:v>24.06</c:v>
                </c:pt>
                <c:pt idx="30">
                  <c:v>12.5</c:v>
                </c:pt>
                <c:pt idx="31">
                  <c:v>1.96</c:v>
                </c:pt>
                <c:pt idx="32">
                  <c:v>18.649999999999999</c:v>
                </c:pt>
                <c:pt idx="33">
                  <c:v>12.33</c:v>
                </c:pt>
                <c:pt idx="34">
                  <c:v>4.71</c:v>
                </c:pt>
                <c:pt idx="35">
                  <c:v>6.77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46CB-48C5-A142-EC6A91592A16}"/>
            </c:ext>
          </c:extLst>
        </c:ser>
        <c:ser>
          <c:idx val="1"/>
          <c:order val="1"/>
          <c:tx>
            <c:strRef>
              <c:f>'ЛИ 6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6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'ЛИ 6 Статистика по отметкам'!$C$8:$C$44</c:f>
              <c:numCache>
                <c:formatCode>General</c:formatCode>
                <c:ptCount val="36"/>
                <c:pt idx="0">
                  <c:v>33.14</c:v>
                </c:pt>
                <c:pt idx="1">
                  <c:v>38.31</c:v>
                </c:pt>
                <c:pt idx="2">
                  <c:v>27.5</c:v>
                </c:pt>
                <c:pt idx="3">
                  <c:v>36.14</c:v>
                </c:pt>
                <c:pt idx="4">
                  <c:v>43.87</c:v>
                </c:pt>
                <c:pt idx="5">
                  <c:v>29.59</c:v>
                </c:pt>
                <c:pt idx="6">
                  <c:v>52.31</c:v>
                </c:pt>
                <c:pt idx="7">
                  <c:v>45.87</c:v>
                </c:pt>
                <c:pt idx="8">
                  <c:v>47.27</c:v>
                </c:pt>
                <c:pt idx="9">
                  <c:v>43.75</c:v>
                </c:pt>
                <c:pt idx="10">
                  <c:v>28.57</c:v>
                </c:pt>
                <c:pt idx="11">
                  <c:v>25</c:v>
                </c:pt>
                <c:pt idx="12">
                  <c:v>49.06</c:v>
                </c:pt>
                <c:pt idx="13">
                  <c:v>44.19</c:v>
                </c:pt>
                <c:pt idx="14">
                  <c:v>0</c:v>
                </c:pt>
                <c:pt idx="15">
                  <c:v>30</c:v>
                </c:pt>
                <c:pt idx="16">
                  <c:v>30.91</c:v>
                </c:pt>
                <c:pt idx="17">
                  <c:v>52.67</c:v>
                </c:pt>
                <c:pt idx="18">
                  <c:v>36.36</c:v>
                </c:pt>
                <c:pt idx="19">
                  <c:v>37.14</c:v>
                </c:pt>
                <c:pt idx="20">
                  <c:v>51.28</c:v>
                </c:pt>
                <c:pt idx="21">
                  <c:v>38.03</c:v>
                </c:pt>
                <c:pt idx="22">
                  <c:v>29.73</c:v>
                </c:pt>
                <c:pt idx="23">
                  <c:v>36.17</c:v>
                </c:pt>
                <c:pt idx="24">
                  <c:v>46.88</c:v>
                </c:pt>
                <c:pt idx="25">
                  <c:v>41.79</c:v>
                </c:pt>
                <c:pt idx="26">
                  <c:v>43.48</c:v>
                </c:pt>
                <c:pt idx="27">
                  <c:v>30.58</c:v>
                </c:pt>
                <c:pt idx="28">
                  <c:v>38.6</c:v>
                </c:pt>
                <c:pt idx="29">
                  <c:v>34.22</c:v>
                </c:pt>
                <c:pt idx="30">
                  <c:v>34.380000000000003</c:v>
                </c:pt>
                <c:pt idx="31">
                  <c:v>49.02</c:v>
                </c:pt>
                <c:pt idx="32">
                  <c:v>40.22</c:v>
                </c:pt>
                <c:pt idx="33">
                  <c:v>36.299999999999997</c:v>
                </c:pt>
                <c:pt idx="34">
                  <c:v>44.12</c:v>
                </c:pt>
                <c:pt idx="35">
                  <c:v>27.07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46CB-48C5-A142-EC6A91592A16}"/>
            </c:ext>
          </c:extLst>
        </c:ser>
        <c:ser>
          <c:idx val="2"/>
          <c:order val="2"/>
          <c:tx>
            <c:strRef>
              <c:f>'ЛИ 6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6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'ЛИ 6 Статистика по отметкам'!$D$8:$D$44</c:f>
              <c:numCache>
                <c:formatCode>General</c:formatCode>
                <c:ptCount val="36"/>
                <c:pt idx="0">
                  <c:v>36.380000000000003</c:v>
                </c:pt>
                <c:pt idx="1">
                  <c:v>33.01</c:v>
                </c:pt>
                <c:pt idx="2">
                  <c:v>30</c:v>
                </c:pt>
                <c:pt idx="3">
                  <c:v>31.5</c:v>
                </c:pt>
                <c:pt idx="4">
                  <c:v>31.61</c:v>
                </c:pt>
                <c:pt idx="5">
                  <c:v>37.76</c:v>
                </c:pt>
                <c:pt idx="6">
                  <c:v>21.54</c:v>
                </c:pt>
                <c:pt idx="7">
                  <c:v>33.03</c:v>
                </c:pt>
                <c:pt idx="8">
                  <c:v>25.45</c:v>
                </c:pt>
                <c:pt idx="9">
                  <c:v>43.75</c:v>
                </c:pt>
                <c:pt idx="10">
                  <c:v>38.46</c:v>
                </c:pt>
                <c:pt idx="11">
                  <c:v>75</c:v>
                </c:pt>
                <c:pt idx="12">
                  <c:v>41.51</c:v>
                </c:pt>
                <c:pt idx="13">
                  <c:v>20.93</c:v>
                </c:pt>
                <c:pt idx="14">
                  <c:v>100</c:v>
                </c:pt>
                <c:pt idx="15">
                  <c:v>46.67</c:v>
                </c:pt>
                <c:pt idx="16">
                  <c:v>37.270000000000003</c:v>
                </c:pt>
                <c:pt idx="17">
                  <c:v>32.82</c:v>
                </c:pt>
                <c:pt idx="18">
                  <c:v>25.97</c:v>
                </c:pt>
                <c:pt idx="19">
                  <c:v>42.14</c:v>
                </c:pt>
                <c:pt idx="20">
                  <c:v>28.63</c:v>
                </c:pt>
                <c:pt idx="21">
                  <c:v>32.93</c:v>
                </c:pt>
                <c:pt idx="22">
                  <c:v>37.840000000000003</c:v>
                </c:pt>
                <c:pt idx="23">
                  <c:v>30.85</c:v>
                </c:pt>
                <c:pt idx="24">
                  <c:v>42.19</c:v>
                </c:pt>
                <c:pt idx="25">
                  <c:v>44.78</c:v>
                </c:pt>
                <c:pt idx="26">
                  <c:v>26.09</c:v>
                </c:pt>
                <c:pt idx="27">
                  <c:v>38.35</c:v>
                </c:pt>
                <c:pt idx="28">
                  <c:v>40.35</c:v>
                </c:pt>
                <c:pt idx="29">
                  <c:v>24.6</c:v>
                </c:pt>
                <c:pt idx="30">
                  <c:v>30.21</c:v>
                </c:pt>
                <c:pt idx="31">
                  <c:v>31.37</c:v>
                </c:pt>
                <c:pt idx="32">
                  <c:v>32.130000000000003</c:v>
                </c:pt>
                <c:pt idx="33">
                  <c:v>36.99</c:v>
                </c:pt>
                <c:pt idx="34">
                  <c:v>36.47</c:v>
                </c:pt>
                <c:pt idx="35">
                  <c:v>41.35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46CB-48C5-A142-EC6A91592A16}"/>
            </c:ext>
          </c:extLst>
        </c:ser>
        <c:ser>
          <c:idx val="3"/>
          <c:order val="3"/>
          <c:tx>
            <c:strRef>
              <c:f>'ЛИ 6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6 Статистика по отметкам'!$A$8:$A$44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  <c:extLst/>
            </c:strRef>
          </c:cat>
          <c:val>
            <c:numRef>
              <c:f>'ЛИ 6 Статистика по отметкам'!$E$8:$E$44</c:f>
              <c:numCache>
                <c:formatCode>General</c:formatCode>
                <c:ptCount val="36"/>
                <c:pt idx="0">
                  <c:v>21.56</c:v>
                </c:pt>
                <c:pt idx="1">
                  <c:v>17.690000000000001</c:v>
                </c:pt>
                <c:pt idx="2">
                  <c:v>30</c:v>
                </c:pt>
                <c:pt idx="3">
                  <c:v>20.440000000000001</c:v>
                </c:pt>
                <c:pt idx="4">
                  <c:v>16.350000000000001</c:v>
                </c:pt>
                <c:pt idx="5">
                  <c:v>29.59</c:v>
                </c:pt>
                <c:pt idx="6">
                  <c:v>18.46</c:v>
                </c:pt>
                <c:pt idx="7">
                  <c:v>13.76</c:v>
                </c:pt>
                <c:pt idx="8">
                  <c:v>27.27</c:v>
                </c:pt>
                <c:pt idx="9">
                  <c:v>9.3800000000000008</c:v>
                </c:pt>
                <c:pt idx="10">
                  <c:v>24.18</c:v>
                </c:pt>
                <c:pt idx="11">
                  <c:v>0</c:v>
                </c:pt>
                <c:pt idx="12">
                  <c:v>9.43</c:v>
                </c:pt>
                <c:pt idx="13">
                  <c:v>15.5</c:v>
                </c:pt>
                <c:pt idx="14">
                  <c:v>0</c:v>
                </c:pt>
                <c:pt idx="15">
                  <c:v>14.44</c:v>
                </c:pt>
                <c:pt idx="16">
                  <c:v>23.64</c:v>
                </c:pt>
                <c:pt idx="17">
                  <c:v>8.4</c:v>
                </c:pt>
                <c:pt idx="18">
                  <c:v>12.99</c:v>
                </c:pt>
                <c:pt idx="19">
                  <c:v>16.43</c:v>
                </c:pt>
                <c:pt idx="20">
                  <c:v>11.54</c:v>
                </c:pt>
                <c:pt idx="21">
                  <c:v>17.86</c:v>
                </c:pt>
                <c:pt idx="22">
                  <c:v>25.68</c:v>
                </c:pt>
                <c:pt idx="23">
                  <c:v>12.77</c:v>
                </c:pt>
                <c:pt idx="24">
                  <c:v>4.6900000000000004</c:v>
                </c:pt>
                <c:pt idx="25">
                  <c:v>8.9600000000000009</c:v>
                </c:pt>
                <c:pt idx="26">
                  <c:v>28.26</c:v>
                </c:pt>
                <c:pt idx="27">
                  <c:v>22.82</c:v>
                </c:pt>
                <c:pt idx="28">
                  <c:v>15.79</c:v>
                </c:pt>
                <c:pt idx="29">
                  <c:v>17.11</c:v>
                </c:pt>
                <c:pt idx="30">
                  <c:v>22.92</c:v>
                </c:pt>
                <c:pt idx="31">
                  <c:v>17.649999999999999</c:v>
                </c:pt>
                <c:pt idx="32">
                  <c:v>8.99</c:v>
                </c:pt>
                <c:pt idx="33">
                  <c:v>14.38</c:v>
                </c:pt>
                <c:pt idx="34">
                  <c:v>14.71</c:v>
                </c:pt>
                <c:pt idx="35">
                  <c:v>24.81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46CB-48C5-A142-EC6A91592A1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941158271"/>
        <c:axId val="766774815"/>
      </c:barChart>
      <c:catAx>
        <c:axId val="9411582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66774815"/>
        <c:crosses val="autoZero"/>
        <c:auto val="1"/>
        <c:lblAlgn val="ctr"/>
        <c:lblOffset val="100"/>
        <c:noMultiLvlLbl val="0"/>
      </c:catAx>
      <c:valAx>
        <c:axId val="766774815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41158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'ЛИ 6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6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'ЛИ 6 Сравнение отметок с отметк'!$B$9:$B$44</c:f>
              <c:numCache>
                <c:formatCode>General</c:formatCode>
                <c:ptCount val="36"/>
                <c:pt idx="0">
                  <c:v>29.11</c:v>
                </c:pt>
                <c:pt idx="1">
                  <c:v>30.45</c:v>
                </c:pt>
                <c:pt idx="2">
                  <c:v>32.5</c:v>
                </c:pt>
                <c:pt idx="3">
                  <c:v>36.08</c:v>
                </c:pt>
                <c:pt idx="4">
                  <c:v>24.8</c:v>
                </c:pt>
                <c:pt idx="5">
                  <c:v>18.37</c:v>
                </c:pt>
                <c:pt idx="6">
                  <c:v>27.69</c:v>
                </c:pt>
                <c:pt idx="7">
                  <c:v>22.94</c:v>
                </c:pt>
                <c:pt idx="8">
                  <c:v>9.09</c:v>
                </c:pt>
                <c:pt idx="9">
                  <c:v>6.25</c:v>
                </c:pt>
                <c:pt idx="10">
                  <c:v>20.88</c:v>
                </c:pt>
                <c:pt idx="11">
                  <c:v>0</c:v>
                </c:pt>
                <c:pt idx="12">
                  <c:v>37.74</c:v>
                </c:pt>
                <c:pt idx="13">
                  <c:v>42.64</c:v>
                </c:pt>
                <c:pt idx="14">
                  <c:v>0</c:v>
                </c:pt>
                <c:pt idx="15">
                  <c:v>35.56</c:v>
                </c:pt>
                <c:pt idx="16">
                  <c:v>20.91</c:v>
                </c:pt>
                <c:pt idx="17">
                  <c:v>30.53</c:v>
                </c:pt>
                <c:pt idx="18">
                  <c:v>55.84</c:v>
                </c:pt>
                <c:pt idx="19">
                  <c:v>4.3499999999999996</c:v>
                </c:pt>
                <c:pt idx="20">
                  <c:v>18.38</c:v>
                </c:pt>
                <c:pt idx="21">
                  <c:v>32.119999999999997</c:v>
                </c:pt>
                <c:pt idx="22">
                  <c:v>15.69</c:v>
                </c:pt>
                <c:pt idx="23">
                  <c:v>24.62</c:v>
                </c:pt>
                <c:pt idx="24">
                  <c:v>17.190000000000001</c:v>
                </c:pt>
                <c:pt idx="25">
                  <c:v>9.52</c:v>
                </c:pt>
                <c:pt idx="26">
                  <c:v>23.91</c:v>
                </c:pt>
                <c:pt idx="27">
                  <c:v>18.45</c:v>
                </c:pt>
                <c:pt idx="28">
                  <c:v>22.81</c:v>
                </c:pt>
                <c:pt idx="29">
                  <c:v>54.3</c:v>
                </c:pt>
                <c:pt idx="30">
                  <c:v>41.67</c:v>
                </c:pt>
                <c:pt idx="31">
                  <c:v>19.61</c:v>
                </c:pt>
                <c:pt idx="32">
                  <c:v>28.76</c:v>
                </c:pt>
                <c:pt idx="33">
                  <c:v>32.19</c:v>
                </c:pt>
                <c:pt idx="34">
                  <c:v>31.55</c:v>
                </c:pt>
                <c:pt idx="35">
                  <c:v>30.83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4F-424F-BC8E-75BB3C9DBE4E}"/>
            </c:ext>
          </c:extLst>
        </c:ser>
        <c:ser>
          <c:idx val="1"/>
          <c:order val="1"/>
          <c:tx>
            <c:strRef>
              <c:f>'ЛИ 6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6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'ЛИ 6 Сравнение отметок с отметк'!$C$9:$C$44</c:f>
              <c:numCache>
                <c:formatCode>General</c:formatCode>
                <c:ptCount val="36"/>
                <c:pt idx="0">
                  <c:v>64.28</c:v>
                </c:pt>
                <c:pt idx="1">
                  <c:v>61.94</c:v>
                </c:pt>
                <c:pt idx="2">
                  <c:v>55</c:v>
                </c:pt>
                <c:pt idx="3">
                  <c:v>55.51</c:v>
                </c:pt>
                <c:pt idx="4">
                  <c:v>68.39</c:v>
                </c:pt>
                <c:pt idx="5">
                  <c:v>79.59</c:v>
                </c:pt>
                <c:pt idx="6">
                  <c:v>67.69</c:v>
                </c:pt>
                <c:pt idx="7">
                  <c:v>66.97</c:v>
                </c:pt>
                <c:pt idx="8">
                  <c:v>85.45</c:v>
                </c:pt>
                <c:pt idx="9">
                  <c:v>90.63</c:v>
                </c:pt>
                <c:pt idx="10">
                  <c:v>73.63</c:v>
                </c:pt>
                <c:pt idx="11">
                  <c:v>100</c:v>
                </c:pt>
                <c:pt idx="12">
                  <c:v>54.72</c:v>
                </c:pt>
                <c:pt idx="13">
                  <c:v>52.71</c:v>
                </c:pt>
                <c:pt idx="14">
                  <c:v>100</c:v>
                </c:pt>
                <c:pt idx="15">
                  <c:v>57.78</c:v>
                </c:pt>
                <c:pt idx="16">
                  <c:v>69.09</c:v>
                </c:pt>
                <c:pt idx="17">
                  <c:v>64.89</c:v>
                </c:pt>
                <c:pt idx="18">
                  <c:v>36.36</c:v>
                </c:pt>
                <c:pt idx="19">
                  <c:v>93.04</c:v>
                </c:pt>
                <c:pt idx="20">
                  <c:v>73.930000000000007</c:v>
                </c:pt>
                <c:pt idx="21">
                  <c:v>59.98</c:v>
                </c:pt>
                <c:pt idx="22">
                  <c:v>68.63</c:v>
                </c:pt>
                <c:pt idx="23">
                  <c:v>63.08</c:v>
                </c:pt>
                <c:pt idx="24">
                  <c:v>79.69</c:v>
                </c:pt>
                <c:pt idx="25">
                  <c:v>85.71</c:v>
                </c:pt>
                <c:pt idx="26">
                  <c:v>69.569999999999993</c:v>
                </c:pt>
                <c:pt idx="27">
                  <c:v>71.36</c:v>
                </c:pt>
                <c:pt idx="28">
                  <c:v>70.180000000000007</c:v>
                </c:pt>
                <c:pt idx="29">
                  <c:v>39.78</c:v>
                </c:pt>
                <c:pt idx="30">
                  <c:v>50</c:v>
                </c:pt>
                <c:pt idx="31">
                  <c:v>70.59</c:v>
                </c:pt>
                <c:pt idx="32">
                  <c:v>66.290000000000006</c:v>
                </c:pt>
                <c:pt idx="33">
                  <c:v>57.53</c:v>
                </c:pt>
                <c:pt idx="34">
                  <c:v>57.74</c:v>
                </c:pt>
                <c:pt idx="35">
                  <c:v>59.4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24F-424F-BC8E-75BB3C9DBE4E}"/>
            </c:ext>
          </c:extLst>
        </c:ser>
        <c:ser>
          <c:idx val="2"/>
          <c:order val="2"/>
          <c:tx>
            <c:strRef>
              <c:f>'ЛИ 6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 6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'ЛИ 6 Сравнение отметок с отметк'!$D$9:$D$44</c:f>
              <c:numCache>
                <c:formatCode>General</c:formatCode>
                <c:ptCount val="36"/>
                <c:pt idx="0">
                  <c:v>6.61</c:v>
                </c:pt>
                <c:pt idx="1">
                  <c:v>7.61</c:v>
                </c:pt>
                <c:pt idx="2">
                  <c:v>12.5</c:v>
                </c:pt>
                <c:pt idx="3">
                  <c:v>8.41</c:v>
                </c:pt>
                <c:pt idx="4">
                  <c:v>6.81</c:v>
                </c:pt>
                <c:pt idx="5">
                  <c:v>2.04</c:v>
                </c:pt>
                <c:pt idx="6">
                  <c:v>4.62</c:v>
                </c:pt>
                <c:pt idx="7">
                  <c:v>10.09</c:v>
                </c:pt>
                <c:pt idx="8">
                  <c:v>5.45</c:v>
                </c:pt>
                <c:pt idx="9">
                  <c:v>3.13</c:v>
                </c:pt>
                <c:pt idx="10">
                  <c:v>5.49</c:v>
                </c:pt>
                <c:pt idx="11">
                  <c:v>0</c:v>
                </c:pt>
                <c:pt idx="12">
                  <c:v>7.55</c:v>
                </c:pt>
                <c:pt idx="13">
                  <c:v>4.6500000000000004</c:v>
                </c:pt>
                <c:pt idx="14">
                  <c:v>0</c:v>
                </c:pt>
                <c:pt idx="15">
                  <c:v>6.67</c:v>
                </c:pt>
                <c:pt idx="16">
                  <c:v>10</c:v>
                </c:pt>
                <c:pt idx="17">
                  <c:v>4.58</c:v>
                </c:pt>
                <c:pt idx="18">
                  <c:v>7.79</c:v>
                </c:pt>
                <c:pt idx="19">
                  <c:v>2.61</c:v>
                </c:pt>
                <c:pt idx="20">
                  <c:v>7.69</c:v>
                </c:pt>
                <c:pt idx="21">
                  <c:v>7.91</c:v>
                </c:pt>
                <c:pt idx="22">
                  <c:v>15.69</c:v>
                </c:pt>
                <c:pt idx="23">
                  <c:v>12.31</c:v>
                </c:pt>
                <c:pt idx="24">
                  <c:v>3.13</c:v>
                </c:pt>
                <c:pt idx="25">
                  <c:v>4.76</c:v>
                </c:pt>
                <c:pt idx="26">
                  <c:v>6.52</c:v>
                </c:pt>
                <c:pt idx="27">
                  <c:v>10.19</c:v>
                </c:pt>
                <c:pt idx="28">
                  <c:v>7.02</c:v>
                </c:pt>
                <c:pt idx="29">
                  <c:v>5.91</c:v>
                </c:pt>
                <c:pt idx="30">
                  <c:v>8.33</c:v>
                </c:pt>
                <c:pt idx="31">
                  <c:v>9.8000000000000007</c:v>
                </c:pt>
                <c:pt idx="32">
                  <c:v>4.9400000000000004</c:v>
                </c:pt>
                <c:pt idx="33">
                  <c:v>10.27</c:v>
                </c:pt>
                <c:pt idx="34">
                  <c:v>10.71</c:v>
                </c:pt>
                <c:pt idx="35">
                  <c:v>9.77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24F-424F-BC8E-75BB3C9DBE4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760942208"/>
        <c:axId val="760891776"/>
      </c:barChart>
      <c:catAx>
        <c:axId val="7609422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60891776"/>
        <c:crosses val="autoZero"/>
        <c:auto val="1"/>
        <c:lblAlgn val="ctr"/>
        <c:lblOffset val="100"/>
        <c:noMultiLvlLbl val="0"/>
      </c:catAx>
      <c:valAx>
        <c:axId val="760891776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60942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456406754049329E-2"/>
          <c:y val="2.1721069344952371E-2"/>
          <c:w val="0.95354359324595062"/>
          <c:h val="0.530287644930211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Лист1!$B$2:$B$19</c:f>
              <c:numCache>
                <c:formatCode>General</c:formatCode>
                <c:ptCount val="18"/>
                <c:pt idx="0">
                  <c:v>23.82</c:v>
                </c:pt>
                <c:pt idx="1">
                  <c:v>30.36</c:v>
                </c:pt>
                <c:pt idx="2">
                  <c:v>39.120000000000005</c:v>
                </c:pt>
                <c:pt idx="3">
                  <c:v>37.43</c:v>
                </c:pt>
                <c:pt idx="4">
                  <c:v>42.58</c:v>
                </c:pt>
                <c:pt idx="5">
                  <c:v>34.92</c:v>
                </c:pt>
                <c:pt idx="6">
                  <c:v>40.22</c:v>
                </c:pt>
                <c:pt idx="7">
                  <c:v>35.049999999999997</c:v>
                </c:pt>
                <c:pt idx="8">
                  <c:v>36.75</c:v>
                </c:pt>
                <c:pt idx="9">
                  <c:v>35.44</c:v>
                </c:pt>
                <c:pt idx="10">
                  <c:v>34.68</c:v>
                </c:pt>
                <c:pt idx="11">
                  <c:v>36.54</c:v>
                </c:pt>
                <c:pt idx="12">
                  <c:v>35.770000000000003</c:v>
                </c:pt>
                <c:pt idx="13">
                  <c:v>43.1</c:v>
                </c:pt>
                <c:pt idx="14">
                  <c:v>36.28</c:v>
                </c:pt>
                <c:pt idx="15">
                  <c:v>26.4</c:v>
                </c:pt>
                <c:pt idx="16">
                  <c:v>32.760000000000005</c:v>
                </c:pt>
                <c:pt idx="17">
                  <c:v>57.2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54-4CAA-870E-E2B002DFDF0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Лист1!$C$2:$C$19</c:f>
              <c:numCache>
                <c:formatCode>General</c:formatCode>
                <c:ptCount val="18"/>
                <c:pt idx="0">
                  <c:v>34.5</c:v>
                </c:pt>
                <c:pt idx="1">
                  <c:v>38.409999999999997</c:v>
                </c:pt>
                <c:pt idx="2">
                  <c:v>45.03</c:v>
                </c:pt>
                <c:pt idx="3">
                  <c:v>43.87</c:v>
                </c:pt>
                <c:pt idx="4">
                  <c:v>41.42</c:v>
                </c:pt>
                <c:pt idx="5">
                  <c:v>40.17</c:v>
                </c:pt>
                <c:pt idx="6">
                  <c:v>56.22</c:v>
                </c:pt>
                <c:pt idx="7">
                  <c:v>39.51</c:v>
                </c:pt>
                <c:pt idx="8">
                  <c:v>37</c:v>
                </c:pt>
                <c:pt idx="9">
                  <c:v>55.19</c:v>
                </c:pt>
                <c:pt idx="10">
                  <c:v>42.93</c:v>
                </c:pt>
                <c:pt idx="11">
                  <c:v>45.36</c:v>
                </c:pt>
                <c:pt idx="12">
                  <c:v>40.24</c:v>
                </c:pt>
                <c:pt idx="13">
                  <c:v>44.5</c:v>
                </c:pt>
                <c:pt idx="14">
                  <c:v>38.96</c:v>
                </c:pt>
                <c:pt idx="15">
                  <c:v>39.19</c:v>
                </c:pt>
                <c:pt idx="16">
                  <c:v>37.07</c:v>
                </c:pt>
                <c:pt idx="17">
                  <c:v>54.54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54-4CAA-870E-E2B002DFDF0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Лист1!$D$2:$D$19</c:f>
              <c:numCache>
                <c:formatCode>General</c:formatCode>
                <c:ptCount val="18"/>
                <c:pt idx="0">
                  <c:v>33.11</c:v>
                </c:pt>
                <c:pt idx="1">
                  <c:v>35.510000000000005</c:v>
                </c:pt>
                <c:pt idx="2">
                  <c:v>43.47</c:v>
                </c:pt>
                <c:pt idx="3">
                  <c:v>50</c:v>
                </c:pt>
                <c:pt idx="4">
                  <c:v>38.06</c:v>
                </c:pt>
                <c:pt idx="5">
                  <c:v>39.11</c:v>
                </c:pt>
                <c:pt idx="6">
                  <c:v>45.94</c:v>
                </c:pt>
                <c:pt idx="7">
                  <c:v>40.74</c:v>
                </c:pt>
                <c:pt idx="8">
                  <c:v>41.230000000000004</c:v>
                </c:pt>
                <c:pt idx="9">
                  <c:v>46.550000000000004</c:v>
                </c:pt>
                <c:pt idx="10">
                  <c:v>41.04</c:v>
                </c:pt>
                <c:pt idx="11">
                  <c:v>46.64</c:v>
                </c:pt>
                <c:pt idx="12">
                  <c:v>34.92</c:v>
                </c:pt>
                <c:pt idx="13">
                  <c:v>42.67</c:v>
                </c:pt>
                <c:pt idx="14">
                  <c:v>39.019999999999996</c:v>
                </c:pt>
                <c:pt idx="15">
                  <c:v>38.42</c:v>
                </c:pt>
                <c:pt idx="16">
                  <c:v>34.96</c:v>
                </c:pt>
                <c:pt idx="17">
                  <c:v>49.12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54-4CAA-870E-E2B002DFDF07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Лист1!$E$2:$E$19</c:f>
              <c:numCache>
                <c:formatCode>General</c:formatCode>
                <c:ptCount val="18"/>
                <c:pt idx="0">
                  <c:v>43.449999999999996</c:v>
                </c:pt>
                <c:pt idx="1">
                  <c:v>46.5</c:v>
                </c:pt>
                <c:pt idx="2">
                  <c:v>53.16</c:v>
                </c:pt>
                <c:pt idx="3">
                  <c:v>54.540000000000006</c:v>
                </c:pt>
                <c:pt idx="4">
                  <c:v>53.260000000000005</c:v>
                </c:pt>
                <c:pt idx="5">
                  <c:v>46.25</c:v>
                </c:pt>
                <c:pt idx="6">
                  <c:v>56.7</c:v>
                </c:pt>
                <c:pt idx="7">
                  <c:v>45.459999999999994</c:v>
                </c:pt>
                <c:pt idx="8">
                  <c:v>53.769999999999996</c:v>
                </c:pt>
                <c:pt idx="9">
                  <c:v>47.160000000000004</c:v>
                </c:pt>
                <c:pt idx="10">
                  <c:v>56.209999999999994</c:v>
                </c:pt>
                <c:pt idx="11">
                  <c:v>52.81</c:v>
                </c:pt>
                <c:pt idx="12">
                  <c:v>46.519999999999996</c:v>
                </c:pt>
                <c:pt idx="13">
                  <c:v>55</c:v>
                </c:pt>
                <c:pt idx="14">
                  <c:v>49.28</c:v>
                </c:pt>
                <c:pt idx="15">
                  <c:v>53.42</c:v>
                </c:pt>
                <c:pt idx="16">
                  <c:v>49.58</c:v>
                </c:pt>
                <c:pt idx="17">
                  <c:v>60.06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2C-42A0-90FA-A4C2A048AE21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Лист1!$A$2:$A$19</c:f>
              <c:strCache>
                <c:ptCount val="18"/>
                <c:pt idx="0">
                  <c:v>Партизанский ГО</c:v>
                </c:pt>
                <c:pt idx="1">
                  <c:v>Спасск-Дальний ГО</c:v>
                </c:pt>
                <c:pt idx="2">
                  <c:v>Уссурийский ГО</c:v>
                </c:pt>
                <c:pt idx="3">
                  <c:v>Шкотовский МО</c:v>
                </c:pt>
                <c:pt idx="4">
                  <c:v>Кировский МР</c:v>
                </c:pt>
                <c:pt idx="5">
                  <c:v>Хорольский МО</c:v>
                </c:pt>
                <c:pt idx="6">
                  <c:v>Чугуевский МО</c:v>
                </c:pt>
                <c:pt idx="7">
                  <c:v>Спасский МР</c:v>
                </c:pt>
                <c:pt idx="8">
                  <c:v>Тернейский МО</c:v>
                </c:pt>
                <c:pt idx="9">
                  <c:v>Арсеньевский ГО</c:v>
                </c:pt>
                <c:pt idx="10">
                  <c:v>Пограничный МО</c:v>
                </c:pt>
                <c:pt idx="11">
                  <c:v>Надеждинский МР</c:v>
                </c:pt>
                <c:pt idx="12">
                  <c:v>Хасанский МО</c:v>
                </c:pt>
                <c:pt idx="13">
                  <c:v>Красноармейский МР</c:v>
                </c:pt>
                <c:pt idx="14">
                  <c:v>Находкинский ГО</c:v>
                </c:pt>
                <c:pt idx="15">
                  <c:v>Дальнегорский ГО</c:v>
                </c:pt>
                <c:pt idx="16">
                  <c:v>Лесозаводский ГО</c:v>
                </c:pt>
                <c:pt idx="17">
                  <c:v>Приморский край (РП)</c:v>
                </c:pt>
              </c:strCache>
            </c:strRef>
          </c:cat>
          <c:val>
            <c:numRef>
              <c:f>Лист1!$F$2:$F$19</c:f>
              <c:numCache>
                <c:formatCode>General</c:formatCode>
                <c:ptCount val="18"/>
                <c:pt idx="0">
                  <c:v>50.12</c:v>
                </c:pt>
                <c:pt idx="1">
                  <c:v>42.09</c:v>
                </c:pt>
                <c:pt idx="2">
                  <c:v>49.35</c:v>
                </c:pt>
                <c:pt idx="3">
                  <c:v>49.08</c:v>
                </c:pt>
                <c:pt idx="4">
                  <c:v>38.94</c:v>
                </c:pt>
                <c:pt idx="5">
                  <c:v>42.010000000000005</c:v>
                </c:pt>
                <c:pt idx="6">
                  <c:v>61.31</c:v>
                </c:pt>
                <c:pt idx="8">
                  <c:v>58.5</c:v>
                </c:pt>
                <c:pt idx="9">
                  <c:v>52.87</c:v>
                </c:pt>
                <c:pt idx="10">
                  <c:v>46.069999999999993</c:v>
                </c:pt>
                <c:pt idx="11">
                  <c:v>51.180000000000007</c:v>
                </c:pt>
                <c:pt idx="12">
                  <c:v>46.309999999999995</c:v>
                </c:pt>
                <c:pt idx="13">
                  <c:v>41.83</c:v>
                </c:pt>
                <c:pt idx="14">
                  <c:v>43.14</c:v>
                </c:pt>
                <c:pt idx="15">
                  <c:v>55</c:v>
                </c:pt>
                <c:pt idx="16">
                  <c:v>44.900000000000006</c:v>
                </c:pt>
                <c:pt idx="17">
                  <c:v>68.52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91-4352-8360-D2F5BB8C648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'РУ 6 Достижение планируемых рез'!$C$8</c:f>
              <c:strCache>
                <c:ptCount val="1"/>
                <c:pt idx="0">
                  <c:v>Приморский край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6 Достижение планируемых рез'!$B$9:$B$18</c:f>
              <c:strCache>
                <c:ptCount val="10"/>
                <c:pt idx="0">
                  <c:v>1K1</c:v>
                </c:pt>
                <c:pt idx="1">
                  <c:v>1K2</c:v>
                </c:pt>
                <c:pt idx="2">
                  <c:v>1K3</c:v>
                </c:pt>
                <c:pt idx="3">
                  <c:v>2K1</c:v>
                </c:pt>
                <c:pt idx="4">
                  <c:v>2K2</c:v>
                </c:pt>
                <c:pt idx="5">
                  <c:v>2K3</c:v>
                </c:pt>
                <c:pt idx="6">
                  <c:v>3</c:v>
                </c:pt>
                <c:pt idx="7">
                  <c:v>4.1</c:v>
                </c:pt>
                <c:pt idx="8">
                  <c:v>4.2</c:v>
                </c:pt>
                <c:pt idx="9">
                  <c:v>5</c:v>
                </c:pt>
              </c:strCache>
            </c:strRef>
          </c:cat>
          <c:val>
            <c:numRef>
              <c:f>'РУ 6 Достижение планируемых рез'!$C$9:$C$18</c:f>
              <c:numCache>
                <c:formatCode>General</c:formatCode>
                <c:ptCount val="10"/>
                <c:pt idx="0">
                  <c:v>69.010000000000005</c:v>
                </c:pt>
                <c:pt idx="1">
                  <c:v>67.77</c:v>
                </c:pt>
                <c:pt idx="2">
                  <c:v>91.55</c:v>
                </c:pt>
                <c:pt idx="3">
                  <c:v>82.81</c:v>
                </c:pt>
                <c:pt idx="4">
                  <c:v>56.1</c:v>
                </c:pt>
                <c:pt idx="5">
                  <c:v>39.76</c:v>
                </c:pt>
                <c:pt idx="6">
                  <c:v>77.08</c:v>
                </c:pt>
                <c:pt idx="7">
                  <c:v>67.17</c:v>
                </c:pt>
                <c:pt idx="8">
                  <c:v>50.06</c:v>
                </c:pt>
                <c:pt idx="9">
                  <c:v>61.53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23-45D8-AE76-2B2591D5D659}"/>
            </c:ext>
          </c:extLst>
        </c:ser>
        <c:ser>
          <c:idx val="1"/>
          <c:order val="1"/>
          <c:tx>
            <c:strRef>
              <c:f>'РУ 6 Достижение планируемых рез'!$D$8</c:f>
              <c:strCache>
                <c:ptCount val="1"/>
                <c:pt idx="0">
                  <c:v>РФ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6 Достижение планируемых рез'!$B$9:$B$18</c:f>
              <c:strCache>
                <c:ptCount val="10"/>
                <c:pt idx="0">
                  <c:v>1K1</c:v>
                </c:pt>
                <c:pt idx="1">
                  <c:v>1K2</c:v>
                </c:pt>
                <c:pt idx="2">
                  <c:v>1K3</c:v>
                </c:pt>
                <c:pt idx="3">
                  <c:v>2K1</c:v>
                </c:pt>
                <c:pt idx="4">
                  <c:v>2K2</c:v>
                </c:pt>
                <c:pt idx="5">
                  <c:v>2K3</c:v>
                </c:pt>
                <c:pt idx="6">
                  <c:v>3</c:v>
                </c:pt>
                <c:pt idx="7">
                  <c:v>4.1</c:v>
                </c:pt>
                <c:pt idx="8">
                  <c:v>4.2</c:v>
                </c:pt>
                <c:pt idx="9">
                  <c:v>5</c:v>
                </c:pt>
              </c:strCache>
            </c:strRef>
          </c:cat>
          <c:val>
            <c:numRef>
              <c:f>'РУ 6 Достижение планируемых рез'!$D$9:$D$18</c:f>
              <c:numCache>
                <c:formatCode>General</c:formatCode>
                <c:ptCount val="10"/>
                <c:pt idx="0">
                  <c:v>68.69</c:v>
                </c:pt>
                <c:pt idx="1">
                  <c:v>68.45</c:v>
                </c:pt>
                <c:pt idx="2">
                  <c:v>92.61</c:v>
                </c:pt>
                <c:pt idx="3">
                  <c:v>83.08</c:v>
                </c:pt>
                <c:pt idx="4">
                  <c:v>60.41</c:v>
                </c:pt>
                <c:pt idx="5">
                  <c:v>42.6</c:v>
                </c:pt>
                <c:pt idx="6">
                  <c:v>80.010000000000005</c:v>
                </c:pt>
                <c:pt idx="7">
                  <c:v>72.72</c:v>
                </c:pt>
                <c:pt idx="8">
                  <c:v>54.63</c:v>
                </c:pt>
                <c:pt idx="9">
                  <c:v>63.75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23-45D8-AE76-2B2591D5D65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592159136"/>
        <c:axId val="1070916160"/>
      </c:barChart>
      <c:catAx>
        <c:axId val="15921591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Задание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70916160"/>
        <c:crosses val="autoZero"/>
        <c:auto val="1"/>
        <c:lblAlgn val="ctr"/>
        <c:lblOffset val="100"/>
        <c:noMultiLvlLbl val="0"/>
      </c:catAx>
      <c:valAx>
        <c:axId val="1070916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 выполнения,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92159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'РУ 6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6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6 Статистика по отметкам'!$B$9:$B$44</c:f>
              <c:numCache>
                <c:formatCode>General</c:formatCode>
                <c:ptCount val="36"/>
                <c:pt idx="0">
                  <c:v>8.73</c:v>
                </c:pt>
                <c:pt idx="1">
                  <c:v>9.69</c:v>
                </c:pt>
                <c:pt idx="2">
                  <c:v>9.09</c:v>
                </c:pt>
                <c:pt idx="3">
                  <c:v>11.15</c:v>
                </c:pt>
                <c:pt idx="4">
                  <c:v>6.64</c:v>
                </c:pt>
                <c:pt idx="5">
                  <c:v>3.11</c:v>
                </c:pt>
                <c:pt idx="6">
                  <c:v>3.47</c:v>
                </c:pt>
                <c:pt idx="7">
                  <c:v>6.59</c:v>
                </c:pt>
                <c:pt idx="8">
                  <c:v>10.48</c:v>
                </c:pt>
                <c:pt idx="9">
                  <c:v>8.5399999999999991</c:v>
                </c:pt>
                <c:pt idx="10">
                  <c:v>5.0599999999999996</c:v>
                </c:pt>
                <c:pt idx="11">
                  <c:v>7.83</c:v>
                </c:pt>
                <c:pt idx="12">
                  <c:v>13.46</c:v>
                </c:pt>
                <c:pt idx="13">
                  <c:v>7.57</c:v>
                </c:pt>
                <c:pt idx="14">
                  <c:v>11.94</c:v>
                </c:pt>
                <c:pt idx="15">
                  <c:v>11.37</c:v>
                </c:pt>
                <c:pt idx="16">
                  <c:v>9.2200000000000006</c:v>
                </c:pt>
                <c:pt idx="17">
                  <c:v>8.33</c:v>
                </c:pt>
                <c:pt idx="18">
                  <c:v>18.18</c:v>
                </c:pt>
                <c:pt idx="19">
                  <c:v>2.65</c:v>
                </c:pt>
                <c:pt idx="20">
                  <c:v>8.4499999999999993</c:v>
                </c:pt>
                <c:pt idx="21">
                  <c:v>10.44</c:v>
                </c:pt>
                <c:pt idx="22">
                  <c:v>3.67</c:v>
                </c:pt>
                <c:pt idx="23">
                  <c:v>23.56</c:v>
                </c:pt>
                <c:pt idx="24">
                  <c:v>13.45</c:v>
                </c:pt>
                <c:pt idx="25">
                  <c:v>2.38</c:v>
                </c:pt>
                <c:pt idx="26">
                  <c:v>14.15</c:v>
                </c:pt>
                <c:pt idx="27">
                  <c:v>6.96</c:v>
                </c:pt>
                <c:pt idx="28">
                  <c:v>10.91</c:v>
                </c:pt>
                <c:pt idx="29">
                  <c:v>11.28</c:v>
                </c:pt>
                <c:pt idx="30">
                  <c:v>9.82</c:v>
                </c:pt>
                <c:pt idx="31">
                  <c:v>6.54</c:v>
                </c:pt>
                <c:pt idx="32">
                  <c:v>11.69</c:v>
                </c:pt>
                <c:pt idx="33">
                  <c:v>8</c:v>
                </c:pt>
                <c:pt idx="34">
                  <c:v>11.28</c:v>
                </c:pt>
                <c:pt idx="35">
                  <c:v>3.43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DA-4EAD-90B3-305B76C62CD2}"/>
            </c:ext>
          </c:extLst>
        </c:ser>
        <c:ser>
          <c:idx val="1"/>
          <c:order val="1"/>
          <c:tx>
            <c:strRef>
              <c:f>'РУ 6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6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6 Статистика по отметкам'!$C$9:$C$44</c:f>
              <c:numCache>
                <c:formatCode>General</c:formatCode>
                <c:ptCount val="36"/>
                <c:pt idx="0">
                  <c:v>35.14</c:v>
                </c:pt>
                <c:pt idx="1">
                  <c:v>39.590000000000003</c:v>
                </c:pt>
                <c:pt idx="2">
                  <c:v>44.32</c:v>
                </c:pt>
                <c:pt idx="3">
                  <c:v>35.03</c:v>
                </c:pt>
                <c:pt idx="4">
                  <c:v>42.93</c:v>
                </c:pt>
                <c:pt idx="5">
                  <c:v>41.78</c:v>
                </c:pt>
                <c:pt idx="6">
                  <c:v>40.93</c:v>
                </c:pt>
                <c:pt idx="7">
                  <c:v>41.76</c:v>
                </c:pt>
                <c:pt idx="8">
                  <c:v>46.77</c:v>
                </c:pt>
                <c:pt idx="9">
                  <c:v>26.83</c:v>
                </c:pt>
                <c:pt idx="10">
                  <c:v>35.799999999999997</c:v>
                </c:pt>
                <c:pt idx="11">
                  <c:v>48.7</c:v>
                </c:pt>
                <c:pt idx="12">
                  <c:v>40.869999999999997</c:v>
                </c:pt>
                <c:pt idx="13">
                  <c:v>46.21</c:v>
                </c:pt>
                <c:pt idx="14">
                  <c:v>37.31</c:v>
                </c:pt>
                <c:pt idx="15">
                  <c:v>36.08</c:v>
                </c:pt>
                <c:pt idx="16">
                  <c:v>37.200000000000003</c:v>
                </c:pt>
                <c:pt idx="17">
                  <c:v>44.44</c:v>
                </c:pt>
                <c:pt idx="18">
                  <c:v>35.93</c:v>
                </c:pt>
                <c:pt idx="19">
                  <c:v>47.23</c:v>
                </c:pt>
                <c:pt idx="20">
                  <c:v>49.46</c:v>
                </c:pt>
                <c:pt idx="21">
                  <c:v>40.21</c:v>
                </c:pt>
                <c:pt idx="22">
                  <c:v>47.25</c:v>
                </c:pt>
                <c:pt idx="23">
                  <c:v>37.5</c:v>
                </c:pt>
                <c:pt idx="24">
                  <c:v>44.54</c:v>
                </c:pt>
                <c:pt idx="25">
                  <c:v>36.31</c:v>
                </c:pt>
                <c:pt idx="26">
                  <c:v>27.36</c:v>
                </c:pt>
                <c:pt idx="27">
                  <c:v>40.17</c:v>
                </c:pt>
                <c:pt idx="28">
                  <c:v>43.03</c:v>
                </c:pt>
                <c:pt idx="29">
                  <c:v>37.54</c:v>
                </c:pt>
                <c:pt idx="30">
                  <c:v>43.86</c:v>
                </c:pt>
                <c:pt idx="31">
                  <c:v>51.63</c:v>
                </c:pt>
                <c:pt idx="32">
                  <c:v>45.17</c:v>
                </c:pt>
                <c:pt idx="33">
                  <c:v>37</c:v>
                </c:pt>
                <c:pt idx="34">
                  <c:v>43.83</c:v>
                </c:pt>
                <c:pt idx="35">
                  <c:v>28.05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DA-4EAD-90B3-305B76C62CD2}"/>
            </c:ext>
          </c:extLst>
        </c:ser>
        <c:ser>
          <c:idx val="2"/>
          <c:order val="2"/>
          <c:tx>
            <c:strRef>
              <c:f>'РУ 6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6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6 Статистика по отметкам'!$D$9:$D$44</c:f>
              <c:numCache>
                <c:formatCode>General</c:formatCode>
                <c:ptCount val="36"/>
                <c:pt idx="0">
                  <c:v>36.31</c:v>
                </c:pt>
                <c:pt idx="1">
                  <c:v>34.78</c:v>
                </c:pt>
                <c:pt idx="2">
                  <c:v>30.68</c:v>
                </c:pt>
                <c:pt idx="3">
                  <c:v>34.4</c:v>
                </c:pt>
                <c:pt idx="4">
                  <c:v>37.729999999999997</c:v>
                </c:pt>
                <c:pt idx="5">
                  <c:v>40.44</c:v>
                </c:pt>
                <c:pt idx="6">
                  <c:v>43.24</c:v>
                </c:pt>
                <c:pt idx="7">
                  <c:v>38.1</c:v>
                </c:pt>
                <c:pt idx="8">
                  <c:v>38.71</c:v>
                </c:pt>
                <c:pt idx="9">
                  <c:v>47.56</c:v>
                </c:pt>
                <c:pt idx="10">
                  <c:v>38.520000000000003</c:v>
                </c:pt>
                <c:pt idx="11">
                  <c:v>23.48</c:v>
                </c:pt>
                <c:pt idx="12">
                  <c:v>31.73</c:v>
                </c:pt>
                <c:pt idx="13">
                  <c:v>29.5</c:v>
                </c:pt>
                <c:pt idx="14">
                  <c:v>34.33</c:v>
                </c:pt>
                <c:pt idx="15">
                  <c:v>36.47</c:v>
                </c:pt>
                <c:pt idx="16">
                  <c:v>38.57</c:v>
                </c:pt>
                <c:pt idx="17">
                  <c:v>32.72</c:v>
                </c:pt>
                <c:pt idx="18">
                  <c:v>29</c:v>
                </c:pt>
                <c:pt idx="19">
                  <c:v>38.549999999999997</c:v>
                </c:pt>
                <c:pt idx="20">
                  <c:v>30.88</c:v>
                </c:pt>
                <c:pt idx="21">
                  <c:v>33.93</c:v>
                </c:pt>
                <c:pt idx="22">
                  <c:v>31.19</c:v>
                </c:pt>
                <c:pt idx="23">
                  <c:v>24.52</c:v>
                </c:pt>
                <c:pt idx="24">
                  <c:v>30.67</c:v>
                </c:pt>
                <c:pt idx="25">
                  <c:v>44.64</c:v>
                </c:pt>
                <c:pt idx="26">
                  <c:v>32.08</c:v>
                </c:pt>
                <c:pt idx="27">
                  <c:v>35.83</c:v>
                </c:pt>
                <c:pt idx="28">
                  <c:v>34.549999999999997</c:v>
                </c:pt>
                <c:pt idx="29">
                  <c:v>35.520000000000003</c:v>
                </c:pt>
                <c:pt idx="30">
                  <c:v>32.979999999999997</c:v>
                </c:pt>
                <c:pt idx="31">
                  <c:v>28.1</c:v>
                </c:pt>
                <c:pt idx="32">
                  <c:v>33.92</c:v>
                </c:pt>
                <c:pt idx="33">
                  <c:v>38.25</c:v>
                </c:pt>
                <c:pt idx="34">
                  <c:v>28.3</c:v>
                </c:pt>
                <c:pt idx="35">
                  <c:v>45.61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7DA-4EAD-90B3-305B76C62CD2}"/>
            </c:ext>
          </c:extLst>
        </c:ser>
        <c:ser>
          <c:idx val="3"/>
          <c:order val="3"/>
          <c:tx>
            <c:strRef>
              <c:f>'РУ 6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6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6 Статистика по отметкам'!$E$9:$E$44</c:f>
              <c:numCache>
                <c:formatCode>General</c:formatCode>
                <c:ptCount val="36"/>
                <c:pt idx="0">
                  <c:v>19.82</c:v>
                </c:pt>
                <c:pt idx="1">
                  <c:v>15.94</c:v>
                </c:pt>
                <c:pt idx="2">
                  <c:v>15.91</c:v>
                </c:pt>
                <c:pt idx="3">
                  <c:v>19.420000000000002</c:v>
                </c:pt>
                <c:pt idx="4">
                  <c:v>12.7</c:v>
                </c:pt>
                <c:pt idx="5">
                  <c:v>14.67</c:v>
                </c:pt>
                <c:pt idx="6">
                  <c:v>12.36</c:v>
                </c:pt>
                <c:pt idx="7">
                  <c:v>13.55</c:v>
                </c:pt>
                <c:pt idx="8">
                  <c:v>4.03</c:v>
                </c:pt>
                <c:pt idx="9">
                  <c:v>17.07</c:v>
                </c:pt>
                <c:pt idx="10">
                  <c:v>20.62</c:v>
                </c:pt>
                <c:pt idx="11">
                  <c:v>20</c:v>
                </c:pt>
                <c:pt idx="12">
                  <c:v>13.94</c:v>
                </c:pt>
                <c:pt idx="13">
                  <c:v>16.71</c:v>
                </c:pt>
                <c:pt idx="14">
                  <c:v>16.420000000000002</c:v>
                </c:pt>
                <c:pt idx="15">
                  <c:v>16.079999999999998</c:v>
                </c:pt>
                <c:pt idx="16">
                  <c:v>15.02</c:v>
                </c:pt>
                <c:pt idx="17">
                  <c:v>14.51</c:v>
                </c:pt>
                <c:pt idx="18">
                  <c:v>16.88</c:v>
                </c:pt>
                <c:pt idx="19">
                  <c:v>11.57</c:v>
                </c:pt>
                <c:pt idx="20">
                  <c:v>11.21</c:v>
                </c:pt>
                <c:pt idx="21">
                  <c:v>15.42</c:v>
                </c:pt>
                <c:pt idx="22">
                  <c:v>17.89</c:v>
                </c:pt>
                <c:pt idx="23">
                  <c:v>14.42</c:v>
                </c:pt>
                <c:pt idx="24">
                  <c:v>11.34</c:v>
                </c:pt>
                <c:pt idx="25">
                  <c:v>16.670000000000002</c:v>
                </c:pt>
                <c:pt idx="26">
                  <c:v>26.42</c:v>
                </c:pt>
                <c:pt idx="27">
                  <c:v>17.04</c:v>
                </c:pt>
                <c:pt idx="28">
                  <c:v>11.52</c:v>
                </c:pt>
                <c:pt idx="29">
                  <c:v>15.66</c:v>
                </c:pt>
                <c:pt idx="30">
                  <c:v>13.33</c:v>
                </c:pt>
                <c:pt idx="31">
                  <c:v>13.73</c:v>
                </c:pt>
                <c:pt idx="32">
                  <c:v>9.2200000000000006</c:v>
                </c:pt>
                <c:pt idx="33">
                  <c:v>16.75</c:v>
                </c:pt>
                <c:pt idx="34">
                  <c:v>16.600000000000001</c:v>
                </c:pt>
                <c:pt idx="35">
                  <c:v>22.91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7DA-4EAD-90B3-305B76C62CD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217543632"/>
        <c:axId val="68235104"/>
      </c:barChart>
      <c:catAx>
        <c:axId val="2175436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8235104"/>
        <c:crosses val="autoZero"/>
        <c:auto val="1"/>
        <c:lblAlgn val="ctr"/>
        <c:lblOffset val="100"/>
        <c:noMultiLvlLbl val="0"/>
      </c:catAx>
      <c:valAx>
        <c:axId val="6823510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7543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'РУ 6 Распределение первичных ба'!$A$9</c:f>
              <c:strCache>
                <c:ptCount val="1"/>
                <c:pt idx="0">
                  <c:v>По России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'РУ 6 Распределение первичных ба'!$B$8:$AC$8</c:f>
              <c:numCache>
                <c:formatCode>General</c:formatCode>
                <c:ptCount val="2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</c:numCache>
            </c:numRef>
          </c:cat>
          <c:val>
            <c:numRef>
              <c:f>'РУ 6 Распределение первичных ба'!$B$9:$AC$9</c:f>
              <c:numCache>
                <c:formatCode>General</c:formatCode>
                <c:ptCount val="26"/>
                <c:pt idx="0">
                  <c:v>0.1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0.7</c:v>
                </c:pt>
                <c:pt idx="7">
                  <c:v>0.8</c:v>
                </c:pt>
                <c:pt idx="8">
                  <c:v>1</c:v>
                </c:pt>
                <c:pt idx="9">
                  <c:v>1.1000000000000001</c:v>
                </c:pt>
                <c:pt idx="10">
                  <c:v>1.2</c:v>
                </c:pt>
                <c:pt idx="11">
                  <c:v>1.2</c:v>
                </c:pt>
                <c:pt idx="12">
                  <c:v>1.2</c:v>
                </c:pt>
                <c:pt idx="13">
                  <c:v>9.9</c:v>
                </c:pt>
                <c:pt idx="14">
                  <c:v>9.5</c:v>
                </c:pt>
                <c:pt idx="15">
                  <c:v>8.4</c:v>
                </c:pt>
                <c:pt idx="16">
                  <c:v>7.3</c:v>
                </c:pt>
                <c:pt idx="17">
                  <c:v>9</c:v>
                </c:pt>
                <c:pt idx="18">
                  <c:v>9.9</c:v>
                </c:pt>
                <c:pt idx="19">
                  <c:v>9.1999999999999993</c:v>
                </c:pt>
                <c:pt idx="20">
                  <c:v>8.3000000000000007</c:v>
                </c:pt>
                <c:pt idx="21">
                  <c:v>5.6</c:v>
                </c:pt>
                <c:pt idx="22">
                  <c:v>5.4</c:v>
                </c:pt>
                <c:pt idx="23">
                  <c:v>4.3</c:v>
                </c:pt>
                <c:pt idx="24">
                  <c:v>3.1</c:v>
                </c:pt>
                <c:pt idx="25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2F-4163-B078-362AF1E478FA}"/>
            </c:ext>
          </c:extLst>
        </c:ser>
        <c:ser>
          <c:idx val="1"/>
          <c:order val="1"/>
          <c:tx>
            <c:strRef>
              <c:f>'РУ 6 Распределение первичных ба'!$A$10</c:f>
              <c:strCache>
                <c:ptCount val="1"/>
                <c:pt idx="0">
                  <c:v>По Приморский край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'РУ 6 Распределение первичных ба'!$B$8:$AC$8</c:f>
              <c:numCache>
                <c:formatCode>General</c:formatCode>
                <c:ptCount val="2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</c:numCache>
            </c:numRef>
          </c:cat>
          <c:val>
            <c:numRef>
              <c:f>'РУ 6 Распределение первичных ба'!$B$10:$AC$10</c:f>
              <c:numCache>
                <c:formatCode>General</c:formatCode>
                <c:ptCount val="26"/>
                <c:pt idx="0">
                  <c:v>0.2</c:v>
                </c:pt>
                <c:pt idx="1">
                  <c:v>0.1</c:v>
                </c:pt>
                <c:pt idx="2">
                  <c:v>0.3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0.8</c:v>
                </c:pt>
                <c:pt idx="7">
                  <c:v>1</c:v>
                </c:pt>
                <c:pt idx="8">
                  <c:v>1.1000000000000001</c:v>
                </c:pt>
                <c:pt idx="9">
                  <c:v>1.2</c:v>
                </c:pt>
                <c:pt idx="10">
                  <c:v>1.3</c:v>
                </c:pt>
                <c:pt idx="11">
                  <c:v>1.1000000000000001</c:v>
                </c:pt>
                <c:pt idx="12">
                  <c:v>1.1000000000000001</c:v>
                </c:pt>
                <c:pt idx="13">
                  <c:v>12.4</c:v>
                </c:pt>
                <c:pt idx="14">
                  <c:v>9.8000000000000007</c:v>
                </c:pt>
                <c:pt idx="15">
                  <c:v>9.1</c:v>
                </c:pt>
                <c:pt idx="16">
                  <c:v>8.4</c:v>
                </c:pt>
                <c:pt idx="17">
                  <c:v>9.1</c:v>
                </c:pt>
                <c:pt idx="18">
                  <c:v>9</c:v>
                </c:pt>
                <c:pt idx="19">
                  <c:v>8.3000000000000007</c:v>
                </c:pt>
                <c:pt idx="20">
                  <c:v>8.4</c:v>
                </c:pt>
                <c:pt idx="21">
                  <c:v>4.8</c:v>
                </c:pt>
                <c:pt idx="22">
                  <c:v>4.3</c:v>
                </c:pt>
                <c:pt idx="23">
                  <c:v>3.4</c:v>
                </c:pt>
                <c:pt idx="24">
                  <c:v>2.2000000000000002</c:v>
                </c:pt>
                <c:pt idx="25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B2F-4163-B078-362AF1E478F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350115056"/>
        <c:axId val="1440271776"/>
      </c:barChart>
      <c:catAx>
        <c:axId val="13501150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Баллы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40271776"/>
        <c:crosses val="autoZero"/>
        <c:auto val="1"/>
        <c:lblAlgn val="ctr"/>
        <c:lblOffset val="100"/>
        <c:noMultiLvlLbl val="0"/>
      </c:catAx>
      <c:valAx>
        <c:axId val="1440271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000" b="0" i="0" baseline="0">
                    <a:effectLst/>
                  </a:rPr>
                  <a:t>Доля участников, %</a:t>
                </a:r>
                <a:endParaRPr lang="ru-RU" sz="100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0115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598943098969702"/>
          <c:y val="2.3246998275029462E-2"/>
          <c:w val="0.63614268641403993"/>
          <c:h val="0.9277266299440640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'РУ 6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6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6 Сравнение отметок с отметк'!$B$9:$B$44</c:f>
              <c:numCache>
                <c:formatCode>General</c:formatCode>
                <c:ptCount val="36"/>
                <c:pt idx="0">
                  <c:v>17.61</c:v>
                </c:pt>
                <c:pt idx="1">
                  <c:v>17.809999999999999</c:v>
                </c:pt>
                <c:pt idx="2">
                  <c:v>14.94</c:v>
                </c:pt>
                <c:pt idx="3">
                  <c:v>22</c:v>
                </c:pt>
                <c:pt idx="4">
                  <c:v>10.4</c:v>
                </c:pt>
                <c:pt idx="5">
                  <c:v>6.67</c:v>
                </c:pt>
                <c:pt idx="6">
                  <c:v>10.039999999999999</c:v>
                </c:pt>
                <c:pt idx="7">
                  <c:v>15.02</c:v>
                </c:pt>
                <c:pt idx="8">
                  <c:v>21.14</c:v>
                </c:pt>
                <c:pt idx="9">
                  <c:v>8.64</c:v>
                </c:pt>
                <c:pt idx="10">
                  <c:v>9.34</c:v>
                </c:pt>
                <c:pt idx="11">
                  <c:v>7.89</c:v>
                </c:pt>
                <c:pt idx="12">
                  <c:v>29.61</c:v>
                </c:pt>
                <c:pt idx="13">
                  <c:v>13.61</c:v>
                </c:pt>
                <c:pt idx="14">
                  <c:v>5.97</c:v>
                </c:pt>
                <c:pt idx="15">
                  <c:v>18.82</c:v>
                </c:pt>
                <c:pt idx="16">
                  <c:v>15.41</c:v>
                </c:pt>
                <c:pt idx="17">
                  <c:v>15.74</c:v>
                </c:pt>
                <c:pt idx="18">
                  <c:v>28.89</c:v>
                </c:pt>
                <c:pt idx="19">
                  <c:v>5.0599999999999996</c:v>
                </c:pt>
                <c:pt idx="20">
                  <c:v>13.82</c:v>
                </c:pt>
                <c:pt idx="21">
                  <c:v>21.67</c:v>
                </c:pt>
                <c:pt idx="22">
                  <c:v>3.05</c:v>
                </c:pt>
                <c:pt idx="23">
                  <c:v>33.82</c:v>
                </c:pt>
                <c:pt idx="24">
                  <c:v>21.52</c:v>
                </c:pt>
                <c:pt idx="25">
                  <c:v>4.76</c:v>
                </c:pt>
                <c:pt idx="26">
                  <c:v>27.36</c:v>
                </c:pt>
                <c:pt idx="27">
                  <c:v>13.22</c:v>
                </c:pt>
                <c:pt idx="28">
                  <c:v>18.18</c:v>
                </c:pt>
                <c:pt idx="29">
                  <c:v>28.31</c:v>
                </c:pt>
                <c:pt idx="30">
                  <c:v>20.85</c:v>
                </c:pt>
                <c:pt idx="31">
                  <c:v>10.46</c:v>
                </c:pt>
                <c:pt idx="32">
                  <c:v>12.89</c:v>
                </c:pt>
                <c:pt idx="33">
                  <c:v>16</c:v>
                </c:pt>
                <c:pt idx="34">
                  <c:v>18.45</c:v>
                </c:pt>
                <c:pt idx="35">
                  <c:v>13.92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CA-412B-A3E6-6D1F24A2E1B1}"/>
            </c:ext>
          </c:extLst>
        </c:ser>
        <c:ser>
          <c:idx val="1"/>
          <c:order val="1"/>
          <c:tx>
            <c:strRef>
              <c:f>'РУ 6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6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6 Сравнение отметок с отметк'!$C$9:$C$44</c:f>
              <c:numCache>
                <c:formatCode>General</c:formatCode>
                <c:ptCount val="36"/>
                <c:pt idx="0">
                  <c:v>69.45</c:v>
                </c:pt>
                <c:pt idx="1">
                  <c:v>67.73</c:v>
                </c:pt>
                <c:pt idx="2">
                  <c:v>71.260000000000005</c:v>
                </c:pt>
                <c:pt idx="3">
                  <c:v>61.95</c:v>
                </c:pt>
                <c:pt idx="4">
                  <c:v>75.790000000000006</c:v>
                </c:pt>
                <c:pt idx="5">
                  <c:v>84.89</c:v>
                </c:pt>
                <c:pt idx="6">
                  <c:v>78.760000000000005</c:v>
                </c:pt>
                <c:pt idx="7">
                  <c:v>72.33</c:v>
                </c:pt>
                <c:pt idx="8">
                  <c:v>75.61</c:v>
                </c:pt>
                <c:pt idx="9">
                  <c:v>77.78</c:v>
                </c:pt>
                <c:pt idx="10">
                  <c:v>76.650000000000006</c:v>
                </c:pt>
                <c:pt idx="11">
                  <c:v>71.930000000000007</c:v>
                </c:pt>
                <c:pt idx="12">
                  <c:v>57.28</c:v>
                </c:pt>
                <c:pt idx="13">
                  <c:v>71.47</c:v>
                </c:pt>
                <c:pt idx="14">
                  <c:v>80.599999999999994</c:v>
                </c:pt>
                <c:pt idx="15">
                  <c:v>67.45</c:v>
                </c:pt>
                <c:pt idx="16">
                  <c:v>65.069999999999993</c:v>
                </c:pt>
                <c:pt idx="17">
                  <c:v>71.3</c:v>
                </c:pt>
                <c:pt idx="18">
                  <c:v>51.56</c:v>
                </c:pt>
                <c:pt idx="19">
                  <c:v>84.82</c:v>
                </c:pt>
                <c:pt idx="20">
                  <c:v>76.959999999999994</c:v>
                </c:pt>
                <c:pt idx="21">
                  <c:v>62.55</c:v>
                </c:pt>
                <c:pt idx="22">
                  <c:v>82.32</c:v>
                </c:pt>
                <c:pt idx="23">
                  <c:v>50.72</c:v>
                </c:pt>
                <c:pt idx="24">
                  <c:v>64.56</c:v>
                </c:pt>
                <c:pt idx="25">
                  <c:v>87.5</c:v>
                </c:pt>
                <c:pt idx="26">
                  <c:v>42.45</c:v>
                </c:pt>
                <c:pt idx="27">
                  <c:v>72</c:v>
                </c:pt>
                <c:pt idx="28">
                  <c:v>72.12</c:v>
                </c:pt>
                <c:pt idx="29">
                  <c:v>61.02</c:v>
                </c:pt>
                <c:pt idx="30">
                  <c:v>66.430000000000007</c:v>
                </c:pt>
                <c:pt idx="31">
                  <c:v>83.66</c:v>
                </c:pt>
                <c:pt idx="32">
                  <c:v>77.180000000000007</c:v>
                </c:pt>
                <c:pt idx="33">
                  <c:v>65.25</c:v>
                </c:pt>
                <c:pt idx="34">
                  <c:v>65.45</c:v>
                </c:pt>
                <c:pt idx="35">
                  <c:v>61.03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5CA-412B-A3E6-6D1F24A2E1B1}"/>
            </c:ext>
          </c:extLst>
        </c:ser>
        <c:ser>
          <c:idx val="2"/>
          <c:order val="2"/>
          <c:tx>
            <c:strRef>
              <c:f>'РУ 6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6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6 Сравнение отметок с отметк'!$D$9:$D$44</c:f>
              <c:numCache>
                <c:formatCode>General</c:formatCode>
                <c:ptCount val="36"/>
                <c:pt idx="0">
                  <c:v>12.94</c:v>
                </c:pt>
                <c:pt idx="1">
                  <c:v>14.47</c:v>
                </c:pt>
                <c:pt idx="2">
                  <c:v>13.79</c:v>
                </c:pt>
                <c:pt idx="3">
                  <c:v>16.05</c:v>
                </c:pt>
                <c:pt idx="4">
                  <c:v>13.8</c:v>
                </c:pt>
                <c:pt idx="5">
                  <c:v>8.44</c:v>
                </c:pt>
                <c:pt idx="6">
                  <c:v>11.2</c:v>
                </c:pt>
                <c:pt idx="7">
                  <c:v>12.65</c:v>
                </c:pt>
                <c:pt idx="8">
                  <c:v>3.25</c:v>
                </c:pt>
                <c:pt idx="9">
                  <c:v>13.58</c:v>
                </c:pt>
                <c:pt idx="10">
                  <c:v>14.01</c:v>
                </c:pt>
                <c:pt idx="11">
                  <c:v>20.18</c:v>
                </c:pt>
                <c:pt idx="12">
                  <c:v>13.11</c:v>
                </c:pt>
                <c:pt idx="13">
                  <c:v>14.92</c:v>
                </c:pt>
                <c:pt idx="14">
                  <c:v>13.43</c:v>
                </c:pt>
                <c:pt idx="15">
                  <c:v>13.73</c:v>
                </c:pt>
                <c:pt idx="16">
                  <c:v>19.52</c:v>
                </c:pt>
                <c:pt idx="17">
                  <c:v>12.96</c:v>
                </c:pt>
                <c:pt idx="18">
                  <c:v>19.559999999999999</c:v>
                </c:pt>
                <c:pt idx="19">
                  <c:v>10.119999999999999</c:v>
                </c:pt>
                <c:pt idx="20">
                  <c:v>9.2200000000000006</c:v>
                </c:pt>
                <c:pt idx="21">
                  <c:v>15.78</c:v>
                </c:pt>
                <c:pt idx="22">
                  <c:v>14.63</c:v>
                </c:pt>
                <c:pt idx="23">
                  <c:v>15.46</c:v>
                </c:pt>
                <c:pt idx="24">
                  <c:v>13.92</c:v>
                </c:pt>
                <c:pt idx="25">
                  <c:v>7.74</c:v>
                </c:pt>
                <c:pt idx="26">
                  <c:v>30.19</c:v>
                </c:pt>
                <c:pt idx="27">
                  <c:v>14.78</c:v>
                </c:pt>
                <c:pt idx="28">
                  <c:v>9.6999999999999993</c:v>
                </c:pt>
                <c:pt idx="29">
                  <c:v>10.68</c:v>
                </c:pt>
                <c:pt idx="30">
                  <c:v>12.72</c:v>
                </c:pt>
                <c:pt idx="31">
                  <c:v>5.88</c:v>
                </c:pt>
                <c:pt idx="32">
                  <c:v>9.93</c:v>
                </c:pt>
                <c:pt idx="33">
                  <c:v>18.75</c:v>
                </c:pt>
                <c:pt idx="34">
                  <c:v>16.09</c:v>
                </c:pt>
                <c:pt idx="35">
                  <c:v>25.05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5CA-412B-A3E6-6D1F24A2E1B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46788400"/>
        <c:axId val="178371808"/>
      </c:barChart>
      <c:catAx>
        <c:axId val="3467884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8371808"/>
        <c:crosses val="autoZero"/>
        <c:auto val="1"/>
        <c:lblAlgn val="ctr"/>
        <c:lblOffset val="100"/>
        <c:noMultiLvlLbl val="0"/>
      </c:catAx>
      <c:valAx>
        <c:axId val="178371808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6788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90629041653933462"/>
          <c:y val="0.34506366549083783"/>
          <c:w val="8.3963569861608314E-2"/>
          <c:h val="0.33945975773199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365021215489261E-2"/>
          <c:y val="0.12639655226982602"/>
          <c:w val="0.96563497878451077"/>
          <c:h val="0.4632953358582928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Лист1!$B$2:$B$18</c:f>
              <c:numCache>
                <c:formatCode>General</c:formatCode>
                <c:ptCount val="17"/>
                <c:pt idx="0">
                  <c:v>26.55</c:v>
                </c:pt>
                <c:pt idx="1">
                  <c:v>37.39</c:v>
                </c:pt>
                <c:pt idx="2">
                  <c:v>25.33</c:v>
                </c:pt>
                <c:pt idx="3">
                  <c:v>25.119999999999997</c:v>
                </c:pt>
                <c:pt idx="4">
                  <c:v>29.889999999999997</c:v>
                </c:pt>
                <c:pt idx="5">
                  <c:v>24.67</c:v>
                </c:pt>
                <c:pt idx="6">
                  <c:v>23.740000000000002</c:v>
                </c:pt>
                <c:pt idx="7">
                  <c:v>40</c:v>
                </c:pt>
                <c:pt idx="8">
                  <c:v>41.53</c:v>
                </c:pt>
                <c:pt idx="9">
                  <c:v>27.549999999999997</c:v>
                </c:pt>
                <c:pt idx="10">
                  <c:v>21.7</c:v>
                </c:pt>
                <c:pt idx="11">
                  <c:v>29.79</c:v>
                </c:pt>
                <c:pt idx="12">
                  <c:v>29.21</c:v>
                </c:pt>
                <c:pt idx="13">
                  <c:v>25.79</c:v>
                </c:pt>
                <c:pt idx="14">
                  <c:v>45.41</c:v>
                </c:pt>
                <c:pt idx="15">
                  <c:v>29.349999999999998</c:v>
                </c:pt>
                <c:pt idx="16">
                  <c:v>24.689999999999998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20-4448-93D3-948E35661C93}"/>
            </c:ext>
          </c:extLst>
        </c:ser>
        <c:ser>
          <c:idx val="2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Лист1!$C$2:$C$18</c:f>
              <c:numCache>
                <c:formatCode>General</c:formatCode>
                <c:ptCount val="17"/>
                <c:pt idx="0">
                  <c:v>30.95</c:v>
                </c:pt>
                <c:pt idx="1">
                  <c:v>36.869999999999997</c:v>
                </c:pt>
                <c:pt idx="2">
                  <c:v>41.87</c:v>
                </c:pt>
                <c:pt idx="3">
                  <c:v>39.64</c:v>
                </c:pt>
                <c:pt idx="4">
                  <c:v>36.36</c:v>
                </c:pt>
                <c:pt idx="5">
                  <c:v>36.9</c:v>
                </c:pt>
                <c:pt idx="6">
                  <c:v>55.39</c:v>
                </c:pt>
                <c:pt idx="7">
                  <c:v>31.71</c:v>
                </c:pt>
                <c:pt idx="8">
                  <c:v>39.549999999999997</c:v>
                </c:pt>
                <c:pt idx="9">
                  <c:v>29.66</c:v>
                </c:pt>
                <c:pt idx="10">
                  <c:v>22.34</c:v>
                </c:pt>
                <c:pt idx="11">
                  <c:v>32.39</c:v>
                </c:pt>
                <c:pt idx="12">
                  <c:v>34.020000000000003</c:v>
                </c:pt>
                <c:pt idx="13">
                  <c:v>34.200000000000003</c:v>
                </c:pt>
                <c:pt idx="14">
                  <c:v>39.159999999999997</c:v>
                </c:pt>
                <c:pt idx="15">
                  <c:v>25.42</c:v>
                </c:pt>
                <c:pt idx="16">
                  <c:v>27.52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20-4448-93D3-948E35661C93}"/>
            </c:ext>
          </c:extLst>
        </c:ser>
        <c:ser>
          <c:idx val="3"/>
          <c:order val="2"/>
          <c:tx>
            <c:strRef>
              <c:f>Лист1!$D$1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Лист1!$D$2:$D$18</c:f>
              <c:numCache>
                <c:formatCode>General</c:formatCode>
                <c:ptCount val="17"/>
                <c:pt idx="0">
                  <c:v>23.68</c:v>
                </c:pt>
                <c:pt idx="1">
                  <c:v>38.169999999999995</c:v>
                </c:pt>
                <c:pt idx="2">
                  <c:v>41.24</c:v>
                </c:pt>
                <c:pt idx="3">
                  <c:v>41.57</c:v>
                </c:pt>
                <c:pt idx="4">
                  <c:v>35.71</c:v>
                </c:pt>
                <c:pt idx="5">
                  <c:v>32.93</c:v>
                </c:pt>
                <c:pt idx="6">
                  <c:v>39.85</c:v>
                </c:pt>
                <c:pt idx="7">
                  <c:v>40.840000000000003</c:v>
                </c:pt>
                <c:pt idx="8">
                  <c:v>41.83</c:v>
                </c:pt>
                <c:pt idx="9">
                  <c:v>27.17</c:v>
                </c:pt>
                <c:pt idx="10">
                  <c:v>25.400000000000002</c:v>
                </c:pt>
                <c:pt idx="11">
                  <c:v>33.18</c:v>
                </c:pt>
                <c:pt idx="12">
                  <c:v>38.230000000000004</c:v>
                </c:pt>
                <c:pt idx="13">
                  <c:v>36.04</c:v>
                </c:pt>
                <c:pt idx="14">
                  <c:v>50</c:v>
                </c:pt>
                <c:pt idx="15">
                  <c:v>36.26</c:v>
                </c:pt>
                <c:pt idx="16">
                  <c:v>31.95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12-471B-AD61-C733989BA7CF}"/>
            </c:ext>
          </c:extLst>
        </c:ser>
        <c:ser>
          <c:idx val="4"/>
          <c:order val="3"/>
          <c:tx>
            <c:strRef>
              <c:f>Лист1!$E$1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Лист1!$E$2:$E$18</c:f>
              <c:numCache>
                <c:formatCode>General</c:formatCode>
                <c:ptCount val="17"/>
                <c:pt idx="0">
                  <c:v>24.720000000000002</c:v>
                </c:pt>
                <c:pt idx="1">
                  <c:v>42.67</c:v>
                </c:pt>
                <c:pt idx="2">
                  <c:v>36.69</c:v>
                </c:pt>
                <c:pt idx="3">
                  <c:v>44.819999999999993</c:v>
                </c:pt>
                <c:pt idx="4">
                  <c:v>37.369999999999997</c:v>
                </c:pt>
                <c:pt idx="5">
                  <c:v>38.799999999999997</c:v>
                </c:pt>
                <c:pt idx="6">
                  <c:v>42.739999999999995</c:v>
                </c:pt>
                <c:pt idx="7">
                  <c:v>54.17</c:v>
                </c:pt>
                <c:pt idx="8">
                  <c:v>43.349999999999994</c:v>
                </c:pt>
                <c:pt idx="9">
                  <c:v>50.46</c:v>
                </c:pt>
                <c:pt idx="10">
                  <c:v>39.28</c:v>
                </c:pt>
                <c:pt idx="11">
                  <c:v>42.09</c:v>
                </c:pt>
                <c:pt idx="12">
                  <c:v>43.18</c:v>
                </c:pt>
                <c:pt idx="13">
                  <c:v>39.380000000000003</c:v>
                </c:pt>
                <c:pt idx="14">
                  <c:v>55.32</c:v>
                </c:pt>
                <c:pt idx="15">
                  <c:v>39.68</c:v>
                </c:pt>
                <c:pt idx="16">
                  <c:v>33.33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EB-4725-87A2-30B4DF8A94CC}"/>
            </c:ext>
          </c:extLst>
        </c:ser>
        <c:ser>
          <c:idx val="5"/>
          <c:order val="4"/>
          <c:tx>
            <c:strRef>
              <c:f>Лист1!$F$1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Лазовский МО</c:v>
                </c:pt>
                <c:pt idx="1">
                  <c:v>Владивостокский ГО</c:v>
                </c:pt>
                <c:pt idx="2">
                  <c:v>Артемовский ГО</c:v>
                </c:pt>
                <c:pt idx="3">
                  <c:v>Кавалеровский МО</c:v>
                </c:pt>
                <c:pt idx="4">
                  <c:v>Партизанский МО</c:v>
                </c:pt>
                <c:pt idx="5">
                  <c:v>Черниговский МО</c:v>
                </c:pt>
                <c:pt idx="6">
                  <c:v>Яковлевский МО</c:v>
                </c:pt>
                <c:pt idx="7">
                  <c:v>Ольгинский МО</c:v>
                </c:pt>
                <c:pt idx="8">
                  <c:v>Октябрьский МО</c:v>
                </c:pt>
                <c:pt idx="9">
                  <c:v>Анучинский МО</c:v>
                </c:pt>
                <c:pt idx="10">
                  <c:v>Ханкайский МО</c:v>
                </c:pt>
                <c:pt idx="11">
                  <c:v>Большой Камень ГО</c:v>
                </c:pt>
                <c:pt idx="12">
                  <c:v>Дальнереченский МР</c:v>
                </c:pt>
                <c:pt idx="13">
                  <c:v>ЗАТО Фокино</c:v>
                </c:pt>
                <c:pt idx="14">
                  <c:v>Дальнереченский ГО</c:v>
                </c:pt>
                <c:pt idx="15">
                  <c:v>Михайловский МР</c:v>
                </c:pt>
                <c:pt idx="16">
                  <c:v>Пожарский МО</c:v>
                </c:pt>
              </c:strCache>
            </c:strRef>
          </c:cat>
          <c:val>
            <c:numRef>
              <c:f>Лист1!$F$2:$F$18</c:f>
              <c:numCache>
                <c:formatCode>General</c:formatCode>
                <c:ptCount val="17"/>
                <c:pt idx="0">
                  <c:v>28.41</c:v>
                </c:pt>
                <c:pt idx="1">
                  <c:v>48.09</c:v>
                </c:pt>
                <c:pt idx="2">
                  <c:v>43.72</c:v>
                </c:pt>
                <c:pt idx="3">
                  <c:v>46.540000000000006</c:v>
                </c:pt>
                <c:pt idx="4">
                  <c:v>44.050000000000004</c:v>
                </c:pt>
                <c:pt idx="5">
                  <c:v>43.81</c:v>
                </c:pt>
                <c:pt idx="6">
                  <c:v>39.03</c:v>
                </c:pt>
                <c:pt idx="7">
                  <c:v>56.41</c:v>
                </c:pt>
                <c:pt idx="8">
                  <c:v>43.82</c:v>
                </c:pt>
                <c:pt idx="9">
                  <c:v>34.450000000000003</c:v>
                </c:pt>
                <c:pt idx="10">
                  <c:v>40.489999999999995</c:v>
                </c:pt>
                <c:pt idx="11">
                  <c:v>37.049999999999997</c:v>
                </c:pt>
                <c:pt idx="12">
                  <c:v>40.58</c:v>
                </c:pt>
                <c:pt idx="13">
                  <c:v>43.480000000000004</c:v>
                </c:pt>
                <c:pt idx="14">
                  <c:v>42.67</c:v>
                </c:pt>
                <c:pt idx="15">
                  <c:v>42.94</c:v>
                </c:pt>
                <c:pt idx="16">
                  <c:v>31.740000000000002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17-48DD-AA5C-69DBFEEF1E2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1864271"/>
        <c:axId val="1470995375"/>
      </c:barChart>
      <c:catAx>
        <c:axId val="1571864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0995375"/>
        <c:crosses val="autoZero"/>
        <c:auto val="1"/>
        <c:lblAlgn val="ctr"/>
        <c:lblOffset val="100"/>
        <c:noMultiLvlLbl val="0"/>
      </c:catAx>
      <c:valAx>
        <c:axId val="1470995375"/>
        <c:scaling>
          <c:orientation val="minMax"/>
          <c:max val="100"/>
        </c:scaling>
        <c:delete val="1"/>
        <c:axPos val="l"/>
        <c:numFmt formatCode="General" sourceLinked="1"/>
        <c:majorTickMark val="out"/>
        <c:minorTickMark val="none"/>
        <c:tickLblPos val="nextTo"/>
        <c:crossAx val="1571864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71A82C1-5FFE-99FC-44F7-8EBF2B1B98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0B3D208-D754-2459-EAA9-83F5DB9316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74271-1331-4452-881E-898437D3224A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34E2EEE-26BA-EF38-8770-4D4B49411EF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F3650DF-EBD7-1244-E1D3-0E3B856241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9DB568-9709-4CEA-A565-5ED5DEAE5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5616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2CD8070-D9CD-8D41-1F42-C33AE22D67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767F854-6F87-EA0C-1A9B-AB8A17037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56760"/>
            <a:ext cx="10515600" cy="972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A3AC097A-484F-D4FF-B96D-5C68211E0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47360"/>
            <a:ext cx="10515600" cy="111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49036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2C1D20F5-CE80-6AB5-012B-ED08711CB1A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12191999 w 12192000"/>
              <a:gd name="connsiteY3" fmla="*/ 6858000 h 6858000"/>
              <a:gd name="connsiteX4" fmla="*/ 12191999 w 12192000"/>
              <a:gd name="connsiteY4" fmla="*/ 3430270 h 6858000"/>
              <a:gd name="connsiteX5" fmla="*/ 8764269 w 12192000"/>
              <a:gd name="connsiteY5" fmla="*/ 6858000 h 6858000"/>
              <a:gd name="connsiteX6" fmla="*/ 0 w 12192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2191999" y="6858000"/>
                </a:lnTo>
                <a:lnTo>
                  <a:pt x="12191999" y="3430270"/>
                </a:lnTo>
                <a:cubicBezTo>
                  <a:pt x="12191999" y="5329555"/>
                  <a:pt x="10662919" y="6858000"/>
                  <a:pt x="8764269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  <p:sp>
        <p:nvSpPr>
          <p:cNvPr id="17" name="Полилиния: фигура 16">
            <a:extLst>
              <a:ext uri="{FF2B5EF4-FFF2-40B4-BE49-F238E27FC236}">
                <a16:creationId xmlns:a16="http://schemas.microsoft.com/office/drawing/2014/main" id="{65A9FB47-03F0-836A-5245-19852DA4EDB5}"/>
              </a:ext>
            </a:extLst>
          </p:cNvPr>
          <p:cNvSpPr/>
          <p:nvPr/>
        </p:nvSpPr>
        <p:spPr>
          <a:xfrm>
            <a:off x="8764269" y="3430270"/>
            <a:ext cx="3427730" cy="3427729"/>
          </a:xfrm>
          <a:custGeom>
            <a:avLst/>
            <a:gdLst>
              <a:gd name="connsiteX0" fmla="*/ 3427730 w 3427730"/>
              <a:gd name="connsiteY0" fmla="*/ 0 h 3427729"/>
              <a:gd name="connsiteX1" fmla="*/ 0 w 3427730"/>
              <a:gd name="connsiteY1" fmla="*/ 3427730 h 3427729"/>
              <a:gd name="connsiteX2" fmla="*/ 3427730 w 3427730"/>
              <a:gd name="connsiteY2" fmla="*/ 3427730 h 3427729"/>
              <a:gd name="connsiteX3" fmla="*/ 3427730 w 3427730"/>
              <a:gd name="connsiteY3" fmla="*/ 0 h 3427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7730" h="3427729">
                <a:moveTo>
                  <a:pt x="3427730" y="0"/>
                </a:moveTo>
                <a:cubicBezTo>
                  <a:pt x="3427730" y="1899285"/>
                  <a:pt x="1898650" y="3427730"/>
                  <a:pt x="0" y="3427730"/>
                </a:cubicBezTo>
                <a:lnTo>
                  <a:pt x="3427730" y="3427730"/>
                </a:lnTo>
                <a:lnTo>
                  <a:pt x="3427730" y="0"/>
                </a:lnTo>
                <a:close/>
              </a:path>
            </a:pathLst>
          </a:custGeom>
          <a:solidFill>
            <a:srgbClr val="138189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303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53D96DD-D849-71BA-6111-25ADD9B57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Рисунок 18">
            <a:extLst>
              <a:ext uri="{FF2B5EF4-FFF2-40B4-BE49-F238E27FC236}">
                <a16:creationId xmlns:a16="http://schemas.microsoft.com/office/drawing/2014/main" id="{E797736F-CF0D-0124-7BE7-75B7E68531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1150" y="341630"/>
            <a:ext cx="6174740" cy="6174740"/>
          </a:xfrm>
          <a:custGeom>
            <a:avLst/>
            <a:gdLst>
              <a:gd name="connsiteX0" fmla="*/ 3087371 w 6174740"/>
              <a:gd name="connsiteY0" fmla="*/ 0 h 6174740"/>
              <a:gd name="connsiteX1" fmla="*/ 4813490 w 6174740"/>
              <a:gd name="connsiteY1" fmla="*/ 527309 h 6174740"/>
              <a:gd name="connsiteX2" fmla="*/ 4992272 w 6174740"/>
              <a:gd name="connsiteY2" fmla="*/ 661004 h 6174740"/>
              <a:gd name="connsiteX3" fmla="*/ 5051169 w 6174740"/>
              <a:gd name="connsiteY3" fmla="*/ 705048 h 6174740"/>
              <a:gd name="connsiteX4" fmla="*/ 5270421 w 6174740"/>
              <a:gd name="connsiteY4" fmla="*/ 904320 h 6174740"/>
              <a:gd name="connsiteX5" fmla="*/ 6174740 w 6174740"/>
              <a:gd name="connsiteY5" fmla="*/ 3087370 h 6174740"/>
              <a:gd name="connsiteX6" fmla="*/ 6035981 w 6174740"/>
              <a:gd name="connsiteY6" fmla="*/ 4005410 h 6174740"/>
              <a:gd name="connsiteX7" fmla="*/ 5802213 w 6174740"/>
              <a:gd name="connsiteY7" fmla="*/ 4558935 h 6174740"/>
              <a:gd name="connsiteX8" fmla="*/ 4559217 w 6174740"/>
              <a:gd name="connsiteY8" fmla="*/ 5802085 h 6174740"/>
              <a:gd name="connsiteX9" fmla="*/ 3557662 w 6174740"/>
              <a:gd name="connsiteY9" fmla="*/ 6139164 h 6174740"/>
              <a:gd name="connsiteX10" fmla="*/ 3403119 w 6174740"/>
              <a:gd name="connsiteY10" fmla="*/ 6158799 h 6174740"/>
              <a:gd name="connsiteX11" fmla="*/ 3246290 w 6174740"/>
              <a:gd name="connsiteY11" fmla="*/ 6170723 h 6174740"/>
              <a:gd name="connsiteX12" fmla="*/ 3087370 w 6174740"/>
              <a:gd name="connsiteY12" fmla="*/ 6174740 h 6174740"/>
              <a:gd name="connsiteX13" fmla="*/ 2928506 w 6174740"/>
              <a:gd name="connsiteY13" fmla="*/ 6170723 h 6174740"/>
              <a:gd name="connsiteX14" fmla="*/ 0 w 6174740"/>
              <a:gd name="connsiteY14" fmla="*/ 3087370 h 6174740"/>
              <a:gd name="connsiteX15" fmla="*/ 3087371 w 6174740"/>
              <a:gd name="connsiteY15" fmla="*/ 0 h 6174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74740" h="6174740">
                <a:moveTo>
                  <a:pt x="3087371" y="0"/>
                </a:moveTo>
                <a:cubicBezTo>
                  <a:pt x="3726736" y="0"/>
                  <a:pt x="4320739" y="194400"/>
                  <a:pt x="4813490" y="527309"/>
                </a:cubicBezTo>
                <a:lnTo>
                  <a:pt x="4992272" y="661004"/>
                </a:lnTo>
                <a:lnTo>
                  <a:pt x="5051169" y="705048"/>
                </a:lnTo>
                <a:cubicBezTo>
                  <a:pt x="5127411" y="767969"/>
                  <a:pt x="5200581" y="834479"/>
                  <a:pt x="5270421" y="904320"/>
                </a:cubicBezTo>
                <a:cubicBezTo>
                  <a:pt x="5829142" y="1463040"/>
                  <a:pt x="6174740" y="2234883"/>
                  <a:pt x="6174740" y="3087370"/>
                </a:cubicBezTo>
                <a:cubicBezTo>
                  <a:pt x="6174740" y="3407053"/>
                  <a:pt x="6126163" y="3715395"/>
                  <a:pt x="6035981" y="4005410"/>
                </a:cubicBezTo>
                <a:cubicBezTo>
                  <a:pt x="5975860" y="4198754"/>
                  <a:pt x="5897249" y="4383952"/>
                  <a:pt x="5802213" y="4558935"/>
                </a:cubicBezTo>
                <a:cubicBezTo>
                  <a:pt x="5517105" y="5083885"/>
                  <a:pt x="5084177" y="5516897"/>
                  <a:pt x="4559217" y="5802085"/>
                </a:cubicBezTo>
                <a:cubicBezTo>
                  <a:pt x="4252991" y="5968444"/>
                  <a:pt x="3915448" y="6084501"/>
                  <a:pt x="3557662" y="6139164"/>
                </a:cubicBezTo>
                <a:cubicBezTo>
                  <a:pt x="3506550" y="6146972"/>
                  <a:pt x="3455025" y="6153528"/>
                  <a:pt x="3403119" y="6158799"/>
                </a:cubicBezTo>
                <a:cubicBezTo>
                  <a:pt x="3351213" y="6164070"/>
                  <a:pt x="3298926" y="6168055"/>
                  <a:pt x="3246290" y="6170723"/>
                </a:cubicBezTo>
                <a:lnTo>
                  <a:pt x="3087370" y="6174740"/>
                </a:lnTo>
                <a:lnTo>
                  <a:pt x="2928506" y="6170723"/>
                </a:lnTo>
                <a:cubicBezTo>
                  <a:pt x="1297346" y="6088026"/>
                  <a:pt x="0" y="4739065"/>
                  <a:pt x="0" y="3087370"/>
                </a:cubicBezTo>
                <a:cubicBezTo>
                  <a:pt x="0" y="1382395"/>
                  <a:pt x="1382395" y="0"/>
                  <a:pt x="3087371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9F91FFF6-4C03-7D93-625D-47EC29924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7040" y="1097281"/>
            <a:ext cx="4663440" cy="5562599"/>
          </a:xfrm>
        </p:spPr>
        <p:txBody>
          <a:bodyPr/>
          <a:lstStyle>
            <a:lvl1pPr algn="l"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chemeClr val="bg1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894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E31CE9-C203-BF5A-9453-3523A756FD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marL="3429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8001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12573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657350" indent="-28575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2114550" indent="-28575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9693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E31CE9-C203-BF5A-9453-3523A756FD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BA04DC2-40A0-83AD-C210-4FB4ACA43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654E0DCD-021D-F45C-2EDF-22567DC72B9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42530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7C2658-4A48-CBAF-1A82-0E58F5EBF1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8217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7C2658-4A48-CBAF-1A82-0E58F5EBF1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AE1843D4-49AC-1F6A-A790-A50BD02BD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D165736-A4CD-E14C-E750-388DB8D36EF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7641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F78266-F8A0-5247-11A9-BBF2F4FB57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74950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F78266-F8A0-5247-11A9-BBF2F4FB57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A1DDF331-2770-C4DD-6ACE-560DF3BAD0E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34008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5270E1-4BAB-A5BC-91CF-58DB05B928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88049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C76EB2BD-F2B4-D605-EF79-8FBD2DA6A4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Рисунок 27">
            <a:extLst>
              <a:ext uri="{FF2B5EF4-FFF2-40B4-BE49-F238E27FC236}">
                <a16:creationId xmlns:a16="http://schemas.microsoft.com/office/drawing/2014/main" id="{598F62C9-8BAB-8957-DA8D-D17A7AC685D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5334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cubicBezTo>
                  <a:pt x="12192000" y="3799205"/>
                  <a:pt x="9133205" y="6858000"/>
                  <a:pt x="5334000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</p:spTree>
    <p:extLst>
      <p:ext uri="{BB962C8B-B14F-4D97-AF65-F5344CB8AC3E}">
        <p14:creationId xmlns:p14="http://schemas.microsoft.com/office/powerpoint/2010/main" val="626356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70FFDF-0F1C-1BDE-2C7C-6F1EEA51E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56760"/>
            <a:ext cx="10515600" cy="972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42A32B-87BF-A1C4-AE44-6C01AC3A9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547360"/>
            <a:ext cx="10515600" cy="111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3279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0" r:id="rId3"/>
    <p:sldLayoutId id="2147483663" r:id="rId4"/>
    <p:sldLayoutId id="2147483669" r:id="rId5"/>
    <p:sldLayoutId id="2147483664" r:id="rId6"/>
    <p:sldLayoutId id="2147483668" r:id="rId7"/>
    <p:sldLayoutId id="2147483665" r:id="rId8"/>
    <p:sldLayoutId id="2147483651" r:id="rId9"/>
    <p:sldLayoutId id="2147483661" r:id="rId10"/>
    <p:sldLayoutId id="2147483662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006AD5E-8059-51D8-7B2E-A3A2EF52D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42577"/>
            <a:ext cx="10515600" cy="972343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Результаты Всероссийских проверочных работ (ВПР) </a:t>
            </a:r>
            <a:br>
              <a:rPr lang="ru-RU" b="1" dirty="0"/>
            </a:br>
            <a:r>
              <a:rPr lang="ru-RU" b="1" dirty="0"/>
              <a:t>в  Приморском крае</a:t>
            </a:r>
            <a:br>
              <a:rPr lang="ru-RU" b="1" dirty="0"/>
            </a:br>
            <a:br>
              <a:rPr lang="ru-RU" b="1" dirty="0"/>
            </a:br>
            <a:r>
              <a:rPr lang="ru-RU" b="1" dirty="0"/>
              <a:t>202</a:t>
            </a:r>
            <a:r>
              <a:rPr lang="en-US" b="1" dirty="0"/>
              <a:t>6</a:t>
            </a:r>
            <a:r>
              <a:rPr lang="ru-RU" b="1" dirty="0"/>
              <a:t> год</a:t>
            </a:r>
            <a:br>
              <a:rPr lang="ru-RU" b="1" dirty="0"/>
            </a:br>
            <a:r>
              <a:rPr lang="ru-RU" b="1" dirty="0"/>
              <a:t>6 класс</a:t>
            </a:r>
          </a:p>
        </p:txBody>
      </p:sp>
    </p:spTree>
    <p:extLst>
      <p:ext uri="{BB962C8B-B14F-4D97-AF65-F5344CB8AC3E}">
        <p14:creationId xmlns:p14="http://schemas.microsoft.com/office/powerpoint/2010/main" val="2056701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участников по отметкам, 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594B8A-90F8-4FF5-904A-CB256BE56A6F}"/>
              </a:ext>
            </a:extLst>
          </p:cNvPr>
          <p:cNvSpPr txBox="1"/>
          <p:nvPr/>
        </p:nvSpPr>
        <p:spPr>
          <a:xfrm>
            <a:off x="10562067" y="17520"/>
            <a:ext cx="16299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Русский язык,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A6738FBD-4B68-4113-A51E-4F2C07C175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5416737"/>
              </p:ext>
            </p:extLst>
          </p:nvPr>
        </p:nvGraphicFramePr>
        <p:xfrm>
          <a:off x="297398" y="780657"/>
          <a:ext cx="11727808" cy="6077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58437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первичных баллов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1FCD15-3E57-4AE6-A02D-559723DEFD0F}"/>
              </a:ext>
            </a:extLst>
          </p:cNvPr>
          <p:cNvSpPr txBox="1"/>
          <p:nvPr/>
        </p:nvSpPr>
        <p:spPr>
          <a:xfrm>
            <a:off x="10562067" y="17520"/>
            <a:ext cx="16299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Русский язык,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133E06EA-DF1A-403B-99DE-570B4E6D8E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1692624"/>
              </p:ext>
            </p:extLst>
          </p:nvPr>
        </p:nvGraphicFramePr>
        <p:xfrm>
          <a:off x="731520" y="1413735"/>
          <a:ext cx="10728959" cy="4600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Стрелка: пятиугольник 15">
            <a:extLst>
              <a:ext uri="{FF2B5EF4-FFF2-40B4-BE49-F238E27FC236}">
                <a16:creationId xmlns:a16="http://schemas.microsoft.com/office/drawing/2014/main" id="{D985C5E0-CB0D-4FC3-A15F-88C97FB7E12D}"/>
              </a:ext>
            </a:extLst>
          </p:cNvPr>
          <p:cNvSpPr/>
          <p:nvPr/>
        </p:nvSpPr>
        <p:spPr>
          <a:xfrm rot="5400000">
            <a:off x="6371789" y="1071377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3</a:t>
            </a:r>
            <a:endParaRPr lang="ru-RU" dirty="0"/>
          </a:p>
        </p:txBody>
      </p:sp>
      <p:sp>
        <p:nvSpPr>
          <p:cNvPr id="17" name="Стрелка: пятиугольник 16">
            <a:extLst>
              <a:ext uri="{FF2B5EF4-FFF2-40B4-BE49-F238E27FC236}">
                <a16:creationId xmlns:a16="http://schemas.microsoft.com/office/drawing/2014/main" id="{1AE221C6-FD66-46E2-A8BB-4546681114CB}"/>
              </a:ext>
            </a:extLst>
          </p:cNvPr>
          <p:cNvSpPr/>
          <p:nvPr/>
        </p:nvSpPr>
        <p:spPr>
          <a:xfrm rot="5400000">
            <a:off x="7913719" y="1071378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4</a:t>
            </a:r>
            <a:endParaRPr lang="ru-RU" dirty="0"/>
          </a:p>
        </p:txBody>
      </p:sp>
      <p:sp>
        <p:nvSpPr>
          <p:cNvPr id="18" name="Стрелка: пятиугольник 17">
            <a:extLst>
              <a:ext uri="{FF2B5EF4-FFF2-40B4-BE49-F238E27FC236}">
                <a16:creationId xmlns:a16="http://schemas.microsoft.com/office/drawing/2014/main" id="{84C606C9-BB89-4F2C-A537-9F67BB1359A6}"/>
              </a:ext>
            </a:extLst>
          </p:cNvPr>
          <p:cNvSpPr/>
          <p:nvPr/>
        </p:nvSpPr>
        <p:spPr>
          <a:xfrm rot="5400000">
            <a:off x="9410827" y="1071378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3473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 fontScale="90000"/>
          </a:bodyPr>
          <a:lstStyle/>
          <a:p>
            <a:r>
              <a:rPr lang="ru-RU" dirty="0"/>
              <a:t>Выполнение заданий группами участников, 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0620C4-8563-4169-8037-EF853AD15F62}"/>
              </a:ext>
            </a:extLst>
          </p:cNvPr>
          <p:cNvSpPr txBox="1"/>
          <p:nvPr/>
        </p:nvSpPr>
        <p:spPr>
          <a:xfrm>
            <a:off x="10562067" y="17520"/>
            <a:ext cx="16299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Русский язык,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C46B102-9140-4BB5-A57D-B6A37062F5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67"/>
          <a:stretch/>
        </p:blipFill>
        <p:spPr>
          <a:xfrm>
            <a:off x="1970546" y="1015067"/>
            <a:ext cx="8655691" cy="4999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663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967" y="288781"/>
            <a:ext cx="8032767" cy="509260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за работу с отметками по журналу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93B0B9-16D3-4CEA-8CEB-44DBB1212A35}"/>
              </a:ext>
            </a:extLst>
          </p:cNvPr>
          <p:cNvSpPr txBox="1"/>
          <p:nvPr/>
        </p:nvSpPr>
        <p:spPr>
          <a:xfrm>
            <a:off x="10562067" y="17520"/>
            <a:ext cx="16299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Русский язык,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D0ACB490-DAB8-4C8A-BEE7-F07831F192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0144896"/>
              </p:ext>
            </p:extLst>
          </p:nvPr>
        </p:nvGraphicFramePr>
        <p:xfrm>
          <a:off x="232064" y="726983"/>
          <a:ext cx="11727872" cy="6009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3545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FA4C46F-5D12-76B5-8BC8-F8B043894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1870" y="297181"/>
            <a:ext cx="10728960" cy="594360"/>
          </a:xfrm>
        </p:spPr>
        <p:txBody>
          <a:bodyPr/>
          <a:lstStyle/>
          <a:p>
            <a:r>
              <a:rPr lang="ru-RU" dirty="0"/>
              <a:t>Выводы</a:t>
            </a:r>
          </a:p>
        </p:txBody>
      </p:sp>
      <p:sp>
        <p:nvSpPr>
          <p:cNvPr id="7" name="Объект 4">
            <a:extLst>
              <a:ext uri="{FF2B5EF4-FFF2-40B4-BE49-F238E27FC236}">
                <a16:creationId xmlns:a16="http://schemas.microsoft.com/office/drawing/2014/main" id="{C43E84AE-2FC9-4608-BADC-F993BE74A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284" y="1237507"/>
            <a:ext cx="11467694" cy="5323312"/>
          </a:xfrm>
        </p:spPr>
        <p:txBody>
          <a:bodyPr>
            <a:norm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В ВПР по русскому языку в 6 классах принял участие </a:t>
            </a:r>
            <a:r>
              <a:rPr lang="ru-RU" sz="2800" b="1" dirty="0"/>
              <a:t>19681 </a:t>
            </a:r>
            <a:r>
              <a:rPr lang="ru-RU" sz="2800" dirty="0"/>
              <a:t>человек.</a:t>
            </a:r>
          </a:p>
          <a:p>
            <a:endParaRPr lang="ru-RU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Не справились с  работой (получили «2») </a:t>
            </a:r>
            <a:r>
              <a:rPr lang="ru-RU" sz="2800" b="1" dirty="0"/>
              <a:t>1887</a:t>
            </a:r>
            <a:r>
              <a:rPr lang="ru-RU" sz="2800" dirty="0"/>
              <a:t> участников (</a:t>
            </a:r>
            <a:r>
              <a:rPr lang="ru-RU" sz="2800" b="1" dirty="0"/>
              <a:t>9,69  </a:t>
            </a:r>
            <a:r>
              <a:rPr lang="ru-RU" sz="2800" dirty="0"/>
              <a:t>%).</a:t>
            </a:r>
          </a:p>
          <a:p>
            <a:endParaRPr lang="ru-RU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b="1" dirty="0"/>
              <a:t>50,72</a:t>
            </a:r>
            <a:r>
              <a:rPr lang="ru-RU" sz="2800" dirty="0"/>
              <a:t> % участников показали качество знаний (получили «4» и «5») в процессе выполнения работы.</a:t>
            </a:r>
          </a:p>
          <a:p>
            <a:endParaRPr lang="ru-RU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Наибольшую сложность при выполнении работы вызвали задания </a:t>
            </a:r>
            <a:br>
              <a:rPr lang="ru-RU" sz="2800" dirty="0"/>
            </a:br>
            <a:r>
              <a:rPr lang="ru-RU" sz="2800" dirty="0"/>
              <a:t>№ </a:t>
            </a:r>
            <a:r>
              <a:rPr lang="ru-RU" sz="2800" b="1" dirty="0"/>
              <a:t>2К2, 2К3, 4.2.</a:t>
            </a:r>
            <a:endParaRPr lang="ru-RU" sz="2800" dirty="0"/>
          </a:p>
          <a:p>
            <a:endParaRPr lang="ru-RU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58E2B5-B941-4550-8311-96803405B6CB}"/>
              </a:ext>
            </a:extLst>
          </p:cNvPr>
          <p:cNvSpPr txBox="1"/>
          <p:nvPr/>
        </p:nvSpPr>
        <p:spPr>
          <a:xfrm>
            <a:off x="10562067" y="17520"/>
            <a:ext cx="16299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Русский язык,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42158596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7192A1F-275E-951D-1242-8D6271F06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1857" y="1993557"/>
            <a:ext cx="10068285" cy="4740464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/>
              <a:t>Основные результаты </a:t>
            </a:r>
          </a:p>
          <a:p>
            <a:pPr algn="ctr"/>
            <a:r>
              <a:rPr lang="ru-RU" sz="6600" b="1" dirty="0"/>
              <a:t>по математике</a:t>
            </a:r>
          </a:p>
        </p:txBody>
      </p:sp>
    </p:spTree>
    <p:extLst>
      <p:ext uri="{BB962C8B-B14F-4D97-AF65-F5344CB8AC3E}">
        <p14:creationId xmlns:p14="http://schemas.microsoft.com/office/powerpoint/2010/main" val="9509225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0F7D01D-7223-435B-A3CF-762E77D525DC}"/>
              </a:ext>
            </a:extLst>
          </p:cNvPr>
          <p:cNvSpPr txBox="1">
            <a:spLocks/>
          </p:cNvSpPr>
          <p:nvPr/>
        </p:nvSpPr>
        <p:spPr>
          <a:xfrm>
            <a:off x="3490686" y="290710"/>
            <a:ext cx="3116580" cy="5943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Описание работы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F452794E-3ABB-4847-9459-CB69FDB4776B}"/>
              </a:ext>
            </a:extLst>
          </p:cNvPr>
          <p:cNvSpPr/>
          <p:nvPr/>
        </p:nvSpPr>
        <p:spPr>
          <a:xfrm>
            <a:off x="108739" y="2341046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1</a:t>
            </a:r>
            <a:r>
              <a:rPr lang="ru-RU" dirty="0">
                <a:solidFill>
                  <a:sysClr val="windowText" lastClr="000000"/>
                </a:solidFill>
              </a:rPr>
              <a:t>7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ru-RU" dirty="0">
                <a:solidFill>
                  <a:sysClr val="windowText" lastClr="000000"/>
                </a:solidFill>
              </a:rPr>
              <a:t>заданий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4BA2786-3DFF-41D6-A840-04D3ABEAA725}"/>
              </a:ext>
            </a:extLst>
          </p:cNvPr>
          <p:cNvSpPr/>
          <p:nvPr/>
        </p:nvSpPr>
        <p:spPr>
          <a:xfrm>
            <a:off x="1978760" y="2341046"/>
            <a:ext cx="3023852" cy="731668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14 заданий базового уровня сложности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E1EAEA2-B72C-4122-8C12-CC36DD7CF02D}"/>
              </a:ext>
            </a:extLst>
          </p:cNvPr>
          <p:cNvSpPr/>
          <p:nvPr/>
        </p:nvSpPr>
        <p:spPr>
          <a:xfrm>
            <a:off x="108739" y="5200284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Работа состоит 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из двух части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31FB0FC-E027-4013-AD37-A9F2A0F8AB8A}"/>
              </a:ext>
            </a:extLst>
          </p:cNvPr>
          <p:cNvSpPr/>
          <p:nvPr/>
        </p:nvSpPr>
        <p:spPr>
          <a:xfrm>
            <a:off x="6561282" y="5200285"/>
            <a:ext cx="5277106" cy="1518853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r>
              <a:rPr lang="ru-RU" sz="1400" dirty="0">
                <a:solidFill>
                  <a:schemeClr val="tx1"/>
                </a:solidFill>
              </a:rPr>
              <a:t>В заданиях 1-11 необходимо записать только ответ.</a:t>
            </a:r>
          </a:p>
          <a:p>
            <a:pPr>
              <a:lnSpc>
                <a:spcPct val="114000"/>
              </a:lnSpc>
            </a:pPr>
            <a:r>
              <a:rPr lang="ru-RU" sz="1400" dirty="0">
                <a:solidFill>
                  <a:schemeClr val="tx1"/>
                </a:solidFill>
              </a:rPr>
              <a:t>В заданиях 12-17 требуется записать последовательность действий и рассуждений. 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50E5816E-2110-4725-BDF8-B4AAAD3DAE81}"/>
              </a:ext>
            </a:extLst>
          </p:cNvPr>
          <p:cNvSpPr/>
          <p:nvPr/>
        </p:nvSpPr>
        <p:spPr>
          <a:xfrm>
            <a:off x="5048976" y="3265538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минимальный балл за работу - </a:t>
            </a:r>
            <a:r>
              <a:rPr lang="ru-RU" b="1" dirty="0">
                <a:solidFill>
                  <a:sysClr val="windowText" lastClr="000000"/>
                </a:solidFill>
              </a:rPr>
              <a:t>7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EC46491-BD9C-4F30-ABB8-8D06FC9DB66F}"/>
              </a:ext>
            </a:extLst>
          </p:cNvPr>
          <p:cNvSpPr/>
          <p:nvPr/>
        </p:nvSpPr>
        <p:spPr>
          <a:xfrm>
            <a:off x="5048976" y="2351806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максимальный балл за работу -  </a:t>
            </a:r>
            <a:r>
              <a:rPr lang="ru-RU" b="1" dirty="0">
                <a:solidFill>
                  <a:sysClr val="windowText" lastClr="000000"/>
                </a:solidFill>
              </a:rPr>
              <a:t>24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3EEB01CB-1853-44FF-B0DC-3ADB00B795AF}"/>
              </a:ext>
            </a:extLst>
          </p:cNvPr>
          <p:cNvSpPr/>
          <p:nvPr/>
        </p:nvSpPr>
        <p:spPr>
          <a:xfrm>
            <a:off x="1978760" y="3149948"/>
            <a:ext cx="3023852" cy="70995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3 задания повышенного уровня сложности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2BD5BEBA-741E-4EA2-8876-EB92469EB874}"/>
              </a:ext>
            </a:extLst>
          </p:cNvPr>
          <p:cNvSpPr/>
          <p:nvPr/>
        </p:nvSpPr>
        <p:spPr>
          <a:xfrm>
            <a:off x="8207221" y="1422511"/>
            <a:ext cx="3525107" cy="807308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Перевод первичных баллов 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в  отметки по пятибалльной шкале</a:t>
            </a: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7506DA7C-50E6-4EB1-B291-D46D754086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6066429"/>
              </p:ext>
            </p:extLst>
          </p:nvPr>
        </p:nvGraphicFramePr>
        <p:xfrm>
          <a:off x="7953375" y="2389325"/>
          <a:ext cx="4002735" cy="17159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6814">
                  <a:extLst>
                    <a:ext uri="{9D8B030D-6E8A-4147-A177-3AD203B41FA5}">
                      <a16:colId xmlns:a16="http://schemas.microsoft.com/office/drawing/2014/main" val="3089212738"/>
                    </a:ext>
                  </a:extLst>
                </a:gridCol>
                <a:gridCol w="705455">
                  <a:extLst>
                    <a:ext uri="{9D8B030D-6E8A-4147-A177-3AD203B41FA5}">
                      <a16:colId xmlns:a16="http://schemas.microsoft.com/office/drawing/2014/main" val="469627586"/>
                    </a:ext>
                  </a:extLst>
                </a:gridCol>
                <a:gridCol w="673488">
                  <a:extLst>
                    <a:ext uri="{9D8B030D-6E8A-4147-A177-3AD203B41FA5}">
                      <a16:colId xmlns:a16="http://schemas.microsoft.com/office/drawing/2014/main" val="1410754882"/>
                    </a:ext>
                  </a:extLst>
                </a:gridCol>
                <a:gridCol w="664134">
                  <a:extLst>
                    <a:ext uri="{9D8B030D-6E8A-4147-A177-3AD203B41FA5}">
                      <a16:colId xmlns:a16="http://schemas.microsoft.com/office/drawing/2014/main" val="3208314456"/>
                    </a:ext>
                  </a:extLst>
                </a:gridCol>
                <a:gridCol w="682844">
                  <a:extLst>
                    <a:ext uri="{9D8B030D-6E8A-4147-A177-3AD203B41FA5}">
                      <a16:colId xmlns:a16="http://schemas.microsoft.com/office/drawing/2014/main" val="4101601159"/>
                    </a:ext>
                  </a:extLst>
                </a:gridCol>
              </a:tblGrid>
              <a:tr h="77799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Отметка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«2»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«3»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«4»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«5»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2861024"/>
                  </a:ext>
                </a:extLst>
              </a:tr>
              <a:tr h="93795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Первичные баллы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0-6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7-12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13-18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19-24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7554406"/>
                  </a:ext>
                </a:extLst>
              </a:tr>
            </a:tbl>
          </a:graphicData>
        </a:graphic>
      </p:graphicFrame>
      <p:pic>
        <p:nvPicPr>
          <p:cNvPr id="17" name="Рисунок 16" descr="Часы">
            <a:extLst>
              <a:ext uri="{FF2B5EF4-FFF2-40B4-BE49-F238E27FC236}">
                <a16:creationId xmlns:a16="http://schemas.microsoft.com/office/drawing/2014/main" id="{305C066C-516A-49B0-B9CF-8A7285CF7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3612" y="3966678"/>
            <a:ext cx="1233610" cy="123361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17BD4829-F0EE-426E-95EF-C14D905F9713}"/>
              </a:ext>
            </a:extLst>
          </p:cNvPr>
          <p:cNvSpPr/>
          <p:nvPr/>
        </p:nvSpPr>
        <p:spPr>
          <a:xfrm>
            <a:off x="1922149" y="5662532"/>
            <a:ext cx="854002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90 минут</a:t>
            </a:r>
          </a:p>
        </p:txBody>
      </p:sp>
      <p:pic>
        <p:nvPicPr>
          <p:cNvPr id="20" name="Рисунок 19" descr="Документ">
            <a:extLst>
              <a:ext uri="{FF2B5EF4-FFF2-40B4-BE49-F238E27FC236}">
                <a16:creationId xmlns:a16="http://schemas.microsoft.com/office/drawing/2014/main" id="{0627694F-307C-4CA3-BF8D-9B63DD6F63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8475" y="1125928"/>
            <a:ext cx="1139034" cy="1139034"/>
          </a:xfrm>
          <a:prstGeom prst="rect">
            <a:avLst/>
          </a:prstGeom>
        </p:spPr>
      </p:pic>
      <p:pic>
        <p:nvPicPr>
          <p:cNvPr id="21" name="Рисунок 20" descr="Поделиться">
            <a:extLst>
              <a:ext uri="{FF2B5EF4-FFF2-40B4-BE49-F238E27FC236}">
                <a16:creationId xmlns:a16="http://schemas.microsoft.com/office/drawing/2014/main" id="{F8F9697D-AED4-4A45-A862-D48E11A392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64744" y="208110"/>
            <a:ext cx="1054895" cy="1054895"/>
          </a:xfrm>
          <a:prstGeom prst="rect">
            <a:avLst/>
          </a:prstGeom>
        </p:spPr>
      </p:pic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5E9AC808-ED66-4CE9-8380-7389510699E6}"/>
              </a:ext>
            </a:extLst>
          </p:cNvPr>
          <p:cNvSpPr/>
          <p:nvPr/>
        </p:nvSpPr>
        <p:spPr>
          <a:xfrm>
            <a:off x="2861262" y="5200284"/>
            <a:ext cx="3450204" cy="1518852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endParaRPr lang="ru-RU" sz="1400" dirty="0">
              <a:solidFill>
                <a:schemeClr val="tx1"/>
              </a:solidFill>
            </a:endParaRPr>
          </a:p>
          <a:p>
            <a:pPr>
              <a:lnSpc>
                <a:spcPct val="114000"/>
              </a:lnSpc>
            </a:pPr>
            <a:r>
              <a:rPr lang="ru-RU" sz="1400" dirty="0">
                <a:solidFill>
                  <a:schemeClr val="tx1"/>
                </a:solidFill>
              </a:rPr>
              <a:t>Проверяемые элементы:</a:t>
            </a:r>
          </a:p>
          <a:p>
            <a:pPr marL="285750" indent="-285750">
              <a:lnSpc>
                <a:spcPct val="114000"/>
              </a:lnSpc>
              <a:buFont typeface="Courier New" panose="02070309020205020404" pitchFamily="49" charset="0"/>
              <a:buChar char="o"/>
            </a:pPr>
            <a:r>
              <a:rPr lang="ru-RU" sz="1400" dirty="0">
                <a:solidFill>
                  <a:schemeClr val="tx1"/>
                </a:solidFill>
              </a:rPr>
              <a:t>числа и вычисления;</a:t>
            </a:r>
          </a:p>
          <a:p>
            <a:pPr marL="285750" indent="-285750">
              <a:lnSpc>
                <a:spcPct val="114000"/>
              </a:lnSpc>
              <a:buFont typeface="Courier New" panose="02070309020205020404" pitchFamily="49" charset="0"/>
              <a:buChar char="o"/>
            </a:pPr>
            <a:r>
              <a:rPr lang="ru-RU" sz="1400" dirty="0">
                <a:solidFill>
                  <a:schemeClr val="tx1"/>
                </a:solidFill>
              </a:rPr>
              <a:t>геометрические фигуры;</a:t>
            </a:r>
          </a:p>
          <a:p>
            <a:pPr marL="285750" indent="-285750">
              <a:lnSpc>
                <a:spcPct val="114000"/>
              </a:lnSpc>
              <a:buFont typeface="Courier New" panose="02070309020205020404" pitchFamily="49" charset="0"/>
              <a:buChar char="o"/>
            </a:pPr>
            <a:r>
              <a:rPr lang="ru-RU" sz="1400" dirty="0">
                <a:solidFill>
                  <a:schemeClr val="tx1"/>
                </a:solidFill>
              </a:rPr>
              <a:t>текстовые задачи;</a:t>
            </a:r>
          </a:p>
          <a:p>
            <a:pPr marL="285750" indent="-285750">
              <a:lnSpc>
                <a:spcPct val="114000"/>
              </a:lnSpc>
              <a:buFont typeface="Courier New" panose="02070309020205020404" pitchFamily="49" charset="0"/>
              <a:buChar char="o"/>
            </a:pPr>
            <a:r>
              <a:rPr lang="ru-RU" sz="1400" dirty="0">
                <a:solidFill>
                  <a:schemeClr val="tx1"/>
                </a:solidFill>
              </a:rPr>
              <a:t>статистика и теория вероятностей;</a:t>
            </a:r>
          </a:p>
          <a:p>
            <a:pPr marL="285750" indent="-285750">
              <a:lnSpc>
                <a:spcPct val="114000"/>
              </a:lnSpc>
              <a:buFont typeface="Courier New" panose="02070309020205020404" pitchFamily="49" charset="0"/>
              <a:buChar char="o"/>
            </a:pPr>
            <a:r>
              <a:rPr lang="ru-RU" sz="1400" dirty="0">
                <a:solidFill>
                  <a:schemeClr val="tx1"/>
                </a:solidFill>
              </a:rPr>
              <a:t>измерения и вычисления.</a:t>
            </a:r>
          </a:p>
          <a:p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3DCE9BB-F4CF-4B95-91A6-92B2AC950244}"/>
              </a:ext>
            </a:extLst>
          </p:cNvPr>
          <p:cNvSpPr txBox="1"/>
          <p:nvPr/>
        </p:nvSpPr>
        <p:spPr>
          <a:xfrm>
            <a:off x="10662222" y="19936"/>
            <a:ext cx="15297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Математика,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1266978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6620" y="292746"/>
            <a:ext cx="10728960" cy="594360"/>
          </a:xfrm>
        </p:spPr>
        <p:txBody>
          <a:bodyPr/>
          <a:lstStyle/>
          <a:p>
            <a:r>
              <a:rPr lang="ru-RU" dirty="0"/>
              <a:t>Требования (умения)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D694B4-38C6-4E67-8022-2D8D631FCD71}"/>
              </a:ext>
            </a:extLst>
          </p:cNvPr>
          <p:cNvSpPr txBox="1"/>
          <p:nvPr/>
        </p:nvSpPr>
        <p:spPr>
          <a:xfrm>
            <a:off x="10662222" y="19936"/>
            <a:ext cx="15297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Математика,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77E36B87-D47A-432E-B62E-7EBB834279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2029706"/>
              </p:ext>
            </p:extLst>
          </p:nvPr>
        </p:nvGraphicFramePr>
        <p:xfrm>
          <a:off x="96893" y="887106"/>
          <a:ext cx="11760989" cy="570619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789227">
                  <a:extLst>
                    <a:ext uri="{9D8B030D-6E8A-4147-A177-3AD203B41FA5}">
                      <a16:colId xmlns:a16="http://schemas.microsoft.com/office/drawing/2014/main" val="3371003209"/>
                    </a:ext>
                  </a:extLst>
                </a:gridCol>
                <a:gridCol w="10971762">
                  <a:extLst>
                    <a:ext uri="{9D8B030D-6E8A-4147-A177-3AD203B41FA5}">
                      <a16:colId xmlns:a16="http://schemas.microsoft.com/office/drawing/2014/main" val="1794966923"/>
                    </a:ext>
                  </a:extLst>
                </a:gridCol>
              </a:tblGrid>
              <a:tr h="97798">
                <a:tc>
                  <a:txBody>
                    <a:bodyPr/>
                    <a:lstStyle/>
                    <a:p>
                      <a:pPr marL="67945" marR="4953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7945" marR="4953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Блоки </a:t>
                      </a:r>
                      <a:r>
                        <a:rPr lang="ru-RU" sz="13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ПООП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: выпускник научится / получит возможность научиться или проверяемые требования (умения) в соответствии с </a:t>
                      </a:r>
                      <a:r>
                        <a:rPr lang="ru-RU" sz="13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51856539"/>
                  </a:ext>
                </a:extLst>
              </a:tr>
              <a:tr h="338538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Выполнять, сочетая устные и письменные приемы, арифметические действия с натуральными и целыми числами, обыкновенными и десятичными дробями, положительными и отрицательными числами. Вычислять значения числовых выражений, выполнять прикидку и оценку результата вычислений, выполнять преобразования числовых выражений на основе свойств арифметических действий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316804931"/>
                  </a:ext>
                </a:extLst>
              </a:tr>
              <a:tr h="121996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Выполнять, сочетая устные и письменные приемы, арифметические действия с натуральными и целыми числами, обыкновенными дробями, положительными и отрицательными числами. Вычислять значения числовых выражений, выполнять прикидку и оценку результата вычислений, выполнять преобразования числовых выражений на основе свойств арифметических действий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519602564"/>
                  </a:ext>
                </a:extLst>
              </a:tr>
              <a:tr h="181256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Выполнять, сочетая устные и письменные приемы, арифметические действия с натуральными и целыми числами, десятичными дробями, положительными и отрицательными числами. Вычислять значения числовых выражений, выполнять прикидку и оценку результата вычислений, выполнять преобразования числовых выражений на основе свойств арифметических действий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679355219"/>
                  </a:ext>
                </a:extLst>
              </a:tr>
              <a:tr h="109593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Решать задачи, связанные с отношением, пропорциональностью величин, процентами; решать три основные задачи на дроби и проценты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510523923"/>
                  </a:ext>
                </a:extLst>
              </a:tr>
              <a:tr h="132699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Извлекать информацию, представленную в таблицах, на линейной, столбчатой или круговой диаграммах; интерпретировать представленные данные, использовать данные при решении задач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90867957"/>
                  </a:ext>
                </a:extLst>
              </a:tr>
              <a:tr h="139677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Решать задачи, связанные с отношением, пропорциональностью величин, процентами; решать три основные задачи на дроби и проценты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16968410"/>
                  </a:ext>
                </a:extLst>
              </a:tr>
              <a:tr h="157046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Соотносить точку на координатной прямой с соответствующим ей числом и изображать числа точками на координатной прямой, находить модуль числа. Использовать буквы для обозначения чисел при записи математических выражений, составлять буквенные выражения и формулы, находить значения буквенных выражений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7220648"/>
                  </a:ext>
                </a:extLst>
              </a:tr>
              <a:tr h="186176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Соотносить точку на координатной прямой с соответствующим ей числом и изображать числа точками на координатной прямой, находить модуль  числа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581229686"/>
                  </a:ext>
                </a:extLst>
              </a:tr>
              <a:tr h="191684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Находить неизвестный компонент равенства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042111620"/>
                  </a:ext>
                </a:extLst>
              </a:tr>
              <a:tr h="332186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Выполнять, сочетая устные и письменные приемы, арифметические действия с натуральными и целыми числами, обыкновенными и десятичными дробями, положительными и отрицательными числами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851672037"/>
                  </a:ext>
                </a:extLst>
              </a:tr>
              <a:tr h="150281">
                <a:tc>
                  <a:txBody>
                    <a:bodyPr/>
                    <a:lstStyle/>
                    <a:p>
                      <a:pPr marL="0" marR="13081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100" spc="0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Извлекать информацию, представленную в таблицах, на линейной, столбчатой или круговой диаграммах; интерпретировать представленные данные, использовать данные при решении задач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769400083"/>
                  </a:ext>
                </a:extLst>
              </a:tr>
              <a:tr h="170244">
                <a:tc>
                  <a:txBody>
                    <a:bodyPr/>
                    <a:lstStyle/>
                    <a:p>
                      <a:pPr marL="0" marR="13081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100" spc="0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Пользоваться геометрическими понятиями: равенство фигур, симметрия; использовать терминологию, связанную с симметрией: ось симметрии, центр симметрии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102929384"/>
                  </a:ext>
                </a:extLst>
              </a:tr>
              <a:tr h="299325">
                <a:tc>
                  <a:txBody>
                    <a:bodyPr/>
                    <a:lstStyle/>
                    <a:p>
                      <a:pPr marL="0" marR="13081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100" spc="0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Решать задачи, содержащие зависимости, связывающие величины: скорость, время, расстояние, цену, количество, стоимость, производительность, время, объем работы, используя арифметические действия, оценку, прикидку; пользоваться единицами измерения соответствующих величин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442304703"/>
                  </a:ext>
                </a:extLst>
              </a:tr>
              <a:tr h="166848">
                <a:tc>
                  <a:txBody>
                    <a:bodyPr/>
                    <a:lstStyle/>
                    <a:p>
                      <a:pPr marL="0" marR="13081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100" spc="0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Выполнять, сочетая устные и письменные приемы, арифметические действия с натуральными и целыми числами, обыкновенными и десятичными дробями, положительными и отрицательными числами. Вычислять значения числовых выражений, выполнять прикидку и оценку результата вычислений, выполнять преобразования числовых выражений на основе свойств арифметических действий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217835660"/>
                  </a:ext>
                </a:extLst>
              </a:tr>
              <a:tr h="166848">
                <a:tc>
                  <a:txBody>
                    <a:bodyPr/>
                    <a:lstStyle/>
                    <a:p>
                      <a:pPr marL="0" marR="13081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100" spc="0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Вычислять длину ломаной, периметр многоугольника; пользоваться единицами измерения длины, выражать одни единицы измерения длины через другие. Вычислять площадь фигур, составленных из прямоугольников; использовать разбиение на прямоугольники, на равные фигуры, достраивание до прямоугольника; пользоваться основными единицами измерения площади, выражать одни единицы измерения площади через другие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44928098"/>
                  </a:ext>
                </a:extLst>
              </a:tr>
              <a:tr h="166848">
                <a:tc>
                  <a:txBody>
                    <a:bodyPr/>
                    <a:lstStyle/>
                    <a:p>
                      <a:pPr marL="0" marR="13081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100" spc="0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Решать многошаговые текстовые задачи арифметическим способом. Решать задачи, связанные с отношением, пропорциональностью величин, процентами; решать три основные задачи на дроби и проценты. Решать задачи, содержащие зависимости, связывающие величины: скорость, время, расстояние, цену, количество, стоимость, производительность, время, объем работы, используя арифметические действия, оценку, прикидку; пользоваться единицами измерения соответствующих величин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506745247"/>
                  </a:ext>
                </a:extLst>
              </a:tr>
              <a:tr h="166848">
                <a:tc>
                  <a:txBody>
                    <a:bodyPr/>
                    <a:lstStyle/>
                    <a:p>
                      <a:pPr marL="0" marR="13081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100" spc="0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Решать многошаговые текстовые задачи арифметическим способом. Решать задачи, связанные с отношением, пропорциональностью величин, процентами; решать три основные задачи на дроби и проценты. Решать задачи, содержащие зависимости, связывающие величины: скорость, время, расстояние, цену, количество, стоимость, производительность, время, объем работы, используя арифметические действия, оценку, прикидку; пользоваться единицами измерения соответствующих величин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342733546"/>
                  </a:ext>
                </a:extLst>
              </a:tr>
              <a:tr h="166848">
                <a:tc>
                  <a:txBody>
                    <a:bodyPr/>
                    <a:lstStyle/>
                    <a:p>
                      <a:pPr marL="0" marR="13081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100" spc="0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Решать многошаговые текстовые задачи арифметическим способом. Составлять буквенные выражения по условию задачи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7932014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53861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8362281" cy="601148"/>
          </a:xfrm>
        </p:spPr>
        <p:txBody>
          <a:bodyPr>
            <a:noAutofit/>
          </a:bodyPr>
          <a:lstStyle/>
          <a:p>
            <a:r>
              <a:rPr lang="ru-RU" sz="2000" b="1" dirty="0"/>
              <a:t>Изменение доли участников по качеству знаний («4»+«5») по результатам ВПР в  2022-2026 гг.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B778A58D-E6E9-4DE1-8D27-8FDCACC32A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1079831"/>
              </p:ext>
            </p:extLst>
          </p:nvPr>
        </p:nvGraphicFramePr>
        <p:xfrm>
          <a:off x="102973" y="815788"/>
          <a:ext cx="11986054" cy="3033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8FAA810D-E1F2-4CF0-9CEE-B6A9C74CD0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8172856"/>
              </p:ext>
            </p:extLst>
          </p:nvPr>
        </p:nvGraphicFramePr>
        <p:xfrm>
          <a:off x="0" y="3691468"/>
          <a:ext cx="11986054" cy="3033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10D115C1-7984-469A-BFEC-0E7050520D28}"/>
              </a:ext>
            </a:extLst>
          </p:cNvPr>
          <p:cNvSpPr txBox="1"/>
          <p:nvPr/>
        </p:nvSpPr>
        <p:spPr>
          <a:xfrm>
            <a:off x="10662222" y="19936"/>
            <a:ext cx="15297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Математика,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10150291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300365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Достижение планируемых результатов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24E17C-64A9-4E95-B7EE-D88274A6906A}"/>
              </a:ext>
            </a:extLst>
          </p:cNvPr>
          <p:cNvSpPr txBox="1"/>
          <p:nvPr/>
        </p:nvSpPr>
        <p:spPr>
          <a:xfrm>
            <a:off x="10662222" y="19936"/>
            <a:ext cx="15297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Математика,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493D20BE-767E-4127-8995-EB38A1DC69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5947016"/>
              </p:ext>
            </p:extLst>
          </p:nvPr>
        </p:nvGraphicFramePr>
        <p:xfrm>
          <a:off x="28575" y="1691641"/>
          <a:ext cx="12134849" cy="42957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435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BC378BAD-155E-DB7C-261D-1B9411CA0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473" y="838899"/>
            <a:ext cx="10728960" cy="4594226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endParaRPr lang="ru-RU" sz="2000" b="1" dirty="0"/>
          </a:p>
          <a:p>
            <a:pPr algn="just">
              <a:spcBef>
                <a:spcPts val="0"/>
              </a:spcBef>
            </a:pPr>
            <a:r>
              <a:rPr lang="ru-RU" sz="2000" b="1" dirty="0"/>
              <a:t>Основная цель ВПР</a:t>
            </a:r>
            <a:r>
              <a:rPr lang="ru-RU" sz="2000" dirty="0"/>
              <a:t> – мониторинг уровня знаний школьников и оценка качества образования по федеральным государственным образовательным стандартам.</a:t>
            </a:r>
          </a:p>
          <a:p>
            <a:pPr algn="just">
              <a:spcBef>
                <a:spcPts val="0"/>
              </a:spcBef>
            </a:pPr>
            <a:endParaRPr lang="ru-RU" sz="2000" b="1" dirty="0"/>
          </a:p>
          <a:p>
            <a:pPr algn="just">
              <a:spcBef>
                <a:spcPts val="0"/>
              </a:spcBef>
            </a:pPr>
            <a:r>
              <a:rPr lang="ru-RU" sz="2000" b="1" dirty="0"/>
              <a:t>Принципы ВПР</a:t>
            </a:r>
            <a:r>
              <a:rPr lang="ru-RU" sz="2000" dirty="0"/>
              <a:t> — новые технологии, которые обеспечивают единую работу учащихся всех школ страны, единая система проведения ВПР одновременно во всех учебных заведениях по единым комплектам документов с использованием единой системы оценки качества результата.</a:t>
            </a:r>
          </a:p>
          <a:p>
            <a:pPr algn="just">
              <a:spcBef>
                <a:spcPts val="0"/>
              </a:spcBef>
            </a:pPr>
            <a:endParaRPr lang="ru-RU" sz="2000" b="1" dirty="0"/>
          </a:p>
          <a:p>
            <a:pPr algn="just">
              <a:spcBef>
                <a:spcPts val="0"/>
              </a:spcBef>
            </a:pPr>
            <a:r>
              <a:rPr lang="ru-RU" sz="2000" b="1" dirty="0"/>
              <a:t>Задачи ВПР:</a:t>
            </a:r>
            <a:endParaRPr lang="ru-RU" sz="2000" dirty="0"/>
          </a:p>
          <a:p>
            <a:pPr algn="just">
              <a:spcBef>
                <a:spcPts val="0"/>
              </a:spcBef>
            </a:pPr>
            <a:r>
              <a:rPr lang="ru-RU" sz="2000" dirty="0"/>
              <a:t>- выявление сильных и слабых сторон в подаче материала по определенному предмету и корректировка обучающего процесса;</a:t>
            </a:r>
          </a:p>
          <a:p>
            <a:pPr algn="just">
              <a:spcBef>
                <a:spcPts val="0"/>
              </a:spcBef>
            </a:pPr>
            <a:r>
              <a:rPr lang="ru-RU" sz="2000" dirty="0"/>
              <a:t>- планирование процесса повышения квалификации педагогов на специальных курсах и семинарах;</a:t>
            </a:r>
          </a:p>
          <a:p>
            <a:pPr algn="just">
              <a:spcBef>
                <a:spcPts val="0"/>
              </a:spcBef>
            </a:pPr>
            <a:r>
              <a:rPr lang="ru-RU" sz="2000" dirty="0"/>
              <a:t>- определение для педагога и родителей образовательной траектории учащегося и текущего уровня образованности школы, класса, ученика по отношению к требованиям, установленным федеральными государственными образовательными стандартами.</a:t>
            </a:r>
          </a:p>
          <a:p>
            <a:pPr algn="ctr"/>
            <a:endParaRPr lang="en-US" sz="3200" dirty="0">
              <a:latin typeface="+mn-lt"/>
            </a:endParaRPr>
          </a:p>
          <a:p>
            <a:pPr algn="just"/>
            <a:endParaRPr lang="ru-RU" sz="3600" dirty="0">
              <a:latin typeface="+mn-lt"/>
            </a:endParaRPr>
          </a:p>
          <a:p>
            <a:pPr algn="just"/>
            <a:endParaRPr lang="ru-RU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28884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участников по отметкам, 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469C88-F444-495C-B236-EE4A5FFC1114}"/>
              </a:ext>
            </a:extLst>
          </p:cNvPr>
          <p:cNvSpPr txBox="1"/>
          <p:nvPr/>
        </p:nvSpPr>
        <p:spPr>
          <a:xfrm>
            <a:off x="10662222" y="19936"/>
            <a:ext cx="15297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Математика,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915C32F8-16B1-4042-82DC-01E53C2C31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3169534"/>
              </p:ext>
            </p:extLst>
          </p:nvPr>
        </p:nvGraphicFramePr>
        <p:xfrm>
          <a:off x="2056447" y="742949"/>
          <a:ext cx="9658350" cy="61150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737616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первичных баллов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83A09A-5A2C-4CE5-B5F8-D285F6246768}"/>
              </a:ext>
            </a:extLst>
          </p:cNvPr>
          <p:cNvSpPr txBox="1"/>
          <p:nvPr/>
        </p:nvSpPr>
        <p:spPr>
          <a:xfrm>
            <a:off x="10662222" y="19936"/>
            <a:ext cx="15297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Математика,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67A5F1BA-10EE-43CD-91E5-A04AC50E60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607299"/>
              </p:ext>
            </p:extLst>
          </p:nvPr>
        </p:nvGraphicFramePr>
        <p:xfrm>
          <a:off x="229440" y="1754393"/>
          <a:ext cx="11858625" cy="4405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Стрелка: пятиугольник 13">
            <a:extLst>
              <a:ext uri="{FF2B5EF4-FFF2-40B4-BE49-F238E27FC236}">
                <a16:creationId xmlns:a16="http://schemas.microsoft.com/office/drawing/2014/main" id="{ABB1AA31-D743-4A88-9169-57BCFD66DA02}"/>
              </a:ext>
            </a:extLst>
          </p:cNvPr>
          <p:cNvSpPr/>
          <p:nvPr/>
        </p:nvSpPr>
        <p:spPr>
          <a:xfrm rot="5400000">
            <a:off x="9294286" y="1393689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5</a:t>
            </a:r>
            <a:endParaRPr lang="ru-RU" dirty="0"/>
          </a:p>
        </p:txBody>
      </p:sp>
      <p:sp>
        <p:nvSpPr>
          <p:cNvPr id="15" name="Стрелка: пятиугольник 14">
            <a:extLst>
              <a:ext uri="{FF2B5EF4-FFF2-40B4-BE49-F238E27FC236}">
                <a16:creationId xmlns:a16="http://schemas.microsoft.com/office/drawing/2014/main" id="{D87522F6-16D5-4CD3-ADB8-8BC9F9A39E54}"/>
              </a:ext>
            </a:extLst>
          </p:cNvPr>
          <p:cNvSpPr/>
          <p:nvPr/>
        </p:nvSpPr>
        <p:spPr>
          <a:xfrm rot="5400000">
            <a:off x="6613839" y="1393690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4</a:t>
            </a:r>
            <a:endParaRPr lang="ru-RU" dirty="0"/>
          </a:p>
        </p:txBody>
      </p:sp>
      <p:sp>
        <p:nvSpPr>
          <p:cNvPr id="16" name="Стрелка: пятиугольник 15">
            <a:extLst>
              <a:ext uri="{FF2B5EF4-FFF2-40B4-BE49-F238E27FC236}">
                <a16:creationId xmlns:a16="http://schemas.microsoft.com/office/drawing/2014/main" id="{FC75293A-757F-4DC6-93D3-A134794D66F7}"/>
              </a:ext>
            </a:extLst>
          </p:cNvPr>
          <p:cNvSpPr/>
          <p:nvPr/>
        </p:nvSpPr>
        <p:spPr>
          <a:xfrm rot="5400000">
            <a:off x="4007181" y="1393690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22035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Выполнение заданий группами участников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9F5D6B-79B0-4EAD-8DB5-A8BC5CE30DA6}"/>
              </a:ext>
            </a:extLst>
          </p:cNvPr>
          <p:cNvSpPr txBox="1"/>
          <p:nvPr/>
        </p:nvSpPr>
        <p:spPr>
          <a:xfrm>
            <a:off x="10662222" y="19936"/>
            <a:ext cx="15297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Математика,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63540FF-8C87-4774-8AFE-4B25550B66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58"/>
          <a:stretch/>
        </p:blipFill>
        <p:spPr>
          <a:xfrm>
            <a:off x="2115212" y="989900"/>
            <a:ext cx="8836144" cy="511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8599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967" y="288781"/>
            <a:ext cx="8032767" cy="509260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за работу с отметками по журналу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ABC1DC-C79D-4BEC-BA5E-71D2CC321D80}"/>
              </a:ext>
            </a:extLst>
          </p:cNvPr>
          <p:cNvSpPr txBox="1"/>
          <p:nvPr/>
        </p:nvSpPr>
        <p:spPr>
          <a:xfrm>
            <a:off x="10662222" y="19936"/>
            <a:ext cx="15297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Математика,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56DB748D-ADA8-4073-8420-E1938571DC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3936171"/>
              </p:ext>
            </p:extLst>
          </p:nvPr>
        </p:nvGraphicFramePr>
        <p:xfrm>
          <a:off x="923924" y="742064"/>
          <a:ext cx="10344151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905029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FA4C46F-5D12-76B5-8BC8-F8B043894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1870" y="297181"/>
            <a:ext cx="10728960" cy="594360"/>
          </a:xfrm>
        </p:spPr>
        <p:txBody>
          <a:bodyPr/>
          <a:lstStyle/>
          <a:p>
            <a:r>
              <a:rPr lang="ru-RU" dirty="0"/>
              <a:t>Выводы</a:t>
            </a:r>
          </a:p>
        </p:txBody>
      </p:sp>
      <p:sp>
        <p:nvSpPr>
          <p:cNvPr id="7" name="Объект 4">
            <a:extLst>
              <a:ext uri="{FF2B5EF4-FFF2-40B4-BE49-F238E27FC236}">
                <a16:creationId xmlns:a16="http://schemas.microsoft.com/office/drawing/2014/main" id="{C43E84AE-2FC9-4608-BADC-F993BE74A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284" y="1237507"/>
            <a:ext cx="11467694" cy="5323312"/>
          </a:xfrm>
          <a:noFill/>
        </p:spPr>
        <p:txBody>
          <a:bodyPr>
            <a:norm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В ВПР по математике в 6 классах приняло участие </a:t>
            </a:r>
            <a:r>
              <a:rPr lang="ru-RU" sz="2800" b="1" dirty="0"/>
              <a:t>19681</a:t>
            </a:r>
            <a:r>
              <a:rPr lang="ru-RU" sz="2800" dirty="0"/>
              <a:t> человека.</a:t>
            </a:r>
          </a:p>
          <a:p>
            <a:endParaRPr lang="ru-RU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Не справились с  работой (получили «2») </a:t>
            </a:r>
            <a:r>
              <a:rPr lang="ru-RU" sz="2800" b="1" dirty="0"/>
              <a:t>1594</a:t>
            </a:r>
            <a:r>
              <a:rPr lang="ru-RU" sz="2800" dirty="0"/>
              <a:t> участников (</a:t>
            </a:r>
            <a:r>
              <a:rPr lang="ru-RU" sz="2800" b="1" dirty="0"/>
              <a:t>8,1</a:t>
            </a:r>
            <a:r>
              <a:rPr lang="ru-RU" sz="2800" dirty="0"/>
              <a:t>%).</a:t>
            </a:r>
          </a:p>
          <a:p>
            <a:endParaRPr lang="ru-RU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 </a:t>
            </a:r>
            <a:r>
              <a:rPr lang="ru-RU" sz="2800" b="1" dirty="0"/>
              <a:t>44,24 </a:t>
            </a:r>
            <a:r>
              <a:rPr lang="ru-RU" sz="2800" dirty="0"/>
              <a:t>% участников показали качество знаний (получили «4» и «5») в  процессе выполнения работы.</a:t>
            </a:r>
          </a:p>
          <a:p>
            <a:endParaRPr lang="ru-RU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Наибольшую сложность при выполнении работы вызвали задания                  № </a:t>
            </a:r>
            <a:r>
              <a:rPr lang="ru-RU" sz="2800" b="1" dirty="0"/>
              <a:t>12, 13, 14, 15, 16, 17.</a:t>
            </a:r>
          </a:p>
          <a:p>
            <a:endParaRPr lang="ru-RU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962D7B-9F60-4C47-86BC-6E26974B37E0}"/>
              </a:ext>
            </a:extLst>
          </p:cNvPr>
          <p:cNvSpPr txBox="1"/>
          <p:nvPr/>
        </p:nvSpPr>
        <p:spPr>
          <a:xfrm>
            <a:off x="10662222" y="19936"/>
            <a:ext cx="15297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Математика,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35610337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7192A1F-275E-951D-1242-8D6271F06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1857" y="1993557"/>
            <a:ext cx="10068285" cy="4740464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/>
              <a:t>Основные результаты </a:t>
            </a:r>
          </a:p>
          <a:p>
            <a:pPr algn="ctr"/>
            <a:r>
              <a:rPr lang="ru-RU" sz="6600" b="1" dirty="0"/>
              <a:t>по биологии</a:t>
            </a:r>
          </a:p>
        </p:txBody>
      </p:sp>
    </p:spTree>
    <p:extLst>
      <p:ext uri="{BB962C8B-B14F-4D97-AF65-F5344CB8AC3E}">
        <p14:creationId xmlns:p14="http://schemas.microsoft.com/office/powerpoint/2010/main" val="27874207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0F7D01D-7223-435B-A3CF-762E77D525DC}"/>
              </a:ext>
            </a:extLst>
          </p:cNvPr>
          <p:cNvSpPr txBox="1">
            <a:spLocks/>
          </p:cNvSpPr>
          <p:nvPr/>
        </p:nvSpPr>
        <p:spPr>
          <a:xfrm>
            <a:off x="3490686" y="290710"/>
            <a:ext cx="3116580" cy="59436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rgbClr val="FF0000"/>
                </a:solidFill>
              </a:rPr>
              <a:t>NB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31FB0FC-E027-4013-AD37-A9F2A0F8AB8A}"/>
              </a:ext>
            </a:extLst>
          </p:cNvPr>
          <p:cNvSpPr/>
          <p:nvPr/>
        </p:nvSpPr>
        <p:spPr>
          <a:xfrm>
            <a:off x="310980" y="1002226"/>
            <a:ext cx="11296133" cy="5398573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rgbClr val="FF0000"/>
                </a:solidFill>
              </a:rPr>
              <a:t>Обращаем внимание, </a:t>
            </a:r>
            <a:r>
              <a:rPr lang="ru-RU" sz="2800" dirty="0">
                <a:solidFill>
                  <a:sysClr val="windowText" lastClr="000000"/>
                </a:solidFill>
              </a:rPr>
              <a:t>что в предоставлении результатов по биологии произошли изменения.</a:t>
            </a:r>
          </a:p>
          <a:p>
            <a:endParaRPr lang="ru-RU" sz="2800" dirty="0">
              <a:solidFill>
                <a:sysClr val="windowText" lastClr="000000"/>
              </a:solidFill>
            </a:endParaRPr>
          </a:p>
          <a:p>
            <a:r>
              <a:rPr lang="ru-RU" sz="2800" dirty="0">
                <a:solidFill>
                  <a:sysClr val="windowText" lastClr="000000"/>
                </a:solidFill>
              </a:rPr>
              <a:t>До 2021 г. проводилась работа по биологии.</a:t>
            </a:r>
          </a:p>
          <a:p>
            <a:r>
              <a:rPr lang="ru-RU" sz="2800" dirty="0">
                <a:solidFill>
                  <a:sysClr val="windowText" lastClr="000000"/>
                </a:solidFill>
              </a:rPr>
              <a:t>В 2022, 2023, 2024 гг. проводились работы по биологии линейной и концентрической.</a:t>
            </a:r>
          </a:p>
          <a:p>
            <a:r>
              <a:rPr lang="ru-RU" sz="2800" dirty="0">
                <a:solidFill>
                  <a:sysClr val="windowText" lastClr="000000"/>
                </a:solidFill>
              </a:rPr>
              <a:t>В  2025</a:t>
            </a:r>
            <a:r>
              <a:rPr lang="en-US" sz="2800" dirty="0">
                <a:solidFill>
                  <a:sysClr val="windowText" lastClr="000000"/>
                </a:solidFill>
              </a:rPr>
              <a:t>-2026</a:t>
            </a:r>
            <a:r>
              <a:rPr lang="ru-RU" sz="2800" dirty="0">
                <a:solidFill>
                  <a:sysClr val="windowText" lastClr="000000"/>
                </a:solidFill>
              </a:rPr>
              <a:t> гг. проводились работы по биологии.</a:t>
            </a:r>
          </a:p>
          <a:p>
            <a:endParaRPr lang="ru-RU" sz="2800" dirty="0">
              <a:solidFill>
                <a:sysClr val="windowText" lastClr="000000"/>
              </a:solidFill>
            </a:endParaRPr>
          </a:p>
          <a:p>
            <a:r>
              <a:rPr lang="ru-RU" sz="2800" dirty="0">
                <a:solidFill>
                  <a:sysClr val="windowText" lastClr="000000"/>
                </a:solidFill>
              </a:rPr>
              <a:t>Для приведения работы к  единому виду  данные ВПР в 2025-2026 гг. будут представлены по биологии линейной.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48533E9-882C-423E-9940-B4C4979F5853}"/>
              </a:ext>
            </a:extLst>
          </p:cNvPr>
          <p:cNvSpPr txBox="1"/>
          <p:nvPr/>
        </p:nvSpPr>
        <p:spPr>
          <a:xfrm>
            <a:off x="10529878" y="0"/>
            <a:ext cx="16621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Биология (</a:t>
            </a:r>
            <a:r>
              <a:rPr lang="ru-RU" sz="12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ЛП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),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11187914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0F7D01D-7223-435B-A3CF-762E77D525DC}"/>
              </a:ext>
            </a:extLst>
          </p:cNvPr>
          <p:cNvSpPr txBox="1">
            <a:spLocks/>
          </p:cNvSpPr>
          <p:nvPr/>
        </p:nvSpPr>
        <p:spPr>
          <a:xfrm>
            <a:off x="3490686" y="290710"/>
            <a:ext cx="3116580" cy="5943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Описание работы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F452794E-3ABB-4847-9459-CB69FDB4776B}"/>
              </a:ext>
            </a:extLst>
          </p:cNvPr>
          <p:cNvSpPr/>
          <p:nvPr/>
        </p:nvSpPr>
        <p:spPr>
          <a:xfrm>
            <a:off x="108739" y="2341046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16 </a:t>
            </a:r>
            <a:r>
              <a:rPr lang="ru-RU" dirty="0">
                <a:solidFill>
                  <a:sysClr val="windowText" lastClr="000000"/>
                </a:solidFill>
              </a:rPr>
              <a:t>заданий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4BA2786-3DFF-41D6-A840-04D3ABEAA725}"/>
              </a:ext>
            </a:extLst>
          </p:cNvPr>
          <p:cNvSpPr/>
          <p:nvPr/>
        </p:nvSpPr>
        <p:spPr>
          <a:xfrm>
            <a:off x="1939188" y="2341046"/>
            <a:ext cx="2883243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12 заданий базового уровня сложности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E1EAEA2-B72C-4122-8C12-CC36DD7CF02D}"/>
              </a:ext>
            </a:extLst>
          </p:cNvPr>
          <p:cNvSpPr/>
          <p:nvPr/>
        </p:nvSpPr>
        <p:spPr>
          <a:xfrm>
            <a:off x="113682" y="5200288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Работа состоит 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из двух частей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31FB0FC-E027-4013-AD37-A9F2A0F8AB8A}"/>
              </a:ext>
            </a:extLst>
          </p:cNvPr>
          <p:cNvSpPr/>
          <p:nvPr/>
        </p:nvSpPr>
        <p:spPr>
          <a:xfrm>
            <a:off x="3490686" y="4613544"/>
            <a:ext cx="8579294" cy="1079158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ysClr val="windowText" lastClr="000000"/>
                </a:solidFill>
              </a:rPr>
              <a:t>Часть 1: задания 1-8.</a:t>
            </a:r>
          </a:p>
          <a:p>
            <a:r>
              <a:rPr lang="ru-RU" sz="1200" dirty="0">
                <a:solidFill>
                  <a:sysClr val="windowText" lastClr="000000"/>
                </a:solidFill>
              </a:rPr>
              <a:t>1.1-1.3, 2.1, 4.2, 7.2 – краткий ответ в  виде цифры, буквы, слова или словосочетания;</a:t>
            </a:r>
          </a:p>
          <a:p>
            <a:r>
              <a:rPr lang="ru-RU" sz="1200" dirty="0">
                <a:solidFill>
                  <a:sysClr val="windowText" lastClr="000000"/>
                </a:solidFill>
              </a:rPr>
              <a:t>3, 5 – установление соответствия, выбор нескольких верных ответов из множества и запись ответа в  виде последовательности цифр или букв;</a:t>
            </a:r>
          </a:p>
          <a:p>
            <a:r>
              <a:rPr lang="ru-RU" sz="1200" dirty="0">
                <a:solidFill>
                  <a:sysClr val="windowText" lastClr="000000"/>
                </a:solidFill>
              </a:rPr>
              <a:t>2.2, 4.1, 6, 7.1, 8 – развернутый ответ.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50E5816E-2110-4725-BDF8-B4AAAD3DAE81}"/>
              </a:ext>
            </a:extLst>
          </p:cNvPr>
          <p:cNvSpPr/>
          <p:nvPr/>
        </p:nvSpPr>
        <p:spPr>
          <a:xfrm>
            <a:off x="5048976" y="3265538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минимальный балл за работу - </a:t>
            </a:r>
            <a:r>
              <a:rPr lang="ru-RU" b="1" dirty="0">
                <a:solidFill>
                  <a:sysClr val="windowText" lastClr="000000"/>
                </a:solidFill>
              </a:rPr>
              <a:t>11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EC46491-BD9C-4F30-ABB8-8D06FC9DB66F}"/>
              </a:ext>
            </a:extLst>
          </p:cNvPr>
          <p:cNvSpPr/>
          <p:nvPr/>
        </p:nvSpPr>
        <p:spPr>
          <a:xfrm>
            <a:off x="5048976" y="2351806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максимальный балл за работу -  </a:t>
            </a:r>
            <a:r>
              <a:rPr lang="ru-RU" b="1" dirty="0">
                <a:solidFill>
                  <a:sysClr val="windowText" lastClr="000000"/>
                </a:solidFill>
              </a:rPr>
              <a:t>42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3EEB01CB-1853-44FF-B0DC-3ADB00B795AF}"/>
              </a:ext>
            </a:extLst>
          </p:cNvPr>
          <p:cNvSpPr/>
          <p:nvPr/>
        </p:nvSpPr>
        <p:spPr>
          <a:xfrm>
            <a:off x="1939187" y="3265538"/>
            <a:ext cx="2883243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4 задания повышенного уровня сложности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2BD5BEBA-741E-4EA2-8876-EB92469EB874}"/>
              </a:ext>
            </a:extLst>
          </p:cNvPr>
          <p:cNvSpPr/>
          <p:nvPr/>
        </p:nvSpPr>
        <p:spPr>
          <a:xfrm>
            <a:off x="8207221" y="1422511"/>
            <a:ext cx="3525107" cy="807308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Перевод первичных баллов 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в  отметки по пятибалльной шкале</a:t>
            </a: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7506DA7C-50E6-4EB1-B291-D46D754086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111084"/>
              </p:ext>
            </p:extLst>
          </p:nvPr>
        </p:nvGraphicFramePr>
        <p:xfrm>
          <a:off x="7953375" y="2389325"/>
          <a:ext cx="4002735" cy="17159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6814">
                  <a:extLst>
                    <a:ext uri="{9D8B030D-6E8A-4147-A177-3AD203B41FA5}">
                      <a16:colId xmlns:a16="http://schemas.microsoft.com/office/drawing/2014/main" val="3089212738"/>
                    </a:ext>
                  </a:extLst>
                </a:gridCol>
                <a:gridCol w="705455">
                  <a:extLst>
                    <a:ext uri="{9D8B030D-6E8A-4147-A177-3AD203B41FA5}">
                      <a16:colId xmlns:a16="http://schemas.microsoft.com/office/drawing/2014/main" val="469627586"/>
                    </a:ext>
                  </a:extLst>
                </a:gridCol>
                <a:gridCol w="673488">
                  <a:extLst>
                    <a:ext uri="{9D8B030D-6E8A-4147-A177-3AD203B41FA5}">
                      <a16:colId xmlns:a16="http://schemas.microsoft.com/office/drawing/2014/main" val="1410754882"/>
                    </a:ext>
                  </a:extLst>
                </a:gridCol>
                <a:gridCol w="664134">
                  <a:extLst>
                    <a:ext uri="{9D8B030D-6E8A-4147-A177-3AD203B41FA5}">
                      <a16:colId xmlns:a16="http://schemas.microsoft.com/office/drawing/2014/main" val="3208314456"/>
                    </a:ext>
                  </a:extLst>
                </a:gridCol>
                <a:gridCol w="682844">
                  <a:extLst>
                    <a:ext uri="{9D8B030D-6E8A-4147-A177-3AD203B41FA5}">
                      <a16:colId xmlns:a16="http://schemas.microsoft.com/office/drawing/2014/main" val="4101601159"/>
                    </a:ext>
                  </a:extLst>
                </a:gridCol>
              </a:tblGrid>
              <a:tr h="77799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Отметка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«2»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«3»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«4»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«5»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2861024"/>
                  </a:ext>
                </a:extLst>
              </a:tr>
              <a:tr h="93795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Первичные баллы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0-10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11-22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23-34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35-42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7554406"/>
                  </a:ext>
                </a:extLst>
              </a:tr>
            </a:tbl>
          </a:graphicData>
        </a:graphic>
      </p:graphicFrame>
      <p:pic>
        <p:nvPicPr>
          <p:cNvPr id="17" name="Рисунок 16" descr="Часы">
            <a:extLst>
              <a:ext uri="{FF2B5EF4-FFF2-40B4-BE49-F238E27FC236}">
                <a16:creationId xmlns:a16="http://schemas.microsoft.com/office/drawing/2014/main" id="{305C066C-516A-49B0-B9CF-8A7285CF7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3612" y="3966678"/>
            <a:ext cx="1233610" cy="123361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17BD4829-F0EE-426E-95EF-C14D905F9713}"/>
              </a:ext>
            </a:extLst>
          </p:cNvPr>
          <p:cNvSpPr/>
          <p:nvPr/>
        </p:nvSpPr>
        <p:spPr>
          <a:xfrm>
            <a:off x="1985236" y="5200288"/>
            <a:ext cx="1263972" cy="1518852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90 минут</a:t>
            </a:r>
          </a:p>
        </p:txBody>
      </p:sp>
      <p:pic>
        <p:nvPicPr>
          <p:cNvPr id="20" name="Рисунок 19" descr="Документ">
            <a:extLst>
              <a:ext uri="{FF2B5EF4-FFF2-40B4-BE49-F238E27FC236}">
                <a16:creationId xmlns:a16="http://schemas.microsoft.com/office/drawing/2014/main" id="{0627694F-307C-4CA3-BF8D-9B63DD6F63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8475" y="1125928"/>
            <a:ext cx="1139034" cy="1139034"/>
          </a:xfrm>
          <a:prstGeom prst="rect">
            <a:avLst/>
          </a:prstGeom>
        </p:spPr>
      </p:pic>
      <p:pic>
        <p:nvPicPr>
          <p:cNvPr id="21" name="Рисунок 20" descr="Поделиться">
            <a:extLst>
              <a:ext uri="{FF2B5EF4-FFF2-40B4-BE49-F238E27FC236}">
                <a16:creationId xmlns:a16="http://schemas.microsoft.com/office/drawing/2014/main" id="{F8F9697D-AED4-4A45-A862-D48E11A392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64744" y="208110"/>
            <a:ext cx="1054895" cy="105489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48533E9-882C-423E-9940-B4C4979F5853}"/>
              </a:ext>
            </a:extLst>
          </p:cNvPr>
          <p:cNvSpPr txBox="1"/>
          <p:nvPr/>
        </p:nvSpPr>
        <p:spPr>
          <a:xfrm>
            <a:off x="10529878" y="0"/>
            <a:ext cx="16621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Биология (</a:t>
            </a:r>
            <a:r>
              <a:rPr lang="ru-RU" sz="12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ЛП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),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37C34F6F-272C-4B16-BD6B-92CEDF63937A}"/>
              </a:ext>
            </a:extLst>
          </p:cNvPr>
          <p:cNvSpPr/>
          <p:nvPr/>
        </p:nvSpPr>
        <p:spPr>
          <a:xfrm>
            <a:off x="3499544" y="5778843"/>
            <a:ext cx="8578774" cy="1079157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ysClr val="windowText" lastClr="000000"/>
                </a:solidFill>
              </a:rPr>
              <a:t>Часть 2: задания 9-16.</a:t>
            </a:r>
          </a:p>
          <a:p>
            <a:r>
              <a:rPr lang="ru-RU" sz="1200" dirty="0">
                <a:solidFill>
                  <a:sysClr val="windowText" lastClr="000000"/>
                </a:solidFill>
              </a:rPr>
              <a:t>11.4, 16 - краткий ответ в  виде цифры, буквы, слова или словосочетания;</a:t>
            </a:r>
          </a:p>
          <a:p>
            <a:r>
              <a:rPr lang="ru-RU" sz="1200" dirty="0">
                <a:solidFill>
                  <a:sysClr val="windowText" lastClr="000000"/>
                </a:solidFill>
              </a:rPr>
              <a:t>10.1, 11.1-11.3, 14.1, 15 – установление соответствия, выбор нескольких верных ответов из множества и запись ответа в  виде последовательности цифр или букв;</a:t>
            </a:r>
          </a:p>
          <a:p>
            <a:r>
              <a:rPr lang="ru-RU" sz="1200" dirty="0">
                <a:solidFill>
                  <a:sysClr val="windowText" lastClr="000000"/>
                </a:solidFill>
              </a:rPr>
              <a:t>9, 10.2, 12, 13, 14.2– развернутый ответ.</a:t>
            </a:r>
          </a:p>
        </p:txBody>
      </p:sp>
    </p:spTree>
    <p:extLst>
      <p:ext uri="{BB962C8B-B14F-4D97-AF65-F5344CB8AC3E}">
        <p14:creationId xmlns:p14="http://schemas.microsoft.com/office/powerpoint/2010/main" val="18015082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6620" y="292746"/>
            <a:ext cx="10728960" cy="594360"/>
          </a:xfrm>
        </p:spPr>
        <p:txBody>
          <a:bodyPr/>
          <a:lstStyle/>
          <a:p>
            <a:r>
              <a:rPr lang="ru-RU" dirty="0"/>
              <a:t>Требования (умения)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AD9087-803F-4864-A578-FF7BAB3B57EE}"/>
              </a:ext>
            </a:extLst>
          </p:cNvPr>
          <p:cNvSpPr txBox="1"/>
          <p:nvPr/>
        </p:nvSpPr>
        <p:spPr>
          <a:xfrm>
            <a:off x="10529878" y="0"/>
            <a:ext cx="16621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Биология (</a:t>
            </a:r>
            <a:r>
              <a:rPr lang="ru-RU" sz="12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ЛП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),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91378B6C-E6D2-42E4-9FBA-4B023FC575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5801556"/>
              </p:ext>
            </p:extLst>
          </p:nvPr>
        </p:nvGraphicFramePr>
        <p:xfrm>
          <a:off x="75942" y="803053"/>
          <a:ext cx="11987427" cy="5895011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{5940675A-B579-460E-94D1-54222C63F5DA}</a:tableStyleId>
              </a:tblPr>
              <a:tblGrid>
                <a:gridCol w="596281">
                  <a:extLst>
                    <a:ext uri="{9D8B030D-6E8A-4147-A177-3AD203B41FA5}">
                      <a16:colId xmlns:a16="http://schemas.microsoft.com/office/drawing/2014/main" val="1602300257"/>
                    </a:ext>
                  </a:extLst>
                </a:gridCol>
                <a:gridCol w="11391146">
                  <a:extLst>
                    <a:ext uri="{9D8B030D-6E8A-4147-A177-3AD203B41FA5}">
                      <a16:colId xmlns:a16="http://schemas.microsoft.com/office/drawing/2014/main" val="3427477491"/>
                    </a:ext>
                  </a:extLst>
                </a:gridCol>
              </a:tblGrid>
              <a:tr h="219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900" b="1" dirty="0">
                          <a:effectLst/>
                          <a:latin typeface="+mn-lt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900" b="1" dirty="0">
                          <a:effectLst/>
                          <a:latin typeface="+mn-lt"/>
                        </a:rPr>
                        <a:t>п/п</a:t>
                      </a:r>
                      <a:endParaRPr lang="ru-RU" sz="9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900" b="1" dirty="0">
                          <a:effectLst/>
                          <a:latin typeface="+mn-lt"/>
                        </a:rPr>
                        <a:t>Блоки</a:t>
                      </a:r>
                      <a:r>
                        <a:rPr lang="ru-RU" sz="900" b="1" spc="-3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1" dirty="0" err="1">
                          <a:effectLst/>
                          <a:latin typeface="+mn-lt"/>
                        </a:rPr>
                        <a:t>ПООП</a:t>
                      </a:r>
                      <a:r>
                        <a:rPr lang="ru-RU" sz="900" b="1" spc="-3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1" dirty="0">
                          <a:effectLst/>
                          <a:latin typeface="+mn-lt"/>
                        </a:rPr>
                        <a:t>:</a:t>
                      </a:r>
                      <a:r>
                        <a:rPr lang="ru-RU" sz="900" b="1" spc="-3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1" dirty="0">
                          <a:effectLst/>
                          <a:latin typeface="+mn-lt"/>
                        </a:rPr>
                        <a:t>выпускник</a:t>
                      </a:r>
                      <a:r>
                        <a:rPr lang="ru-RU" sz="900" b="1" spc="-4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1" dirty="0">
                          <a:effectLst/>
                          <a:latin typeface="+mn-lt"/>
                        </a:rPr>
                        <a:t>научится</a:t>
                      </a:r>
                      <a:r>
                        <a:rPr lang="ru-RU" sz="900" b="1" spc="-3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1" dirty="0">
                          <a:effectLst/>
                          <a:latin typeface="+mn-lt"/>
                        </a:rPr>
                        <a:t>/</a:t>
                      </a:r>
                      <a:r>
                        <a:rPr lang="ru-RU" sz="900" b="1" spc="-2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1" dirty="0">
                          <a:effectLst/>
                          <a:latin typeface="+mn-lt"/>
                        </a:rPr>
                        <a:t>получит </a:t>
                      </a:r>
                      <a:r>
                        <a:rPr lang="ru-RU" sz="900" b="1" spc="-28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1" dirty="0">
                          <a:effectLst/>
                          <a:latin typeface="+mn-lt"/>
                        </a:rPr>
                        <a:t>возможность</a:t>
                      </a:r>
                      <a:r>
                        <a:rPr lang="ru-RU" sz="900" b="1" spc="-1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1" dirty="0">
                          <a:effectLst/>
                          <a:latin typeface="+mn-lt"/>
                        </a:rPr>
                        <a:t>научиться</a:t>
                      </a:r>
                      <a:r>
                        <a:rPr lang="ru-RU" sz="900" b="1" spc="-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1" dirty="0">
                          <a:effectLst/>
                          <a:latin typeface="+mn-lt"/>
                        </a:rPr>
                        <a:t>или</a:t>
                      </a:r>
                      <a:r>
                        <a:rPr lang="ru-RU" sz="900" b="1" spc="-1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1" dirty="0">
                          <a:effectLst/>
                          <a:latin typeface="+mn-lt"/>
                        </a:rPr>
                        <a:t>проверяемые требования</a:t>
                      </a:r>
                      <a:r>
                        <a:rPr lang="ru-RU" sz="900" b="1" spc="-2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1" dirty="0">
                          <a:effectLst/>
                          <a:latin typeface="+mn-lt"/>
                        </a:rPr>
                        <a:t>(умения)</a:t>
                      </a:r>
                      <a:r>
                        <a:rPr lang="ru-RU" sz="900" b="1" spc="-2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1" dirty="0">
                          <a:effectLst/>
                          <a:latin typeface="+mn-lt"/>
                        </a:rPr>
                        <a:t>в</a:t>
                      </a:r>
                      <a:r>
                        <a:rPr lang="ru-RU" sz="900" b="1" spc="-3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1" dirty="0">
                          <a:effectLst/>
                          <a:latin typeface="+mn-lt"/>
                        </a:rPr>
                        <a:t>соответствии</a:t>
                      </a:r>
                      <a:r>
                        <a:rPr lang="ru-RU" sz="900" b="1" spc="-2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1" dirty="0">
                          <a:effectLst/>
                          <a:latin typeface="+mn-lt"/>
                        </a:rPr>
                        <a:t>с</a:t>
                      </a:r>
                      <a:r>
                        <a:rPr lang="ru-RU" sz="900" b="1" spc="-2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1" dirty="0" err="1">
                          <a:effectLst/>
                          <a:latin typeface="+mn-lt"/>
                        </a:rPr>
                        <a:t>ФГОС</a:t>
                      </a:r>
                      <a:endParaRPr lang="ru-RU" sz="9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38428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 rowSpan="3"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Описывать строение и жизнедеятельность растительного организма (на примере покрытосеменных или цветковых): поглощение воды и минеральное питание, фотосинтез, дыхание, транспорт веществ, рост, размножение, развитие; связь строения вегетативных и генеративных органов растений с их функциями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768954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78492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4819962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Характеризовать признаки растений, уровни организации растительного организма, части растений: клетки, ткани, органы, системы органов, организм. Сравнивать растительные ткани и органы растений между собой</a:t>
                      </a: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0124862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0949340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Характеризовать процессы жизнедеятельности растений: поглощение воды и минеральное питание, фотосинтез, дыхание, рост, развитие, способы естественного и искусственного вегетативного размножения; семенное размножение (на примере покрытосеменных, или цветковых)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5424377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Описывать строение и жизнедеятельность растительного организма (на примере покрытосеменных, или цветковых): поглощение воды и минеральное питание, фотосинтез, дыхание, транспорт веществ, рост, размножение, развитие; связь строения вегетативных и генеративных органов растений с их функциями. Классифицировать растения и их части по разным основаниям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97350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9660794"/>
                  </a:ext>
                </a:extLst>
              </a:tr>
              <a:tr h="65661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Различать и описывать живые и гербарные экземпляры растений по заданному плану, части растений по изображениям, схемам, моделям, муляжам, рельефным таблицам. Классифицировать растения и их части по разным основаниям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794495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Выполнять практические и лабораторные работы по морфологии и физиологии растений, в том числе работы с микроскопом с постоянными (фиксированными) и временными микропрепаратами, исследовательские работы с использованием приборов и инструментов цифровой лаборатории. Использовать методы биологии: проводить наблюдения за растениями, описывать растения и их части, ставить простейшие биологические опыты и эксперименты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9592989"/>
                  </a:ext>
                </a:extLst>
              </a:tr>
              <a:tr h="168006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Описывать строение и жизнедеятельность растительного организма (на примере покрытосеменных, или цветковых): поглощение воды и минеральное питание, фотосинтез, дыхание, транспорт веществ, рост, размножение, развитие; связь строения вегетативных и генеративных органов растений с их функциями. Выполнять практические и лабораторные работы по морфологии и физиологии растений, в том числе работы с микроскопом с постоянными (фиксированными) и временными микропрепаратами, исследовательские работы с использованием приборов и инструментов цифровой лаборатории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065571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6125573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Выявлять причинно-следственные связи между строением и функциями тканей и органов растений, строением и жизнедеятельностью растений. Использовать методы биологии: проводить наблюдения за растениями, описывать растения и их части, ставить простейшие биологические опыты и эксперименты. Владеть приемами работы с биологической информацией: формулировать основания для извлечения и обобщения информации из двух источников, преобразовывать информацию из одной знаковой системы в другую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29344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Различать и описывать живые и гербарные экземпляры растений по заданному плану, части растений по изображениям, схемам, моделям, муляжам, рельефным таблицам. Классифицировать растения и их части по разным основаниям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5355043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Характеризовать признаки растений, уровни организации растительного организма, части растений: клетки, ткани, органы, системы органов, организм. Выявлять причинно-следственные связи между строением и функциями тканей и органов растений, строением и жизнедеятельностью растений. Классифицировать растения и их части по разным основаниям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4510890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6756613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11.1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 rowSpan="4"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Различать и описывать живые и гербарные экземпляры растений по заданному плану, части растений по изображениям, схемам, моделям, муляжам, рельефным таблицам. Характеризовать признаки растений, уровни организации растительного организма, части растений: клетки, ткани, органы, системы органов, организм. Классифицировать растения и их части по разным основаниям</a:t>
                      </a:r>
                    </a:p>
                  </a:txBody>
                  <a:tcPr marL="9525" marR="9525" marT="9525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3452799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11.2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1059244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11.3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827372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11.4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88966"/>
                  </a:ext>
                </a:extLst>
              </a:tr>
              <a:tr h="242878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12К1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 rowSpan="3"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Различать и описывать живые и гербарные экземпляры растений по заданному плану, части растений по изображениям, схемам, моделям, муляжам, рельефным таблицам. Характеризовать признаки растений, уровни организации растительного организма, части растений: клетки, ткани, органы, системы органов, организм. Сравнивать растительные ткани и органы растений между собой. Выявлять причинно-следственные связи между строением и функциями тканей и органов растений, строением и жизнедеятельностью растений. Классифицировать растения и их части по разным основаниям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2328884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12К2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2646142"/>
                  </a:ext>
                </a:extLst>
              </a:tr>
              <a:tr h="115485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40712"/>
                  </a:ext>
                </a:extLst>
              </a:tr>
              <a:tr h="217763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14.1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Характеризовать признаки растений, уровни организации растительного организма, части растений: клетки, ткани, органы, системы органов, организм. Сравнивать растительные ткани и органы растений между собой. Выявлять причинно-следственные связи между строением и функциями тканей и органов растений, строением и жизнедеятельностью растений. Классифицировать растения и их части по разным основаниям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35628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14.2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7803416"/>
                  </a:ext>
                </a:extLst>
              </a:tr>
              <a:tr h="196428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Описывать строение и жизнедеятельность растительного организма (на примере покрытосеменных, или цветковых): поглощение воды и минеральное питание, фотосинтез, дыхание, транспорт веществ, рост, размножение, развитие; связь строения вегетативных и генеративных органов растений с их функциями. Характеризовать признаки растений, уровни организации растительного организма, части растений: клетки, ткани, органы, системы органов, организм. Сравнивать растительные ткани и органы растений между собой. Характеризовать процессы жизнедеятельности растений: поглощение воды и минеральное питание, фотосинтез, дыхание, рост, развитие, способы естественного и искусственного вегетативного размножения; семенное размножение (на примере покрытосеменных, или цветковых). Выявлять причинно-следственные связи между строением и функциями тканей и органов растений, строением и жизнедеятельностью растений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2445723"/>
                  </a:ext>
                </a:extLst>
              </a:tr>
              <a:tr h="229148">
                <a:tc>
                  <a:txBody>
                    <a:bodyPr/>
                    <a:lstStyle/>
                    <a:p>
                      <a:pPr marL="90170" marR="95885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Описывать строение и жизнедеятельность растительного организма. Характеризовать процессы жизнедеятельности растений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44311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53939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8362281" cy="600369"/>
          </a:xfrm>
        </p:spPr>
        <p:txBody>
          <a:bodyPr>
            <a:noAutofit/>
          </a:bodyPr>
          <a:lstStyle/>
          <a:p>
            <a:r>
              <a:rPr lang="ru-RU" sz="2000" b="1" dirty="0"/>
              <a:t>Изменение доли участников по качеству знаний («4»+«5») по результатам ВПР в  2022-2026 гг.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B778A58D-E6E9-4DE1-8D27-8FDCACC32A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8174528"/>
              </p:ext>
            </p:extLst>
          </p:nvPr>
        </p:nvGraphicFramePr>
        <p:xfrm>
          <a:off x="102973" y="753173"/>
          <a:ext cx="11986054" cy="3033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8FAA810D-E1F2-4CF0-9CEE-B6A9C74CD0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9700013"/>
              </p:ext>
            </p:extLst>
          </p:nvPr>
        </p:nvGraphicFramePr>
        <p:xfrm>
          <a:off x="0" y="3656001"/>
          <a:ext cx="11986054" cy="3033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A75683B-5140-437D-880A-CDD61C4E1C8B}"/>
              </a:ext>
            </a:extLst>
          </p:cNvPr>
          <p:cNvSpPr txBox="1"/>
          <p:nvPr/>
        </p:nvSpPr>
        <p:spPr>
          <a:xfrm>
            <a:off x="10529878" y="0"/>
            <a:ext cx="16621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Биология (</a:t>
            </a:r>
            <a:r>
              <a:rPr lang="ru-RU" sz="12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ЛП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),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1454159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FA4C46F-5D12-76B5-8BC8-F8B043894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2958" y="302392"/>
            <a:ext cx="5619853" cy="594360"/>
          </a:xfrm>
        </p:spPr>
        <p:txBody>
          <a:bodyPr>
            <a:normAutofit/>
          </a:bodyPr>
          <a:lstStyle/>
          <a:p>
            <a:r>
              <a:rPr lang="ru-RU" b="1" dirty="0"/>
              <a:t>Как использовать результаты ВПР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BC378BAD-155E-DB7C-261D-1B9411CA0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614" y="1816347"/>
            <a:ext cx="5409479" cy="2129653"/>
          </a:xfrm>
        </p:spPr>
        <p:txBody>
          <a:bodyPr>
            <a:no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dirty="0">
                <a:latin typeface="+mn-lt"/>
              </a:rPr>
              <a:t>адресная работа с образовательными организациями и учителями, чьи учащиеся показывают низкие результаты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dirty="0">
                <a:latin typeface="+mn-lt"/>
              </a:rPr>
              <a:t>организация методических заседаний по выработке стратегий исправления основных ошибок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dirty="0">
                <a:latin typeface="+mn-lt"/>
              </a:rPr>
              <a:t>организация транслирования опыта учителей, учащиеся которых показывают стабильные и хорошие результаты</a:t>
            </a:r>
          </a:p>
        </p:txBody>
      </p:sp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080E9E4-4437-488C-9149-75840E35420A}"/>
              </a:ext>
            </a:extLst>
          </p:cNvPr>
          <p:cNvSpPr txBox="1">
            <a:spLocks/>
          </p:cNvSpPr>
          <p:nvPr/>
        </p:nvSpPr>
        <p:spPr>
          <a:xfrm>
            <a:off x="939624" y="4036786"/>
            <a:ext cx="3506849" cy="4143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solidFill>
                  <a:srgbClr val="14444F"/>
                </a:solidFill>
                <a:latin typeface="+mn-lt"/>
              </a:rPr>
              <a:t>Учитель</a:t>
            </a:r>
          </a:p>
        </p:txBody>
      </p:sp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FD1D88A9-B92C-4C6F-A1CB-1E91D4DF0D14}"/>
              </a:ext>
            </a:extLst>
          </p:cNvPr>
          <p:cNvSpPr txBox="1">
            <a:spLocks/>
          </p:cNvSpPr>
          <p:nvPr/>
        </p:nvSpPr>
        <p:spPr>
          <a:xfrm>
            <a:off x="939624" y="1311199"/>
            <a:ext cx="3506849" cy="4143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solidFill>
                  <a:srgbClr val="14444F"/>
                </a:solidFill>
                <a:latin typeface="+mn-lt"/>
              </a:rPr>
              <a:t>Муниципальный уровень</a:t>
            </a:r>
          </a:p>
        </p:txBody>
      </p:sp>
      <p:sp>
        <p:nvSpPr>
          <p:cNvPr id="8" name="Заголовок 3">
            <a:extLst>
              <a:ext uri="{FF2B5EF4-FFF2-40B4-BE49-F238E27FC236}">
                <a16:creationId xmlns:a16="http://schemas.microsoft.com/office/drawing/2014/main" id="{5008D56D-B0F5-4B0A-BDD0-F34F9382E03E}"/>
              </a:ext>
            </a:extLst>
          </p:cNvPr>
          <p:cNvSpPr txBox="1">
            <a:spLocks/>
          </p:cNvSpPr>
          <p:nvPr/>
        </p:nvSpPr>
        <p:spPr>
          <a:xfrm>
            <a:off x="6787977" y="1335904"/>
            <a:ext cx="3506849" cy="4143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solidFill>
                  <a:srgbClr val="14444F"/>
                </a:solidFill>
                <a:latin typeface="+mn-lt"/>
              </a:rPr>
              <a:t>Образовательная организация</a:t>
            </a:r>
          </a:p>
        </p:txBody>
      </p:sp>
      <p:sp>
        <p:nvSpPr>
          <p:cNvPr id="9" name="Заголовок 3">
            <a:extLst>
              <a:ext uri="{FF2B5EF4-FFF2-40B4-BE49-F238E27FC236}">
                <a16:creationId xmlns:a16="http://schemas.microsoft.com/office/drawing/2014/main" id="{D2034F97-DFFA-42C8-9492-9992D06B042F}"/>
              </a:ext>
            </a:extLst>
          </p:cNvPr>
          <p:cNvSpPr txBox="1">
            <a:spLocks/>
          </p:cNvSpPr>
          <p:nvPr/>
        </p:nvSpPr>
        <p:spPr>
          <a:xfrm>
            <a:off x="6787976" y="4351468"/>
            <a:ext cx="3506849" cy="4143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solidFill>
                  <a:srgbClr val="14444F"/>
                </a:solidFill>
                <a:latin typeface="+mn-lt"/>
              </a:rPr>
              <a:t>Родитель и ученик</a:t>
            </a:r>
          </a:p>
        </p:txBody>
      </p:sp>
      <p:sp>
        <p:nvSpPr>
          <p:cNvPr id="10" name="Объект 4">
            <a:extLst>
              <a:ext uri="{FF2B5EF4-FFF2-40B4-BE49-F238E27FC236}">
                <a16:creationId xmlns:a16="http://schemas.microsoft.com/office/drawing/2014/main" id="{CB0694D8-692D-444E-9AEA-865F675731A4}"/>
              </a:ext>
            </a:extLst>
          </p:cNvPr>
          <p:cNvSpPr txBox="1">
            <a:spLocks/>
          </p:cNvSpPr>
          <p:nvPr/>
        </p:nvSpPr>
        <p:spPr>
          <a:xfrm>
            <a:off x="5939482" y="1795753"/>
            <a:ext cx="5726944" cy="21583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ru-RU" sz="2400" kern="1200" dirty="0" smtClean="0">
                <a:solidFill>
                  <a:srgbClr val="161616"/>
                </a:solidFill>
                <a:latin typeface="Montserrat regular" panose="00000500000000000000" pitchFamily="2" charset="-52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ru-RU" sz="2400" kern="1200" dirty="0" smtClean="0">
                <a:solidFill>
                  <a:srgbClr val="161616"/>
                </a:solidFill>
                <a:latin typeface="Montserrat regular" panose="00000500000000000000" pitchFamily="2" charset="-52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ru-RU" sz="2000" kern="1200" dirty="0" smtClean="0">
                <a:solidFill>
                  <a:srgbClr val="161616"/>
                </a:solidFill>
                <a:latin typeface="Montserrat regular" panose="00000500000000000000" pitchFamily="2" charset="-52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ru-RU" sz="1800" kern="1200" dirty="0" smtClean="0">
                <a:solidFill>
                  <a:srgbClr val="161616"/>
                </a:solidFill>
                <a:latin typeface="Montserrat regular" panose="00000500000000000000" pitchFamily="2" charset="-52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ru-RU" sz="1800" kern="1200" dirty="0">
                <a:solidFill>
                  <a:srgbClr val="161616"/>
                </a:solidFill>
                <a:latin typeface="Montserrat regular" panose="00000500000000000000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dirty="0">
                <a:latin typeface="+mn-lt"/>
              </a:rPr>
              <a:t>корректировка образовательного процесса (совершенствование образовательных программ, методик, технологий обучения)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dirty="0">
                <a:latin typeface="+mn-lt"/>
              </a:rPr>
              <a:t>информирование родителей о результатах ВПР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dirty="0">
                <a:latin typeface="+mn-lt"/>
              </a:rPr>
              <a:t>проведение педагогических советов по результатам ВПР с целью улучшения качества образования обучающихся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dirty="0">
                <a:latin typeface="+mn-lt"/>
              </a:rPr>
              <a:t>формирование графика внутришкольного контроля на будущий учебный год </a:t>
            </a:r>
          </a:p>
        </p:txBody>
      </p:sp>
      <p:sp>
        <p:nvSpPr>
          <p:cNvPr id="11" name="Объект 4">
            <a:extLst>
              <a:ext uri="{FF2B5EF4-FFF2-40B4-BE49-F238E27FC236}">
                <a16:creationId xmlns:a16="http://schemas.microsoft.com/office/drawing/2014/main" id="{CA1A0ED2-6080-4739-B973-607963337CCB}"/>
              </a:ext>
            </a:extLst>
          </p:cNvPr>
          <p:cNvSpPr txBox="1">
            <a:spLocks/>
          </p:cNvSpPr>
          <p:nvPr/>
        </p:nvSpPr>
        <p:spPr>
          <a:xfrm>
            <a:off x="420226" y="4352941"/>
            <a:ext cx="5409479" cy="21296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ru-RU" sz="2400" kern="1200" dirty="0" smtClean="0">
                <a:solidFill>
                  <a:srgbClr val="161616"/>
                </a:solidFill>
                <a:latin typeface="Montserrat regular" panose="00000500000000000000" pitchFamily="2" charset="-52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ru-RU" sz="2400" kern="1200" dirty="0" smtClean="0">
                <a:solidFill>
                  <a:srgbClr val="161616"/>
                </a:solidFill>
                <a:latin typeface="Montserrat regular" panose="00000500000000000000" pitchFamily="2" charset="-52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ru-RU" sz="2000" kern="1200" dirty="0" smtClean="0">
                <a:solidFill>
                  <a:srgbClr val="161616"/>
                </a:solidFill>
                <a:latin typeface="Montserrat regular" panose="00000500000000000000" pitchFamily="2" charset="-52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ru-RU" sz="1800" kern="1200" dirty="0" smtClean="0">
                <a:solidFill>
                  <a:srgbClr val="161616"/>
                </a:solidFill>
                <a:latin typeface="Montserrat regular" panose="00000500000000000000" pitchFamily="2" charset="-52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ru-RU" sz="1800" kern="1200" dirty="0">
                <a:solidFill>
                  <a:srgbClr val="161616"/>
                </a:solidFill>
                <a:latin typeface="Montserrat regular" panose="00000500000000000000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dirty="0">
                <a:latin typeface="+mn-lt"/>
              </a:rPr>
              <a:t>планирование индивидуального маршрута обучения для каждого учащегося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dirty="0">
                <a:latin typeface="+mn-lt"/>
              </a:rPr>
              <a:t>выявление проблем в усвоении образовательной программы начального общего образования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dirty="0">
                <a:latin typeface="+mn-lt"/>
              </a:rPr>
              <a:t>самооценка профессиональной деятельности педагога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dirty="0">
                <a:latin typeface="+mn-lt"/>
              </a:rPr>
              <a:t>формирование направлений совершенствования преподавания предмета </a:t>
            </a:r>
          </a:p>
        </p:txBody>
      </p:sp>
      <p:sp>
        <p:nvSpPr>
          <p:cNvPr id="12" name="Объект 4">
            <a:extLst>
              <a:ext uri="{FF2B5EF4-FFF2-40B4-BE49-F238E27FC236}">
                <a16:creationId xmlns:a16="http://schemas.microsoft.com/office/drawing/2014/main" id="{FEBF8B5B-6797-4F90-AED1-621A0FA13C81}"/>
              </a:ext>
            </a:extLst>
          </p:cNvPr>
          <p:cNvSpPr txBox="1">
            <a:spLocks/>
          </p:cNvSpPr>
          <p:nvPr/>
        </p:nvSpPr>
        <p:spPr>
          <a:xfrm>
            <a:off x="6096000" y="4774809"/>
            <a:ext cx="5409479" cy="2129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ru-RU" sz="2400" kern="1200" dirty="0" smtClean="0">
                <a:solidFill>
                  <a:srgbClr val="161616"/>
                </a:solidFill>
                <a:latin typeface="Montserrat regular" panose="00000500000000000000" pitchFamily="2" charset="-52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ru-RU" sz="2400" kern="1200" dirty="0" smtClean="0">
                <a:solidFill>
                  <a:srgbClr val="161616"/>
                </a:solidFill>
                <a:latin typeface="Montserrat regular" panose="00000500000000000000" pitchFamily="2" charset="-52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ru-RU" sz="2000" kern="1200" dirty="0" smtClean="0">
                <a:solidFill>
                  <a:srgbClr val="161616"/>
                </a:solidFill>
                <a:latin typeface="Montserrat regular" panose="00000500000000000000" pitchFamily="2" charset="-52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ru-RU" sz="1800" kern="1200" dirty="0" smtClean="0">
                <a:solidFill>
                  <a:srgbClr val="161616"/>
                </a:solidFill>
                <a:latin typeface="Montserrat regular" panose="00000500000000000000" pitchFamily="2" charset="-52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ru-RU" sz="1800" kern="1200" dirty="0">
                <a:solidFill>
                  <a:srgbClr val="161616"/>
                </a:solidFill>
                <a:latin typeface="Montserrat regular" panose="00000500000000000000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dirty="0">
                <a:latin typeface="+mn-lt"/>
              </a:rPr>
              <a:t>объективная оценка уровня учебных достижений учащегося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dirty="0">
                <a:latin typeface="+mn-lt"/>
              </a:rPr>
              <a:t>возможность принять участие в построении индивидуальной образовательной траектории </a:t>
            </a:r>
          </a:p>
        </p:txBody>
      </p:sp>
    </p:spTree>
    <p:extLst>
      <p:ext uri="{BB962C8B-B14F-4D97-AF65-F5344CB8AC3E}">
        <p14:creationId xmlns:p14="http://schemas.microsoft.com/office/powerpoint/2010/main" val="19596355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300365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Достижение планируемых результатов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88FD2E-8F38-468E-BD0A-6B7FF80B403F}"/>
              </a:ext>
            </a:extLst>
          </p:cNvPr>
          <p:cNvSpPr txBox="1"/>
          <p:nvPr/>
        </p:nvSpPr>
        <p:spPr>
          <a:xfrm>
            <a:off x="10529878" y="0"/>
            <a:ext cx="16621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Биология (</a:t>
            </a:r>
            <a:r>
              <a:rPr lang="ru-RU" sz="12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ЛП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),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8935B162-31EC-49BA-9C52-362C56F7BC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2348259"/>
              </p:ext>
            </p:extLst>
          </p:nvPr>
        </p:nvGraphicFramePr>
        <p:xfrm>
          <a:off x="0" y="1691641"/>
          <a:ext cx="12134849" cy="42957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561045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участников по отметкам, 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ED42AC-2313-4019-A2A9-D1532A231B32}"/>
              </a:ext>
            </a:extLst>
          </p:cNvPr>
          <p:cNvSpPr txBox="1"/>
          <p:nvPr/>
        </p:nvSpPr>
        <p:spPr>
          <a:xfrm>
            <a:off x="10529878" y="0"/>
            <a:ext cx="16621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Биология (</a:t>
            </a:r>
            <a:r>
              <a:rPr lang="ru-RU" sz="12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ЛП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),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84169245-AFC8-47D1-96E6-F1CDBBEF02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5737144"/>
              </p:ext>
            </p:extLst>
          </p:nvPr>
        </p:nvGraphicFramePr>
        <p:xfrm>
          <a:off x="921026" y="723900"/>
          <a:ext cx="11270974" cy="6130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23998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первичных баллов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3EAF0E-EF63-4BF8-8BE0-FE224E4834D5}"/>
              </a:ext>
            </a:extLst>
          </p:cNvPr>
          <p:cNvSpPr txBox="1"/>
          <p:nvPr/>
        </p:nvSpPr>
        <p:spPr>
          <a:xfrm>
            <a:off x="10529878" y="0"/>
            <a:ext cx="16621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Биология (</a:t>
            </a:r>
            <a:r>
              <a:rPr lang="ru-RU" sz="12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ЛП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),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BCCB69E4-43EE-44E0-9DBA-37E0925471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5572622"/>
              </p:ext>
            </p:extLst>
          </p:nvPr>
        </p:nvGraphicFramePr>
        <p:xfrm>
          <a:off x="564045" y="1575967"/>
          <a:ext cx="11063910" cy="4657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Стрелка: пятиугольник 13">
            <a:extLst>
              <a:ext uri="{FF2B5EF4-FFF2-40B4-BE49-F238E27FC236}">
                <a16:creationId xmlns:a16="http://schemas.microsoft.com/office/drawing/2014/main" id="{C55888F4-DF91-4B83-BBEE-FAABF24F18AB}"/>
              </a:ext>
            </a:extLst>
          </p:cNvPr>
          <p:cNvSpPr/>
          <p:nvPr/>
        </p:nvSpPr>
        <p:spPr>
          <a:xfrm rot="5400000">
            <a:off x="9509439" y="1219086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5</a:t>
            </a:r>
            <a:endParaRPr lang="ru-RU" dirty="0"/>
          </a:p>
        </p:txBody>
      </p:sp>
      <p:sp>
        <p:nvSpPr>
          <p:cNvPr id="15" name="Стрелка: пятиугольник 14">
            <a:extLst>
              <a:ext uri="{FF2B5EF4-FFF2-40B4-BE49-F238E27FC236}">
                <a16:creationId xmlns:a16="http://schemas.microsoft.com/office/drawing/2014/main" id="{25B0EC4A-6871-4D77-86C9-BDEEB52C55CB}"/>
              </a:ext>
            </a:extLst>
          </p:cNvPr>
          <p:cNvSpPr/>
          <p:nvPr/>
        </p:nvSpPr>
        <p:spPr>
          <a:xfrm rot="5400000">
            <a:off x="6560051" y="1219087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4</a:t>
            </a:r>
            <a:endParaRPr lang="ru-RU" dirty="0"/>
          </a:p>
        </p:txBody>
      </p:sp>
      <p:sp>
        <p:nvSpPr>
          <p:cNvPr id="16" name="Стрелка: пятиугольник 15">
            <a:extLst>
              <a:ext uri="{FF2B5EF4-FFF2-40B4-BE49-F238E27FC236}">
                <a16:creationId xmlns:a16="http://schemas.microsoft.com/office/drawing/2014/main" id="{12E64101-47A3-44FB-AE6E-5DD961630DC9}"/>
              </a:ext>
            </a:extLst>
          </p:cNvPr>
          <p:cNvSpPr/>
          <p:nvPr/>
        </p:nvSpPr>
        <p:spPr>
          <a:xfrm rot="5400000">
            <a:off x="3846999" y="1232328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22347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Выполнение заданий группами участников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8ABA56-C98A-4F85-B35F-5DA428DC4818}"/>
              </a:ext>
            </a:extLst>
          </p:cNvPr>
          <p:cNvSpPr txBox="1"/>
          <p:nvPr/>
        </p:nvSpPr>
        <p:spPr>
          <a:xfrm>
            <a:off x="10529878" y="0"/>
            <a:ext cx="16621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Биология (</a:t>
            </a:r>
            <a:r>
              <a:rPr lang="ru-RU" sz="12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ЛП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),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923C9AB-4572-4892-B70C-B127E46C19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42" b="-151"/>
          <a:stretch/>
        </p:blipFill>
        <p:spPr>
          <a:xfrm>
            <a:off x="2215011" y="1107347"/>
            <a:ext cx="8314867" cy="476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8157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967" y="288781"/>
            <a:ext cx="8032767" cy="509260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за работу с отметками по журналу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C2441D-CB93-4A24-9BCD-533F94C9FFCB}"/>
              </a:ext>
            </a:extLst>
          </p:cNvPr>
          <p:cNvSpPr txBox="1"/>
          <p:nvPr/>
        </p:nvSpPr>
        <p:spPr>
          <a:xfrm>
            <a:off x="10529878" y="0"/>
            <a:ext cx="16621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Биология (</a:t>
            </a:r>
            <a:r>
              <a:rPr lang="ru-RU" sz="12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ЛП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),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A7C7D065-5E73-4692-BB37-9A56B37735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852979"/>
              </p:ext>
            </p:extLst>
          </p:nvPr>
        </p:nvGraphicFramePr>
        <p:xfrm>
          <a:off x="1414727" y="768927"/>
          <a:ext cx="10344151" cy="60890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476147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FA4C46F-5D12-76B5-8BC8-F8B043894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1870" y="297181"/>
            <a:ext cx="10728960" cy="594360"/>
          </a:xfrm>
        </p:spPr>
        <p:txBody>
          <a:bodyPr/>
          <a:lstStyle/>
          <a:p>
            <a:r>
              <a:rPr lang="ru-RU" dirty="0"/>
              <a:t>Выводы</a:t>
            </a:r>
          </a:p>
        </p:txBody>
      </p:sp>
      <p:sp>
        <p:nvSpPr>
          <p:cNvPr id="7" name="Объект 4">
            <a:extLst>
              <a:ext uri="{FF2B5EF4-FFF2-40B4-BE49-F238E27FC236}">
                <a16:creationId xmlns:a16="http://schemas.microsoft.com/office/drawing/2014/main" id="{C43E84AE-2FC9-4608-BADC-F993BE74A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284" y="1237507"/>
            <a:ext cx="11467694" cy="5323312"/>
          </a:xfrm>
        </p:spPr>
        <p:txBody>
          <a:bodyPr>
            <a:norm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В ВПР по биологии в 6 классах принял участие </a:t>
            </a:r>
            <a:r>
              <a:rPr lang="en-US" sz="2800" b="1" dirty="0"/>
              <a:t>9668</a:t>
            </a:r>
            <a:r>
              <a:rPr lang="ru-RU" sz="2800" dirty="0"/>
              <a:t> человек.</a:t>
            </a:r>
          </a:p>
          <a:p>
            <a:endParaRPr lang="ru-RU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Не справились с  работой (получили «2») </a:t>
            </a:r>
            <a:r>
              <a:rPr lang="ru-RU" sz="2800" b="1" dirty="0"/>
              <a:t>314 </a:t>
            </a:r>
            <a:r>
              <a:rPr lang="ru-RU" sz="2800" dirty="0"/>
              <a:t>участников (</a:t>
            </a:r>
            <a:r>
              <a:rPr lang="ru-RU" sz="2800" b="1" dirty="0"/>
              <a:t>3,25 </a:t>
            </a:r>
            <a:r>
              <a:rPr lang="ru-RU" sz="2800" dirty="0"/>
              <a:t>%).</a:t>
            </a:r>
          </a:p>
          <a:p>
            <a:endParaRPr lang="ru-RU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 </a:t>
            </a:r>
            <a:r>
              <a:rPr lang="ru-RU" sz="2800" b="1" dirty="0"/>
              <a:t>56, 01 </a:t>
            </a:r>
            <a:r>
              <a:rPr lang="ru-RU" sz="2800" dirty="0"/>
              <a:t>% участников показали качество знаний (получили «4» и «5»)                    в  процессе выполнения работы.</a:t>
            </a:r>
          </a:p>
          <a:p>
            <a:endParaRPr lang="ru-RU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Наибольшую сложность при выполнении работы вызвали задания                     № </a:t>
            </a:r>
            <a:r>
              <a:rPr lang="en-US" sz="2800" b="1" dirty="0"/>
              <a:t>7</a:t>
            </a:r>
            <a:r>
              <a:rPr lang="ru-RU" sz="2800" b="1" dirty="0"/>
              <a:t>.</a:t>
            </a:r>
            <a:r>
              <a:rPr lang="en-US" sz="2800" b="1" dirty="0"/>
              <a:t>1</a:t>
            </a:r>
            <a:r>
              <a:rPr lang="ru-RU" sz="2800" b="1" dirty="0"/>
              <a:t>, 12К2, 13, 14.2, 16.</a:t>
            </a:r>
          </a:p>
          <a:p>
            <a:endParaRPr lang="ru-RU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D47E28-A0DA-4A6F-9234-A79AB9E1433B}"/>
              </a:ext>
            </a:extLst>
          </p:cNvPr>
          <p:cNvSpPr txBox="1"/>
          <p:nvPr/>
        </p:nvSpPr>
        <p:spPr>
          <a:xfrm>
            <a:off x="10529878" y="0"/>
            <a:ext cx="16621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Биология (</a:t>
            </a:r>
            <a:r>
              <a:rPr lang="ru-RU" sz="12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ЛП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),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29179809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7192A1F-275E-951D-1242-8D6271F06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1857" y="1993557"/>
            <a:ext cx="10068285" cy="4740464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/>
              <a:t>Основные результаты </a:t>
            </a:r>
          </a:p>
          <a:p>
            <a:pPr algn="ctr"/>
            <a:r>
              <a:rPr lang="ru-RU" sz="6600" b="1" dirty="0"/>
              <a:t>по история</a:t>
            </a:r>
          </a:p>
        </p:txBody>
      </p:sp>
    </p:spTree>
    <p:extLst>
      <p:ext uri="{BB962C8B-B14F-4D97-AF65-F5344CB8AC3E}">
        <p14:creationId xmlns:p14="http://schemas.microsoft.com/office/powerpoint/2010/main" val="27146511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0F7D01D-7223-435B-A3CF-762E77D525DC}"/>
              </a:ext>
            </a:extLst>
          </p:cNvPr>
          <p:cNvSpPr txBox="1">
            <a:spLocks/>
          </p:cNvSpPr>
          <p:nvPr/>
        </p:nvSpPr>
        <p:spPr>
          <a:xfrm>
            <a:off x="3490686" y="290710"/>
            <a:ext cx="3116580" cy="5943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Описание работы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F452794E-3ABB-4847-9459-CB69FDB4776B}"/>
              </a:ext>
            </a:extLst>
          </p:cNvPr>
          <p:cNvSpPr/>
          <p:nvPr/>
        </p:nvSpPr>
        <p:spPr>
          <a:xfrm>
            <a:off x="108739" y="2341046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 9 заданий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4BA2786-3DFF-41D6-A840-04D3ABEAA725}"/>
              </a:ext>
            </a:extLst>
          </p:cNvPr>
          <p:cNvSpPr/>
          <p:nvPr/>
        </p:nvSpPr>
        <p:spPr>
          <a:xfrm>
            <a:off x="1939188" y="2341046"/>
            <a:ext cx="2883243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8</a:t>
            </a:r>
            <a:r>
              <a:rPr lang="ru-RU" dirty="0">
                <a:solidFill>
                  <a:sysClr val="windowText" lastClr="000000"/>
                </a:solidFill>
              </a:rPr>
              <a:t> заданий базового уровня сложности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E1EAEA2-B72C-4122-8C12-CC36DD7CF02D}"/>
              </a:ext>
            </a:extLst>
          </p:cNvPr>
          <p:cNvSpPr/>
          <p:nvPr/>
        </p:nvSpPr>
        <p:spPr>
          <a:xfrm>
            <a:off x="113682" y="5200288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Работа состоит 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из одной части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31FB0FC-E027-4013-AD37-A9F2A0F8AB8A}"/>
              </a:ext>
            </a:extLst>
          </p:cNvPr>
          <p:cNvSpPr/>
          <p:nvPr/>
        </p:nvSpPr>
        <p:spPr>
          <a:xfrm>
            <a:off x="3499024" y="5420029"/>
            <a:ext cx="8233304" cy="1079369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ysClr val="windowText" lastClr="000000"/>
                </a:solidFill>
              </a:rPr>
              <a:t>Ответами к заданиям 1, 2, 4 и 8 являются последовательность цифр, буква или слово (словосочетание).</a:t>
            </a:r>
          </a:p>
          <a:p>
            <a:r>
              <a:rPr lang="ru-RU" sz="1400" dirty="0">
                <a:solidFill>
                  <a:sysClr val="windowText" lastClr="000000"/>
                </a:solidFill>
              </a:rPr>
              <a:t>Задания 5, 6, 7, 9 предполагают развернутый ответ.</a:t>
            </a:r>
          </a:p>
          <a:p>
            <a:r>
              <a:rPr lang="ru-RU" sz="1400" dirty="0">
                <a:solidFill>
                  <a:sysClr val="windowText" lastClr="000000"/>
                </a:solidFill>
              </a:rPr>
              <a:t>Задание 3 предполагает работу с контурной картой.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50E5816E-2110-4725-BDF8-B4AAAD3DAE81}"/>
              </a:ext>
            </a:extLst>
          </p:cNvPr>
          <p:cNvSpPr/>
          <p:nvPr/>
        </p:nvSpPr>
        <p:spPr>
          <a:xfrm>
            <a:off x="5048976" y="3265538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минимальный балл за работу - </a:t>
            </a:r>
            <a:r>
              <a:rPr lang="en-US" b="1" dirty="0">
                <a:solidFill>
                  <a:sysClr val="windowText" lastClr="000000"/>
                </a:solidFill>
              </a:rPr>
              <a:t>5</a:t>
            </a:r>
            <a:endParaRPr lang="ru-RU" b="1" dirty="0">
              <a:solidFill>
                <a:sysClr val="windowText" lastClr="000000"/>
              </a:solidFill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EC46491-BD9C-4F30-ABB8-8D06FC9DB66F}"/>
              </a:ext>
            </a:extLst>
          </p:cNvPr>
          <p:cNvSpPr/>
          <p:nvPr/>
        </p:nvSpPr>
        <p:spPr>
          <a:xfrm>
            <a:off x="5048976" y="2351806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максимальный балл за работу -  </a:t>
            </a:r>
            <a:r>
              <a:rPr lang="ru-RU" b="1" dirty="0">
                <a:solidFill>
                  <a:sysClr val="windowText" lastClr="000000"/>
                </a:solidFill>
              </a:rPr>
              <a:t>1</a:t>
            </a:r>
            <a:r>
              <a:rPr lang="en-US" b="1" dirty="0">
                <a:solidFill>
                  <a:sysClr val="windowText" lastClr="000000"/>
                </a:solidFill>
              </a:rPr>
              <a:t>7</a:t>
            </a:r>
            <a:endParaRPr lang="ru-RU" b="1" dirty="0">
              <a:solidFill>
                <a:sysClr val="windowText" lastClr="000000"/>
              </a:solidFill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3EEB01CB-1853-44FF-B0DC-3ADB00B795AF}"/>
              </a:ext>
            </a:extLst>
          </p:cNvPr>
          <p:cNvSpPr/>
          <p:nvPr/>
        </p:nvSpPr>
        <p:spPr>
          <a:xfrm>
            <a:off x="1939187" y="3265538"/>
            <a:ext cx="2883243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1 задание повышенного уровня сложности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2BD5BEBA-741E-4EA2-8876-EB92469EB874}"/>
              </a:ext>
            </a:extLst>
          </p:cNvPr>
          <p:cNvSpPr/>
          <p:nvPr/>
        </p:nvSpPr>
        <p:spPr>
          <a:xfrm>
            <a:off x="8207221" y="1422511"/>
            <a:ext cx="3525107" cy="807308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Перевод первичных баллов 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в  отметки по пятибалльной шкале</a:t>
            </a: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7506DA7C-50E6-4EB1-B291-D46D754086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5980329"/>
              </p:ext>
            </p:extLst>
          </p:nvPr>
        </p:nvGraphicFramePr>
        <p:xfrm>
          <a:off x="7953375" y="2389325"/>
          <a:ext cx="4002735" cy="17159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6814">
                  <a:extLst>
                    <a:ext uri="{9D8B030D-6E8A-4147-A177-3AD203B41FA5}">
                      <a16:colId xmlns:a16="http://schemas.microsoft.com/office/drawing/2014/main" val="3089212738"/>
                    </a:ext>
                  </a:extLst>
                </a:gridCol>
                <a:gridCol w="705455">
                  <a:extLst>
                    <a:ext uri="{9D8B030D-6E8A-4147-A177-3AD203B41FA5}">
                      <a16:colId xmlns:a16="http://schemas.microsoft.com/office/drawing/2014/main" val="469627586"/>
                    </a:ext>
                  </a:extLst>
                </a:gridCol>
                <a:gridCol w="673488">
                  <a:extLst>
                    <a:ext uri="{9D8B030D-6E8A-4147-A177-3AD203B41FA5}">
                      <a16:colId xmlns:a16="http://schemas.microsoft.com/office/drawing/2014/main" val="1410754882"/>
                    </a:ext>
                  </a:extLst>
                </a:gridCol>
                <a:gridCol w="664134">
                  <a:extLst>
                    <a:ext uri="{9D8B030D-6E8A-4147-A177-3AD203B41FA5}">
                      <a16:colId xmlns:a16="http://schemas.microsoft.com/office/drawing/2014/main" val="3208314456"/>
                    </a:ext>
                  </a:extLst>
                </a:gridCol>
                <a:gridCol w="682844">
                  <a:extLst>
                    <a:ext uri="{9D8B030D-6E8A-4147-A177-3AD203B41FA5}">
                      <a16:colId xmlns:a16="http://schemas.microsoft.com/office/drawing/2014/main" val="4101601159"/>
                    </a:ext>
                  </a:extLst>
                </a:gridCol>
              </a:tblGrid>
              <a:tr h="77799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Отметка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«2»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«3»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«4»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«5»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2861024"/>
                  </a:ext>
                </a:extLst>
              </a:tr>
              <a:tr h="93795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Первичные баллы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0-</a:t>
                      </a:r>
                      <a:r>
                        <a:rPr lang="en-US" sz="1600" dirty="0"/>
                        <a:t>4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5-8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9-13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14-17</a:t>
                      </a:r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7554406"/>
                  </a:ext>
                </a:extLst>
              </a:tr>
            </a:tbl>
          </a:graphicData>
        </a:graphic>
      </p:graphicFrame>
      <p:pic>
        <p:nvPicPr>
          <p:cNvPr id="17" name="Рисунок 16" descr="Часы">
            <a:extLst>
              <a:ext uri="{FF2B5EF4-FFF2-40B4-BE49-F238E27FC236}">
                <a16:creationId xmlns:a16="http://schemas.microsoft.com/office/drawing/2014/main" id="{305C066C-516A-49B0-B9CF-8A7285CF7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3612" y="3966678"/>
            <a:ext cx="1233610" cy="123361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17BD4829-F0EE-426E-95EF-C14D905F9713}"/>
              </a:ext>
            </a:extLst>
          </p:cNvPr>
          <p:cNvSpPr/>
          <p:nvPr/>
        </p:nvSpPr>
        <p:spPr>
          <a:xfrm>
            <a:off x="1985236" y="5200288"/>
            <a:ext cx="1263972" cy="1518852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45 минут</a:t>
            </a:r>
          </a:p>
        </p:txBody>
      </p:sp>
      <p:pic>
        <p:nvPicPr>
          <p:cNvPr id="20" name="Рисунок 19" descr="Документ">
            <a:extLst>
              <a:ext uri="{FF2B5EF4-FFF2-40B4-BE49-F238E27FC236}">
                <a16:creationId xmlns:a16="http://schemas.microsoft.com/office/drawing/2014/main" id="{0627694F-307C-4CA3-BF8D-9B63DD6F63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8475" y="1125928"/>
            <a:ext cx="1139034" cy="1139034"/>
          </a:xfrm>
          <a:prstGeom prst="rect">
            <a:avLst/>
          </a:prstGeom>
        </p:spPr>
      </p:pic>
      <p:pic>
        <p:nvPicPr>
          <p:cNvPr id="21" name="Рисунок 20" descr="Поделиться">
            <a:extLst>
              <a:ext uri="{FF2B5EF4-FFF2-40B4-BE49-F238E27FC236}">
                <a16:creationId xmlns:a16="http://schemas.microsoft.com/office/drawing/2014/main" id="{F8F9697D-AED4-4A45-A862-D48E11A392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64744" y="208110"/>
            <a:ext cx="1054895" cy="105489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71E482C-6324-405E-AF1A-C1CCCE450F3E}"/>
              </a:ext>
            </a:extLst>
          </p:cNvPr>
          <p:cNvSpPr txBox="1"/>
          <p:nvPr/>
        </p:nvSpPr>
        <p:spPr>
          <a:xfrm>
            <a:off x="10923063" y="10445"/>
            <a:ext cx="1268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История,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6206818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23AEC73-3C65-42DB-8517-994DE7F350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857314"/>
              </p:ext>
            </p:extLst>
          </p:nvPr>
        </p:nvGraphicFramePr>
        <p:xfrm>
          <a:off x="173877" y="1414949"/>
          <a:ext cx="11844245" cy="4028102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{5940675A-B579-460E-94D1-54222C63F5DA}</a:tableStyleId>
              </a:tblPr>
              <a:tblGrid>
                <a:gridCol w="593889">
                  <a:extLst>
                    <a:ext uri="{9D8B030D-6E8A-4147-A177-3AD203B41FA5}">
                      <a16:colId xmlns:a16="http://schemas.microsoft.com/office/drawing/2014/main" val="1602300257"/>
                    </a:ext>
                  </a:extLst>
                </a:gridCol>
                <a:gridCol w="11250356">
                  <a:extLst>
                    <a:ext uri="{9D8B030D-6E8A-4147-A177-3AD203B41FA5}">
                      <a16:colId xmlns:a16="http://schemas.microsoft.com/office/drawing/2014/main" val="3427477491"/>
                    </a:ext>
                  </a:extLst>
                </a:gridCol>
              </a:tblGrid>
              <a:tr h="219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400" b="1" dirty="0">
                          <a:effectLst/>
                          <a:latin typeface="+mn-lt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400" b="1" dirty="0">
                          <a:effectLst/>
                          <a:latin typeface="+mn-lt"/>
                        </a:rPr>
                        <a:t>п/п</a:t>
                      </a:r>
                      <a:endParaRPr lang="ru-RU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400" b="1" dirty="0">
                          <a:effectLst/>
                          <a:latin typeface="+mn-lt"/>
                        </a:rPr>
                        <a:t>Блоки</a:t>
                      </a:r>
                      <a:r>
                        <a:rPr lang="ru-RU" sz="1400" b="1" spc="-3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+mn-lt"/>
                        </a:rPr>
                        <a:t>ПООП</a:t>
                      </a:r>
                      <a:r>
                        <a:rPr lang="ru-RU" sz="1400" b="1" spc="-3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+mn-lt"/>
                        </a:rPr>
                        <a:t>:</a:t>
                      </a:r>
                      <a:r>
                        <a:rPr lang="ru-RU" sz="1400" b="1" spc="-3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+mn-lt"/>
                        </a:rPr>
                        <a:t>выпускник</a:t>
                      </a:r>
                      <a:r>
                        <a:rPr lang="ru-RU" sz="1400" b="1" spc="-4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+mn-lt"/>
                        </a:rPr>
                        <a:t>научится</a:t>
                      </a:r>
                      <a:r>
                        <a:rPr lang="ru-RU" sz="1400" b="1" spc="-3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+mn-lt"/>
                        </a:rPr>
                        <a:t>/</a:t>
                      </a:r>
                      <a:r>
                        <a:rPr lang="ru-RU" sz="1400" b="1" spc="-2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+mn-lt"/>
                        </a:rPr>
                        <a:t>получит </a:t>
                      </a:r>
                      <a:r>
                        <a:rPr lang="ru-RU" sz="1400" b="1" spc="-28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+mn-lt"/>
                        </a:rPr>
                        <a:t>возможность</a:t>
                      </a:r>
                      <a:r>
                        <a:rPr lang="ru-RU" sz="1400" b="1" spc="-1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+mn-lt"/>
                        </a:rPr>
                        <a:t>научиться</a:t>
                      </a:r>
                      <a:r>
                        <a:rPr lang="ru-RU" sz="1400" b="1" spc="-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+mn-lt"/>
                        </a:rPr>
                        <a:t>или</a:t>
                      </a:r>
                      <a:r>
                        <a:rPr lang="ru-RU" sz="1400" b="1" spc="-1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+mn-lt"/>
                        </a:rPr>
                        <a:t>проверяемые требования</a:t>
                      </a:r>
                      <a:r>
                        <a:rPr lang="ru-RU" sz="1400" b="1" spc="-2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+mn-lt"/>
                        </a:rPr>
                        <a:t>(умения)</a:t>
                      </a:r>
                      <a:r>
                        <a:rPr lang="ru-RU" sz="1400" b="1" spc="-2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+mn-lt"/>
                        </a:rPr>
                        <a:t>в</a:t>
                      </a:r>
                      <a:r>
                        <a:rPr lang="ru-RU" sz="1400" b="1" spc="-3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+mn-lt"/>
                        </a:rPr>
                        <a:t>соответствии</a:t>
                      </a:r>
                      <a:r>
                        <a:rPr lang="ru-RU" sz="1400" b="1" spc="-2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+mn-lt"/>
                        </a:rPr>
                        <a:t>с</a:t>
                      </a:r>
                      <a:r>
                        <a:rPr lang="ru-RU" sz="1400" b="1" spc="-2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+mn-lt"/>
                        </a:rPr>
                        <a:t>ФГОС</a:t>
                      </a:r>
                      <a:endParaRPr lang="ru-RU" sz="1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384286"/>
                  </a:ext>
                </a:extLst>
              </a:tr>
              <a:tr h="2839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Находить в визуальном источнике и вещественном памятнике ключевые символы, образы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47" marR="1447" marT="1447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768954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Характеризовать на основе исторической карты (схемы) исторические события, явления, процессы отечественной и всеобщей истории эпохи Средневековья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47" marR="1447" marT="1447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784926"/>
                  </a:ext>
                </a:extLst>
              </a:tr>
              <a:tr h="2361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Находить и показывать на карте исторические объекты, используя легенду карты; давать словесное описание их местоположения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47" marR="1447" marT="1447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4819962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Характеризовать авторство, время, место создания источника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47" marR="1447" marT="1447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6756613"/>
                  </a:ext>
                </a:extLst>
              </a:tr>
              <a:tr h="2527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Выделять в тексте письменного источника исторические описания (хода событий, действий людей) и объяснения (причин, сущности, последствий исторических событий); характеризовать позицию автора письменного исторического источника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47" marR="1447" marT="1447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3452799"/>
                  </a:ext>
                </a:extLst>
              </a:tr>
              <a:tr h="193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Объяснять смысл ключевых понятий, относящихся к данной эпохе отечественной и всеобщей истории; конкретизировать их на примерах исторических событий, ситуаций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47" marR="1447" marT="1447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1059244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Объяснять причины и следствия важнейших событий, явлений, процессов отечественной и всеобщей истории эпохи Средневековья (находить в учебнике и излагать суждения о причинах и следствиях исторических событий, соотносить объяснение причин и следствий событий, представленное в нескольких текстах); характеризовать итоги и историческое значение событий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47" marR="1447" marT="1447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8273726"/>
                  </a:ext>
                </a:extLst>
              </a:tr>
              <a:tr h="1693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Выявлять особенности развития культуры, быта и нравов народов отечественной и всеобщей истории эпохи Средневековья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47" marR="1447" marT="1447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88966"/>
                  </a:ext>
                </a:extLst>
              </a:tr>
              <a:tr h="1693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Находить в визуальном источнике и вещественном памятнике ключевые символы, образы; высказывать отношение к поступкам и качествам людей, живших в другие эпохи с учетом исторического контекста и восприятия современного человека; характеризовать итоги и историческое значение событий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47" marR="1447" marT="1447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83271"/>
                  </a:ext>
                </a:extLst>
              </a:tr>
            </a:tbl>
          </a:graphicData>
        </a:graphic>
      </p:graphicFrame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6620" y="292746"/>
            <a:ext cx="10728960" cy="594360"/>
          </a:xfrm>
        </p:spPr>
        <p:txBody>
          <a:bodyPr/>
          <a:lstStyle/>
          <a:p>
            <a:r>
              <a:rPr lang="ru-RU" dirty="0"/>
              <a:t>Требования (умения)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4BAEB4-06B3-48E8-84BF-9AACA2053BBF}"/>
              </a:ext>
            </a:extLst>
          </p:cNvPr>
          <p:cNvSpPr txBox="1"/>
          <p:nvPr/>
        </p:nvSpPr>
        <p:spPr>
          <a:xfrm>
            <a:off x="10923063" y="10445"/>
            <a:ext cx="1268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История,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5594199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8362281" cy="592184"/>
          </a:xfrm>
        </p:spPr>
        <p:txBody>
          <a:bodyPr>
            <a:noAutofit/>
          </a:bodyPr>
          <a:lstStyle/>
          <a:p>
            <a:r>
              <a:rPr lang="ru-RU" sz="2000" dirty="0"/>
              <a:t>Изменение доли участников по качеству знаний («4»+«5») по результатам ВПР в  202</a:t>
            </a:r>
            <a:r>
              <a:rPr lang="en-US" sz="2000" dirty="0"/>
              <a:t>2</a:t>
            </a:r>
            <a:r>
              <a:rPr lang="ru-RU" sz="2000" dirty="0"/>
              <a:t>-202</a:t>
            </a:r>
            <a:r>
              <a:rPr lang="en-US" sz="2000" dirty="0"/>
              <a:t>6 </a:t>
            </a:r>
            <a:r>
              <a:rPr lang="ru-RU" sz="2000" dirty="0"/>
              <a:t>гг.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B778A58D-E6E9-4DE1-8D27-8FDCACC32A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7252272"/>
              </p:ext>
            </p:extLst>
          </p:nvPr>
        </p:nvGraphicFramePr>
        <p:xfrm>
          <a:off x="98854" y="719667"/>
          <a:ext cx="11986054" cy="3033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8FAA810D-E1F2-4CF0-9CEE-B6A9C74CD0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9437255"/>
              </p:ext>
            </p:extLst>
          </p:nvPr>
        </p:nvGraphicFramePr>
        <p:xfrm>
          <a:off x="0" y="3656001"/>
          <a:ext cx="11986054" cy="3033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A7A97E1-1D84-4895-B37B-AE4C5EB2A491}"/>
              </a:ext>
            </a:extLst>
          </p:cNvPr>
          <p:cNvSpPr txBox="1"/>
          <p:nvPr/>
        </p:nvSpPr>
        <p:spPr>
          <a:xfrm>
            <a:off x="10923063" y="10445"/>
            <a:ext cx="1268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История,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3509384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CB08541A-D9C6-46ED-958B-471025D2106D}"/>
              </a:ext>
            </a:extLst>
          </p:cNvPr>
          <p:cNvSpPr txBox="1">
            <a:spLocks/>
          </p:cNvSpPr>
          <p:nvPr/>
        </p:nvSpPr>
        <p:spPr>
          <a:xfrm>
            <a:off x="3608070" y="308651"/>
            <a:ext cx="2859405" cy="4781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/>
              <a:t>Общие сведения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8BC71586-C6B2-4793-9E42-7D30FCCE67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5411455"/>
              </p:ext>
            </p:extLst>
          </p:nvPr>
        </p:nvGraphicFramePr>
        <p:xfrm>
          <a:off x="180974" y="1173502"/>
          <a:ext cx="4986643" cy="5132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49883617-0E5C-442A-BC67-FB7D7BCAF9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8989347"/>
              </p:ext>
            </p:extLst>
          </p:nvPr>
        </p:nvGraphicFramePr>
        <p:xfrm>
          <a:off x="5324475" y="932486"/>
          <a:ext cx="6867525" cy="5373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467680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300365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Достижение планируемых результатов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1E8CEB-DFA0-4464-AA0E-A8DF04CE9D12}"/>
              </a:ext>
            </a:extLst>
          </p:cNvPr>
          <p:cNvSpPr txBox="1"/>
          <p:nvPr/>
        </p:nvSpPr>
        <p:spPr>
          <a:xfrm>
            <a:off x="10923063" y="10445"/>
            <a:ext cx="1268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История,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4F2D974-E385-42BB-B260-584274B7E3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/>
          <a:stretch/>
        </p:blipFill>
        <p:spPr>
          <a:xfrm>
            <a:off x="1978882" y="1471940"/>
            <a:ext cx="8234235" cy="4628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2165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участников по отметкам, 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A59AD7-69D8-4C37-9E70-3EE5C80BB111}"/>
              </a:ext>
            </a:extLst>
          </p:cNvPr>
          <p:cNvSpPr txBox="1"/>
          <p:nvPr/>
        </p:nvSpPr>
        <p:spPr>
          <a:xfrm>
            <a:off x="10923063" y="10445"/>
            <a:ext cx="1268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История,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A7598B93-8018-4AFA-A90C-00D28EF9AB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8676455"/>
              </p:ext>
            </p:extLst>
          </p:nvPr>
        </p:nvGraphicFramePr>
        <p:xfrm>
          <a:off x="387991" y="727365"/>
          <a:ext cx="11416018" cy="5942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500227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первичных баллов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BDE35F-D849-48EB-9E93-9BB799351F3A}"/>
              </a:ext>
            </a:extLst>
          </p:cNvPr>
          <p:cNvSpPr txBox="1"/>
          <p:nvPr/>
        </p:nvSpPr>
        <p:spPr>
          <a:xfrm>
            <a:off x="10923063" y="10445"/>
            <a:ext cx="1268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История,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0DE7422-C887-4115-8EDB-DF4399466F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0"/>
          <a:stretch/>
        </p:blipFill>
        <p:spPr>
          <a:xfrm>
            <a:off x="1884053" y="1396521"/>
            <a:ext cx="8423894" cy="4710417"/>
          </a:xfrm>
          <a:prstGeom prst="rect">
            <a:avLst/>
          </a:prstGeom>
        </p:spPr>
      </p:pic>
      <p:sp>
        <p:nvSpPr>
          <p:cNvPr id="14" name="Стрелка: пятиугольник 13">
            <a:extLst>
              <a:ext uri="{FF2B5EF4-FFF2-40B4-BE49-F238E27FC236}">
                <a16:creationId xmlns:a16="http://schemas.microsoft.com/office/drawing/2014/main" id="{B29F2FA1-02E4-48D7-B000-4DC4690362C9}"/>
              </a:ext>
            </a:extLst>
          </p:cNvPr>
          <p:cNvSpPr/>
          <p:nvPr/>
        </p:nvSpPr>
        <p:spPr>
          <a:xfrm rot="5400000">
            <a:off x="8478498" y="1160185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5</a:t>
            </a:r>
            <a:endParaRPr lang="ru-RU" dirty="0"/>
          </a:p>
        </p:txBody>
      </p:sp>
      <p:sp>
        <p:nvSpPr>
          <p:cNvPr id="15" name="Стрелка: пятиугольник 14">
            <a:extLst>
              <a:ext uri="{FF2B5EF4-FFF2-40B4-BE49-F238E27FC236}">
                <a16:creationId xmlns:a16="http://schemas.microsoft.com/office/drawing/2014/main" id="{E4E9495A-B7C0-421E-BE2E-752E299C412B}"/>
              </a:ext>
            </a:extLst>
          </p:cNvPr>
          <p:cNvSpPr/>
          <p:nvPr/>
        </p:nvSpPr>
        <p:spPr>
          <a:xfrm rot="5400000">
            <a:off x="6533157" y="1160186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4</a:t>
            </a:r>
            <a:endParaRPr lang="ru-RU" dirty="0"/>
          </a:p>
        </p:txBody>
      </p:sp>
      <p:sp>
        <p:nvSpPr>
          <p:cNvPr id="16" name="Стрелка: пятиугольник 15">
            <a:extLst>
              <a:ext uri="{FF2B5EF4-FFF2-40B4-BE49-F238E27FC236}">
                <a16:creationId xmlns:a16="http://schemas.microsoft.com/office/drawing/2014/main" id="{D6D1D231-4557-407E-BDBF-0DDD0F3F0D8D}"/>
              </a:ext>
            </a:extLst>
          </p:cNvPr>
          <p:cNvSpPr/>
          <p:nvPr/>
        </p:nvSpPr>
        <p:spPr>
          <a:xfrm rot="5400000">
            <a:off x="4890829" y="1160185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26272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Выполнение заданий группами участников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B1671C-A92B-428C-B63A-F91F3F8E1E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81"/>
          <a:stretch/>
        </p:blipFill>
        <p:spPr>
          <a:xfrm>
            <a:off x="2050243" y="1115736"/>
            <a:ext cx="8395632" cy="483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304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967" y="288781"/>
            <a:ext cx="8032767" cy="509260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за работу с отметками по журналу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F59D7C-D22C-4FCC-BB52-843AC06FC033}"/>
              </a:ext>
            </a:extLst>
          </p:cNvPr>
          <p:cNvSpPr txBox="1"/>
          <p:nvPr/>
        </p:nvSpPr>
        <p:spPr>
          <a:xfrm>
            <a:off x="10923063" y="10445"/>
            <a:ext cx="1268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История,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1347ED71-EF92-40B8-9275-1649C06800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7139906"/>
              </p:ext>
            </p:extLst>
          </p:nvPr>
        </p:nvGraphicFramePr>
        <p:xfrm>
          <a:off x="481626" y="782912"/>
          <a:ext cx="11379698" cy="5786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777469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FA4C46F-5D12-76B5-8BC8-F8B043894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1870" y="297181"/>
            <a:ext cx="10728960" cy="594360"/>
          </a:xfrm>
        </p:spPr>
        <p:txBody>
          <a:bodyPr/>
          <a:lstStyle/>
          <a:p>
            <a:r>
              <a:rPr lang="ru-RU" dirty="0"/>
              <a:t>Выводы</a:t>
            </a:r>
          </a:p>
        </p:txBody>
      </p:sp>
      <p:sp>
        <p:nvSpPr>
          <p:cNvPr id="7" name="Объект 4">
            <a:extLst>
              <a:ext uri="{FF2B5EF4-FFF2-40B4-BE49-F238E27FC236}">
                <a16:creationId xmlns:a16="http://schemas.microsoft.com/office/drawing/2014/main" id="{C43E84AE-2FC9-4608-BADC-F993BE74A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284" y="1237507"/>
            <a:ext cx="11467694" cy="5323312"/>
          </a:xfrm>
        </p:spPr>
        <p:txBody>
          <a:bodyPr>
            <a:norm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В ВПР по истории в 6 классах приняло участие </a:t>
            </a:r>
            <a:r>
              <a:rPr lang="ru-RU" sz="2800" b="1" dirty="0"/>
              <a:t>6459</a:t>
            </a:r>
            <a:r>
              <a:rPr lang="ru-RU" sz="2800" dirty="0"/>
              <a:t> человек.</a:t>
            </a:r>
          </a:p>
          <a:p>
            <a:endParaRPr lang="ru-RU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Не справились с  работой (получили «2») </a:t>
            </a:r>
            <a:r>
              <a:rPr lang="ru-RU" sz="2800" b="1" dirty="0"/>
              <a:t>298 </a:t>
            </a:r>
            <a:r>
              <a:rPr lang="ru-RU" sz="2800" dirty="0"/>
              <a:t>участников (</a:t>
            </a:r>
            <a:r>
              <a:rPr lang="ru-RU" sz="2800" b="1" dirty="0"/>
              <a:t>4,61</a:t>
            </a:r>
            <a:r>
              <a:rPr lang="ru-RU" sz="2800" dirty="0"/>
              <a:t>%).</a:t>
            </a:r>
          </a:p>
          <a:p>
            <a:endParaRPr lang="ru-RU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 </a:t>
            </a:r>
            <a:r>
              <a:rPr lang="ru-RU" sz="2800" b="1" dirty="0"/>
              <a:t>55, 76 </a:t>
            </a:r>
            <a:r>
              <a:rPr lang="ru-RU" sz="2800" dirty="0"/>
              <a:t>% участников показали качество знаний (получили «4» и «5»)</a:t>
            </a:r>
            <a:r>
              <a:rPr lang="en-US" sz="2800" dirty="0"/>
              <a:t> </a:t>
            </a:r>
            <a:r>
              <a:rPr lang="ru-RU" sz="2800" dirty="0"/>
              <a:t>в  процессе выполнения работы.</a:t>
            </a:r>
          </a:p>
          <a:p>
            <a:endParaRPr lang="ru-RU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Наибольшую сложность при выполнении работы вызвали задания               № </a:t>
            </a:r>
            <a:r>
              <a:rPr lang="ru-RU" sz="2800" b="1" dirty="0"/>
              <a:t>2, 3, 7.</a:t>
            </a:r>
            <a:endParaRPr lang="ru-RU" sz="2800" dirty="0"/>
          </a:p>
          <a:p>
            <a:endParaRPr lang="ru-RU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073908-43DD-411A-95CE-C913C10F5A67}"/>
              </a:ext>
            </a:extLst>
          </p:cNvPr>
          <p:cNvSpPr txBox="1"/>
          <p:nvPr/>
        </p:nvSpPr>
        <p:spPr>
          <a:xfrm>
            <a:off x="10923063" y="10445"/>
            <a:ext cx="1268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История,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20734705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7192A1F-275E-951D-1242-8D6271F06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1857" y="1993557"/>
            <a:ext cx="10068285" cy="4740464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/>
              <a:t>Основные результаты </a:t>
            </a:r>
          </a:p>
          <a:p>
            <a:pPr algn="ctr"/>
            <a:r>
              <a:rPr lang="ru-RU" sz="6600" b="1" dirty="0"/>
              <a:t>по географии</a:t>
            </a:r>
          </a:p>
        </p:txBody>
      </p:sp>
    </p:spTree>
    <p:extLst>
      <p:ext uri="{BB962C8B-B14F-4D97-AF65-F5344CB8AC3E}">
        <p14:creationId xmlns:p14="http://schemas.microsoft.com/office/powerpoint/2010/main" val="18022311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0F7D01D-7223-435B-A3CF-762E77D525DC}"/>
              </a:ext>
            </a:extLst>
          </p:cNvPr>
          <p:cNvSpPr txBox="1">
            <a:spLocks/>
          </p:cNvSpPr>
          <p:nvPr/>
        </p:nvSpPr>
        <p:spPr>
          <a:xfrm>
            <a:off x="3490686" y="290710"/>
            <a:ext cx="3116580" cy="5943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Описание работы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F452794E-3ABB-4847-9459-CB69FDB4776B}"/>
              </a:ext>
            </a:extLst>
          </p:cNvPr>
          <p:cNvSpPr/>
          <p:nvPr/>
        </p:nvSpPr>
        <p:spPr>
          <a:xfrm>
            <a:off x="108739" y="2341046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17 заданий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4BA2786-3DFF-41D6-A840-04D3ABEAA725}"/>
              </a:ext>
            </a:extLst>
          </p:cNvPr>
          <p:cNvSpPr/>
          <p:nvPr/>
        </p:nvSpPr>
        <p:spPr>
          <a:xfrm>
            <a:off x="1939188" y="2341046"/>
            <a:ext cx="2883243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16 заданий базового уровня сложности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E1EAEA2-B72C-4122-8C12-CC36DD7CF02D}"/>
              </a:ext>
            </a:extLst>
          </p:cNvPr>
          <p:cNvSpPr/>
          <p:nvPr/>
        </p:nvSpPr>
        <p:spPr>
          <a:xfrm>
            <a:off x="113682" y="5200288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Работа состоит из двух частей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31FB0FC-E027-4013-AD37-A9F2A0F8AB8A}"/>
              </a:ext>
            </a:extLst>
          </p:cNvPr>
          <p:cNvSpPr/>
          <p:nvPr/>
        </p:nvSpPr>
        <p:spPr>
          <a:xfrm>
            <a:off x="3465454" y="5200288"/>
            <a:ext cx="8233304" cy="736408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ysClr val="windowText" lastClr="000000"/>
                </a:solidFill>
              </a:rPr>
              <a:t>Задания 1-9.  Ответами к  заданиям 1, 3, 4, 5, 6, 7, 8, 9 являются цифра, последовательность цифр, число или слово (словосочетание).</a:t>
            </a:r>
          </a:p>
          <a:p>
            <a:r>
              <a:rPr lang="ru-RU" sz="1400" dirty="0">
                <a:solidFill>
                  <a:sysClr val="windowText" lastClr="000000"/>
                </a:solidFill>
              </a:rPr>
              <a:t>Задание 2 – графическое обозначение ответа на карте.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50E5816E-2110-4725-BDF8-B4AAAD3DAE81}"/>
              </a:ext>
            </a:extLst>
          </p:cNvPr>
          <p:cNvSpPr/>
          <p:nvPr/>
        </p:nvSpPr>
        <p:spPr>
          <a:xfrm>
            <a:off x="5048976" y="3265538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минимальный балл за работу - </a:t>
            </a:r>
            <a:r>
              <a:rPr lang="ru-RU" b="1" dirty="0">
                <a:solidFill>
                  <a:sysClr val="windowText" lastClr="000000"/>
                </a:solidFill>
              </a:rPr>
              <a:t>6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EC46491-BD9C-4F30-ABB8-8D06FC9DB66F}"/>
              </a:ext>
            </a:extLst>
          </p:cNvPr>
          <p:cNvSpPr/>
          <p:nvPr/>
        </p:nvSpPr>
        <p:spPr>
          <a:xfrm>
            <a:off x="5048976" y="2351806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максимальный балл за работу -  19</a:t>
            </a:r>
            <a:endParaRPr lang="ru-RU" b="1" dirty="0">
              <a:solidFill>
                <a:sysClr val="windowText" lastClr="000000"/>
              </a:solidFill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3EEB01CB-1853-44FF-B0DC-3ADB00B795AF}"/>
              </a:ext>
            </a:extLst>
          </p:cNvPr>
          <p:cNvSpPr/>
          <p:nvPr/>
        </p:nvSpPr>
        <p:spPr>
          <a:xfrm>
            <a:off x="1939187" y="3265538"/>
            <a:ext cx="2883243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1 задание повышенного уровня сложности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2BD5BEBA-741E-4EA2-8876-EB92469EB874}"/>
              </a:ext>
            </a:extLst>
          </p:cNvPr>
          <p:cNvSpPr/>
          <p:nvPr/>
        </p:nvSpPr>
        <p:spPr>
          <a:xfrm>
            <a:off x="8207221" y="1422511"/>
            <a:ext cx="3525107" cy="807308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Перевод первичных баллов 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в  отметки по пятибалльной шкале</a:t>
            </a: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7506DA7C-50E6-4EB1-B291-D46D754086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634584"/>
              </p:ext>
            </p:extLst>
          </p:nvPr>
        </p:nvGraphicFramePr>
        <p:xfrm>
          <a:off x="7953375" y="2389325"/>
          <a:ext cx="4002735" cy="17159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6814">
                  <a:extLst>
                    <a:ext uri="{9D8B030D-6E8A-4147-A177-3AD203B41FA5}">
                      <a16:colId xmlns:a16="http://schemas.microsoft.com/office/drawing/2014/main" val="3089212738"/>
                    </a:ext>
                  </a:extLst>
                </a:gridCol>
                <a:gridCol w="705455">
                  <a:extLst>
                    <a:ext uri="{9D8B030D-6E8A-4147-A177-3AD203B41FA5}">
                      <a16:colId xmlns:a16="http://schemas.microsoft.com/office/drawing/2014/main" val="469627586"/>
                    </a:ext>
                  </a:extLst>
                </a:gridCol>
                <a:gridCol w="673488">
                  <a:extLst>
                    <a:ext uri="{9D8B030D-6E8A-4147-A177-3AD203B41FA5}">
                      <a16:colId xmlns:a16="http://schemas.microsoft.com/office/drawing/2014/main" val="1410754882"/>
                    </a:ext>
                  </a:extLst>
                </a:gridCol>
                <a:gridCol w="664134">
                  <a:extLst>
                    <a:ext uri="{9D8B030D-6E8A-4147-A177-3AD203B41FA5}">
                      <a16:colId xmlns:a16="http://schemas.microsoft.com/office/drawing/2014/main" val="3208314456"/>
                    </a:ext>
                  </a:extLst>
                </a:gridCol>
                <a:gridCol w="682844">
                  <a:extLst>
                    <a:ext uri="{9D8B030D-6E8A-4147-A177-3AD203B41FA5}">
                      <a16:colId xmlns:a16="http://schemas.microsoft.com/office/drawing/2014/main" val="4101601159"/>
                    </a:ext>
                  </a:extLst>
                </a:gridCol>
              </a:tblGrid>
              <a:tr h="77799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Отметка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«2»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«3»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«4»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«5»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2861024"/>
                  </a:ext>
                </a:extLst>
              </a:tr>
              <a:tr h="93795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Первичные баллы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0-5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6-11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12-16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17-19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7554406"/>
                  </a:ext>
                </a:extLst>
              </a:tr>
            </a:tbl>
          </a:graphicData>
        </a:graphic>
      </p:graphicFrame>
      <p:pic>
        <p:nvPicPr>
          <p:cNvPr id="17" name="Рисунок 16" descr="Часы">
            <a:extLst>
              <a:ext uri="{FF2B5EF4-FFF2-40B4-BE49-F238E27FC236}">
                <a16:creationId xmlns:a16="http://schemas.microsoft.com/office/drawing/2014/main" id="{305C066C-516A-49B0-B9CF-8A7285CF7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3612" y="3966678"/>
            <a:ext cx="1233610" cy="123361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17BD4829-F0EE-426E-95EF-C14D905F9713}"/>
              </a:ext>
            </a:extLst>
          </p:cNvPr>
          <p:cNvSpPr/>
          <p:nvPr/>
        </p:nvSpPr>
        <p:spPr>
          <a:xfrm>
            <a:off x="1985236" y="5200288"/>
            <a:ext cx="1263972" cy="1518852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90 минут</a:t>
            </a:r>
          </a:p>
        </p:txBody>
      </p:sp>
      <p:pic>
        <p:nvPicPr>
          <p:cNvPr id="20" name="Рисунок 19" descr="Документ">
            <a:extLst>
              <a:ext uri="{FF2B5EF4-FFF2-40B4-BE49-F238E27FC236}">
                <a16:creationId xmlns:a16="http://schemas.microsoft.com/office/drawing/2014/main" id="{0627694F-307C-4CA3-BF8D-9B63DD6F63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8475" y="1125928"/>
            <a:ext cx="1139034" cy="1139034"/>
          </a:xfrm>
          <a:prstGeom prst="rect">
            <a:avLst/>
          </a:prstGeom>
        </p:spPr>
      </p:pic>
      <p:pic>
        <p:nvPicPr>
          <p:cNvPr id="21" name="Рисунок 20" descr="Поделиться">
            <a:extLst>
              <a:ext uri="{FF2B5EF4-FFF2-40B4-BE49-F238E27FC236}">
                <a16:creationId xmlns:a16="http://schemas.microsoft.com/office/drawing/2014/main" id="{F8F9697D-AED4-4A45-A862-D48E11A392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64744" y="208110"/>
            <a:ext cx="1054895" cy="105489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F88788F-2829-4006-B4EA-DAA267220FE7}"/>
              </a:ext>
            </a:extLst>
          </p:cNvPr>
          <p:cNvSpPr txBox="1"/>
          <p:nvPr/>
        </p:nvSpPr>
        <p:spPr>
          <a:xfrm>
            <a:off x="10795592" y="0"/>
            <a:ext cx="1396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География,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9CC272E3-D7AF-4997-A710-024A61600389}"/>
              </a:ext>
            </a:extLst>
          </p:cNvPr>
          <p:cNvSpPr/>
          <p:nvPr/>
        </p:nvSpPr>
        <p:spPr>
          <a:xfrm>
            <a:off x="3465454" y="6012287"/>
            <a:ext cx="8233304" cy="736408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ysClr val="windowText" lastClr="000000"/>
                </a:solidFill>
              </a:rPr>
              <a:t>Задания 10-17. Ответами к  заданиям 11, 12, 13, 14, 15, 16 являются цифра, последовательность цифр, число или слово (словосочетание).</a:t>
            </a:r>
          </a:p>
          <a:p>
            <a:r>
              <a:rPr lang="ru-RU" sz="1400" dirty="0">
                <a:solidFill>
                  <a:sysClr val="windowText" lastClr="000000"/>
                </a:solidFill>
              </a:rPr>
              <a:t>Задания 10  и 17 – развернутый ответ.</a:t>
            </a:r>
          </a:p>
        </p:txBody>
      </p:sp>
    </p:spTree>
    <p:extLst>
      <p:ext uri="{BB962C8B-B14F-4D97-AF65-F5344CB8AC3E}">
        <p14:creationId xmlns:p14="http://schemas.microsoft.com/office/powerpoint/2010/main" val="40619945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23AEC73-3C65-42DB-8517-994DE7F350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0527455"/>
              </p:ext>
            </p:extLst>
          </p:nvPr>
        </p:nvGraphicFramePr>
        <p:xfrm>
          <a:off x="28280" y="803053"/>
          <a:ext cx="11844245" cy="5763859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{5940675A-B579-460E-94D1-54222C63F5DA}</a:tableStyleId>
              </a:tblPr>
              <a:tblGrid>
                <a:gridCol w="634450">
                  <a:extLst>
                    <a:ext uri="{9D8B030D-6E8A-4147-A177-3AD203B41FA5}">
                      <a16:colId xmlns:a16="http://schemas.microsoft.com/office/drawing/2014/main" val="1602300257"/>
                    </a:ext>
                  </a:extLst>
                </a:gridCol>
                <a:gridCol w="11209795">
                  <a:extLst>
                    <a:ext uri="{9D8B030D-6E8A-4147-A177-3AD203B41FA5}">
                      <a16:colId xmlns:a16="http://schemas.microsoft.com/office/drawing/2014/main" val="3427477491"/>
                    </a:ext>
                  </a:extLst>
                </a:gridCol>
              </a:tblGrid>
              <a:tr h="219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150" b="1" dirty="0">
                          <a:effectLst/>
                          <a:latin typeface="+mn-lt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150" b="1" dirty="0">
                          <a:effectLst/>
                          <a:latin typeface="+mn-lt"/>
                        </a:rPr>
                        <a:t>п/п</a:t>
                      </a:r>
                      <a:endParaRPr lang="ru-RU" sz="115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150" b="1" dirty="0">
                          <a:effectLst/>
                          <a:latin typeface="+mn-lt"/>
                        </a:rPr>
                        <a:t>Блоки</a:t>
                      </a:r>
                      <a:r>
                        <a:rPr lang="ru-RU" sz="1150" b="1" spc="-3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150" b="1" dirty="0" err="1">
                          <a:effectLst/>
                          <a:latin typeface="+mn-lt"/>
                        </a:rPr>
                        <a:t>ПООП</a:t>
                      </a:r>
                      <a:r>
                        <a:rPr lang="ru-RU" sz="1150" b="1" spc="-3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150" b="1" dirty="0">
                          <a:effectLst/>
                          <a:latin typeface="+mn-lt"/>
                        </a:rPr>
                        <a:t>:</a:t>
                      </a:r>
                      <a:r>
                        <a:rPr lang="ru-RU" sz="1150" b="1" spc="-3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150" b="1" dirty="0">
                          <a:effectLst/>
                          <a:latin typeface="+mn-lt"/>
                        </a:rPr>
                        <a:t>выпускник</a:t>
                      </a:r>
                      <a:r>
                        <a:rPr lang="ru-RU" sz="1150" b="1" spc="-4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150" b="1" dirty="0">
                          <a:effectLst/>
                          <a:latin typeface="+mn-lt"/>
                        </a:rPr>
                        <a:t>научится</a:t>
                      </a:r>
                      <a:r>
                        <a:rPr lang="ru-RU" sz="1150" b="1" spc="-3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150" b="1" dirty="0">
                          <a:effectLst/>
                          <a:latin typeface="+mn-lt"/>
                        </a:rPr>
                        <a:t>/</a:t>
                      </a:r>
                      <a:r>
                        <a:rPr lang="ru-RU" sz="1150" b="1" spc="-2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150" b="1" dirty="0">
                          <a:effectLst/>
                          <a:latin typeface="+mn-lt"/>
                        </a:rPr>
                        <a:t>получит </a:t>
                      </a:r>
                      <a:r>
                        <a:rPr lang="ru-RU" sz="1150" b="1" spc="-28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150" b="1" dirty="0">
                          <a:effectLst/>
                          <a:latin typeface="+mn-lt"/>
                        </a:rPr>
                        <a:t>возможность</a:t>
                      </a:r>
                      <a:r>
                        <a:rPr lang="ru-RU" sz="1150" b="1" spc="-1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150" b="1" dirty="0">
                          <a:effectLst/>
                          <a:latin typeface="+mn-lt"/>
                        </a:rPr>
                        <a:t>научиться</a:t>
                      </a:r>
                      <a:r>
                        <a:rPr lang="ru-RU" sz="1150" b="1" spc="-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150" b="1" dirty="0">
                          <a:effectLst/>
                          <a:latin typeface="+mn-lt"/>
                        </a:rPr>
                        <a:t>или</a:t>
                      </a:r>
                      <a:r>
                        <a:rPr lang="ru-RU" sz="1150" b="1" spc="-1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150" b="1" dirty="0">
                          <a:effectLst/>
                          <a:latin typeface="+mn-lt"/>
                        </a:rPr>
                        <a:t>проверяемые требования</a:t>
                      </a:r>
                      <a:r>
                        <a:rPr lang="ru-RU" sz="1150" b="1" spc="-2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150" b="1" dirty="0">
                          <a:effectLst/>
                          <a:latin typeface="+mn-lt"/>
                        </a:rPr>
                        <a:t>(умения)</a:t>
                      </a:r>
                      <a:r>
                        <a:rPr lang="ru-RU" sz="1150" b="1" spc="-2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150" b="1" dirty="0">
                          <a:effectLst/>
                          <a:latin typeface="+mn-lt"/>
                        </a:rPr>
                        <a:t>в</a:t>
                      </a:r>
                      <a:r>
                        <a:rPr lang="ru-RU" sz="1150" b="1" spc="-3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150" b="1" dirty="0">
                          <a:effectLst/>
                          <a:latin typeface="+mn-lt"/>
                        </a:rPr>
                        <a:t>соответствии</a:t>
                      </a:r>
                      <a:r>
                        <a:rPr lang="ru-RU" sz="1150" b="1" spc="-2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150" b="1" dirty="0">
                          <a:effectLst/>
                          <a:latin typeface="+mn-lt"/>
                        </a:rPr>
                        <a:t>с</a:t>
                      </a:r>
                      <a:r>
                        <a:rPr lang="ru-RU" sz="1150" b="1" spc="-2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150" b="1" dirty="0" err="1">
                          <a:effectLst/>
                          <a:latin typeface="+mn-lt"/>
                        </a:rPr>
                        <a:t>ФГОС</a:t>
                      </a:r>
                      <a:endParaRPr lang="ru-RU" sz="115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384286"/>
                  </a:ext>
                </a:extLst>
              </a:tr>
              <a:tr h="116935">
                <a:tc>
                  <a:txBody>
                    <a:bodyPr/>
                    <a:lstStyle/>
                    <a:p>
                      <a:pPr marL="5715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35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Описывать по карте местоположение изученных объектов гидросферы для решения учебных и (или) практико-ориентированных задач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768954"/>
                  </a:ext>
                </a:extLst>
              </a:tr>
              <a:tr h="228063">
                <a:tc>
                  <a:txBody>
                    <a:bodyPr/>
                    <a:lstStyle/>
                    <a:p>
                      <a:pPr marL="67945" marR="62230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35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Описывать по карте местоположение изученных объектов гидросферы для решения учебных и (или) практико-ориентированных задач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4819962"/>
                  </a:ext>
                </a:extLst>
              </a:tr>
              <a:tr h="161287">
                <a:tc>
                  <a:txBody>
                    <a:bodyPr/>
                    <a:lstStyle/>
                    <a:p>
                      <a:pPr marL="67945" marR="62230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35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Классифицировать объекты гидросферы (моря, озера, реки) по заданным признакам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3452799"/>
                  </a:ext>
                </a:extLst>
              </a:tr>
              <a:tr h="169399">
                <a:tc>
                  <a:txBody>
                    <a:bodyPr/>
                    <a:lstStyle/>
                    <a:p>
                      <a:pPr marL="67945" marR="62230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35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Различать понятия «грунтовые, межпластовые и артезианские воды», «питание реки» и «режим реки»; применять их для решения учебных и (или) практико-ориентированных задач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88966"/>
                  </a:ext>
                </a:extLst>
              </a:tr>
              <a:tr h="115485">
                <a:tc>
                  <a:txBody>
                    <a:bodyPr/>
                    <a:lstStyle/>
                    <a:p>
                      <a:pPr marL="67945" marR="62230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35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Различать свойства вод отдельных частей Мирового океана, сравнивать реки по заданным признакам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40712"/>
                  </a:ext>
                </a:extLst>
              </a:tr>
              <a:tr h="192053">
                <a:tc>
                  <a:txBody>
                    <a:bodyPr/>
                    <a:lstStyle/>
                    <a:p>
                      <a:pPr marL="67945" marR="62230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35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Описывать состав, строение атмосферы. Различать понятия «атмосфера», «тропосфера», «стратосфера», «верхние слои атмосферы», «погода» и «климат»; «бризы» и «муссоны»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7803416"/>
                  </a:ext>
                </a:extLst>
              </a:tr>
              <a:tr h="100679">
                <a:tc>
                  <a:txBody>
                    <a:bodyPr/>
                    <a:lstStyle/>
                    <a:p>
                      <a:pPr marL="67945" marR="62230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35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Сравнивать свойства атмосферы в пунктах, расположенных на разных высотах над  уровнем моря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2791994"/>
                  </a:ext>
                </a:extLst>
              </a:tr>
              <a:tr h="125444">
                <a:tc>
                  <a:txBody>
                    <a:bodyPr/>
                    <a:lstStyle/>
                    <a:p>
                      <a:pPr marL="67945" marR="62230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35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Определять амплитуду температуры воздуха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0727575"/>
                  </a:ext>
                </a:extLst>
              </a:tr>
              <a:tr h="93059">
                <a:tc>
                  <a:txBody>
                    <a:bodyPr/>
                    <a:lstStyle/>
                    <a:p>
                      <a:pPr marL="67945" marR="62230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35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Устанавливать зависимость между температурой воздуха и его относительной влажностью на основе данных эмпирических наблюдений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1232978"/>
                  </a:ext>
                </a:extLst>
              </a:tr>
              <a:tr h="229148">
                <a:tc>
                  <a:txBody>
                    <a:bodyPr/>
                    <a:lstStyle/>
                    <a:p>
                      <a:pPr marL="67945" marR="62230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35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Проводить измерения температуры воздуха, атмосферного давления, скорости и направления ветра с использованием аналоговых и (или) цифровых приборов и представлять результаты наблюдений в табличной и (или) графической форме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9706294"/>
                  </a:ext>
                </a:extLst>
              </a:tr>
              <a:tr h="229148">
                <a:tc>
                  <a:txBody>
                    <a:bodyPr/>
                    <a:lstStyle/>
                    <a:p>
                      <a:pPr marL="67945" marR="62230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35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Различать понятия «погода» и «климат»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5622878"/>
                  </a:ext>
                </a:extLst>
              </a:tr>
              <a:tr h="229148">
                <a:tc>
                  <a:txBody>
                    <a:bodyPr/>
                    <a:lstStyle/>
                    <a:p>
                      <a:pPr marL="67945" marR="62230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35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Сравнивать количество солнечного тепла, получаемого земной поверхностью при различных углах падения солнечных лучей. Устанавливать зависимость между нагреванием земной поверхности и углом падения солнечных лучей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4970112"/>
                  </a:ext>
                </a:extLst>
              </a:tr>
              <a:tr h="229148">
                <a:tc>
                  <a:txBody>
                    <a:bodyPr/>
                    <a:lstStyle/>
                    <a:p>
                      <a:pPr marL="67945" marR="62230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35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Приводить примеры опасных природных явлений в гидросфере и атмосфере, средств их предупреждения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5529138"/>
                  </a:ext>
                </a:extLst>
              </a:tr>
              <a:tr h="229148">
                <a:tc>
                  <a:txBody>
                    <a:bodyPr/>
                    <a:lstStyle/>
                    <a:p>
                      <a:pPr marL="67945" marR="62230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35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Различать климаты Земли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409681"/>
                  </a:ext>
                </a:extLst>
              </a:tr>
              <a:tr h="229148">
                <a:tc>
                  <a:txBody>
                    <a:bodyPr/>
                    <a:lstStyle/>
                    <a:p>
                      <a:pPr marL="67945" marR="62230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35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Приводить примеры приспособления живых организмов к среде обитания в разных природных зонах; приводить примеры изменений в изученных геосферах (территории мира и своей местности) в результате деятельности человека, путей решения существующих экологических проблем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8544959"/>
                  </a:ext>
                </a:extLst>
              </a:tr>
              <a:tr h="229148">
                <a:tc>
                  <a:txBody>
                    <a:bodyPr/>
                    <a:lstStyle/>
                    <a:p>
                      <a:pPr marL="67945" marR="62230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35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Различать растительный и животный мир разных территорий Земли; сравнивать особенности растительного и животного мира в различных природных зонах, плодородие почв в различных природных зонах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4945633"/>
                  </a:ext>
                </a:extLst>
              </a:tr>
              <a:tr h="229148">
                <a:tc>
                  <a:txBody>
                    <a:bodyPr/>
                    <a:lstStyle/>
                    <a:p>
                      <a:pPr marL="67945" marR="62230" algn="ctr"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135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Объяснять направление дневных и ночных бризов, муссонов, годовой ход температуры воздуха и распределение атмосферных осадков для отдельных территорий; применять понятия «атмосферное давление», «ветер», «атмосферные осадки», «воздушные массы» для решения учебных и (или) практико-ориентированных задач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1283486"/>
                  </a:ext>
                </a:extLst>
              </a:tr>
            </a:tbl>
          </a:graphicData>
        </a:graphic>
      </p:graphicFrame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6620" y="292746"/>
            <a:ext cx="10728960" cy="594360"/>
          </a:xfrm>
        </p:spPr>
        <p:txBody>
          <a:bodyPr/>
          <a:lstStyle/>
          <a:p>
            <a:r>
              <a:rPr lang="ru-RU" dirty="0"/>
              <a:t>Требования (умения)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A3FBE9-CB60-46D0-BE79-16332F4496A4}"/>
              </a:ext>
            </a:extLst>
          </p:cNvPr>
          <p:cNvSpPr txBox="1"/>
          <p:nvPr/>
        </p:nvSpPr>
        <p:spPr>
          <a:xfrm>
            <a:off x="10795592" y="0"/>
            <a:ext cx="1396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География,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39809069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8362281" cy="444387"/>
          </a:xfrm>
        </p:spPr>
        <p:txBody>
          <a:bodyPr>
            <a:noAutofit/>
          </a:bodyPr>
          <a:lstStyle/>
          <a:p>
            <a:r>
              <a:rPr lang="ru-RU" sz="2000" b="1" dirty="0"/>
              <a:t>Изменение доли участников по качеству знаний («4»+«5») по результатам ВПР в  2022-2026 гг.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B778A58D-E6E9-4DE1-8D27-8FDCACC32A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1355143"/>
              </p:ext>
            </p:extLst>
          </p:nvPr>
        </p:nvGraphicFramePr>
        <p:xfrm>
          <a:off x="98854" y="719667"/>
          <a:ext cx="11986054" cy="3033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8FAA810D-E1F2-4CF0-9CEE-B6A9C74CD0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2977685"/>
              </p:ext>
            </p:extLst>
          </p:nvPr>
        </p:nvGraphicFramePr>
        <p:xfrm>
          <a:off x="0" y="3656001"/>
          <a:ext cx="11986054" cy="3033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BD1DC5E4-5D0A-4419-83D3-53C79162B9A0}"/>
              </a:ext>
            </a:extLst>
          </p:cNvPr>
          <p:cNvSpPr txBox="1"/>
          <p:nvPr/>
        </p:nvSpPr>
        <p:spPr>
          <a:xfrm>
            <a:off x="10795592" y="0"/>
            <a:ext cx="1396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География,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3271282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7192A1F-275E-951D-1242-8D6271F06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1857" y="1993557"/>
            <a:ext cx="10068285" cy="4740464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/>
              <a:t>Основные результаты </a:t>
            </a:r>
          </a:p>
          <a:p>
            <a:pPr algn="ctr"/>
            <a:r>
              <a:rPr lang="ru-RU" sz="6600" b="1" dirty="0"/>
              <a:t>по русскому языку</a:t>
            </a:r>
          </a:p>
        </p:txBody>
      </p:sp>
    </p:spTree>
    <p:extLst>
      <p:ext uri="{BB962C8B-B14F-4D97-AF65-F5344CB8AC3E}">
        <p14:creationId xmlns:p14="http://schemas.microsoft.com/office/powerpoint/2010/main" val="24907065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300365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Достижение планируемых результатов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473205-503D-4223-B821-07FB58757838}"/>
              </a:ext>
            </a:extLst>
          </p:cNvPr>
          <p:cNvSpPr txBox="1"/>
          <p:nvPr/>
        </p:nvSpPr>
        <p:spPr>
          <a:xfrm>
            <a:off x="10795592" y="0"/>
            <a:ext cx="1396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География,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4275798-9051-45E5-AA3F-15B7C56AF8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0"/>
          <a:stretch/>
        </p:blipFill>
        <p:spPr>
          <a:xfrm>
            <a:off x="1694576" y="1276864"/>
            <a:ext cx="9113848" cy="5529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7738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участников по отметкам, 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6E4352-CB9F-41C4-96ED-B4DCF6F1EF13}"/>
              </a:ext>
            </a:extLst>
          </p:cNvPr>
          <p:cNvSpPr txBox="1"/>
          <p:nvPr/>
        </p:nvSpPr>
        <p:spPr>
          <a:xfrm>
            <a:off x="10795592" y="0"/>
            <a:ext cx="1396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География,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8DA1C460-448E-4A92-9B4F-7A51A85A23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0028226"/>
              </p:ext>
            </p:extLst>
          </p:nvPr>
        </p:nvGraphicFramePr>
        <p:xfrm>
          <a:off x="446014" y="874171"/>
          <a:ext cx="11474742" cy="5983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9992619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первичных баллов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C375DA-BC15-4C73-84FA-445E8B364DFA}"/>
              </a:ext>
            </a:extLst>
          </p:cNvPr>
          <p:cNvSpPr txBox="1"/>
          <p:nvPr/>
        </p:nvSpPr>
        <p:spPr>
          <a:xfrm>
            <a:off x="10795592" y="0"/>
            <a:ext cx="1396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География,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95EA9F0-D619-460F-8056-2B6A1341E2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0"/>
          <a:stretch/>
        </p:blipFill>
        <p:spPr>
          <a:xfrm>
            <a:off x="2159728" y="1379155"/>
            <a:ext cx="7872544" cy="4834796"/>
          </a:xfrm>
          <a:prstGeom prst="rect">
            <a:avLst/>
          </a:prstGeom>
        </p:spPr>
      </p:pic>
      <p:sp>
        <p:nvSpPr>
          <p:cNvPr id="14" name="Стрелка: пятиугольник 13">
            <a:extLst>
              <a:ext uri="{FF2B5EF4-FFF2-40B4-BE49-F238E27FC236}">
                <a16:creationId xmlns:a16="http://schemas.microsoft.com/office/drawing/2014/main" id="{CD619367-E54A-4006-9578-43D5392E9726}"/>
              </a:ext>
            </a:extLst>
          </p:cNvPr>
          <p:cNvSpPr/>
          <p:nvPr/>
        </p:nvSpPr>
        <p:spPr>
          <a:xfrm rot="5400000">
            <a:off x="8890874" y="1142819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5</a:t>
            </a:r>
            <a:endParaRPr lang="ru-RU" dirty="0"/>
          </a:p>
        </p:txBody>
      </p:sp>
      <p:sp>
        <p:nvSpPr>
          <p:cNvPr id="15" name="Стрелка: пятиугольник 14">
            <a:extLst>
              <a:ext uri="{FF2B5EF4-FFF2-40B4-BE49-F238E27FC236}">
                <a16:creationId xmlns:a16="http://schemas.microsoft.com/office/drawing/2014/main" id="{5993F3A4-7CCF-4294-B27C-E71B8C55B2AE}"/>
              </a:ext>
            </a:extLst>
          </p:cNvPr>
          <p:cNvSpPr/>
          <p:nvPr/>
        </p:nvSpPr>
        <p:spPr>
          <a:xfrm rot="5400000">
            <a:off x="7142756" y="1142820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4</a:t>
            </a:r>
            <a:endParaRPr lang="ru-RU" dirty="0"/>
          </a:p>
        </p:txBody>
      </p:sp>
      <p:sp>
        <p:nvSpPr>
          <p:cNvPr id="16" name="Стрелка: пятиугольник 15">
            <a:extLst>
              <a:ext uri="{FF2B5EF4-FFF2-40B4-BE49-F238E27FC236}">
                <a16:creationId xmlns:a16="http://schemas.microsoft.com/office/drawing/2014/main" id="{91A462C9-E409-405B-A3CA-4F4E8DE225B1}"/>
              </a:ext>
            </a:extLst>
          </p:cNvPr>
          <p:cNvSpPr/>
          <p:nvPr/>
        </p:nvSpPr>
        <p:spPr>
          <a:xfrm rot="5400000">
            <a:off x="5147676" y="1142820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163050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Выполнение заданий группами участников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3CF4AE-A518-42BD-97B4-607C30F0729C}"/>
              </a:ext>
            </a:extLst>
          </p:cNvPr>
          <p:cNvSpPr txBox="1"/>
          <p:nvPr/>
        </p:nvSpPr>
        <p:spPr>
          <a:xfrm>
            <a:off x="10795592" y="0"/>
            <a:ext cx="1396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География,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2AC0CBF-1A48-4E0C-B080-7FA661676A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7"/>
          <a:stretch/>
        </p:blipFill>
        <p:spPr>
          <a:xfrm>
            <a:off x="1860433" y="1082180"/>
            <a:ext cx="8471133" cy="485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10012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967" y="288781"/>
            <a:ext cx="8032767" cy="509260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за работу с отметками по журналу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5B6373-E9D5-49CA-9B50-8C6F066349FE}"/>
              </a:ext>
            </a:extLst>
          </p:cNvPr>
          <p:cNvSpPr txBox="1"/>
          <p:nvPr/>
        </p:nvSpPr>
        <p:spPr>
          <a:xfrm>
            <a:off x="10795592" y="0"/>
            <a:ext cx="1396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География,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35D06330-E9A7-4144-96BE-C2E781E40F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8712882"/>
              </p:ext>
            </p:extLst>
          </p:nvPr>
        </p:nvGraphicFramePr>
        <p:xfrm>
          <a:off x="336957" y="924886"/>
          <a:ext cx="11357296" cy="5794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8315364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FA4C46F-5D12-76B5-8BC8-F8B043894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1870" y="297181"/>
            <a:ext cx="10728960" cy="594360"/>
          </a:xfrm>
        </p:spPr>
        <p:txBody>
          <a:bodyPr/>
          <a:lstStyle/>
          <a:p>
            <a:r>
              <a:rPr lang="ru-RU" dirty="0"/>
              <a:t>Выводы</a:t>
            </a:r>
          </a:p>
        </p:txBody>
      </p:sp>
      <p:sp>
        <p:nvSpPr>
          <p:cNvPr id="7" name="Объект 4">
            <a:extLst>
              <a:ext uri="{FF2B5EF4-FFF2-40B4-BE49-F238E27FC236}">
                <a16:creationId xmlns:a16="http://schemas.microsoft.com/office/drawing/2014/main" id="{C43E84AE-2FC9-4608-BADC-F993BE74A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284" y="1237507"/>
            <a:ext cx="11467694" cy="5323312"/>
          </a:xfrm>
        </p:spPr>
        <p:txBody>
          <a:bodyPr>
            <a:norm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В ВПР по географии в 6 классах приняло участие </a:t>
            </a:r>
            <a:r>
              <a:rPr lang="ru-RU" sz="2800" b="1" dirty="0"/>
              <a:t>9665 </a:t>
            </a:r>
            <a:r>
              <a:rPr lang="ru-RU" sz="2800" dirty="0"/>
              <a:t>человек.</a:t>
            </a:r>
          </a:p>
          <a:p>
            <a:endParaRPr lang="ru-RU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Не справились с  работой (получили «2») </a:t>
            </a:r>
            <a:r>
              <a:rPr lang="ru-RU" sz="2800" b="1" dirty="0"/>
              <a:t>232 </a:t>
            </a:r>
            <a:r>
              <a:rPr lang="ru-RU" sz="2800" dirty="0"/>
              <a:t>участника (</a:t>
            </a:r>
            <a:r>
              <a:rPr lang="ru-RU" sz="2800" b="1" dirty="0"/>
              <a:t>2,4 </a:t>
            </a:r>
            <a:r>
              <a:rPr lang="ru-RU" sz="2800" dirty="0"/>
              <a:t>%).</a:t>
            </a:r>
          </a:p>
          <a:p>
            <a:endParaRPr lang="ru-RU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 </a:t>
            </a:r>
            <a:r>
              <a:rPr lang="ru-RU" sz="2800" b="1" dirty="0"/>
              <a:t>59,02  </a:t>
            </a:r>
            <a:r>
              <a:rPr lang="ru-RU" sz="2800" dirty="0"/>
              <a:t>% участников показали качество знаний (получили «4» и «5») в  процессе выполнения работы.</a:t>
            </a:r>
          </a:p>
          <a:p>
            <a:endParaRPr lang="ru-RU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Наибольшую сложность при выполнении работы вызвали задания                    № </a:t>
            </a:r>
            <a:r>
              <a:rPr lang="ru-RU" sz="2800" b="1" dirty="0"/>
              <a:t>8, 12, 17.</a:t>
            </a:r>
            <a:endParaRPr lang="ru-RU" sz="2800" dirty="0"/>
          </a:p>
          <a:p>
            <a:endParaRPr lang="ru-RU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1A2DC3-D847-4333-BD26-3E2ED8AE5643}"/>
              </a:ext>
            </a:extLst>
          </p:cNvPr>
          <p:cNvSpPr txBox="1"/>
          <p:nvPr/>
        </p:nvSpPr>
        <p:spPr>
          <a:xfrm>
            <a:off x="10795592" y="0"/>
            <a:ext cx="1396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География,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131372915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7192A1F-275E-951D-1242-8D6271F06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1857" y="1993557"/>
            <a:ext cx="10068285" cy="4740464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/>
              <a:t>Основные результаты </a:t>
            </a:r>
          </a:p>
          <a:p>
            <a:pPr algn="ctr"/>
            <a:r>
              <a:rPr lang="ru-RU" sz="6600" b="1" dirty="0"/>
              <a:t>по английскому языку</a:t>
            </a:r>
          </a:p>
        </p:txBody>
      </p:sp>
    </p:spTree>
    <p:extLst>
      <p:ext uri="{BB962C8B-B14F-4D97-AF65-F5344CB8AC3E}">
        <p14:creationId xmlns:p14="http://schemas.microsoft.com/office/powerpoint/2010/main" val="387948819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0F7D01D-7223-435B-A3CF-762E77D525DC}"/>
              </a:ext>
            </a:extLst>
          </p:cNvPr>
          <p:cNvSpPr txBox="1">
            <a:spLocks/>
          </p:cNvSpPr>
          <p:nvPr/>
        </p:nvSpPr>
        <p:spPr>
          <a:xfrm>
            <a:off x="3490686" y="290710"/>
            <a:ext cx="3116580" cy="5943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Описание работы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F452794E-3ABB-4847-9459-CB69FDB4776B}"/>
              </a:ext>
            </a:extLst>
          </p:cNvPr>
          <p:cNvSpPr/>
          <p:nvPr/>
        </p:nvSpPr>
        <p:spPr>
          <a:xfrm>
            <a:off x="174172" y="2330286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4 задания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4BA2786-3DFF-41D6-A840-04D3ABEAA725}"/>
              </a:ext>
            </a:extLst>
          </p:cNvPr>
          <p:cNvSpPr/>
          <p:nvPr/>
        </p:nvSpPr>
        <p:spPr>
          <a:xfrm>
            <a:off x="2496710" y="2330286"/>
            <a:ext cx="1937487" cy="1518852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базового уровня сложности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E1EAEA2-B72C-4122-8C12-CC36DD7CF02D}"/>
              </a:ext>
            </a:extLst>
          </p:cNvPr>
          <p:cNvSpPr/>
          <p:nvPr/>
        </p:nvSpPr>
        <p:spPr>
          <a:xfrm>
            <a:off x="174172" y="4972646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Работа состоит из одной части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31FB0FC-E027-4013-AD37-A9F2A0F8AB8A}"/>
              </a:ext>
            </a:extLst>
          </p:cNvPr>
          <p:cNvSpPr/>
          <p:nvPr/>
        </p:nvSpPr>
        <p:spPr>
          <a:xfrm>
            <a:off x="3465454" y="4972646"/>
            <a:ext cx="8233304" cy="1518852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ysClr val="windowText" lastClr="000000"/>
                </a:solidFill>
              </a:rPr>
              <a:t>3 задания – краткий ответ в  виде комбинации цифр.</a:t>
            </a:r>
          </a:p>
          <a:p>
            <a:endParaRPr lang="ru-RU" sz="1400" dirty="0">
              <a:solidFill>
                <a:sysClr val="windowText" lastClr="000000"/>
              </a:solidFill>
            </a:endParaRPr>
          </a:p>
          <a:p>
            <a:r>
              <a:rPr lang="ru-RU" sz="1400" dirty="0">
                <a:solidFill>
                  <a:sysClr val="windowText" lastClr="000000"/>
                </a:solidFill>
              </a:rPr>
              <a:t>1 задание – развернутый ответ.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50E5816E-2110-4725-BDF8-B4AAAD3DAE81}"/>
              </a:ext>
            </a:extLst>
          </p:cNvPr>
          <p:cNvSpPr/>
          <p:nvPr/>
        </p:nvSpPr>
        <p:spPr>
          <a:xfrm>
            <a:off x="5048976" y="3265538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минимальный балл за работу - </a:t>
            </a:r>
            <a:r>
              <a:rPr lang="ru-RU" b="1" dirty="0">
                <a:solidFill>
                  <a:sysClr val="windowText" lastClr="000000"/>
                </a:solidFill>
              </a:rPr>
              <a:t>10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EC46491-BD9C-4F30-ABB8-8D06FC9DB66F}"/>
              </a:ext>
            </a:extLst>
          </p:cNvPr>
          <p:cNvSpPr/>
          <p:nvPr/>
        </p:nvSpPr>
        <p:spPr>
          <a:xfrm>
            <a:off x="5048976" y="2351806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максимальный балл за работу -  </a:t>
            </a:r>
            <a:r>
              <a:rPr lang="ru-RU" b="1" dirty="0">
                <a:solidFill>
                  <a:sysClr val="windowText" lastClr="000000"/>
                </a:solidFill>
              </a:rPr>
              <a:t>25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2BD5BEBA-741E-4EA2-8876-EB92469EB874}"/>
              </a:ext>
            </a:extLst>
          </p:cNvPr>
          <p:cNvSpPr/>
          <p:nvPr/>
        </p:nvSpPr>
        <p:spPr>
          <a:xfrm>
            <a:off x="8207221" y="1422511"/>
            <a:ext cx="3525107" cy="807308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Перевод первичных баллов 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в  отметки по пятибалльной шкале</a:t>
            </a: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7506DA7C-50E6-4EB1-B291-D46D754086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5917858"/>
              </p:ext>
            </p:extLst>
          </p:nvPr>
        </p:nvGraphicFramePr>
        <p:xfrm>
          <a:off x="7953375" y="2389325"/>
          <a:ext cx="4002735" cy="17159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6814">
                  <a:extLst>
                    <a:ext uri="{9D8B030D-6E8A-4147-A177-3AD203B41FA5}">
                      <a16:colId xmlns:a16="http://schemas.microsoft.com/office/drawing/2014/main" val="3089212738"/>
                    </a:ext>
                  </a:extLst>
                </a:gridCol>
                <a:gridCol w="705455">
                  <a:extLst>
                    <a:ext uri="{9D8B030D-6E8A-4147-A177-3AD203B41FA5}">
                      <a16:colId xmlns:a16="http://schemas.microsoft.com/office/drawing/2014/main" val="469627586"/>
                    </a:ext>
                  </a:extLst>
                </a:gridCol>
                <a:gridCol w="673488">
                  <a:extLst>
                    <a:ext uri="{9D8B030D-6E8A-4147-A177-3AD203B41FA5}">
                      <a16:colId xmlns:a16="http://schemas.microsoft.com/office/drawing/2014/main" val="1410754882"/>
                    </a:ext>
                  </a:extLst>
                </a:gridCol>
                <a:gridCol w="664134">
                  <a:extLst>
                    <a:ext uri="{9D8B030D-6E8A-4147-A177-3AD203B41FA5}">
                      <a16:colId xmlns:a16="http://schemas.microsoft.com/office/drawing/2014/main" val="3208314456"/>
                    </a:ext>
                  </a:extLst>
                </a:gridCol>
                <a:gridCol w="682844">
                  <a:extLst>
                    <a:ext uri="{9D8B030D-6E8A-4147-A177-3AD203B41FA5}">
                      <a16:colId xmlns:a16="http://schemas.microsoft.com/office/drawing/2014/main" val="4101601159"/>
                    </a:ext>
                  </a:extLst>
                </a:gridCol>
              </a:tblGrid>
              <a:tr h="77799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Отметка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«2»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«3»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«4»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«5»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2861024"/>
                  </a:ext>
                </a:extLst>
              </a:tr>
              <a:tr h="93795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Первичные баллы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0-9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10-14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15-21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22-25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7554406"/>
                  </a:ext>
                </a:extLst>
              </a:tr>
            </a:tbl>
          </a:graphicData>
        </a:graphic>
      </p:graphicFrame>
      <p:pic>
        <p:nvPicPr>
          <p:cNvPr id="17" name="Рисунок 16" descr="Часы">
            <a:extLst>
              <a:ext uri="{FF2B5EF4-FFF2-40B4-BE49-F238E27FC236}">
                <a16:creationId xmlns:a16="http://schemas.microsoft.com/office/drawing/2014/main" id="{305C066C-516A-49B0-B9CF-8A7285CF7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8555" y="3849138"/>
            <a:ext cx="1233610" cy="123361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17BD4829-F0EE-426E-95EF-C14D905F9713}"/>
              </a:ext>
            </a:extLst>
          </p:cNvPr>
          <p:cNvSpPr/>
          <p:nvPr/>
        </p:nvSpPr>
        <p:spPr>
          <a:xfrm>
            <a:off x="2049505" y="4972646"/>
            <a:ext cx="1263972" cy="1518852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45 минут</a:t>
            </a:r>
          </a:p>
        </p:txBody>
      </p:sp>
      <p:pic>
        <p:nvPicPr>
          <p:cNvPr id="20" name="Рисунок 19" descr="Документ">
            <a:extLst>
              <a:ext uri="{FF2B5EF4-FFF2-40B4-BE49-F238E27FC236}">
                <a16:creationId xmlns:a16="http://schemas.microsoft.com/office/drawing/2014/main" id="{0627694F-307C-4CA3-BF8D-9B63DD6F63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8475" y="1125928"/>
            <a:ext cx="1139034" cy="1139034"/>
          </a:xfrm>
          <a:prstGeom prst="rect">
            <a:avLst/>
          </a:prstGeom>
        </p:spPr>
      </p:pic>
      <p:pic>
        <p:nvPicPr>
          <p:cNvPr id="21" name="Рисунок 20" descr="Поделиться">
            <a:extLst>
              <a:ext uri="{FF2B5EF4-FFF2-40B4-BE49-F238E27FC236}">
                <a16:creationId xmlns:a16="http://schemas.microsoft.com/office/drawing/2014/main" id="{F8F9697D-AED4-4A45-A862-D48E11A392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64744" y="208110"/>
            <a:ext cx="1054895" cy="105489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F88788F-2829-4006-B4EA-DAA267220FE7}"/>
              </a:ext>
            </a:extLst>
          </p:cNvPr>
          <p:cNvSpPr txBox="1"/>
          <p:nvPr/>
        </p:nvSpPr>
        <p:spPr>
          <a:xfrm>
            <a:off x="10347136" y="13071"/>
            <a:ext cx="18448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Английский язык,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31250004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6620" y="292746"/>
            <a:ext cx="10728960" cy="594360"/>
          </a:xfrm>
        </p:spPr>
        <p:txBody>
          <a:bodyPr/>
          <a:lstStyle/>
          <a:p>
            <a:r>
              <a:rPr lang="ru-RU" dirty="0"/>
              <a:t>Требования (умения)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28CC96-78D5-4318-BC9D-A3DCBA1CEF85}"/>
              </a:ext>
            </a:extLst>
          </p:cNvPr>
          <p:cNvSpPr txBox="1"/>
          <p:nvPr/>
        </p:nvSpPr>
        <p:spPr>
          <a:xfrm>
            <a:off x="10347136" y="13071"/>
            <a:ext cx="18448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Английский язык,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DAEBF85D-8DBD-4657-9F8E-A15D898E63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051772"/>
              </p:ext>
            </p:extLst>
          </p:nvPr>
        </p:nvGraphicFramePr>
        <p:xfrm>
          <a:off x="175676" y="1816478"/>
          <a:ext cx="11796583" cy="3068701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{5940675A-B579-460E-94D1-54222C63F5DA}</a:tableStyleId>
              </a:tblPr>
              <a:tblGrid>
                <a:gridCol w="613218">
                  <a:extLst>
                    <a:ext uri="{9D8B030D-6E8A-4147-A177-3AD203B41FA5}">
                      <a16:colId xmlns:a16="http://schemas.microsoft.com/office/drawing/2014/main" val="1602300257"/>
                    </a:ext>
                  </a:extLst>
                </a:gridCol>
                <a:gridCol w="11183365">
                  <a:extLst>
                    <a:ext uri="{9D8B030D-6E8A-4147-A177-3AD203B41FA5}">
                      <a16:colId xmlns:a16="http://schemas.microsoft.com/office/drawing/2014/main" val="3427477491"/>
                    </a:ext>
                  </a:extLst>
                </a:gridCol>
              </a:tblGrid>
              <a:tr h="219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Блоки</a:t>
                      </a:r>
                      <a:r>
                        <a:rPr lang="ru-RU" sz="16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ПООП</a:t>
                      </a:r>
                      <a:r>
                        <a:rPr lang="ru-RU" sz="16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6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выпускник</a:t>
                      </a:r>
                      <a:r>
                        <a:rPr lang="ru-RU" sz="1600" b="1" spc="-4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научится</a:t>
                      </a:r>
                      <a:r>
                        <a:rPr lang="ru-RU" sz="16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6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получит </a:t>
                      </a:r>
                      <a:r>
                        <a:rPr lang="ru-RU" sz="1600" b="1" spc="-2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</a:t>
                      </a:r>
                      <a:r>
                        <a:rPr lang="ru-RU" sz="16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научиться</a:t>
                      </a:r>
                      <a:r>
                        <a:rPr lang="ru-RU" sz="1600" b="1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</a:t>
                      </a:r>
                      <a:r>
                        <a:rPr lang="ru-RU" sz="16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проверяемые требования</a:t>
                      </a:r>
                      <a:r>
                        <a:rPr lang="ru-RU" sz="16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(умения)</a:t>
                      </a:r>
                      <a:r>
                        <a:rPr lang="ru-RU" sz="16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600" b="1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соответствии</a:t>
                      </a:r>
                      <a:r>
                        <a:rPr lang="ru-RU" sz="16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6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38428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Воспринимать на слух и понимать несложные адаптированные аутентичные тексты, содержащие отдельные незнакомые слова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768954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Читать про себя и понимать несложные адаптированные аутентичные тексты, содержащие отдельные незнакомые слова, с пониманием запрашиваемой информации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7871924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Оперировать языковыми средствами в коммуникативно значимом контексте: грамматические формы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887038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4К1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Писать электронное сообщение личного характера, соблюдая речевой этикет, принятый в стране (странах) изучаемого языка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2742015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4К2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Правильно использовать средства логической связи; структурно оформлять текст в соответствии с нормами письменного этикета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4617202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4К3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Правильное лексико-грамматическое оформление текста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5311347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4К4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Владеть орфографическими навыками: правильно писать изученные слова, пунктуационно правильно оформлять электронное сообщение личного характера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28843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457430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4987" y="214640"/>
            <a:ext cx="8388689" cy="843195"/>
          </a:xfrm>
        </p:spPr>
        <p:txBody>
          <a:bodyPr>
            <a:noAutofit/>
          </a:bodyPr>
          <a:lstStyle/>
          <a:p>
            <a:r>
              <a:rPr lang="ru-RU" sz="2000" b="1" dirty="0"/>
              <a:t>Доля участников по качеству знаний («4»+«5») по результатам ВПР в  2025 г.</a:t>
            </a:r>
            <a:br>
              <a:rPr lang="ru-RU" sz="2000" b="1" dirty="0"/>
            </a:br>
            <a:r>
              <a:rPr lang="ru-RU" sz="1600" b="1" u="sng" dirty="0"/>
              <a:t>В  параллели 6 классов впервые проводилась ВПР по английскому языку в 2025 г.</a:t>
            </a:r>
            <a:endParaRPr lang="ru-RU" sz="2000" b="1" u="sng" dirty="0"/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B778A58D-E6E9-4DE1-8D27-8FDCACC32A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6194116"/>
              </p:ext>
            </p:extLst>
          </p:nvPr>
        </p:nvGraphicFramePr>
        <p:xfrm>
          <a:off x="98854" y="719667"/>
          <a:ext cx="11986054" cy="3033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8FAA810D-E1F2-4CF0-9CEE-B6A9C74CD0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5659909"/>
              </p:ext>
            </p:extLst>
          </p:nvPr>
        </p:nvGraphicFramePr>
        <p:xfrm>
          <a:off x="0" y="3656001"/>
          <a:ext cx="11986054" cy="3033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DF046DDD-F920-493F-AAD0-9BD55CF82DDA}"/>
              </a:ext>
            </a:extLst>
          </p:cNvPr>
          <p:cNvSpPr txBox="1"/>
          <p:nvPr/>
        </p:nvSpPr>
        <p:spPr>
          <a:xfrm>
            <a:off x="10347136" y="13071"/>
            <a:ext cx="18448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Английский язык,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2890930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0F7D01D-7223-435B-A3CF-762E77D525DC}"/>
              </a:ext>
            </a:extLst>
          </p:cNvPr>
          <p:cNvSpPr txBox="1">
            <a:spLocks/>
          </p:cNvSpPr>
          <p:nvPr/>
        </p:nvSpPr>
        <p:spPr>
          <a:xfrm>
            <a:off x="3490686" y="290710"/>
            <a:ext cx="3116580" cy="5943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/>
              <a:t>Описание работы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F452794E-3ABB-4847-9459-CB69FDB4776B}"/>
              </a:ext>
            </a:extLst>
          </p:cNvPr>
          <p:cNvSpPr/>
          <p:nvPr/>
        </p:nvSpPr>
        <p:spPr>
          <a:xfrm>
            <a:off x="108739" y="2341046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ysClr val="windowText" lastClr="000000"/>
                </a:solidFill>
              </a:rPr>
              <a:t>5</a:t>
            </a:r>
            <a:r>
              <a:rPr lang="en-US" sz="1600" dirty="0">
                <a:solidFill>
                  <a:sysClr val="windowText" lastClr="000000"/>
                </a:solidFill>
              </a:rPr>
              <a:t> </a:t>
            </a:r>
            <a:r>
              <a:rPr lang="ru-RU" sz="1600" dirty="0">
                <a:solidFill>
                  <a:sysClr val="windowText" lastClr="000000"/>
                </a:solidFill>
              </a:rPr>
              <a:t>заданий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4BA2786-3DFF-41D6-A840-04D3ABEAA725}"/>
              </a:ext>
            </a:extLst>
          </p:cNvPr>
          <p:cNvSpPr/>
          <p:nvPr/>
        </p:nvSpPr>
        <p:spPr>
          <a:xfrm>
            <a:off x="1980098" y="2834640"/>
            <a:ext cx="2883243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ysClr val="windowText" lastClr="000000"/>
                </a:solidFill>
              </a:rPr>
              <a:t>Задания базового уровня сложности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E1EAEA2-B72C-4122-8C12-CC36DD7CF02D}"/>
              </a:ext>
            </a:extLst>
          </p:cNvPr>
          <p:cNvSpPr/>
          <p:nvPr/>
        </p:nvSpPr>
        <p:spPr>
          <a:xfrm>
            <a:off x="113682" y="5200288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Работа состоит 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из одной части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31FB0FC-E027-4013-AD37-A9F2A0F8AB8A}"/>
              </a:ext>
            </a:extLst>
          </p:cNvPr>
          <p:cNvSpPr/>
          <p:nvPr/>
        </p:nvSpPr>
        <p:spPr>
          <a:xfrm>
            <a:off x="3499024" y="5266190"/>
            <a:ext cx="8346230" cy="13011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</a:rPr>
              <a:t>задания 1, 2, 3, 4 предполагают запись развернутого ответа</a:t>
            </a:r>
          </a:p>
          <a:p>
            <a:r>
              <a:rPr lang="ru-RU" sz="1600" dirty="0">
                <a:solidFill>
                  <a:schemeClr val="tx1"/>
                </a:solidFill>
              </a:rPr>
              <a:t>задание 5 − краткого ответа в виде слова (сочетания слов)</a:t>
            </a: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50E5816E-2110-4725-BDF8-B4AAAD3DAE81}"/>
              </a:ext>
            </a:extLst>
          </p:cNvPr>
          <p:cNvSpPr/>
          <p:nvPr/>
        </p:nvSpPr>
        <p:spPr>
          <a:xfrm>
            <a:off x="5048976" y="3265538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ysClr val="windowText" lastClr="000000"/>
                </a:solidFill>
              </a:rPr>
              <a:t>минимальный балл за работу - </a:t>
            </a:r>
            <a:r>
              <a:rPr lang="ru-RU" sz="1600" b="1" dirty="0">
                <a:solidFill>
                  <a:sysClr val="windowText" lastClr="000000"/>
                </a:solidFill>
              </a:rPr>
              <a:t>13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EC46491-BD9C-4F30-ABB8-8D06FC9DB66F}"/>
              </a:ext>
            </a:extLst>
          </p:cNvPr>
          <p:cNvSpPr/>
          <p:nvPr/>
        </p:nvSpPr>
        <p:spPr>
          <a:xfrm>
            <a:off x="5048976" y="2351806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ysClr val="windowText" lastClr="000000"/>
                </a:solidFill>
              </a:rPr>
              <a:t>максимальный балл за работу -  </a:t>
            </a:r>
            <a:r>
              <a:rPr lang="ru-RU" sz="1600" b="1" dirty="0">
                <a:solidFill>
                  <a:sysClr val="windowText" lastClr="000000"/>
                </a:solidFill>
              </a:rPr>
              <a:t>25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2BD5BEBA-741E-4EA2-8876-EB92469EB874}"/>
              </a:ext>
            </a:extLst>
          </p:cNvPr>
          <p:cNvSpPr/>
          <p:nvPr/>
        </p:nvSpPr>
        <p:spPr>
          <a:xfrm>
            <a:off x="8207221" y="1422511"/>
            <a:ext cx="3525107" cy="807308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ysClr val="windowText" lastClr="000000"/>
                </a:solidFill>
              </a:rPr>
              <a:t>Перевод первичных баллов </a:t>
            </a:r>
          </a:p>
          <a:p>
            <a:pPr algn="ctr"/>
            <a:r>
              <a:rPr lang="ru-RU" sz="1600" dirty="0">
                <a:solidFill>
                  <a:sysClr val="windowText" lastClr="000000"/>
                </a:solidFill>
              </a:rPr>
              <a:t>в  отметки по пятибалльной шкале</a:t>
            </a: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7506DA7C-50E6-4EB1-B291-D46D754086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8950981"/>
              </p:ext>
            </p:extLst>
          </p:nvPr>
        </p:nvGraphicFramePr>
        <p:xfrm>
          <a:off x="7953375" y="2389325"/>
          <a:ext cx="4002735" cy="17159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6814">
                  <a:extLst>
                    <a:ext uri="{9D8B030D-6E8A-4147-A177-3AD203B41FA5}">
                      <a16:colId xmlns:a16="http://schemas.microsoft.com/office/drawing/2014/main" val="3089212738"/>
                    </a:ext>
                  </a:extLst>
                </a:gridCol>
                <a:gridCol w="705455">
                  <a:extLst>
                    <a:ext uri="{9D8B030D-6E8A-4147-A177-3AD203B41FA5}">
                      <a16:colId xmlns:a16="http://schemas.microsoft.com/office/drawing/2014/main" val="469627586"/>
                    </a:ext>
                  </a:extLst>
                </a:gridCol>
                <a:gridCol w="673488">
                  <a:extLst>
                    <a:ext uri="{9D8B030D-6E8A-4147-A177-3AD203B41FA5}">
                      <a16:colId xmlns:a16="http://schemas.microsoft.com/office/drawing/2014/main" val="1410754882"/>
                    </a:ext>
                  </a:extLst>
                </a:gridCol>
                <a:gridCol w="664134">
                  <a:extLst>
                    <a:ext uri="{9D8B030D-6E8A-4147-A177-3AD203B41FA5}">
                      <a16:colId xmlns:a16="http://schemas.microsoft.com/office/drawing/2014/main" val="3208314456"/>
                    </a:ext>
                  </a:extLst>
                </a:gridCol>
                <a:gridCol w="682844">
                  <a:extLst>
                    <a:ext uri="{9D8B030D-6E8A-4147-A177-3AD203B41FA5}">
                      <a16:colId xmlns:a16="http://schemas.microsoft.com/office/drawing/2014/main" val="4101601159"/>
                    </a:ext>
                  </a:extLst>
                </a:gridCol>
              </a:tblGrid>
              <a:tr h="77799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Отметка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«2»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«3»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«4»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«5»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2861024"/>
                  </a:ext>
                </a:extLst>
              </a:tr>
              <a:tr h="93795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Первичные баллы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0-12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13-16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17-20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21-25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7554406"/>
                  </a:ext>
                </a:extLst>
              </a:tr>
            </a:tbl>
          </a:graphicData>
        </a:graphic>
      </p:graphicFrame>
      <p:pic>
        <p:nvPicPr>
          <p:cNvPr id="17" name="Рисунок 16" descr="Часы">
            <a:extLst>
              <a:ext uri="{FF2B5EF4-FFF2-40B4-BE49-F238E27FC236}">
                <a16:creationId xmlns:a16="http://schemas.microsoft.com/office/drawing/2014/main" id="{305C066C-516A-49B0-B9CF-8A7285CF7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3612" y="3966678"/>
            <a:ext cx="1233610" cy="123361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17BD4829-F0EE-426E-95EF-C14D905F9713}"/>
              </a:ext>
            </a:extLst>
          </p:cNvPr>
          <p:cNvSpPr/>
          <p:nvPr/>
        </p:nvSpPr>
        <p:spPr>
          <a:xfrm>
            <a:off x="2051226" y="5662534"/>
            <a:ext cx="1233610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</a:rPr>
              <a:t>45 минут</a:t>
            </a:r>
          </a:p>
        </p:txBody>
      </p:sp>
      <p:pic>
        <p:nvPicPr>
          <p:cNvPr id="20" name="Рисунок 19" descr="Документ">
            <a:extLst>
              <a:ext uri="{FF2B5EF4-FFF2-40B4-BE49-F238E27FC236}">
                <a16:creationId xmlns:a16="http://schemas.microsoft.com/office/drawing/2014/main" id="{0627694F-307C-4CA3-BF8D-9B63DD6F63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8475" y="1125928"/>
            <a:ext cx="1139034" cy="1139034"/>
          </a:xfrm>
          <a:prstGeom prst="rect">
            <a:avLst/>
          </a:prstGeom>
        </p:spPr>
      </p:pic>
      <p:pic>
        <p:nvPicPr>
          <p:cNvPr id="21" name="Рисунок 20" descr="Поделиться">
            <a:extLst>
              <a:ext uri="{FF2B5EF4-FFF2-40B4-BE49-F238E27FC236}">
                <a16:creationId xmlns:a16="http://schemas.microsoft.com/office/drawing/2014/main" id="{F8F9697D-AED4-4A45-A862-D48E11A392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64744" y="208110"/>
            <a:ext cx="1054895" cy="105489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A9D755C-CF08-4315-A73D-399A7C9BC06D}"/>
              </a:ext>
            </a:extLst>
          </p:cNvPr>
          <p:cNvSpPr txBox="1"/>
          <p:nvPr/>
        </p:nvSpPr>
        <p:spPr>
          <a:xfrm>
            <a:off x="10370668" y="70148"/>
            <a:ext cx="18213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Русский язык, </a:t>
            </a:r>
            <a:r>
              <a:rPr lang="en-US" sz="11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1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68446794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8C9563AF-0FD2-4FD2-A9C9-8C9E88FE23FB}"/>
              </a:ext>
            </a:extLst>
          </p:cNvPr>
          <p:cNvSpPr txBox="1"/>
          <p:nvPr/>
        </p:nvSpPr>
        <p:spPr>
          <a:xfrm>
            <a:off x="10347136" y="13071"/>
            <a:ext cx="18448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Английский язык,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graphicFrame>
        <p:nvGraphicFramePr>
          <p:cNvPr id="14" name="Диаграмма 13">
            <a:extLst>
              <a:ext uri="{FF2B5EF4-FFF2-40B4-BE49-F238E27FC236}">
                <a16:creationId xmlns:a16="http://schemas.microsoft.com/office/drawing/2014/main" id="{ABA7EB7E-6B5A-44C2-9026-DB637B5CA3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4402269"/>
              </p:ext>
            </p:extLst>
          </p:nvPr>
        </p:nvGraphicFramePr>
        <p:xfrm>
          <a:off x="1019686" y="1416617"/>
          <a:ext cx="10446952" cy="42937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Заголовок 3">
            <a:extLst>
              <a:ext uri="{FF2B5EF4-FFF2-40B4-BE49-F238E27FC236}">
                <a16:creationId xmlns:a16="http://schemas.microsoft.com/office/drawing/2014/main" id="{D38529D8-E1E7-45E6-8532-C4BD92C161A7}"/>
              </a:ext>
            </a:extLst>
          </p:cNvPr>
          <p:cNvSpPr txBox="1">
            <a:spLocks/>
          </p:cNvSpPr>
          <p:nvPr/>
        </p:nvSpPr>
        <p:spPr>
          <a:xfrm>
            <a:off x="3783443" y="151570"/>
            <a:ext cx="6688455" cy="5092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Достижение планируемых результатов</a:t>
            </a:r>
          </a:p>
        </p:txBody>
      </p:sp>
    </p:spTree>
    <p:extLst>
      <p:ext uri="{BB962C8B-B14F-4D97-AF65-F5344CB8AC3E}">
        <p14:creationId xmlns:p14="http://schemas.microsoft.com/office/powerpoint/2010/main" val="266415212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участников по отметкам, 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4B61F5-BAFE-4C19-A5BE-B109323D8BA5}"/>
              </a:ext>
            </a:extLst>
          </p:cNvPr>
          <p:cNvSpPr txBox="1"/>
          <p:nvPr/>
        </p:nvSpPr>
        <p:spPr>
          <a:xfrm>
            <a:off x="10347136" y="13071"/>
            <a:ext cx="18448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Английский язык,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63B6E25D-45FC-42CB-8778-892ED4AA95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4889414"/>
              </p:ext>
            </p:extLst>
          </p:nvPr>
        </p:nvGraphicFramePr>
        <p:xfrm>
          <a:off x="738595" y="727364"/>
          <a:ext cx="10714809" cy="6063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3616889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9F4A1AD8-AC21-4983-A769-B6847F0CFD7F}"/>
              </a:ext>
            </a:extLst>
          </p:cNvPr>
          <p:cNvSpPr txBox="1"/>
          <p:nvPr/>
        </p:nvSpPr>
        <p:spPr>
          <a:xfrm>
            <a:off x="10347136" y="13071"/>
            <a:ext cx="18448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Английский язык,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7E058885-E530-4F8D-9561-1AEB66B003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2782460"/>
              </p:ext>
            </p:extLst>
          </p:nvPr>
        </p:nvGraphicFramePr>
        <p:xfrm>
          <a:off x="1103716" y="1467523"/>
          <a:ext cx="10465432" cy="45257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Заголовок 3">
            <a:extLst>
              <a:ext uri="{FF2B5EF4-FFF2-40B4-BE49-F238E27FC236}">
                <a16:creationId xmlns:a16="http://schemas.microsoft.com/office/drawing/2014/main" id="{07C54021-B38A-4823-B4E9-08DEE74517F2}"/>
              </a:ext>
            </a:extLst>
          </p:cNvPr>
          <p:cNvSpPr txBox="1">
            <a:spLocks/>
          </p:cNvSpPr>
          <p:nvPr/>
        </p:nvSpPr>
        <p:spPr>
          <a:xfrm>
            <a:off x="3541395" y="214640"/>
            <a:ext cx="6688455" cy="5092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Распределение первичных баллов</a:t>
            </a:r>
          </a:p>
        </p:txBody>
      </p:sp>
      <p:sp>
        <p:nvSpPr>
          <p:cNvPr id="15" name="Стрелка: пятиугольник 14">
            <a:extLst>
              <a:ext uri="{FF2B5EF4-FFF2-40B4-BE49-F238E27FC236}">
                <a16:creationId xmlns:a16="http://schemas.microsoft.com/office/drawing/2014/main" id="{0435F1B7-3151-4076-A9BD-F6F242B10782}"/>
              </a:ext>
            </a:extLst>
          </p:cNvPr>
          <p:cNvSpPr/>
          <p:nvPr/>
        </p:nvSpPr>
        <p:spPr>
          <a:xfrm rot="5400000">
            <a:off x="9923677" y="1151784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5</a:t>
            </a:r>
            <a:endParaRPr lang="ru-RU" dirty="0"/>
          </a:p>
        </p:txBody>
      </p:sp>
      <p:sp>
        <p:nvSpPr>
          <p:cNvPr id="16" name="Стрелка: пятиугольник 15">
            <a:extLst>
              <a:ext uri="{FF2B5EF4-FFF2-40B4-BE49-F238E27FC236}">
                <a16:creationId xmlns:a16="http://schemas.microsoft.com/office/drawing/2014/main" id="{2830A552-9320-444A-9810-B7A6C88DD4F6}"/>
              </a:ext>
            </a:extLst>
          </p:cNvPr>
          <p:cNvSpPr/>
          <p:nvPr/>
        </p:nvSpPr>
        <p:spPr>
          <a:xfrm rot="5400000">
            <a:off x="7339980" y="1151785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4</a:t>
            </a:r>
            <a:endParaRPr lang="ru-RU" dirty="0"/>
          </a:p>
        </p:txBody>
      </p:sp>
      <p:sp>
        <p:nvSpPr>
          <p:cNvPr id="17" name="Стрелка: пятиугольник 16">
            <a:extLst>
              <a:ext uri="{FF2B5EF4-FFF2-40B4-BE49-F238E27FC236}">
                <a16:creationId xmlns:a16="http://schemas.microsoft.com/office/drawing/2014/main" id="{C8E2C85D-8328-46CC-A1FC-6957BE5C4816}"/>
              </a:ext>
            </a:extLst>
          </p:cNvPr>
          <p:cNvSpPr/>
          <p:nvPr/>
        </p:nvSpPr>
        <p:spPr>
          <a:xfrm rot="5400000">
            <a:off x="5430497" y="1149095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23681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Выполнение заданий группами участников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AB7371-650A-4D66-A64D-9B8287BAFF76}"/>
              </a:ext>
            </a:extLst>
          </p:cNvPr>
          <p:cNvSpPr txBox="1"/>
          <p:nvPr/>
        </p:nvSpPr>
        <p:spPr>
          <a:xfrm>
            <a:off x="10347136" y="13071"/>
            <a:ext cx="18448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Английский язык,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0311DD-2680-412C-AA1E-F61D9A82CE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7" b="1189"/>
          <a:stretch/>
        </p:blipFill>
        <p:spPr>
          <a:xfrm>
            <a:off x="2299324" y="1082180"/>
            <a:ext cx="8427191" cy="4764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95866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967" y="288781"/>
            <a:ext cx="8032767" cy="509260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за работу с отметками по журналу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FD2D58-36E8-4A7E-952D-729FBB76FEB8}"/>
              </a:ext>
            </a:extLst>
          </p:cNvPr>
          <p:cNvSpPr txBox="1"/>
          <p:nvPr/>
        </p:nvSpPr>
        <p:spPr>
          <a:xfrm>
            <a:off x="10347136" y="13071"/>
            <a:ext cx="18448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Английский язык,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CF737092-EBFE-4622-8237-E384286A421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9352637"/>
              </p:ext>
            </p:extLst>
          </p:nvPr>
        </p:nvGraphicFramePr>
        <p:xfrm>
          <a:off x="1103679" y="938176"/>
          <a:ext cx="10856257" cy="5513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9048196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FA4C46F-5D12-76B5-8BC8-F8B043894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1870" y="297181"/>
            <a:ext cx="10728960" cy="594360"/>
          </a:xfrm>
        </p:spPr>
        <p:txBody>
          <a:bodyPr/>
          <a:lstStyle/>
          <a:p>
            <a:r>
              <a:rPr lang="ru-RU" dirty="0"/>
              <a:t>Выводы</a:t>
            </a:r>
          </a:p>
        </p:txBody>
      </p:sp>
      <p:sp>
        <p:nvSpPr>
          <p:cNvPr id="7" name="Объект 4">
            <a:extLst>
              <a:ext uri="{FF2B5EF4-FFF2-40B4-BE49-F238E27FC236}">
                <a16:creationId xmlns:a16="http://schemas.microsoft.com/office/drawing/2014/main" id="{C43E84AE-2FC9-4608-BADC-F993BE74A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284" y="1237507"/>
            <a:ext cx="11467694" cy="5323312"/>
          </a:xfrm>
        </p:spPr>
        <p:txBody>
          <a:bodyPr>
            <a:norm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В ВПР по английскому языку в 6 классах принял участие </a:t>
            </a:r>
            <a:r>
              <a:rPr lang="ru-RU" sz="2800" b="1" dirty="0"/>
              <a:t>6314 </a:t>
            </a:r>
            <a:r>
              <a:rPr lang="ru-RU" sz="2800" dirty="0"/>
              <a:t>человек.</a:t>
            </a:r>
          </a:p>
          <a:p>
            <a:endParaRPr lang="ru-RU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Не справился с  работой (получил «2») </a:t>
            </a:r>
            <a:r>
              <a:rPr lang="ru-RU" sz="2800" b="1" dirty="0"/>
              <a:t>561 </a:t>
            </a:r>
            <a:r>
              <a:rPr lang="ru-RU" sz="2800" dirty="0"/>
              <a:t>участник (</a:t>
            </a:r>
            <a:r>
              <a:rPr lang="ru-RU" sz="2800" b="1" dirty="0"/>
              <a:t>8,89</a:t>
            </a:r>
            <a:r>
              <a:rPr lang="ru-RU" sz="2800" dirty="0"/>
              <a:t>%).</a:t>
            </a:r>
          </a:p>
          <a:p>
            <a:endParaRPr lang="ru-RU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 </a:t>
            </a:r>
            <a:r>
              <a:rPr lang="ru-RU" sz="2800" b="1" dirty="0"/>
              <a:t>50,33 </a:t>
            </a:r>
            <a:r>
              <a:rPr lang="ru-RU" sz="2800" dirty="0"/>
              <a:t>% участников показали качество знаний (получили «4» и «5») в  процессе выполнения работы.</a:t>
            </a:r>
          </a:p>
          <a:p>
            <a:endParaRPr lang="ru-RU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Наибольшую сложность при выполнении работы вызвали задания                  № </a:t>
            </a:r>
            <a:r>
              <a:rPr lang="ru-RU" sz="2800" b="1" dirty="0"/>
              <a:t>4К3, 4К4.</a:t>
            </a:r>
            <a:endParaRPr lang="ru-RU" sz="2800" dirty="0"/>
          </a:p>
          <a:p>
            <a:endParaRPr lang="ru-RU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785CAD-8E66-4674-AF19-D36132E5C1F7}"/>
              </a:ext>
            </a:extLst>
          </p:cNvPr>
          <p:cNvSpPr txBox="1"/>
          <p:nvPr/>
        </p:nvSpPr>
        <p:spPr>
          <a:xfrm>
            <a:off x="10347136" y="13071"/>
            <a:ext cx="18448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Английский язык,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16438067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7192A1F-275E-951D-1242-8D6271F06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1857" y="1993557"/>
            <a:ext cx="10068285" cy="4740464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/>
              <a:t>Основные результаты </a:t>
            </a:r>
          </a:p>
          <a:p>
            <a:pPr algn="ctr"/>
            <a:r>
              <a:rPr lang="ru-RU" sz="6600" b="1" dirty="0"/>
              <a:t>по литературе</a:t>
            </a:r>
          </a:p>
        </p:txBody>
      </p:sp>
    </p:spTree>
    <p:extLst>
      <p:ext uri="{BB962C8B-B14F-4D97-AF65-F5344CB8AC3E}">
        <p14:creationId xmlns:p14="http://schemas.microsoft.com/office/powerpoint/2010/main" val="27098295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0F7D01D-7223-435B-A3CF-762E77D525DC}"/>
              </a:ext>
            </a:extLst>
          </p:cNvPr>
          <p:cNvSpPr txBox="1">
            <a:spLocks/>
          </p:cNvSpPr>
          <p:nvPr/>
        </p:nvSpPr>
        <p:spPr>
          <a:xfrm>
            <a:off x="3490686" y="290710"/>
            <a:ext cx="3116580" cy="5943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3818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Описание работы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F452794E-3ABB-4847-9459-CB69FDB4776B}"/>
              </a:ext>
            </a:extLst>
          </p:cNvPr>
          <p:cNvSpPr/>
          <p:nvPr/>
        </p:nvSpPr>
        <p:spPr>
          <a:xfrm>
            <a:off x="108739" y="2341046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 6 заданий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4BA2786-3DFF-41D6-A840-04D3ABEAA725}"/>
              </a:ext>
            </a:extLst>
          </p:cNvPr>
          <p:cNvSpPr/>
          <p:nvPr/>
        </p:nvSpPr>
        <p:spPr>
          <a:xfrm>
            <a:off x="1939188" y="2341046"/>
            <a:ext cx="2883243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5 заданий базового уровня сложности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E1EAEA2-B72C-4122-8C12-CC36DD7CF02D}"/>
              </a:ext>
            </a:extLst>
          </p:cNvPr>
          <p:cNvSpPr/>
          <p:nvPr/>
        </p:nvSpPr>
        <p:spPr>
          <a:xfrm>
            <a:off x="113682" y="5200288"/>
            <a:ext cx="1723356" cy="1518852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Работа состоит из одной части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31FB0FC-E027-4013-AD37-A9F2A0F8AB8A}"/>
              </a:ext>
            </a:extLst>
          </p:cNvPr>
          <p:cNvSpPr/>
          <p:nvPr/>
        </p:nvSpPr>
        <p:spPr>
          <a:xfrm>
            <a:off x="3397406" y="5312006"/>
            <a:ext cx="8233304" cy="129911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ysClr val="windowText" lastClr="000000"/>
                </a:solidFill>
              </a:rPr>
              <a:t>Задания 1, 2, 3 – краткий ответ в  виде слова или словосочетания.</a:t>
            </a:r>
          </a:p>
          <a:p>
            <a:r>
              <a:rPr lang="ru-RU" sz="1400" dirty="0">
                <a:solidFill>
                  <a:sysClr val="windowText" lastClr="000000"/>
                </a:solidFill>
              </a:rPr>
              <a:t>Задание 4 – ответ в  виде последовательности цифр.</a:t>
            </a:r>
          </a:p>
          <a:p>
            <a:r>
              <a:rPr lang="ru-RU" sz="1400" dirty="0">
                <a:solidFill>
                  <a:sysClr val="windowText" lastClr="000000"/>
                </a:solidFill>
              </a:rPr>
              <a:t>Задания 5, 6 – развернутый ответ.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50E5816E-2110-4725-BDF8-B4AAAD3DAE81}"/>
              </a:ext>
            </a:extLst>
          </p:cNvPr>
          <p:cNvSpPr/>
          <p:nvPr/>
        </p:nvSpPr>
        <p:spPr>
          <a:xfrm>
            <a:off x="5048976" y="3265538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минимальный балл за работу - </a:t>
            </a:r>
            <a:r>
              <a:rPr lang="ru-RU" b="1" dirty="0">
                <a:solidFill>
                  <a:sysClr val="windowText" lastClr="000000"/>
                </a:solidFill>
              </a:rPr>
              <a:t>9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EC46491-BD9C-4F30-ABB8-8D06FC9DB66F}"/>
              </a:ext>
            </a:extLst>
          </p:cNvPr>
          <p:cNvSpPr/>
          <p:nvPr/>
        </p:nvSpPr>
        <p:spPr>
          <a:xfrm>
            <a:off x="5048976" y="2351806"/>
            <a:ext cx="2533130" cy="58360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максимальный балл за работу -  </a:t>
            </a:r>
            <a:r>
              <a:rPr lang="ru-RU" b="1" dirty="0">
                <a:solidFill>
                  <a:sysClr val="windowText" lastClr="000000"/>
                </a:solidFill>
              </a:rPr>
              <a:t>17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3EEB01CB-1853-44FF-B0DC-3ADB00B795AF}"/>
              </a:ext>
            </a:extLst>
          </p:cNvPr>
          <p:cNvSpPr/>
          <p:nvPr/>
        </p:nvSpPr>
        <p:spPr>
          <a:xfrm>
            <a:off x="1939187" y="3265538"/>
            <a:ext cx="2883243" cy="594360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1 задание повышенного уровня сложности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2BD5BEBA-741E-4EA2-8876-EB92469EB874}"/>
              </a:ext>
            </a:extLst>
          </p:cNvPr>
          <p:cNvSpPr/>
          <p:nvPr/>
        </p:nvSpPr>
        <p:spPr>
          <a:xfrm>
            <a:off x="8207221" y="1422511"/>
            <a:ext cx="3525107" cy="807308"/>
          </a:xfrm>
          <a:prstGeom prst="roundRect">
            <a:avLst/>
          </a:prstGeom>
          <a:solidFill>
            <a:srgbClr val="429AA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Перевод первичных баллов 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</a:rPr>
              <a:t>в  отметки по пятибалльной шкале</a:t>
            </a: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7506DA7C-50E6-4EB1-B291-D46D754086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4869798"/>
              </p:ext>
            </p:extLst>
          </p:nvPr>
        </p:nvGraphicFramePr>
        <p:xfrm>
          <a:off x="7953375" y="2389325"/>
          <a:ext cx="4002735" cy="17159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6814">
                  <a:extLst>
                    <a:ext uri="{9D8B030D-6E8A-4147-A177-3AD203B41FA5}">
                      <a16:colId xmlns:a16="http://schemas.microsoft.com/office/drawing/2014/main" val="3089212738"/>
                    </a:ext>
                  </a:extLst>
                </a:gridCol>
                <a:gridCol w="705455">
                  <a:extLst>
                    <a:ext uri="{9D8B030D-6E8A-4147-A177-3AD203B41FA5}">
                      <a16:colId xmlns:a16="http://schemas.microsoft.com/office/drawing/2014/main" val="469627586"/>
                    </a:ext>
                  </a:extLst>
                </a:gridCol>
                <a:gridCol w="673488">
                  <a:extLst>
                    <a:ext uri="{9D8B030D-6E8A-4147-A177-3AD203B41FA5}">
                      <a16:colId xmlns:a16="http://schemas.microsoft.com/office/drawing/2014/main" val="1410754882"/>
                    </a:ext>
                  </a:extLst>
                </a:gridCol>
                <a:gridCol w="664134">
                  <a:extLst>
                    <a:ext uri="{9D8B030D-6E8A-4147-A177-3AD203B41FA5}">
                      <a16:colId xmlns:a16="http://schemas.microsoft.com/office/drawing/2014/main" val="3208314456"/>
                    </a:ext>
                  </a:extLst>
                </a:gridCol>
                <a:gridCol w="682844">
                  <a:extLst>
                    <a:ext uri="{9D8B030D-6E8A-4147-A177-3AD203B41FA5}">
                      <a16:colId xmlns:a16="http://schemas.microsoft.com/office/drawing/2014/main" val="4101601159"/>
                    </a:ext>
                  </a:extLst>
                </a:gridCol>
              </a:tblGrid>
              <a:tr h="77799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Отметка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«2»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«3»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«4»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«5»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2861024"/>
                  </a:ext>
                </a:extLst>
              </a:tr>
              <a:tr h="93795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Первичные баллы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0-8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9-11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12-14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15-17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7554406"/>
                  </a:ext>
                </a:extLst>
              </a:tr>
            </a:tbl>
          </a:graphicData>
        </a:graphic>
      </p:graphicFrame>
      <p:pic>
        <p:nvPicPr>
          <p:cNvPr id="17" name="Рисунок 16" descr="Часы">
            <a:extLst>
              <a:ext uri="{FF2B5EF4-FFF2-40B4-BE49-F238E27FC236}">
                <a16:creationId xmlns:a16="http://schemas.microsoft.com/office/drawing/2014/main" id="{305C066C-516A-49B0-B9CF-8A7285CF7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3612" y="3966678"/>
            <a:ext cx="1233610" cy="1233610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17BD4829-F0EE-426E-95EF-C14D905F9713}"/>
              </a:ext>
            </a:extLst>
          </p:cNvPr>
          <p:cNvSpPr/>
          <p:nvPr/>
        </p:nvSpPr>
        <p:spPr>
          <a:xfrm>
            <a:off x="1985236" y="5200288"/>
            <a:ext cx="1263972" cy="1518852"/>
          </a:xfrm>
          <a:prstGeom prst="roundRect">
            <a:avLst/>
          </a:prstGeom>
          <a:solidFill>
            <a:schemeClr val="bg1"/>
          </a:solidFill>
          <a:ln>
            <a:solidFill>
              <a:srgbClr val="429A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45 минут</a:t>
            </a:r>
          </a:p>
        </p:txBody>
      </p:sp>
      <p:pic>
        <p:nvPicPr>
          <p:cNvPr id="20" name="Рисунок 19" descr="Документ">
            <a:extLst>
              <a:ext uri="{FF2B5EF4-FFF2-40B4-BE49-F238E27FC236}">
                <a16:creationId xmlns:a16="http://schemas.microsoft.com/office/drawing/2014/main" id="{0627694F-307C-4CA3-BF8D-9B63DD6F63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8475" y="1125928"/>
            <a:ext cx="1139034" cy="1139034"/>
          </a:xfrm>
          <a:prstGeom prst="rect">
            <a:avLst/>
          </a:prstGeom>
        </p:spPr>
      </p:pic>
      <p:pic>
        <p:nvPicPr>
          <p:cNvPr id="21" name="Рисунок 20" descr="Поделиться">
            <a:extLst>
              <a:ext uri="{FF2B5EF4-FFF2-40B4-BE49-F238E27FC236}">
                <a16:creationId xmlns:a16="http://schemas.microsoft.com/office/drawing/2014/main" id="{F8F9697D-AED4-4A45-A862-D48E11A392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64744" y="208110"/>
            <a:ext cx="1054895" cy="105489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104D815-2B5F-4A87-A68C-075C85662669}"/>
              </a:ext>
            </a:extLst>
          </p:cNvPr>
          <p:cNvSpPr txBox="1"/>
          <p:nvPr/>
        </p:nvSpPr>
        <p:spPr>
          <a:xfrm>
            <a:off x="10345661" y="-10142"/>
            <a:ext cx="1475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Литература,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253615876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23AEC73-3C65-42DB-8517-994DE7F350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8485872"/>
              </p:ext>
            </p:extLst>
          </p:nvPr>
        </p:nvGraphicFramePr>
        <p:xfrm>
          <a:off x="28280" y="803053"/>
          <a:ext cx="12094590" cy="3749403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{5940675A-B579-460E-94D1-54222C63F5DA}</a:tableStyleId>
              </a:tblPr>
              <a:tblGrid>
                <a:gridCol w="606442">
                  <a:extLst>
                    <a:ext uri="{9D8B030D-6E8A-4147-A177-3AD203B41FA5}">
                      <a16:colId xmlns:a16="http://schemas.microsoft.com/office/drawing/2014/main" val="1602300257"/>
                    </a:ext>
                  </a:extLst>
                </a:gridCol>
                <a:gridCol w="11488148">
                  <a:extLst>
                    <a:ext uri="{9D8B030D-6E8A-4147-A177-3AD203B41FA5}">
                      <a16:colId xmlns:a16="http://schemas.microsoft.com/office/drawing/2014/main" val="3427477491"/>
                    </a:ext>
                  </a:extLst>
                </a:gridCol>
              </a:tblGrid>
              <a:tr h="219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050" b="1" dirty="0">
                          <a:effectLst/>
                          <a:latin typeface="+mn-lt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050" b="1" dirty="0">
                          <a:effectLst/>
                          <a:latin typeface="+mn-lt"/>
                        </a:rPr>
                        <a:t>п/п</a:t>
                      </a:r>
                      <a:endParaRPr lang="ru-RU" sz="105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050" b="1" dirty="0">
                          <a:effectLst/>
                          <a:latin typeface="+mn-lt"/>
                        </a:rPr>
                        <a:t>Блоки</a:t>
                      </a:r>
                      <a:r>
                        <a:rPr lang="ru-RU" sz="1050" b="1" spc="-3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050" b="1" dirty="0" err="1">
                          <a:effectLst/>
                          <a:latin typeface="+mn-lt"/>
                        </a:rPr>
                        <a:t>ПООП</a:t>
                      </a:r>
                      <a:r>
                        <a:rPr lang="ru-RU" sz="1050" b="1" spc="-3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050" b="1" dirty="0">
                          <a:effectLst/>
                          <a:latin typeface="+mn-lt"/>
                        </a:rPr>
                        <a:t>:</a:t>
                      </a:r>
                      <a:r>
                        <a:rPr lang="ru-RU" sz="1050" b="1" spc="-3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050" b="1" dirty="0">
                          <a:effectLst/>
                          <a:latin typeface="+mn-lt"/>
                        </a:rPr>
                        <a:t>выпускник</a:t>
                      </a:r>
                      <a:r>
                        <a:rPr lang="ru-RU" sz="1050" b="1" spc="-4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050" b="1" dirty="0">
                          <a:effectLst/>
                          <a:latin typeface="+mn-lt"/>
                        </a:rPr>
                        <a:t>научится</a:t>
                      </a:r>
                      <a:r>
                        <a:rPr lang="ru-RU" sz="1050" b="1" spc="-3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050" b="1" dirty="0">
                          <a:effectLst/>
                          <a:latin typeface="+mn-lt"/>
                        </a:rPr>
                        <a:t>/</a:t>
                      </a:r>
                      <a:r>
                        <a:rPr lang="ru-RU" sz="1050" b="1" spc="-2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050" b="1" dirty="0">
                          <a:effectLst/>
                          <a:latin typeface="+mn-lt"/>
                        </a:rPr>
                        <a:t>получит </a:t>
                      </a:r>
                      <a:r>
                        <a:rPr lang="ru-RU" sz="1050" b="1" spc="-28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050" b="1" dirty="0">
                          <a:effectLst/>
                          <a:latin typeface="+mn-lt"/>
                        </a:rPr>
                        <a:t>возможность</a:t>
                      </a:r>
                      <a:r>
                        <a:rPr lang="ru-RU" sz="1050" b="1" spc="-1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050" b="1" dirty="0">
                          <a:effectLst/>
                          <a:latin typeface="+mn-lt"/>
                        </a:rPr>
                        <a:t>научиться</a:t>
                      </a:r>
                      <a:r>
                        <a:rPr lang="ru-RU" sz="1050" b="1" spc="-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050" b="1" dirty="0">
                          <a:effectLst/>
                          <a:latin typeface="+mn-lt"/>
                        </a:rPr>
                        <a:t>или</a:t>
                      </a:r>
                      <a:r>
                        <a:rPr lang="ru-RU" sz="1050" b="1" spc="-1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050" b="1" dirty="0">
                          <a:effectLst/>
                          <a:latin typeface="+mn-lt"/>
                        </a:rPr>
                        <a:t>проверяемые требования</a:t>
                      </a:r>
                      <a:r>
                        <a:rPr lang="ru-RU" sz="1050" b="1" spc="-2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050" b="1" dirty="0">
                          <a:effectLst/>
                          <a:latin typeface="+mn-lt"/>
                        </a:rPr>
                        <a:t>(умения)</a:t>
                      </a:r>
                      <a:r>
                        <a:rPr lang="ru-RU" sz="1050" b="1" spc="-2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050" b="1" dirty="0">
                          <a:effectLst/>
                          <a:latin typeface="+mn-lt"/>
                        </a:rPr>
                        <a:t>в</a:t>
                      </a:r>
                      <a:r>
                        <a:rPr lang="ru-RU" sz="1050" b="1" spc="-3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050" b="1" dirty="0">
                          <a:effectLst/>
                          <a:latin typeface="+mn-lt"/>
                        </a:rPr>
                        <a:t>соответствии</a:t>
                      </a:r>
                      <a:r>
                        <a:rPr lang="ru-RU" sz="1050" b="1" spc="-20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050" b="1" dirty="0">
                          <a:effectLst/>
                          <a:latin typeface="+mn-lt"/>
                        </a:rPr>
                        <a:t>с</a:t>
                      </a:r>
                      <a:r>
                        <a:rPr lang="ru-RU" sz="1050" b="1" spc="-25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050" b="1" dirty="0" err="1">
                          <a:effectLst/>
                          <a:latin typeface="+mn-lt"/>
                        </a:rPr>
                        <a:t>ФГОС</a:t>
                      </a:r>
                      <a:endParaRPr lang="ru-RU" sz="105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384286"/>
                  </a:ext>
                </a:extLst>
              </a:tr>
              <a:tr h="2839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Понимать сущность теоретико-литературных понятий и учиться использовать их в процессе анализа и интерпретации произведений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768954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Понимать сущность теоретико-литературных понятий и учиться использовать их в процессе анализа и интерпретации произведений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784926"/>
                  </a:ext>
                </a:extLst>
              </a:tr>
              <a:tr h="2361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Осуществлять элементарный смысловой и эстетический анализ произведений фольклора и художественной литературы; воспринимать прочитанное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4819962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Выявлять основные особенности языка художественного произведения, поэтической и прозаической речи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6756613"/>
                  </a:ext>
                </a:extLst>
              </a:tr>
              <a:tr h="1934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5К1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Осуществлять элементарный смысловой и эстетический анализ произведений фольклора и художественной литературы 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1059244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5К2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Писать сочинение-рассуждение по заданной теме с опорой  на прочитанные произведения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8273726"/>
                  </a:ext>
                </a:extLst>
              </a:tr>
              <a:tr h="1693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5К3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Создавать письменные высказывания разных жанров объемом не менее 30 слов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88966"/>
                  </a:ext>
                </a:extLst>
              </a:tr>
              <a:tr h="1693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6К1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Осознавать важность чтения и изучения произведений устного народного творчества и художественной литературы для познания мира, формирования эмоциональных и эстетических впечатлений, а также для собственного развития. Осуществлять элементарный смысловой и эстетический анализ произведений фольклора и художественной литературы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57391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6К2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Писать сочинение-рассуждение по заданной теме с опорой на прочитанные произведения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6130525"/>
                  </a:ext>
                </a:extLst>
              </a:tr>
              <a:tr h="1693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6К3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Анализировать, интерпретировать и оценивать прочитанное; выявлять позицию героя и авторскую позицию, характеризовать героев-персонажей, давать их сравнительные характеристики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6699873"/>
                  </a:ext>
                </a:extLst>
              </a:tr>
              <a:tr h="1693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6К4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Создавать письменные высказывания разных жанров объемом не менее 60 слов; писать сочинение-рассуждение по заданной теме с опорой на прочитанные произведения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701855"/>
                  </a:ext>
                </a:extLst>
              </a:tr>
            </a:tbl>
          </a:graphicData>
        </a:graphic>
      </p:graphicFrame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6620" y="292746"/>
            <a:ext cx="10728960" cy="594360"/>
          </a:xfrm>
        </p:spPr>
        <p:txBody>
          <a:bodyPr/>
          <a:lstStyle/>
          <a:p>
            <a:r>
              <a:rPr lang="ru-RU" dirty="0"/>
              <a:t>Требования (умения)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989EE7-A82F-4E1A-9794-D9CF06B07495}"/>
              </a:ext>
            </a:extLst>
          </p:cNvPr>
          <p:cNvSpPr txBox="1"/>
          <p:nvPr/>
        </p:nvSpPr>
        <p:spPr>
          <a:xfrm>
            <a:off x="10345661" y="-10142"/>
            <a:ext cx="1475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Литература,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254568363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8650605" cy="607481"/>
          </a:xfrm>
        </p:spPr>
        <p:txBody>
          <a:bodyPr>
            <a:noAutofit/>
          </a:bodyPr>
          <a:lstStyle/>
          <a:p>
            <a:r>
              <a:rPr lang="ru-RU" sz="2000" b="1" dirty="0"/>
              <a:t>Доля участников по качеству знаний («4»+ «5») </a:t>
            </a:r>
            <a:br>
              <a:rPr lang="ru-RU" sz="2000" b="1" dirty="0"/>
            </a:br>
            <a:r>
              <a:rPr lang="ru-RU" sz="2000" b="1" dirty="0"/>
              <a:t>по результатам ВПР в 2025-2026  гг. </a:t>
            </a:r>
            <a:br>
              <a:rPr lang="ru-RU" sz="2000" b="1" dirty="0"/>
            </a:br>
            <a:r>
              <a:rPr lang="ru-RU" sz="1600" b="1" u="sng" dirty="0"/>
              <a:t>В  параллели 6 классов впервые проводилась ВПР по литературе в 2025 г.</a:t>
            </a:r>
            <a:endParaRPr lang="ru-RU" sz="2000" b="1" u="sng" dirty="0"/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B778A58D-E6E9-4DE1-8D27-8FDCACC32A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1208254"/>
              </p:ext>
            </p:extLst>
          </p:nvPr>
        </p:nvGraphicFramePr>
        <p:xfrm>
          <a:off x="102973" y="1524001"/>
          <a:ext cx="11986054" cy="5119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DA951691-89EE-4498-A2CB-43D36D478339}"/>
              </a:ext>
            </a:extLst>
          </p:cNvPr>
          <p:cNvSpPr txBox="1"/>
          <p:nvPr/>
        </p:nvSpPr>
        <p:spPr>
          <a:xfrm>
            <a:off x="10345661" y="-10142"/>
            <a:ext cx="1475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Литература,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4085306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23AEC73-3C65-42DB-8517-994DE7F350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0152176"/>
              </p:ext>
            </p:extLst>
          </p:nvPr>
        </p:nvGraphicFramePr>
        <p:xfrm>
          <a:off x="137887" y="1362469"/>
          <a:ext cx="11796583" cy="4495176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{5940675A-B579-460E-94D1-54222C63F5DA}</a:tableStyleId>
              </a:tblPr>
              <a:tblGrid>
                <a:gridCol w="861971">
                  <a:extLst>
                    <a:ext uri="{9D8B030D-6E8A-4147-A177-3AD203B41FA5}">
                      <a16:colId xmlns:a16="http://schemas.microsoft.com/office/drawing/2014/main" val="1602300257"/>
                    </a:ext>
                  </a:extLst>
                </a:gridCol>
                <a:gridCol w="10934612">
                  <a:extLst>
                    <a:ext uri="{9D8B030D-6E8A-4147-A177-3AD203B41FA5}">
                      <a16:colId xmlns:a16="http://schemas.microsoft.com/office/drawing/2014/main" val="3427477491"/>
                    </a:ext>
                  </a:extLst>
                </a:gridCol>
              </a:tblGrid>
              <a:tr h="7257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Блоки</a:t>
                      </a:r>
                      <a:r>
                        <a:rPr lang="ru-RU" sz="14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ПООП</a:t>
                      </a:r>
                      <a:r>
                        <a:rPr lang="ru-RU" sz="14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4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выпускник</a:t>
                      </a:r>
                      <a:r>
                        <a:rPr lang="ru-RU" sz="1400" b="1" spc="-4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научится</a:t>
                      </a:r>
                      <a:r>
                        <a:rPr lang="ru-RU" sz="14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4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получит </a:t>
                      </a:r>
                      <a:r>
                        <a:rPr lang="ru-RU" sz="1400" b="1" spc="-2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</a:t>
                      </a:r>
                      <a:r>
                        <a:rPr lang="ru-RU" sz="14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научиться</a:t>
                      </a:r>
                      <a:r>
                        <a:rPr lang="ru-RU" sz="1400" b="1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</a:t>
                      </a:r>
                      <a:r>
                        <a:rPr lang="ru-RU" sz="14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проверяемые требования</a:t>
                      </a:r>
                      <a:r>
                        <a:rPr lang="ru-RU" sz="14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(умения)</a:t>
                      </a:r>
                      <a:r>
                        <a:rPr lang="ru-RU" sz="14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400" b="1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соответствии</a:t>
                      </a:r>
                      <a:r>
                        <a:rPr lang="ru-RU" sz="14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4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384286"/>
                  </a:ext>
                </a:extLst>
              </a:tr>
              <a:tr h="111747">
                <a:tc>
                  <a:txBody>
                    <a:bodyPr/>
                    <a:lstStyle/>
                    <a:p>
                      <a:pPr algn="ctr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1К1</a:t>
                      </a:r>
                    </a:p>
                  </a:txBody>
                  <a:tcPr marL="0" marR="0" marT="0" marB="0" anchor="ctr">
                    <a:noFill/>
                  </a:tcPr>
                </a:tc>
                <a:tc rowSpan="3">
                  <a:txBody>
                    <a:bodyPr/>
                    <a:lstStyle/>
                    <a:p>
                      <a:pPr marL="30480" marR="13970" algn="l">
                        <a:lnSpc>
                          <a:spcPts val="138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Соблюдать на письме нормы современного русского литературного языка, в том числе во время списывания текста объемом 100–110 слов, составленного с учетом ранее изученных правил правописания (в том числе содержащего изученные в течение второго года обучения орфограммы,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пунктограммы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 слова с непроверяемыми написаниями)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0456702"/>
                  </a:ext>
                </a:extLst>
              </a:tr>
              <a:tr h="141306">
                <a:tc>
                  <a:txBody>
                    <a:bodyPr/>
                    <a:lstStyle/>
                    <a:p>
                      <a:pPr algn="ctr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1К2</a:t>
                      </a:r>
                    </a:p>
                  </a:txBody>
                  <a:tcPr marL="0" marR="0" marT="0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6171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1К3</a:t>
                      </a:r>
                    </a:p>
                  </a:txBody>
                  <a:tcPr marL="0" marR="0" marT="0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768954"/>
                  </a:ext>
                </a:extLst>
              </a:tr>
              <a:tr h="320065">
                <a:tc>
                  <a:txBody>
                    <a:bodyPr/>
                    <a:lstStyle/>
                    <a:p>
                      <a:pPr algn="ctr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2К1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30480" marR="13970" algn="l">
                        <a:lnSpc>
                          <a:spcPts val="159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Проводить морфемный анализ слова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4431114"/>
                  </a:ext>
                </a:extLst>
              </a:tr>
              <a:tr h="320065">
                <a:tc>
                  <a:txBody>
                    <a:bodyPr/>
                    <a:lstStyle/>
                    <a:p>
                      <a:pPr algn="ctr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30480" marR="13970" algn="l">
                        <a:lnSpc>
                          <a:spcPts val="159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Проводить словообразовательный анализ слова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3426618"/>
                  </a:ext>
                </a:extLst>
              </a:tr>
              <a:tr h="320065">
                <a:tc>
                  <a:txBody>
                    <a:bodyPr/>
                    <a:lstStyle/>
                    <a:p>
                      <a:pPr algn="ctr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2К3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30480" marR="13970" algn="l">
                        <a:lnSpc>
                          <a:spcPts val="159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Проводить морфологический анализ слова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8152783"/>
                  </a:ext>
                </a:extLst>
              </a:tr>
              <a:tr h="671966">
                <a:tc>
                  <a:txBody>
                    <a:bodyPr/>
                    <a:lstStyle/>
                    <a:p>
                      <a:pPr algn="ctr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30480" marR="13970" algn="just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Владеть различными видами чтения: просмотровым, ознакомительным, изучающим, поисковым; осуществлять информационную переработку прочитанного текста; понимать целостный смысл текста; находить в тексте требуемую информацию в целях подтверждения выдвинутых тезисов, на основе которых необходимо построить речевое высказывание в письменной форме; распознавать эпитеты, метафоры, олицетворения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1631790"/>
                  </a:ext>
                </a:extLst>
              </a:tr>
              <a:tr h="321371">
                <a:tc>
                  <a:txBody>
                    <a:bodyPr/>
                    <a:lstStyle/>
                    <a:p>
                      <a:pPr algn="ctr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30480" marR="13970" algn="just">
                        <a:lnSpc>
                          <a:spcPts val="138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Владеть различными видами чтения: просмотровым, ознакомительным, изучающим, поисковым; распознавать и адекватно формулировать лексическое значение многозначного слова с опорой на контекст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7994524"/>
                  </a:ext>
                </a:extLst>
              </a:tr>
              <a:tr h="360218">
                <a:tc>
                  <a:txBody>
                    <a:bodyPr/>
                    <a:lstStyle/>
                    <a:p>
                      <a:pPr algn="ctr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30480" marR="13970" algn="just">
                        <a:lnSpc>
                          <a:spcPts val="137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Использовать многозначное слово в другом значении в самостоятельно составленном и оформленном на письме речевом высказывании; определять стилистическую окраску слова и подбирать к слову близкие по значению слова (синонимы); осуществлять информационную переработку прочитанного текста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8435976"/>
                  </a:ext>
                </a:extLst>
              </a:tr>
              <a:tr h="284018">
                <a:tc>
                  <a:txBody>
                    <a:bodyPr/>
                    <a:lstStyle/>
                    <a:p>
                      <a:pPr algn="ctr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30480" marR="13970" algn="just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Распознавать случаи нарушения грамматических норм русского литературного языка в формах слов различных частей речи и исправлять эти нарушения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3297316"/>
                  </a:ext>
                </a:extLst>
              </a:tr>
            </a:tbl>
          </a:graphicData>
        </a:graphic>
      </p:graphicFrame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6620" y="292746"/>
            <a:ext cx="10728960" cy="594360"/>
          </a:xfrm>
        </p:spPr>
        <p:txBody>
          <a:bodyPr/>
          <a:lstStyle/>
          <a:p>
            <a:r>
              <a:rPr lang="ru-RU" dirty="0"/>
              <a:t>Требования (умения)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7538E3-CBB3-4C30-A6AC-ACF1DFCB9717}"/>
              </a:ext>
            </a:extLst>
          </p:cNvPr>
          <p:cNvSpPr txBox="1"/>
          <p:nvPr/>
        </p:nvSpPr>
        <p:spPr>
          <a:xfrm>
            <a:off x="10562067" y="17520"/>
            <a:ext cx="16299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Русский язык,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19804482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300365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Достижение планируемых результатов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E4178EE-0525-43EF-BE5C-27713C861F46}"/>
              </a:ext>
            </a:extLst>
          </p:cNvPr>
          <p:cNvSpPr txBox="1"/>
          <p:nvPr/>
        </p:nvSpPr>
        <p:spPr>
          <a:xfrm>
            <a:off x="10345661" y="-10142"/>
            <a:ext cx="1475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Литература,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0966A82-DEA3-46AA-B287-B4030C4DF9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0" r="-48"/>
          <a:stretch/>
        </p:blipFill>
        <p:spPr>
          <a:xfrm>
            <a:off x="2527044" y="1258391"/>
            <a:ext cx="8717156" cy="529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27612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участников по отметкам, 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F58FAB-32D8-4A26-8986-4688BDEDDEEE}"/>
              </a:ext>
            </a:extLst>
          </p:cNvPr>
          <p:cNvSpPr txBox="1"/>
          <p:nvPr/>
        </p:nvSpPr>
        <p:spPr>
          <a:xfrm>
            <a:off x="10345661" y="-10142"/>
            <a:ext cx="1475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Литература,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B08B01C8-FED8-4B0A-8462-145492BF75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2030732"/>
              </p:ext>
            </p:extLst>
          </p:nvPr>
        </p:nvGraphicFramePr>
        <p:xfrm>
          <a:off x="1272618" y="970961"/>
          <a:ext cx="10520313" cy="57692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8565149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Распределение первичных баллов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32175B-8E29-4BD5-8752-FE0EE1D630D6}"/>
              </a:ext>
            </a:extLst>
          </p:cNvPr>
          <p:cNvSpPr txBox="1"/>
          <p:nvPr/>
        </p:nvSpPr>
        <p:spPr>
          <a:xfrm>
            <a:off x="10345661" y="-10142"/>
            <a:ext cx="1475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Литература,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1C79001-A575-4721-B38D-9275321DE4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66"/>
          <a:stretch/>
        </p:blipFill>
        <p:spPr>
          <a:xfrm>
            <a:off x="2160298" y="1192033"/>
            <a:ext cx="8328408" cy="5121087"/>
          </a:xfrm>
          <a:prstGeom prst="rect">
            <a:avLst/>
          </a:prstGeom>
        </p:spPr>
      </p:pic>
      <p:sp>
        <p:nvSpPr>
          <p:cNvPr id="15" name="Стрелка: пятиугольник 14">
            <a:extLst>
              <a:ext uri="{FF2B5EF4-FFF2-40B4-BE49-F238E27FC236}">
                <a16:creationId xmlns:a16="http://schemas.microsoft.com/office/drawing/2014/main" id="{2D51C5C1-2854-42A0-ACF0-414BB686CD33}"/>
              </a:ext>
            </a:extLst>
          </p:cNvPr>
          <p:cNvSpPr/>
          <p:nvPr/>
        </p:nvSpPr>
        <p:spPr>
          <a:xfrm rot="5400000">
            <a:off x="9097063" y="955697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5</a:t>
            </a:r>
            <a:endParaRPr lang="ru-RU" dirty="0"/>
          </a:p>
        </p:txBody>
      </p:sp>
      <p:sp>
        <p:nvSpPr>
          <p:cNvPr id="16" name="Стрелка: пятиугольник 15">
            <a:extLst>
              <a:ext uri="{FF2B5EF4-FFF2-40B4-BE49-F238E27FC236}">
                <a16:creationId xmlns:a16="http://schemas.microsoft.com/office/drawing/2014/main" id="{02962284-D928-4FA0-A153-6D6C121C9C83}"/>
              </a:ext>
            </a:extLst>
          </p:cNvPr>
          <p:cNvSpPr/>
          <p:nvPr/>
        </p:nvSpPr>
        <p:spPr>
          <a:xfrm rot="5400000">
            <a:off x="7994403" y="955698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4</a:t>
            </a:r>
            <a:endParaRPr lang="ru-RU" dirty="0"/>
          </a:p>
        </p:txBody>
      </p:sp>
      <p:sp>
        <p:nvSpPr>
          <p:cNvPr id="17" name="Стрелка: пятиугольник 16">
            <a:extLst>
              <a:ext uri="{FF2B5EF4-FFF2-40B4-BE49-F238E27FC236}">
                <a16:creationId xmlns:a16="http://schemas.microsoft.com/office/drawing/2014/main" id="{485305FB-1C89-41B1-AFA5-1985AA6CF1A5}"/>
              </a:ext>
            </a:extLst>
          </p:cNvPr>
          <p:cNvSpPr/>
          <p:nvPr/>
        </p:nvSpPr>
        <p:spPr>
          <a:xfrm rot="5400000">
            <a:off x="6789881" y="955698"/>
            <a:ext cx="374244" cy="472673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349109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Выполнение заданий группами участников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643FBD-29DD-48E5-AE81-28BF014126E5}"/>
              </a:ext>
            </a:extLst>
          </p:cNvPr>
          <p:cNvSpPr txBox="1"/>
          <p:nvPr/>
        </p:nvSpPr>
        <p:spPr>
          <a:xfrm>
            <a:off x="10345661" y="-10142"/>
            <a:ext cx="1475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Литература,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003256D-F958-4A7A-B8F1-072ABC8A05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15"/>
          <a:stretch/>
        </p:blipFill>
        <p:spPr>
          <a:xfrm>
            <a:off x="1993960" y="1216404"/>
            <a:ext cx="8235890" cy="4754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07874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967" y="288781"/>
            <a:ext cx="8032767" cy="509260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за работу с отметками по журналу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75EA3F-A7CC-4C75-97F6-E5E6A966C735}"/>
              </a:ext>
            </a:extLst>
          </p:cNvPr>
          <p:cNvSpPr txBox="1"/>
          <p:nvPr/>
        </p:nvSpPr>
        <p:spPr>
          <a:xfrm>
            <a:off x="10345661" y="-10142"/>
            <a:ext cx="1475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Литература,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8B69B4EE-5FA0-411F-975A-614E9AF97D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5755231"/>
              </p:ext>
            </p:extLst>
          </p:nvPr>
        </p:nvGraphicFramePr>
        <p:xfrm>
          <a:off x="404069" y="908107"/>
          <a:ext cx="11491519" cy="58701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1638996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FA4C46F-5D12-76B5-8BC8-F8B043894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1870" y="297181"/>
            <a:ext cx="10728960" cy="594360"/>
          </a:xfrm>
        </p:spPr>
        <p:txBody>
          <a:bodyPr/>
          <a:lstStyle/>
          <a:p>
            <a:r>
              <a:rPr lang="ru-RU" dirty="0"/>
              <a:t>Выводы</a:t>
            </a:r>
          </a:p>
        </p:txBody>
      </p:sp>
      <p:sp>
        <p:nvSpPr>
          <p:cNvPr id="7" name="Объект 4">
            <a:extLst>
              <a:ext uri="{FF2B5EF4-FFF2-40B4-BE49-F238E27FC236}">
                <a16:creationId xmlns:a16="http://schemas.microsoft.com/office/drawing/2014/main" id="{C43E84AE-2FC9-4608-BADC-F993BE74A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284" y="1237507"/>
            <a:ext cx="11467694" cy="5323312"/>
          </a:xfrm>
        </p:spPr>
        <p:txBody>
          <a:bodyPr>
            <a:norm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В ВПР по литературе в 6 классах приняло участие </a:t>
            </a:r>
            <a:r>
              <a:rPr lang="ru-RU" sz="2800" b="1" dirty="0"/>
              <a:t>6455 </a:t>
            </a:r>
            <a:r>
              <a:rPr lang="ru-RU" sz="2800" dirty="0"/>
              <a:t>человек.</a:t>
            </a:r>
          </a:p>
          <a:p>
            <a:endParaRPr lang="ru-RU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Не справились с  работой (получили «2») </a:t>
            </a:r>
            <a:r>
              <a:rPr lang="ru-RU" sz="2800" b="1" dirty="0"/>
              <a:t>709</a:t>
            </a:r>
            <a:r>
              <a:rPr lang="ru-RU" sz="2800" dirty="0"/>
              <a:t> участников (</a:t>
            </a:r>
            <a:r>
              <a:rPr lang="ru-RU" sz="2800" b="1" dirty="0"/>
              <a:t>10,98</a:t>
            </a:r>
            <a:r>
              <a:rPr lang="ru-RU" sz="2800" dirty="0"/>
              <a:t>%).</a:t>
            </a:r>
          </a:p>
          <a:p>
            <a:endParaRPr lang="ru-RU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 </a:t>
            </a:r>
            <a:r>
              <a:rPr lang="ru-RU" sz="2800" b="1" dirty="0"/>
              <a:t>50,7</a:t>
            </a:r>
            <a:r>
              <a:rPr lang="ru-RU" sz="2800" dirty="0"/>
              <a:t> % участников показали качество знаний (получили «4» и «5») в  процессе выполнения работы.</a:t>
            </a:r>
          </a:p>
          <a:p>
            <a:endParaRPr lang="ru-RU" sz="28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2800" dirty="0"/>
              <a:t>Наибольшую сложность при выполнении работы вызвали задания       № </a:t>
            </a:r>
            <a:r>
              <a:rPr lang="ru-RU" sz="2800" b="1" dirty="0"/>
              <a:t>5К2, 6К2, 6К3.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879FEF-7BDA-481B-AA53-837BAA515FB5}"/>
              </a:ext>
            </a:extLst>
          </p:cNvPr>
          <p:cNvSpPr txBox="1"/>
          <p:nvPr/>
        </p:nvSpPr>
        <p:spPr>
          <a:xfrm>
            <a:off x="10345661" y="-10142"/>
            <a:ext cx="1475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Литература,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361450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214640"/>
            <a:ext cx="8362281" cy="672866"/>
          </a:xfrm>
        </p:spPr>
        <p:txBody>
          <a:bodyPr>
            <a:noAutofit/>
          </a:bodyPr>
          <a:lstStyle/>
          <a:p>
            <a:r>
              <a:rPr lang="ru-RU" sz="2000" b="1" dirty="0"/>
              <a:t>Изменение доли участников по качеству знаний («4»+ «5») по результатам ВПР в  2022-2026 гг.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B778A58D-E6E9-4DE1-8D27-8FDCACC32A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7438928"/>
              </p:ext>
            </p:extLst>
          </p:nvPr>
        </p:nvGraphicFramePr>
        <p:xfrm>
          <a:off x="98854" y="719667"/>
          <a:ext cx="11986054" cy="3033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8FAA810D-E1F2-4CF0-9CEE-B6A9C74CD0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9634330"/>
              </p:ext>
            </p:extLst>
          </p:nvPr>
        </p:nvGraphicFramePr>
        <p:xfrm>
          <a:off x="0" y="3752851"/>
          <a:ext cx="11986054" cy="3033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96B7076-525D-4158-9D0E-0DEF12601875}"/>
              </a:ext>
            </a:extLst>
          </p:cNvPr>
          <p:cNvSpPr txBox="1"/>
          <p:nvPr/>
        </p:nvSpPr>
        <p:spPr>
          <a:xfrm>
            <a:off x="10562067" y="17520"/>
            <a:ext cx="16299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Русский язык,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2696983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5DA9EC5-D3AD-4DEB-BCAA-44FEB128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395" y="300365"/>
            <a:ext cx="6688455" cy="509260"/>
          </a:xfrm>
        </p:spPr>
        <p:txBody>
          <a:bodyPr>
            <a:normAutofit/>
          </a:bodyPr>
          <a:lstStyle/>
          <a:p>
            <a:r>
              <a:rPr lang="ru-RU" dirty="0"/>
              <a:t>Достижение планируемых результатов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799AC0-E8D9-425B-828E-46EE4365074C}"/>
              </a:ext>
            </a:extLst>
          </p:cNvPr>
          <p:cNvSpPr txBox="1"/>
          <p:nvPr/>
        </p:nvSpPr>
        <p:spPr>
          <a:xfrm>
            <a:off x="10562067" y="17520"/>
            <a:ext cx="16299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Русский язык, </a:t>
            </a: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6</a:t>
            </a:r>
            <a:r>
              <a:rPr lang="ru-RU" sz="1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класс</a:t>
            </a:r>
          </a:p>
        </p:txBody>
      </p:sp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13472930-06AB-4082-9418-0CCBA365FA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5433180"/>
              </p:ext>
            </p:extLst>
          </p:nvPr>
        </p:nvGraphicFramePr>
        <p:xfrm>
          <a:off x="1144951" y="1255058"/>
          <a:ext cx="9902097" cy="4909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610908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5993</TotalTime>
  <Words>5043</Words>
  <Application>Microsoft Office PowerPoint</Application>
  <PresentationFormat>Широкоэкранный</PresentationFormat>
  <Paragraphs>658</Paragraphs>
  <Slides>75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75</vt:i4>
      </vt:variant>
    </vt:vector>
  </HeadingPairs>
  <TitlesOfParts>
    <vt:vector size="82" baseType="lpstr">
      <vt:lpstr>Arial</vt:lpstr>
      <vt:lpstr>Calibri</vt:lpstr>
      <vt:lpstr>Calibri Light</vt:lpstr>
      <vt:lpstr>Courier New</vt:lpstr>
      <vt:lpstr>Montserrat regular</vt:lpstr>
      <vt:lpstr>Times New Roman</vt:lpstr>
      <vt:lpstr>Тема Office</vt:lpstr>
      <vt:lpstr>Результаты Всероссийских проверочных работ (ВПР)  в  Приморском крае  2026 год 6 класс</vt:lpstr>
      <vt:lpstr>Презентация PowerPoint</vt:lpstr>
      <vt:lpstr>Как использовать результаты ВПР</vt:lpstr>
      <vt:lpstr>Презентация PowerPoint</vt:lpstr>
      <vt:lpstr>Презентация PowerPoint</vt:lpstr>
      <vt:lpstr>Презентация PowerPoint</vt:lpstr>
      <vt:lpstr>Требования (умения)</vt:lpstr>
      <vt:lpstr>Изменение доли участников по качеству знаний («4»+ «5») по результатам ВПР в  2022-2026 гг.</vt:lpstr>
      <vt:lpstr>Достижение планируемых результатов</vt:lpstr>
      <vt:lpstr>Распределение участников по отметкам, %</vt:lpstr>
      <vt:lpstr>Распределение первичных баллов</vt:lpstr>
      <vt:lpstr>Выполнение заданий группами участников, %</vt:lpstr>
      <vt:lpstr>Сравнение отметок за работу с отметками по журналу</vt:lpstr>
      <vt:lpstr>Выводы</vt:lpstr>
      <vt:lpstr>Презентация PowerPoint</vt:lpstr>
      <vt:lpstr>Презентация PowerPoint</vt:lpstr>
      <vt:lpstr>Требования (умения)</vt:lpstr>
      <vt:lpstr>Изменение доли участников по качеству знаний («4»+«5») по результатам ВПР в  2022-2026 гг.</vt:lpstr>
      <vt:lpstr>Достижение планируемых результатов</vt:lpstr>
      <vt:lpstr>Распределение участников по отметкам, %</vt:lpstr>
      <vt:lpstr>Распределение первичных баллов</vt:lpstr>
      <vt:lpstr>Выполнение заданий группами участников</vt:lpstr>
      <vt:lpstr>Сравнение отметок за работу с отметками по журналу</vt:lpstr>
      <vt:lpstr>Выводы</vt:lpstr>
      <vt:lpstr>Презентация PowerPoint</vt:lpstr>
      <vt:lpstr>Презентация PowerPoint</vt:lpstr>
      <vt:lpstr>Презентация PowerPoint</vt:lpstr>
      <vt:lpstr>Требования (умения)</vt:lpstr>
      <vt:lpstr>Изменение доли участников по качеству знаний («4»+«5») по результатам ВПР в  2022-2026 гг.</vt:lpstr>
      <vt:lpstr>Достижение планируемых результатов</vt:lpstr>
      <vt:lpstr>Распределение участников по отметкам, %</vt:lpstr>
      <vt:lpstr>Распределение первичных баллов</vt:lpstr>
      <vt:lpstr>Выполнение заданий группами участников</vt:lpstr>
      <vt:lpstr>Сравнение отметок за работу с отметками по журналу</vt:lpstr>
      <vt:lpstr>Выводы</vt:lpstr>
      <vt:lpstr>Презентация PowerPoint</vt:lpstr>
      <vt:lpstr>Презентация PowerPoint</vt:lpstr>
      <vt:lpstr>Требования (умения)</vt:lpstr>
      <vt:lpstr>Изменение доли участников по качеству знаний («4»+«5») по результатам ВПР в  2022-2026 гг.</vt:lpstr>
      <vt:lpstr>Достижение планируемых результатов</vt:lpstr>
      <vt:lpstr>Распределение участников по отметкам, %</vt:lpstr>
      <vt:lpstr>Распределение первичных баллов</vt:lpstr>
      <vt:lpstr>Выполнение заданий группами участников</vt:lpstr>
      <vt:lpstr>Сравнение отметок за работу с отметками по журналу</vt:lpstr>
      <vt:lpstr>Выводы</vt:lpstr>
      <vt:lpstr>Презентация PowerPoint</vt:lpstr>
      <vt:lpstr>Презентация PowerPoint</vt:lpstr>
      <vt:lpstr>Требования (умения)</vt:lpstr>
      <vt:lpstr>Изменение доли участников по качеству знаний («4»+«5») по результатам ВПР в  2022-2026 гг.</vt:lpstr>
      <vt:lpstr>Достижение планируемых результатов</vt:lpstr>
      <vt:lpstr>Распределение участников по отметкам, %</vt:lpstr>
      <vt:lpstr>Распределение первичных баллов</vt:lpstr>
      <vt:lpstr>Выполнение заданий группами участников</vt:lpstr>
      <vt:lpstr>Сравнение отметок за работу с отметками по журналу</vt:lpstr>
      <vt:lpstr>Выводы</vt:lpstr>
      <vt:lpstr>Презентация PowerPoint</vt:lpstr>
      <vt:lpstr>Презентация PowerPoint</vt:lpstr>
      <vt:lpstr>Требования (умения)</vt:lpstr>
      <vt:lpstr>Доля участников по качеству знаний («4»+«5») по результатам ВПР в  2025 г. В  параллели 6 классов впервые проводилась ВПР по английскому языку в 2025 г.</vt:lpstr>
      <vt:lpstr>Презентация PowerPoint</vt:lpstr>
      <vt:lpstr>Распределение участников по отметкам, %</vt:lpstr>
      <vt:lpstr>Презентация PowerPoint</vt:lpstr>
      <vt:lpstr>Выполнение заданий группами участников</vt:lpstr>
      <vt:lpstr>Сравнение отметок за работу с отметками по журналу</vt:lpstr>
      <vt:lpstr>Выводы</vt:lpstr>
      <vt:lpstr>Презентация PowerPoint</vt:lpstr>
      <vt:lpstr>Презентация PowerPoint</vt:lpstr>
      <vt:lpstr>Требования (умения)</vt:lpstr>
      <vt:lpstr>Доля участников по качеству знаний («4»+ «5»)  по результатам ВПР в 2025-2026  гг.  В  параллели 6 классов впервые проводилась ВПР по литературе в 2025 г.</vt:lpstr>
      <vt:lpstr>Достижение планируемых результатов</vt:lpstr>
      <vt:lpstr>Распределение участников по отметкам, %</vt:lpstr>
      <vt:lpstr>Распределение первичных баллов</vt:lpstr>
      <vt:lpstr>Выполнение заданий группами участников</vt:lpstr>
      <vt:lpstr>Сравнение отметок за работу с отметками по журналу</vt:lpstr>
      <vt:lpstr>Выводы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Bogdan Nurgatin</dc:creator>
  <cp:lastModifiedBy>Ирина А. Карташова</cp:lastModifiedBy>
  <cp:revision>785</cp:revision>
  <dcterms:created xsi:type="dcterms:W3CDTF">2022-06-03T19:16:13Z</dcterms:created>
  <dcterms:modified xsi:type="dcterms:W3CDTF">2026-07-16T03:52:18Z</dcterms:modified>
</cp:coreProperties>
</file>