
<file path=[Content_Types].xml><?xml version="1.0" encoding="utf-8"?>
<Types xmlns="http://schemas.openxmlformats.org/package/2006/content-types">
  <Default Extension="png" ContentType="image/png"/>
  <Default Extension="svg" ContentType="image/svg+xml"/>
  <Default Extension="bin" ContentType="application/vnd.openxmlformats-officedocument.oleObject"/>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25.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26.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27.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28.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29.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30.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31.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32.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33.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34.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35.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36.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37.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38.xml" ContentType="application/vnd.openxmlformats-officedocument.drawingml.chart+xml"/>
  <Override PartName="/ppt/charts/style38.xml" ContentType="application/vnd.ms-office.chartstyle+xml"/>
  <Override PartName="/ppt/charts/colors38.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77"/>
  </p:handoutMasterIdLst>
  <p:sldIdLst>
    <p:sldId id="257" r:id="rId2"/>
    <p:sldId id="365" r:id="rId3"/>
    <p:sldId id="260" r:id="rId4"/>
    <p:sldId id="286" r:id="rId5"/>
    <p:sldId id="268" r:id="rId6"/>
    <p:sldId id="287" r:id="rId7"/>
    <p:sldId id="280" r:id="rId8"/>
    <p:sldId id="319" r:id="rId9"/>
    <p:sldId id="289" r:id="rId10"/>
    <p:sldId id="288" r:id="rId11"/>
    <p:sldId id="291" r:id="rId12"/>
    <p:sldId id="292" r:id="rId13"/>
    <p:sldId id="297" r:id="rId14"/>
    <p:sldId id="273" r:id="rId15"/>
    <p:sldId id="298" r:id="rId16"/>
    <p:sldId id="299" r:id="rId17"/>
    <p:sldId id="300" r:id="rId18"/>
    <p:sldId id="321" r:id="rId19"/>
    <p:sldId id="322" r:id="rId20"/>
    <p:sldId id="302" r:id="rId21"/>
    <p:sldId id="303" r:id="rId22"/>
    <p:sldId id="305" r:id="rId23"/>
    <p:sldId id="306" r:id="rId24"/>
    <p:sldId id="307" r:id="rId25"/>
    <p:sldId id="308" r:id="rId26"/>
    <p:sldId id="309" r:id="rId27"/>
    <p:sldId id="310" r:id="rId28"/>
    <p:sldId id="334" r:id="rId29"/>
    <p:sldId id="318" r:id="rId30"/>
    <p:sldId id="323" r:id="rId31"/>
    <p:sldId id="312" r:id="rId32"/>
    <p:sldId id="313" r:id="rId33"/>
    <p:sldId id="315" r:id="rId34"/>
    <p:sldId id="316" r:id="rId35"/>
    <p:sldId id="317" r:id="rId36"/>
    <p:sldId id="324" r:id="rId37"/>
    <p:sldId id="325" r:id="rId38"/>
    <p:sldId id="326" r:id="rId39"/>
    <p:sldId id="327" r:id="rId40"/>
    <p:sldId id="328" r:id="rId41"/>
    <p:sldId id="329" r:id="rId42"/>
    <p:sldId id="330" r:id="rId43"/>
    <p:sldId id="331" r:id="rId44"/>
    <p:sldId id="332" r:id="rId45"/>
    <p:sldId id="333" r:id="rId46"/>
    <p:sldId id="335" r:id="rId47"/>
    <p:sldId id="336" r:id="rId48"/>
    <p:sldId id="337" r:id="rId49"/>
    <p:sldId id="338" r:id="rId50"/>
    <p:sldId id="339" r:id="rId51"/>
    <p:sldId id="340" r:id="rId52"/>
    <p:sldId id="341" r:id="rId53"/>
    <p:sldId id="342" r:id="rId54"/>
    <p:sldId id="343" r:id="rId55"/>
    <p:sldId id="344" r:id="rId56"/>
    <p:sldId id="345" r:id="rId57"/>
    <p:sldId id="346" r:id="rId58"/>
    <p:sldId id="347" r:id="rId59"/>
    <p:sldId id="348" r:id="rId60"/>
    <p:sldId id="349" r:id="rId61"/>
    <p:sldId id="350" r:id="rId62"/>
    <p:sldId id="351" r:id="rId63"/>
    <p:sldId id="352" r:id="rId64"/>
    <p:sldId id="353" r:id="rId65"/>
    <p:sldId id="354" r:id="rId66"/>
    <p:sldId id="355" r:id="rId67"/>
    <p:sldId id="356" r:id="rId68"/>
    <p:sldId id="357" r:id="rId69"/>
    <p:sldId id="358" r:id="rId70"/>
    <p:sldId id="359" r:id="rId71"/>
    <p:sldId id="360" r:id="rId72"/>
    <p:sldId id="361" r:id="rId73"/>
    <p:sldId id="362" r:id="rId74"/>
    <p:sldId id="363" r:id="rId75"/>
    <p:sldId id="364" r:id="rId76"/>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3682B"/>
    <a:srgbClr val="70AD47"/>
    <a:srgbClr val="FFC000"/>
    <a:srgbClr val="5B9BD5"/>
    <a:srgbClr val="255E91"/>
    <a:srgbClr val="00FF00"/>
    <a:srgbClr val="F4B183"/>
    <a:srgbClr val="138189"/>
    <a:srgbClr val="14444F"/>
    <a:srgbClr val="0099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729" autoAdjust="0"/>
    <p:restoredTop sz="94660"/>
  </p:normalViewPr>
  <p:slideViewPr>
    <p:cSldViewPr snapToGrid="0" showGuides="1">
      <p:cViewPr varScale="1">
        <p:scale>
          <a:sx n="114" d="100"/>
          <a:sy n="114" d="100"/>
        </p:scale>
        <p:origin x="486" y="114"/>
      </p:cViewPr>
      <p:guideLst>
        <p:guide orient="horz" pos="2160"/>
        <p:guide pos="3840"/>
      </p:guideLst>
    </p:cSldViewPr>
  </p:slideViewPr>
  <p:notesTextViewPr>
    <p:cViewPr>
      <p:scale>
        <a:sx n="1" d="1"/>
        <a:sy n="1" d="1"/>
      </p:scale>
      <p:origin x="0" y="0"/>
    </p:cViewPr>
  </p:notesTextViewPr>
  <p:notesViewPr>
    <p:cSldViewPr snapToGrid="0" showGuides="1">
      <p:cViewPr varScale="1">
        <p:scale>
          <a:sx n="58" d="100"/>
          <a:sy n="58" d="100"/>
        </p:scale>
        <p:origin x="2165" y="67"/>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embeddings/oleObject2.bin"/><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oleObject" Target="../embeddings/oleObject3.bin"/><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oleObject" Target="../embeddings/oleObject4.bin"/><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oleObject" Target="../embeddings/oleObject5.bin"/><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oleObject" Target="file:///C:\D\&#1056;&#1040;&#1041;&#1054;&#1058;&#1040;\&#1056;&#1062;&#1054;&#1048;\2026\07%20&#1048;&#1070;&#1051;&#1068;\&#1042;&#1055;&#1056;%20&#1055;&#1088;&#1077;&#1079;&#1077;&#1085;&#1090;&#1072;&#1094;&#1080;&#1080;\01&#1056;&#1077;&#1079;.%20&#1042;&#1055;&#1056;%20&#1041;&#1080;&#1086;&#1083;&#1086;&#1075;&#1080;&#1103;\&#1056;&#1072;&#1089;&#1087;&#1088;&#1077;&#1076;&#1077;&#1083;&#1077;&#1085;&#1080;&#1077;%20&#1087;&#1077;&#1088;&#1074;&#1080;&#1095;&#1085;&#1099;&#1093;%20&#1073;&#1072;&#1083;&#1083;&#1086;&#1074;\&#1060;4_&#1056;&#1072;&#1089;&#1087;&#1088;&#1077;&#1076;&#1077;&#1083;&#1077;&#1085;&#1080;&#1077;%20&#1087;&#1077;&#1088;&#1074;&#1080;&#1095;&#1085;&#1099;&#1093;%20&#1073;&#1072;&#1083;&#1083;&#1086;&#1074;5&#1082;&#1083;.xlsx" TargetMode="External"/><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oleObject" Target="../embeddings/oleObject6.bin"/><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oleObject" Target="file:///C:\Users\kartashova\AppData\Local\Temp\MicrosoftEdgeDownloads\227b23f7-ccd4-47b9-974a-dca6ecd147b9\&#1060;3_&#1057;&#1090;&#1072;&#1090;&#1080;&#1089;&#1090;&#1080;&#1082;&#1072;%20&#1087;&#1086;%20&#1086;&#1090;&#1084;&#1077;&#1090;&#1082;&#1072;&#1084;%20(2).xlsx" TargetMode="External"/><Relationship Id="rId2" Type="http://schemas.microsoft.com/office/2011/relationships/chartColorStyle" Target="colors23.xml"/><Relationship Id="rId1" Type="http://schemas.microsoft.com/office/2011/relationships/chartStyle" Target="style23.xml"/></Relationships>
</file>

<file path=ppt/charts/_rels/chart24.xml.rels><?xml version="1.0" encoding="UTF-8" standalone="yes"?>
<Relationships xmlns="http://schemas.openxmlformats.org/package/2006/relationships"><Relationship Id="rId3" Type="http://schemas.openxmlformats.org/officeDocument/2006/relationships/oleObject" Target="file:///C:\Users\kartashova\AppData\Local\Temp\MicrosoftEdgeDownloads\4377db04-7b51-45e8-a8f6-1ebea114ebc4\&#1060;9_&#1057;&#1088;&#1072;&#1074;&#1085;&#1077;&#1085;&#1080;&#1077;%20&#1086;&#1090;&#1084;&#1077;&#1090;&#1086;&#1082;%20&#1089;%20&#1086;&#1090;&#1084;&#1077;&#1090;&#1082;&#1072;&#1084;&#1080;%20&#1087;&#1086;%20&#1078;&#1091;&#1088;&#1085;&#1072;&#1083;&#1091;.xlsx" TargetMode="External"/><Relationship Id="rId2" Type="http://schemas.microsoft.com/office/2011/relationships/chartColorStyle" Target="colors24.xml"/><Relationship Id="rId1" Type="http://schemas.microsoft.com/office/2011/relationships/chartStyle" Target="style24.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25.xml"/><Relationship Id="rId1" Type="http://schemas.microsoft.com/office/2011/relationships/chartStyle" Target="style25.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26.xml"/><Relationship Id="rId1" Type="http://schemas.microsoft.com/office/2011/relationships/chartStyle" Target="style26.xml"/></Relationships>
</file>

<file path=ppt/charts/_rels/chart27.xml.rels><?xml version="1.0" encoding="UTF-8" standalone="yes"?>
<Relationships xmlns="http://schemas.openxmlformats.org/package/2006/relationships"><Relationship Id="rId3" Type="http://schemas.openxmlformats.org/officeDocument/2006/relationships/oleObject" Target="file:///C:\Users\kartashova\AppData\Local\Temp\MicrosoftEdgeDownloads\c17b59d0-00d0-433c-9864-3fc18df8cc5c\&#1060;3_&#1057;&#1090;&#1072;&#1090;&#1080;&#1089;&#1090;&#1080;&#1082;&#1072;%20&#1087;&#1086;%20&#1086;&#1090;&#1084;&#1077;&#1090;&#1082;&#1072;&#1084;%20(2).xlsx" TargetMode="External"/><Relationship Id="rId2" Type="http://schemas.microsoft.com/office/2011/relationships/chartColorStyle" Target="colors27.xml"/><Relationship Id="rId1" Type="http://schemas.microsoft.com/office/2011/relationships/chartStyle" Target="style27.xml"/></Relationships>
</file>

<file path=ppt/charts/_rels/chart28.xml.rels><?xml version="1.0" encoding="UTF-8" standalone="yes"?>
<Relationships xmlns="http://schemas.openxmlformats.org/package/2006/relationships"><Relationship Id="rId3" Type="http://schemas.openxmlformats.org/officeDocument/2006/relationships/oleObject" Target="file:///C:\Users\kartashova\AppData\Local\Temp\MicrosoftEdgeDownloads\37dac082-8895-4833-af1a-4758c8339b57\&#1060;9_&#1057;&#1088;&#1072;&#1074;&#1085;&#1077;&#1085;&#1080;&#1077;%20&#1086;&#1090;&#1084;&#1077;&#1090;&#1086;&#1082;%20&#1089;%20&#1086;&#1090;&#1084;&#1077;&#1090;&#1082;&#1072;&#1084;&#1080;%20&#1087;&#1086;%20&#1078;&#1091;&#1088;&#1085;&#1072;&#1083;&#1091;.xlsx" TargetMode="External"/><Relationship Id="rId2" Type="http://schemas.microsoft.com/office/2011/relationships/chartColorStyle" Target="colors28.xml"/><Relationship Id="rId1" Type="http://schemas.microsoft.com/office/2011/relationships/chartStyle" Target="style28.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29.xml"/><Relationship Id="rId1" Type="http://schemas.microsoft.com/office/2011/relationships/chartStyle" Target="style29.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30.xml"/><Relationship Id="rId1" Type="http://schemas.microsoft.com/office/2011/relationships/chartStyle" Target="style30.xml"/></Relationships>
</file>

<file path=ppt/charts/_rels/chart31.xml.rels><?xml version="1.0" encoding="UTF-8" standalone="yes"?>
<Relationships xmlns="http://schemas.openxmlformats.org/package/2006/relationships"><Relationship Id="rId3" Type="http://schemas.openxmlformats.org/officeDocument/2006/relationships/oleObject" Target="file:///C:\Users\&#1058;&#1072;&#1090;&#1100;&#1103;&#1085;&#1072;\Downloads\&#1060;2.2_&#1044;&#1086;&#1089;&#1090;&#1080;&#1078;&#1077;&#1085;&#1080;&#1077;%20&#1087;&#1083;&#1072;&#1085;&#1080;&#1088;&#1091;&#1077;&#1084;&#1099;&#1093;%20&#1088;&#1077;&#1079;&#1091;&#1083;&#1100;&#1090;&#1072;&#1090;&#1086;&#1074;%20(2).xlsx" TargetMode="External"/><Relationship Id="rId2" Type="http://schemas.microsoft.com/office/2011/relationships/chartColorStyle" Target="colors31.xml"/><Relationship Id="rId1" Type="http://schemas.microsoft.com/office/2011/relationships/chartStyle" Target="style31.xml"/></Relationships>
</file>

<file path=ppt/charts/_rels/chart32.xml.rels><?xml version="1.0" encoding="UTF-8" standalone="yes"?>
<Relationships xmlns="http://schemas.openxmlformats.org/package/2006/relationships"><Relationship Id="rId3" Type="http://schemas.openxmlformats.org/officeDocument/2006/relationships/oleObject" Target="file:///C:\Users\&#1058;&#1072;&#1090;&#1100;&#1103;&#1085;&#1072;\Downloads\&#1060;3_&#1057;&#1090;&#1072;&#1090;&#1080;&#1089;&#1090;&#1080;&#1082;&#1072;%20&#1087;&#1086;%20&#1086;&#1090;&#1084;&#1077;&#1090;&#1082;&#1072;&#1084;%20(2).xlsx" TargetMode="External"/><Relationship Id="rId2" Type="http://schemas.microsoft.com/office/2011/relationships/chartColorStyle" Target="colors32.xml"/><Relationship Id="rId1" Type="http://schemas.microsoft.com/office/2011/relationships/chartStyle" Target="style32.xml"/></Relationships>
</file>

<file path=ppt/charts/_rels/chart33.xml.rels><?xml version="1.0" encoding="UTF-8" standalone="yes"?>
<Relationships xmlns="http://schemas.openxmlformats.org/package/2006/relationships"><Relationship Id="rId3" Type="http://schemas.openxmlformats.org/officeDocument/2006/relationships/oleObject" Target="file:///C:\Users\&#1058;&#1072;&#1090;&#1100;&#1103;&#1085;&#1072;\Downloads\&#1060;4_&#1056;&#1072;&#1089;&#1087;&#1088;&#1077;&#1076;&#1077;&#1083;&#1077;&#1085;&#1080;&#1077;%20&#1087;&#1077;&#1088;&#1074;&#1080;&#1095;&#1085;&#1099;&#1093;%20&#1073;&#1072;&#1083;&#1083;&#1086;&#1074;%20(3).xlsx" TargetMode="External"/><Relationship Id="rId2" Type="http://schemas.microsoft.com/office/2011/relationships/chartColorStyle" Target="colors33.xml"/><Relationship Id="rId1" Type="http://schemas.microsoft.com/office/2011/relationships/chartStyle" Target="style33.xml"/></Relationships>
</file>

<file path=ppt/charts/_rels/chart34.xml.rels><?xml version="1.0" encoding="UTF-8" standalone="yes"?>
<Relationships xmlns="http://schemas.openxmlformats.org/package/2006/relationships"><Relationship Id="rId3" Type="http://schemas.openxmlformats.org/officeDocument/2006/relationships/oleObject" Target="file:///C:\Users\&#1058;&#1072;&#1090;&#1100;&#1103;&#1085;&#1072;\Downloads\&#1060;9_&#1057;&#1088;&#1072;&#1074;&#1085;&#1077;&#1085;&#1080;&#1077;%20&#1086;&#1090;&#1084;&#1077;&#1090;&#1086;&#1082;%20&#1089;%20&#1086;&#1090;&#1084;&#1077;&#1090;&#1082;&#1072;&#1084;&#1080;%20&#1087;&#1086;%20&#1078;&#1091;&#1088;&#1085;&#1072;&#1083;&#1091;%20(2).xlsx" TargetMode="External"/><Relationship Id="rId2" Type="http://schemas.microsoft.com/office/2011/relationships/chartColorStyle" Target="colors34.xml"/><Relationship Id="rId1" Type="http://schemas.microsoft.com/office/2011/relationships/chartStyle" Target="style34.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35.xml"/><Relationship Id="rId1" Type="http://schemas.microsoft.com/office/2011/relationships/chartStyle" Target="style35.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36.xml"/><Relationship Id="rId1" Type="http://schemas.microsoft.com/office/2011/relationships/chartStyle" Target="style36.xml"/></Relationships>
</file>

<file path=ppt/charts/_rels/chart37.xml.rels><?xml version="1.0" encoding="UTF-8" standalone="yes"?>
<Relationships xmlns="http://schemas.openxmlformats.org/package/2006/relationships"><Relationship Id="rId3" Type="http://schemas.openxmlformats.org/officeDocument/2006/relationships/oleObject" Target="file:///C:\Users\kartashova\AppData\Local\Temp\MicrosoftEdgeDownloads\e2e44f7d-6fdf-496f-b298-396a086d9360\&#1060;3_&#1057;&#1090;&#1072;&#1090;&#1080;&#1089;&#1090;&#1080;&#1082;&#1072;%20&#1087;&#1086;%20&#1086;&#1090;&#1084;&#1077;&#1090;&#1082;&#1072;&#1084;%20(1).xlsx" TargetMode="External"/><Relationship Id="rId2" Type="http://schemas.microsoft.com/office/2011/relationships/chartColorStyle" Target="colors37.xml"/><Relationship Id="rId1" Type="http://schemas.microsoft.com/office/2011/relationships/chartStyle" Target="style37.xml"/></Relationships>
</file>

<file path=ppt/charts/_rels/chart38.xml.rels><?xml version="1.0" encoding="UTF-8" standalone="yes"?>
<Relationships xmlns="http://schemas.openxmlformats.org/package/2006/relationships"><Relationship Id="rId3" Type="http://schemas.openxmlformats.org/officeDocument/2006/relationships/oleObject" Target="file:///C:\Users\kartashova\AppData\Local\Temp\MicrosoftEdgeDownloads\46538f94-2089-4af1-bc39-3b8be287c382\&#1060;9_&#1057;&#1088;&#1072;&#1074;&#1085;&#1077;&#1085;&#1080;&#1077;%20&#1086;&#1090;&#1084;&#1077;&#1090;&#1086;&#1082;%20&#1089;%20&#1086;&#1090;&#1084;&#1077;&#1090;&#1082;&#1072;&#1084;&#1080;%20&#1087;&#1086;%20&#1078;&#1091;&#1088;&#1085;&#1072;&#1083;&#1091;.xlsx" TargetMode="External"/><Relationship Id="rId2" Type="http://schemas.microsoft.com/office/2011/relationships/chartColorStyle" Target="colors38.xml"/><Relationship Id="rId1" Type="http://schemas.microsoft.com/office/2011/relationships/chartStyle" Target="style38.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matveeva\Downloads\2850374.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1058;&#1072;&#1090;&#1100;&#1103;&#1085;&#1072;\Downloads\2864848.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matveeva\Downloads\2850338.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C:\Users\matveeva\Downloads\2857904.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460849695082015"/>
          <c:y val="0.21291967306550974"/>
          <c:w val="0.62775974025974024"/>
          <c:h val="0.72412500043806927"/>
        </c:manualLayout>
      </c:layout>
      <c:radarChart>
        <c:radarStyle val="marker"/>
        <c:varyColors val="0"/>
        <c:ser>
          <c:idx val="0"/>
          <c:order val="0"/>
          <c:tx>
            <c:strRef>
              <c:f>Лист1!$B$1</c:f>
              <c:strCache>
                <c:ptCount val="1"/>
                <c:pt idx="0">
                  <c:v>количество участников по Приморскому краю</c:v>
                </c:pt>
              </c:strCache>
            </c:strRef>
          </c:tx>
          <c:spPr>
            <a:ln w="38100" cap="rnd">
              <a:solidFill>
                <a:srgbClr val="0070C0"/>
              </a:solidFill>
              <a:round/>
            </a:ln>
            <a:effectLst/>
          </c:spPr>
          <c:marker>
            <c:symbol val="none"/>
          </c:marker>
          <c:dLbls>
            <c:dLbl>
              <c:idx val="0"/>
              <c:layout>
                <c:manualLayout>
                  <c:x val="0.10980901897033626"/>
                  <c:y val="6.493204404136612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03F8-4AFA-913C-52641C5510B1}"/>
                </c:ext>
              </c:extLst>
            </c:dLbl>
            <c:dLbl>
              <c:idx val="1"/>
              <c:layout>
                <c:manualLayout>
                  <c:x val="2.3847263276642532E-2"/>
                  <c:y val="7.563548709107008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03F8-4AFA-913C-52641C5510B1}"/>
                </c:ext>
              </c:extLst>
            </c:dLbl>
            <c:dLbl>
              <c:idx val="2"/>
              <c:layout>
                <c:manualLayout>
                  <c:x val="1.1617743325885204E-2"/>
                  <c:y val="-1.710763352232967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03F8-4AFA-913C-52641C5510B1}"/>
                </c:ext>
              </c:extLst>
            </c:dLbl>
            <c:dLbl>
              <c:idx val="3"/>
              <c:layout>
                <c:manualLayout>
                  <c:x val="3.579344196502042E-2"/>
                  <c:y val="-1.651942732397308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B3E-44B7-886B-CAD8E0FF2474}"/>
                </c:ext>
              </c:extLst>
            </c:dLbl>
            <c:dLbl>
              <c:idx val="4"/>
              <c:layout>
                <c:manualLayout>
                  <c:x val="-3.5793441965020503E-2"/>
                  <c:y val="7.2761870640851677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5FF-46F3-82D2-09DF4129A3F0}"/>
                </c:ext>
              </c:extLst>
            </c:dLbl>
            <c:dLbl>
              <c:idx val="5"/>
              <c:layout>
                <c:manualLayout>
                  <c:x val="-9.5449178573388457E-3"/>
                  <c:y val="-8.8930147899051447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E5FF-46F3-82D2-09DF4129A3F0}"/>
                </c:ext>
              </c:extLst>
            </c:dLbl>
            <c:dLbl>
              <c:idx val="6"/>
              <c:layout>
                <c:manualLayout>
                  <c:x val="-4.2952130358024566E-2"/>
                  <c:y val="9.701582752113675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5FF-46F3-82D2-09DF4129A3F0}"/>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Лист1!$A$2:$A$9</c:f>
              <c:strCache>
                <c:ptCount val="7"/>
                <c:pt idx="0">
                  <c:v>Русский язык</c:v>
                </c:pt>
                <c:pt idx="1">
                  <c:v>Математика</c:v>
                </c:pt>
                <c:pt idx="2">
                  <c:v>Биология</c:v>
                </c:pt>
                <c:pt idx="3">
                  <c:v>история</c:v>
                </c:pt>
                <c:pt idx="4">
                  <c:v>География</c:v>
                </c:pt>
                <c:pt idx="5">
                  <c:v>Английский язык</c:v>
                </c:pt>
                <c:pt idx="6">
                  <c:v>Литература</c:v>
                </c:pt>
              </c:strCache>
            </c:strRef>
          </c:cat>
          <c:val>
            <c:numRef>
              <c:f>Лист1!$B$2:$B$9</c:f>
              <c:numCache>
                <c:formatCode>General</c:formatCode>
                <c:ptCount val="7"/>
                <c:pt idx="0">
                  <c:v>19871</c:v>
                </c:pt>
                <c:pt idx="1">
                  <c:v>20274</c:v>
                </c:pt>
                <c:pt idx="2">
                  <c:v>9845</c:v>
                </c:pt>
                <c:pt idx="3">
                  <c:v>6703</c:v>
                </c:pt>
                <c:pt idx="4">
                  <c:v>10049</c:v>
                </c:pt>
                <c:pt idx="5">
                  <c:v>6560</c:v>
                </c:pt>
                <c:pt idx="6">
                  <c:v>6628</c:v>
                </c:pt>
              </c:numCache>
            </c:numRef>
          </c:val>
          <c:extLst>
            <c:ext xmlns:c16="http://schemas.microsoft.com/office/drawing/2014/chart" uri="{C3380CC4-5D6E-409C-BE32-E72D297353CC}">
              <c16:uniqueId val="{00000000-03F8-4AFA-913C-52641C5510B1}"/>
            </c:ext>
          </c:extLst>
        </c:ser>
        <c:dLbls>
          <c:showLegendKey val="0"/>
          <c:showVal val="0"/>
          <c:showCatName val="0"/>
          <c:showSerName val="0"/>
          <c:showPercent val="0"/>
          <c:showBubbleSize val="0"/>
        </c:dLbls>
        <c:axId val="1358334175"/>
        <c:axId val="1446891967"/>
      </c:radarChart>
      <c:catAx>
        <c:axId val="135833417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ru-RU"/>
          </a:p>
        </c:txPr>
        <c:crossAx val="1446891967"/>
        <c:crosses val="autoZero"/>
        <c:auto val="1"/>
        <c:lblAlgn val="ctr"/>
        <c:lblOffset val="100"/>
        <c:noMultiLvlLbl val="0"/>
      </c:catAx>
      <c:valAx>
        <c:axId val="1446891967"/>
        <c:scaling>
          <c:orientation val="minMax"/>
          <c:min val="0"/>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35833417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8575536202323133E-2"/>
          <c:y val="0.1054614556848513"/>
          <c:w val="0.95142446379767687"/>
          <c:h val="0.44654725859031302"/>
        </c:manualLayout>
      </c:layout>
      <c:barChart>
        <c:barDir val="col"/>
        <c:grouping val="clustered"/>
        <c:varyColors val="0"/>
        <c:ser>
          <c:idx val="0"/>
          <c:order val="0"/>
          <c:tx>
            <c:strRef>
              <c:f>Лист1!$B$1</c:f>
              <c:strCache>
                <c:ptCount val="1"/>
                <c:pt idx="0">
                  <c:v>2022</c:v>
                </c:pt>
              </c:strCache>
            </c:strRef>
          </c:tx>
          <c:spPr>
            <a:solidFill>
              <a:schemeClr val="accent1"/>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Лист1!$A$2:$A$19</c:f>
              <c:strCache>
                <c:ptCount val="18"/>
                <c:pt idx="0">
                  <c:v>Партизанский ГО</c:v>
                </c:pt>
                <c:pt idx="1">
                  <c:v>Спасск-Дальний ГО</c:v>
                </c:pt>
                <c:pt idx="2">
                  <c:v>Уссурийский ГО</c:v>
                </c:pt>
                <c:pt idx="3">
                  <c:v>Шкотовский МО</c:v>
                </c:pt>
                <c:pt idx="4">
                  <c:v>Кировский МР</c:v>
                </c:pt>
                <c:pt idx="5">
                  <c:v>Хорольский МО</c:v>
                </c:pt>
                <c:pt idx="6">
                  <c:v>Чугуевский МО</c:v>
                </c:pt>
                <c:pt idx="7">
                  <c:v>Спасский МР</c:v>
                </c:pt>
                <c:pt idx="8">
                  <c:v>Тернейский МО</c:v>
                </c:pt>
                <c:pt idx="9">
                  <c:v>Арсеньевский ГО</c:v>
                </c:pt>
                <c:pt idx="10">
                  <c:v>Пограничный МО</c:v>
                </c:pt>
                <c:pt idx="11">
                  <c:v>Надеждинский МР</c:v>
                </c:pt>
                <c:pt idx="12">
                  <c:v>Хасанский МО</c:v>
                </c:pt>
                <c:pt idx="13">
                  <c:v>Красноармейский МР</c:v>
                </c:pt>
                <c:pt idx="14">
                  <c:v>Находкинский ГО</c:v>
                </c:pt>
                <c:pt idx="15">
                  <c:v>Дальнегорский ГО</c:v>
                </c:pt>
                <c:pt idx="16">
                  <c:v>Лесозаводский ГО</c:v>
                </c:pt>
                <c:pt idx="17">
                  <c:v>Приморский край (РП)</c:v>
                </c:pt>
              </c:strCache>
            </c:strRef>
          </c:cat>
          <c:val>
            <c:numRef>
              <c:f>Лист1!$B$2:$B$19</c:f>
              <c:numCache>
                <c:formatCode>General</c:formatCode>
                <c:ptCount val="18"/>
                <c:pt idx="0">
                  <c:v>35.83</c:v>
                </c:pt>
                <c:pt idx="1">
                  <c:v>38.479999999999997</c:v>
                </c:pt>
                <c:pt idx="2">
                  <c:v>50.49</c:v>
                </c:pt>
                <c:pt idx="3">
                  <c:v>36.82</c:v>
                </c:pt>
                <c:pt idx="4">
                  <c:v>47.31</c:v>
                </c:pt>
                <c:pt idx="5">
                  <c:v>49.580000000000005</c:v>
                </c:pt>
                <c:pt idx="6">
                  <c:v>60.21</c:v>
                </c:pt>
                <c:pt idx="7">
                  <c:v>40.43</c:v>
                </c:pt>
                <c:pt idx="8">
                  <c:v>30.53</c:v>
                </c:pt>
                <c:pt idx="9">
                  <c:v>45.36</c:v>
                </c:pt>
                <c:pt idx="10">
                  <c:v>52.180000000000007</c:v>
                </c:pt>
                <c:pt idx="11">
                  <c:v>51.53</c:v>
                </c:pt>
                <c:pt idx="12">
                  <c:v>36.730000000000004</c:v>
                </c:pt>
                <c:pt idx="13">
                  <c:v>47.34</c:v>
                </c:pt>
                <c:pt idx="14">
                  <c:v>44.47</c:v>
                </c:pt>
                <c:pt idx="15">
                  <c:v>43.75</c:v>
                </c:pt>
                <c:pt idx="16">
                  <c:v>44.160000000000004</c:v>
                </c:pt>
                <c:pt idx="17">
                  <c:v>70.94</c:v>
                </c:pt>
              </c:numCache>
            </c:numRef>
          </c:val>
          <c:extLst>
            <c:ext xmlns:c16="http://schemas.microsoft.com/office/drawing/2014/chart" uri="{C3380CC4-5D6E-409C-BE32-E72D297353CC}">
              <c16:uniqueId val="{00000000-B054-4CAA-870E-E2B002DFDF07}"/>
            </c:ext>
          </c:extLst>
        </c:ser>
        <c:ser>
          <c:idx val="1"/>
          <c:order val="1"/>
          <c:tx>
            <c:strRef>
              <c:f>Лист1!$C$1</c:f>
              <c:strCache>
                <c:ptCount val="1"/>
                <c:pt idx="0">
                  <c:v>2023</c:v>
                </c:pt>
              </c:strCache>
            </c:strRef>
          </c:tx>
          <c:spPr>
            <a:solidFill>
              <a:schemeClr val="accent2"/>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Лист1!$A$2:$A$19</c:f>
              <c:strCache>
                <c:ptCount val="18"/>
                <c:pt idx="0">
                  <c:v>Партизанский ГО</c:v>
                </c:pt>
                <c:pt idx="1">
                  <c:v>Спасск-Дальний ГО</c:v>
                </c:pt>
                <c:pt idx="2">
                  <c:v>Уссурийский ГО</c:v>
                </c:pt>
                <c:pt idx="3">
                  <c:v>Шкотовский МО</c:v>
                </c:pt>
                <c:pt idx="4">
                  <c:v>Кировский МР</c:v>
                </c:pt>
                <c:pt idx="5">
                  <c:v>Хорольский МО</c:v>
                </c:pt>
                <c:pt idx="6">
                  <c:v>Чугуевский МО</c:v>
                </c:pt>
                <c:pt idx="7">
                  <c:v>Спасский МР</c:v>
                </c:pt>
                <c:pt idx="8">
                  <c:v>Тернейский МО</c:v>
                </c:pt>
                <c:pt idx="9">
                  <c:v>Арсеньевский ГО</c:v>
                </c:pt>
                <c:pt idx="10">
                  <c:v>Пограничный МО</c:v>
                </c:pt>
                <c:pt idx="11">
                  <c:v>Надеждинский МР</c:v>
                </c:pt>
                <c:pt idx="12">
                  <c:v>Хасанский МО</c:v>
                </c:pt>
                <c:pt idx="13">
                  <c:v>Красноармейский МР</c:v>
                </c:pt>
                <c:pt idx="14">
                  <c:v>Находкинский ГО</c:v>
                </c:pt>
                <c:pt idx="15">
                  <c:v>Дальнегорский ГО</c:v>
                </c:pt>
                <c:pt idx="16">
                  <c:v>Лесозаводский ГО</c:v>
                </c:pt>
                <c:pt idx="17">
                  <c:v>Приморский край (РП)</c:v>
                </c:pt>
              </c:strCache>
            </c:strRef>
          </c:cat>
          <c:val>
            <c:numRef>
              <c:f>Лист1!$C$2:$C$19</c:f>
              <c:numCache>
                <c:formatCode>General</c:formatCode>
                <c:ptCount val="18"/>
                <c:pt idx="0">
                  <c:v>37.61</c:v>
                </c:pt>
                <c:pt idx="1">
                  <c:v>45.05</c:v>
                </c:pt>
                <c:pt idx="2">
                  <c:v>50.33</c:v>
                </c:pt>
                <c:pt idx="3">
                  <c:v>61.92</c:v>
                </c:pt>
                <c:pt idx="4">
                  <c:v>50.91</c:v>
                </c:pt>
                <c:pt idx="5">
                  <c:v>50.3</c:v>
                </c:pt>
                <c:pt idx="6">
                  <c:v>54.929999999999993</c:v>
                </c:pt>
                <c:pt idx="7">
                  <c:v>48.09</c:v>
                </c:pt>
                <c:pt idx="8">
                  <c:v>55.75</c:v>
                </c:pt>
                <c:pt idx="9">
                  <c:v>50.43</c:v>
                </c:pt>
                <c:pt idx="10">
                  <c:v>60.32</c:v>
                </c:pt>
                <c:pt idx="11">
                  <c:v>52.41</c:v>
                </c:pt>
                <c:pt idx="12">
                  <c:v>43.410000000000004</c:v>
                </c:pt>
                <c:pt idx="13">
                  <c:v>50</c:v>
                </c:pt>
                <c:pt idx="14">
                  <c:v>51.510000000000005</c:v>
                </c:pt>
                <c:pt idx="15">
                  <c:v>39.9</c:v>
                </c:pt>
                <c:pt idx="16">
                  <c:v>44.17</c:v>
                </c:pt>
                <c:pt idx="17">
                  <c:v>68.13</c:v>
                </c:pt>
              </c:numCache>
            </c:numRef>
          </c:val>
          <c:extLst>
            <c:ext xmlns:c16="http://schemas.microsoft.com/office/drawing/2014/chart" uri="{C3380CC4-5D6E-409C-BE32-E72D297353CC}">
              <c16:uniqueId val="{00000001-B054-4CAA-870E-E2B002DFDF07}"/>
            </c:ext>
          </c:extLst>
        </c:ser>
        <c:ser>
          <c:idx val="2"/>
          <c:order val="2"/>
          <c:tx>
            <c:strRef>
              <c:f>Лист1!$D$1</c:f>
              <c:strCache>
                <c:ptCount val="1"/>
                <c:pt idx="0">
                  <c:v>2024</c:v>
                </c:pt>
              </c:strCache>
            </c:strRef>
          </c:tx>
          <c:spPr>
            <a:solidFill>
              <a:schemeClr val="accent3"/>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Лист1!$A$2:$A$19</c:f>
              <c:strCache>
                <c:ptCount val="18"/>
                <c:pt idx="0">
                  <c:v>Партизанский ГО</c:v>
                </c:pt>
                <c:pt idx="1">
                  <c:v>Спасск-Дальний ГО</c:v>
                </c:pt>
                <c:pt idx="2">
                  <c:v>Уссурийский ГО</c:v>
                </c:pt>
                <c:pt idx="3">
                  <c:v>Шкотовский МО</c:v>
                </c:pt>
                <c:pt idx="4">
                  <c:v>Кировский МР</c:v>
                </c:pt>
                <c:pt idx="5">
                  <c:v>Хорольский МО</c:v>
                </c:pt>
                <c:pt idx="6">
                  <c:v>Чугуевский МО</c:v>
                </c:pt>
                <c:pt idx="7">
                  <c:v>Спасский МР</c:v>
                </c:pt>
                <c:pt idx="8">
                  <c:v>Тернейский МО</c:v>
                </c:pt>
                <c:pt idx="9">
                  <c:v>Арсеньевский ГО</c:v>
                </c:pt>
                <c:pt idx="10">
                  <c:v>Пограничный МО</c:v>
                </c:pt>
                <c:pt idx="11">
                  <c:v>Надеждинский МР</c:v>
                </c:pt>
                <c:pt idx="12">
                  <c:v>Хасанский МО</c:v>
                </c:pt>
                <c:pt idx="13">
                  <c:v>Красноармейский МР</c:v>
                </c:pt>
                <c:pt idx="14">
                  <c:v>Находкинский ГО</c:v>
                </c:pt>
                <c:pt idx="15">
                  <c:v>Дальнегорский ГО</c:v>
                </c:pt>
                <c:pt idx="16">
                  <c:v>Лесозаводский ГО</c:v>
                </c:pt>
                <c:pt idx="17">
                  <c:v>Приморский край (РП)</c:v>
                </c:pt>
              </c:strCache>
            </c:strRef>
          </c:cat>
          <c:val>
            <c:numRef>
              <c:f>Лист1!$D$2:$D$19</c:f>
              <c:numCache>
                <c:formatCode>General</c:formatCode>
                <c:ptCount val="18"/>
                <c:pt idx="0">
                  <c:v>48.83</c:v>
                </c:pt>
                <c:pt idx="1">
                  <c:v>49.68</c:v>
                </c:pt>
                <c:pt idx="2">
                  <c:v>50.92</c:v>
                </c:pt>
                <c:pt idx="3">
                  <c:v>59.04</c:v>
                </c:pt>
                <c:pt idx="4">
                  <c:v>54.92</c:v>
                </c:pt>
                <c:pt idx="5">
                  <c:v>59.17</c:v>
                </c:pt>
                <c:pt idx="6">
                  <c:v>60.870000000000005</c:v>
                </c:pt>
                <c:pt idx="7">
                  <c:v>51.050000000000004</c:v>
                </c:pt>
                <c:pt idx="8">
                  <c:v>46.94</c:v>
                </c:pt>
                <c:pt idx="9">
                  <c:v>52.489999999999995</c:v>
                </c:pt>
                <c:pt idx="10">
                  <c:v>44.769999999999996</c:v>
                </c:pt>
                <c:pt idx="11">
                  <c:v>50.879999999999995</c:v>
                </c:pt>
                <c:pt idx="12">
                  <c:v>51.34</c:v>
                </c:pt>
                <c:pt idx="13">
                  <c:v>49.06</c:v>
                </c:pt>
                <c:pt idx="14">
                  <c:v>48.83</c:v>
                </c:pt>
                <c:pt idx="15">
                  <c:v>46.300000000000004</c:v>
                </c:pt>
                <c:pt idx="16">
                  <c:v>50.35</c:v>
                </c:pt>
                <c:pt idx="17">
                  <c:v>67.510000000000005</c:v>
                </c:pt>
              </c:numCache>
            </c:numRef>
          </c:val>
          <c:extLst>
            <c:ext xmlns:c16="http://schemas.microsoft.com/office/drawing/2014/chart" uri="{C3380CC4-5D6E-409C-BE32-E72D297353CC}">
              <c16:uniqueId val="{00000002-B054-4CAA-870E-E2B002DFDF07}"/>
            </c:ext>
          </c:extLst>
        </c:ser>
        <c:ser>
          <c:idx val="3"/>
          <c:order val="3"/>
          <c:tx>
            <c:strRef>
              <c:f>Лист1!$E$1</c:f>
              <c:strCache>
                <c:ptCount val="1"/>
                <c:pt idx="0">
                  <c:v>2025</c:v>
                </c:pt>
              </c:strCache>
            </c:strRef>
          </c:tx>
          <c:spPr>
            <a:solidFill>
              <a:schemeClr val="accent4"/>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Лист1!$A$2:$A$19</c:f>
              <c:strCache>
                <c:ptCount val="18"/>
                <c:pt idx="0">
                  <c:v>Партизанский ГО</c:v>
                </c:pt>
                <c:pt idx="1">
                  <c:v>Спасск-Дальний ГО</c:v>
                </c:pt>
                <c:pt idx="2">
                  <c:v>Уссурийский ГО</c:v>
                </c:pt>
                <c:pt idx="3">
                  <c:v>Шкотовский МО</c:v>
                </c:pt>
                <c:pt idx="4">
                  <c:v>Кировский МР</c:v>
                </c:pt>
                <c:pt idx="5">
                  <c:v>Хорольский МО</c:v>
                </c:pt>
                <c:pt idx="6">
                  <c:v>Чугуевский МО</c:v>
                </c:pt>
                <c:pt idx="7">
                  <c:v>Спасский МР</c:v>
                </c:pt>
                <c:pt idx="8">
                  <c:v>Тернейский МО</c:v>
                </c:pt>
                <c:pt idx="9">
                  <c:v>Арсеньевский ГО</c:v>
                </c:pt>
                <c:pt idx="10">
                  <c:v>Пограничный МО</c:v>
                </c:pt>
                <c:pt idx="11">
                  <c:v>Надеждинский МР</c:v>
                </c:pt>
                <c:pt idx="12">
                  <c:v>Хасанский МО</c:v>
                </c:pt>
                <c:pt idx="13">
                  <c:v>Красноармейский МР</c:v>
                </c:pt>
                <c:pt idx="14">
                  <c:v>Находкинский ГО</c:v>
                </c:pt>
                <c:pt idx="15">
                  <c:v>Дальнегорский ГО</c:v>
                </c:pt>
                <c:pt idx="16">
                  <c:v>Лесозаводский ГО</c:v>
                </c:pt>
                <c:pt idx="17">
                  <c:v>Приморский край (РП)</c:v>
                </c:pt>
              </c:strCache>
            </c:strRef>
          </c:cat>
          <c:val>
            <c:numRef>
              <c:f>Лист1!$E$2:$E$19</c:f>
              <c:numCache>
                <c:formatCode>General</c:formatCode>
                <c:ptCount val="18"/>
                <c:pt idx="0">
                  <c:v>54.32</c:v>
                </c:pt>
                <c:pt idx="1">
                  <c:v>44.78</c:v>
                </c:pt>
                <c:pt idx="2">
                  <c:v>53.48</c:v>
                </c:pt>
                <c:pt idx="3">
                  <c:v>47.4</c:v>
                </c:pt>
                <c:pt idx="4">
                  <c:v>53.019999999999996</c:v>
                </c:pt>
                <c:pt idx="5">
                  <c:v>45.14</c:v>
                </c:pt>
                <c:pt idx="6">
                  <c:v>46.67</c:v>
                </c:pt>
                <c:pt idx="7">
                  <c:v>44.7</c:v>
                </c:pt>
                <c:pt idx="8">
                  <c:v>60.95</c:v>
                </c:pt>
                <c:pt idx="9">
                  <c:v>53.22</c:v>
                </c:pt>
                <c:pt idx="10">
                  <c:v>50.27</c:v>
                </c:pt>
                <c:pt idx="11">
                  <c:v>44.24</c:v>
                </c:pt>
                <c:pt idx="12">
                  <c:v>41.41</c:v>
                </c:pt>
                <c:pt idx="13">
                  <c:v>47.59</c:v>
                </c:pt>
                <c:pt idx="14">
                  <c:v>44.489999999999995</c:v>
                </c:pt>
                <c:pt idx="15">
                  <c:v>50.660000000000004</c:v>
                </c:pt>
                <c:pt idx="16">
                  <c:v>46.52</c:v>
                </c:pt>
                <c:pt idx="17">
                  <c:v>75.09</c:v>
                </c:pt>
              </c:numCache>
            </c:numRef>
          </c:val>
          <c:extLst>
            <c:ext xmlns:c16="http://schemas.microsoft.com/office/drawing/2014/chart" uri="{C3380CC4-5D6E-409C-BE32-E72D297353CC}">
              <c16:uniqueId val="{00000000-CC2A-48AB-949E-12E8B409A73E}"/>
            </c:ext>
          </c:extLst>
        </c:ser>
        <c:ser>
          <c:idx val="4"/>
          <c:order val="4"/>
          <c:tx>
            <c:strRef>
              <c:f>Лист1!$F$1</c:f>
              <c:strCache>
                <c:ptCount val="1"/>
                <c:pt idx="0">
                  <c:v>2026</c:v>
                </c:pt>
              </c:strCache>
            </c:strRef>
          </c:tx>
          <c:spPr>
            <a:solidFill>
              <a:schemeClr val="accent5"/>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Лист1!$A$2:$A$19</c:f>
              <c:strCache>
                <c:ptCount val="18"/>
                <c:pt idx="0">
                  <c:v>Партизанский ГО</c:v>
                </c:pt>
                <c:pt idx="1">
                  <c:v>Спасск-Дальний ГО</c:v>
                </c:pt>
                <c:pt idx="2">
                  <c:v>Уссурийский ГО</c:v>
                </c:pt>
                <c:pt idx="3">
                  <c:v>Шкотовский МО</c:v>
                </c:pt>
                <c:pt idx="4">
                  <c:v>Кировский МР</c:v>
                </c:pt>
                <c:pt idx="5">
                  <c:v>Хорольский МО</c:v>
                </c:pt>
                <c:pt idx="6">
                  <c:v>Чугуевский МО</c:v>
                </c:pt>
                <c:pt idx="7">
                  <c:v>Спасский МР</c:v>
                </c:pt>
                <c:pt idx="8">
                  <c:v>Тернейский МО</c:v>
                </c:pt>
                <c:pt idx="9">
                  <c:v>Арсеньевский ГО</c:v>
                </c:pt>
                <c:pt idx="10">
                  <c:v>Пограничный МО</c:v>
                </c:pt>
                <c:pt idx="11">
                  <c:v>Надеждинский МР</c:v>
                </c:pt>
                <c:pt idx="12">
                  <c:v>Хасанский МО</c:v>
                </c:pt>
                <c:pt idx="13">
                  <c:v>Красноармейский МР</c:v>
                </c:pt>
                <c:pt idx="14">
                  <c:v>Находкинский ГО</c:v>
                </c:pt>
                <c:pt idx="15">
                  <c:v>Дальнегорский ГО</c:v>
                </c:pt>
                <c:pt idx="16">
                  <c:v>Лесозаводский ГО</c:v>
                </c:pt>
                <c:pt idx="17">
                  <c:v>Приморский край (РП)</c:v>
                </c:pt>
              </c:strCache>
            </c:strRef>
          </c:cat>
          <c:val>
            <c:numRef>
              <c:f>Лист1!$F$2:$F$19</c:f>
              <c:numCache>
                <c:formatCode>General</c:formatCode>
                <c:ptCount val="18"/>
                <c:pt idx="0">
                  <c:v>47.12</c:v>
                </c:pt>
                <c:pt idx="1">
                  <c:v>45.49</c:v>
                </c:pt>
                <c:pt idx="2">
                  <c:v>50.470000000000006</c:v>
                </c:pt>
                <c:pt idx="3">
                  <c:v>49.25</c:v>
                </c:pt>
                <c:pt idx="4">
                  <c:v>55.959999999999994</c:v>
                </c:pt>
                <c:pt idx="5">
                  <c:v>49.01</c:v>
                </c:pt>
                <c:pt idx="6">
                  <c:v>57.28</c:v>
                </c:pt>
                <c:pt idx="8">
                  <c:v>52.569999999999993</c:v>
                </c:pt>
                <c:pt idx="9">
                  <c:v>56.870000000000005</c:v>
                </c:pt>
                <c:pt idx="10">
                  <c:v>57.54</c:v>
                </c:pt>
                <c:pt idx="11">
                  <c:v>38.299999999999997</c:v>
                </c:pt>
                <c:pt idx="12">
                  <c:v>43.06</c:v>
                </c:pt>
                <c:pt idx="13">
                  <c:v>45.61</c:v>
                </c:pt>
                <c:pt idx="14">
                  <c:v>45.66</c:v>
                </c:pt>
                <c:pt idx="15">
                  <c:v>48.339999999999996</c:v>
                </c:pt>
                <c:pt idx="16">
                  <c:v>50.56</c:v>
                </c:pt>
                <c:pt idx="17">
                  <c:v>74.66</c:v>
                </c:pt>
              </c:numCache>
            </c:numRef>
          </c:val>
          <c:extLst>
            <c:ext xmlns:c16="http://schemas.microsoft.com/office/drawing/2014/chart" uri="{C3380CC4-5D6E-409C-BE32-E72D297353CC}">
              <c16:uniqueId val="{00000001-889D-49FB-A972-DF85C8E73E26}"/>
            </c:ext>
          </c:extLst>
        </c:ser>
        <c:dLbls>
          <c:dLblPos val="ctr"/>
          <c:showLegendKey val="0"/>
          <c:showVal val="1"/>
          <c:showCatName val="0"/>
          <c:showSerName val="0"/>
          <c:showPercent val="0"/>
          <c:showBubbleSize val="0"/>
        </c:dLbls>
        <c:gapWidth val="150"/>
        <c:overlap val="-25"/>
        <c:axId val="1571864271"/>
        <c:axId val="1470995375"/>
      </c:barChart>
      <c:catAx>
        <c:axId val="15718642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470995375"/>
        <c:crosses val="autoZero"/>
        <c:auto val="1"/>
        <c:lblAlgn val="ctr"/>
        <c:lblOffset val="100"/>
        <c:noMultiLvlLbl val="0"/>
      </c:catAx>
      <c:valAx>
        <c:axId val="1470995375"/>
        <c:scaling>
          <c:orientation val="minMax"/>
          <c:max val="100"/>
        </c:scaling>
        <c:delete val="1"/>
        <c:axPos val="l"/>
        <c:numFmt formatCode="General" sourceLinked="1"/>
        <c:majorTickMark val="out"/>
        <c:minorTickMark val="none"/>
        <c:tickLblPos val="nextTo"/>
        <c:crossAx val="1571864271"/>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'[Ф2.2_Достижение планируемых результатов4.xlsx]МАТ'!$E$1</c:f>
              <c:strCache>
                <c:ptCount val="1"/>
                <c:pt idx="0">
                  <c:v>РФ</c:v>
                </c:pt>
              </c:strCache>
            </c:strRef>
          </c:tx>
          <c:spPr>
            <a:solidFill>
              <a:srgbClr val="00B0F0"/>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'[Ф2.2_Достижение планируемых результатов4.xlsx]МАТ'!$A$3:$A$20</c:f>
              <c:strCache>
                <c:ptCount val="18"/>
                <c:pt idx="0">
                  <c:v>1. </c:v>
                </c:pt>
                <c:pt idx="1">
                  <c:v>2. </c:v>
                </c:pt>
                <c:pt idx="2">
                  <c:v>3. </c:v>
                </c:pt>
                <c:pt idx="3">
                  <c:v>4.1</c:v>
                </c:pt>
                <c:pt idx="4">
                  <c:v>4.2</c:v>
                </c:pt>
                <c:pt idx="5">
                  <c:v>5. </c:v>
                </c:pt>
                <c:pt idx="6">
                  <c:v>6. </c:v>
                </c:pt>
                <c:pt idx="7">
                  <c:v>7. </c:v>
                </c:pt>
                <c:pt idx="8">
                  <c:v>8. </c:v>
                </c:pt>
                <c:pt idx="9">
                  <c:v>9. </c:v>
                </c:pt>
                <c:pt idx="10">
                  <c:v>10. </c:v>
                </c:pt>
                <c:pt idx="11">
                  <c:v>11. </c:v>
                </c:pt>
                <c:pt idx="12">
                  <c:v>12. </c:v>
                </c:pt>
                <c:pt idx="13">
                  <c:v>13. </c:v>
                </c:pt>
                <c:pt idx="14">
                  <c:v>14. </c:v>
                </c:pt>
                <c:pt idx="15">
                  <c:v>15. </c:v>
                </c:pt>
                <c:pt idx="16">
                  <c:v>16. </c:v>
                </c:pt>
                <c:pt idx="17">
                  <c:v>17. </c:v>
                </c:pt>
              </c:strCache>
            </c:strRef>
          </c:cat>
          <c:val>
            <c:numRef>
              <c:f>'[Ф2.2_Достижение планируемых результатов4.xlsx]МАТ'!$E$3:$E$20</c:f>
              <c:numCache>
                <c:formatCode>General</c:formatCode>
                <c:ptCount val="18"/>
                <c:pt idx="0">
                  <c:v>64.52</c:v>
                </c:pt>
                <c:pt idx="1">
                  <c:v>55.21</c:v>
                </c:pt>
                <c:pt idx="2">
                  <c:v>83.82</c:v>
                </c:pt>
                <c:pt idx="3">
                  <c:v>88.93</c:v>
                </c:pt>
                <c:pt idx="4">
                  <c:v>82.15</c:v>
                </c:pt>
                <c:pt idx="5">
                  <c:v>66.16</c:v>
                </c:pt>
                <c:pt idx="6">
                  <c:v>79.650000000000006</c:v>
                </c:pt>
                <c:pt idx="7">
                  <c:v>65.19</c:v>
                </c:pt>
                <c:pt idx="8">
                  <c:v>53.39</c:v>
                </c:pt>
                <c:pt idx="9">
                  <c:v>64.3</c:v>
                </c:pt>
                <c:pt idx="10">
                  <c:v>66.19</c:v>
                </c:pt>
                <c:pt idx="11">
                  <c:v>42.44</c:v>
                </c:pt>
                <c:pt idx="12">
                  <c:v>56.71</c:v>
                </c:pt>
                <c:pt idx="13">
                  <c:v>59.97</c:v>
                </c:pt>
                <c:pt idx="14">
                  <c:v>45.74</c:v>
                </c:pt>
                <c:pt idx="15">
                  <c:v>43.5</c:v>
                </c:pt>
                <c:pt idx="16">
                  <c:v>27.93</c:v>
                </c:pt>
                <c:pt idx="17">
                  <c:v>16.420000000000002</c:v>
                </c:pt>
              </c:numCache>
            </c:numRef>
          </c:val>
          <c:extLst>
            <c:ext xmlns:c16="http://schemas.microsoft.com/office/drawing/2014/chart" uri="{C3380CC4-5D6E-409C-BE32-E72D297353CC}">
              <c16:uniqueId val="{00000000-7B4D-4885-987C-0256CCD327EA}"/>
            </c:ext>
          </c:extLst>
        </c:ser>
        <c:ser>
          <c:idx val="1"/>
          <c:order val="1"/>
          <c:tx>
            <c:strRef>
              <c:f>'[Ф2.2_Достижение планируемых результатов4.xlsx]МАТ'!$F$1</c:f>
              <c:strCache>
                <c:ptCount val="1"/>
                <c:pt idx="0">
                  <c:v>Приморский край</c:v>
                </c:pt>
              </c:strCache>
            </c:strRef>
          </c:tx>
          <c:spPr>
            <a:solidFill>
              <a:srgbClr val="0070C0"/>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'[Ф2.2_Достижение планируемых результатов4.xlsx]МАТ'!$A$3:$A$20</c:f>
              <c:strCache>
                <c:ptCount val="18"/>
                <c:pt idx="0">
                  <c:v>1. </c:v>
                </c:pt>
                <c:pt idx="1">
                  <c:v>2. </c:v>
                </c:pt>
                <c:pt idx="2">
                  <c:v>3. </c:v>
                </c:pt>
                <c:pt idx="3">
                  <c:v>4.1</c:v>
                </c:pt>
                <c:pt idx="4">
                  <c:v>4.2</c:v>
                </c:pt>
                <c:pt idx="5">
                  <c:v>5. </c:v>
                </c:pt>
                <c:pt idx="6">
                  <c:v>6. </c:v>
                </c:pt>
                <c:pt idx="7">
                  <c:v>7. </c:v>
                </c:pt>
                <c:pt idx="8">
                  <c:v>8. </c:v>
                </c:pt>
                <c:pt idx="9">
                  <c:v>9. </c:v>
                </c:pt>
                <c:pt idx="10">
                  <c:v>10. </c:v>
                </c:pt>
                <c:pt idx="11">
                  <c:v>11. </c:v>
                </c:pt>
                <c:pt idx="12">
                  <c:v>12. </c:v>
                </c:pt>
                <c:pt idx="13">
                  <c:v>13. </c:v>
                </c:pt>
                <c:pt idx="14">
                  <c:v>14. </c:v>
                </c:pt>
                <c:pt idx="15">
                  <c:v>15. </c:v>
                </c:pt>
                <c:pt idx="16">
                  <c:v>16. </c:v>
                </c:pt>
                <c:pt idx="17">
                  <c:v>17. </c:v>
                </c:pt>
              </c:strCache>
            </c:strRef>
          </c:cat>
          <c:val>
            <c:numRef>
              <c:f>'[Ф2.2_Достижение планируемых результатов4.xlsx]МАТ'!$F$3:$F$20</c:f>
              <c:numCache>
                <c:formatCode>General</c:formatCode>
                <c:ptCount val="18"/>
                <c:pt idx="0">
                  <c:v>60.37</c:v>
                </c:pt>
                <c:pt idx="1">
                  <c:v>49.83</c:v>
                </c:pt>
                <c:pt idx="2">
                  <c:v>81.510000000000005</c:v>
                </c:pt>
                <c:pt idx="3">
                  <c:v>87.41</c:v>
                </c:pt>
                <c:pt idx="4">
                  <c:v>79.319999999999993</c:v>
                </c:pt>
                <c:pt idx="5">
                  <c:v>60.2</c:v>
                </c:pt>
                <c:pt idx="6">
                  <c:v>75.48</c:v>
                </c:pt>
                <c:pt idx="7">
                  <c:v>62.03</c:v>
                </c:pt>
                <c:pt idx="8">
                  <c:v>48.26</c:v>
                </c:pt>
                <c:pt idx="9">
                  <c:v>61.73</c:v>
                </c:pt>
                <c:pt idx="10">
                  <c:v>61.93</c:v>
                </c:pt>
                <c:pt idx="11">
                  <c:v>37.03</c:v>
                </c:pt>
                <c:pt idx="12">
                  <c:v>56.17</c:v>
                </c:pt>
                <c:pt idx="13">
                  <c:v>56.97</c:v>
                </c:pt>
                <c:pt idx="14">
                  <c:v>44.13</c:v>
                </c:pt>
                <c:pt idx="15">
                  <c:v>40.51</c:v>
                </c:pt>
                <c:pt idx="16">
                  <c:v>26.76</c:v>
                </c:pt>
                <c:pt idx="17">
                  <c:v>14.7</c:v>
                </c:pt>
              </c:numCache>
            </c:numRef>
          </c:val>
          <c:extLst>
            <c:ext xmlns:c16="http://schemas.microsoft.com/office/drawing/2014/chart" uri="{C3380CC4-5D6E-409C-BE32-E72D297353CC}">
              <c16:uniqueId val="{00000001-7B4D-4885-987C-0256CCD327EA}"/>
            </c:ext>
          </c:extLst>
        </c:ser>
        <c:dLbls>
          <c:dLblPos val="ctr"/>
          <c:showLegendKey val="0"/>
          <c:showVal val="1"/>
          <c:showCatName val="0"/>
          <c:showSerName val="0"/>
          <c:showPercent val="0"/>
          <c:showBubbleSize val="0"/>
        </c:dLbls>
        <c:gapWidth val="200"/>
        <c:overlap val="-27"/>
        <c:axId val="334925528"/>
        <c:axId val="334923568"/>
      </c:barChart>
      <c:catAx>
        <c:axId val="334925528"/>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ru-RU"/>
                  <a:t>Задание</a:t>
                </a:r>
              </a:p>
            </c:rich>
          </c:tx>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ru-RU"/>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334923568"/>
        <c:crosses val="autoZero"/>
        <c:auto val="1"/>
        <c:lblAlgn val="ctr"/>
        <c:lblOffset val="100"/>
        <c:noMultiLvlLbl val="0"/>
      </c:catAx>
      <c:valAx>
        <c:axId val="334923568"/>
        <c:scaling>
          <c:orientation val="minMax"/>
          <c:max val="1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ru-RU"/>
                  <a:t>Доля выполнения, %</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ru-RU"/>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3349255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'[Ф3_Статистика по отметкам4.xlsx]МАТ'!$E$1</c:f>
              <c:strCache>
                <c:ptCount val="1"/>
                <c:pt idx="0">
                  <c:v>2</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ru-RU"/>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'[Ф3_Статистика по отметкам4.xlsx]МАТ'!$A$2:$A$37</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strRef>
          </c:cat>
          <c:val>
            <c:numRef>
              <c:f>'[Ф3_Статистика по отметкам4.xlsx]МАТ'!$E$2:$E$37</c:f>
              <c:numCache>
                <c:formatCode>General</c:formatCode>
                <c:ptCount val="36"/>
                <c:pt idx="0">
                  <c:v>7.3</c:v>
                </c:pt>
                <c:pt idx="1">
                  <c:v>7.71</c:v>
                </c:pt>
                <c:pt idx="2">
                  <c:v>7.45</c:v>
                </c:pt>
                <c:pt idx="3">
                  <c:v>9.51</c:v>
                </c:pt>
                <c:pt idx="4">
                  <c:v>5.59</c:v>
                </c:pt>
                <c:pt idx="5">
                  <c:v>3.95</c:v>
                </c:pt>
                <c:pt idx="6">
                  <c:v>2.72</c:v>
                </c:pt>
                <c:pt idx="7">
                  <c:v>6.95</c:v>
                </c:pt>
                <c:pt idx="8">
                  <c:v>10</c:v>
                </c:pt>
                <c:pt idx="9">
                  <c:v>1.56</c:v>
                </c:pt>
                <c:pt idx="10">
                  <c:v>5.3</c:v>
                </c:pt>
                <c:pt idx="11">
                  <c:v>5.93</c:v>
                </c:pt>
                <c:pt idx="12">
                  <c:v>9.2799999999999994</c:v>
                </c:pt>
                <c:pt idx="13">
                  <c:v>7.59</c:v>
                </c:pt>
                <c:pt idx="14">
                  <c:v>12.33</c:v>
                </c:pt>
                <c:pt idx="15">
                  <c:v>7.28</c:v>
                </c:pt>
                <c:pt idx="16">
                  <c:v>4.67</c:v>
                </c:pt>
                <c:pt idx="17">
                  <c:v>8.08</c:v>
                </c:pt>
                <c:pt idx="18">
                  <c:v>15.18</c:v>
                </c:pt>
                <c:pt idx="19">
                  <c:v>5.98</c:v>
                </c:pt>
                <c:pt idx="20">
                  <c:v>8.08</c:v>
                </c:pt>
                <c:pt idx="21">
                  <c:v>5.59</c:v>
                </c:pt>
                <c:pt idx="22">
                  <c:v>4.9800000000000004</c:v>
                </c:pt>
                <c:pt idx="23">
                  <c:v>2.59</c:v>
                </c:pt>
                <c:pt idx="24">
                  <c:v>5.93</c:v>
                </c:pt>
                <c:pt idx="25">
                  <c:v>3.52</c:v>
                </c:pt>
                <c:pt idx="26">
                  <c:v>11.34</c:v>
                </c:pt>
                <c:pt idx="27">
                  <c:v>5.16</c:v>
                </c:pt>
                <c:pt idx="28">
                  <c:v>3.35</c:v>
                </c:pt>
                <c:pt idx="29">
                  <c:v>11.61</c:v>
                </c:pt>
                <c:pt idx="30">
                  <c:v>9.49</c:v>
                </c:pt>
                <c:pt idx="31">
                  <c:v>2.34</c:v>
                </c:pt>
                <c:pt idx="32">
                  <c:v>10.57</c:v>
                </c:pt>
                <c:pt idx="33">
                  <c:v>9.39</c:v>
                </c:pt>
                <c:pt idx="34">
                  <c:v>5.59</c:v>
                </c:pt>
                <c:pt idx="35">
                  <c:v>3.62</c:v>
                </c:pt>
              </c:numCache>
            </c:numRef>
          </c:val>
          <c:extLst>
            <c:ext xmlns:c16="http://schemas.microsoft.com/office/drawing/2014/chart" uri="{C3380CC4-5D6E-409C-BE32-E72D297353CC}">
              <c16:uniqueId val="{00000000-B270-4808-8DD6-B9C60F11DB65}"/>
            </c:ext>
          </c:extLst>
        </c:ser>
        <c:ser>
          <c:idx val="1"/>
          <c:order val="1"/>
          <c:tx>
            <c:strRef>
              <c:f>'[Ф3_Статистика по отметкам4.xlsx]МАТ'!$F$1</c:f>
              <c:strCache>
                <c:ptCount val="1"/>
                <c:pt idx="0">
                  <c:v>3</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'[Ф3_Статистика по отметкам4.xlsx]МАТ'!$A$2:$A$37</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strRef>
          </c:cat>
          <c:val>
            <c:numRef>
              <c:f>'[Ф3_Статистика по отметкам4.xlsx]МАТ'!$F$2:$F$37</c:f>
              <c:numCache>
                <c:formatCode>General</c:formatCode>
                <c:ptCount val="36"/>
                <c:pt idx="0">
                  <c:v>36.92</c:v>
                </c:pt>
                <c:pt idx="1">
                  <c:v>42</c:v>
                </c:pt>
                <c:pt idx="2">
                  <c:v>42.55</c:v>
                </c:pt>
                <c:pt idx="3">
                  <c:v>38.01</c:v>
                </c:pt>
                <c:pt idx="4">
                  <c:v>45.8</c:v>
                </c:pt>
                <c:pt idx="5">
                  <c:v>46.49</c:v>
                </c:pt>
                <c:pt idx="6">
                  <c:v>47.62</c:v>
                </c:pt>
                <c:pt idx="7">
                  <c:v>42.6</c:v>
                </c:pt>
                <c:pt idx="8">
                  <c:v>44.17</c:v>
                </c:pt>
                <c:pt idx="9">
                  <c:v>35.94</c:v>
                </c:pt>
                <c:pt idx="10">
                  <c:v>43.82</c:v>
                </c:pt>
                <c:pt idx="11">
                  <c:v>56.3</c:v>
                </c:pt>
                <c:pt idx="12">
                  <c:v>51.03</c:v>
                </c:pt>
                <c:pt idx="13">
                  <c:v>39.54</c:v>
                </c:pt>
                <c:pt idx="14">
                  <c:v>36.99</c:v>
                </c:pt>
                <c:pt idx="15">
                  <c:v>42.38</c:v>
                </c:pt>
                <c:pt idx="16">
                  <c:v>40</c:v>
                </c:pt>
                <c:pt idx="17">
                  <c:v>49.86</c:v>
                </c:pt>
                <c:pt idx="18">
                  <c:v>46.3</c:v>
                </c:pt>
                <c:pt idx="19">
                  <c:v>46.9</c:v>
                </c:pt>
                <c:pt idx="20">
                  <c:v>46.43</c:v>
                </c:pt>
                <c:pt idx="21">
                  <c:v>43.93</c:v>
                </c:pt>
                <c:pt idx="22">
                  <c:v>45.77</c:v>
                </c:pt>
                <c:pt idx="23">
                  <c:v>41.45</c:v>
                </c:pt>
                <c:pt idx="24">
                  <c:v>45.06</c:v>
                </c:pt>
                <c:pt idx="25">
                  <c:v>39.200000000000003</c:v>
                </c:pt>
                <c:pt idx="26">
                  <c:v>36.08</c:v>
                </c:pt>
                <c:pt idx="27">
                  <c:v>37.97</c:v>
                </c:pt>
                <c:pt idx="28">
                  <c:v>39.11</c:v>
                </c:pt>
                <c:pt idx="29">
                  <c:v>50.08</c:v>
                </c:pt>
                <c:pt idx="30">
                  <c:v>47.46</c:v>
                </c:pt>
                <c:pt idx="31">
                  <c:v>52.05</c:v>
                </c:pt>
                <c:pt idx="32">
                  <c:v>43.78</c:v>
                </c:pt>
                <c:pt idx="33">
                  <c:v>42.27</c:v>
                </c:pt>
                <c:pt idx="34">
                  <c:v>43.85</c:v>
                </c:pt>
                <c:pt idx="35">
                  <c:v>21.72</c:v>
                </c:pt>
              </c:numCache>
            </c:numRef>
          </c:val>
          <c:extLst>
            <c:ext xmlns:c16="http://schemas.microsoft.com/office/drawing/2014/chart" uri="{C3380CC4-5D6E-409C-BE32-E72D297353CC}">
              <c16:uniqueId val="{00000001-B270-4808-8DD6-B9C60F11DB65}"/>
            </c:ext>
          </c:extLst>
        </c:ser>
        <c:ser>
          <c:idx val="2"/>
          <c:order val="2"/>
          <c:tx>
            <c:strRef>
              <c:f>'[Ф3_Статистика по отметкам4.xlsx]МАТ'!$G$1</c:f>
              <c:strCache>
                <c:ptCount val="1"/>
                <c:pt idx="0">
                  <c:v>4</c:v>
                </c:pt>
              </c:strCache>
            </c:strRef>
          </c:tx>
          <c:spPr>
            <a:solidFill>
              <a:schemeClr val="accent3">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'[Ф3_Статистика по отметкам4.xlsx]МАТ'!$A$2:$A$37</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strRef>
          </c:cat>
          <c:val>
            <c:numRef>
              <c:f>'[Ф3_Статистика по отметкам4.xlsx]МАТ'!$G$2:$G$37</c:f>
              <c:numCache>
                <c:formatCode>General</c:formatCode>
                <c:ptCount val="36"/>
                <c:pt idx="0">
                  <c:v>38.340000000000003</c:v>
                </c:pt>
                <c:pt idx="1">
                  <c:v>36.58</c:v>
                </c:pt>
                <c:pt idx="2">
                  <c:v>38.299999999999997</c:v>
                </c:pt>
                <c:pt idx="3">
                  <c:v>37.22</c:v>
                </c:pt>
                <c:pt idx="4">
                  <c:v>36.43</c:v>
                </c:pt>
                <c:pt idx="5">
                  <c:v>32.89</c:v>
                </c:pt>
                <c:pt idx="6">
                  <c:v>35.369999999999997</c:v>
                </c:pt>
                <c:pt idx="7">
                  <c:v>36.56</c:v>
                </c:pt>
                <c:pt idx="8">
                  <c:v>33.33</c:v>
                </c:pt>
                <c:pt idx="9">
                  <c:v>53.13</c:v>
                </c:pt>
                <c:pt idx="10">
                  <c:v>39.22</c:v>
                </c:pt>
                <c:pt idx="11">
                  <c:v>28.15</c:v>
                </c:pt>
                <c:pt idx="12">
                  <c:v>31.96</c:v>
                </c:pt>
                <c:pt idx="13">
                  <c:v>37.24</c:v>
                </c:pt>
                <c:pt idx="14">
                  <c:v>36.99</c:v>
                </c:pt>
                <c:pt idx="15">
                  <c:v>32.78</c:v>
                </c:pt>
                <c:pt idx="16">
                  <c:v>38.33</c:v>
                </c:pt>
                <c:pt idx="17">
                  <c:v>34.82</c:v>
                </c:pt>
                <c:pt idx="18">
                  <c:v>26.85</c:v>
                </c:pt>
                <c:pt idx="19">
                  <c:v>35.86</c:v>
                </c:pt>
                <c:pt idx="20">
                  <c:v>36.770000000000003</c:v>
                </c:pt>
                <c:pt idx="21">
                  <c:v>36.840000000000003</c:v>
                </c:pt>
                <c:pt idx="22">
                  <c:v>39.299999999999997</c:v>
                </c:pt>
                <c:pt idx="23">
                  <c:v>34.72</c:v>
                </c:pt>
                <c:pt idx="24">
                  <c:v>36.36</c:v>
                </c:pt>
                <c:pt idx="25">
                  <c:v>42.71</c:v>
                </c:pt>
                <c:pt idx="26">
                  <c:v>36.08</c:v>
                </c:pt>
                <c:pt idx="27">
                  <c:v>43.59</c:v>
                </c:pt>
                <c:pt idx="28">
                  <c:v>44.69</c:v>
                </c:pt>
                <c:pt idx="29">
                  <c:v>29.68</c:v>
                </c:pt>
                <c:pt idx="30">
                  <c:v>31.53</c:v>
                </c:pt>
                <c:pt idx="31">
                  <c:v>33.33</c:v>
                </c:pt>
                <c:pt idx="32">
                  <c:v>35.79</c:v>
                </c:pt>
                <c:pt idx="33">
                  <c:v>35.909999999999997</c:v>
                </c:pt>
                <c:pt idx="34">
                  <c:v>37.81</c:v>
                </c:pt>
                <c:pt idx="35">
                  <c:v>38.909999999999997</c:v>
                </c:pt>
              </c:numCache>
            </c:numRef>
          </c:val>
          <c:extLst>
            <c:ext xmlns:c16="http://schemas.microsoft.com/office/drawing/2014/chart" uri="{C3380CC4-5D6E-409C-BE32-E72D297353CC}">
              <c16:uniqueId val="{00000002-B270-4808-8DD6-B9C60F11DB65}"/>
            </c:ext>
          </c:extLst>
        </c:ser>
        <c:ser>
          <c:idx val="3"/>
          <c:order val="3"/>
          <c:tx>
            <c:strRef>
              <c:f>'[Ф3_Статистика по отметкам4.xlsx]МАТ'!$H$1</c:f>
              <c:strCache>
                <c:ptCount val="1"/>
                <c:pt idx="0">
                  <c:v>5</c:v>
                </c:pt>
              </c:strCache>
            </c:strRef>
          </c:tx>
          <c:spPr>
            <a:solidFill>
              <a:schemeClr val="accent4">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'[Ф3_Статистика по отметкам4.xlsx]МАТ'!$A$2:$A$37</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strRef>
          </c:cat>
          <c:val>
            <c:numRef>
              <c:f>'[Ф3_Статистика по отметкам4.xlsx]МАТ'!$H$2:$H$37</c:f>
              <c:numCache>
                <c:formatCode>General</c:formatCode>
                <c:ptCount val="36"/>
                <c:pt idx="0">
                  <c:v>17.43</c:v>
                </c:pt>
                <c:pt idx="1">
                  <c:v>13.7</c:v>
                </c:pt>
                <c:pt idx="2">
                  <c:v>11.7</c:v>
                </c:pt>
                <c:pt idx="3">
                  <c:v>15.26</c:v>
                </c:pt>
                <c:pt idx="4">
                  <c:v>12.17</c:v>
                </c:pt>
                <c:pt idx="5">
                  <c:v>16.670000000000002</c:v>
                </c:pt>
                <c:pt idx="6">
                  <c:v>14.29</c:v>
                </c:pt>
                <c:pt idx="7">
                  <c:v>13.9</c:v>
                </c:pt>
                <c:pt idx="8">
                  <c:v>12.5</c:v>
                </c:pt>
                <c:pt idx="9">
                  <c:v>9.3800000000000008</c:v>
                </c:pt>
                <c:pt idx="10">
                  <c:v>11.66</c:v>
                </c:pt>
                <c:pt idx="11">
                  <c:v>9.6300000000000008</c:v>
                </c:pt>
                <c:pt idx="12">
                  <c:v>7.73</c:v>
                </c:pt>
                <c:pt idx="13">
                  <c:v>15.63</c:v>
                </c:pt>
                <c:pt idx="14">
                  <c:v>13.7</c:v>
                </c:pt>
                <c:pt idx="15">
                  <c:v>17.55</c:v>
                </c:pt>
                <c:pt idx="16">
                  <c:v>17</c:v>
                </c:pt>
                <c:pt idx="17">
                  <c:v>7.24</c:v>
                </c:pt>
                <c:pt idx="18">
                  <c:v>11.67</c:v>
                </c:pt>
                <c:pt idx="19">
                  <c:v>11.26</c:v>
                </c:pt>
                <c:pt idx="20">
                  <c:v>8.7200000000000006</c:v>
                </c:pt>
                <c:pt idx="21">
                  <c:v>13.63</c:v>
                </c:pt>
                <c:pt idx="22">
                  <c:v>9.9499999999999993</c:v>
                </c:pt>
                <c:pt idx="23">
                  <c:v>21.24</c:v>
                </c:pt>
                <c:pt idx="24">
                  <c:v>12.65</c:v>
                </c:pt>
                <c:pt idx="25">
                  <c:v>14.57</c:v>
                </c:pt>
                <c:pt idx="26">
                  <c:v>16.489999999999998</c:v>
                </c:pt>
                <c:pt idx="27">
                  <c:v>13.28</c:v>
                </c:pt>
                <c:pt idx="28">
                  <c:v>12.85</c:v>
                </c:pt>
                <c:pt idx="29">
                  <c:v>8.6199999999999992</c:v>
                </c:pt>
                <c:pt idx="30">
                  <c:v>11.53</c:v>
                </c:pt>
                <c:pt idx="31">
                  <c:v>12.28</c:v>
                </c:pt>
                <c:pt idx="32">
                  <c:v>9.8699999999999992</c:v>
                </c:pt>
                <c:pt idx="33">
                  <c:v>12.43</c:v>
                </c:pt>
                <c:pt idx="34">
                  <c:v>12.75</c:v>
                </c:pt>
                <c:pt idx="35">
                  <c:v>35.75</c:v>
                </c:pt>
              </c:numCache>
            </c:numRef>
          </c:val>
          <c:extLst>
            <c:ext xmlns:c16="http://schemas.microsoft.com/office/drawing/2014/chart" uri="{C3380CC4-5D6E-409C-BE32-E72D297353CC}">
              <c16:uniqueId val="{00000003-B270-4808-8DD6-B9C60F11DB65}"/>
            </c:ext>
          </c:extLst>
        </c:ser>
        <c:dLbls>
          <c:dLblPos val="ctr"/>
          <c:showLegendKey val="0"/>
          <c:showVal val="1"/>
          <c:showCatName val="0"/>
          <c:showSerName val="0"/>
          <c:showPercent val="0"/>
          <c:showBubbleSize val="0"/>
        </c:dLbls>
        <c:gapWidth val="50"/>
        <c:overlap val="100"/>
        <c:axId val="341697560"/>
        <c:axId val="341697952"/>
      </c:barChart>
      <c:catAx>
        <c:axId val="341697560"/>
        <c:scaling>
          <c:orientation val="minMax"/>
        </c:scaling>
        <c:delete val="0"/>
        <c:axPos val="l"/>
        <c:numFmt formatCode="General" sourceLinked="1"/>
        <c:majorTickMark val="none"/>
        <c:minorTickMark val="none"/>
        <c:tickLblPos val="nextTo"/>
        <c:spPr>
          <a:noFill/>
          <a:ln w="9525" cap="flat" cmpd="sng" algn="ctr">
            <a:solidFill>
              <a:schemeClr val="tx1">
                <a:lumMod val="25000"/>
                <a:lumOff val="75000"/>
              </a:schemeClr>
            </a:solidFill>
            <a:round/>
            <a:headEnd type="none" w="sm" len="sm"/>
            <a:tailEnd type="none" w="sm" len="sm"/>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crossAx val="341697952"/>
        <c:crosses val="autoZero"/>
        <c:auto val="1"/>
        <c:lblAlgn val="ctr"/>
        <c:lblOffset val="100"/>
        <c:noMultiLvlLbl val="0"/>
      </c:catAx>
      <c:valAx>
        <c:axId val="341697952"/>
        <c:scaling>
          <c:orientation val="minMax"/>
          <c:max val="100"/>
        </c:scaling>
        <c:delete val="0"/>
        <c:axPos val="b"/>
        <c:majorGridlines>
          <c:spPr>
            <a:ln w="9525" cap="flat" cmpd="sng" algn="ctr">
              <a:gradFill>
                <a:gsLst>
                  <a:gs pos="0">
                    <a:schemeClr val="tx1">
                      <a:lumMod val="5000"/>
                      <a:lumOff val="95000"/>
                    </a:schemeClr>
                  </a:gs>
                  <a:gs pos="100000">
                    <a:schemeClr val="tx1">
                      <a:lumMod val="15000"/>
                      <a:lumOff val="85000"/>
                    </a:schemeClr>
                  </a:gs>
                </a:gsLst>
                <a:lin ang="5400000" scaled="0"/>
              </a:gradFill>
              <a:round/>
            </a:ln>
            <a:effectLst/>
          </c:spPr>
        </c:majorGridlines>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341697560"/>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baseline="0">
          <a:solidFill>
            <a:sysClr val="windowText" lastClr="000000"/>
          </a:solidFill>
        </a:defRPr>
      </a:pPr>
      <a:endParaRPr lang="ru-RU"/>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'[Ф4_Распределение первичных баллов4.xlsx]МАТ'!$A$2</c:f>
              <c:strCache>
                <c:ptCount val="1"/>
                <c:pt idx="0">
                  <c:v>По России</c:v>
                </c:pt>
              </c:strCache>
            </c:strRef>
          </c:tx>
          <c:spPr>
            <a:solidFill>
              <a:srgbClr val="00B0F0"/>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'[Ф4_Распределение первичных баллов4.xlsx]МАТ'!$E$1:$AC$1</c:f>
              <c:numCache>
                <c:formatCode>General</c:formatCode>
                <c:ptCount val="25"/>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numCache>
            </c:numRef>
          </c:cat>
          <c:val>
            <c:numRef>
              <c:f>'[Ф4_Распределение первичных баллов4.xlsx]МАТ'!$E$2:$AC$2</c:f>
              <c:numCache>
                <c:formatCode>General</c:formatCode>
                <c:ptCount val="25"/>
                <c:pt idx="0">
                  <c:v>0.2</c:v>
                </c:pt>
                <c:pt idx="1">
                  <c:v>0.5</c:v>
                </c:pt>
                <c:pt idx="2">
                  <c:v>0.9</c:v>
                </c:pt>
                <c:pt idx="3">
                  <c:v>1.2</c:v>
                </c:pt>
                <c:pt idx="4">
                  <c:v>1.5</c:v>
                </c:pt>
                <c:pt idx="5">
                  <c:v>1.5</c:v>
                </c:pt>
                <c:pt idx="6">
                  <c:v>1.5</c:v>
                </c:pt>
                <c:pt idx="7">
                  <c:v>7.5</c:v>
                </c:pt>
                <c:pt idx="8">
                  <c:v>7.1</c:v>
                </c:pt>
                <c:pt idx="9">
                  <c:v>6.3</c:v>
                </c:pt>
                <c:pt idx="10">
                  <c:v>5.6</c:v>
                </c:pt>
                <c:pt idx="11">
                  <c:v>5.4</c:v>
                </c:pt>
                <c:pt idx="12">
                  <c:v>5.0999999999999996</c:v>
                </c:pt>
                <c:pt idx="13">
                  <c:v>8</c:v>
                </c:pt>
                <c:pt idx="14">
                  <c:v>8</c:v>
                </c:pt>
                <c:pt idx="15">
                  <c:v>6.6</c:v>
                </c:pt>
                <c:pt idx="16">
                  <c:v>5.9</c:v>
                </c:pt>
                <c:pt idx="17">
                  <c:v>5.2</c:v>
                </c:pt>
                <c:pt idx="18">
                  <c:v>4.7</c:v>
                </c:pt>
                <c:pt idx="19">
                  <c:v>4.8</c:v>
                </c:pt>
                <c:pt idx="20">
                  <c:v>4.4000000000000004</c:v>
                </c:pt>
                <c:pt idx="21">
                  <c:v>3.2</c:v>
                </c:pt>
                <c:pt idx="22">
                  <c:v>2.5</c:v>
                </c:pt>
                <c:pt idx="23">
                  <c:v>1.6</c:v>
                </c:pt>
                <c:pt idx="24">
                  <c:v>1</c:v>
                </c:pt>
              </c:numCache>
            </c:numRef>
          </c:val>
          <c:extLst>
            <c:ext xmlns:c16="http://schemas.microsoft.com/office/drawing/2014/chart" uri="{C3380CC4-5D6E-409C-BE32-E72D297353CC}">
              <c16:uniqueId val="{00000000-DCD7-4D81-8FA2-EFB5FD56C960}"/>
            </c:ext>
          </c:extLst>
        </c:ser>
        <c:ser>
          <c:idx val="1"/>
          <c:order val="1"/>
          <c:tx>
            <c:strRef>
              <c:f>'[Ф4_Распределение первичных баллов4.xlsx]МАТ'!$A$3</c:f>
              <c:strCache>
                <c:ptCount val="1"/>
                <c:pt idx="0">
                  <c:v>По Приморскому краю</c:v>
                </c:pt>
              </c:strCache>
            </c:strRef>
          </c:tx>
          <c:spPr>
            <a:solidFill>
              <a:srgbClr val="0070C0"/>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'[Ф4_Распределение первичных баллов4.xlsx]МАТ'!$E$1:$AC$1</c:f>
              <c:numCache>
                <c:formatCode>General</c:formatCode>
                <c:ptCount val="25"/>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numCache>
            </c:numRef>
          </c:cat>
          <c:val>
            <c:numRef>
              <c:f>'[Ф4_Распределение первичных баллов4.xlsx]МАТ'!$E$3:$AC$3</c:f>
              <c:numCache>
                <c:formatCode>General</c:formatCode>
                <c:ptCount val="25"/>
                <c:pt idx="0">
                  <c:v>0.3</c:v>
                </c:pt>
                <c:pt idx="1">
                  <c:v>0.6</c:v>
                </c:pt>
                <c:pt idx="2">
                  <c:v>1.2</c:v>
                </c:pt>
                <c:pt idx="3">
                  <c:v>1.3</c:v>
                </c:pt>
                <c:pt idx="4">
                  <c:v>1.6</c:v>
                </c:pt>
                <c:pt idx="5">
                  <c:v>1.5</c:v>
                </c:pt>
                <c:pt idx="6">
                  <c:v>1.1000000000000001</c:v>
                </c:pt>
                <c:pt idx="7">
                  <c:v>10.4</c:v>
                </c:pt>
                <c:pt idx="8">
                  <c:v>8.1999999999999993</c:v>
                </c:pt>
                <c:pt idx="9">
                  <c:v>6.8</c:v>
                </c:pt>
                <c:pt idx="10">
                  <c:v>5.9</c:v>
                </c:pt>
                <c:pt idx="11">
                  <c:v>5.5</c:v>
                </c:pt>
                <c:pt idx="12">
                  <c:v>5.2</c:v>
                </c:pt>
                <c:pt idx="13">
                  <c:v>8.5</c:v>
                </c:pt>
                <c:pt idx="14">
                  <c:v>7.5</c:v>
                </c:pt>
                <c:pt idx="15">
                  <c:v>5.9</c:v>
                </c:pt>
                <c:pt idx="16">
                  <c:v>5.4</c:v>
                </c:pt>
                <c:pt idx="17">
                  <c:v>5</c:v>
                </c:pt>
                <c:pt idx="18">
                  <c:v>4.2</c:v>
                </c:pt>
                <c:pt idx="19">
                  <c:v>4.0999999999999996</c:v>
                </c:pt>
                <c:pt idx="20">
                  <c:v>3.5</c:v>
                </c:pt>
                <c:pt idx="21">
                  <c:v>2.5</c:v>
                </c:pt>
                <c:pt idx="22">
                  <c:v>1.8</c:v>
                </c:pt>
                <c:pt idx="23">
                  <c:v>1.2</c:v>
                </c:pt>
                <c:pt idx="24">
                  <c:v>0.6</c:v>
                </c:pt>
              </c:numCache>
            </c:numRef>
          </c:val>
          <c:extLst>
            <c:ext xmlns:c16="http://schemas.microsoft.com/office/drawing/2014/chart" uri="{C3380CC4-5D6E-409C-BE32-E72D297353CC}">
              <c16:uniqueId val="{00000001-DCD7-4D81-8FA2-EFB5FD56C960}"/>
            </c:ext>
          </c:extLst>
        </c:ser>
        <c:dLbls>
          <c:dLblPos val="outEnd"/>
          <c:showLegendKey val="0"/>
          <c:showVal val="1"/>
          <c:showCatName val="0"/>
          <c:showSerName val="0"/>
          <c:showPercent val="0"/>
          <c:showBubbleSize val="0"/>
        </c:dLbls>
        <c:gapWidth val="200"/>
        <c:overlap val="-27"/>
        <c:axId val="339061344"/>
        <c:axId val="339066832"/>
      </c:barChart>
      <c:catAx>
        <c:axId val="339061344"/>
        <c:scaling>
          <c:orientation val="minMax"/>
        </c:scaling>
        <c:delete val="0"/>
        <c:axPos val="b"/>
        <c:title>
          <c:tx>
            <c:rich>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ru-RU"/>
                  <a:t>Баллы</a:t>
                </a:r>
              </a:p>
            </c:rich>
          </c:tx>
          <c:overlay val="0"/>
          <c:spPr>
            <a:noFill/>
            <a:ln>
              <a:noFill/>
            </a:ln>
            <a:effectLst/>
          </c:spPr>
          <c:txPr>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339066832"/>
        <c:crosses val="autoZero"/>
        <c:auto val="1"/>
        <c:lblAlgn val="ctr"/>
        <c:lblOffset val="100"/>
        <c:noMultiLvlLbl val="0"/>
      </c:catAx>
      <c:valAx>
        <c:axId val="33906683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ru-RU"/>
                  <a:t>Доля участников, %</a:t>
                </a:r>
              </a:p>
            </c:rich>
          </c:tx>
          <c:overlay val="0"/>
          <c:spPr>
            <a:noFill/>
            <a:ln>
              <a:noFill/>
            </a:ln>
            <a:effectLst/>
          </c:spPr>
          <c:txPr>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33906134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baseline="0">
          <a:solidFill>
            <a:sysClr val="windowText" lastClr="000000"/>
          </a:solidFill>
        </a:defRPr>
      </a:pPr>
      <a:endParaRPr lang="ru-RU"/>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'[Ф9_Сравнение отметок с отметками по журналу4.xlsx]МАТ'!$D$1</c:f>
              <c:strCache>
                <c:ptCount val="1"/>
                <c:pt idx="0">
                  <c:v>Понизили
(Отметка &lt; Отметка по журналу) %</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ru-RU"/>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'[Ф9_Сравнение отметок с отметками по журналу4.xlsx]МАТ'!$A$2:$A$36</c:f>
              <c:strCache>
                <c:ptCount val="35"/>
                <c:pt idx="0">
                  <c:v>Приморский край</c:v>
                </c:pt>
                <c:pt idx="1">
                  <c:v>Лазовский муниципальный округ</c:v>
                </c:pt>
                <c:pt idx="2">
                  <c:v>Владивостокский городской округ</c:v>
                </c:pt>
                <c:pt idx="3">
                  <c:v>Артемовский городской округ</c:v>
                </c:pt>
                <c:pt idx="4">
                  <c:v>Кавалеровский муниципальный округ</c:v>
                </c:pt>
                <c:pt idx="5">
                  <c:v>Партизанский муниципальный округ</c:v>
                </c:pt>
                <c:pt idx="6">
                  <c:v>Черниговский муниципальный округ</c:v>
                </c:pt>
                <c:pt idx="7">
                  <c:v>Яковлевский муниципальный округ</c:v>
                </c:pt>
                <c:pt idx="8">
                  <c:v>Ольгинский муниципальный округ</c:v>
                </c:pt>
                <c:pt idx="9">
                  <c:v>Октябрьский муниципальный округ</c:v>
                </c:pt>
                <c:pt idx="10">
                  <c:v>Анучинский муниципальный округ</c:v>
                </c:pt>
                <c:pt idx="11">
                  <c:v>Ханкайский муниципальный округ</c:v>
                </c:pt>
                <c:pt idx="12">
                  <c:v>Городской округ Большой Камень</c:v>
                </c:pt>
                <c:pt idx="13">
                  <c:v>Дальнереченский муниципальный округ</c:v>
                </c:pt>
                <c:pt idx="14">
                  <c:v>Фокино</c:v>
                </c:pt>
                <c:pt idx="15">
                  <c:v>Дальнереченский городской округ</c:v>
                </c:pt>
                <c:pt idx="16">
                  <c:v>Михайловский муниципальный округ</c:v>
                </c:pt>
                <c:pt idx="17">
                  <c:v>Пожарский муниципальный округ</c:v>
                </c:pt>
                <c:pt idx="18">
                  <c:v>Муниципальный округ город Партизанск</c:v>
                </c:pt>
                <c:pt idx="19">
                  <c:v>Муниципальный округ Спасск-Дальний</c:v>
                </c:pt>
                <c:pt idx="20">
                  <c:v>Уссурийский городской округ</c:v>
                </c:pt>
                <c:pt idx="21">
                  <c:v>Шкотовский муниципальный округ</c:v>
                </c:pt>
                <c:pt idx="22">
                  <c:v>Кировский муниципальный округ</c:v>
                </c:pt>
                <c:pt idx="23">
                  <c:v>Хорольский муниципальный округ</c:v>
                </c:pt>
                <c:pt idx="24">
                  <c:v>Чугуевский муниципальный округ</c:v>
                </c:pt>
                <c:pt idx="25">
                  <c:v>Тернейский муниципальный округ</c:v>
                </c:pt>
                <c:pt idx="26">
                  <c:v>Арсеньевский городской округ</c:v>
                </c:pt>
                <c:pt idx="27">
                  <c:v>Пограничный муниципальный округ</c:v>
                </c:pt>
                <c:pt idx="28">
                  <c:v>Надеждинский муниципальный район</c:v>
                </c:pt>
                <c:pt idx="29">
                  <c:v>Хасанский муниципальный округ</c:v>
                </c:pt>
                <c:pt idx="30">
                  <c:v>Красноармейский муниципальный округ</c:v>
                </c:pt>
                <c:pt idx="31">
                  <c:v>Находкинский городской округ</c:v>
                </c:pt>
                <c:pt idx="32">
                  <c:v>Дальнегорский муниципальный округ</c:v>
                </c:pt>
                <c:pt idx="33">
                  <c:v>Лесозаводский муниципальный округ</c:v>
                </c:pt>
                <c:pt idx="34">
                  <c:v>Приморский край (региональное подчинение)</c:v>
                </c:pt>
              </c:strCache>
            </c:strRef>
          </c:cat>
          <c:val>
            <c:numRef>
              <c:f>'[Ф9_Сравнение отметок с отметками по журналу4.xlsx]МАТ'!$D$2:$D$36</c:f>
              <c:numCache>
                <c:formatCode>General</c:formatCode>
                <c:ptCount val="35"/>
                <c:pt idx="0">
                  <c:v>20.32</c:v>
                </c:pt>
                <c:pt idx="1">
                  <c:v>28.72</c:v>
                </c:pt>
                <c:pt idx="2">
                  <c:v>24.74</c:v>
                </c:pt>
                <c:pt idx="3">
                  <c:v>16.579999999999998</c:v>
                </c:pt>
                <c:pt idx="4">
                  <c:v>9.65</c:v>
                </c:pt>
                <c:pt idx="5">
                  <c:v>11.9</c:v>
                </c:pt>
                <c:pt idx="6">
                  <c:v>26.85</c:v>
                </c:pt>
                <c:pt idx="7">
                  <c:v>12.5</c:v>
                </c:pt>
                <c:pt idx="8">
                  <c:v>10.94</c:v>
                </c:pt>
                <c:pt idx="9">
                  <c:v>14.13</c:v>
                </c:pt>
                <c:pt idx="10">
                  <c:v>20.74</c:v>
                </c:pt>
                <c:pt idx="11">
                  <c:v>19.07</c:v>
                </c:pt>
                <c:pt idx="12">
                  <c:v>17.010000000000002</c:v>
                </c:pt>
                <c:pt idx="13">
                  <c:v>12.33</c:v>
                </c:pt>
                <c:pt idx="14">
                  <c:v>14.29</c:v>
                </c:pt>
                <c:pt idx="15">
                  <c:v>15.67</c:v>
                </c:pt>
                <c:pt idx="16">
                  <c:v>21.29</c:v>
                </c:pt>
                <c:pt idx="17">
                  <c:v>31.52</c:v>
                </c:pt>
                <c:pt idx="18">
                  <c:v>9.7200000000000006</c:v>
                </c:pt>
                <c:pt idx="19">
                  <c:v>15.45</c:v>
                </c:pt>
                <c:pt idx="20">
                  <c:v>21.02</c:v>
                </c:pt>
                <c:pt idx="21">
                  <c:v>20.74</c:v>
                </c:pt>
                <c:pt idx="22">
                  <c:v>18.13</c:v>
                </c:pt>
                <c:pt idx="23">
                  <c:v>21.43</c:v>
                </c:pt>
                <c:pt idx="24">
                  <c:v>7.54</c:v>
                </c:pt>
                <c:pt idx="25">
                  <c:v>38.950000000000003</c:v>
                </c:pt>
                <c:pt idx="26">
                  <c:v>17.190000000000001</c:v>
                </c:pt>
                <c:pt idx="27">
                  <c:v>21.23</c:v>
                </c:pt>
                <c:pt idx="28">
                  <c:v>31.18</c:v>
                </c:pt>
                <c:pt idx="29">
                  <c:v>35.590000000000003</c:v>
                </c:pt>
                <c:pt idx="30">
                  <c:v>12.28</c:v>
                </c:pt>
                <c:pt idx="31">
                  <c:v>16.82</c:v>
                </c:pt>
                <c:pt idx="32">
                  <c:v>19.89</c:v>
                </c:pt>
                <c:pt idx="33">
                  <c:v>12.3</c:v>
                </c:pt>
                <c:pt idx="34">
                  <c:v>14.03</c:v>
                </c:pt>
              </c:numCache>
            </c:numRef>
          </c:val>
          <c:extLst>
            <c:ext xmlns:c16="http://schemas.microsoft.com/office/drawing/2014/chart" uri="{C3380CC4-5D6E-409C-BE32-E72D297353CC}">
              <c16:uniqueId val="{00000000-AAE4-4E82-A12E-735148BC713E}"/>
            </c:ext>
          </c:extLst>
        </c:ser>
        <c:ser>
          <c:idx val="1"/>
          <c:order val="1"/>
          <c:tx>
            <c:strRef>
              <c:f>'[Ф9_Сравнение отметок с отметками по журналу4.xlsx]МАТ'!$F$1</c:f>
              <c:strCache>
                <c:ptCount val="1"/>
                <c:pt idx="0">
                  <c:v>Подтвердили
(Отметка = Отметке по журналу) %</c:v>
                </c:pt>
              </c:strCache>
            </c:strRef>
          </c:tx>
          <c:spPr>
            <a:solidFill>
              <a:schemeClr val="accent2">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'[Ф9_Сравнение отметок с отметками по журналу4.xlsx]МАТ'!$A$2:$A$36</c:f>
              <c:strCache>
                <c:ptCount val="35"/>
                <c:pt idx="0">
                  <c:v>Приморский край</c:v>
                </c:pt>
                <c:pt idx="1">
                  <c:v>Лазовский муниципальный округ</c:v>
                </c:pt>
                <c:pt idx="2">
                  <c:v>Владивостокский городской округ</c:v>
                </c:pt>
                <c:pt idx="3">
                  <c:v>Артемовский городской округ</c:v>
                </c:pt>
                <c:pt idx="4">
                  <c:v>Кавалеровский муниципальный округ</c:v>
                </c:pt>
                <c:pt idx="5">
                  <c:v>Партизанский муниципальный округ</c:v>
                </c:pt>
                <c:pt idx="6">
                  <c:v>Черниговский муниципальный округ</c:v>
                </c:pt>
                <c:pt idx="7">
                  <c:v>Яковлевский муниципальный округ</c:v>
                </c:pt>
                <c:pt idx="8">
                  <c:v>Ольгинский муниципальный округ</c:v>
                </c:pt>
                <c:pt idx="9">
                  <c:v>Октябрьский муниципальный округ</c:v>
                </c:pt>
                <c:pt idx="10">
                  <c:v>Анучинский муниципальный округ</c:v>
                </c:pt>
                <c:pt idx="11">
                  <c:v>Ханкайский муниципальный округ</c:v>
                </c:pt>
                <c:pt idx="12">
                  <c:v>Городской округ Большой Камень</c:v>
                </c:pt>
                <c:pt idx="13">
                  <c:v>Дальнереченский муниципальный округ</c:v>
                </c:pt>
                <c:pt idx="14">
                  <c:v>Фокино</c:v>
                </c:pt>
                <c:pt idx="15">
                  <c:v>Дальнереченский городской округ</c:v>
                </c:pt>
                <c:pt idx="16">
                  <c:v>Михайловский муниципальный округ</c:v>
                </c:pt>
                <c:pt idx="17">
                  <c:v>Пожарский муниципальный округ</c:v>
                </c:pt>
                <c:pt idx="18">
                  <c:v>Муниципальный округ город Партизанск</c:v>
                </c:pt>
                <c:pt idx="19">
                  <c:v>Муниципальный округ Спасск-Дальний</c:v>
                </c:pt>
                <c:pt idx="20">
                  <c:v>Уссурийский городской округ</c:v>
                </c:pt>
                <c:pt idx="21">
                  <c:v>Шкотовский муниципальный округ</c:v>
                </c:pt>
                <c:pt idx="22">
                  <c:v>Кировский муниципальный округ</c:v>
                </c:pt>
                <c:pt idx="23">
                  <c:v>Хорольский муниципальный округ</c:v>
                </c:pt>
                <c:pt idx="24">
                  <c:v>Чугуевский муниципальный округ</c:v>
                </c:pt>
                <c:pt idx="25">
                  <c:v>Тернейский муниципальный округ</c:v>
                </c:pt>
                <c:pt idx="26">
                  <c:v>Арсеньевский городской округ</c:v>
                </c:pt>
                <c:pt idx="27">
                  <c:v>Пограничный муниципальный округ</c:v>
                </c:pt>
                <c:pt idx="28">
                  <c:v>Надеждинский муниципальный район</c:v>
                </c:pt>
                <c:pt idx="29">
                  <c:v>Хасанский муниципальный округ</c:v>
                </c:pt>
                <c:pt idx="30">
                  <c:v>Красноармейский муниципальный округ</c:v>
                </c:pt>
                <c:pt idx="31">
                  <c:v>Находкинский городской округ</c:v>
                </c:pt>
                <c:pt idx="32">
                  <c:v>Дальнегорский муниципальный округ</c:v>
                </c:pt>
                <c:pt idx="33">
                  <c:v>Лесозаводский муниципальный округ</c:v>
                </c:pt>
                <c:pt idx="34">
                  <c:v>Приморский край (региональное подчинение)</c:v>
                </c:pt>
              </c:strCache>
            </c:strRef>
          </c:cat>
          <c:val>
            <c:numRef>
              <c:f>'[Ф9_Сравнение отметок с отметками по журналу4.xlsx]МАТ'!$F$2:$F$36</c:f>
              <c:numCache>
                <c:formatCode>General</c:formatCode>
                <c:ptCount val="35"/>
                <c:pt idx="0">
                  <c:v>69.19</c:v>
                </c:pt>
                <c:pt idx="1">
                  <c:v>62.77</c:v>
                </c:pt>
                <c:pt idx="2">
                  <c:v>62.09</c:v>
                </c:pt>
                <c:pt idx="3">
                  <c:v>75.91</c:v>
                </c:pt>
                <c:pt idx="4">
                  <c:v>82.89</c:v>
                </c:pt>
                <c:pt idx="5">
                  <c:v>79.25</c:v>
                </c:pt>
                <c:pt idx="6">
                  <c:v>67.790000000000006</c:v>
                </c:pt>
                <c:pt idx="7">
                  <c:v>83.33</c:v>
                </c:pt>
                <c:pt idx="8">
                  <c:v>85.94</c:v>
                </c:pt>
                <c:pt idx="9">
                  <c:v>83.39</c:v>
                </c:pt>
                <c:pt idx="10">
                  <c:v>71.849999999999994</c:v>
                </c:pt>
                <c:pt idx="11">
                  <c:v>77.319999999999993</c:v>
                </c:pt>
                <c:pt idx="12">
                  <c:v>72.87</c:v>
                </c:pt>
                <c:pt idx="13">
                  <c:v>80.819999999999993</c:v>
                </c:pt>
                <c:pt idx="14">
                  <c:v>73.75</c:v>
                </c:pt>
                <c:pt idx="15">
                  <c:v>77</c:v>
                </c:pt>
                <c:pt idx="16">
                  <c:v>71.709999999999994</c:v>
                </c:pt>
                <c:pt idx="17">
                  <c:v>55.64</c:v>
                </c:pt>
                <c:pt idx="18">
                  <c:v>84.49</c:v>
                </c:pt>
                <c:pt idx="19">
                  <c:v>76.91</c:v>
                </c:pt>
                <c:pt idx="20">
                  <c:v>68.78</c:v>
                </c:pt>
                <c:pt idx="21">
                  <c:v>76.3</c:v>
                </c:pt>
                <c:pt idx="22">
                  <c:v>76.17</c:v>
                </c:pt>
                <c:pt idx="23">
                  <c:v>67.459999999999994</c:v>
                </c:pt>
                <c:pt idx="24">
                  <c:v>86.43</c:v>
                </c:pt>
                <c:pt idx="25">
                  <c:v>55.79</c:v>
                </c:pt>
                <c:pt idx="26">
                  <c:v>68.59</c:v>
                </c:pt>
                <c:pt idx="27">
                  <c:v>73.180000000000007</c:v>
                </c:pt>
                <c:pt idx="28">
                  <c:v>62.52</c:v>
                </c:pt>
                <c:pt idx="29">
                  <c:v>56.61</c:v>
                </c:pt>
                <c:pt idx="30">
                  <c:v>78.95</c:v>
                </c:pt>
                <c:pt idx="31">
                  <c:v>74.5</c:v>
                </c:pt>
                <c:pt idx="32">
                  <c:v>65.47</c:v>
                </c:pt>
                <c:pt idx="33">
                  <c:v>75.84</c:v>
                </c:pt>
                <c:pt idx="34">
                  <c:v>53.17</c:v>
                </c:pt>
              </c:numCache>
            </c:numRef>
          </c:val>
          <c:extLst>
            <c:ext xmlns:c16="http://schemas.microsoft.com/office/drawing/2014/chart" uri="{C3380CC4-5D6E-409C-BE32-E72D297353CC}">
              <c16:uniqueId val="{00000001-AAE4-4E82-A12E-735148BC713E}"/>
            </c:ext>
          </c:extLst>
        </c:ser>
        <c:ser>
          <c:idx val="2"/>
          <c:order val="2"/>
          <c:tx>
            <c:strRef>
              <c:f>'[Ф9_Сравнение отметок с отметками по журналу4.xlsx]МАТ'!$H$1</c:f>
              <c:strCache>
                <c:ptCount val="1"/>
                <c:pt idx="0">
                  <c:v>Повысили
(Отметка &gt; Отметка по журналу) %</c:v>
                </c:pt>
              </c:strCache>
            </c:strRef>
          </c:tx>
          <c:spPr>
            <a:solidFill>
              <a:schemeClr val="accent3">
                <a:lumMod val="60000"/>
                <a:lumOff val="40000"/>
              </a:schemeClr>
            </a:solidFill>
            <a:ln>
              <a:noFill/>
            </a:ln>
            <a:effectLst/>
          </c:spPr>
          <c:invertIfNegative val="0"/>
          <c:dLbls>
            <c:dLbl>
              <c:idx val="0"/>
              <c:layout>
                <c:manualLayout>
                  <c:x val="-4.1862892106141877E-3"/>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AE4-4E82-A12E-735148BC713E}"/>
                </c:ext>
              </c:extLst>
            </c:dLbl>
            <c:dLbl>
              <c:idx val="6"/>
              <c:layout>
                <c:manualLayout>
                  <c:x val="-1.2558867631842564E-2"/>
                  <c:y val="-1.4211722129882782E-16"/>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AE4-4E82-A12E-735148BC713E}"/>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'[Ф9_Сравнение отметок с отметками по журналу4.xlsx]МАТ'!$A$2:$A$36</c:f>
              <c:strCache>
                <c:ptCount val="35"/>
                <c:pt idx="0">
                  <c:v>Приморский край</c:v>
                </c:pt>
                <c:pt idx="1">
                  <c:v>Лазовский муниципальный округ</c:v>
                </c:pt>
                <c:pt idx="2">
                  <c:v>Владивостокский городской округ</c:v>
                </c:pt>
                <c:pt idx="3">
                  <c:v>Артемовский городской округ</c:v>
                </c:pt>
                <c:pt idx="4">
                  <c:v>Кавалеровский муниципальный округ</c:v>
                </c:pt>
                <c:pt idx="5">
                  <c:v>Партизанский муниципальный округ</c:v>
                </c:pt>
                <c:pt idx="6">
                  <c:v>Черниговский муниципальный округ</c:v>
                </c:pt>
                <c:pt idx="7">
                  <c:v>Яковлевский муниципальный округ</c:v>
                </c:pt>
                <c:pt idx="8">
                  <c:v>Ольгинский муниципальный округ</c:v>
                </c:pt>
                <c:pt idx="9">
                  <c:v>Октябрьский муниципальный округ</c:v>
                </c:pt>
                <c:pt idx="10">
                  <c:v>Анучинский муниципальный округ</c:v>
                </c:pt>
                <c:pt idx="11">
                  <c:v>Ханкайский муниципальный округ</c:v>
                </c:pt>
                <c:pt idx="12">
                  <c:v>Городской округ Большой Камень</c:v>
                </c:pt>
                <c:pt idx="13">
                  <c:v>Дальнереченский муниципальный округ</c:v>
                </c:pt>
                <c:pt idx="14">
                  <c:v>Фокино</c:v>
                </c:pt>
                <c:pt idx="15">
                  <c:v>Дальнереченский городской округ</c:v>
                </c:pt>
                <c:pt idx="16">
                  <c:v>Михайловский муниципальный округ</c:v>
                </c:pt>
                <c:pt idx="17">
                  <c:v>Пожарский муниципальный округ</c:v>
                </c:pt>
                <c:pt idx="18">
                  <c:v>Муниципальный округ город Партизанск</c:v>
                </c:pt>
                <c:pt idx="19">
                  <c:v>Муниципальный округ Спасск-Дальний</c:v>
                </c:pt>
                <c:pt idx="20">
                  <c:v>Уссурийский городской округ</c:v>
                </c:pt>
                <c:pt idx="21">
                  <c:v>Шкотовский муниципальный округ</c:v>
                </c:pt>
                <c:pt idx="22">
                  <c:v>Кировский муниципальный округ</c:v>
                </c:pt>
                <c:pt idx="23">
                  <c:v>Хорольский муниципальный округ</c:v>
                </c:pt>
                <c:pt idx="24">
                  <c:v>Чугуевский муниципальный округ</c:v>
                </c:pt>
                <c:pt idx="25">
                  <c:v>Тернейский муниципальный округ</c:v>
                </c:pt>
                <c:pt idx="26">
                  <c:v>Арсеньевский городской округ</c:v>
                </c:pt>
                <c:pt idx="27">
                  <c:v>Пограничный муниципальный округ</c:v>
                </c:pt>
                <c:pt idx="28">
                  <c:v>Надеждинский муниципальный район</c:v>
                </c:pt>
                <c:pt idx="29">
                  <c:v>Хасанский муниципальный округ</c:v>
                </c:pt>
                <c:pt idx="30">
                  <c:v>Красноармейский муниципальный округ</c:v>
                </c:pt>
                <c:pt idx="31">
                  <c:v>Находкинский городской округ</c:v>
                </c:pt>
                <c:pt idx="32">
                  <c:v>Дальнегорский муниципальный округ</c:v>
                </c:pt>
                <c:pt idx="33">
                  <c:v>Лесозаводский муниципальный округ</c:v>
                </c:pt>
                <c:pt idx="34">
                  <c:v>Приморский край (региональное подчинение)</c:v>
                </c:pt>
              </c:strCache>
            </c:strRef>
          </c:cat>
          <c:val>
            <c:numRef>
              <c:f>'[Ф9_Сравнение отметок с отметками по журналу4.xlsx]МАТ'!$H$2:$H$36</c:f>
              <c:numCache>
                <c:formatCode>General</c:formatCode>
                <c:ptCount val="35"/>
                <c:pt idx="0">
                  <c:v>10.49</c:v>
                </c:pt>
                <c:pt idx="1">
                  <c:v>8.51</c:v>
                </c:pt>
                <c:pt idx="2">
                  <c:v>13.18</c:v>
                </c:pt>
                <c:pt idx="3">
                  <c:v>7.51</c:v>
                </c:pt>
                <c:pt idx="4">
                  <c:v>7.46</c:v>
                </c:pt>
                <c:pt idx="5">
                  <c:v>8.84</c:v>
                </c:pt>
                <c:pt idx="6">
                  <c:v>5.37</c:v>
                </c:pt>
                <c:pt idx="7">
                  <c:v>4.17</c:v>
                </c:pt>
                <c:pt idx="8">
                  <c:v>3.13</c:v>
                </c:pt>
                <c:pt idx="9">
                  <c:v>2.4700000000000002</c:v>
                </c:pt>
                <c:pt idx="10">
                  <c:v>7.41</c:v>
                </c:pt>
                <c:pt idx="11">
                  <c:v>3.61</c:v>
                </c:pt>
                <c:pt idx="12">
                  <c:v>10.11</c:v>
                </c:pt>
                <c:pt idx="13">
                  <c:v>6.85</c:v>
                </c:pt>
                <c:pt idx="14">
                  <c:v>11.96</c:v>
                </c:pt>
                <c:pt idx="15">
                  <c:v>7.33</c:v>
                </c:pt>
                <c:pt idx="16">
                  <c:v>7</c:v>
                </c:pt>
                <c:pt idx="17">
                  <c:v>12.84</c:v>
                </c:pt>
                <c:pt idx="18">
                  <c:v>5.79</c:v>
                </c:pt>
                <c:pt idx="19">
                  <c:v>7.64</c:v>
                </c:pt>
                <c:pt idx="20">
                  <c:v>10.199999999999999</c:v>
                </c:pt>
                <c:pt idx="21">
                  <c:v>2.96</c:v>
                </c:pt>
                <c:pt idx="22">
                  <c:v>5.7</c:v>
                </c:pt>
                <c:pt idx="23">
                  <c:v>11.11</c:v>
                </c:pt>
                <c:pt idx="24">
                  <c:v>6.03</c:v>
                </c:pt>
                <c:pt idx="25">
                  <c:v>5.26</c:v>
                </c:pt>
                <c:pt idx="26">
                  <c:v>14.22</c:v>
                </c:pt>
                <c:pt idx="27">
                  <c:v>5.59</c:v>
                </c:pt>
                <c:pt idx="28">
                  <c:v>6.3</c:v>
                </c:pt>
                <c:pt idx="29">
                  <c:v>7.8</c:v>
                </c:pt>
                <c:pt idx="30">
                  <c:v>8.77</c:v>
                </c:pt>
                <c:pt idx="31">
                  <c:v>8.68</c:v>
                </c:pt>
                <c:pt idx="32">
                  <c:v>14.64</c:v>
                </c:pt>
                <c:pt idx="33">
                  <c:v>11.86</c:v>
                </c:pt>
                <c:pt idx="34">
                  <c:v>32.81</c:v>
                </c:pt>
              </c:numCache>
            </c:numRef>
          </c:val>
          <c:extLst>
            <c:ext xmlns:c16="http://schemas.microsoft.com/office/drawing/2014/chart" uri="{C3380CC4-5D6E-409C-BE32-E72D297353CC}">
              <c16:uniqueId val="{00000004-AAE4-4E82-A12E-735148BC713E}"/>
            </c:ext>
          </c:extLst>
        </c:ser>
        <c:dLbls>
          <c:dLblPos val="ctr"/>
          <c:showLegendKey val="0"/>
          <c:showVal val="1"/>
          <c:showCatName val="0"/>
          <c:showSerName val="0"/>
          <c:showPercent val="0"/>
          <c:showBubbleSize val="0"/>
        </c:dLbls>
        <c:gapWidth val="50"/>
        <c:overlap val="100"/>
        <c:axId val="401201960"/>
        <c:axId val="401198824"/>
      </c:barChart>
      <c:catAx>
        <c:axId val="401201960"/>
        <c:scaling>
          <c:orientation val="minMax"/>
        </c:scaling>
        <c:delete val="0"/>
        <c:axPos val="l"/>
        <c:numFmt formatCode="General" sourceLinked="1"/>
        <c:majorTickMark val="none"/>
        <c:minorTickMark val="none"/>
        <c:tickLblPos val="nextTo"/>
        <c:spPr>
          <a:noFill/>
          <a:ln w="9525" cap="flat" cmpd="sng" algn="ctr">
            <a:solidFill>
              <a:schemeClr val="tx1">
                <a:lumMod val="25000"/>
                <a:lumOff val="75000"/>
              </a:schemeClr>
            </a:solidFill>
            <a:round/>
            <a:headEnd type="none" w="sm" len="sm"/>
            <a:tailEnd type="none" w="sm" len="sm"/>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crossAx val="401198824"/>
        <c:crosses val="autoZero"/>
        <c:auto val="1"/>
        <c:lblAlgn val="ctr"/>
        <c:lblOffset val="100"/>
        <c:noMultiLvlLbl val="0"/>
      </c:catAx>
      <c:valAx>
        <c:axId val="401198824"/>
        <c:scaling>
          <c:orientation val="minMax"/>
          <c:max val="100"/>
        </c:scaling>
        <c:delete val="0"/>
        <c:axPos val="b"/>
        <c:majorGridlines>
          <c:spPr>
            <a:ln w="9525" cap="flat" cmpd="sng" algn="ctr">
              <a:gradFill>
                <a:gsLst>
                  <a:gs pos="0">
                    <a:schemeClr val="tx1">
                      <a:lumMod val="5000"/>
                      <a:lumOff val="95000"/>
                    </a:schemeClr>
                  </a:gs>
                  <a:gs pos="100000">
                    <a:schemeClr val="tx1">
                      <a:lumMod val="15000"/>
                      <a:lumOff val="85000"/>
                    </a:schemeClr>
                  </a:gs>
                </a:gsLst>
                <a:lin ang="5400000" scaled="0"/>
              </a:gradFill>
              <a:round/>
            </a:ln>
            <a:effectLst/>
          </c:spPr>
        </c:majorGridlines>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401201960"/>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baseline="0">
          <a:solidFill>
            <a:sysClr val="windowText" lastClr="000000"/>
          </a:solidFill>
        </a:defRPr>
      </a:pPr>
      <a:endParaRPr lang="ru-RU"/>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4365021215489268E-2"/>
          <c:y val="0.10127458820480974"/>
          <c:w val="0.96563497878451077"/>
          <c:h val="0.4632953358582928"/>
        </c:manualLayout>
      </c:layout>
      <c:barChart>
        <c:barDir val="col"/>
        <c:grouping val="clustered"/>
        <c:varyColors val="0"/>
        <c:ser>
          <c:idx val="0"/>
          <c:order val="0"/>
          <c:tx>
            <c:strRef>
              <c:f>Лист1!$B$1</c:f>
              <c:strCache>
                <c:ptCount val="1"/>
                <c:pt idx="0">
                  <c:v>2022</c:v>
                </c:pt>
              </c:strCache>
            </c:strRef>
          </c:tx>
          <c:spPr>
            <a:solidFill>
              <a:schemeClr val="accent1"/>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Лист1!$A$2:$A$18</c:f>
              <c:strCache>
                <c:ptCount val="17"/>
                <c:pt idx="0">
                  <c:v>Лазовский МО</c:v>
                </c:pt>
                <c:pt idx="1">
                  <c:v>Владивостокский ГО</c:v>
                </c:pt>
                <c:pt idx="2">
                  <c:v>Артемовский ГО</c:v>
                </c:pt>
                <c:pt idx="3">
                  <c:v>Кавалеровский МО</c:v>
                </c:pt>
                <c:pt idx="4">
                  <c:v>Партизанский МО</c:v>
                </c:pt>
                <c:pt idx="5">
                  <c:v>Черниговский МО</c:v>
                </c:pt>
                <c:pt idx="6">
                  <c:v>Яковлевский МО</c:v>
                </c:pt>
                <c:pt idx="7">
                  <c:v>Ольгинский МО</c:v>
                </c:pt>
                <c:pt idx="8">
                  <c:v>Октябрьский МО</c:v>
                </c:pt>
                <c:pt idx="9">
                  <c:v>Анучинский МО</c:v>
                </c:pt>
                <c:pt idx="10">
                  <c:v>Ханкайский МО</c:v>
                </c:pt>
                <c:pt idx="11">
                  <c:v>Большой Камень ГО</c:v>
                </c:pt>
                <c:pt idx="12">
                  <c:v>Дальнереченский МР</c:v>
                </c:pt>
                <c:pt idx="13">
                  <c:v>ЗАТО Фокино</c:v>
                </c:pt>
                <c:pt idx="14">
                  <c:v>Дальнереченский ГО</c:v>
                </c:pt>
                <c:pt idx="15">
                  <c:v>Михайловский МР</c:v>
                </c:pt>
                <c:pt idx="16">
                  <c:v>Пожарский МО</c:v>
                </c:pt>
              </c:strCache>
            </c:strRef>
          </c:cat>
          <c:val>
            <c:numRef>
              <c:f>Лист1!$B$2:$B$18</c:f>
              <c:numCache>
                <c:formatCode>General</c:formatCode>
                <c:ptCount val="17"/>
                <c:pt idx="0">
                  <c:v>46.91</c:v>
                </c:pt>
                <c:pt idx="1">
                  <c:v>44.32</c:v>
                </c:pt>
                <c:pt idx="2">
                  <c:v>43.730000000000004</c:v>
                </c:pt>
                <c:pt idx="3">
                  <c:v>50.78</c:v>
                </c:pt>
                <c:pt idx="4">
                  <c:v>37.119999999999997</c:v>
                </c:pt>
                <c:pt idx="5">
                  <c:v>35.849999999999994</c:v>
                </c:pt>
                <c:pt idx="6">
                  <c:v>49.65</c:v>
                </c:pt>
                <c:pt idx="7">
                  <c:v>62.82</c:v>
                </c:pt>
                <c:pt idx="8">
                  <c:v>47.169999999999995</c:v>
                </c:pt>
                <c:pt idx="9">
                  <c:v>33.340000000000003</c:v>
                </c:pt>
                <c:pt idx="10">
                  <c:v>30.5</c:v>
                </c:pt>
                <c:pt idx="11">
                  <c:v>40.78</c:v>
                </c:pt>
                <c:pt idx="12">
                  <c:v>56.25</c:v>
                </c:pt>
                <c:pt idx="13">
                  <c:v>38.25</c:v>
                </c:pt>
                <c:pt idx="14">
                  <c:v>50.19</c:v>
                </c:pt>
                <c:pt idx="15">
                  <c:v>29.84</c:v>
                </c:pt>
                <c:pt idx="16">
                  <c:v>30.25</c:v>
                </c:pt>
              </c:numCache>
            </c:numRef>
          </c:val>
          <c:extLst>
            <c:ext xmlns:c16="http://schemas.microsoft.com/office/drawing/2014/chart" uri="{C3380CC4-5D6E-409C-BE32-E72D297353CC}">
              <c16:uniqueId val="{00000000-6120-4448-93D3-948E35661C93}"/>
            </c:ext>
          </c:extLst>
        </c:ser>
        <c:ser>
          <c:idx val="1"/>
          <c:order val="1"/>
          <c:tx>
            <c:strRef>
              <c:f>Лист1!$C$1</c:f>
              <c:strCache>
                <c:ptCount val="1"/>
                <c:pt idx="0">
                  <c:v>2023</c:v>
                </c:pt>
              </c:strCache>
            </c:strRef>
          </c:tx>
          <c:spPr>
            <a:solidFill>
              <a:schemeClr val="accent2"/>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Лист1!$A$2:$A$18</c:f>
              <c:strCache>
                <c:ptCount val="17"/>
                <c:pt idx="0">
                  <c:v>Лазовский МО</c:v>
                </c:pt>
                <c:pt idx="1">
                  <c:v>Владивостокский ГО</c:v>
                </c:pt>
                <c:pt idx="2">
                  <c:v>Артемовский ГО</c:v>
                </c:pt>
                <c:pt idx="3">
                  <c:v>Кавалеровский МО</c:v>
                </c:pt>
                <c:pt idx="4">
                  <c:v>Партизанский МО</c:v>
                </c:pt>
                <c:pt idx="5">
                  <c:v>Черниговский МО</c:v>
                </c:pt>
                <c:pt idx="6">
                  <c:v>Яковлевский МО</c:v>
                </c:pt>
                <c:pt idx="7">
                  <c:v>Ольгинский МО</c:v>
                </c:pt>
                <c:pt idx="8">
                  <c:v>Октябрьский МО</c:v>
                </c:pt>
                <c:pt idx="9">
                  <c:v>Анучинский МО</c:v>
                </c:pt>
                <c:pt idx="10">
                  <c:v>Ханкайский МО</c:v>
                </c:pt>
                <c:pt idx="11">
                  <c:v>Большой Камень ГО</c:v>
                </c:pt>
                <c:pt idx="12">
                  <c:v>Дальнереченский МР</c:v>
                </c:pt>
                <c:pt idx="13">
                  <c:v>ЗАТО Фокино</c:v>
                </c:pt>
                <c:pt idx="14">
                  <c:v>Дальнереченский ГО</c:v>
                </c:pt>
                <c:pt idx="15">
                  <c:v>Михайловский МР</c:v>
                </c:pt>
                <c:pt idx="16">
                  <c:v>Пожарский МО</c:v>
                </c:pt>
              </c:strCache>
            </c:strRef>
          </c:cat>
          <c:val>
            <c:numRef>
              <c:f>Лист1!$C$2:$C$18</c:f>
              <c:numCache>
                <c:formatCode>General</c:formatCode>
                <c:ptCount val="17"/>
                <c:pt idx="0">
                  <c:v>42.85</c:v>
                </c:pt>
                <c:pt idx="1">
                  <c:v>48.33</c:v>
                </c:pt>
                <c:pt idx="2">
                  <c:v>50.04</c:v>
                </c:pt>
                <c:pt idx="3">
                  <c:v>61.11</c:v>
                </c:pt>
                <c:pt idx="4">
                  <c:v>56.6</c:v>
                </c:pt>
                <c:pt idx="5">
                  <c:v>42.37</c:v>
                </c:pt>
                <c:pt idx="6">
                  <c:v>36.64</c:v>
                </c:pt>
                <c:pt idx="7">
                  <c:v>50</c:v>
                </c:pt>
                <c:pt idx="8">
                  <c:v>67.23</c:v>
                </c:pt>
                <c:pt idx="9">
                  <c:v>63.16</c:v>
                </c:pt>
                <c:pt idx="10">
                  <c:v>34.380000000000003</c:v>
                </c:pt>
                <c:pt idx="11">
                  <c:v>47.07</c:v>
                </c:pt>
                <c:pt idx="12">
                  <c:v>56.67</c:v>
                </c:pt>
                <c:pt idx="13">
                  <c:v>28.02</c:v>
                </c:pt>
                <c:pt idx="14">
                  <c:v>60.55</c:v>
                </c:pt>
                <c:pt idx="15">
                  <c:v>39.93</c:v>
                </c:pt>
                <c:pt idx="16">
                  <c:v>34.9</c:v>
                </c:pt>
              </c:numCache>
            </c:numRef>
          </c:val>
          <c:extLst>
            <c:ext xmlns:c16="http://schemas.microsoft.com/office/drawing/2014/chart" uri="{C3380CC4-5D6E-409C-BE32-E72D297353CC}">
              <c16:uniqueId val="{00000001-6120-4448-93D3-948E35661C93}"/>
            </c:ext>
          </c:extLst>
        </c:ser>
        <c:ser>
          <c:idx val="2"/>
          <c:order val="2"/>
          <c:tx>
            <c:strRef>
              <c:f>Лист1!$D$1</c:f>
              <c:strCache>
                <c:ptCount val="1"/>
                <c:pt idx="0">
                  <c:v>2024</c:v>
                </c:pt>
              </c:strCache>
            </c:strRef>
          </c:tx>
          <c:spPr>
            <a:solidFill>
              <a:schemeClr val="accent3"/>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Лист1!$A$2:$A$18</c:f>
              <c:strCache>
                <c:ptCount val="17"/>
                <c:pt idx="0">
                  <c:v>Лазовский МО</c:v>
                </c:pt>
                <c:pt idx="1">
                  <c:v>Владивостокский ГО</c:v>
                </c:pt>
                <c:pt idx="2">
                  <c:v>Артемовский ГО</c:v>
                </c:pt>
                <c:pt idx="3">
                  <c:v>Кавалеровский МО</c:v>
                </c:pt>
                <c:pt idx="4">
                  <c:v>Партизанский МО</c:v>
                </c:pt>
                <c:pt idx="5">
                  <c:v>Черниговский МО</c:v>
                </c:pt>
                <c:pt idx="6">
                  <c:v>Яковлевский МО</c:v>
                </c:pt>
                <c:pt idx="7">
                  <c:v>Ольгинский МО</c:v>
                </c:pt>
                <c:pt idx="8">
                  <c:v>Октябрьский МО</c:v>
                </c:pt>
                <c:pt idx="9">
                  <c:v>Анучинский МО</c:v>
                </c:pt>
                <c:pt idx="10">
                  <c:v>Ханкайский МО</c:v>
                </c:pt>
                <c:pt idx="11">
                  <c:v>Большой Камень ГО</c:v>
                </c:pt>
                <c:pt idx="12">
                  <c:v>Дальнереченский МР</c:v>
                </c:pt>
                <c:pt idx="13">
                  <c:v>ЗАТО Фокино</c:v>
                </c:pt>
                <c:pt idx="14">
                  <c:v>Дальнереченский ГО</c:v>
                </c:pt>
                <c:pt idx="15">
                  <c:v>Михайловский МР</c:v>
                </c:pt>
                <c:pt idx="16">
                  <c:v>Пожарский МО</c:v>
                </c:pt>
              </c:strCache>
            </c:strRef>
          </c:cat>
          <c:val>
            <c:numRef>
              <c:f>Лист1!$D$2:$D$18</c:f>
              <c:numCache>
                <c:formatCode>General</c:formatCode>
                <c:ptCount val="17"/>
                <c:pt idx="0">
                  <c:v>59.18</c:v>
                </c:pt>
                <c:pt idx="1">
                  <c:v>51.17</c:v>
                </c:pt>
                <c:pt idx="2">
                  <c:v>55.11</c:v>
                </c:pt>
                <c:pt idx="3">
                  <c:v>65.509999999999991</c:v>
                </c:pt>
                <c:pt idx="4">
                  <c:v>52.18</c:v>
                </c:pt>
                <c:pt idx="5">
                  <c:v>48.480000000000004</c:v>
                </c:pt>
                <c:pt idx="6">
                  <c:v>53.43</c:v>
                </c:pt>
                <c:pt idx="7">
                  <c:v>67.599999999999994</c:v>
                </c:pt>
                <c:pt idx="8">
                  <c:v>54.55</c:v>
                </c:pt>
                <c:pt idx="9">
                  <c:v>58.410000000000004</c:v>
                </c:pt>
                <c:pt idx="10">
                  <c:v>49.52</c:v>
                </c:pt>
                <c:pt idx="11">
                  <c:v>46.68</c:v>
                </c:pt>
                <c:pt idx="12">
                  <c:v>57.300000000000004</c:v>
                </c:pt>
                <c:pt idx="13">
                  <c:v>42.559999999999995</c:v>
                </c:pt>
                <c:pt idx="14">
                  <c:v>52.27</c:v>
                </c:pt>
                <c:pt idx="15">
                  <c:v>36.01</c:v>
                </c:pt>
                <c:pt idx="16">
                  <c:v>36.840000000000003</c:v>
                </c:pt>
              </c:numCache>
            </c:numRef>
          </c:val>
          <c:extLst>
            <c:ext xmlns:c16="http://schemas.microsoft.com/office/drawing/2014/chart" uri="{C3380CC4-5D6E-409C-BE32-E72D297353CC}">
              <c16:uniqueId val="{00000002-6120-4448-93D3-948E35661C93}"/>
            </c:ext>
          </c:extLst>
        </c:ser>
        <c:ser>
          <c:idx val="3"/>
          <c:order val="3"/>
          <c:tx>
            <c:strRef>
              <c:f>Лист1!$E$1</c:f>
              <c:strCache>
                <c:ptCount val="1"/>
                <c:pt idx="0">
                  <c:v>2025</c:v>
                </c:pt>
              </c:strCache>
            </c:strRef>
          </c:tx>
          <c:spPr>
            <a:solidFill>
              <a:schemeClr val="accent4"/>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0"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Лист1!$A$2:$A$18</c:f>
              <c:strCache>
                <c:ptCount val="17"/>
                <c:pt idx="0">
                  <c:v>Лазовский МО</c:v>
                </c:pt>
                <c:pt idx="1">
                  <c:v>Владивостокский ГО</c:v>
                </c:pt>
                <c:pt idx="2">
                  <c:v>Артемовский ГО</c:v>
                </c:pt>
                <c:pt idx="3">
                  <c:v>Кавалеровский МО</c:v>
                </c:pt>
                <c:pt idx="4">
                  <c:v>Партизанский МО</c:v>
                </c:pt>
                <c:pt idx="5">
                  <c:v>Черниговский МО</c:v>
                </c:pt>
                <c:pt idx="6">
                  <c:v>Яковлевский МО</c:v>
                </c:pt>
                <c:pt idx="7">
                  <c:v>Ольгинский МО</c:v>
                </c:pt>
                <c:pt idx="8">
                  <c:v>Октябрьский МО</c:v>
                </c:pt>
                <c:pt idx="9">
                  <c:v>Анучинский МО</c:v>
                </c:pt>
                <c:pt idx="10">
                  <c:v>Ханкайский МО</c:v>
                </c:pt>
                <c:pt idx="11">
                  <c:v>Большой Камень ГО</c:v>
                </c:pt>
                <c:pt idx="12">
                  <c:v>Дальнереченский МР</c:v>
                </c:pt>
                <c:pt idx="13">
                  <c:v>ЗАТО Фокино</c:v>
                </c:pt>
                <c:pt idx="14">
                  <c:v>Дальнереченский ГО</c:v>
                </c:pt>
                <c:pt idx="15">
                  <c:v>Михайловский МР</c:v>
                </c:pt>
                <c:pt idx="16">
                  <c:v>Пожарский МО</c:v>
                </c:pt>
              </c:strCache>
            </c:strRef>
          </c:cat>
          <c:val>
            <c:numRef>
              <c:f>Лист1!$E$2:$E$18</c:f>
              <c:numCache>
                <c:formatCode>General</c:formatCode>
                <c:ptCount val="17"/>
                <c:pt idx="0">
                  <c:v>55.68</c:v>
                </c:pt>
                <c:pt idx="1">
                  <c:v>57.14</c:v>
                </c:pt>
                <c:pt idx="2">
                  <c:v>49.48</c:v>
                </c:pt>
                <c:pt idx="3">
                  <c:v>64.14</c:v>
                </c:pt>
                <c:pt idx="4">
                  <c:v>52.53</c:v>
                </c:pt>
                <c:pt idx="5">
                  <c:v>42.71</c:v>
                </c:pt>
                <c:pt idx="6">
                  <c:v>51.730000000000004</c:v>
                </c:pt>
                <c:pt idx="7">
                  <c:v>62.5</c:v>
                </c:pt>
                <c:pt idx="8">
                  <c:v>71.03</c:v>
                </c:pt>
                <c:pt idx="9">
                  <c:v>62.97</c:v>
                </c:pt>
                <c:pt idx="10">
                  <c:v>46.29</c:v>
                </c:pt>
                <c:pt idx="11">
                  <c:v>66.039999999999992</c:v>
                </c:pt>
                <c:pt idx="12">
                  <c:v>53.45</c:v>
                </c:pt>
                <c:pt idx="13">
                  <c:v>34.340000000000003</c:v>
                </c:pt>
                <c:pt idx="14">
                  <c:v>55.08</c:v>
                </c:pt>
                <c:pt idx="15">
                  <c:v>46.45</c:v>
                </c:pt>
                <c:pt idx="16">
                  <c:v>37.17</c:v>
                </c:pt>
              </c:numCache>
            </c:numRef>
          </c:val>
          <c:extLst>
            <c:ext xmlns:c16="http://schemas.microsoft.com/office/drawing/2014/chart" uri="{C3380CC4-5D6E-409C-BE32-E72D297353CC}">
              <c16:uniqueId val="{00000000-1B38-495C-87BB-E1410B4E1BAB}"/>
            </c:ext>
          </c:extLst>
        </c:ser>
        <c:ser>
          <c:idx val="4"/>
          <c:order val="4"/>
          <c:tx>
            <c:strRef>
              <c:f>Лист1!$F$1</c:f>
              <c:strCache>
                <c:ptCount val="1"/>
                <c:pt idx="0">
                  <c:v>2026</c:v>
                </c:pt>
              </c:strCache>
            </c:strRef>
          </c:tx>
          <c:spPr>
            <a:solidFill>
              <a:schemeClr val="accent5"/>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Лист1!$A$2:$A$18</c:f>
              <c:strCache>
                <c:ptCount val="17"/>
                <c:pt idx="0">
                  <c:v>Лазовский МО</c:v>
                </c:pt>
                <c:pt idx="1">
                  <c:v>Владивостокский ГО</c:v>
                </c:pt>
                <c:pt idx="2">
                  <c:v>Артемовский ГО</c:v>
                </c:pt>
                <c:pt idx="3">
                  <c:v>Кавалеровский МО</c:v>
                </c:pt>
                <c:pt idx="4">
                  <c:v>Партизанский МО</c:v>
                </c:pt>
                <c:pt idx="5">
                  <c:v>Черниговский МО</c:v>
                </c:pt>
                <c:pt idx="6">
                  <c:v>Яковлевский МО</c:v>
                </c:pt>
                <c:pt idx="7">
                  <c:v>Ольгинский МО</c:v>
                </c:pt>
                <c:pt idx="8">
                  <c:v>Октябрьский МО</c:v>
                </c:pt>
                <c:pt idx="9">
                  <c:v>Анучинский МО</c:v>
                </c:pt>
                <c:pt idx="10">
                  <c:v>Ханкайский МО</c:v>
                </c:pt>
                <c:pt idx="11">
                  <c:v>Большой Камень ГО</c:v>
                </c:pt>
                <c:pt idx="12">
                  <c:v>Дальнереченский МР</c:v>
                </c:pt>
                <c:pt idx="13">
                  <c:v>ЗАТО Фокино</c:v>
                </c:pt>
                <c:pt idx="14">
                  <c:v>Дальнереченский ГО</c:v>
                </c:pt>
                <c:pt idx="15">
                  <c:v>Михайловский МР</c:v>
                </c:pt>
                <c:pt idx="16">
                  <c:v>Пожарский МО</c:v>
                </c:pt>
              </c:strCache>
            </c:strRef>
          </c:cat>
          <c:val>
            <c:numRef>
              <c:f>Лист1!$F$2:$F$18</c:f>
              <c:numCache>
                <c:formatCode>General</c:formatCode>
                <c:ptCount val="17"/>
                <c:pt idx="0">
                  <c:v>62.5</c:v>
                </c:pt>
                <c:pt idx="1">
                  <c:v>56.76</c:v>
                </c:pt>
                <c:pt idx="2">
                  <c:v>44.69</c:v>
                </c:pt>
                <c:pt idx="3">
                  <c:v>75.25</c:v>
                </c:pt>
                <c:pt idx="4">
                  <c:v>60.8</c:v>
                </c:pt>
                <c:pt idx="5">
                  <c:v>66.91</c:v>
                </c:pt>
                <c:pt idx="6">
                  <c:v>43.47</c:v>
                </c:pt>
                <c:pt idx="7">
                  <c:v>65</c:v>
                </c:pt>
                <c:pt idx="8">
                  <c:v>69.72</c:v>
                </c:pt>
                <c:pt idx="9">
                  <c:v>66.66</c:v>
                </c:pt>
                <c:pt idx="10">
                  <c:v>56.470000000000006</c:v>
                </c:pt>
                <c:pt idx="11">
                  <c:v>58.98</c:v>
                </c:pt>
                <c:pt idx="12">
                  <c:v>57.89</c:v>
                </c:pt>
                <c:pt idx="13">
                  <c:v>52.980000000000004</c:v>
                </c:pt>
                <c:pt idx="14">
                  <c:v>45.03</c:v>
                </c:pt>
                <c:pt idx="15">
                  <c:v>53.07</c:v>
                </c:pt>
                <c:pt idx="16">
                  <c:v>39.42</c:v>
                </c:pt>
              </c:numCache>
            </c:numRef>
          </c:val>
          <c:extLst>
            <c:ext xmlns:c16="http://schemas.microsoft.com/office/drawing/2014/chart" uri="{C3380CC4-5D6E-409C-BE32-E72D297353CC}">
              <c16:uniqueId val="{00000000-6B12-45FC-AB0A-DEA04827215F}"/>
            </c:ext>
          </c:extLst>
        </c:ser>
        <c:dLbls>
          <c:dLblPos val="ctr"/>
          <c:showLegendKey val="0"/>
          <c:showVal val="1"/>
          <c:showCatName val="0"/>
          <c:showSerName val="0"/>
          <c:showPercent val="0"/>
          <c:showBubbleSize val="0"/>
        </c:dLbls>
        <c:gapWidth val="150"/>
        <c:overlap val="-25"/>
        <c:axId val="1571864271"/>
        <c:axId val="1470995375"/>
      </c:barChart>
      <c:catAx>
        <c:axId val="15718642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470995375"/>
        <c:crosses val="autoZero"/>
        <c:auto val="1"/>
        <c:lblAlgn val="ctr"/>
        <c:lblOffset val="100"/>
        <c:noMultiLvlLbl val="0"/>
      </c:catAx>
      <c:valAx>
        <c:axId val="1470995375"/>
        <c:scaling>
          <c:orientation val="minMax"/>
          <c:max val="100"/>
        </c:scaling>
        <c:delete val="1"/>
        <c:axPos val="l"/>
        <c:numFmt formatCode="General" sourceLinked="1"/>
        <c:majorTickMark val="out"/>
        <c:minorTickMark val="none"/>
        <c:tickLblPos val="nextTo"/>
        <c:crossAx val="1571864271"/>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8575536202323133E-2"/>
          <c:y val="0.1054614556848513"/>
          <c:w val="0.95142446379767687"/>
          <c:h val="0.44654725859031302"/>
        </c:manualLayout>
      </c:layout>
      <c:barChart>
        <c:barDir val="col"/>
        <c:grouping val="clustered"/>
        <c:varyColors val="0"/>
        <c:ser>
          <c:idx val="0"/>
          <c:order val="0"/>
          <c:tx>
            <c:strRef>
              <c:f>Лист1!$B$1</c:f>
              <c:strCache>
                <c:ptCount val="1"/>
                <c:pt idx="0">
                  <c:v>2022</c:v>
                </c:pt>
              </c:strCache>
            </c:strRef>
          </c:tx>
          <c:spPr>
            <a:solidFill>
              <a:schemeClr val="accent1"/>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Лист1!$A$2:$A$19</c:f>
              <c:strCache>
                <c:ptCount val="18"/>
                <c:pt idx="0">
                  <c:v>Партизанский ГО</c:v>
                </c:pt>
                <c:pt idx="1">
                  <c:v>Спасск-Дальний ГО</c:v>
                </c:pt>
                <c:pt idx="2">
                  <c:v>Уссурийский ГО</c:v>
                </c:pt>
                <c:pt idx="3">
                  <c:v>Шкотовский МО</c:v>
                </c:pt>
                <c:pt idx="4">
                  <c:v>Кировский МР</c:v>
                </c:pt>
                <c:pt idx="5">
                  <c:v>Хорольский МО</c:v>
                </c:pt>
                <c:pt idx="6">
                  <c:v>Чугуевский МО</c:v>
                </c:pt>
                <c:pt idx="7">
                  <c:v>Спасский МР</c:v>
                </c:pt>
                <c:pt idx="8">
                  <c:v>Тернейский МО</c:v>
                </c:pt>
                <c:pt idx="9">
                  <c:v>Арсеньевский ГО</c:v>
                </c:pt>
                <c:pt idx="10">
                  <c:v>Пограничный МО</c:v>
                </c:pt>
                <c:pt idx="11">
                  <c:v>Надеждинский МР</c:v>
                </c:pt>
                <c:pt idx="12">
                  <c:v>Хасанский МО</c:v>
                </c:pt>
                <c:pt idx="13">
                  <c:v>Красноармейский МР</c:v>
                </c:pt>
                <c:pt idx="14">
                  <c:v>Находкинский ГО</c:v>
                </c:pt>
                <c:pt idx="15">
                  <c:v>Дальнегорский ГО</c:v>
                </c:pt>
                <c:pt idx="16">
                  <c:v>Лесозаводский ГО</c:v>
                </c:pt>
                <c:pt idx="17">
                  <c:v>Приморский край (РП)</c:v>
                </c:pt>
              </c:strCache>
            </c:strRef>
          </c:cat>
          <c:val>
            <c:numRef>
              <c:f>Лист1!$B$2:$B$19</c:f>
              <c:numCache>
                <c:formatCode>General</c:formatCode>
                <c:ptCount val="18"/>
                <c:pt idx="0">
                  <c:v>28.99</c:v>
                </c:pt>
                <c:pt idx="1">
                  <c:v>30.8</c:v>
                </c:pt>
                <c:pt idx="2">
                  <c:v>43.480000000000004</c:v>
                </c:pt>
                <c:pt idx="3">
                  <c:v>47.62</c:v>
                </c:pt>
                <c:pt idx="4">
                  <c:v>42.11</c:v>
                </c:pt>
                <c:pt idx="5">
                  <c:v>49.57</c:v>
                </c:pt>
                <c:pt idx="6">
                  <c:v>62.769999999999996</c:v>
                </c:pt>
                <c:pt idx="7">
                  <c:v>59.74</c:v>
                </c:pt>
                <c:pt idx="8">
                  <c:v>28.71</c:v>
                </c:pt>
                <c:pt idx="9">
                  <c:v>40.21</c:v>
                </c:pt>
                <c:pt idx="10">
                  <c:v>27.32</c:v>
                </c:pt>
                <c:pt idx="11">
                  <c:v>42.48</c:v>
                </c:pt>
                <c:pt idx="12">
                  <c:v>41.49</c:v>
                </c:pt>
                <c:pt idx="13">
                  <c:v>48.930000000000007</c:v>
                </c:pt>
                <c:pt idx="14">
                  <c:v>39.54</c:v>
                </c:pt>
                <c:pt idx="15">
                  <c:v>36.869999999999997</c:v>
                </c:pt>
                <c:pt idx="16">
                  <c:v>47.43</c:v>
                </c:pt>
                <c:pt idx="17">
                  <c:v>56.99</c:v>
                </c:pt>
              </c:numCache>
            </c:numRef>
          </c:val>
          <c:extLst>
            <c:ext xmlns:c16="http://schemas.microsoft.com/office/drawing/2014/chart" uri="{C3380CC4-5D6E-409C-BE32-E72D297353CC}">
              <c16:uniqueId val="{00000000-B054-4CAA-870E-E2B002DFDF07}"/>
            </c:ext>
          </c:extLst>
        </c:ser>
        <c:ser>
          <c:idx val="1"/>
          <c:order val="1"/>
          <c:tx>
            <c:strRef>
              <c:f>Лист1!$C$1</c:f>
              <c:strCache>
                <c:ptCount val="1"/>
                <c:pt idx="0">
                  <c:v>2023</c:v>
                </c:pt>
              </c:strCache>
            </c:strRef>
          </c:tx>
          <c:spPr>
            <a:solidFill>
              <a:schemeClr val="accent2"/>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Лист1!$A$2:$A$19</c:f>
              <c:strCache>
                <c:ptCount val="18"/>
                <c:pt idx="0">
                  <c:v>Партизанский ГО</c:v>
                </c:pt>
                <c:pt idx="1">
                  <c:v>Спасск-Дальний ГО</c:v>
                </c:pt>
                <c:pt idx="2">
                  <c:v>Уссурийский ГО</c:v>
                </c:pt>
                <c:pt idx="3">
                  <c:v>Шкотовский МО</c:v>
                </c:pt>
                <c:pt idx="4">
                  <c:v>Кировский МР</c:v>
                </c:pt>
                <c:pt idx="5">
                  <c:v>Хорольский МО</c:v>
                </c:pt>
                <c:pt idx="6">
                  <c:v>Чугуевский МО</c:v>
                </c:pt>
                <c:pt idx="7">
                  <c:v>Спасский МР</c:v>
                </c:pt>
                <c:pt idx="8">
                  <c:v>Тернейский МО</c:v>
                </c:pt>
                <c:pt idx="9">
                  <c:v>Арсеньевский ГО</c:v>
                </c:pt>
                <c:pt idx="10">
                  <c:v>Пограничный МО</c:v>
                </c:pt>
                <c:pt idx="11">
                  <c:v>Надеждинский МР</c:v>
                </c:pt>
                <c:pt idx="12">
                  <c:v>Хасанский МО</c:v>
                </c:pt>
                <c:pt idx="13">
                  <c:v>Красноармейский МР</c:v>
                </c:pt>
                <c:pt idx="14">
                  <c:v>Находкинский ГО</c:v>
                </c:pt>
                <c:pt idx="15">
                  <c:v>Дальнегорский ГО</c:v>
                </c:pt>
                <c:pt idx="16">
                  <c:v>Лесозаводский ГО</c:v>
                </c:pt>
                <c:pt idx="17">
                  <c:v>Приморский край (РП)</c:v>
                </c:pt>
              </c:strCache>
            </c:strRef>
          </c:cat>
          <c:val>
            <c:numRef>
              <c:f>Лист1!$C$2:$C$19</c:f>
              <c:numCache>
                <c:formatCode>General</c:formatCode>
                <c:ptCount val="18"/>
                <c:pt idx="0">
                  <c:v>43.339999999999996</c:v>
                </c:pt>
                <c:pt idx="1">
                  <c:v>32.21</c:v>
                </c:pt>
                <c:pt idx="2">
                  <c:v>49.440000000000005</c:v>
                </c:pt>
                <c:pt idx="3">
                  <c:v>52.519999999999996</c:v>
                </c:pt>
                <c:pt idx="4">
                  <c:v>29.75</c:v>
                </c:pt>
                <c:pt idx="5">
                  <c:v>49.14</c:v>
                </c:pt>
                <c:pt idx="6">
                  <c:v>65.58</c:v>
                </c:pt>
                <c:pt idx="7">
                  <c:v>57.69</c:v>
                </c:pt>
                <c:pt idx="8">
                  <c:v>55.09</c:v>
                </c:pt>
                <c:pt idx="9">
                  <c:v>48.680000000000007</c:v>
                </c:pt>
                <c:pt idx="10">
                  <c:v>47.06</c:v>
                </c:pt>
                <c:pt idx="11">
                  <c:v>61.44</c:v>
                </c:pt>
                <c:pt idx="12">
                  <c:v>47.14</c:v>
                </c:pt>
                <c:pt idx="13">
                  <c:v>39.489999999999995</c:v>
                </c:pt>
                <c:pt idx="14">
                  <c:v>49.620000000000005</c:v>
                </c:pt>
                <c:pt idx="15">
                  <c:v>48.589999999999996</c:v>
                </c:pt>
                <c:pt idx="16">
                  <c:v>54.71</c:v>
                </c:pt>
                <c:pt idx="17">
                  <c:v>70.25</c:v>
                </c:pt>
              </c:numCache>
            </c:numRef>
          </c:val>
          <c:extLst>
            <c:ext xmlns:c16="http://schemas.microsoft.com/office/drawing/2014/chart" uri="{C3380CC4-5D6E-409C-BE32-E72D297353CC}">
              <c16:uniqueId val="{00000001-B054-4CAA-870E-E2B002DFDF07}"/>
            </c:ext>
          </c:extLst>
        </c:ser>
        <c:ser>
          <c:idx val="2"/>
          <c:order val="2"/>
          <c:tx>
            <c:strRef>
              <c:f>Лист1!$D$1</c:f>
              <c:strCache>
                <c:ptCount val="1"/>
                <c:pt idx="0">
                  <c:v>2024</c:v>
                </c:pt>
              </c:strCache>
            </c:strRef>
          </c:tx>
          <c:spPr>
            <a:solidFill>
              <a:schemeClr val="accent3"/>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Лист1!$A$2:$A$19</c:f>
              <c:strCache>
                <c:ptCount val="18"/>
                <c:pt idx="0">
                  <c:v>Партизанский ГО</c:v>
                </c:pt>
                <c:pt idx="1">
                  <c:v>Спасск-Дальний ГО</c:v>
                </c:pt>
                <c:pt idx="2">
                  <c:v>Уссурийский ГО</c:v>
                </c:pt>
                <c:pt idx="3">
                  <c:v>Шкотовский МО</c:v>
                </c:pt>
                <c:pt idx="4">
                  <c:v>Кировский МР</c:v>
                </c:pt>
                <c:pt idx="5">
                  <c:v>Хорольский МО</c:v>
                </c:pt>
                <c:pt idx="6">
                  <c:v>Чугуевский МО</c:v>
                </c:pt>
                <c:pt idx="7">
                  <c:v>Спасский МР</c:v>
                </c:pt>
                <c:pt idx="8">
                  <c:v>Тернейский МО</c:v>
                </c:pt>
                <c:pt idx="9">
                  <c:v>Арсеньевский ГО</c:v>
                </c:pt>
                <c:pt idx="10">
                  <c:v>Пограничный МО</c:v>
                </c:pt>
                <c:pt idx="11">
                  <c:v>Надеждинский МР</c:v>
                </c:pt>
                <c:pt idx="12">
                  <c:v>Хасанский МО</c:v>
                </c:pt>
                <c:pt idx="13">
                  <c:v>Красноармейский МР</c:v>
                </c:pt>
                <c:pt idx="14">
                  <c:v>Находкинский ГО</c:v>
                </c:pt>
                <c:pt idx="15">
                  <c:v>Дальнегорский ГО</c:v>
                </c:pt>
                <c:pt idx="16">
                  <c:v>Лесозаводский ГО</c:v>
                </c:pt>
                <c:pt idx="17">
                  <c:v>Приморский край (РП)</c:v>
                </c:pt>
              </c:strCache>
            </c:strRef>
          </c:cat>
          <c:val>
            <c:numRef>
              <c:f>Лист1!$D$2:$D$19</c:f>
              <c:numCache>
                <c:formatCode>General</c:formatCode>
                <c:ptCount val="18"/>
                <c:pt idx="0">
                  <c:v>50.36</c:v>
                </c:pt>
                <c:pt idx="1">
                  <c:v>38.25</c:v>
                </c:pt>
                <c:pt idx="2">
                  <c:v>53.75</c:v>
                </c:pt>
                <c:pt idx="3">
                  <c:v>54.36</c:v>
                </c:pt>
                <c:pt idx="4">
                  <c:v>44.68</c:v>
                </c:pt>
                <c:pt idx="5">
                  <c:v>44.949999999999996</c:v>
                </c:pt>
                <c:pt idx="6">
                  <c:v>62.34</c:v>
                </c:pt>
                <c:pt idx="7">
                  <c:v>48.97</c:v>
                </c:pt>
                <c:pt idx="8">
                  <c:v>57.57</c:v>
                </c:pt>
                <c:pt idx="9">
                  <c:v>50.97</c:v>
                </c:pt>
                <c:pt idx="10">
                  <c:v>43.36</c:v>
                </c:pt>
                <c:pt idx="11">
                  <c:v>60</c:v>
                </c:pt>
                <c:pt idx="12">
                  <c:v>56.269999999999996</c:v>
                </c:pt>
                <c:pt idx="13">
                  <c:v>51.48</c:v>
                </c:pt>
                <c:pt idx="14">
                  <c:v>48.89</c:v>
                </c:pt>
                <c:pt idx="15">
                  <c:v>38.400000000000006</c:v>
                </c:pt>
                <c:pt idx="16">
                  <c:v>44.910000000000004</c:v>
                </c:pt>
                <c:pt idx="17">
                  <c:v>68.150000000000006</c:v>
                </c:pt>
              </c:numCache>
            </c:numRef>
          </c:val>
          <c:extLst>
            <c:ext xmlns:c16="http://schemas.microsoft.com/office/drawing/2014/chart" uri="{C3380CC4-5D6E-409C-BE32-E72D297353CC}">
              <c16:uniqueId val="{00000002-B054-4CAA-870E-E2B002DFDF07}"/>
            </c:ext>
          </c:extLst>
        </c:ser>
        <c:ser>
          <c:idx val="3"/>
          <c:order val="3"/>
          <c:tx>
            <c:strRef>
              <c:f>Лист1!$E$1</c:f>
              <c:strCache>
                <c:ptCount val="1"/>
                <c:pt idx="0">
                  <c:v>2025</c:v>
                </c:pt>
              </c:strCache>
            </c:strRef>
          </c:tx>
          <c:spPr>
            <a:solidFill>
              <a:schemeClr val="accent4"/>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Лист1!$A$2:$A$19</c:f>
              <c:strCache>
                <c:ptCount val="18"/>
                <c:pt idx="0">
                  <c:v>Партизанский ГО</c:v>
                </c:pt>
                <c:pt idx="1">
                  <c:v>Спасск-Дальний ГО</c:v>
                </c:pt>
                <c:pt idx="2">
                  <c:v>Уссурийский ГО</c:v>
                </c:pt>
                <c:pt idx="3">
                  <c:v>Шкотовский МО</c:v>
                </c:pt>
                <c:pt idx="4">
                  <c:v>Кировский МР</c:v>
                </c:pt>
                <c:pt idx="5">
                  <c:v>Хорольский МО</c:v>
                </c:pt>
                <c:pt idx="6">
                  <c:v>Чугуевский МО</c:v>
                </c:pt>
                <c:pt idx="7">
                  <c:v>Спасский МР</c:v>
                </c:pt>
                <c:pt idx="8">
                  <c:v>Тернейский МО</c:v>
                </c:pt>
                <c:pt idx="9">
                  <c:v>Арсеньевский ГО</c:v>
                </c:pt>
                <c:pt idx="10">
                  <c:v>Пограничный МО</c:v>
                </c:pt>
                <c:pt idx="11">
                  <c:v>Надеждинский МР</c:v>
                </c:pt>
                <c:pt idx="12">
                  <c:v>Хасанский МО</c:v>
                </c:pt>
                <c:pt idx="13">
                  <c:v>Красноармейский МР</c:v>
                </c:pt>
                <c:pt idx="14">
                  <c:v>Находкинский ГО</c:v>
                </c:pt>
                <c:pt idx="15">
                  <c:v>Дальнегорский ГО</c:v>
                </c:pt>
                <c:pt idx="16">
                  <c:v>Лесозаводский ГО</c:v>
                </c:pt>
                <c:pt idx="17">
                  <c:v>Приморский край (РП)</c:v>
                </c:pt>
              </c:strCache>
            </c:strRef>
          </c:cat>
          <c:val>
            <c:numRef>
              <c:f>Лист1!$E$2:$E$19</c:f>
              <c:numCache>
                <c:formatCode>General</c:formatCode>
                <c:ptCount val="18"/>
                <c:pt idx="0">
                  <c:v>49.34</c:v>
                </c:pt>
                <c:pt idx="1">
                  <c:v>40.61</c:v>
                </c:pt>
                <c:pt idx="2">
                  <c:v>59.830000000000005</c:v>
                </c:pt>
                <c:pt idx="3">
                  <c:v>58.25</c:v>
                </c:pt>
                <c:pt idx="4">
                  <c:v>65.77000000000001</c:v>
                </c:pt>
                <c:pt idx="5">
                  <c:v>58.92</c:v>
                </c:pt>
                <c:pt idx="6">
                  <c:v>64.38</c:v>
                </c:pt>
                <c:pt idx="7">
                  <c:v>52.339999999999996</c:v>
                </c:pt>
                <c:pt idx="8">
                  <c:v>64.150000000000006</c:v>
                </c:pt>
                <c:pt idx="9">
                  <c:v>51.54</c:v>
                </c:pt>
                <c:pt idx="10">
                  <c:v>44.239999999999995</c:v>
                </c:pt>
                <c:pt idx="11">
                  <c:v>51.19</c:v>
                </c:pt>
                <c:pt idx="12">
                  <c:v>55.37</c:v>
                </c:pt>
                <c:pt idx="13">
                  <c:v>56.25</c:v>
                </c:pt>
                <c:pt idx="14">
                  <c:v>46.77</c:v>
                </c:pt>
                <c:pt idx="15">
                  <c:v>46.480000000000004</c:v>
                </c:pt>
                <c:pt idx="16">
                  <c:v>53.43</c:v>
                </c:pt>
                <c:pt idx="17">
                  <c:v>80.97</c:v>
                </c:pt>
              </c:numCache>
            </c:numRef>
          </c:val>
          <c:extLst>
            <c:ext xmlns:c16="http://schemas.microsoft.com/office/drawing/2014/chart" uri="{C3380CC4-5D6E-409C-BE32-E72D297353CC}">
              <c16:uniqueId val="{00000000-38E4-4233-973E-F74AD0A58CCF}"/>
            </c:ext>
          </c:extLst>
        </c:ser>
        <c:ser>
          <c:idx val="4"/>
          <c:order val="4"/>
          <c:tx>
            <c:strRef>
              <c:f>Лист1!$F$1</c:f>
              <c:strCache>
                <c:ptCount val="1"/>
                <c:pt idx="0">
                  <c:v>2026</c:v>
                </c:pt>
              </c:strCache>
            </c:strRef>
          </c:tx>
          <c:spPr>
            <a:solidFill>
              <a:schemeClr val="accent5"/>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Лист1!$A$2:$A$19</c:f>
              <c:strCache>
                <c:ptCount val="18"/>
                <c:pt idx="0">
                  <c:v>Партизанский ГО</c:v>
                </c:pt>
                <c:pt idx="1">
                  <c:v>Спасск-Дальний ГО</c:v>
                </c:pt>
                <c:pt idx="2">
                  <c:v>Уссурийский ГО</c:v>
                </c:pt>
                <c:pt idx="3">
                  <c:v>Шкотовский МО</c:v>
                </c:pt>
                <c:pt idx="4">
                  <c:v>Кировский МР</c:v>
                </c:pt>
                <c:pt idx="5">
                  <c:v>Хорольский МО</c:v>
                </c:pt>
                <c:pt idx="6">
                  <c:v>Чугуевский МО</c:v>
                </c:pt>
                <c:pt idx="7">
                  <c:v>Спасский МР</c:v>
                </c:pt>
                <c:pt idx="8">
                  <c:v>Тернейский МО</c:v>
                </c:pt>
                <c:pt idx="9">
                  <c:v>Арсеньевский ГО</c:v>
                </c:pt>
                <c:pt idx="10">
                  <c:v>Пограничный МО</c:v>
                </c:pt>
                <c:pt idx="11">
                  <c:v>Надеждинский МР</c:v>
                </c:pt>
                <c:pt idx="12">
                  <c:v>Хасанский МО</c:v>
                </c:pt>
                <c:pt idx="13">
                  <c:v>Красноармейский МР</c:v>
                </c:pt>
                <c:pt idx="14">
                  <c:v>Находкинский ГО</c:v>
                </c:pt>
                <c:pt idx="15">
                  <c:v>Дальнегорский ГО</c:v>
                </c:pt>
                <c:pt idx="16">
                  <c:v>Лесозаводский ГО</c:v>
                </c:pt>
                <c:pt idx="17">
                  <c:v>Приморский край (РП)</c:v>
                </c:pt>
              </c:strCache>
            </c:strRef>
          </c:cat>
          <c:val>
            <c:numRef>
              <c:f>Лист1!$F$2:$F$19</c:f>
              <c:numCache>
                <c:formatCode>General</c:formatCode>
                <c:ptCount val="18"/>
                <c:pt idx="0">
                  <c:v>50.49</c:v>
                </c:pt>
                <c:pt idx="1">
                  <c:v>58.86</c:v>
                </c:pt>
                <c:pt idx="2">
                  <c:v>57.1</c:v>
                </c:pt>
                <c:pt idx="3">
                  <c:v>48.61</c:v>
                </c:pt>
                <c:pt idx="4">
                  <c:v>52.08</c:v>
                </c:pt>
                <c:pt idx="5">
                  <c:v>58.47</c:v>
                </c:pt>
                <c:pt idx="6">
                  <c:v>54.339999999999996</c:v>
                </c:pt>
                <c:pt idx="8">
                  <c:v>45.65</c:v>
                </c:pt>
                <c:pt idx="9">
                  <c:v>61.14</c:v>
                </c:pt>
                <c:pt idx="10">
                  <c:v>57.69</c:v>
                </c:pt>
                <c:pt idx="11">
                  <c:v>41.379999999999995</c:v>
                </c:pt>
                <c:pt idx="12">
                  <c:v>42.28</c:v>
                </c:pt>
                <c:pt idx="13">
                  <c:v>38.36</c:v>
                </c:pt>
                <c:pt idx="14">
                  <c:v>55.64</c:v>
                </c:pt>
                <c:pt idx="15">
                  <c:v>52.44</c:v>
                </c:pt>
                <c:pt idx="16">
                  <c:v>53.3</c:v>
                </c:pt>
                <c:pt idx="17">
                  <c:v>85.710000000000008</c:v>
                </c:pt>
              </c:numCache>
            </c:numRef>
          </c:val>
          <c:extLst>
            <c:ext xmlns:c16="http://schemas.microsoft.com/office/drawing/2014/chart" uri="{C3380CC4-5D6E-409C-BE32-E72D297353CC}">
              <c16:uniqueId val="{00000000-4C85-46F0-8CB6-BA6F309F10A0}"/>
            </c:ext>
          </c:extLst>
        </c:ser>
        <c:dLbls>
          <c:dLblPos val="ctr"/>
          <c:showLegendKey val="0"/>
          <c:showVal val="1"/>
          <c:showCatName val="0"/>
          <c:showSerName val="0"/>
          <c:showPercent val="0"/>
          <c:showBubbleSize val="0"/>
        </c:dLbls>
        <c:gapWidth val="150"/>
        <c:overlap val="-25"/>
        <c:axId val="1571864271"/>
        <c:axId val="1470995375"/>
      </c:barChart>
      <c:catAx>
        <c:axId val="15718642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470995375"/>
        <c:crosses val="autoZero"/>
        <c:auto val="1"/>
        <c:lblAlgn val="ctr"/>
        <c:lblOffset val="100"/>
        <c:noMultiLvlLbl val="0"/>
      </c:catAx>
      <c:valAx>
        <c:axId val="1470995375"/>
        <c:scaling>
          <c:orientation val="minMax"/>
          <c:max val="100"/>
        </c:scaling>
        <c:delete val="1"/>
        <c:axPos val="l"/>
        <c:numFmt formatCode="General" sourceLinked="1"/>
        <c:majorTickMark val="out"/>
        <c:minorTickMark val="none"/>
        <c:tickLblPos val="nextTo"/>
        <c:crossAx val="1571864271"/>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БИО!$E$1</c:f>
              <c:strCache>
                <c:ptCount val="1"/>
                <c:pt idx="0">
                  <c:v>РФ</c:v>
                </c:pt>
              </c:strCache>
            </c:strRef>
          </c:tx>
          <c:spPr>
            <a:solidFill>
              <a:srgbClr val="00B0F0"/>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05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БИО!$A$3:$A$31</c:f>
              <c:strCache>
                <c:ptCount val="29"/>
                <c:pt idx="0">
                  <c:v>1.1</c:v>
                </c:pt>
                <c:pt idx="1">
                  <c:v>1.2</c:v>
                </c:pt>
                <c:pt idx="2">
                  <c:v>1.3</c:v>
                </c:pt>
                <c:pt idx="3">
                  <c:v>2.1</c:v>
                </c:pt>
                <c:pt idx="4">
                  <c:v>2.2</c:v>
                </c:pt>
                <c:pt idx="5">
                  <c:v>3. </c:v>
                </c:pt>
                <c:pt idx="6">
                  <c:v>4.1</c:v>
                </c:pt>
                <c:pt idx="7">
                  <c:v>4.2</c:v>
                </c:pt>
                <c:pt idx="8">
                  <c:v>5.1</c:v>
                </c:pt>
                <c:pt idx="9">
                  <c:v>5.2</c:v>
                </c:pt>
                <c:pt idx="10">
                  <c:v>6. </c:v>
                </c:pt>
                <c:pt idx="11">
                  <c:v>7. </c:v>
                </c:pt>
                <c:pt idx="12">
                  <c:v>8К1. </c:v>
                </c:pt>
                <c:pt idx="13">
                  <c:v>8К2. </c:v>
                </c:pt>
                <c:pt idx="14">
                  <c:v>9. </c:v>
                </c:pt>
                <c:pt idx="15">
                  <c:v>10. </c:v>
                </c:pt>
                <c:pt idx="16">
                  <c:v>11. </c:v>
                </c:pt>
                <c:pt idx="17">
                  <c:v>12.1</c:v>
                </c:pt>
                <c:pt idx="18">
                  <c:v>12.2</c:v>
                </c:pt>
                <c:pt idx="19">
                  <c:v>13. </c:v>
                </c:pt>
                <c:pt idx="20">
                  <c:v>14. </c:v>
                </c:pt>
                <c:pt idx="21">
                  <c:v>15.1</c:v>
                </c:pt>
                <c:pt idx="22">
                  <c:v>15.2</c:v>
                </c:pt>
                <c:pt idx="23">
                  <c:v>15.3</c:v>
                </c:pt>
                <c:pt idx="24">
                  <c:v>16.1</c:v>
                </c:pt>
                <c:pt idx="25">
                  <c:v>16.2</c:v>
                </c:pt>
                <c:pt idx="26">
                  <c:v>17. </c:v>
                </c:pt>
                <c:pt idx="27">
                  <c:v>18. </c:v>
                </c:pt>
                <c:pt idx="28">
                  <c:v>19. </c:v>
                </c:pt>
              </c:strCache>
            </c:strRef>
          </c:cat>
          <c:val>
            <c:numRef>
              <c:f>БИО!$E$3:$E$31</c:f>
              <c:numCache>
                <c:formatCode>General</c:formatCode>
                <c:ptCount val="29"/>
                <c:pt idx="0">
                  <c:v>96.79</c:v>
                </c:pt>
                <c:pt idx="1">
                  <c:v>45.74</c:v>
                </c:pt>
                <c:pt idx="2">
                  <c:v>42.33</c:v>
                </c:pt>
                <c:pt idx="3">
                  <c:v>75.099999999999994</c:v>
                </c:pt>
                <c:pt idx="4">
                  <c:v>46.33</c:v>
                </c:pt>
                <c:pt idx="5">
                  <c:v>66.239999999999995</c:v>
                </c:pt>
                <c:pt idx="6">
                  <c:v>58.67</c:v>
                </c:pt>
                <c:pt idx="7">
                  <c:v>77.22</c:v>
                </c:pt>
                <c:pt idx="8">
                  <c:v>80</c:v>
                </c:pt>
                <c:pt idx="9">
                  <c:v>50.65</c:v>
                </c:pt>
                <c:pt idx="10">
                  <c:v>52</c:v>
                </c:pt>
                <c:pt idx="11">
                  <c:v>73.56</c:v>
                </c:pt>
                <c:pt idx="12">
                  <c:v>83.78</c:v>
                </c:pt>
                <c:pt idx="13">
                  <c:v>76.62</c:v>
                </c:pt>
                <c:pt idx="14">
                  <c:v>74.430000000000007</c:v>
                </c:pt>
                <c:pt idx="15">
                  <c:v>87.18</c:v>
                </c:pt>
                <c:pt idx="16">
                  <c:v>73.86</c:v>
                </c:pt>
                <c:pt idx="17">
                  <c:v>69.22</c:v>
                </c:pt>
                <c:pt idx="18">
                  <c:v>57.28</c:v>
                </c:pt>
                <c:pt idx="19">
                  <c:v>49.22</c:v>
                </c:pt>
                <c:pt idx="20">
                  <c:v>63.74</c:v>
                </c:pt>
                <c:pt idx="21">
                  <c:v>57.75</c:v>
                </c:pt>
                <c:pt idx="22">
                  <c:v>57.6</c:v>
                </c:pt>
                <c:pt idx="23">
                  <c:v>65.260000000000005</c:v>
                </c:pt>
                <c:pt idx="24">
                  <c:v>43.94</c:v>
                </c:pt>
                <c:pt idx="25">
                  <c:v>33.270000000000003</c:v>
                </c:pt>
                <c:pt idx="26">
                  <c:v>66.739999999999995</c:v>
                </c:pt>
                <c:pt idx="27">
                  <c:v>42.84</c:v>
                </c:pt>
                <c:pt idx="28">
                  <c:v>43.3</c:v>
                </c:pt>
              </c:numCache>
            </c:numRef>
          </c:val>
          <c:extLst>
            <c:ext xmlns:c16="http://schemas.microsoft.com/office/drawing/2014/chart" uri="{C3380CC4-5D6E-409C-BE32-E72D297353CC}">
              <c16:uniqueId val="{00000000-1DD1-4BC2-98C6-88A8F855E598}"/>
            </c:ext>
          </c:extLst>
        </c:ser>
        <c:ser>
          <c:idx val="1"/>
          <c:order val="1"/>
          <c:tx>
            <c:strRef>
              <c:f>БИО!$F$1</c:f>
              <c:strCache>
                <c:ptCount val="1"/>
                <c:pt idx="0">
                  <c:v>Приморский край</c:v>
                </c:pt>
              </c:strCache>
            </c:strRef>
          </c:tx>
          <c:spPr>
            <a:solidFill>
              <a:srgbClr val="0070C0"/>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05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БИО!$A$3:$A$31</c:f>
              <c:strCache>
                <c:ptCount val="29"/>
                <c:pt idx="0">
                  <c:v>1.1</c:v>
                </c:pt>
                <c:pt idx="1">
                  <c:v>1.2</c:v>
                </c:pt>
                <c:pt idx="2">
                  <c:v>1.3</c:v>
                </c:pt>
                <c:pt idx="3">
                  <c:v>2.1</c:v>
                </c:pt>
                <c:pt idx="4">
                  <c:v>2.2</c:v>
                </c:pt>
                <c:pt idx="5">
                  <c:v>3. </c:v>
                </c:pt>
                <c:pt idx="6">
                  <c:v>4.1</c:v>
                </c:pt>
                <c:pt idx="7">
                  <c:v>4.2</c:v>
                </c:pt>
                <c:pt idx="8">
                  <c:v>5.1</c:v>
                </c:pt>
                <c:pt idx="9">
                  <c:v>5.2</c:v>
                </c:pt>
                <c:pt idx="10">
                  <c:v>6. </c:v>
                </c:pt>
                <c:pt idx="11">
                  <c:v>7. </c:v>
                </c:pt>
                <c:pt idx="12">
                  <c:v>8К1. </c:v>
                </c:pt>
                <c:pt idx="13">
                  <c:v>8К2. </c:v>
                </c:pt>
                <c:pt idx="14">
                  <c:v>9. </c:v>
                </c:pt>
                <c:pt idx="15">
                  <c:v>10. </c:v>
                </c:pt>
                <c:pt idx="16">
                  <c:v>11. </c:v>
                </c:pt>
                <c:pt idx="17">
                  <c:v>12.1</c:v>
                </c:pt>
                <c:pt idx="18">
                  <c:v>12.2</c:v>
                </c:pt>
                <c:pt idx="19">
                  <c:v>13. </c:v>
                </c:pt>
                <c:pt idx="20">
                  <c:v>14. </c:v>
                </c:pt>
                <c:pt idx="21">
                  <c:v>15.1</c:v>
                </c:pt>
                <c:pt idx="22">
                  <c:v>15.2</c:v>
                </c:pt>
                <c:pt idx="23">
                  <c:v>15.3</c:v>
                </c:pt>
                <c:pt idx="24">
                  <c:v>16.1</c:v>
                </c:pt>
                <c:pt idx="25">
                  <c:v>16.2</c:v>
                </c:pt>
                <c:pt idx="26">
                  <c:v>17. </c:v>
                </c:pt>
                <c:pt idx="27">
                  <c:v>18. </c:v>
                </c:pt>
                <c:pt idx="28">
                  <c:v>19. </c:v>
                </c:pt>
              </c:strCache>
            </c:strRef>
          </c:cat>
          <c:val>
            <c:numRef>
              <c:f>БИО!$F$3:$F$31</c:f>
              <c:numCache>
                <c:formatCode>General</c:formatCode>
                <c:ptCount val="29"/>
                <c:pt idx="0">
                  <c:v>96.55</c:v>
                </c:pt>
                <c:pt idx="1">
                  <c:v>41.83</c:v>
                </c:pt>
                <c:pt idx="2">
                  <c:v>38.479999999999997</c:v>
                </c:pt>
                <c:pt idx="3">
                  <c:v>74.77</c:v>
                </c:pt>
                <c:pt idx="4">
                  <c:v>47.28</c:v>
                </c:pt>
                <c:pt idx="5">
                  <c:v>62.28</c:v>
                </c:pt>
                <c:pt idx="6">
                  <c:v>57.01</c:v>
                </c:pt>
                <c:pt idx="7">
                  <c:v>76.95</c:v>
                </c:pt>
                <c:pt idx="8">
                  <c:v>75.94</c:v>
                </c:pt>
                <c:pt idx="9">
                  <c:v>46.57</c:v>
                </c:pt>
                <c:pt idx="10">
                  <c:v>50.8</c:v>
                </c:pt>
                <c:pt idx="11">
                  <c:v>71.17</c:v>
                </c:pt>
                <c:pt idx="12">
                  <c:v>83.48</c:v>
                </c:pt>
                <c:pt idx="13">
                  <c:v>76.53</c:v>
                </c:pt>
                <c:pt idx="14">
                  <c:v>72.98</c:v>
                </c:pt>
                <c:pt idx="15">
                  <c:v>85.94</c:v>
                </c:pt>
                <c:pt idx="16">
                  <c:v>69.52</c:v>
                </c:pt>
                <c:pt idx="17">
                  <c:v>66.16</c:v>
                </c:pt>
                <c:pt idx="18">
                  <c:v>54.71</c:v>
                </c:pt>
                <c:pt idx="19">
                  <c:v>47.16</c:v>
                </c:pt>
                <c:pt idx="20">
                  <c:v>58.82</c:v>
                </c:pt>
                <c:pt idx="21">
                  <c:v>53.82</c:v>
                </c:pt>
                <c:pt idx="22">
                  <c:v>55.41</c:v>
                </c:pt>
                <c:pt idx="23">
                  <c:v>60.4</c:v>
                </c:pt>
                <c:pt idx="24">
                  <c:v>37.229999999999997</c:v>
                </c:pt>
                <c:pt idx="25">
                  <c:v>30.75</c:v>
                </c:pt>
                <c:pt idx="26">
                  <c:v>66.599999999999994</c:v>
                </c:pt>
                <c:pt idx="27">
                  <c:v>39.409999999999997</c:v>
                </c:pt>
                <c:pt idx="28">
                  <c:v>40.909999999999997</c:v>
                </c:pt>
              </c:numCache>
            </c:numRef>
          </c:val>
          <c:extLst>
            <c:ext xmlns:c16="http://schemas.microsoft.com/office/drawing/2014/chart" uri="{C3380CC4-5D6E-409C-BE32-E72D297353CC}">
              <c16:uniqueId val="{00000001-1DD1-4BC2-98C6-88A8F855E598}"/>
            </c:ext>
          </c:extLst>
        </c:ser>
        <c:dLbls>
          <c:dLblPos val="ctr"/>
          <c:showLegendKey val="0"/>
          <c:showVal val="1"/>
          <c:showCatName val="0"/>
          <c:showSerName val="0"/>
          <c:showPercent val="0"/>
          <c:showBubbleSize val="0"/>
        </c:dLbls>
        <c:gapWidth val="219"/>
        <c:overlap val="-27"/>
        <c:axId val="355724008"/>
        <c:axId val="355721656"/>
      </c:barChart>
      <c:catAx>
        <c:axId val="355724008"/>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ru-RU"/>
                  <a:t>Задание</a:t>
                </a:r>
              </a:p>
            </c:rich>
          </c:tx>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ru-RU"/>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355721656"/>
        <c:crosses val="autoZero"/>
        <c:auto val="1"/>
        <c:lblAlgn val="ctr"/>
        <c:lblOffset val="100"/>
        <c:noMultiLvlLbl val="0"/>
      </c:catAx>
      <c:valAx>
        <c:axId val="355721656"/>
        <c:scaling>
          <c:orientation val="minMax"/>
          <c:max val="1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ru-RU"/>
                  <a:t>Доля выполнения, %</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ru-RU"/>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3557240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'[Ф3_Статистика по отметкам5кл.xlsx]БИО'!$E$1</c:f>
              <c:strCache>
                <c:ptCount val="1"/>
                <c:pt idx="0">
                  <c:v>2</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ru-RU"/>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'[Ф3_Статистика по отметкам5кл.xlsx]БИО'!$A$2:$A$37</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strRef>
          </c:cat>
          <c:val>
            <c:numRef>
              <c:f>'[Ф3_Статистика по отметкам5кл.xlsx]БИО'!$E$2:$E$37</c:f>
              <c:numCache>
                <c:formatCode>General</c:formatCode>
                <c:ptCount val="36"/>
                <c:pt idx="0">
                  <c:v>2.61</c:v>
                </c:pt>
                <c:pt idx="1">
                  <c:v>2.78</c:v>
                </c:pt>
                <c:pt idx="2">
                  <c:v>0</c:v>
                </c:pt>
                <c:pt idx="3">
                  <c:v>3.69</c:v>
                </c:pt>
                <c:pt idx="4">
                  <c:v>2.54</c:v>
                </c:pt>
                <c:pt idx="5">
                  <c:v>0</c:v>
                </c:pt>
                <c:pt idx="6">
                  <c:v>0.8</c:v>
                </c:pt>
                <c:pt idx="7">
                  <c:v>0.74</c:v>
                </c:pt>
                <c:pt idx="8">
                  <c:v>4.3499999999999996</c:v>
                </c:pt>
                <c:pt idx="9">
                  <c:v>0</c:v>
                </c:pt>
                <c:pt idx="10">
                  <c:v>1.41</c:v>
                </c:pt>
                <c:pt idx="11">
                  <c:v>2.56</c:v>
                </c:pt>
                <c:pt idx="12">
                  <c:v>3.53</c:v>
                </c:pt>
                <c:pt idx="13">
                  <c:v>3.69</c:v>
                </c:pt>
                <c:pt idx="14">
                  <c:v>0</c:v>
                </c:pt>
                <c:pt idx="15">
                  <c:v>3.57</c:v>
                </c:pt>
                <c:pt idx="16">
                  <c:v>3.97</c:v>
                </c:pt>
                <c:pt idx="17">
                  <c:v>0.77</c:v>
                </c:pt>
                <c:pt idx="18">
                  <c:v>8.65</c:v>
                </c:pt>
                <c:pt idx="19">
                  <c:v>0.49</c:v>
                </c:pt>
                <c:pt idx="20">
                  <c:v>2.34</c:v>
                </c:pt>
                <c:pt idx="21">
                  <c:v>1.98</c:v>
                </c:pt>
                <c:pt idx="22">
                  <c:v>6.94</c:v>
                </c:pt>
                <c:pt idx="23">
                  <c:v>2.08</c:v>
                </c:pt>
                <c:pt idx="24">
                  <c:v>0</c:v>
                </c:pt>
                <c:pt idx="25">
                  <c:v>3.26</c:v>
                </c:pt>
                <c:pt idx="26">
                  <c:v>2.17</c:v>
                </c:pt>
                <c:pt idx="27">
                  <c:v>3.18</c:v>
                </c:pt>
                <c:pt idx="28">
                  <c:v>1.28</c:v>
                </c:pt>
                <c:pt idx="29">
                  <c:v>5.17</c:v>
                </c:pt>
                <c:pt idx="30">
                  <c:v>6.71</c:v>
                </c:pt>
                <c:pt idx="31">
                  <c:v>0</c:v>
                </c:pt>
                <c:pt idx="32">
                  <c:v>2.04</c:v>
                </c:pt>
                <c:pt idx="33">
                  <c:v>1.83</c:v>
                </c:pt>
                <c:pt idx="34">
                  <c:v>1.52</c:v>
                </c:pt>
                <c:pt idx="35">
                  <c:v>0</c:v>
                </c:pt>
              </c:numCache>
            </c:numRef>
          </c:val>
          <c:extLst>
            <c:ext xmlns:c16="http://schemas.microsoft.com/office/drawing/2014/chart" uri="{C3380CC4-5D6E-409C-BE32-E72D297353CC}">
              <c16:uniqueId val="{00000000-6DD1-4DC9-80FB-DE5D67DFCB68}"/>
            </c:ext>
          </c:extLst>
        </c:ser>
        <c:ser>
          <c:idx val="1"/>
          <c:order val="1"/>
          <c:tx>
            <c:strRef>
              <c:f>'[Ф3_Статистика по отметкам5кл.xlsx]БИО'!$F$1</c:f>
              <c:strCache>
                <c:ptCount val="1"/>
                <c:pt idx="0">
                  <c:v>3</c:v>
                </c:pt>
              </c:strCache>
            </c:strRef>
          </c:tx>
          <c:spPr>
            <a:solidFill>
              <a:schemeClr val="accent2">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'[Ф3_Статистика по отметкам5кл.xlsx]БИО'!$A$2:$A$37</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strRef>
          </c:cat>
          <c:val>
            <c:numRef>
              <c:f>'[Ф3_Статистика по отметкам5кл.xlsx]БИО'!$F$2:$F$37</c:f>
              <c:numCache>
                <c:formatCode>General</c:formatCode>
                <c:ptCount val="36"/>
                <c:pt idx="0">
                  <c:v>35.36</c:v>
                </c:pt>
                <c:pt idx="1">
                  <c:v>41.56</c:v>
                </c:pt>
                <c:pt idx="2">
                  <c:v>37.5</c:v>
                </c:pt>
                <c:pt idx="3">
                  <c:v>39.549999999999997</c:v>
                </c:pt>
                <c:pt idx="4">
                  <c:v>52.77</c:v>
                </c:pt>
                <c:pt idx="5">
                  <c:v>24.75</c:v>
                </c:pt>
                <c:pt idx="6">
                  <c:v>38.4</c:v>
                </c:pt>
                <c:pt idx="7">
                  <c:v>32.35</c:v>
                </c:pt>
                <c:pt idx="8">
                  <c:v>52.17</c:v>
                </c:pt>
                <c:pt idx="9">
                  <c:v>35</c:v>
                </c:pt>
                <c:pt idx="10">
                  <c:v>28.87</c:v>
                </c:pt>
                <c:pt idx="11">
                  <c:v>30.77</c:v>
                </c:pt>
                <c:pt idx="12">
                  <c:v>40</c:v>
                </c:pt>
                <c:pt idx="13">
                  <c:v>37.33</c:v>
                </c:pt>
                <c:pt idx="14">
                  <c:v>42.11</c:v>
                </c:pt>
                <c:pt idx="15">
                  <c:v>43.45</c:v>
                </c:pt>
                <c:pt idx="16">
                  <c:v>50.99</c:v>
                </c:pt>
                <c:pt idx="17">
                  <c:v>46.15</c:v>
                </c:pt>
                <c:pt idx="18">
                  <c:v>51.92</c:v>
                </c:pt>
                <c:pt idx="19">
                  <c:v>49.03</c:v>
                </c:pt>
                <c:pt idx="20">
                  <c:v>38.799999999999997</c:v>
                </c:pt>
                <c:pt idx="21">
                  <c:v>40.93</c:v>
                </c:pt>
                <c:pt idx="22">
                  <c:v>44.44</c:v>
                </c:pt>
                <c:pt idx="23">
                  <c:v>45.83</c:v>
                </c:pt>
                <c:pt idx="24">
                  <c:v>41.53</c:v>
                </c:pt>
                <c:pt idx="25">
                  <c:v>42.39</c:v>
                </c:pt>
                <c:pt idx="26">
                  <c:v>52.17</c:v>
                </c:pt>
                <c:pt idx="27">
                  <c:v>35.67</c:v>
                </c:pt>
                <c:pt idx="28">
                  <c:v>41.03</c:v>
                </c:pt>
                <c:pt idx="29">
                  <c:v>53.45</c:v>
                </c:pt>
                <c:pt idx="30">
                  <c:v>51.01</c:v>
                </c:pt>
                <c:pt idx="31">
                  <c:v>61.64</c:v>
                </c:pt>
                <c:pt idx="32">
                  <c:v>42.32</c:v>
                </c:pt>
                <c:pt idx="33">
                  <c:v>45.73</c:v>
                </c:pt>
                <c:pt idx="34">
                  <c:v>45.18</c:v>
                </c:pt>
                <c:pt idx="35">
                  <c:v>14.29</c:v>
                </c:pt>
              </c:numCache>
            </c:numRef>
          </c:val>
          <c:extLst>
            <c:ext xmlns:c16="http://schemas.microsoft.com/office/drawing/2014/chart" uri="{C3380CC4-5D6E-409C-BE32-E72D297353CC}">
              <c16:uniqueId val="{00000001-6DD1-4DC9-80FB-DE5D67DFCB68}"/>
            </c:ext>
          </c:extLst>
        </c:ser>
        <c:ser>
          <c:idx val="2"/>
          <c:order val="2"/>
          <c:tx>
            <c:strRef>
              <c:f>'[Ф3_Статистика по отметкам5кл.xlsx]БИО'!$G$1</c:f>
              <c:strCache>
                <c:ptCount val="1"/>
                <c:pt idx="0">
                  <c:v>4</c:v>
                </c:pt>
              </c:strCache>
            </c:strRef>
          </c:tx>
          <c:spPr>
            <a:solidFill>
              <a:schemeClr val="accent3">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'[Ф3_Статистика по отметкам5кл.xlsx]БИО'!$A$2:$A$37</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strRef>
          </c:cat>
          <c:val>
            <c:numRef>
              <c:f>'[Ф3_Статистика по отметкам5кл.xlsx]БИО'!$G$2:$G$37</c:f>
              <c:numCache>
                <c:formatCode>General</c:formatCode>
                <c:ptCount val="36"/>
                <c:pt idx="0">
                  <c:v>48.8</c:v>
                </c:pt>
                <c:pt idx="1">
                  <c:v>47.47</c:v>
                </c:pt>
                <c:pt idx="2">
                  <c:v>48.44</c:v>
                </c:pt>
                <c:pt idx="3">
                  <c:v>47.61</c:v>
                </c:pt>
                <c:pt idx="4">
                  <c:v>39.909999999999997</c:v>
                </c:pt>
                <c:pt idx="5">
                  <c:v>61.39</c:v>
                </c:pt>
                <c:pt idx="6">
                  <c:v>52.8</c:v>
                </c:pt>
                <c:pt idx="7">
                  <c:v>55.15</c:v>
                </c:pt>
                <c:pt idx="8">
                  <c:v>41.3</c:v>
                </c:pt>
                <c:pt idx="9">
                  <c:v>57.5</c:v>
                </c:pt>
                <c:pt idx="10">
                  <c:v>58.45</c:v>
                </c:pt>
                <c:pt idx="11">
                  <c:v>64.099999999999994</c:v>
                </c:pt>
                <c:pt idx="12">
                  <c:v>50.59</c:v>
                </c:pt>
                <c:pt idx="13">
                  <c:v>51.15</c:v>
                </c:pt>
                <c:pt idx="14">
                  <c:v>52.63</c:v>
                </c:pt>
                <c:pt idx="15">
                  <c:v>50.6</c:v>
                </c:pt>
                <c:pt idx="16">
                  <c:v>36.42</c:v>
                </c:pt>
                <c:pt idx="17">
                  <c:v>47.69</c:v>
                </c:pt>
                <c:pt idx="18">
                  <c:v>30.77</c:v>
                </c:pt>
                <c:pt idx="19">
                  <c:v>41.75</c:v>
                </c:pt>
                <c:pt idx="20">
                  <c:v>52.84</c:v>
                </c:pt>
                <c:pt idx="21">
                  <c:v>48.07</c:v>
                </c:pt>
                <c:pt idx="22">
                  <c:v>41.67</c:v>
                </c:pt>
                <c:pt idx="23">
                  <c:v>44.79</c:v>
                </c:pt>
                <c:pt idx="24">
                  <c:v>49.15</c:v>
                </c:pt>
                <c:pt idx="25">
                  <c:v>48.91</c:v>
                </c:pt>
                <c:pt idx="26">
                  <c:v>43.48</c:v>
                </c:pt>
                <c:pt idx="27">
                  <c:v>53.5</c:v>
                </c:pt>
                <c:pt idx="28">
                  <c:v>50</c:v>
                </c:pt>
                <c:pt idx="29">
                  <c:v>36.549999999999997</c:v>
                </c:pt>
                <c:pt idx="30">
                  <c:v>37.58</c:v>
                </c:pt>
                <c:pt idx="31">
                  <c:v>30.14</c:v>
                </c:pt>
                <c:pt idx="32">
                  <c:v>49.62</c:v>
                </c:pt>
                <c:pt idx="33">
                  <c:v>45.73</c:v>
                </c:pt>
                <c:pt idx="34">
                  <c:v>45.69</c:v>
                </c:pt>
                <c:pt idx="35">
                  <c:v>59.52</c:v>
                </c:pt>
              </c:numCache>
            </c:numRef>
          </c:val>
          <c:extLst>
            <c:ext xmlns:c16="http://schemas.microsoft.com/office/drawing/2014/chart" uri="{C3380CC4-5D6E-409C-BE32-E72D297353CC}">
              <c16:uniqueId val="{00000002-6DD1-4DC9-80FB-DE5D67DFCB68}"/>
            </c:ext>
          </c:extLst>
        </c:ser>
        <c:ser>
          <c:idx val="3"/>
          <c:order val="3"/>
          <c:tx>
            <c:strRef>
              <c:f>'[Ф3_Статистика по отметкам5кл.xlsx]БИО'!$H$1</c:f>
              <c:strCache>
                <c:ptCount val="1"/>
                <c:pt idx="0">
                  <c:v>5</c:v>
                </c:pt>
              </c:strCache>
            </c:strRef>
          </c:tx>
          <c:spPr>
            <a:solidFill>
              <a:schemeClr val="accent4">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'[Ф3_Статистика по отметкам5кл.xlsx]БИО'!$A$2:$A$37</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strRef>
          </c:cat>
          <c:val>
            <c:numRef>
              <c:f>'[Ф3_Статистика по отметкам5кл.xlsx]БИО'!$H$2:$H$37</c:f>
              <c:numCache>
                <c:formatCode>General</c:formatCode>
                <c:ptCount val="36"/>
                <c:pt idx="0">
                  <c:v>13.22</c:v>
                </c:pt>
                <c:pt idx="1">
                  <c:v>8.19</c:v>
                </c:pt>
                <c:pt idx="2">
                  <c:v>14.06</c:v>
                </c:pt>
                <c:pt idx="3">
                  <c:v>9.15</c:v>
                </c:pt>
                <c:pt idx="4">
                  <c:v>4.78</c:v>
                </c:pt>
                <c:pt idx="5">
                  <c:v>13.86</c:v>
                </c:pt>
                <c:pt idx="6">
                  <c:v>8</c:v>
                </c:pt>
                <c:pt idx="7">
                  <c:v>11.76</c:v>
                </c:pt>
                <c:pt idx="8">
                  <c:v>2.17</c:v>
                </c:pt>
                <c:pt idx="9">
                  <c:v>7.5</c:v>
                </c:pt>
                <c:pt idx="10">
                  <c:v>11.27</c:v>
                </c:pt>
                <c:pt idx="11">
                  <c:v>2.56</c:v>
                </c:pt>
                <c:pt idx="12">
                  <c:v>5.88</c:v>
                </c:pt>
                <c:pt idx="13">
                  <c:v>7.83</c:v>
                </c:pt>
                <c:pt idx="14">
                  <c:v>5.26</c:v>
                </c:pt>
                <c:pt idx="15">
                  <c:v>2.38</c:v>
                </c:pt>
                <c:pt idx="16">
                  <c:v>8.61</c:v>
                </c:pt>
                <c:pt idx="17">
                  <c:v>5.38</c:v>
                </c:pt>
                <c:pt idx="18">
                  <c:v>8.65</c:v>
                </c:pt>
                <c:pt idx="19">
                  <c:v>8.74</c:v>
                </c:pt>
                <c:pt idx="20">
                  <c:v>6.02</c:v>
                </c:pt>
                <c:pt idx="21">
                  <c:v>9.0299999999999994</c:v>
                </c:pt>
                <c:pt idx="22">
                  <c:v>6.94</c:v>
                </c:pt>
                <c:pt idx="23">
                  <c:v>7.29</c:v>
                </c:pt>
                <c:pt idx="24">
                  <c:v>9.32</c:v>
                </c:pt>
                <c:pt idx="25">
                  <c:v>5.43</c:v>
                </c:pt>
                <c:pt idx="26">
                  <c:v>2.17</c:v>
                </c:pt>
                <c:pt idx="27">
                  <c:v>7.64</c:v>
                </c:pt>
                <c:pt idx="28">
                  <c:v>7.69</c:v>
                </c:pt>
                <c:pt idx="29">
                  <c:v>4.83</c:v>
                </c:pt>
                <c:pt idx="30">
                  <c:v>4.7</c:v>
                </c:pt>
                <c:pt idx="31">
                  <c:v>8.2200000000000006</c:v>
                </c:pt>
                <c:pt idx="32">
                  <c:v>6.02</c:v>
                </c:pt>
                <c:pt idx="33">
                  <c:v>6.71</c:v>
                </c:pt>
                <c:pt idx="34">
                  <c:v>7.61</c:v>
                </c:pt>
                <c:pt idx="35">
                  <c:v>26.19</c:v>
                </c:pt>
              </c:numCache>
            </c:numRef>
          </c:val>
          <c:extLst>
            <c:ext xmlns:c16="http://schemas.microsoft.com/office/drawing/2014/chart" uri="{C3380CC4-5D6E-409C-BE32-E72D297353CC}">
              <c16:uniqueId val="{00000003-6DD1-4DC9-80FB-DE5D67DFCB68}"/>
            </c:ext>
          </c:extLst>
        </c:ser>
        <c:dLbls>
          <c:dLblPos val="ctr"/>
          <c:showLegendKey val="0"/>
          <c:showVal val="1"/>
          <c:showCatName val="0"/>
          <c:showSerName val="0"/>
          <c:showPercent val="0"/>
          <c:showBubbleSize val="0"/>
        </c:dLbls>
        <c:gapWidth val="50"/>
        <c:overlap val="100"/>
        <c:axId val="414573096"/>
        <c:axId val="414572312"/>
      </c:barChart>
      <c:catAx>
        <c:axId val="414573096"/>
        <c:scaling>
          <c:orientation val="minMax"/>
        </c:scaling>
        <c:delete val="0"/>
        <c:axPos val="l"/>
        <c:numFmt formatCode="General" sourceLinked="1"/>
        <c:majorTickMark val="none"/>
        <c:minorTickMark val="none"/>
        <c:tickLblPos val="nextTo"/>
        <c:spPr>
          <a:noFill/>
          <a:ln w="9525" cap="flat" cmpd="sng" algn="ctr">
            <a:solidFill>
              <a:schemeClr val="tx1">
                <a:lumMod val="25000"/>
                <a:lumOff val="75000"/>
              </a:schemeClr>
            </a:solidFill>
            <a:round/>
            <a:headEnd type="none" w="sm" len="sm"/>
            <a:tailEnd type="none" w="sm" len="sm"/>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crossAx val="414572312"/>
        <c:crosses val="autoZero"/>
        <c:auto val="1"/>
        <c:lblAlgn val="ctr"/>
        <c:lblOffset val="100"/>
        <c:noMultiLvlLbl val="0"/>
      </c:catAx>
      <c:valAx>
        <c:axId val="414572312"/>
        <c:scaling>
          <c:orientation val="minMax"/>
          <c:max val="100"/>
        </c:scaling>
        <c:delete val="0"/>
        <c:axPos val="b"/>
        <c:majorGridlines>
          <c:spPr>
            <a:ln w="9525" cap="flat" cmpd="sng" algn="ctr">
              <a:gradFill>
                <a:gsLst>
                  <a:gs pos="0">
                    <a:schemeClr val="tx1">
                      <a:lumMod val="5000"/>
                      <a:lumOff val="95000"/>
                    </a:schemeClr>
                  </a:gs>
                  <a:gs pos="100000">
                    <a:schemeClr val="tx1">
                      <a:lumMod val="15000"/>
                      <a:lumOff val="85000"/>
                    </a:schemeClr>
                  </a:gs>
                </a:gsLst>
                <a:lin ang="5400000" scaled="0"/>
              </a:gradFill>
              <a:round/>
            </a:ln>
            <a:effectLst/>
          </c:spPr>
        </c:majorGridlines>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414573096"/>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baseline="0">
          <a:solidFill>
            <a:sysClr val="windowText" lastClr="000000"/>
          </a:solidFill>
        </a:defRPr>
      </a:pPr>
      <a:endParaRPr lang="ru-RU"/>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7496073838991265E-2"/>
          <c:y val="3.1834281259634882E-2"/>
          <c:w val="0.9396400224865088"/>
          <c:h val="0.79233854964351458"/>
        </c:manualLayout>
      </c:layout>
      <c:barChart>
        <c:barDir val="col"/>
        <c:grouping val="clustered"/>
        <c:varyColors val="0"/>
        <c:ser>
          <c:idx val="0"/>
          <c:order val="0"/>
          <c:tx>
            <c:strRef>
              <c:f>'[Ф4_Распределение первичных баллов5кл.xlsx]БИО'!$A$2</c:f>
              <c:strCache>
                <c:ptCount val="1"/>
                <c:pt idx="0">
                  <c:v>По России</c:v>
                </c:pt>
              </c:strCache>
            </c:strRef>
          </c:tx>
          <c:spPr>
            <a:solidFill>
              <a:srgbClr val="00B0F0"/>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'[Ф4_Распределение первичных баллов5кл.xlsx]БИО'!$E$1:$AV$1</c:f>
              <c:numCache>
                <c:formatCode>General</c:formatCode>
                <c:ptCount val="44"/>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numCache>
            </c:numRef>
          </c:cat>
          <c:val>
            <c:numRef>
              <c:f>'[Ф4_Распределение первичных баллов5кл.xlsx]БИО'!$E$2:$AV$2</c:f>
              <c:numCache>
                <c:formatCode>General</c:formatCode>
                <c:ptCount val="44"/>
                <c:pt idx="0">
                  <c:v>0</c:v>
                </c:pt>
                <c:pt idx="1">
                  <c:v>0</c:v>
                </c:pt>
                <c:pt idx="2">
                  <c:v>0</c:v>
                </c:pt>
                <c:pt idx="3">
                  <c:v>0</c:v>
                </c:pt>
                <c:pt idx="4">
                  <c:v>0.1</c:v>
                </c:pt>
                <c:pt idx="5">
                  <c:v>0.1</c:v>
                </c:pt>
                <c:pt idx="6">
                  <c:v>0.1</c:v>
                </c:pt>
                <c:pt idx="7">
                  <c:v>0.2</c:v>
                </c:pt>
                <c:pt idx="8">
                  <c:v>0.3</c:v>
                </c:pt>
                <c:pt idx="9">
                  <c:v>0.3</c:v>
                </c:pt>
                <c:pt idx="10">
                  <c:v>0.4</c:v>
                </c:pt>
                <c:pt idx="11">
                  <c:v>0.5</c:v>
                </c:pt>
                <c:pt idx="12">
                  <c:v>0.6</c:v>
                </c:pt>
                <c:pt idx="13">
                  <c:v>2</c:v>
                </c:pt>
                <c:pt idx="14">
                  <c:v>2.4</c:v>
                </c:pt>
                <c:pt idx="15">
                  <c:v>2.5</c:v>
                </c:pt>
                <c:pt idx="16">
                  <c:v>2.7</c:v>
                </c:pt>
                <c:pt idx="17">
                  <c:v>2.8</c:v>
                </c:pt>
                <c:pt idx="18">
                  <c:v>3</c:v>
                </c:pt>
                <c:pt idx="19">
                  <c:v>3.2</c:v>
                </c:pt>
                <c:pt idx="20">
                  <c:v>3.3</c:v>
                </c:pt>
                <c:pt idx="21">
                  <c:v>3.4</c:v>
                </c:pt>
                <c:pt idx="22">
                  <c:v>3.4</c:v>
                </c:pt>
                <c:pt idx="23">
                  <c:v>3.5</c:v>
                </c:pt>
                <c:pt idx="24">
                  <c:v>3.3</c:v>
                </c:pt>
                <c:pt idx="25">
                  <c:v>6.6</c:v>
                </c:pt>
                <c:pt idx="26">
                  <c:v>6.4</c:v>
                </c:pt>
                <c:pt idx="27">
                  <c:v>5.8</c:v>
                </c:pt>
                <c:pt idx="28">
                  <c:v>5.2</c:v>
                </c:pt>
                <c:pt idx="29">
                  <c:v>4.8</c:v>
                </c:pt>
                <c:pt idx="30">
                  <c:v>4.4000000000000004</c:v>
                </c:pt>
                <c:pt idx="31">
                  <c:v>3.9</c:v>
                </c:pt>
                <c:pt idx="32">
                  <c:v>3.6</c:v>
                </c:pt>
                <c:pt idx="33">
                  <c:v>3.1</c:v>
                </c:pt>
                <c:pt idx="34">
                  <c:v>2.7</c:v>
                </c:pt>
                <c:pt idx="35">
                  <c:v>2.2000000000000002</c:v>
                </c:pt>
                <c:pt idx="36">
                  <c:v>4.3</c:v>
                </c:pt>
                <c:pt idx="37">
                  <c:v>3.2</c:v>
                </c:pt>
                <c:pt idx="38">
                  <c:v>2.2000000000000002</c:v>
                </c:pt>
                <c:pt idx="39">
                  <c:v>1.5</c:v>
                </c:pt>
                <c:pt idx="40">
                  <c:v>1</c:v>
                </c:pt>
                <c:pt idx="41">
                  <c:v>0.6</c:v>
                </c:pt>
                <c:pt idx="42">
                  <c:v>0.3</c:v>
                </c:pt>
                <c:pt idx="43">
                  <c:v>0.1</c:v>
                </c:pt>
              </c:numCache>
            </c:numRef>
          </c:val>
          <c:extLst>
            <c:ext xmlns:c16="http://schemas.microsoft.com/office/drawing/2014/chart" uri="{C3380CC4-5D6E-409C-BE32-E72D297353CC}">
              <c16:uniqueId val="{00000000-C23F-4113-AABC-80027A8864C6}"/>
            </c:ext>
          </c:extLst>
        </c:ser>
        <c:ser>
          <c:idx val="1"/>
          <c:order val="1"/>
          <c:tx>
            <c:strRef>
              <c:f>'[Ф4_Распределение первичных баллов5кл.xlsx]БИО'!$A$3</c:f>
              <c:strCache>
                <c:ptCount val="1"/>
                <c:pt idx="0">
                  <c:v>По Приморскому краю</c:v>
                </c:pt>
              </c:strCache>
            </c:strRef>
          </c:tx>
          <c:spPr>
            <a:solidFill>
              <a:srgbClr val="0070C0"/>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'[Ф4_Распределение первичных баллов5кл.xlsx]БИО'!$E$1:$AV$1</c:f>
              <c:numCache>
                <c:formatCode>General</c:formatCode>
                <c:ptCount val="44"/>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numCache>
            </c:numRef>
          </c:cat>
          <c:val>
            <c:numRef>
              <c:f>'[Ф4_Распределение первичных баллов5кл.xlsx]БИО'!$E$3:$AV$3</c:f>
              <c:numCache>
                <c:formatCode>General</c:formatCode>
                <c:ptCount val="44"/>
                <c:pt idx="0">
                  <c:v>0</c:v>
                </c:pt>
                <c:pt idx="1">
                  <c:v>0</c:v>
                </c:pt>
                <c:pt idx="2">
                  <c:v>0</c:v>
                </c:pt>
                <c:pt idx="3">
                  <c:v>0.1</c:v>
                </c:pt>
                <c:pt idx="4">
                  <c:v>0.1</c:v>
                </c:pt>
                <c:pt idx="5">
                  <c:v>0.1</c:v>
                </c:pt>
                <c:pt idx="6">
                  <c:v>0.3</c:v>
                </c:pt>
                <c:pt idx="7">
                  <c:v>0.1</c:v>
                </c:pt>
                <c:pt idx="8">
                  <c:v>0.2</c:v>
                </c:pt>
                <c:pt idx="9">
                  <c:v>0.4</c:v>
                </c:pt>
                <c:pt idx="10">
                  <c:v>0.4</c:v>
                </c:pt>
                <c:pt idx="11">
                  <c:v>0.5</c:v>
                </c:pt>
                <c:pt idx="12">
                  <c:v>0.5</c:v>
                </c:pt>
                <c:pt idx="13">
                  <c:v>2.6</c:v>
                </c:pt>
                <c:pt idx="14">
                  <c:v>2.9</c:v>
                </c:pt>
                <c:pt idx="15">
                  <c:v>2.8</c:v>
                </c:pt>
                <c:pt idx="16">
                  <c:v>3.1</c:v>
                </c:pt>
                <c:pt idx="17">
                  <c:v>3.6</c:v>
                </c:pt>
                <c:pt idx="18">
                  <c:v>3.8</c:v>
                </c:pt>
                <c:pt idx="19">
                  <c:v>3.9</c:v>
                </c:pt>
                <c:pt idx="20">
                  <c:v>3.7</c:v>
                </c:pt>
                <c:pt idx="21">
                  <c:v>4</c:v>
                </c:pt>
                <c:pt idx="22">
                  <c:v>3.8</c:v>
                </c:pt>
                <c:pt idx="23">
                  <c:v>3.9</c:v>
                </c:pt>
                <c:pt idx="24">
                  <c:v>3.4</c:v>
                </c:pt>
                <c:pt idx="25">
                  <c:v>7.4</c:v>
                </c:pt>
                <c:pt idx="26">
                  <c:v>6.4</c:v>
                </c:pt>
                <c:pt idx="27">
                  <c:v>5.4</c:v>
                </c:pt>
                <c:pt idx="28">
                  <c:v>5.2</c:v>
                </c:pt>
                <c:pt idx="29">
                  <c:v>4.5</c:v>
                </c:pt>
                <c:pt idx="30">
                  <c:v>4.2</c:v>
                </c:pt>
                <c:pt idx="31">
                  <c:v>3.5</c:v>
                </c:pt>
                <c:pt idx="32">
                  <c:v>3.7</c:v>
                </c:pt>
                <c:pt idx="33">
                  <c:v>2.7</c:v>
                </c:pt>
                <c:pt idx="34">
                  <c:v>2.5</c:v>
                </c:pt>
                <c:pt idx="35">
                  <c:v>2</c:v>
                </c:pt>
                <c:pt idx="36">
                  <c:v>2.8</c:v>
                </c:pt>
                <c:pt idx="37">
                  <c:v>2.1</c:v>
                </c:pt>
                <c:pt idx="38">
                  <c:v>1.2</c:v>
                </c:pt>
                <c:pt idx="39">
                  <c:v>0.9</c:v>
                </c:pt>
                <c:pt idx="40">
                  <c:v>0.8</c:v>
                </c:pt>
                <c:pt idx="41">
                  <c:v>0.3</c:v>
                </c:pt>
                <c:pt idx="42">
                  <c:v>0.1</c:v>
                </c:pt>
                <c:pt idx="43">
                  <c:v>0.1</c:v>
                </c:pt>
              </c:numCache>
            </c:numRef>
          </c:val>
          <c:extLst>
            <c:ext xmlns:c16="http://schemas.microsoft.com/office/drawing/2014/chart" uri="{C3380CC4-5D6E-409C-BE32-E72D297353CC}">
              <c16:uniqueId val="{00000001-C23F-4113-AABC-80027A8864C6}"/>
            </c:ext>
          </c:extLst>
        </c:ser>
        <c:dLbls>
          <c:dLblPos val="outEnd"/>
          <c:showLegendKey val="0"/>
          <c:showVal val="1"/>
          <c:showCatName val="0"/>
          <c:showSerName val="0"/>
          <c:showPercent val="0"/>
          <c:showBubbleSize val="0"/>
        </c:dLbls>
        <c:gapWidth val="200"/>
        <c:overlap val="-25"/>
        <c:axId val="10914728"/>
        <c:axId val="352766352"/>
      </c:barChart>
      <c:catAx>
        <c:axId val="10914728"/>
        <c:scaling>
          <c:orientation val="minMax"/>
        </c:scaling>
        <c:delete val="0"/>
        <c:axPos val="b"/>
        <c:title>
          <c:tx>
            <c:rich>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ru-RU"/>
                  <a:t>Баллы</a:t>
                </a:r>
              </a:p>
            </c:rich>
          </c:tx>
          <c:overlay val="0"/>
          <c:spPr>
            <a:noFill/>
            <a:ln>
              <a:noFill/>
            </a:ln>
            <a:effectLst/>
          </c:spPr>
          <c:txPr>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352766352"/>
        <c:crosses val="autoZero"/>
        <c:auto val="1"/>
        <c:lblAlgn val="ctr"/>
        <c:lblOffset val="100"/>
        <c:noMultiLvlLbl val="0"/>
      </c:catAx>
      <c:valAx>
        <c:axId val="35276635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ru-RU"/>
                  <a:t>Доля участников, %</a:t>
                </a:r>
              </a:p>
            </c:rich>
          </c:tx>
          <c:overlay val="0"/>
          <c:spPr>
            <a:noFill/>
            <a:ln>
              <a:noFill/>
            </a:ln>
            <a:effectLst/>
          </c:spPr>
          <c:txPr>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109147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baseline="0">
          <a:solidFill>
            <a:sysClr val="windowText" lastClr="000000"/>
          </a:solidFill>
        </a:defRPr>
      </a:pPr>
      <a:endParaRPr lang="ru-RU"/>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r">
              <a:defRPr sz="1200" b="0" i="0" u="none" strike="noStrike" kern="1200" spc="0" baseline="0">
                <a:solidFill>
                  <a:schemeClr val="tx1">
                    <a:lumMod val="65000"/>
                    <a:lumOff val="35000"/>
                  </a:schemeClr>
                </a:solidFill>
                <a:latin typeface="+mn-lt"/>
                <a:ea typeface="+mn-ea"/>
                <a:cs typeface="+mn-cs"/>
              </a:defRPr>
            </a:pPr>
            <a:r>
              <a:rPr lang="ru-RU" sz="1200" dirty="0"/>
              <a:t>Результаты</a:t>
            </a:r>
            <a:r>
              <a:rPr lang="ru-RU" sz="1200" baseline="0" dirty="0"/>
              <a:t> проведения ВПР по количеству участников (отметки), чел.</a:t>
            </a:r>
            <a:endParaRPr lang="ru-RU" sz="1200" dirty="0"/>
          </a:p>
        </c:rich>
      </c:tx>
      <c:layout>
        <c:manualLayout>
          <c:xMode val="edge"/>
          <c:yMode val="edge"/>
          <c:x val="0.14556733141263703"/>
          <c:y val="2.286624614379664E-3"/>
        </c:manualLayout>
      </c:layout>
      <c:overlay val="0"/>
      <c:spPr>
        <a:noFill/>
        <a:ln>
          <a:noFill/>
        </a:ln>
        <a:effectLst/>
      </c:spPr>
      <c:txPr>
        <a:bodyPr rot="0" spcFirstLastPara="1" vertOverflow="ellipsis" vert="horz" wrap="square" anchor="ctr" anchorCtr="1"/>
        <a:lstStyle/>
        <a:p>
          <a:pPr algn="r">
            <a:defRPr sz="1200" b="0" i="0" u="none" strike="noStrike" kern="1200" spc="0" baseline="0">
              <a:solidFill>
                <a:schemeClr val="tx1">
                  <a:lumMod val="65000"/>
                  <a:lumOff val="35000"/>
                </a:schemeClr>
              </a:solidFill>
              <a:latin typeface="+mn-lt"/>
              <a:ea typeface="+mn-ea"/>
              <a:cs typeface="+mn-cs"/>
            </a:defRPr>
          </a:pPr>
          <a:endParaRPr lang="ru-RU"/>
        </a:p>
      </c:txPr>
    </c:title>
    <c:autoTitleDeleted val="0"/>
    <c:plotArea>
      <c:layout/>
      <c:barChart>
        <c:barDir val="bar"/>
        <c:grouping val="stacked"/>
        <c:varyColors val="0"/>
        <c:ser>
          <c:idx val="0"/>
          <c:order val="0"/>
          <c:tx>
            <c:strRef>
              <c:f>Лист1!$B$1</c:f>
              <c:strCache>
                <c:ptCount val="1"/>
                <c:pt idx="0">
                  <c:v>"2"</c:v>
                </c:pt>
              </c:strCache>
            </c:strRef>
          </c:tx>
          <c:spPr>
            <a:solidFill>
              <a:schemeClr val="accent6"/>
            </a:solidFill>
            <a:ln>
              <a:noFill/>
            </a:ln>
            <a:effectLst/>
          </c:spPr>
          <c:invertIfNegative val="0"/>
          <c:dLbls>
            <c:dLbl>
              <c:idx val="0"/>
              <c:layout>
                <c:manualLayout>
                  <c:x val="-4.252898339774088E-3"/>
                  <c:y val="-8.3841933978078516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B405-469A-AD8D-0B41522754EE}"/>
                </c:ext>
              </c:extLst>
            </c:dLbl>
            <c:dLbl>
              <c:idx val="1"/>
              <c:layout>
                <c:manualLayout>
                  <c:x val="3.5623782867665633E-3"/>
                  <c:y val="-4.57324922875932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B405-469A-AD8D-0B41522754EE}"/>
                </c:ext>
              </c:extLst>
            </c:dLbl>
            <c:dLbl>
              <c:idx val="2"/>
              <c:layout>
                <c:manualLayout>
                  <c:x val="-1.6656534776309868E-2"/>
                  <c:y val="-4.619927560130594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B405-469A-AD8D-0B41522754EE}"/>
                </c:ext>
              </c:extLst>
            </c:dLbl>
            <c:dLbl>
              <c:idx val="3"/>
              <c:layout>
                <c:manualLayout>
                  <c:x val="-1.1162169328057948E-2"/>
                  <c:y val="-3.933938978939669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D6F9-4BC4-BB57-DB2786995CF4}"/>
                </c:ext>
              </c:extLst>
            </c:dLbl>
            <c:dLbl>
              <c:idx val="4"/>
              <c:layout>
                <c:manualLayout>
                  <c:x val="-1.3022530882734234E-2"/>
                  <c:y val="-3.933938978939673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D6F9-4BC4-BB57-DB2786995CF4}"/>
                </c:ext>
              </c:extLst>
            </c:dLbl>
            <c:dLbl>
              <c:idx val="5"/>
              <c:layout>
                <c:manualLayout>
                  <c:x val="-1.6743253992086871E-2"/>
                  <c:y val="-3.47112262847618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D6F9-4BC4-BB57-DB2786995CF4}"/>
                </c:ext>
              </c:extLst>
            </c:dLbl>
            <c:dLbl>
              <c:idx val="6"/>
              <c:layout>
                <c:manualLayout>
                  <c:x val="-1.4882892437410552E-2"/>
                  <c:y val="-4.628163504634905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6F9-4BC4-BB57-DB2786995CF4}"/>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Лист1!$A$2:$A$8</c:f>
              <c:strCache>
                <c:ptCount val="7"/>
                <c:pt idx="0">
                  <c:v>Русский язык</c:v>
                </c:pt>
                <c:pt idx="1">
                  <c:v>Математика</c:v>
                </c:pt>
                <c:pt idx="2">
                  <c:v>Биология</c:v>
                </c:pt>
                <c:pt idx="3">
                  <c:v>История</c:v>
                </c:pt>
                <c:pt idx="4">
                  <c:v>География</c:v>
                </c:pt>
                <c:pt idx="5">
                  <c:v>Английский язык</c:v>
                </c:pt>
                <c:pt idx="6">
                  <c:v>Литература</c:v>
                </c:pt>
              </c:strCache>
            </c:strRef>
          </c:cat>
          <c:val>
            <c:numRef>
              <c:f>Лист1!$B$2:$B$8</c:f>
              <c:numCache>
                <c:formatCode>General</c:formatCode>
                <c:ptCount val="7"/>
                <c:pt idx="0">
                  <c:v>2392</c:v>
                </c:pt>
                <c:pt idx="1">
                  <c:v>1564</c:v>
                </c:pt>
                <c:pt idx="2">
                  <c:v>274</c:v>
                </c:pt>
                <c:pt idx="3">
                  <c:v>367</c:v>
                </c:pt>
                <c:pt idx="4">
                  <c:v>319</c:v>
                </c:pt>
                <c:pt idx="5">
                  <c:v>632</c:v>
                </c:pt>
                <c:pt idx="6">
                  <c:v>605</c:v>
                </c:pt>
              </c:numCache>
            </c:numRef>
          </c:val>
          <c:extLst>
            <c:ext xmlns:c16="http://schemas.microsoft.com/office/drawing/2014/chart" uri="{C3380CC4-5D6E-409C-BE32-E72D297353CC}">
              <c16:uniqueId val="{00000000-B405-469A-AD8D-0B41522754EE}"/>
            </c:ext>
          </c:extLst>
        </c:ser>
        <c:ser>
          <c:idx val="1"/>
          <c:order val="1"/>
          <c:tx>
            <c:strRef>
              <c:f>Лист1!$C$1</c:f>
              <c:strCache>
                <c:ptCount val="1"/>
                <c:pt idx="0">
                  <c:v>"3"</c:v>
                </c:pt>
              </c:strCache>
            </c:strRef>
          </c:tx>
          <c:spPr>
            <a:solidFill>
              <a:schemeClr val="accent5"/>
            </a:solidFill>
            <a:ln>
              <a:noFill/>
            </a:ln>
            <a:effectLst/>
          </c:spPr>
          <c:invertIfNegative val="0"/>
          <c:dLbls>
            <c:dLbl>
              <c:idx val="6"/>
              <c:layout>
                <c:manualLayout>
                  <c:x val="3.7207231093526381E-3"/>
                  <c:y val="-5.090979855098395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6F9-4BC4-BB57-DB2786995CF4}"/>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Лист1!$A$2:$A$8</c:f>
              <c:strCache>
                <c:ptCount val="7"/>
                <c:pt idx="0">
                  <c:v>Русский язык</c:v>
                </c:pt>
                <c:pt idx="1">
                  <c:v>Математика</c:v>
                </c:pt>
                <c:pt idx="2">
                  <c:v>Биология</c:v>
                </c:pt>
                <c:pt idx="3">
                  <c:v>История</c:v>
                </c:pt>
                <c:pt idx="4">
                  <c:v>География</c:v>
                </c:pt>
                <c:pt idx="5">
                  <c:v>Английский язык</c:v>
                </c:pt>
                <c:pt idx="6">
                  <c:v>Литература</c:v>
                </c:pt>
              </c:strCache>
            </c:strRef>
          </c:cat>
          <c:val>
            <c:numRef>
              <c:f>Лист1!$C$2:$C$8</c:f>
              <c:numCache>
                <c:formatCode>General</c:formatCode>
                <c:ptCount val="7"/>
                <c:pt idx="0">
                  <c:v>8620</c:v>
                </c:pt>
                <c:pt idx="1">
                  <c:v>8516</c:v>
                </c:pt>
                <c:pt idx="2">
                  <c:v>4092</c:v>
                </c:pt>
                <c:pt idx="3">
                  <c:v>2479</c:v>
                </c:pt>
                <c:pt idx="4">
                  <c:v>4597</c:v>
                </c:pt>
                <c:pt idx="5">
                  <c:v>2673</c:v>
                </c:pt>
                <c:pt idx="6">
                  <c:v>2327</c:v>
                </c:pt>
              </c:numCache>
            </c:numRef>
          </c:val>
          <c:extLst>
            <c:ext xmlns:c16="http://schemas.microsoft.com/office/drawing/2014/chart" uri="{C3380CC4-5D6E-409C-BE32-E72D297353CC}">
              <c16:uniqueId val="{00000001-B405-469A-AD8D-0B41522754EE}"/>
            </c:ext>
          </c:extLst>
        </c:ser>
        <c:ser>
          <c:idx val="2"/>
          <c:order val="2"/>
          <c:tx>
            <c:strRef>
              <c:f>Лист1!$D$1</c:f>
              <c:strCache>
                <c:ptCount val="1"/>
                <c:pt idx="0">
                  <c:v>"4"</c:v>
                </c:pt>
              </c:strCache>
            </c:strRef>
          </c:tx>
          <c:spPr>
            <a:solidFill>
              <a:schemeClr val="accent4"/>
            </a:solidFill>
            <a:ln>
              <a:noFill/>
            </a:ln>
            <a:effectLst/>
          </c:spPr>
          <c:invertIfNegative val="0"/>
          <c:dLbls>
            <c:dLbl>
              <c:idx val="6"/>
              <c:layout>
                <c:manualLayout>
                  <c:x val="1.4882892437410552E-2"/>
                  <c:y val="-5.090979855098395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6F9-4BC4-BB57-DB2786995CF4}"/>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Лист1!$A$2:$A$8</c:f>
              <c:strCache>
                <c:ptCount val="7"/>
                <c:pt idx="0">
                  <c:v>Русский язык</c:v>
                </c:pt>
                <c:pt idx="1">
                  <c:v>Математика</c:v>
                </c:pt>
                <c:pt idx="2">
                  <c:v>Биология</c:v>
                </c:pt>
                <c:pt idx="3">
                  <c:v>История</c:v>
                </c:pt>
                <c:pt idx="4">
                  <c:v>География</c:v>
                </c:pt>
                <c:pt idx="5">
                  <c:v>Английский язык</c:v>
                </c:pt>
                <c:pt idx="6">
                  <c:v>Литература</c:v>
                </c:pt>
              </c:strCache>
            </c:strRef>
          </c:cat>
          <c:val>
            <c:numRef>
              <c:f>Лист1!$D$2:$D$8</c:f>
              <c:numCache>
                <c:formatCode>General</c:formatCode>
                <c:ptCount val="7"/>
                <c:pt idx="0">
                  <c:v>6245</c:v>
                </c:pt>
                <c:pt idx="1">
                  <c:v>7417</c:v>
                </c:pt>
                <c:pt idx="2">
                  <c:v>4673</c:v>
                </c:pt>
                <c:pt idx="3">
                  <c:v>2731</c:v>
                </c:pt>
                <c:pt idx="4">
                  <c:v>4435</c:v>
                </c:pt>
                <c:pt idx="5">
                  <c:v>2553</c:v>
                </c:pt>
                <c:pt idx="6">
                  <c:v>2490</c:v>
                </c:pt>
              </c:numCache>
            </c:numRef>
          </c:val>
          <c:extLst>
            <c:ext xmlns:c16="http://schemas.microsoft.com/office/drawing/2014/chart" uri="{C3380CC4-5D6E-409C-BE32-E72D297353CC}">
              <c16:uniqueId val="{00000002-B405-469A-AD8D-0B41522754EE}"/>
            </c:ext>
          </c:extLst>
        </c:ser>
        <c:ser>
          <c:idx val="3"/>
          <c:order val="3"/>
          <c:tx>
            <c:strRef>
              <c:f>Лист1!$E$1</c:f>
              <c:strCache>
                <c:ptCount val="1"/>
                <c:pt idx="0">
                  <c:v>"5"</c:v>
                </c:pt>
              </c:strCache>
            </c:strRef>
          </c:tx>
          <c:spPr>
            <a:solidFill>
              <a:schemeClr val="accent6">
                <a:lumMod val="60000"/>
              </a:schemeClr>
            </a:solidFill>
            <a:ln>
              <a:noFill/>
            </a:ln>
            <a:effectLst/>
          </c:spPr>
          <c:invertIfNegative val="0"/>
          <c:dLbls>
            <c:dLbl>
              <c:idx val="4"/>
              <c:layout>
                <c:manualLayout>
                  <c:x val="2.7905423320144784E-2"/>
                  <c:y val="-4.165347154171415E-2"/>
                </c:manualLayout>
              </c:layout>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ru-RU"/>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D6F9-4BC4-BB57-DB2786995CF4}"/>
                </c:ext>
              </c:extLst>
            </c:dLbl>
            <c:dLbl>
              <c:idx val="5"/>
              <c:layout>
                <c:manualLayout>
                  <c:x val="2.9765784874821035E-2"/>
                  <c:y val="-3.2397144532444334E-2"/>
                </c:manualLayout>
              </c:layout>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ru-RU"/>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D6F9-4BC4-BB57-DB2786995CF4}"/>
                </c:ext>
              </c:extLst>
            </c:dLbl>
            <c:dLbl>
              <c:idx val="6"/>
              <c:layout>
                <c:manualLayout>
                  <c:x val="4.2788315757555304E-2"/>
                  <c:y val="-1.6198572266222167E-2"/>
                </c:manualLayout>
              </c:layout>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ru-RU"/>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6F9-4BC4-BB57-DB2786995CF4}"/>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Лист1!$A$2:$A$8</c:f>
              <c:strCache>
                <c:ptCount val="7"/>
                <c:pt idx="0">
                  <c:v>Русский язык</c:v>
                </c:pt>
                <c:pt idx="1">
                  <c:v>Математика</c:v>
                </c:pt>
                <c:pt idx="2">
                  <c:v>Биология</c:v>
                </c:pt>
                <c:pt idx="3">
                  <c:v>История</c:v>
                </c:pt>
                <c:pt idx="4">
                  <c:v>География</c:v>
                </c:pt>
                <c:pt idx="5">
                  <c:v>Английский язык</c:v>
                </c:pt>
                <c:pt idx="6">
                  <c:v>Литература</c:v>
                </c:pt>
              </c:strCache>
            </c:strRef>
          </c:cat>
          <c:val>
            <c:numRef>
              <c:f>Лист1!$E$2:$E$8</c:f>
              <c:numCache>
                <c:formatCode>General</c:formatCode>
                <c:ptCount val="7"/>
                <c:pt idx="0">
                  <c:v>2614</c:v>
                </c:pt>
                <c:pt idx="1">
                  <c:v>2777</c:v>
                </c:pt>
                <c:pt idx="2">
                  <c:v>806</c:v>
                </c:pt>
                <c:pt idx="3">
                  <c:v>1126</c:v>
                </c:pt>
                <c:pt idx="4">
                  <c:v>698</c:v>
                </c:pt>
                <c:pt idx="5">
                  <c:v>702</c:v>
                </c:pt>
                <c:pt idx="6">
                  <c:v>1206</c:v>
                </c:pt>
              </c:numCache>
            </c:numRef>
          </c:val>
          <c:extLst>
            <c:ext xmlns:c16="http://schemas.microsoft.com/office/drawing/2014/chart" uri="{C3380CC4-5D6E-409C-BE32-E72D297353CC}">
              <c16:uniqueId val="{00000003-B405-469A-AD8D-0B41522754EE}"/>
            </c:ext>
          </c:extLst>
        </c:ser>
        <c:dLbls>
          <c:showLegendKey val="0"/>
          <c:showVal val="0"/>
          <c:showCatName val="0"/>
          <c:showSerName val="0"/>
          <c:showPercent val="0"/>
          <c:showBubbleSize val="0"/>
        </c:dLbls>
        <c:gapWidth val="150"/>
        <c:overlap val="100"/>
        <c:axId val="1358290175"/>
        <c:axId val="1446896543"/>
      </c:barChart>
      <c:catAx>
        <c:axId val="1358290175"/>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ru-RU"/>
          </a:p>
        </c:txPr>
        <c:crossAx val="1446896543"/>
        <c:crosses val="autoZero"/>
        <c:auto val="1"/>
        <c:lblAlgn val="ctr"/>
        <c:lblOffset val="100"/>
        <c:noMultiLvlLbl val="0"/>
      </c:catAx>
      <c:valAx>
        <c:axId val="1446896543"/>
        <c:scaling>
          <c:orientation val="minMax"/>
          <c:max val="20000"/>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35829017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'[Ф9_Сравнение отметок с отметками по журналу 5 кл.xlsx]БИО'!$D$1</c:f>
              <c:strCache>
                <c:ptCount val="1"/>
                <c:pt idx="0">
                  <c:v>Понизили
(Отметка &lt; Отметка по журналу) %</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ru-RU"/>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'[Ф9_Сравнение отметок с отметками по журналу 5 кл.xlsx]БИО'!$A$2:$A$36</c:f>
              <c:strCache>
                <c:ptCount val="35"/>
                <c:pt idx="0">
                  <c:v>Приморский край</c:v>
                </c:pt>
                <c:pt idx="1">
                  <c:v>Лазовский муниципальный округ</c:v>
                </c:pt>
                <c:pt idx="2">
                  <c:v>Владивостокский городской округ</c:v>
                </c:pt>
                <c:pt idx="3">
                  <c:v>Артемовский городской округ</c:v>
                </c:pt>
                <c:pt idx="4">
                  <c:v>Кавалеровский муниципальный округ</c:v>
                </c:pt>
                <c:pt idx="5">
                  <c:v>Партизанский муниципальный округ</c:v>
                </c:pt>
                <c:pt idx="6">
                  <c:v>Черниговский муниципальный округ</c:v>
                </c:pt>
                <c:pt idx="7">
                  <c:v>Яковлевский муниципальный округ</c:v>
                </c:pt>
                <c:pt idx="8">
                  <c:v>Ольгинский муниципальный округ</c:v>
                </c:pt>
                <c:pt idx="9">
                  <c:v>Октябрьский муниципальный округ</c:v>
                </c:pt>
                <c:pt idx="10">
                  <c:v>Анучинский муниципальный округ</c:v>
                </c:pt>
                <c:pt idx="11">
                  <c:v>Ханкайский муниципальный округ</c:v>
                </c:pt>
                <c:pt idx="12">
                  <c:v>Городской округ Большой Камень</c:v>
                </c:pt>
                <c:pt idx="13">
                  <c:v>Дальнереченский муниципальный округ</c:v>
                </c:pt>
                <c:pt idx="14">
                  <c:v>Фокино</c:v>
                </c:pt>
                <c:pt idx="15">
                  <c:v>Дальнереченский городской округ</c:v>
                </c:pt>
                <c:pt idx="16">
                  <c:v>Михайловский муниципальный округ</c:v>
                </c:pt>
                <c:pt idx="17">
                  <c:v>Пожарский муниципальный округ</c:v>
                </c:pt>
                <c:pt idx="18">
                  <c:v>Муниципальный округ город Партизанск</c:v>
                </c:pt>
                <c:pt idx="19">
                  <c:v>Муниципальный округ Спасск-Дальний</c:v>
                </c:pt>
                <c:pt idx="20">
                  <c:v>Уссурийский городской округ</c:v>
                </c:pt>
                <c:pt idx="21">
                  <c:v>Шкотовский муниципальный округ</c:v>
                </c:pt>
                <c:pt idx="22">
                  <c:v>Кировский муниципальный округ</c:v>
                </c:pt>
                <c:pt idx="23">
                  <c:v>Хорольский муниципальный округ</c:v>
                </c:pt>
                <c:pt idx="24">
                  <c:v>Чугуевский муниципальный округ</c:v>
                </c:pt>
                <c:pt idx="25">
                  <c:v>Тернейский муниципальный округ</c:v>
                </c:pt>
                <c:pt idx="26">
                  <c:v>Арсеньевский городской округ</c:v>
                </c:pt>
                <c:pt idx="27">
                  <c:v>Пограничный муниципальный округ</c:v>
                </c:pt>
                <c:pt idx="28">
                  <c:v>Надеждинский муниципальный район</c:v>
                </c:pt>
                <c:pt idx="29">
                  <c:v>Хасанский муниципальный округ</c:v>
                </c:pt>
                <c:pt idx="30">
                  <c:v>Красноармейский муниципальный округ</c:v>
                </c:pt>
                <c:pt idx="31">
                  <c:v>Находкинский городской округ</c:v>
                </c:pt>
                <c:pt idx="32">
                  <c:v>Дальнегорский муниципальный округ</c:v>
                </c:pt>
                <c:pt idx="33">
                  <c:v>Лесозаводский муниципальный округ</c:v>
                </c:pt>
                <c:pt idx="34">
                  <c:v>Приморский край (региональное подчинение)</c:v>
                </c:pt>
              </c:strCache>
            </c:strRef>
          </c:cat>
          <c:val>
            <c:numRef>
              <c:f>'[Ф9_Сравнение отметок с отметками по журналу 5 кл.xlsx]БИО'!$D$2:$D$36</c:f>
              <c:numCache>
                <c:formatCode>General</c:formatCode>
                <c:ptCount val="35"/>
                <c:pt idx="0">
                  <c:v>25.56</c:v>
                </c:pt>
                <c:pt idx="1">
                  <c:v>10.94</c:v>
                </c:pt>
                <c:pt idx="2">
                  <c:v>31.21</c:v>
                </c:pt>
                <c:pt idx="3">
                  <c:v>24.85</c:v>
                </c:pt>
                <c:pt idx="4">
                  <c:v>2.02</c:v>
                </c:pt>
                <c:pt idx="5">
                  <c:v>16.8</c:v>
                </c:pt>
                <c:pt idx="6">
                  <c:v>36.67</c:v>
                </c:pt>
                <c:pt idx="7">
                  <c:v>52.17</c:v>
                </c:pt>
                <c:pt idx="8">
                  <c:v>15</c:v>
                </c:pt>
                <c:pt idx="9">
                  <c:v>14.08</c:v>
                </c:pt>
                <c:pt idx="10">
                  <c:v>2.56</c:v>
                </c:pt>
                <c:pt idx="11">
                  <c:v>20</c:v>
                </c:pt>
                <c:pt idx="12">
                  <c:v>35.020000000000003</c:v>
                </c:pt>
                <c:pt idx="13">
                  <c:v>21.05</c:v>
                </c:pt>
                <c:pt idx="14">
                  <c:v>38.299999999999997</c:v>
                </c:pt>
                <c:pt idx="15">
                  <c:v>20.53</c:v>
                </c:pt>
                <c:pt idx="16">
                  <c:v>28.46</c:v>
                </c:pt>
                <c:pt idx="17">
                  <c:v>33.33</c:v>
                </c:pt>
                <c:pt idx="18">
                  <c:v>15.68</c:v>
                </c:pt>
                <c:pt idx="19">
                  <c:v>15.1</c:v>
                </c:pt>
                <c:pt idx="20">
                  <c:v>26.74</c:v>
                </c:pt>
                <c:pt idx="21">
                  <c:v>48.94</c:v>
                </c:pt>
                <c:pt idx="22">
                  <c:v>17.71</c:v>
                </c:pt>
                <c:pt idx="23">
                  <c:v>13.56</c:v>
                </c:pt>
                <c:pt idx="24">
                  <c:v>8.6999999999999993</c:v>
                </c:pt>
                <c:pt idx="25">
                  <c:v>54.35</c:v>
                </c:pt>
                <c:pt idx="26">
                  <c:v>15.92</c:v>
                </c:pt>
                <c:pt idx="27">
                  <c:v>8.9700000000000006</c:v>
                </c:pt>
                <c:pt idx="28">
                  <c:v>24.83</c:v>
                </c:pt>
                <c:pt idx="29">
                  <c:v>36.909999999999997</c:v>
                </c:pt>
                <c:pt idx="30">
                  <c:v>24.66</c:v>
                </c:pt>
                <c:pt idx="31">
                  <c:v>16.559999999999999</c:v>
                </c:pt>
                <c:pt idx="32">
                  <c:v>25.61</c:v>
                </c:pt>
                <c:pt idx="33">
                  <c:v>31.47</c:v>
                </c:pt>
                <c:pt idx="34">
                  <c:v>29.32</c:v>
                </c:pt>
              </c:numCache>
            </c:numRef>
          </c:val>
          <c:extLst>
            <c:ext xmlns:c16="http://schemas.microsoft.com/office/drawing/2014/chart" uri="{C3380CC4-5D6E-409C-BE32-E72D297353CC}">
              <c16:uniqueId val="{00000000-C4D0-4600-9256-1D3F5938AD59}"/>
            </c:ext>
          </c:extLst>
        </c:ser>
        <c:ser>
          <c:idx val="1"/>
          <c:order val="1"/>
          <c:tx>
            <c:strRef>
              <c:f>'[Ф9_Сравнение отметок с отметками по журналу 5 кл.xlsx]БИО'!$F$1</c:f>
              <c:strCache>
                <c:ptCount val="1"/>
                <c:pt idx="0">
                  <c:v>Подтвердили
(Отметка = Отметке по журналу) %</c:v>
                </c:pt>
              </c:strCache>
            </c:strRef>
          </c:tx>
          <c:spPr>
            <a:solidFill>
              <a:schemeClr val="accent2">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'[Ф9_Сравнение отметок с отметками по журналу 5 кл.xlsx]БИО'!$A$2:$A$36</c:f>
              <c:strCache>
                <c:ptCount val="35"/>
                <c:pt idx="0">
                  <c:v>Приморский край</c:v>
                </c:pt>
                <c:pt idx="1">
                  <c:v>Лазовский муниципальный округ</c:v>
                </c:pt>
                <c:pt idx="2">
                  <c:v>Владивостокский городской округ</c:v>
                </c:pt>
                <c:pt idx="3">
                  <c:v>Артемовский городской округ</c:v>
                </c:pt>
                <c:pt idx="4">
                  <c:v>Кавалеровский муниципальный округ</c:v>
                </c:pt>
                <c:pt idx="5">
                  <c:v>Партизанский муниципальный округ</c:v>
                </c:pt>
                <c:pt idx="6">
                  <c:v>Черниговский муниципальный округ</c:v>
                </c:pt>
                <c:pt idx="7">
                  <c:v>Яковлевский муниципальный округ</c:v>
                </c:pt>
                <c:pt idx="8">
                  <c:v>Ольгинский муниципальный округ</c:v>
                </c:pt>
                <c:pt idx="9">
                  <c:v>Октябрьский муниципальный округ</c:v>
                </c:pt>
                <c:pt idx="10">
                  <c:v>Анучинский муниципальный округ</c:v>
                </c:pt>
                <c:pt idx="11">
                  <c:v>Ханкайский муниципальный округ</c:v>
                </c:pt>
                <c:pt idx="12">
                  <c:v>Городской округ Большой Камень</c:v>
                </c:pt>
                <c:pt idx="13">
                  <c:v>Дальнереченский муниципальный округ</c:v>
                </c:pt>
                <c:pt idx="14">
                  <c:v>Фокино</c:v>
                </c:pt>
                <c:pt idx="15">
                  <c:v>Дальнереченский городской округ</c:v>
                </c:pt>
                <c:pt idx="16">
                  <c:v>Михайловский муниципальный округ</c:v>
                </c:pt>
                <c:pt idx="17">
                  <c:v>Пожарский муниципальный округ</c:v>
                </c:pt>
                <c:pt idx="18">
                  <c:v>Муниципальный округ город Партизанск</c:v>
                </c:pt>
                <c:pt idx="19">
                  <c:v>Муниципальный округ Спасск-Дальний</c:v>
                </c:pt>
                <c:pt idx="20">
                  <c:v>Уссурийский городской округ</c:v>
                </c:pt>
                <c:pt idx="21">
                  <c:v>Шкотовский муниципальный округ</c:v>
                </c:pt>
                <c:pt idx="22">
                  <c:v>Кировский муниципальный округ</c:v>
                </c:pt>
                <c:pt idx="23">
                  <c:v>Хорольский муниципальный округ</c:v>
                </c:pt>
                <c:pt idx="24">
                  <c:v>Чугуевский муниципальный округ</c:v>
                </c:pt>
                <c:pt idx="25">
                  <c:v>Тернейский муниципальный округ</c:v>
                </c:pt>
                <c:pt idx="26">
                  <c:v>Арсеньевский городской округ</c:v>
                </c:pt>
                <c:pt idx="27">
                  <c:v>Пограничный муниципальный округ</c:v>
                </c:pt>
                <c:pt idx="28">
                  <c:v>Надеждинский муниципальный район</c:v>
                </c:pt>
                <c:pt idx="29">
                  <c:v>Хасанский муниципальный округ</c:v>
                </c:pt>
                <c:pt idx="30">
                  <c:v>Красноармейский муниципальный округ</c:v>
                </c:pt>
                <c:pt idx="31">
                  <c:v>Находкинский городской округ</c:v>
                </c:pt>
                <c:pt idx="32">
                  <c:v>Дальнегорский муниципальный округ</c:v>
                </c:pt>
                <c:pt idx="33">
                  <c:v>Лесозаводский муниципальный округ</c:v>
                </c:pt>
                <c:pt idx="34">
                  <c:v>Приморский край (региональное подчинение)</c:v>
                </c:pt>
              </c:strCache>
            </c:strRef>
          </c:cat>
          <c:val>
            <c:numRef>
              <c:f>'[Ф9_Сравнение отметок с отметками по журналу 5 кл.xlsx]БИО'!$F$2:$F$36</c:f>
              <c:numCache>
                <c:formatCode>General</c:formatCode>
                <c:ptCount val="35"/>
                <c:pt idx="0">
                  <c:v>67.819999999999993</c:v>
                </c:pt>
                <c:pt idx="1">
                  <c:v>89.06</c:v>
                </c:pt>
                <c:pt idx="2">
                  <c:v>61.32</c:v>
                </c:pt>
                <c:pt idx="3">
                  <c:v>69.760000000000005</c:v>
                </c:pt>
                <c:pt idx="4">
                  <c:v>87.88</c:v>
                </c:pt>
                <c:pt idx="5">
                  <c:v>80.8</c:v>
                </c:pt>
                <c:pt idx="6">
                  <c:v>57.5</c:v>
                </c:pt>
                <c:pt idx="7">
                  <c:v>45.65</c:v>
                </c:pt>
                <c:pt idx="8">
                  <c:v>80</c:v>
                </c:pt>
                <c:pt idx="9">
                  <c:v>77.459999999999994</c:v>
                </c:pt>
                <c:pt idx="10">
                  <c:v>97.44</c:v>
                </c:pt>
                <c:pt idx="11">
                  <c:v>71.760000000000005</c:v>
                </c:pt>
                <c:pt idx="12">
                  <c:v>59.45</c:v>
                </c:pt>
                <c:pt idx="13">
                  <c:v>76.319999999999993</c:v>
                </c:pt>
                <c:pt idx="14">
                  <c:v>60.28</c:v>
                </c:pt>
                <c:pt idx="15">
                  <c:v>73.510000000000005</c:v>
                </c:pt>
                <c:pt idx="16">
                  <c:v>60.77</c:v>
                </c:pt>
                <c:pt idx="17">
                  <c:v>53.54</c:v>
                </c:pt>
                <c:pt idx="18">
                  <c:v>81.62</c:v>
                </c:pt>
                <c:pt idx="19">
                  <c:v>75.84</c:v>
                </c:pt>
                <c:pt idx="20">
                  <c:v>66.290000000000006</c:v>
                </c:pt>
                <c:pt idx="21">
                  <c:v>40.43</c:v>
                </c:pt>
                <c:pt idx="22">
                  <c:v>80.209999999999994</c:v>
                </c:pt>
                <c:pt idx="23">
                  <c:v>78.81</c:v>
                </c:pt>
                <c:pt idx="24">
                  <c:v>90.22</c:v>
                </c:pt>
                <c:pt idx="25">
                  <c:v>45.65</c:v>
                </c:pt>
                <c:pt idx="26">
                  <c:v>74.2</c:v>
                </c:pt>
                <c:pt idx="27">
                  <c:v>83.33</c:v>
                </c:pt>
                <c:pt idx="28">
                  <c:v>71.72</c:v>
                </c:pt>
                <c:pt idx="29">
                  <c:v>56.38</c:v>
                </c:pt>
                <c:pt idx="30">
                  <c:v>69.86</c:v>
                </c:pt>
                <c:pt idx="31">
                  <c:v>78.39</c:v>
                </c:pt>
                <c:pt idx="32">
                  <c:v>69.510000000000005</c:v>
                </c:pt>
                <c:pt idx="33">
                  <c:v>63.96</c:v>
                </c:pt>
                <c:pt idx="34">
                  <c:v>54.45</c:v>
                </c:pt>
              </c:numCache>
            </c:numRef>
          </c:val>
          <c:extLst>
            <c:ext xmlns:c16="http://schemas.microsoft.com/office/drawing/2014/chart" uri="{C3380CC4-5D6E-409C-BE32-E72D297353CC}">
              <c16:uniqueId val="{00000001-C4D0-4600-9256-1D3F5938AD59}"/>
            </c:ext>
          </c:extLst>
        </c:ser>
        <c:ser>
          <c:idx val="2"/>
          <c:order val="2"/>
          <c:tx>
            <c:strRef>
              <c:f>'[Ф9_Сравнение отметок с отметками по журналу 5 кл.xlsx]БИО'!$H$1</c:f>
              <c:strCache>
                <c:ptCount val="1"/>
                <c:pt idx="0">
                  <c:v>Повысили
(Отметка &gt; Отметка по журналу) %</c:v>
                </c:pt>
              </c:strCache>
            </c:strRef>
          </c:tx>
          <c:spPr>
            <a:solidFill>
              <a:schemeClr val="accent3">
                <a:lumMod val="60000"/>
                <a:lumOff val="40000"/>
              </a:schemeClr>
            </a:solidFill>
            <a:ln>
              <a:noFill/>
            </a:ln>
            <a:effectLst/>
          </c:spPr>
          <c:invertIfNegative val="0"/>
          <c:dLbls>
            <c:dLbl>
              <c:idx val="0"/>
              <c:layout>
                <c:manualLayout>
                  <c:x val="-4.1862892106141877E-3"/>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C4D0-4600-9256-1D3F5938AD59}"/>
                </c:ext>
              </c:extLst>
            </c:dLbl>
            <c:dLbl>
              <c:idx val="6"/>
              <c:layout>
                <c:manualLayout>
                  <c:x val="-1.2558867631842564E-2"/>
                  <c:y val="-1.4211722129882782E-16"/>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C4D0-4600-9256-1D3F5938AD59}"/>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'[Ф9_Сравнение отметок с отметками по журналу 5 кл.xlsx]БИО'!$A$2:$A$36</c:f>
              <c:strCache>
                <c:ptCount val="35"/>
                <c:pt idx="0">
                  <c:v>Приморский край</c:v>
                </c:pt>
                <c:pt idx="1">
                  <c:v>Лазовский муниципальный округ</c:v>
                </c:pt>
                <c:pt idx="2">
                  <c:v>Владивостокский городской округ</c:v>
                </c:pt>
                <c:pt idx="3">
                  <c:v>Артемовский городской округ</c:v>
                </c:pt>
                <c:pt idx="4">
                  <c:v>Кавалеровский муниципальный округ</c:v>
                </c:pt>
                <c:pt idx="5">
                  <c:v>Партизанский муниципальный округ</c:v>
                </c:pt>
                <c:pt idx="6">
                  <c:v>Черниговский муниципальный округ</c:v>
                </c:pt>
                <c:pt idx="7">
                  <c:v>Яковлевский муниципальный округ</c:v>
                </c:pt>
                <c:pt idx="8">
                  <c:v>Ольгинский муниципальный округ</c:v>
                </c:pt>
                <c:pt idx="9">
                  <c:v>Октябрьский муниципальный округ</c:v>
                </c:pt>
                <c:pt idx="10">
                  <c:v>Анучинский муниципальный округ</c:v>
                </c:pt>
                <c:pt idx="11">
                  <c:v>Ханкайский муниципальный округ</c:v>
                </c:pt>
                <c:pt idx="12">
                  <c:v>Городской округ Большой Камень</c:v>
                </c:pt>
                <c:pt idx="13">
                  <c:v>Дальнереченский муниципальный округ</c:v>
                </c:pt>
                <c:pt idx="14">
                  <c:v>Фокино</c:v>
                </c:pt>
                <c:pt idx="15">
                  <c:v>Дальнереченский городской округ</c:v>
                </c:pt>
                <c:pt idx="16">
                  <c:v>Михайловский муниципальный округ</c:v>
                </c:pt>
                <c:pt idx="17">
                  <c:v>Пожарский муниципальный округ</c:v>
                </c:pt>
                <c:pt idx="18">
                  <c:v>Муниципальный округ город Партизанск</c:v>
                </c:pt>
                <c:pt idx="19">
                  <c:v>Муниципальный округ Спасск-Дальний</c:v>
                </c:pt>
                <c:pt idx="20">
                  <c:v>Уссурийский городской округ</c:v>
                </c:pt>
                <c:pt idx="21">
                  <c:v>Шкотовский муниципальный округ</c:v>
                </c:pt>
                <c:pt idx="22">
                  <c:v>Кировский муниципальный округ</c:v>
                </c:pt>
                <c:pt idx="23">
                  <c:v>Хорольский муниципальный округ</c:v>
                </c:pt>
                <c:pt idx="24">
                  <c:v>Чугуевский муниципальный округ</c:v>
                </c:pt>
                <c:pt idx="25">
                  <c:v>Тернейский муниципальный округ</c:v>
                </c:pt>
                <c:pt idx="26">
                  <c:v>Арсеньевский городской округ</c:v>
                </c:pt>
                <c:pt idx="27">
                  <c:v>Пограничный муниципальный округ</c:v>
                </c:pt>
                <c:pt idx="28">
                  <c:v>Надеждинский муниципальный район</c:v>
                </c:pt>
                <c:pt idx="29">
                  <c:v>Хасанский муниципальный округ</c:v>
                </c:pt>
                <c:pt idx="30">
                  <c:v>Красноармейский муниципальный округ</c:v>
                </c:pt>
                <c:pt idx="31">
                  <c:v>Находкинский городской округ</c:v>
                </c:pt>
                <c:pt idx="32">
                  <c:v>Дальнегорский муниципальный округ</c:v>
                </c:pt>
                <c:pt idx="33">
                  <c:v>Лесозаводский муниципальный округ</c:v>
                </c:pt>
                <c:pt idx="34">
                  <c:v>Приморский край (региональное подчинение)</c:v>
                </c:pt>
              </c:strCache>
            </c:strRef>
          </c:cat>
          <c:val>
            <c:numRef>
              <c:f>'[Ф9_Сравнение отметок с отметками по журналу 5 кл.xlsx]БИО'!$H$2:$H$36</c:f>
              <c:numCache>
                <c:formatCode>General</c:formatCode>
                <c:ptCount val="35"/>
                <c:pt idx="0">
                  <c:v>6.62</c:v>
                </c:pt>
                <c:pt idx="1">
                  <c:v>0</c:v>
                </c:pt>
                <c:pt idx="2">
                  <c:v>7.47</c:v>
                </c:pt>
                <c:pt idx="3">
                  <c:v>5.39</c:v>
                </c:pt>
                <c:pt idx="4">
                  <c:v>10.1</c:v>
                </c:pt>
                <c:pt idx="5">
                  <c:v>2.4</c:v>
                </c:pt>
                <c:pt idx="6">
                  <c:v>5.83</c:v>
                </c:pt>
                <c:pt idx="7">
                  <c:v>2.17</c:v>
                </c:pt>
                <c:pt idx="8">
                  <c:v>5</c:v>
                </c:pt>
                <c:pt idx="9">
                  <c:v>8.4499999999999993</c:v>
                </c:pt>
                <c:pt idx="10">
                  <c:v>0</c:v>
                </c:pt>
                <c:pt idx="11">
                  <c:v>8.24</c:v>
                </c:pt>
                <c:pt idx="12">
                  <c:v>5.53</c:v>
                </c:pt>
                <c:pt idx="13">
                  <c:v>2.63</c:v>
                </c:pt>
                <c:pt idx="14">
                  <c:v>1.42</c:v>
                </c:pt>
                <c:pt idx="15">
                  <c:v>5.96</c:v>
                </c:pt>
                <c:pt idx="16">
                  <c:v>10.77</c:v>
                </c:pt>
                <c:pt idx="17">
                  <c:v>13.13</c:v>
                </c:pt>
                <c:pt idx="18">
                  <c:v>2.7</c:v>
                </c:pt>
                <c:pt idx="19">
                  <c:v>9.06</c:v>
                </c:pt>
                <c:pt idx="20">
                  <c:v>6.96</c:v>
                </c:pt>
                <c:pt idx="21">
                  <c:v>10.64</c:v>
                </c:pt>
                <c:pt idx="22">
                  <c:v>2.08</c:v>
                </c:pt>
                <c:pt idx="23">
                  <c:v>7.63</c:v>
                </c:pt>
                <c:pt idx="24">
                  <c:v>1.0900000000000001</c:v>
                </c:pt>
                <c:pt idx="25">
                  <c:v>0</c:v>
                </c:pt>
                <c:pt idx="26">
                  <c:v>9.8699999999999992</c:v>
                </c:pt>
                <c:pt idx="27">
                  <c:v>7.69</c:v>
                </c:pt>
                <c:pt idx="28">
                  <c:v>3.45</c:v>
                </c:pt>
                <c:pt idx="29">
                  <c:v>6.71</c:v>
                </c:pt>
                <c:pt idx="30">
                  <c:v>5.48</c:v>
                </c:pt>
                <c:pt idx="31">
                  <c:v>5.05</c:v>
                </c:pt>
                <c:pt idx="32">
                  <c:v>4.88</c:v>
                </c:pt>
                <c:pt idx="33">
                  <c:v>4.57</c:v>
                </c:pt>
                <c:pt idx="34">
                  <c:v>16.23</c:v>
                </c:pt>
              </c:numCache>
            </c:numRef>
          </c:val>
          <c:extLst>
            <c:ext xmlns:c16="http://schemas.microsoft.com/office/drawing/2014/chart" uri="{C3380CC4-5D6E-409C-BE32-E72D297353CC}">
              <c16:uniqueId val="{00000004-C4D0-4600-9256-1D3F5938AD59}"/>
            </c:ext>
          </c:extLst>
        </c:ser>
        <c:dLbls>
          <c:dLblPos val="ctr"/>
          <c:showLegendKey val="0"/>
          <c:showVal val="1"/>
          <c:showCatName val="0"/>
          <c:showSerName val="0"/>
          <c:showPercent val="0"/>
          <c:showBubbleSize val="0"/>
        </c:dLbls>
        <c:gapWidth val="50"/>
        <c:overlap val="100"/>
        <c:axId val="478250576"/>
        <c:axId val="478256064"/>
      </c:barChart>
      <c:catAx>
        <c:axId val="478250576"/>
        <c:scaling>
          <c:orientation val="minMax"/>
        </c:scaling>
        <c:delete val="0"/>
        <c:axPos val="l"/>
        <c:numFmt formatCode="General" sourceLinked="1"/>
        <c:majorTickMark val="none"/>
        <c:minorTickMark val="none"/>
        <c:tickLblPos val="nextTo"/>
        <c:spPr>
          <a:noFill/>
          <a:ln w="9525" cap="flat" cmpd="sng" algn="ctr">
            <a:solidFill>
              <a:schemeClr val="tx1">
                <a:lumMod val="25000"/>
                <a:lumOff val="75000"/>
              </a:schemeClr>
            </a:solidFill>
            <a:round/>
            <a:headEnd type="none" w="sm" len="sm"/>
            <a:tailEnd type="none" w="sm" len="sm"/>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crossAx val="478256064"/>
        <c:crosses val="autoZero"/>
        <c:auto val="1"/>
        <c:lblAlgn val="ctr"/>
        <c:lblOffset val="100"/>
        <c:noMultiLvlLbl val="0"/>
      </c:catAx>
      <c:valAx>
        <c:axId val="478256064"/>
        <c:scaling>
          <c:orientation val="minMax"/>
          <c:max val="100"/>
        </c:scaling>
        <c:delete val="0"/>
        <c:axPos val="b"/>
        <c:majorGridlines>
          <c:spPr>
            <a:ln w="9525" cap="flat" cmpd="sng" algn="ctr">
              <a:gradFill>
                <a:gsLst>
                  <a:gs pos="0">
                    <a:schemeClr val="tx1">
                      <a:lumMod val="5000"/>
                      <a:lumOff val="95000"/>
                    </a:schemeClr>
                  </a:gs>
                  <a:gs pos="100000">
                    <a:schemeClr val="tx1">
                      <a:lumMod val="15000"/>
                      <a:lumOff val="85000"/>
                    </a:schemeClr>
                  </a:gs>
                </a:gsLst>
                <a:lin ang="5400000" scaled="0"/>
              </a:gradFill>
              <a:round/>
            </a:ln>
            <a:effectLst/>
          </c:spPr>
        </c:majorGridlines>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478250576"/>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baseline="0">
          <a:solidFill>
            <a:sysClr val="windowText" lastClr="000000"/>
          </a:solidFill>
        </a:defRPr>
      </a:pPr>
      <a:endParaRPr lang="ru-RU"/>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4365021215489268E-2"/>
          <c:y val="0.10127458820480974"/>
          <c:w val="0.96563497878451077"/>
          <c:h val="0.4632953358582928"/>
        </c:manualLayout>
      </c:layout>
      <c:barChart>
        <c:barDir val="col"/>
        <c:grouping val="clustered"/>
        <c:varyColors val="0"/>
        <c:ser>
          <c:idx val="4"/>
          <c:order val="0"/>
          <c:tx>
            <c:strRef>
              <c:f>Лист1!$B$1</c:f>
              <c:strCache>
                <c:ptCount val="1"/>
                <c:pt idx="0">
                  <c:v>2022</c:v>
                </c:pt>
              </c:strCache>
            </c:strRef>
          </c:tx>
          <c:spPr>
            <a:solidFill>
              <a:schemeClr val="accent5"/>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Лист1!$A$2:$A$18</c:f>
              <c:strCache>
                <c:ptCount val="17"/>
                <c:pt idx="0">
                  <c:v>Лазовский МО</c:v>
                </c:pt>
                <c:pt idx="1">
                  <c:v>Владивостокский ГО</c:v>
                </c:pt>
                <c:pt idx="2">
                  <c:v>Артемовский ГО</c:v>
                </c:pt>
                <c:pt idx="3">
                  <c:v>Кавалеровский МО</c:v>
                </c:pt>
                <c:pt idx="4">
                  <c:v>Партизанский МО</c:v>
                </c:pt>
                <c:pt idx="5">
                  <c:v>Черниговский МО</c:v>
                </c:pt>
                <c:pt idx="6">
                  <c:v>Яковлевский МО</c:v>
                </c:pt>
                <c:pt idx="7">
                  <c:v>Ольгинский МО</c:v>
                </c:pt>
                <c:pt idx="8">
                  <c:v>Октябрьский МО</c:v>
                </c:pt>
                <c:pt idx="9">
                  <c:v>Анучинский МО</c:v>
                </c:pt>
                <c:pt idx="10">
                  <c:v>Ханкайский МО</c:v>
                </c:pt>
                <c:pt idx="11">
                  <c:v>Большой Камень ГО</c:v>
                </c:pt>
                <c:pt idx="12">
                  <c:v>Дальнереченский МР</c:v>
                </c:pt>
                <c:pt idx="13">
                  <c:v>ЗАТО Фокино</c:v>
                </c:pt>
                <c:pt idx="14">
                  <c:v>Дальнереченский ГО</c:v>
                </c:pt>
                <c:pt idx="15">
                  <c:v>Михайловский МР</c:v>
                </c:pt>
                <c:pt idx="16">
                  <c:v>Пожарский МО</c:v>
                </c:pt>
              </c:strCache>
            </c:strRef>
          </c:cat>
          <c:val>
            <c:numRef>
              <c:f>Лист1!$B$2:$B$18</c:f>
              <c:numCache>
                <c:formatCode>General</c:formatCode>
                <c:ptCount val="17"/>
                <c:pt idx="0">
                  <c:v>37.04</c:v>
                </c:pt>
                <c:pt idx="1">
                  <c:v>46.32</c:v>
                </c:pt>
                <c:pt idx="2">
                  <c:v>52.86</c:v>
                </c:pt>
                <c:pt idx="3">
                  <c:v>45.62</c:v>
                </c:pt>
                <c:pt idx="4">
                  <c:v>42.97</c:v>
                </c:pt>
                <c:pt idx="5">
                  <c:v>39.58</c:v>
                </c:pt>
                <c:pt idx="6">
                  <c:v>66.430000000000007</c:v>
                </c:pt>
                <c:pt idx="7">
                  <c:v>42.22</c:v>
                </c:pt>
                <c:pt idx="8">
                  <c:v>51.32</c:v>
                </c:pt>
                <c:pt idx="9">
                  <c:v>46.88</c:v>
                </c:pt>
                <c:pt idx="10">
                  <c:v>32.42</c:v>
                </c:pt>
                <c:pt idx="11">
                  <c:v>36.04</c:v>
                </c:pt>
                <c:pt idx="12">
                  <c:v>46.32</c:v>
                </c:pt>
                <c:pt idx="13">
                  <c:v>51.43</c:v>
                </c:pt>
                <c:pt idx="14">
                  <c:v>58.14</c:v>
                </c:pt>
                <c:pt idx="15">
                  <c:v>34.590000000000003</c:v>
                </c:pt>
                <c:pt idx="16">
                  <c:v>31.9</c:v>
                </c:pt>
              </c:numCache>
            </c:numRef>
          </c:val>
          <c:extLst>
            <c:ext xmlns:c16="http://schemas.microsoft.com/office/drawing/2014/chart" uri="{C3380CC4-5D6E-409C-BE32-E72D297353CC}">
              <c16:uniqueId val="{00000000-1135-48DF-8CB1-2088B74DD5DB}"/>
            </c:ext>
          </c:extLst>
        </c:ser>
        <c:ser>
          <c:idx val="0"/>
          <c:order val="1"/>
          <c:tx>
            <c:strRef>
              <c:f>Лист1!$C$1</c:f>
              <c:strCache>
                <c:ptCount val="1"/>
                <c:pt idx="0">
                  <c:v>2023</c:v>
                </c:pt>
              </c:strCache>
            </c:strRef>
          </c:tx>
          <c:spPr>
            <a:solidFill>
              <a:schemeClr val="accent1"/>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Лист1!$A$2:$A$18</c:f>
              <c:strCache>
                <c:ptCount val="17"/>
                <c:pt idx="0">
                  <c:v>Лазовский МО</c:v>
                </c:pt>
                <c:pt idx="1">
                  <c:v>Владивостокский ГО</c:v>
                </c:pt>
                <c:pt idx="2">
                  <c:v>Артемовский ГО</c:v>
                </c:pt>
                <c:pt idx="3">
                  <c:v>Кавалеровский МО</c:v>
                </c:pt>
                <c:pt idx="4">
                  <c:v>Партизанский МО</c:v>
                </c:pt>
                <c:pt idx="5">
                  <c:v>Черниговский МО</c:v>
                </c:pt>
                <c:pt idx="6">
                  <c:v>Яковлевский МО</c:v>
                </c:pt>
                <c:pt idx="7">
                  <c:v>Ольгинский МО</c:v>
                </c:pt>
                <c:pt idx="8">
                  <c:v>Октябрьский МО</c:v>
                </c:pt>
                <c:pt idx="9">
                  <c:v>Анучинский МО</c:v>
                </c:pt>
                <c:pt idx="10">
                  <c:v>Ханкайский МО</c:v>
                </c:pt>
                <c:pt idx="11">
                  <c:v>Большой Камень ГО</c:v>
                </c:pt>
                <c:pt idx="12">
                  <c:v>Дальнереченский МР</c:v>
                </c:pt>
                <c:pt idx="13">
                  <c:v>ЗАТО Фокино</c:v>
                </c:pt>
                <c:pt idx="14">
                  <c:v>Дальнереченский ГО</c:v>
                </c:pt>
                <c:pt idx="15">
                  <c:v>Михайловский МР</c:v>
                </c:pt>
                <c:pt idx="16">
                  <c:v>Пожарский МО</c:v>
                </c:pt>
              </c:strCache>
            </c:strRef>
          </c:cat>
          <c:val>
            <c:numRef>
              <c:f>Лист1!$C$2:$C$18</c:f>
              <c:numCache>
                <c:formatCode>General</c:formatCode>
                <c:ptCount val="17"/>
                <c:pt idx="0">
                  <c:v>39.29</c:v>
                </c:pt>
                <c:pt idx="1">
                  <c:v>49.34</c:v>
                </c:pt>
                <c:pt idx="2">
                  <c:v>54.18</c:v>
                </c:pt>
                <c:pt idx="3">
                  <c:v>60.8</c:v>
                </c:pt>
                <c:pt idx="4">
                  <c:v>60.26</c:v>
                </c:pt>
                <c:pt idx="5">
                  <c:v>48.67</c:v>
                </c:pt>
                <c:pt idx="6">
                  <c:v>55.2</c:v>
                </c:pt>
                <c:pt idx="7">
                  <c:v>55.42</c:v>
                </c:pt>
                <c:pt idx="8">
                  <c:v>58.53</c:v>
                </c:pt>
                <c:pt idx="9">
                  <c:v>60.2</c:v>
                </c:pt>
                <c:pt idx="10">
                  <c:v>62.43</c:v>
                </c:pt>
                <c:pt idx="11">
                  <c:v>43</c:v>
                </c:pt>
                <c:pt idx="12">
                  <c:v>51.72</c:v>
                </c:pt>
                <c:pt idx="13">
                  <c:v>55.6</c:v>
                </c:pt>
                <c:pt idx="14">
                  <c:v>56.73</c:v>
                </c:pt>
                <c:pt idx="15">
                  <c:v>39.299999999999997</c:v>
                </c:pt>
                <c:pt idx="16">
                  <c:v>40.619999999999997</c:v>
                </c:pt>
              </c:numCache>
            </c:numRef>
          </c:val>
          <c:extLst>
            <c:ext xmlns:c16="http://schemas.microsoft.com/office/drawing/2014/chart" uri="{C3380CC4-5D6E-409C-BE32-E72D297353CC}">
              <c16:uniqueId val="{00000000-6120-4448-93D3-948E35661C93}"/>
            </c:ext>
          </c:extLst>
        </c:ser>
        <c:ser>
          <c:idx val="1"/>
          <c:order val="2"/>
          <c:tx>
            <c:strRef>
              <c:f>Лист1!$D$1</c:f>
              <c:strCache>
                <c:ptCount val="1"/>
                <c:pt idx="0">
                  <c:v>2024</c:v>
                </c:pt>
              </c:strCache>
            </c:strRef>
          </c:tx>
          <c:spPr>
            <a:solidFill>
              <a:schemeClr val="accent2"/>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Лист1!$A$2:$A$18</c:f>
              <c:strCache>
                <c:ptCount val="17"/>
                <c:pt idx="0">
                  <c:v>Лазовский МО</c:v>
                </c:pt>
                <c:pt idx="1">
                  <c:v>Владивостокский ГО</c:v>
                </c:pt>
                <c:pt idx="2">
                  <c:v>Артемовский ГО</c:v>
                </c:pt>
                <c:pt idx="3">
                  <c:v>Кавалеровский МО</c:v>
                </c:pt>
                <c:pt idx="4">
                  <c:v>Партизанский МО</c:v>
                </c:pt>
                <c:pt idx="5">
                  <c:v>Черниговский МО</c:v>
                </c:pt>
                <c:pt idx="6">
                  <c:v>Яковлевский МО</c:v>
                </c:pt>
                <c:pt idx="7">
                  <c:v>Ольгинский МО</c:v>
                </c:pt>
                <c:pt idx="8">
                  <c:v>Октябрьский МО</c:v>
                </c:pt>
                <c:pt idx="9">
                  <c:v>Анучинский МО</c:v>
                </c:pt>
                <c:pt idx="10">
                  <c:v>Ханкайский МО</c:v>
                </c:pt>
                <c:pt idx="11">
                  <c:v>Большой Камень ГО</c:v>
                </c:pt>
                <c:pt idx="12">
                  <c:v>Дальнереченский МР</c:v>
                </c:pt>
                <c:pt idx="13">
                  <c:v>ЗАТО Фокино</c:v>
                </c:pt>
                <c:pt idx="14">
                  <c:v>Дальнереченский ГО</c:v>
                </c:pt>
                <c:pt idx="15">
                  <c:v>Михайловский МР</c:v>
                </c:pt>
                <c:pt idx="16">
                  <c:v>Пожарский МО</c:v>
                </c:pt>
              </c:strCache>
            </c:strRef>
          </c:cat>
          <c:val>
            <c:numRef>
              <c:f>Лист1!$D$2:$D$18</c:f>
              <c:numCache>
                <c:formatCode>General</c:formatCode>
                <c:ptCount val="17"/>
                <c:pt idx="0">
                  <c:v>48.540000000000006</c:v>
                </c:pt>
                <c:pt idx="1">
                  <c:v>53.57</c:v>
                </c:pt>
                <c:pt idx="2">
                  <c:v>55.58</c:v>
                </c:pt>
                <c:pt idx="3">
                  <c:v>48.620000000000005</c:v>
                </c:pt>
                <c:pt idx="4">
                  <c:v>55.04</c:v>
                </c:pt>
                <c:pt idx="5">
                  <c:v>57.38</c:v>
                </c:pt>
                <c:pt idx="6">
                  <c:v>45.769999999999996</c:v>
                </c:pt>
                <c:pt idx="7">
                  <c:v>67.56</c:v>
                </c:pt>
                <c:pt idx="8">
                  <c:v>43.44</c:v>
                </c:pt>
                <c:pt idx="9">
                  <c:v>59.09</c:v>
                </c:pt>
                <c:pt idx="10">
                  <c:v>65.2</c:v>
                </c:pt>
                <c:pt idx="11">
                  <c:v>45.44</c:v>
                </c:pt>
                <c:pt idx="12">
                  <c:v>57.78</c:v>
                </c:pt>
                <c:pt idx="13">
                  <c:v>49.58</c:v>
                </c:pt>
                <c:pt idx="14">
                  <c:v>47.09</c:v>
                </c:pt>
                <c:pt idx="15">
                  <c:v>50</c:v>
                </c:pt>
                <c:pt idx="16">
                  <c:v>50</c:v>
                </c:pt>
              </c:numCache>
            </c:numRef>
          </c:val>
          <c:extLst>
            <c:ext xmlns:c16="http://schemas.microsoft.com/office/drawing/2014/chart" uri="{C3380CC4-5D6E-409C-BE32-E72D297353CC}">
              <c16:uniqueId val="{00000001-6120-4448-93D3-948E35661C93}"/>
            </c:ext>
          </c:extLst>
        </c:ser>
        <c:ser>
          <c:idx val="2"/>
          <c:order val="3"/>
          <c:tx>
            <c:strRef>
              <c:f>Лист1!$E$1</c:f>
              <c:strCache>
                <c:ptCount val="1"/>
                <c:pt idx="0">
                  <c:v>2025</c:v>
                </c:pt>
              </c:strCache>
            </c:strRef>
          </c:tx>
          <c:spPr>
            <a:solidFill>
              <a:schemeClr val="accent3"/>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Лист1!$A$2:$A$18</c:f>
              <c:strCache>
                <c:ptCount val="17"/>
                <c:pt idx="0">
                  <c:v>Лазовский МО</c:v>
                </c:pt>
                <c:pt idx="1">
                  <c:v>Владивостокский ГО</c:v>
                </c:pt>
                <c:pt idx="2">
                  <c:v>Артемовский ГО</c:v>
                </c:pt>
                <c:pt idx="3">
                  <c:v>Кавалеровский МО</c:v>
                </c:pt>
                <c:pt idx="4">
                  <c:v>Партизанский МО</c:v>
                </c:pt>
                <c:pt idx="5">
                  <c:v>Черниговский МО</c:v>
                </c:pt>
                <c:pt idx="6">
                  <c:v>Яковлевский МО</c:v>
                </c:pt>
                <c:pt idx="7">
                  <c:v>Ольгинский МО</c:v>
                </c:pt>
                <c:pt idx="8">
                  <c:v>Октябрьский МО</c:v>
                </c:pt>
                <c:pt idx="9">
                  <c:v>Анучинский МО</c:v>
                </c:pt>
                <c:pt idx="10">
                  <c:v>Ханкайский МО</c:v>
                </c:pt>
                <c:pt idx="11">
                  <c:v>Большой Камень ГО</c:v>
                </c:pt>
                <c:pt idx="12">
                  <c:v>Дальнереченский МР</c:v>
                </c:pt>
                <c:pt idx="13">
                  <c:v>ЗАТО Фокино</c:v>
                </c:pt>
                <c:pt idx="14">
                  <c:v>Дальнереченский ГО</c:v>
                </c:pt>
                <c:pt idx="15">
                  <c:v>Михайловский МР</c:v>
                </c:pt>
                <c:pt idx="16">
                  <c:v>Пожарский МО</c:v>
                </c:pt>
              </c:strCache>
            </c:strRef>
          </c:cat>
          <c:val>
            <c:numRef>
              <c:f>Лист1!$E$2:$E$18</c:f>
              <c:numCache>
                <c:formatCode>General</c:formatCode>
                <c:ptCount val="17"/>
                <c:pt idx="0">
                  <c:v>39.51</c:v>
                </c:pt>
                <c:pt idx="1">
                  <c:v>54.410000000000004</c:v>
                </c:pt>
                <c:pt idx="2">
                  <c:v>56.769999999999996</c:v>
                </c:pt>
                <c:pt idx="3">
                  <c:v>72.569999999999993</c:v>
                </c:pt>
                <c:pt idx="4">
                  <c:v>64.14</c:v>
                </c:pt>
                <c:pt idx="5">
                  <c:v>47.1</c:v>
                </c:pt>
                <c:pt idx="6">
                  <c:v>59.400000000000006</c:v>
                </c:pt>
                <c:pt idx="7">
                  <c:v>57.150000000000006</c:v>
                </c:pt>
                <c:pt idx="8">
                  <c:v>71.960000000000008</c:v>
                </c:pt>
                <c:pt idx="9">
                  <c:v>65.460000000000008</c:v>
                </c:pt>
                <c:pt idx="10">
                  <c:v>52.269999999999996</c:v>
                </c:pt>
                <c:pt idx="11">
                  <c:v>46.24</c:v>
                </c:pt>
                <c:pt idx="12">
                  <c:v>50</c:v>
                </c:pt>
                <c:pt idx="13">
                  <c:v>40.69</c:v>
                </c:pt>
                <c:pt idx="14">
                  <c:v>42.52</c:v>
                </c:pt>
                <c:pt idx="15">
                  <c:v>54.06</c:v>
                </c:pt>
                <c:pt idx="16">
                  <c:v>47.9</c:v>
                </c:pt>
              </c:numCache>
            </c:numRef>
          </c:val>
          <c:extLst>
            <c:ext xmlns:c16="http://schemas.microsoft.com/office/drawing/2014/chart" uri="{C3380CC4-5D6E-409C-BE32-E72D297353CC}">
              <c16:uniqueId val="{00000002-6120-4448-93D3-948E35661C93}"/>
            </c:ext>
          </c:extLst>
        </c:ser>
        <c:ser>
          <c:idx val="3"/>
          <c:order val="4"/>
          <c:tx>
            <c:strRef>
              <c:f>Лист1!$F$1</c:f>
              <c:strCache>
                <c:ptCount val="1"/>
                <c:pt idx="0">
                  <c:v>2026</c:v>
                </c:pt>
              </c:strCache>
            </c:strRef>
          </c:tx>
          <c:spPr>
            <a:solidFill>
              <a:schemeClr val="accent4"/>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Лист1!$A$2:$A$18</c:f>
              <c:strCache>
                <c:ptCount val="17"/>
                <c:pt idx="0">
                  <c:v>Лазовский МО</c:v>
                </c:pt>
                <c:pt idx="1">
                  <c:v>Владивостокский ГО</c:v>
                </c:pt>
                <c:pt idx="2">
                  <c:v>Артемовский ГО</c:v>
                </c:pt>
                <c:pt idx="3">
                  <c:v>Кавалеровский МО</c:v>
                </c:pt>
                <c:pt idx="4">
                  <c:v>Партизанский МО</c:v>
                </c:pt>
                <c:pt idx="5">
                  <c:v>Черниговский МО</c:v>
                </c:pt>
                <c:pt idx="6">
                  <c:v>Яковлевский МО</c:v>
                </c:pt>
                <c:pt idx="7">
                  <c:v>Ольгинский МО</c:v>
                </c:pt>
                <c:pt idx="8">
                  <c:v>Октябрьский МО</c:v>
                </c:pt>
                <c:pt idx="9">
                  <c:v>Анучинский МО</c:v>
                </c:pt>
                <c:pt idx="10">
                  <c:v>Ханкайский МО</c:v>
                </c:pt>
                <c:pt idx="11">
                  <c:v>Большой Камень ГО</c:v>
                </c:pt>
                <c:pt idx="12">
                  <c:v>Дальнереченский МР</c:v>
                </c:pt>
                <c:pt idx="13">
                  <c:v>ЗАТО Фокино</c:v>
                </c:pt>
                <c:pt idx="14">
                  <c:v>Дальнереченский ГО</c:v>
                </c:pt>
                <c:pt idx="15">
                  <c:v>Михайловский МР</c:v>
                </c:pt>
                <c:pt idx="16">
                  <c:v>Пожарский МО</c:v>
                </c:pt>
              </c:strCache>
            </c:strRef>
          </c:cat>
          <c:val>
            <c:numRef>
              <c:f>Лист1!$F$2:$F$18</c:f>
              <c:numCache>
                <c:formatCode>General</c:formatCode>
                <c:ptCount val="17"/>
                <c:pt idx="0">
                  <c:v>47.82</c:v>
                </c:pt>
                <c:pt idx="1">
                  <c:v>58.58</c:v>
                </c:pt>
                <c:pt idx="2">
                  <c:v>53.87</c:v>
                </c:pt>
                <c:pt idx="3">
                  <c:v>57.14</c:v>
                </c:pt>
                <c:pt idx="4">
                  <c:v>52.8</c:v>
                </c:pt>
                <c:pt idx="5">
                  <c:v>62.21</c:v>
                </c:pt>
                <c:pt idx="6">
                  <c:v>47.269999999999996</c:v>
                </c:pt>
                <c:pt idx="7">
                  <c:v>78.260000000000005</c:v>
                </c:pt>
                <c:pt idx="8">
                  <c:v>62.36</c:v>
                </c:pt>
                <c:pt idx="9">
                  <c:v>71.19</c:v>
                </c:pt>
                <c:pt idx="10">
                  <c:v>40</c:v>
                </c:pt>
                <c:pt idx="11">
                  <c:v>61.650000000000006</c:v>
                </c:pt>
                <c:pt idx="13">
                  <c:v>37.18</c:v>
                </c:pt>
                <c:pt idx="14">
                  <c:v>58.910000000000004</c:v>
                </c:pt>
                <c:pt idx="15">
                  <c:v>55.2</c:v>
                </c:pt>
                <c:pt idx="16">
                  <c:v>53.6</c:v>
                </c:pt>
              </c:numCache>
            </c:numRef>
          </c:val>
          <c:extLst>
            <c:ext xmlns:c16="http://schemas.microsoft.com/office/drawing/2014/chart" uri="{C3380CC4-5D6E-409C-BE32-E72D297353CC}">
              <c16:uniqueId val="{00000000-2B71-45B9-8415-96DB118BD0BD}"/>
            </c:ext>
          </c:extLst>
        </c:ser>
        <c:dLbls>
          <c:dLblPos val="ctr"/>
          <c:showLegendKey val="0"/>
          <c:showVal val="1"/>
          <c:showCatName val="0"/>
          <c:showSerName val="0"/>
          <c:showPercent val="0"/>
          <c:showBubbleSize val="0"/>
        </c:dLbls>
        <c:gapWidth val="150"/>
        <c:overlap val="-25"/>
        <c:axId val="1571864271"/>
        <c:axId val="1470995375"/>
      </c:barChart>
      <c:catAx>
        <c:axId val="15718642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470995375"/>
        <c:crosses val="autoZero"/>
        <c:auto val="1"/>
        <c:lblAlgn val="ctr"/>
        <c:lblOffset val="100"/>
        <c:noMultiLvlLbl val="0"/>
      </c:catAx>
      <c:valAx>
        <c:axId val="1470995375"/>
        <c:scaling>
          <c:orientation val="minMax"/>
          <c:max val="100"/>
        </c:scaling>
        <c:delete val="1"/>
        <c:axPos val="l"/>
        <c:numFmt formatCode="General" sourceLinked="1"/>
        <c:majorTickMark val="out"/>
        <c:minorTickMark val="none"/>
        <c:tickLblPos val="nextTo"/>
        <c:crossAx val="1571864271"/>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179005534265071E-2"/>
          <c:y val="0.12220953295283109"/>
          <c:w val="0.95142446379767687"/>
          <c:h val="0.44654725859031302"/>
        </c:manualLayout>
      </c:layout>
      <c:barChart>
        <c:barDir val="col"/>
        <c:grouping val="clustered"/>
        <c:varyColors val="0"/>
        <c:ser>
          <c:idx val="0"/>
          <c:order val="0"/>
          <c:tx>
            <c:strRef>
              <c:f>Лист1!$B$1</c:f>
              <c:strCache>
                <c:ptCount val="1"/>
                <c:pt idx="0">
                  <c:v>2022</c:v>
                </c:pt>
              </c:strCache>
            </c:strRef>
          </c:tx>
          <c:spPr>
            <a:solidFill>
              <a:schemeClr val="accent1"/>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Лист1!$A$2:$A$19</c:f>
              <c:strCache>
                <c:ptCount val="18"/>
                <c:pt idx="0">
                  <c:v>Партизанский ГО</c:v>
                </c:pt>
                <c:pt idx="1">
                  <c:v>Спасск-Дальний ГО</c:v>
                </c:pt>
                <c:pt idx="2">
                  <c:v>Уссурийский ГО</c:v>
                </c:pt>
                <c:pt idx="3">
                  <c:v>Шкотовский МО</c:v>
                </c:pt>
                <c:pt idx="4">
                  <c:v>Кировский МР</c:v>
                </c:pt>
                <c:pt idx="5">
                  <c:v>Хорольский МО</c:v>
                </c:pt>
                <c:pt idx="6">
                  <c:v>Чугуевский МО</c:v>
                </c:pt>
                <c:pt idx="7">
                  <c:v>Спасский МР</c:v>
                </c:pt>
                <c:pt idx="8">
                  <c:v>Тернейский МО</c:v>
                </c:pt>
                <c:pt idx="9">
                  <c:v>Арсеньевский ГО</c:v>
                </c:pt>
                <c:pt idx="10">
                  <c:v>Пограничный МО</c:v>
                </c:pt>
                <c:pt idx="11">
                  <c:v>Надеждинский МР</c:v>
                </c:pt>
                <c:pt idx="12">
                  <c:v>Хасанский МО</c:v>
                </c:pt>
                <c:pt idx="13">
                  <c:v>Красноармейский МР</c:v>
                </c:pt>
                <c:pt idx="14">
                  <c:v>Находкинский ГО</c:v>
                </c:pt>
                <c:pt idx="15">
                  <c:v>Дальнегорский ГО</c:v>
                </c:pt>
                <c:pt idx="16">
                  <c:v>Лесозаводский ГО</c:v>
                </c:pt>
                <c:pt idx="17">
                  <c:v>Приморский край (РП)</c:v>
                </c:pt>
              </c:strCache>
            </c:strRef>
          </c:cat>
          <c:val>
            <c:numRef>
              <c:f>Лист1!$B$2:$B$19</c:f>
              <c:numCache>
                <c:formatCode>General</c:formatCode>
                <c:ptCount val="18"/>
                <c:pt idx="0">
                  <c:v>51.29</c:v>
                </c:pt>
                <c:pt idx="1">
                  <c:v>33.549999999999997</c:v>
                </c:pt>
                <c:pt idx="2">
                  <c:v>48.46</c:v>
                </c:pt>
                <c:pt idx="3">
                  <c:v>44.08</c:v>
                </c:pt>
                <c:pt idx="4">
                  <c:v>68.23</c:v>
                </c:pt>
                <c:pt idx="5">
                  <c:v>48.05</c:v>
                </c:pt>
                <c:pt idx="6">
                  <c:v>63.1</c:v>
                </c:pt>
                <c:pt idx="7">
                  <c:v>56.22</c:v>
                </c:pt>
                <c:pt idx="8">
                  <c:v>39.42</c:v>
                </c:pt>
                <c:pt idx="9">
                  <c:v>43.95</c:v>
                </c:pt>
                <c:pt idx="10">
                  <c:v>58.29</c:v>
                </c:pt>
                <c:pt idx="11">
                  <c:v>52.28</c:v>
                </c:pt>
                <c:pt idx="12">
                  <c:v>51.95</c:v>
                </c:pt>
                <c:pt idx="13">
                  <c:v>49.72</c:v>
                </c:pt>
                <c:pt idx="14">
                  <c:v>44.51</c:v>
                </c:pt>
                <c:pt idx="15">
                  <c:v>45.72</c:v>
                </c:pt>
                <c:pt idx="16">
                  <c:v>43.52</c:v>
                </c:pt>
                <c:pt idx="17">
                  <c:v>66.08</c:v>
                </c:pt>
              </c:numCache>
            </c:numRef>
          </c:val>
          <c:extLst>
            <c:ext xmlns:c16="http://schemas.microsoft.com/office/drawing/2014/chart" uri="{C3380CC4-5D6E-409C-BE32-E72D297353CC}">
              <c16:uniqueId val="{00000000-B054-4CAA-870E-E2B002DFDF07}"/>
            </c:ext>
          </c:extLst>
        </c:ser>
        <c:ser>
          <c:idx val="1"/>
          <c:order val="1"/>
          <c:tx>
            <c:strRef>
              <c:f>Лист1!$C$1</c:f>
              <c:strCache>
                <c:ptCount val="1"/>
                <c:pt idx="0">
                  <c:v>2023</c:v>
                </c:pt>
              </c:strCache>
            </c:strRef>
          </c:tx>
          <c:spPr>
            <a:solidFill>
              <a:schemeClr val="accent2"/>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Лист1!$A$2:$A$19</c:f>
              <c:strCache>
                <c:ptCount val="18"/>
                <c:pt idx="0">
                  <c:v>Партизанский ГО</c:v>
                </c:pt>
                <c:pt idx="1">
                  <c:v>Спасск-Дальний ГО</c:v>
                </c:pt>
                <c:pt idx="2">
                  <c:v>Уссурийский ГО</c:v>
                </c:pt>
                <c:pt idx="3">
                  <c:v>Шкотовский МО</c:v>
                </c:pt>
                <c:pt idx="4">
                  <c:v>Кировский МР</c:v>
                </c:pt>
                <c:pt idx="5">
                  <c:v>Хорольский МО</c:v>
                </c:pt>
                <c:pt idx="6">
                  <c:v>Чугуевский МО</c:v>
                </c:pt>
                <c:pt idx="7">
                  <c:v>Спасский МР</c:v>
                </c:pt>
                <c:pt idx="8">
                  <c:v>Тернейский МО</c:v>
                </c:pt>
                <c:pt idx="9">
                  <c:v>Арсеньевский ГО</c:v>
                </c:pt>
                <c:pt idx="10">
                  <c:v>Пограничный МО</c:v>
                </c:pt>
                <c:pt idx="11">
                  <c:v>Надеждинский МР</c:v>
                </c:pt>
                <c:pt idx="12">
                  <c:v>Хасанский МО</c:v>
                </c:pt>
                <c:pt idx="13">
                  <c:v>Красноармейский МР</c:v>
                </c:pt>
                <c:pt idx="14">
                  <c:v>Находкинский ГО</c:v>
                </c:pt>
                <c:pt idx="15">
                  <c:v>Дальнегорский ГО</c:v>
                </c:pt>
                <c:pt idx="16">
                  <c:v>Лесозаводский ГО</c:v>
                </c:pt>
                <c:pt idx="17">
                  <c:v>Приморский край (РП)</c:v>
                </c:pt>
              </c:strCache>
            </c:strRef>
          </c:cat>
          <c:val>
            <c:numRef>
              <c:f>Лист1!$C$2:$C$19</c:f>
              <c:numCache>
                <c:formatCode>General</c:formatCode>
                <c:ptCount val="18"/>
                <c:pt idx="0">
                  <c:v>38.74</c:v>
                </c:pt>
                <c:pt idx="1">
                  <c:v>29.09</c:v>
                </c:pt>
                <c:pt idx="2">
                  <c:v>54.66</c:v>
                </c:pt>
                <c:pt idx="3">
                  <c:v>45.61</c:v>
                </c:pt>
                <c:pt idx="4">
                  <c:v>54.94</c:v>
                </c:pt>
                <c:pt idx="5">
                  <c:v>56.95</c:v>
                </c:pt>
                <c:pt idx="6">
                  <c:v>73.239999999999995</c:v>
                </c:pt>
                <c:pt idx="7">
                  <c:v>52.22</c:v>
                </c:pt>
                <c:pt idx="8">
                  <c:v>39.67</c:v>
                </c:pt>
                <c:pt idx="9">
                  <c:v>56.76</c:v>
                </c:pt>
                <c:pt idx="10">
                  <c:v>70.11</c:v>
                </c:pt>
                <c:pt idx="11">
                  <c:v>56.59</c:v>
                </c:pt>
                <c:pt idx="12">
                  <c:v>62.06</c:v>
                </c:pt>
                <c:pt idx="13">
                  <c:v>45.91</c:v>
                </c:pt>
                <c:pt idx="14">
                  <c:v>46.27</c:v>
                </c:pt>
                <c:pt idx="15">
                  <c:v>58.49</c:v>
                </c:pt>
                <c:pt idx="16">
                  <c:v>50.86</c:v>
                </c:pt>
                <c:pt idx="17">
                  <c:v>67.17</c:v>
                </c:pt>
              </c:numCache>
            </c:numRef>
          </c:val>
          <c:extLst>
            <c:ext xmlns:c16="http://schemas.microsoft.com/office/drawing/2014/chart" uri="{C3380CC4-5D6E-409C-BE32-E72D297353CC}">
              <c16:uniqueId val="{00000001-B054-4CAA-870E-E2B002DFDF07}"/>
            </c:ext>
          </c:extLst>
        </c:ser>
        <c:ser>
          <c:idx val="2"/>
          <c:order val="2"/>
          <c:tx>
            <c:strRef>
              <c:f>Лист1!$D$1</c:f>
              <c:strCache>
                <c:ptCount val="1"/>
                <c:pt idx="0">
                  <c:v>2024</c:v>
                </c:pt>
              </c:strCache>
            </c:strRef>
          </c:tx>
          <c:spPr>
            <a:solidFill>
              <a:schemeClr val="accent3"/>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Лист1!$A$2:$A$19</c:f>
              <c:strCache>
                <c:ptCount val="18"/>
                <c:pt idx="0">
                  <c:v>Партизанский ГО</c:v>
                </c:pt>
                <c:pt idx="1">
                  <c:v>Спасск-Дальний ГО</c:v>
                </c:pt>
                <c:pt idx="2">
                  <c:v>Уссурийский ГО</c:v>
                </c:pt>
                <c:pt idx="3">
                  <c:v>Шкотовский МО</c:v>
                </c:pt>
                <c:pt idx="4">
                  <c:v>Кировский МР</c:v>
                </c:pt>
                <c:pt idx="5">
                  <c:v>Хорольский МО</c:v>
                </c:pt>
                <c:pt idx="6">
                  <c:v>Чугуевский МО</c:v>
                </c:pt>
                <c:pt idx="7">
                  <c:v>Спасский МР</c:v>
                </c:pt>
                <c:pt idx="8">
                  <c:v>Тернейский МО</c:v>
                </c:pt>
                <c:pt idx="9">
                  <c:v>Арсеньевский ГО</c:v>
                </c:pt>
                <c:pt idx="10">
                  <c:v>Пограничный МО</c:v>
                </c:pt>
                <c:pt idx="11">
                  <c:v>Надеждинский МР</c:v>
                </c:pt>
                <c:pt idx="12">
                  <c:v>Хасанский МО</c:v>
                </c:pt>
                <c:pt idx="13">
                  <c:v>Красноармейский МР</c:v>
                </c:pt>
                <c:pt idx="14">
                  <c:v>Находкинский ГО</c:v>
                </c:pt>
                <c:pt idx="15">
                  <c:v>Дальнегорский ГО</c:v>
                </c:pt>
                <c:pt idx="16">
                  <c:v>Лесозаводский ГО</c:v>
                </c:pt>
                <c:pt idx="17">
                  <c:v>Приморский край (РП)</c:v>
                </c:pt>
              </c:strCache>
            </c:strRef>
          </c:cat>
          <c:val>
            <c:numRef>
              <c:f>Лист1!$D$2:$D$19</c:f>
              <c:numCache>
                <c:formatCode>General</c:formatCode>
                <c:ptCount val="18"/>
                <c:pt idx="0">
                  <c:v>64.89</c:v>
                </c:pt>
                <c:pt idx="1">
                  <c:v>54.74</c:v>
                </c:pt>
                <c:pt idx="2">
                  <c:v>64</c:v>
                </c:pt>
                <c:pt idx="3">
                  <c:v>60</c:v>
                </c:pt>
                <c:pt idx="4">
                  <c:v>53.12</c:v>
                </c:pt>
                <c:pt idx="5">
                  <c:v>40.58</c:v>
                </c:pt>
                <c:pt idx="6">
                  <c:v>55.510000000000005</c:v>
                </c:pt>
                <c:pt idx="7">
                  <c:v>58.5</c:v>
                </c:pt>
                <c:pt idx="8">
                  <c:v>42.589999999999996</c:v>
                </c:pt>
                <c:pt idx="9">
                  <c:v>52.440000000000005</c:v>
                </c:pt>
                <c:pt idx="10">
                  <c:v>51.32</c:v>
                </c:pt>
                <c:pt idx="11">
                  <c:v>54.86</c:v>
                </c:pt>
                <c:pt idx="12">
                  <c:v>50.91</c:v>
                </c:pt>
                <c:pt idx="13">
                  <c:v>48.71</c:v>
                </c:pt>
                <c:pt idx="14">
                  <c:v>48.13</c:v>
                </c:pt>
                <c:pt idx="15">
                  <c:v>49.03</c:v>
                </c:pt>
                <c:pt idx="16">
                  <c:v>54</c:v>
                </c:pt>
                <c:pt idx="17">
                  <c:v>65.900000000000006</c:v>
                </c:pt>
              </c:numCache>
            </c:numRef>
          </c:val>
          <c:extLst>
            <c:ext xmlns:c16="http://schemas.microsoft.com/office/drawing/2014/chart" uri="{C3380CC4-5D6E-409C-BE32-E72D297353CC}">
              <c16:uniqueId val="{00000002-B054-4CAA-870E-E2B002DFDF07}"/>
            </c:ext>
          </c:extLst>
        </c:ser>
        <c:ser>
          <c:idx val="3"/>
          <c:order val="3"/>
          <c:tx>
            <c:strRef>
              <c:f>Лист1!$E$1</c:f>
              <c:strCache>
                <c:ptCount val="1"/>
                <c:pt idx="0">
                  <c:v>2025</c:v>
                </c:pt>
              </c:strCache>
            </c:strRef>
          </c:tx>
          <c:spPr>
            <a:solidFill>
              <a:schemeClr val="accent4"/>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Лист1!$A$2:$A$19</c:f>
              <c:strCache>
                <c:ptCount val="18"/>
                <c:pt idx="0">
                  <c:v>Партизанский ГО</c:v>
                </c:pt>
                <c:pt idx="1">
                  <c:v>Спасск-Дальний ГО</c:v>
                </c:pt>
                <c:pt idx="2">
                  <c:v>Уссурийский ГО</c:v>
                </c:pt>
                <c:pt idx="3">
                  <c:v>Шкотовский МО</c:v>
                </c:pt>
                <c:pt idx="4">
                  <c:v>Кировский МР</c:v>
                </c:pt>
                <c:pt idx="5">
                  <c:v>Хорольский МО</c:v>
                </c:pt>
                <c:pt idx="6">
                  <c:v>Чугуевский МО</c:v>
                </c:pt>
                <c:pt idx="7">
                  <c:v>Спасский МР</c:v>
                </c:pt>
                <c:pt idx="8">
                  <c:v>Тернейский МО</c:v>
                </c:pt>
                <c:pt idx="9">
                  <c:v>Арсеньевский ГО</c:v>
                </c:pt>
                <c:pt idx="10">
                  <c:v>Пограничный МО</c:v>
                </c:pt>
                <c:pt idx="11">
                  <c:v>Надеждинский МР</c:v>
                </c:pt>
                <c:pt idx="12">
                  <c:v>Хасанский МО</c:v>
                </c:pt>
                <c:pt idx="13">
                  <c:v>Красноармейский МР</c:v>
                </c:pt>
                <c:pt idx="14">
                  <c:v>Находкинский ГО</c:v>
                </c:pt>
                <c:pt idx="15">
                  <c:v>Дальнегорский ГО</c:v>
                </c:pt>
                <c:pt idx="16">
                  <c:v>Лесозаводский ГО</c:v>
                </c:pt>
                <c:pt idx="17">
                  <c:v>Приморский край (РП)</c:v>
                </c:pt>
              </c:strCache>
            </c:strRef>
          </c:cat>
          <c:val>
            <c:numRef>
              <c:f>Лист1!$E$2:$E$19</c:f>
              <c:numCache>
                <c:formatCode>General</c:formatCode>
                <c:ptCount val="18"/>
                <c:pt idx="0">
                  <c:v>57.57</c:v>
                </c:pt>
                <c:pt idx="1">
                  <c:v>59.56</c:v>
                </c:pt>
                <c:pt idx="2">
                  <c:v>61.76</c:v>
                </c:pt>
                <c:pt idx="3">
                  <c:v>61.96</c:v>
                </c:pt>
                <c:pt idx="4">
                  <c:v>47.800000000000004</c:v>
                </c:pt>
                <c:pt idx="5">
                  <c:v>51.949999999999996</c:v>
                </c:pt>
                <c:pt idx="6">
                  <c:v>62.339999999999996</c:v>
                </c:pt>
                <c:pt idx="7">
                  <c:v>44.9</c:v>
                </c:pt>
                <c:pt idx="8">
                  <c:v>49.38</c:v>
                </c:pt>
                <c:pt idx="9">
                  <c:v>53.32</c:v>
                </c:pt>
                <c:pt idx="10">
                  <c:v>66.239999999999995</c:v>
                </c:pt>
                <c:pt idx="11">
                  <c:v>49.25</c:v>
                </c:pt>
                <c:pt idx="12">
                  <c:v>56.67</c:v>
                </c:pt>
                <c:pt idx="13">
                  <c:v>55.81</c:v>
                </c:pt>
                <c:pt idx="14">
                  <c:v>51.28</c:v>
                </c:pt>
                <c:pt idx="15">
                  <c:v>59.730000000000004</c:v>
                </c:pt>
                <c:pt idx="16">
                  <c:v>59.94</c:v>
                </c:pt>
                <c:pt idx="17">
                  <c:v>64.849999999999994</c:v>
                </c:pt>
              </c:numCache>
            </c:numRef>
          </c:val>
          <c:extLst>
            <c:ext xmlns:c16="http://schemas.microsoft.com/office/drawing/2014/chart" uri="{C3380CC4-5D6E-409C-BE32-E72D297353CC}">
              <c16:uniqueId val="{00000000-246D-42A9-9E99-1A59C5472F70}"/>
            </c:ext>
          </c:extLst>
        </c:ser>
        <c:ser>
          <c:idx val="4"/>
          <c:order val="4"/>
          <c:tx>
            <c:strRef>
              <c:f>Лист1!$F$1</c:f>
              <c:strCache>
                <c:ptCount val="1"/>
                <c:pt idx="0">
                  <c:v>2026</c:v>
                </c:pt>
              </c:strCache>
            </c:strRef>
          </c:tx>
          <c:spPr>
            <a:solidFill>
              <a:schemeClr val="accent5"/>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Лист1!$A$2:$A$19</c:f>
              <c:strCache>
                <c:ptCount val="18"/>
                <c:pt idx="0">
                  <c:v>Партизанский ГО</c:v>
                </c:pt>
                <c:pt idx="1">
                  <c:v>Спасск-Дальний ГО</c:v>
                </c:pt>
                <c:pt idx="2">
                  <c:v>Уссурийский ГО</c:v>
                </c:pt>
                <c:pt idx="3">
                  <c:v>Шкотовский МО</c:v>
                </c:pt>
                <c:pt idx="4">
                  <c:v>Кировский МР</c:v>
                </c:pt>
                <c:pt idx="5">
                  <c:v>Хорольский МО</c:v>
                </c:pt>
                <c:pt idx="6">
                  <c:v>Чугуевский МО</c:v>
                </c:pt>
                <c:pt idx="7">
                  <c:v>Спасский МР</c:v>
                </c:pt>
                <c:pt idx="8">
                  <c:v>Тернейский МО</c:v>
                </c:pt>
                <c:pt idx="9">
                  <c:v>Арсеньевский ГО</c:v>
                </c:pt>
                <c:pt idx="10">
                  <c:v>Пограничный МО</c:v>
                </c:pt>
                <c:pt idx="11">
                  <c:v>Надеждинский МР</c:v>
                </c:pt>
                <c:pt idx="12">
                  <c:v>Хасанский МО</c:v>
                </c:pt>
                <c:pt idx="13">
                  <c:v>Красноармейский МР</c:v>
                </c:pt>
                <c:pt idx="14">
                  <c:v>Находкинский ГО</c:v>
                </c:pt>
                <c:pt idx="15">
                  <c:v>Дальнегорский ГО</c:v>
                </c:pt>
                <c:pt idx="16">
                  <c:v>Лесозаводский ГО</c:v>
                </c:pt>
                <c:pt idx="17">
                  <c:v>Приморский край (РП)</c:v>
                </c:pt>
              </c:strCache>
            </c:strRef>
          </c:cat>
          <c:val>
            <c:numRef>
              <c:f>Лист1!$F$2:$F$19</c:f>
              <c:numCache>
                <c:formatCode>General</c:formatCode>
                <c:ptCount val="18"/>
                <c:pt idx="0">
                  <c:v>58.34</c:v>
                </c:pt>
                <c:pt idx="1">
                  <c:v>56.69</c:v>
                </c:pt>
                <c:pt idx="2">
                  <c:v>59.379999999999995</c:v>
                </c:pt>
                <c:pt idx="3">
                  <c:v>57.89</c:v>
                </c:pt>
                <c:pt idx="4">
                  <c:v>75</c:v>
                </c:pt>
                <c:pt idx="5">
                  <c:v>51.480000000000004</c:v>
                </c:pt>
                <c:pt idx="6">
                  <c:v>64.150000000000006</c:v>
                </c:pt>
                <c:pt idx="8">
                  <c:v>20.83</c:v>
                </c:pt>
                <c:pt idx="9">
                  <c:v>55.5</c:v>
                </c:pt>
                <c:pt idx="10">
                  <c:v>69.489999999999995</c:v>
                </c:pt>
                <c:pt idx="11">
                  <c:v>47.39</c:v>
                </c:pt>
                <c:pt idx="12">
                  <c:v>48.8</c:v>
                </c:pt>
                <c:pt idx="13">
                  <c:v>42.86</c:v>
                </c:pt>
                <c:pt idx="14">
                  <c:v>59.97</c:v>
                </c:pt>
                <c:pt idx="15">
                  <c:v>53.66</c:v>
                </c:pt>
                <c:pt idx="16">
                  <c:v>58.33</c:v>
                </c:pt>
                <c:pt idx="17">
                  <c:v>77.52000000000001</c:v>
                </c:pt>
              </c:numCache>
            </c:numRef>
          </c:val>
          <c:extLst>
            <c:ext xmlns:c16="http://schemas.microsoft.com/office/drawing/2014/chart" uri="{C3380CC4-5D6E-409C-BE32-E72D297353CC}">
              <c16:uniqueId val="{00000000-366F-4728-B7F8-C4706864C9A0}"/>
            </c:ext>
          </c:extLst>
        </c:ser>
        <c:dLbls>
          <c:dLblPos val="ctr"/>
          <c:showLegendKey val="0"/>
          <c:showVal val="1"/>
          <c:showCatName val="0"/>
          <c:showSerName val="0"/>
          <c:showPercent val="0"/>
          <c:showBubbleSize val="0"/>
        </c:dLbls>
        <c:gapWidth val="150"/>
        <c:overlap val="-25"/>
        <c:axId val="1571864271"/>
        <c:axId val="1470995375"/>
      </c:barChart>
      <c:catAx>
        <c:axId val="15718642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470995375"/>
        <c:crosses val="autoZero"/>
        <c:auto val="1"/>
        <c:lblAlgn val="ctr"/>
        <c:lblOffset val="100"/>
        <c:noMultiLvlLbl val="0"/>
      </c:catAx>
      <c:valAx>
        <c:axId val="1470995375"/>
        <c:scaling>
          <c:orientation val="minMax"/>
          <c:max val="100"/>
        </c:scaling>
        <c:delete val="1"/>
        <c:axPos val="l"/>
        <c:numFmt formatCode="General" sourceLinked="1"/>
        <c:majorTickMark val="out"/>
        <c:minorTickMark val="none"/>
        <c:tickLblPos val="nextTo"/>
        <c:crossAx val="1571864271"/>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'ИС 5 Статистика по отметкам'!$B$8</c:f>
              <c:strCache>
                <c:ptCount val="1"/>
                <c:pt idx="0">
                  <c:v>2</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'ИС 5 Статистика по отметкам'!$A$8:$A$43</c:f>
              <c:strCache>
                <c:ptCount val="35"/>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Фокино</c:v>
                </c:pt>
                <c:pt idx="15">
                  <c:v>Дальнереченский городской округ</c:v>
                </c:pt>
                <c:pt idx="16">
                  <c:v>Михайловский муниципальный округ</c:v>
                </c:pt>
                <c:pt idx="17">
                  <c:v>Пожарский муниципальный округ</c:v>
                </c:pt>
                <c:pt idx="18">
                  <c:v>Муниципальный округ город Партизанск</c:v>
                </c:pt>
                <c:pt idx="19">
                  <c:v>Муниципальный округ Спасск-Дальний</c:v>
                </c:pt>
                <c:pt idx="20">
                  <c:v>Уссурийский городской округ</c:v>
                </c:pt>
                <c:pt idx="21">
                  <c:v>Шкотовский муниципальный округ)</c:v>
                </c:pt>
                <c:pt idx="22">
                  <c:v>Кировский муниципальный округ</c:v>
                </c:pt>
                <c:pt idx="23">
                  <c:v>Хорольский муниципальный округ</c:v>
                </c:pt>
                <c:pt idx="24">
                  <c:v>Чугуевский муниципальный округ</c:v>
                </c:pt>
                <c:pt idx="25">
                  <c:v>Тернейский муниципальный округ</c:v>
                </c:pt>
                <c:pt idx="26">
                  <c:v>Арсеньевский городской округ</c:v>
                </c:pt>
                <c:pt idx="27">
                  <c:v>Пограничный муниципальный округ</c:v>
                </c:pt>
                <c:pt idx="28">
                  <c:v>Надеждинский муниципальный район</c:v>
                </c:pt>
                <c:pt idx="29">
                  <c:v>Хасанский муниципальный округ</c:v>
                </c:pt>
                <c:pt idx="30">
                  <c:v>Красноармейский муниципальный округ</c:v>
                </c:pt>
                <c:pt idx="31">
                  <c:v>Находкинский городской округ)</c:v>
                </c:pt>
                <c:pt idx="32">
                  <c:v>Дальнегорский муниципальный округ</c:v>
                </c:pt>
                <c:pt idx="33">
                  <c:v>Лесозаводский муниципальный округ</c:v>
                </c:pt>
                <c:pt idx="34">
                  <c:v>Приморский край (региональное подчинение)</c:v>
                </c:pt>
              </c:strCache>
              <c:extLst/>
            </c:strRef>
          </c:cat>
          <c:val>
            <c:numRef>
              <c:f>'ИС 5 Статистика по отметкам'!$B$8:$B$43</c:f>
              <c:numCache>
                <c:formatCode>General</c:formatCode>
                <c:ptCount val="35"/>
                <c:pt idx="0">
                  <c:v>4.2</c:v>
                </c:pt>
                <c:pt idx="1">
                  <c:v>5.48</c:v>
                </c:pt>
                <c:pt idx="2">
                  <c:v>8.6999999999999993</c:v>
                </c:pt>
                <c:pt idx="3">
                  <c:v>7.17</c:v>
                </c:pt>
                <c:pt idx="4">
                  <c:v>3.49</c:v>
                </c:pt>
                <c:pt idx="5">
                  <c:v>1.3</c:v>
                </c:pt>
                <c:pt idx="6">
                  <c:v>0.8</c:v>
                </c:pt>
                <c:pt idx="7">
                  <c:v>1.57</c:v>
                </c:pt>
                <c:pt idx="8">
                  <c:v>1.82</c:v>
                </c:pt>
                <c:pt idx="9">
                  <c:v>0</c:v>
                </c:pt>
                <c:pt idx="10">
                  <c:v>0</c:v>
                </c:pt>
                <c:pt idx="11">
                  <c:v>0</c:v>
                </c:pt>
                <c:pt idx="12">
                  <c:v>8.33</c:v>
                </c:pt>
                <c:pt idx="13">
                  <c:v>2.2599999999999998</c:v>
                </c:pt>
                <c:pt idx="14">
                  <c:v>7.69</c:v>
                </c:pt>
                <c:pt idx="15">
                  <c:v>4.1100000000000003</c:v>
                </c:pt>
                <c:pt idx="16">
                  <c:v>4.8</c:v>
                </c:pt>
                <c:pt idx="17">
                  <c:v>7.2</c:v>
                </c:pt>
                <c:pt idx="18">
                  <c:v>7.41</c:v>
                </c:pt>
                <c:pt idx="19">
                  <c:v>6.95</c:v>
                </c:pt>
                <c:pt idx="20">
                  <c:v>3.49</c:v>
                </c:pt>
                <c:pt idx="21">
                  <c:v>1.32</c:v>
                </c:pt>
                <c:pt idx="22">
                  <c:v>10</c:v>
                </c:pt>
                <c:pt idx="23">
                  <c:v>1.47</c:v>
                </c:pt>
                <c:pt idx="24">
                  <c:v>0</c:v>
                </c:pt>
                <c:pt idx="25">
                  <c:v>20.83</c:v>
                </c:pt>
                <c:pt idx="26">
                  <c:v>3.14</c:v>
                </c:pt>
                <c:pt idx="27">
                  <c:v>1.69</c:v>
                </c:pt>
                <c:pt idx="28">
                  <c:v>9.1300000000000008</c:v>
                </c:pt>
                <c:pt idx="29">
                  <c:v>12</c:v>
                </c:pt>
                <c:pt idx="30">
                  <c:v>3.17</c:v>
                </c:pt>
                <c:pt idx="31">
                  <c:v>7.5</c:v>
                </c:pt>
                <c:pt idx="32">
                  <c:v>6.5</c:v>
                </c:pt>
                <c:pt idx="33">
                  <c:v>2.78</c:v>
                </c:pt>
                <c:pt idx="34">
                  <c:v>0.78</c:v>
                </c:pt>
              </c:numCache>
              <c:extLst/>
            </c:numRef>
          </c:val>
          <c:extLst>
            <c:ext xmlns:c16="http://schemas.microsoft.com/office/drawing/2014/chart" uri="{C3380CC4-5D6E-409C-BE32-E72D297353CC}">
              <c16:uniqueId val="{00000000-0579-42F6-8BC7-20E9B70FF518}"/>
            </c:ext>
          </c:extLst>
        </c:ser>
        <c:ser>
          <c:idx val="1"/>
          <c:order val="1"/>
          <c:tx>
            <c:strRef>
              <c:f>'ИС 5 Статистика по отметкам'!$C$8</c:f>
              <c:strCache>
                <c:ptCount val="1"/>
                <c:pt idx="0">
                  <c:v>3</c:v>
                </c:pt>
              </c:strCache>
            </c:strRef>
          </c:tx>
          <c:spPr>
            <a:solidFill>
              <a:schemeClr val="accent2">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'ИС 5 Статистика по отметкам'!$A$8:$A$43</c:f>
              <c:strCache>
                <c:ptCount val="35"/>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Фокино</c:v>
                </c:pt>
                <c:pt idx="15">
                  <c:v>Дальнереченский городской округ</c:v>
                </c:pt>
                <c:pt idx="16">
                  <c:v>Михайловский муниципальный округ</c:v>
                </c:pt>
                <c:pt idx="17">
                  <c:v>Пожарский муниципальный округ</c:v>
                </c:pt>
                <c:pt idx="18">
                  <c:v>Муниципальный округ город Партизанск</c:v>
                </c:pt>
                <c:pt idx="19">
                  <c:v>Муниципальный округ Спасск-Дальний</c:v>
                </c:pt>
                <c:pt idx="20">
                  <c:v>Уссурийский городской округ</c:v>
                </c:pt>
                <c:pt idx="21">
                  <c:v>Шкотовский муниципальный округ)</c:v>
                </c:pt>
                <c:pt idx="22">
                  <c:v>Кировский муниципальный округ</c:v>
                </c:pt>
                <c:pt idx="23">
                  <c:v>Хорольский муниципальный округ</c:v>
                </c:pt>
                <c:pt idx="24">
                  <c:v>Чугуевский муниципальный округ</c:v>
                </c:pt>
                <c:pt idx="25">
                  <c:v>Тернейский муниципальный округ</c:v>
                </c:pt>
                <c:pt idx="26">
                  <c:v>Арсеньевский городской округ</c:v>
                </c:pt>
                <c:pt idx="27">
                  <c:v>Пограничный муниципальный округ</c:v>
                </c:pt>
                <c:pt idx="28">
                  <c:v>Надеждинский муниципальный район</c:v>
                </c:pt>
                <c:pt idx="29">
                  <c:v>Хасанский муниципальный округ</c:v>
                </c:pt>
                <c:pt idx="30">
                  <c:v>Красноармейский муниципальный округ</c:v>
                </c:pt>
                <c:pt idx="31">
                  <c:v>Находкинский городской округ)</c:v>
                </c:pt>
                <c:pt idx="32">
                  <c:v>Дальнегорский муниципальный округ</c:v>
                </c:pt>
                <c:pt idx="33">
                  <c:v>Лесозаводский муниципальный округ</c:v>
                </c:pt>
                <c:pt idx="34">
                  <c:v>Приморский край (региональное подчинение)</c:v>
                </c:pt>
              </c:strCache>
              <c:extLst/>
            </c:strRef>
          </c:cat>
          <c:val>
            <c:numRef>
              <c:f>'ИС 5 Статистика по отметкам'!$C$8:$C$43</c:f>
              <c:numCache>
                <c:formatCode>General</c:formatCode>
                <c:ptCount val="35"/>
                <c:pt idx="0">
                  <c:v>31.51</c:v>
                </c:pt>
                <c:pt idx="1">
                  <c:v>36.979999999999997</c:v>
                </c:pt>
                <c:pt idx="2">
                  <c:v>43.48</c:v>
                </c:pt>
                <c:pt idx="3">
                  <c:v>34.24</c:v>
                </c:pt>
                <c:pt idx="4">
                  <c:v>42.64</c:v>
                </c:pt>
                <c:pt idx="5">
                  <c:v>41.56</c:v>
                </c:pt>
                <c:pt idx="6">
                  <c:v>46.4</c:v>
                </c:pt>
                <c:pt idx="7">
                  <c:v>36.22</c:v>
                </c:pt>
                <c:pt idx="8">
                  <c:v>50.91</c:v>
                </c:pt>
                <c:pt idx="9">
                  <c:v>21.74</c:v>
                </c:pt>
                <c:pt idx="10">
                  <c:v>37.630000000000003</c:v>
                </c:pt>
                <c:pt idx="11">
                  <c:v>28.81</c:v>
                </c:pt>
                <c:pt idx="12">
                  <c:v>51.67</c:v>
                </c:pt>
                <c:pt idx="13">
                  <c:v>36.090000000000003</c:v>
                </c:pt>
                <c:pt idx="14">
                  <c:v>55.13</c:v>
                </c:pt>
                <c:pt idx="15">
                  <c:v>36.99</c:v>
                </c:pt>
                <c:pt idx="16">
                  <c:v>40</c:v>
                </c:pt>
                <c:pt idx="17">
                  <c:v>39.200000000000003</c:v>
                </c:pt>
                <c:pt idx="18">
                  <c:v>34.26</c:v>
                </c:pt>
                <c:pt idx="19">
                  <c:v>36.36</c:v>
                </c:pt>
                <c:pt idx="20">
                  <c:v>37.130000000000003</c:v>
                </c:pt>
                <c:pt idx="21">
                  <c:v>40.79</c:v>
                </c:pt>
                <c:pt idx="22">
                  <c:v>15</c:v>
                </c:pt>
                <c:pt idx="23">
                  <c:v>47.06</c:v>
                </c:pt>
                <c:pt idx="24">
                  <c:v>35.85</c:v>
                </c:pt>
                <c:pt idx="25">
                  <c:v>58.33</c:v>
                </c:pt>
                <c:pt idx="26">
                  <c:v>41.36</c:v>
                </c:pt>
                <c:pt idx="27">
                  <c:v>28.81</c:v>
                </c:pt>
                <c:pt idx="28">
                  <c:v>43.48</c:v>
                </c:pt>
                <c:pt idx="29">
                  <c:v>39.200000000000003</c:v>
                </c:pt>
                <c:pt idx="30">
                  <c:v>53.97</c:v>
                </c:pt>
                <c:pt idx="31">
                  <c:v>32.54</c:v>
                </c:pt>
                <c:pt idx="32">
                  <c:v>39.840000000000003</c:v>
                </c:pt>
                <c:pt idx="33">
                  <c:v>38.89</c:v>
                </c:pt>
                <c:pt idx="34">
                  <c:v>21.71</c:v>
                </c:pt>
              </c:numCache>
              <c:extLst/>
            </c:numRef>
          </c:val>
          <c:extLst>
            <c:ext xmlns:c16="http://schemas.microsoft.com/office/drawing/2014/chart" uri="{C3380CC4-5D6E-409C-BE32-E72D297353CC}">
              <c16:uniqueId val="{00000001-0579-42F6-8BC7-20E9B70FF518}"/>
            </c:ext>
          </c:extLst>
        </c:ser>
        <c:ser>
          <c:idx val="2"/>
          <c:order val="2"/>
          <c:tx>
            <c:strRef>
              <c:f>'ИС 5 Статистика по отметкам'!$D$8</c:f>
              <c:strCache>
                <c:ptCount val="1"/>
                <c:pt idx="0">
                  <c:v>4</c:v>
                </c:pt>
              </c:strCache>
            </c:strRef>
          </c:tx>
          <c:spPr>
            <a:solidFill>
              <a:schemeClr val="accent3">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'ИС 5 Статистика по отметкам'!$A$8:$A$43</c:f>
              <c:strCache>
                <c:ptCount val="35"/>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Фокино</c:v>
                </c:pt>
                <c:pt idx="15">
                  <c:v>Дальнереченский городской округ</c:v>
                </c:pt>
                <c:pt idx="16">
                  <c:v>Михайловский муниципальный округ</c:v>
                </c:pt>
                <c:pt idx="17">
                  <c:v>Пожарский муниципальный округ</c:v>
                </c:pt>
                <c:pt idx="18">
                  <c:v>Муниципальный округ город Партизанск</c:v>
                </c:pt>
                <c:pt idx="19">
                  <c:v>Муниципальный округ Спасск-Дальний</c:v>
                </c:pt>
                <c:pt idx="20">
                  <c:v>Уссурийский городской округ</c:v>
                </c:pt>
                <c:pt idx="21">
                  <c:v>Шкотовский муниципальный округ)</c:v>
                </c:pt>
                <c:pt idx="22">
                  <c:v>Кировский муниципальный округ</c:v>
                </c:pt>
                <c:pt idx="23">
                  <c:v>Хорольский муниципальный округ</c:v>
                </c:pt>
                <c:pt idx="24">
                  <c:v>Чугуевский муниципальный округ</c:v>
                </c:pt>
                <c:pt idx="25">
                  <c:v>Тернейский муниципальный округ</c:v>
                </c:pt>
                <c:pt idx="26">
                  <c:v>Арсеньевский городской округ</c:v>
                </c:pt>
                <c:pt idx="27">
                  <c:v>Пограничный муниципальный округ</c:v>
                </c:pt>
                <c:pt idx="28">
                  <c:v>Надеждинский муниципальный район</c:v>
                </c:pt>
                <c:pt idx="29">
                  <c:v>Хасанский муниципальный округ</c:v>
                </c:pt>
                <c:pt idx="30">
                  <c:v>Красноармейский муниципальный округ</c:v>
                </c:pt>
                <c:pt idx="31">
                  <c:v>Находкинский городской округ)</c:v>
                </c:pt>
                <c:pt idx="32">
                  <c:v>Дальнегорский муниципальный округ</c:v>
                </c:pt>
                <c:pt idx="33">
                  <c:v>Лесозаводский муниципальный округ</c:v>
                </c:pt>
                <c:pt idx="34">
                  <c:v>Приморский край (региональное подчинение)</c:v>
                </c:pt>
              </c:strCache>
              <c:extLst/>
            </c:strRef>
          </c:cat>
          <c:val>
            <c:numRef>
              <c:f>'ИС 5 Статистика по отметкам'!$D$8:$D$43</c:f>
              <c:numCache>
                <c:formatCode>General</c:formatCode>
                <c:ptCount val="35"/>
                <c:pt idx="0">
                  <c:v>43.1</c:v>
                </c:pt>
                <c:pt idx="1">
                  <c:v>40.74</c:v>
                </c:pt>
                <c:pt idx="2">
                  <c:v>34.78</c:v>
                </c:pt>
                <c:pt idx="3">
                  <c:v>40.78</c:v>
                </c:pt>
                <c:pt idx="4">
                  <c:v>37.659999999999997</c:v>
                </c:pt>
                <c:pt idx="5">
                  <c:v>38.96</c:v>
                </c:pt>
                <c:pt idx="6">
                  <c:v>40</c:v>
                </c:pt>
                <c:pt idx="7">
                  <c:v>48.82</c:v>
                </c:pt>
                <c:pt idx="8">
                  <c:v>36.36</c:v>
                </c:pt>
                <c:pt idx="9">
                  <c:v>56.52</c:v>
                </c:pt>
                <c:pt idx="10">
                  <c:v>45.16</c:v>
                </c:pt>
                <c:pt idx="11">
                  <c:v>50.85</c:v>
                </c:pt>
                <c:pt idx="12">
                  <c:v>31.67</c:v>
                </c:pt>
                <c:pt idx="13">
                  <c:v>40.6</c:v>
                </c:pt>
                <c:pt idx="14">
                  <c:v>32.049999999999997</c:v>
                </c:pt>
                <c:pt idx="15">
                  <c:v>32.880000000000003</c:v>
                </c:pt>
                <c:pt idx="16">
                  <c:v>41.6</c:v>
                </c:pt>
                <c:pt idx="17">
                  <c:v>40</c:v>
                </c:pt>
                <c:pt idx="18">
                  <c:v>37.04</c:v>
                </c:pt>
                <c:pt idx="19">
                  <c:v>39.04</c:v>
                </c:pt>
                <c:pt idx="20">
                  <c:v>41.14</c:v>
                </c:pt>
                <c:pt idx="21">
                  <c:v>46.05</c:v>
                </c:pt>
                <c:pt idx="22">
                  <c:v>43.33</c:v>
                </c:pt>
                <c:pt idx="23">
                  <c:v>38.24</c:v>
                </c:pt>
                <c:pt idx="24">
                  <c:v>52.83</c:v>
                </c:pt>
                <c:pt idx="25">
                  <c:v>20.83</c:v>
                </c:pt>
                <c:pt idx="26">
                  <c:v>40.840000000000003</c:v>
                </c:pt>
                <c:pt idx="27">
                  <c:v>45.76</c:v>
                </c:pt>
                <c:pt idx="28">
                  <c:v>33.04</c:v>
                </c:pt>
                <c:pt idx="29">
                  <c:v>38.4</c:v>
                </c:pt>
                <c:pt idx="30">
                  <c:v>31.75</c:v>
                </c:pt>
                <c:pt idx="31">
                  <c:v>45.3</c:v>
                </c:pt>
                <c:pt idx="32">
                  <c:v>43.9</c:v>
                </c:pt>
                <c:pt idx="33">
                  <c:v>40</c:v>
                </c:pt>
                <c:pt idx="34">
                  <c:v>42.64</c:v>
                </c:pt>
              </c:numCache>
              <c:extLst/>
            </c:numRef>
          </c:val>
          <c:extLst>
            <c:ext xmlns:c16="http://schemas.microsoft.com/office/drawing/2014/chart" uri="{C3380CC4-5D6E-409C-BE32-E72D297353CC}">
              <c16:uniqueId val="{00000002-0579-42F6-8BC7-20E9B70FF518}"/>
            </c:ext>
          </c:extLst>
        </c:ser>
        <c:ser>
          <c:idx val="3"/>
          <c:order val="3"/>
          <c:tx>
            <c:strRef>
              <c:f>'ИС 5 Статистика по отметкам'!$E$8</c:f>
              <c:strCache>
                <c:ptCount val="1"/>
                <c:pt idx="0">
                  <c:v>5</c:v>
                </c:pt>
              </c:strCache>
            </c:strRef>
          </c:tx>
          <c:spPr>
            <a:solidFill>
              <a:schemeClr val="accent4">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'ИС 5 Статистика по отметкам'!$A$8:$A$43</c:f>
              <c:strCache>
                <c:ptCount val="35"/>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Фокино</c:v>
                </c:pt>
                <c:pt idx="15">
                  <c:v>Дальнереченский городской округ</c:v>
                </c:pt>
                <c:pt idx="16">
                  <c:v>Михайловский муниципальный округ</c:v>
                </c:pt>
                <c:pt idx="17">
                  <c:v>Пожарский муниципальный округ</c:v>
                </c:pt>
                <c:pt idx="18">
                  <c:v>Муниципальный округ город Партизанск</c:v>
                </c:pt>
                <c:pt idx="19">
                  <c:v>Муниципальный округ Спасск-Дальний</c:v>
                </c:pt>
                <c:pt idx="20">
                  <c:v>Уссурийский городской округ</c:v>
                </c:pt>
                <c:pt idx="21">
                  <c:v>Шкотовский муниципальный округ)</c:v>
                </c:pt>
                <c:pt idx="22">
                  <c:v>Кировский муниципальный округ</c:v>
                </c:pt>
                <c:pt idx="23">
                  <c:v>Хорольский муниципальный округ</c:v>
                </c:pt>
                <c:pt idx="24">
                  <c:v>Чугуевский муниципальный округ</c:v>
                </c:pt>
                <c:pt idx="25">
                  <c:v>Тернейский муниципальный округ</c:v>
                </c:pt>
                <c:pt idx="26">
                  <c:v>Арсеньевский городской округ</c:v>
                </c:pt>
                <c:pt idx="27">
                  <c:v>Пограничный муниципальный округ</c:v>
                </c:pt>
                <c:pt idx="28">
                  <c:v>Надеждинский муниципальный район</c:v>
                </c:pt>
                <c:pt idx="29">
                  <c:v>Хасанский муниципальный округ</c:v>
                </c:pt>
                <c:pt idx="30">
                  <c:v>Красноармейский муниципальный округ</c:v>
                </c:pt>
                <c:pt idx="31">
                  <c:v>Находкинский городской округ)</c:v>
                </c:pt>
                <c:pt idx="32">
                  <c:v>Дальнегорский муниципальный округ</c:v>
                </c:pt>
                <c:pt idx="33">
                  <c:v>Лесозаводский муниципальный округ</c:v>
                </c:pt>
                <c:pt idx="34">
                  <c:v>Приморский край (региональное подчинение)</c:v>
                </c:pt>
              </c:strCache>
              <c:extLst/>
            </c:strRef>
          </c:cat>
          <c:val>
            <c:numRef>
              <c:f>'ИС 5 Статистика по отметкам'!$E$8:$E$43</c:f>
              <c:numCache>
                <c:formatCode>General</c:formatCode>
                <c:ptCount val="35"/>
                <c:pt idx="0">
                  <c:v>21.19</c:v>
                </c:pt>
                <c:pt idx="1">
                  <c:v>16.8</c:v>
                </c:pt>
                <c:pt idx="2">
                  <c:v>13.04</c:v>
                </c:pt>
                <c:pt idx="3">
                  <c:v>17.8</c:v>
                </c:pt>
                <c:pt idx="4">
                  <c:v>16.21</c:v>
                </c:pt>
                <c:pt idx="5">
                  <c:v>18.18</c:v>
                </c:pt>
                <c:pt idx="6">
                  <c:v>12.8</c:v>
                </c:pt>
                <c:pt idx="7">
                  <c:v>13.39</c:v>
                </c:pt>
                <c:pt idx="8">
                  <c:v>10.91</c:v>
                </c:pt>
                <c:pt idx="9">
                  <c:v>21.74</c:v>
                </c:pt>
                <c:pt idx="10">
                  <c:v>17.2</c:v>
                </c:pt>
                <c:pt idx="11">
                  <c:v>20.34</c:v>
                </c:pt>
                <c:pt idx="12">
                  <c:v>8.33</c:v>
                </c:pt>
                <c:pt idx="13">
                  <c:v>21.05</c:v>
                </c:pt>
                <c:pt idx="14">
                  <c:v>5.13</c:v>
                </c:pt>
                <c:pt idx="15">
                  <c:v>26.03</c:v>
                </c:pt>
                <c:pt idx="16">
                  <c:v>13.6</c:v>
                </c:pt>
                <c:pt idx="17">
                  <c:v>13.6</c:v>
                </c:pt>
                <c:pt idx="18">
                  <c:v>21.3</c:v>
                </c:pt>
                <c:pt idx="19">
                  <c:v>17.649999999999999</c:v>
                </c:pt>
                <c:pt idx="20">
                  <c:v>18.239999999999998</c:v>
                </c:pt>
                <c:pt idx="21">
                  <c:v>11.84</c:v>
                </c:pt>
                <c:pt idx="22">
                  <c:v>31.67</c:v>
                </c:pt>
                <c:pt idx="23">
                  <c:v>13.24</c:v>
                </c:pt>
                <c:pt idx="24">
                  <c:v>11.32</c:v>
                </c:pt>
                <c:pt idx="25">
                  <c:v>0</c:v>
                </c:pt>
                <c:pt idx="26">
                  <c:v>14.66</c:v>
                </c:pt>
                <c:pt idx="27">
                  <c:v>23.73</c:v>
                </c:pt>
                <c:pt idx="28">
                  <c:v>14.35</c:v>
                </c:pt>
                <c:pt idx="29">
                  <c:v>10.4</c:v>
                </c:pt>
                <c:pt idx="30">
                  <c:v>11.11</c:v>
                </c:pt>
                <c:pt idx="31">
                  <c:v>14.67</c:v>
                </c:pt>
                <c:pt idx="32">
                  <c:v>9.76</c:v>
                </c:pt>
                <c:pt idx="33">
                  <c:v>18.329999999999998</c:v>
                </c:pt>
                <c:pt idx="34">
                  <c:v>34.880000000000003</c:v>
                </c:pt>
              </c:numCache>
              <c:extLst/>
            </c:numRef>
          </c:val>
          <c:extLst>
            <c:ext xmlns:c16="http://schemas.microsoft.com/office/drawing/2014/chart" uri="{C3380CC4-5D6E-409C-BE32-E72D297353CC}">
              <c16:uniqueId val="{00000003-0579-42F6-8BC7-20E9B70FF518}"/>
            </c:ext>
          </c:extLst>
        </c:ser>
        <c:dLbls>
          <c:dLblPos val="ctr"/>
          <c:showLegendKey val="0"/>
          <c:showVal val="1"/>
          <c:showCatName val="0"/>
          <c:showSerName val="0"/>
          <c:showPercent val="0"/>
          <c:showBubbleSize val="0"/>
        </c:dLbls>
        <c:gapWidth val="50"/>
        <c:overlap val="100"/>
        <c:axId val="475047120"/>
        <c:axId val="274056992"/>
      </c:barChart>
      <c:catAx>
        <c:axId val="47504712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274056992"/>
        <c:crosses val="autoZero"/>
        <c:auto val="1"/>
        <c:lblAlgn val="ctr"/>
        <c:lblOffset val="100"/>
        <c:noMultiLvlLbl val="0"/>
      </c:catAx>
      <c:valAx>
        <c:axId val="274056992"/>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47504712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'ИС 5 Сравнение отметок с отметк'!$B$8</c:f>
              <c:strCache>
                <c:ptCount val="1"/>
                <c:pt idx="0">
                  <c:v>Понизили (Отметка &lt; Отметка по журналу) %</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'ИС 5 Сравнение отметок с отметк'!$A$9:$A$43</c:f>
              <c:strCache>
                <c:ptCount val="35"/>
                <c:pt idx="0">
                  <c:v> 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Фокино</c:v>
                </c:pt>
                <c:pt idx="15">
                  <c:v>Дальнереченский городской округ</c:v>
                </c:pt>
                <c:pt idx="16">
                  <c:v>Михайловский муниципальный округ</c:v>
                </c:pt>
                <c:pt idx="17">
                  <c:v>Пожарский муниципальный округ</c:v>
                </c:pt>
                <c:pt idx="18">
                  <c:v>Муниципальный округ город Партизанск</c:v>
                </c:pt>
                <c:pt idx="19">
                  <c:v>Муниципальный округ Спасск-Дальний</c:v>
                </c:pt>
                <c:pt idx="20">
                  <c:v>Уссурийский городской округ</c:v>
                </c:pt>
                <c:pt idx="21">
                  <c:v>Шкотовский муниципальный округ</c:v>
                </c:pt>
                <c:pt idx="22">
                  <c:v>Кировский муниципальный округ</c:v>
                </c:pt>
                <c:pt idx="23">
                  <c:v>Хорольский муниципальный округ</c:v>
                </c:pt>
                <c:pt idx="24">
                  <c:v>Чугуевский муниципальный округ</c:v>
                </c:pt>
                <c:pt idx="25">
                  <c:v>Тернейский муниципальный округ</c:v>
                </c:pt>
                <c:pt idx="26">
                  <c:v>Арсеньевский городской округ</c:v>
                </c:pt>
                <c:pt idx="27">
                  <c:v>Пограничный муниципальный округ</c:v>
                </c:pt>
                <c:pt idx="28">
                  <c:v>Надеждинский муниципальный район</c:v>
                </c:pt>
                <c:pt idx="29">
                  <c:v>Хасанский муниципальный округ</c:v>
                </c:pt>
                <c:pt idx="30">
                  <c:v>Красноармейский муниципальный округ</c:v>
                </c:pt>
                <c:pt idx="31">
                  <c:v>Находкинский городской округ</c:v>
                </c:pt>
                <c:pt idx="32">
                  <c:v>Дальнегорский муниципальный округ</c:v>
                </c:pt>
                <c:pt idx="33">
                  <c:v>Лесозаводский муниципальный округ</c:v>
                </c:pt>
                <c:pt idx="34">
                  <c:v>Приморский край (региональное подчинение)</c:v>
                </c:pt>
              </c:strCache>
            </c:strRef>
          </c:cat>
          <c:val>
            <c:numRef>
              <c:f>'ИС 5 Сравнение отметок с отметк'!$B$9:$B$43</c:f>
              <c:numCache>
                <c:formatCode>General</c:formatCode>
                <c:ptCount val="35"/>
                <c:pt idx="0">
                  <c:v>22.58</c:v>
                </c:pt>
                <c:pt idx="1">
                  <c:v>23.27</c:v>
                </c:pt>
                <c:pt idx="2">
                  <c:v>21.74</c:v>
                </c:pt>
                <c:pt idx="3">
                  <c:v>27.04</c:v>
                </c:pt>
                <c:pt idx="4">
                  <c:v>14.46</c:v>
                </c:pt>
                <c:pt idx="5">
                  <c:v>6.49</c:v>
                </c:pt>
                <c:pt idx="6">
                  <c:v>17.600000000000001</c:v>
                </c:pt>
                <c:pt idx="7">
                  <c:v>23.01</c:v>
                </c:pt>
                <c:pt idx="8">
                  <c:v>36.36</c:v>
                </c:pt>
                <c:pt idx="9">
                  <c:v>4.55</c:v>
                </c:pt>
                <c:pt idx="10">
                  <c:v>13.98</c:v>
                </c:pt>
                <c:pt idx="11">
                  <c:v>11.86</c:v>
                </c:pt>
                <c:pt idx="12">
                  <c:v>40</c:v>
                </c:pt>
                <c:pt idx="13">
                  <c:v>18.05</c:v>
                </c:pt>
                <c:pt idx="14">
                  <c:v>14.1</c:v>
                </c:pt>
                <c:pt idx="15">
                  <c:v>17.809999999999999</c:v>
                </c:pt>
                <c:pt idx="16">
                  <c:v>19.350000000000001</c:v>
                </c:pt>
                <c:pt idx="17">
                  <c:v>23.08</c:v>
                </c:pt>
                <c:pt idx="18">
                  <c:v>17.59</c:v>
                </c:pt>
                <c:pt idx="19">
                  <c:v>20.32</c:v>
                </c:pt>
                <c:pt idx="20">
                  <c:v>25</c:v>
                </c:pt>
                <c:pt idx="21">
                  <c:v>2.94</c:v>
                </c:pt>
                <c:pt idx="22">
                  <c:v>26.67</c:v>
                </c:pt>
                <c:pt idx="23">
                  <c:v>32.35</c:v>
                </c:pt>
                <c:pt idx="24">
                  <c:v>7.55</c:v>
                </c:pt>
                <c:pt idx="25">
                  <c:v>79.17</c:v>
                </c:pt>
                <c:pt idx="26">
                  <c:v>16.32</c:v>
                </c:pt>
                <c:pt idx="27">
                  <c:v>6.78</c:v>
                </c:pt>
                <c:pt idx="28">
                  <c:v>41.74</c:v>
                </c:pt>
                <c:pt idx="29">
                  <c:v>39.200000000000003</c:v>
                </c:pt>
                <c:pt idx="30">
                  <c:v>31.75</c:v>
                </c:pt>
                <c:pt idx="31">
                  <c:v>14.83</c:v>
                </c:pt>
                <c:pt idx="32">
                  <c:v>21.95</c:v>
                </c:pt>
                <c:pt idx="33">
                  <c:v>26.26</c:v>
                </c:pt>
                <c:pt idx="34">
                  <c:v>28.68</c:v>
                </c:pt>
              </c:numCache>
            </c:numRef>
          </c:val>
          <c:extLst>
            <c:ext xmlns:c16="http://schemas.microsoft.com/office/drawing/2014/chart" uri="{C3380CC4-5D6E-409C-BE32-E72D297353CC}">
              <c16:uniqueId val="{00000000-5B91-4DA9-8395-75401FEACFF7}"/>
            </c:ext>
          </c:extLst>
        </c:ser>
        <c:ser>
          <c:idx val="1"/>
          <c:order val="1"/>
          <c:tx>
            <c:strRef>
              <c:f>'ИС 5 Сравнение отметок с отметк'!$C$8</c:f>
              <c:strCache>
                <c:ptCount val="1"/>
                <c:pt idx="0">
                  <c:v>Подтвердили (Отметка = Отметке по журналу) %</c:v>
                </c:pt>
              </c:strCache>
            </c:strRef>
          </c:tx>
          <c:spPr>
            <a:solidFill>
              <a:schemeClr val="accent2">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'ИС 5 Сравнение отметок с отметк'!$A$9:$A$43</c:f>
              <c:strCache>
                <c:ptCount val="35"/>
                <c:pt idx="0">
                  <c:v> 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Фокино</c:v>
                </c:pt>
                <c:pt idx="15">
                  <c:v>Дальнереченский городской округ</c:v>
                </c:pt>
                <c:pt idx="16">
                  <c:v>Михайловский муниципальный округ</c:v>
                </c:pt>
                <c:pt idx="17">
                  <c:v>Пожарский муниципальный округ</c:v>
                </c:pt>
                <c:pt idx="18">
                  <c:v>Муниципальный округ город Партизанск</c:v>
                </c:pt>
                <c:pt idx="19">
                  <c:v>Муниципальный округ Спасск-Дальний</c:v>
                </c:pt>
                <c:pt idx="20">
                  <c:v>Уссурийский городской округ</c:v>
                </c:pt>
                <c:pt idx="21">
                  <c:v>Шкотовский муниципальный округ</c:v>
                </c:pt>
                <c:pt idx="22">
                  <c:v>Кировский муниципальный округ</c:v>
                </c:pt>
                <c:pt idx="23">
                  <c:v>Хорольский муниципальный округ</c:v>
                </c:pt>
                <c:pt idx="24">
                  <c:v>Чугуевский муниципальный округ</c:v>
                </c:pt>
                <c:pt idx="25">
                  <c:v>Тернейский муниципальный округ</c:v>
                </c:pt>
                <c:pt idx="26">
                  <c:v>Арсеньевский городской округ</c:v>
                </c:pt>
                <c:pt idx="27">
                  <c:v>Пограничный муниципальный округ</c:v>
                </c:pt>
                <c:pt idx="28">
                  <c:v>Надеждинский муниципальный район</c:v>
                </c:pt>
                <c:pt idx="29">
                  <c:v>Хасанский муниципальный округ</c:v>
                </c:pt>
                <c:pt idx="30">
                  <c:v>Красноармейский муниципальный округ</c:v>
                </c:pt>
                <c:pt idx="31">
                  <c:v>Находкинский городской округ</c:v>
                </c:pt>
                <c:pt idx="32">
                  <c:v>Дальнегорский муниципальный округ</c:v>
                </c:pt>
                <c:pt idx="33">
                  <c:v>Лесозаводский муниципальный округ</c:v>
                </c:pt>
                <c:pt idx="34">
                  <c:v>Приморский край (региональное подчинение)</c:v>
                </c:pt>
              </c:strCache>
            </c:strRef>
          </c:cat>
          <c:val>
            <c:numRef>
              <c:f>'ИС 5 Сравнение отметок с отметк'!$C$9:$C$43</c:f>
              <c:numCache>
                <c:formatCode>General</c:formatCode>
                <c:ptCount val="35"/>
                <c:pt idx="0">
                  <c:v>66.97</c:v>
                </c:pt>
                <c:pt idx="1">
                  <c:v>64.349999999999994</c:v>
                </c:pt>
                <c:pt idx="2">
                  <c:v>69.569999999999993</c:v>
                </c:pt>
                <c:pt idx="3">
                  <c:v>59.38</c:v>
                </c:pt>
                <c:pt idx="4">
                  <c:v>69.58</c:v>
                </c:pt>
                <c:pt idx="5">
                  <c:v>83.12</c:v>
                </c:pt>
                <c:pt idx="6">
                  <c:v>76</c:v>
                </c:pt>
                <c:pt idx="7">
                  <c:v>73.45</c:v>
                </c:pt>
                <c:pt idx="8">
                  <c:v>54.55</c:v>
                </c:pt>
                <c:pt idx="9">
                  <c:v>95.45</c:v>
                </c:pt>
                <c:pt idx="10">
                  <c:v>82.8</c:v>
                </c:pt>
                <c:pt idx="11">
                  <c:v>86.44</c:v>
                </c:pt>
                <c:pt idx="12">
                  <c:v>60</c:v>
                </c:pt>
                <c:pt idx="13">
                  <c:v>67.67</c:v>
                </c:pt>
                <c:pt idx="14">
                  <c:v>75.64</c:v>
                </c:pt>
                <c:pt idx="15">
                  <c:v>64.38</c:v>
                </c:pt>
                <c:pt idx="16">
                  <c:v>69.349999999999994</c:v>
                </c:pt>
                <c:pt idx="17">
                  <c:v>61.54</c:v>
                </c:pt>
                <c:pt idx="18">
                  <c:v>76.849999999999994</c:v>
                </c:pt>
                <c:pt idx="19">
                  <c:v>73.260000000000005</c:v>
                </c:pt>
                <c:pt idx="20">
                  <c:v>58.16</c:v>
                </c:pt>
                <c:pt idx="21">
                  <c:v>88.24</c:v>
                </c:pt>
                <c:pt idx="22">
                  <c:v>63.33</c:v>
                </c:pt>
                <c:pt idx="23">
                  <c:v>57.35</c:v>
                </c:pt>
                <c:pt idx="24">
                  <c:v>86.79</c:v>
                </c:pt>
                <c:pt idx="25">
                  <c:v>20.83</c:v>
                </c:pt>
                <c:pt idx="26">
                  <c:v>74.209999999999994</c:v>
                </c:pt>
                <c:pt idx="27">
                  <c:v>83.05</c:v>
                </c:pt>
                <c:pt idx="28">
                  <c:v>52.61</c:v>
                </c:pt>
                <c:pt idx="29">
                  <c:v>45.6</c:v>
                </c:pt>
                <c:pt idx="30">
                  <c:v>68.25</c:v>
                </c:pt>
                <c:pt idx="31">
                  <c:v>70.02</c:v>
                </c:pt>
                <c:pt idx="32">
                  <c:v>66.67</c:v>
                </c:pt>
                <c:pt idx="33">
                  <c:v>65.92</c:v>
                </c:pt>
                <c:pt idx="34">
                  <c:v>46.51</c:v>
                </c:pt>
              </c:numCache>
            </c:numRef>
          </c:val>
          <c:extLst>
            <c:ext xmlns:c16="http://schemas.microsoft.com/office/drawing/2014/chart" uri="{C3380CC4-5D6E-409C-BE32-E72D297353CC}">
              <c16:uniqueId val="{00000001-5B91-4DA9-8395-75401FEACFF7}"/>
            </c:ext>
          </c:extLst>
        </c:ser>
        <c:ser>
          <c:idx val="2"/>
          <c:order val="2"/>
          <c:tx>
            <c:strRef>
              <c:f>'ИС 5 Сравнение отметок с отметк'!$D$8</c:f>
              <c:strCache>
                <c:ptCount val="1"/>
                <c:pt idx="0">
                  <c:v>Повысили (Отметка &gt; Отметка по журналу) %</c:v>
                </c:pt>
              </c:strCache>
            </c:strRef>
          </c:tx>
          <c:spPr>
            <a:solidFill>
              <a:schemeClr val="accent3">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'ИС 5 Сравнение отметок с отметк'!$A$9:$A$43</c:f>
              <c:strCache>
                <c:ptCount val="35"/>
                <c:pt idx="0">
                  <c:v> 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Фокино</c:v>
                </c:pt>
                <c:pt idx="15">
                  <c:v>Дальнереченский городской округ</c:v>
                </c:pt>
                <c:pt idx="16">
                  <c:v>Михайловский муниципальный округ</c:v>
                </c:pt>
                <c:pt idx="17">
                  <c:v>Пожарский муниципальный округ</c:v>
                </c:pt>
                <c:pt idx="18">
                  <c:v>Муниципальный округ город Партизанск</c:v>
                </c:pt>
                <c:pt idx="19">
                  <c:v>Муниципальный округ Спасск-Дальний</c:v>
                </c:pt>
                <c:pt idx="20">
                  <c:v>Уссурийский городской округ</c:v>
                </c:pt>
                <c:pt idx="21">
                  <c:v>Шкотовский муниципальный округ</c:v>
                </c:pt>
                <c:pt idx="22">
                  <c:v>Кировский муниципальный округ</c:v>
                </c:pt>
                <c:pt idx="23">
                  <c:v>Хорольский муниципальный округ</c:v>
                </c:pt>
                <c:pt idx="24">
                  <c:v>Чугуевский муниципальный округ</c:v>
                </c:pt>
                <c:pt idx="25">
                  <c:v>Тернейский муниципальный округ</c:v>
                </c:pt>
                <c:pt idx="26">
                  <c:v>Арсеньевский городской округ</c:v>
                </c:pt>
                <c:pt idx="27">
                  <c:v>Пограничный муниципальный округ</c:v>
                </c:pt>
                <c:pt idx="28">
                  <c:v>Надеждинский муниципальный район</c:v>
                </c:pt>
                <c:pt idx="29">
                  <c:v>Хасанский муниципальный округ</c:v>
                </c:pt>
                <c:pt idx="30">
                  <c:v>Красноармейский муниципальный округ</c:v>
                </c:pt>
                <c:pt idx="31">
                  <c:v>Находкинский городской округ</c:v>
                </c:pt>
                <c:pt idx="32">
                  <c:v>Дальнегорский муниципальный округ</c:v>
                </c:pt>
                <c:pt idx="33">
                  <c:v>Лесозаводский муниципальный округ</c:v>
                </c:pt>
                <c:pt idx="34">
                  <c:v>Приморский край (региональное подчинение)</c:v>
                </c:pt>
              </c:strCache>
            </c:strRef>
          </c:cat>
          <c:val>
            <c:numRef>
              <c:f>'ИС 5 Сравнение отметок с отметк'!$D$9:$D$43</c:f>
              <c:numCache>
                <c:formatCode>General</c:formatCode>
                <c:ptCount val="35"/>
                <c:pt idx="0">
                  <c:v>10.45</c:v>
                </c:pt>
                <c:pt idx="1">
                  <c:v>12.38</c:v>
                </c:pt>
                <c:pt idx="2">
                  <c:v>8.6999999999999993</c:v>
                </c:pt>
                <c:pt idx="3">
                  <c:v>13.58</c:v>
                </c:pt>
                <c:pt idx="4">
                  <c:v>15.96</c:v>
                </c:pt>
                <c:pt idx="5">
                  <c:v>10.39</c:v>
                </c:pt>
                <c:pt idx="6">
                  <c:v>6.4</c:v>
                </c:pt>
                <c:pt idx="7">
                  <c:v>3.54</c:v>
                </c:pt>
                <c:pt idx="8">
                  <c:v>9.09</c:v>
                </c:pt>
                <c:pt idx="9">
                  <c:v>0</c:v>
                </c:pt>
                <c:pt idx="10">
                  <c:v>3.23</c:v>
                </c:pt>
                <c:pt idx="11">
                  <c:v>1.69</c:v>
                </c:pt>
                <c:pt idx="12">
                  <c:v>0</c:v>
                </c:pt>
                <c:pt idx="13">
                  <c:v>14.29</c:v>
                </c:pt>
                <c:pt idx="14">
                  <c:v>10.26</c:v>
                </c:pt>
                <c:pt idx="15">
                  <c:v>17.809999999999999</c:v>
                </c:pt>
                <c:pt idx="16">
                  <c:v>11.29</c:v>
                </c:pt>
                <c:pt idx="17">
                  <c:v>15.38</c:v>
                </c:pt>
                <c:pt idx="18">
                  <c:v>5.56</c:v>
                </c:pt>
                <c:pt idx="19">
                  <c:v>6.42</c:v>
                </c:pt>
                <c:pt idx="20">
                  <c:v>16.84</c:v>
                </c:pt>
                <c:pt idx="21">
                  <c:v>8.82</c:v>
                </c:pt>
                <c:pt idx="22">
                  <c:v>10</c:v>
                </c:pt>
                <c:pt idx="23">
                  <c:v>10.29</c:v>
                </c:pt>
                <c:pt idx="24">
                  <c:v>5.66</c:v>
                </c:pt>
                <c:pt idx="25">
                  <c:v>0</c:v>
                </c:pt>
                <c:pt idx="26">
                  <c:v>9.4700000000000006</c:v>
                </c:pt>
                <c:pt idx="27">
                  <c:v>10.17</c:v>
                </c:pt>
                <c:pt idx="28">
                  <c:v>5.65</c:v>
                </c:pt>
                <c:pt idx="29">
                  <c:v>15.2</c:v>
                </c:pt>
                <c:pt idx="30">
                  <c:v>0</c:v>
                </c:pt>
                <c:pt idx="31">
                  <c:v>15.15</c:v>
                </c:pt>
                <c:pt idx="32">
                  <c:v>11.38</c:v>
                </c:pt>
                <c:pt idx="33">
                  <c:v>7.82</c:v>
                </c:pt>
                <c:pt idx="34">
                  <c:v>24.81</c:v>
                </c:pt>
              </c:numCache>
            </c:numRef>
          </c:val>
          <c:extLst>
            <c:ext xmlns:c16="http://schemas.microsoft.com/office/drawing/2014/chart" uri="{C3380CC4-5D6E-409C-BE32-E72D297353CC}">
              <c16:uniqueId val="{00000002-5B91-4DA9-8395-75401FEACFF7}"/>
            </c:ext>
          </c:extLst>
        </c:ser>
        <c:dLbls>
          <c:dLblPos val="ctr"/>
          <c:showLegendKey val="0"/>
          <c:showVal val="1"/>
          <c:showCatName val="0"/>
          <c:showSerName val="0"/>
          <c:showPercent val="0"/>
          <c:showBubbleSize val="0"/>
        </c:dLbls>
        <c:gapWidth val="50"/>
        <c:overlap val="100"/>
        <c:axId val="785828512"/>
        <c:axId val="781550976"/>
      </c:barChart>
      <c:catAx>
        <c:axId val="78582851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781550976"/>
        <c:crosses val="autoZero"/>
        <c:auto val="1"/>
        <c:lblAlgn val="ctr"/>
        <c:lblOffset val="100"/>
        <c:noMultiLvlLbl val="0"/>
      </c:catAx>
      <c:valAx>
        <c:axId val="78155097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78582851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4365021215489268E-2"/>
          <c:y val="0.10127458820480974"/>
          <c:w val="0.96563497878451077"/>
          <c:h val="0.4632953358582928"/>
        </c:manualLayout>
      </c:layout>
      <c:barChart>
        <c:barDir val="col"/>
        <c:grouping val="clustered"/>
        <c:varyColors val="0"/>
        <c:ser>
          <c:idx val="3"/>
          <c:order val="0"/>
          <c:tx>
            <c:strRef>
              <c:f>Лист1!$B$1</c:f>
              <c:strCache>
                <c:ptCount val="1"/>
                <c:pt idx="0">
                  <c:v>2025</c:v>
                </c:pt>
              </c:strCache>
            </c:strRef>
          </c:tx>
          <c:spPr>
            <a:solidFill>
              <a:schemeClr val="accent1"/>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Лист1!$A$2:$A$19</c:f>
              <c:strCache>
                <c:ptCount val="18"/>
                <c:pt idx="0">
                  <c:v>Лазовский МО</c:v>
                </c:pt>
                <c:pt idx="1">
                  <c:v>Владивостокский ГО</c:v>
                </c:pt>
                <c:pt idx="2">
                  <c:v>Артемовский ГО</c:v>
                </c:pt>
                <c:pt idx="3">
                  <c:v>Кавалеровский МО</c:v>
                </c:pt>
                <c:pt idx="4">
                  <c:v>Партизанский МО</c:v>
                </c:pt>
                <c:pt idx="5">
                  <c:v>Черниговский МО</c:v>
                </c:pt>
                <c:pt idx="6">
                  <c:v>Яковлевский МО</c:v>
                </c:pt>
                <c:pt idx="7">
                  <c:v>Ольгинский МО</c:v>
                </c:pt>
                <c:pt idx="8">
                  <c:v>Октябрьский МО</c:v>
                </c:pt>
                <c:pt idx="9">
                  <c:v>Анучинский МО</c:v>
                </c:pt>
                <c:pt idx="10">
                  <c:v>Ханкайский МО</c:v>
                </c:pt>
                <c:pt idx="11">
                  <c:v>Большой Камень</c:v>
                </c:pt>
                <c:pt idx="12">
                  <c:v>Дальнереченский МР</c:v>
                </c:pt>
                <c:pt idx="13">
                  <c:v>Фокино</c:v>
                </c:pt>
                <c:pt idx="14">
                  <c:v>Дальнереченский ГО</c:v>
                </c:pt>
                <c:pt idx="15">
                  <c:v>Михайловский МО</c:v>
                </c:pt>
                <c:pt idx="16">
                  <c:v>Пожарский МО</c:v>
                </c:pt>
                <c:pt idx="17">
                  <c:v>Партизанский ГО</c:v>
                </c:pt>
              </c:strCache>
            </c:strRef>
          </c:cat>
          <c:val>
            <c:numRef>
              <c:f>Лист1!$B$2:$B$19</c:f>
              <c:numCache>
                <c:formatCode>General</c:formatCode>
                <c:ptCount val="18"/>
                <c:pt idx="1">
                  <c:v>47.04</c:v>
                </c:pt>
                <c:pt idx="2">
                  <c:v>48.269999999999996</c:v>
                </c:pt>
                <c:pt idx="3">
                  <c:v>40</c:v>
                </c:pt>
                <c:pt idx="4">
                  <c:v>37.840000000000003</c:v>
                </c:pt>
                <c:pt idx="5">
                  <c:v>50</c:v>
                </c:pt>
                <c:pt idx="6">
                  <c:v>72.22</c:v>
                </c:pt>
                <c:pt idx="7">
                  <c:v>94.73</c:v>
                </c:pt>
                <c:pt idx="8">
                  <c:v>52.63</c:v>
                </c:pt>
                <c:pt idx="9">
                  <c:v>100</c:v>
                </c:pt>
                <c:pt idx="10">
                  <c:v>75</c:v>
                </c:pt>
                <c:pt idx="11">
                  <c:v>56.25</c:v>
                </c:pt>
                <c:pt idx="12">
                  <c:v>50</c:v>
                </c:pt>
                <c:pt idx="13">
                  <c:v>40.82</c:v>
                </c:pt>
                <c:pt idx="14">
                  <c:v>81.64</c:v>
                </c:pt>
                <c:pt idx="15">
                  <c:v>53.97</c:v>
                </c:pt>
                <c:pt idx="16">
                  <c:v>20</c:v>
                </c:pt>
                <c:pt idx="17">
                  <c:v>46.48</c:v>
                </c:pt>
              </c:numCache>
            </c:numRef>
          </c:val>
          <c:extLst>
            <c:ext xmlns:c16="http://schemas.microsoft.com/office/drawing/2014/chart" uri="{C3380CC4-5D6E-409C-BE32-E72D297353CC}">
              <c16:uniqueId val="{00000000-2B71-45B9-8415-96DB118BD0BD}"/>
            </c:ext>
          </c:extLst>
        </c:ser>
        <c:ser>
          <c:idx val="0"/>
          <c:order val="1"/>
          <c:tx>
            <c:strRef>
              <c:f>Лист1!$C$1</c:f>
              <c:strCache>
                <c:ptCount val="1"/>
                <c:pt idx="0">
                  <c:v>2026</c:v>
                </c:pt>
              </c:strCache>
            </c:strRef>
          </c:tx>
          <c:spPr>
            <a:solidFill>
              <a:schemeClr val="accent2"/>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Лист1!$A$2:$A$19</c:f>
              <c:strCache>
                <c:ptCount val="18"/>
                <c:pt idx="0">
                  <c:v>Лазовский МО</c:v>
                </c:pt>
                <c:pt idx="1">
                  <c:v>Владивостокский ГО</c:v>
                </c:pt>
                <c:pt idx="2">
                  <c:v>Артемовский ГО</c:v>
                </c:pt>
                <c:pt idx="3">
                  <c:v>Кавалеровский МО</c:v>
                </c:pt>
                <c:pt idx="4">
                  <c:v>Партизанский МО</c:v>
                </c:pt>
                <c:pt idx="5">
                  <c:v>Черниговский МО</c:v>
                </c:pt>
                <c:pt idx="6">
                  <c:v>Яковлевский МО</c:v>
                </c:pt>
                <c:pt idx="7">
                  <c:v>Ольгинский МО</c:v>
                </c:pt>
                <c:pt idx="8">
                  <c:v>Октябрьский МО</c:v>
                </c:pt>
                <c:pt idx="9">
                  <c:v>Анучинский МО</c:v>
                </c:pt>
                <c:pt idx="10">
                  <c:v>Ханкайский МО</c:v>
                </c:pt>
                <c:pt idx="11">
                  <c:v>Большой Камень</c:v>
                </c:pt>
                <c:pt idx="12">
                  <c:v>Дальнереченский МР</c:v>
                </c:pt>
                <c:pt idx="13">
                  <c:v>Фокино</c:v>
                </c:pt>
                <c:pt idx="14">
                  <c:v>Дальнереченский ГО</c:v>
                </c:pt>
                <c:pt idx="15">
                  <c:v>Михайловский МО</c:v>
                </c:pt>
                <c:pt idx="16">
                  <c:v>Пожарский МО</c:v>
                </c:pt>
                <c:pt idx="17">
                  <c:v>Партизанский ГО</c:v>
                </c:pt>
              </c:strCache>
            </c:strRef>
          </c:cat>
          <c:val>
            <c:numRef>
              <c:f>Лист1!$C$2:$C$19</c:f>
              <c:numCache>
                <c:formatCode>General</c:formatCode>
                <c:ptCount val="18"/>
                <c:pt idx="0">
                  <c:v>50</c:v>
                </c:pt>
                <c:pt idx="1">
                  <c:v>50.4</c:v>
                </c:pt>
                <c:pt idx="2">
                  <c:v>50.849999999999994</c:v>
                </c:pt>
                <c:pt idx="3">
                  <c:v>63.96</c:v>
                </c:pt>
                <c:pt idx="4">
                  <c:v>53.01</c:v>
                </c:pt>
                <c:pt idx="5">
                  <c:v>38.04</c:v>
                </c:pt>
                <c:pt idx="6">
                  <c:v>50.730000000000004</c:v>
                </c:pt>
                <c:pt idx="7">
                  <c:v>60</c:v>
                </c:pt>
                <c:pt idx="8">
                  <c:v>51</c:v>
                </c:pt>
                <c:pt idx="9">
                  <c:v>60.6</c:v>
                </c:pt>
                <c:pt idx="10">
                  <c:v>53.04</c:v>
                </c:pt>
                <c:pt idx="11">
                  <c:v>39.450000000000003</c:v>
                </c:pt>
                <c:pt idx="12">
                  <c:v>50</c:v>
                </c:pt>
                <c:pt idx="13">
                  <c:v>39.550000000000004</c:v>
                </c:pt>
                <c:pt idx="14">
                  <c:v>57.42</c:v>
                </c:pt>
                <c:pt idx="15">
                  <c:v>56.79</c:v>
                </c:pt>
                <c:pt idx="16">
                  <c:v>41.1</c:v>
                </c:pt>
                <c:pt idx="17">
                  <c:v>61.510000000000005</c:v>
                </c:pt>
              </c:numCache>
            </c:numRef>
          </c:val>
          <c:extLst>
            <c:ext xmlns:c16="http://schemas.microsoft.com/office/drawing/2014/chart" uri="{C3380CC4-5D6E-409C-BE32-E72D297353CC}">
              <c16:uniqueId val="{00000000-2A96-4A72-8772-8490E5B2A17A}"/>
            </c:ext>
          </c:extLst>
        </c:ser>
        <c:dLbls>
          <c:dLblPos val="ctr"/>
          <c:showLegendKey val="0"/>
          <c:showVal val="1"/>
          <c:showCatName val="0"/>
          <c:showSerName val="0"/>
          <c:showPercent val="0"/>
          <c:showBubbleSize val="0"/>
        </c:dLbls>
        <c:gapWidth val="150"/>
        <c:overlap val="-25"/>
        <c:axId val="1571864271"/>
        <c:axId val="1470995375"/>
      </c:barChart>
      <c:catAx>
        <c:axId val="15718642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470995375"/>
        <c:crosses val="autoZero"/>
        <c:auto val="1"/>
        <c:lblAlgn val="ctr"/>
        <c:lblOffset val="100"/>
        <c:noMultiLvlLbl val="0"/>
      </c:catAx>
      <c:valAx>
        <c:axId val="1470995375"/>
        <c:scaling>
          <c:orientation val="minMax"/>
          <c:max val="100"/>
        </c:scaling>
        <c:delete val="1"/>
        <c:axPos val="l"/>
        <c:numFmt formatCode="General" sourceLinked="1"/>
        <c:majorTickMark val="out"/>
        <c:minorTickMark val="none"/>
        <c:tickLblPos val="nextTo"/>
        <c:crossAx val="1571864271"/>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179005534265071E-2"/>
          <c:y val="0.12220953295283109"/>
          <c:w val="0.95142446379767687"/>
          <c:h val="0.44654725859031302"/>
        </c:manualLayout>
      </c:layout>
      <c:barChart>
        <c:barDir val="col"/>
        <c:grouping val="clustered"/>
        <c:varyColors val="0"/>
        <c:ser>
          <c:idx val="0"/>
          <c:order val="0"/>
          <c:tx>
            <c:strRef>
              <c:f>Лист1!$B$1</c:f>
              <c:strCache>
                <c:ptCount val="1"/>
                <c:pt idx="0">
                  <c:v>2025</c:v>
                </c:pt>
              </c:strCache>
            </c:strRef>
          </c:tx>
          <c:spPr>
            <a:solidFill>
              <a:schemeClr val="accent1"/>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Лист1!$A$2:$A$18</c:f>
              <c:strCache>
                <c:ptCount val="17"/>
                <c:pt idx="0">
                  <c:v>Спасск-Дальний</c:v>
                </c:pt>
                <c:pt idx="1">
                  <c:v>Уссурийский ГО</c:v>
                </c:pt>
                <c:pt idx="2">
                  <c:v>Шкотовский МО</c:v>
                </c:pt>
                <c:pt idx="3">
                  <c:v>Кировский МР</c:v>
                </c:pt>
                <c:pt idx="4">
                  <c:v>Хорольский МО</c:v>
                </c:pt>
                <c:pt idx="5">
                  <c:v>Чугуевский МО</c:v>
                </c:pt>
                <c:pt idx="6">
                  <c:v>Спасский МР</c:v>
                </c:pt>
                <c:pt idx="7">
                  <c:v>Тернейский МО</c:v>
                </c:pt>
                <c:pt idx="8">
                  <c:v>Арсеньевский ГО</c:v>
                </c:pt>
                <c:pt idx="9">
                  <c:v>Пограничный МО</c:v>
                </c:pt>
                <c:pt idx="10">
                  <c:v>Надеждинский МР</c:v>
                </c:pt>
                <c:pt idx="11">
                  <c:v>Хасанский МО</c:v>
                </c:pt>
                <c:pt idx="12">
                  <c:v>Красноармейский МО</c:v>
                </c:pt>
                <c:pt idx="13">
                  <c:v>Находкинский ГО</c:v>
                </c:pt>
                <c:pt idx="14">
                  <c:v>Дальнегорский ГО</c:v>
                </c:pt>
                <c:pt idx="15">
                  <c:v>Лесозаводский ГО</c:v>
                </c:pt>
                <c:pt idx="16">
                  <c:v>Приморский край (региональное подчинение)</c:v>
                </c:pt>
              </c:strCache>
            </c:strRef>
          </c:cat>
          <c:val>
            <c:numRef>
              <c:f>Лист1!$B$2:$B$18</c:f>
              <c:numCache>
                <c:formatCode>General</c:formatCode>
                <c:ptCount val="17"/>
                <c:pt idx="0">
                  <c:v>36.360000000000007</c:v>
                </c:pt>
                <c:pt idx="1">
                  <c:v>52.25</c:v>
                </c:pt>
                <c:pt idx="3">
                  <c:v>36.840000000000003</c:v>
                </c:pt>
                <c:pt idx="4">
                  <c:v>31.71</c:v>
                </c:pt>
                <c:pt idx="5">
                  <c:v>65.78</c:v>
                </c:pt>
                <c:pt idx="6">
                  <c:v>83.33</c:v>
                </c:pt>
                <c:pt idx="7">
                  <c:v>100</c:v>
                </c:pt>
                <c:pt idx="8">
                  <c:v>46.36</c:v>
                </c:pt>
                <c:pt idx="9">
                  <c:v>77.27</c:v>
                </c:pt>
                <c:pt idx="10">
                  <c:v>45</c:v>
                </c:pt>
                <c:pt idx="11">
                  <c:v>31.71</c:v>
                </c:pt>
                <c:pt idx="12">
                  <c:v>86.49</c:v>
                </c:pt>
                <c:pt idx="13">
                  <c:v>60.92</c:v>
                </c:pt>
                <c:pt idx="14">
                  <c:v>49.29</c:v>
                </c:pt>
                <c:pt idx="15">
                  <c:v>27.869999999999997</c:v>
                </c:pt>
                <c:pt idx="16">
                  <c:v>45</c:v>
                </c:pt>
              </c:numCache>
            </c:numRef>
          </c:val>
          <c:extLst>
            <c:ext xmlns:c16="http://schemas.microsoft.com/office/drawing/2014/chart" uri="{C3380CC4-5D6E-409C-BE32-E72D297353CC}">
              <c16:uniqueId val="{00000000-B054-4CAA-870E-E2B002DFDF07}"/>
            </c:ext>
          </c:extLst>
        </c:ser>
        <c:ser>
          <c:idx val="1"/>
          <c:order val="1"/>
          <c:tx>
            <c:strRef>
              <c:f>Лист1!$C$1</c:f>
              <c:strCache>
                <c:ptCount val="1"/>
                <c:pt idx="0">
                  <c:v>2026</c:v>
                </c:pt>
              </c:strCache>
            </c:strRef>
          </c:tx>
          <c:spPr>
            <a:solidFill>
              <a:schemeClr val="accent2"/>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Лист1!$A$2:$A$18</c:f>
              <c:strCache>
                <c:ptCount val="17"/>
                <c:pt idx="0">
                  <c:v>Спасск-Дальний</c:v>
                </c:pt>
                <c:pt idx="1">
                  <c:v>Уссурийский ГО</c:v>
                </c:pt>
                <c:pt idx="2">
                  <c:v>Шкотовский МО</c:v>
                </c:pt>
                <c:pt idx="3">
                  <c:v>Кировский МР</c:v>
                </c:pt>
                <c:pt idx="4">
                  <c:v>Хорольский МО</c:v>
                </c:pt>
                <c:pt idx="5">
                  <c:v>Чугуевский МО</c:v>
                </c:pt>
                <c:pt idx="6">
                  <c:v>Спасский МР</c:v>
                </c:pt>
                <c:pt idx="7">
                  <c:v>Тернейский МО</c:v>
                </c:pt>
                <c:pt idx="8">
                  <c:v>Арсеньевский ГО</c:v>
                </c:pt>
                <c:pt idx="9">
                  <c:v>Пограничный МО</c:v>
                </c:pt>
                <c:pt idx="10">
                  <c:v>Надеждинский МР</c:v>
                </c:pt>
                <c:pt idx="11">
                  <c:v>Хасанский МО</c:v>
                </c:pt>
                <c:pt idx="12">
                  <c:v>Красноармейский МО</c:v>
                </c:pt>
                <c:pt idx="13">
                  <c:v>Находкинский ГО</c:v>
                </c:pt>
                <c:pt idx="14">
                  <c:v>Дальнегорский ГО</c:v>
                </c:pt>
                <c:pt idx="15">
                  <c:v>Лесозаводский ГО</c:v>
                </c:pt>
                <c:pt idx="16">
                  <c:v>Приморский край (региональное подчинение)</c:v>
                </c:pt>
              </c:strCache>
            </c:strRef>
          </c:cat>
          <c:val>
            <c:numRef>
              <c:f>Лист1!$C$2:$C$18</c:f>
              <c:numCache>
                <c:formatCode>General</c:formatCode>
                <c:ptCount val="17"/>
                <c:pt idx="0">
                  <c:v>49.85</c:v>
                </c:pt>
                <c:pt idx="1">
                  <c:v>54.029999999999994</c:v>
                </c:pt>
                <c:pt idx="2">
                  <c:v>58.6</c:v>
                </c:pt>
                <c:pt idx="3">
                  <c:v>58.69</c:v>
                </c:pt>
                <c:pt idx="4">
                  <c:v>47.480000000000004</c:v>
                </c:pt>
                <c:pt idx="5">
                  <c:v>66.97</c:v>
                </c:pt>
                <c:pt idx="7">
                  <c:v>41.51</c:v>
                </c:pt>
                <c:pt idx="8">
                  <c:v>47.64</c:v>
                </c:pt>
                <c:pt idx="9">
                  <c:v>46.66</c:v>
                </c:pt>
                <c:pt idx="10">
                  <c:v>46.92</c:v>
                </c:pt>
                <c:pt idx="11">
                  <c:v>57.64</c:v>
                </c:pt>
                <c:pt idx="12">
                  <c:v>62.86</c:v>
                </c:pt>
                <c:pt idx="13">
                  <c:v>46.06</c:v>
                </c:pt>
                <c:pt idx="14">
                  <c:v>40.090000000000003</c:v>
                </c:pt>
                <c:pt idx="15">
                  <c:v>60.58</c:v>
                </c:pt>
                <c:pt idx="16">
                  <c:v>60.18</c:v>
                </c:pt>
              </c:numCache>
            </c:numRef>
          </c:val>
          <c:extLst>
            <c:ext xmlns:c16="http://schemas.microsoft.com/office/drawing/2014/chart" uri="{C3380CC4-5D6E-409C-BE32-E72D297353CC}">
              <c16:uniqueId val="{00000000-64AF-43F9-9D36-3562F822E800}"/>
            </c:ext>
          </c:extLst>
        </c:ser>
        <c:dLbls>
          <c:dLblPos val="ctr"/>
          <c:showLegendKey val="0"/>
          <c:showVal val="1"/>
          <c:showCatName val="0"/>
          <c:showSerName val="0"/>
          <c:showPercent val="0"/>
          <c:showBubbleSize val="0"/>
        </c:dLbls>
        <c:gapWidth val="150"/>
        <c:overlap val="-25"/>
        <c:axId val="1571864271"/>
        <c:axId val="1470995375"/>
      </c:barChart>
      <c:catAx>
        <c:axId val="15718642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470995375"/>
        <c:crosses val="autoZero"/>
        <c:auto val="1"/>
        <c:lblAlgn val="ctr"/>
        <c:lblOffset val="100"/>
        <c:noMultiLvlLbl val="0"/>
      </c:catAx>
      <c:valAx>
        <c:axId val="1470995375"/>
        <c:scaling>
          <c:orientation val="minMax"/>
          <c:max val="100"/>
        </c:scaling>
        <c:delete val="1"/>
        <c:axPos val="l"/>
        <c:numFmt formatCode="General" sourceLinked="1"/>
        <c:majorTickMark val="out"/>
        <c:minorTickMark val="none"/>
        <c:tickLblPos val="nextTo"/>
        <c:crossAx val="1571864271"/>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'ГГ 5 Статистика по отметкам'!$B$8</c:f>
              <c:strCache>
                <c:ptCount val="1"/>
                <c:pt idx="0">
                  <c:v>2</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'ГГ 5 Статистика по отметкам'!$A$8:$A$44</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extLst/>
            </c:strRef>
          </c:cat>
          <c:val>
            <c:numRef>
              <c:f>'ГГ 5 Статистика по отметкам'!$B$8:$B$44</c:f>
              <c:numCache>
                <c:formatCode>General</c:formatCode>
                <c:ptCount val="36"/>
                <c:pt idx="0">
                  <c:v>3.3</c:v>
                </c:pt>
                <c:pt idx="1">
                  <c:v>3.17</c:v>
                </c:pt>
                <c:pt idx="2">
                  <c:v>3.13</c:v>
                </c:pt>
                <c:pt idx="3">
                  <c:v>5.1100000000000003</c:v>
                </c:pt>
                <c:pt idx="4">
                  <c:v>1.69</c:v>
                </c:pt>
                <c:pt idx="5">
                  <c:v>0</c:v>
                </c:pt>
                <c:pt idx="6">
                  <c:v>0</c:v>
                </c:pt>
                <c:pt idx="7">
                  <c:v>2.72</c:v>
                </c:pt>
                <c:pt idx="8">
                  <c:v>4.3499999999999996</c:v>
                </c:pt>
                <c:pt idx="9">
                  <c:v>4</c:v>
                </c:pt>
                <c:pt idx="10">
                  <c:v>3.31</c:v>
                </c:pt>
                <c:pt idx="11">
                  <c:v>0</c:v>
                </c:pt>
                <c:pt idx="12">
                  <c:v>2.61</c:v>
                </c:pt>
                <c:pt idx="13">
                  <c:v>2.75</c:v>
                </c:pt>
                <c:pt idx="14">
                  <c:v>2.94</c:v>
                </c:pt>
                <c:pt idx="15">
                  <c:v>5.97</c:v>
                </c:pt>
                <c:pt idx="16">
                  <c:v>3.87</c:v>
                </c:pt>
                <c:pt idx="17">
                  <c:v>1.01</c:v>
                </c:pt>
                <c:pt idx="18">
                  <c:v>1.37</c:v>
                </c:pt>
                <c:pt idx="19">
                  <c:v>3.29</c:v>
                </c:pt>
                <c:pt idx="20">
                  <c:v>2.36</c:v>
                </c:pt>
                <c:pt idx="21">
                  <c:v>1.59</c:v>
                </c:pt>
                <c:pt idx="22">
                  <c:v>0.78</c:v>
                </c:pt>
                <c:pt idx="23">
                  <c:v>1.0900000000000001</c:v>
                </c:pt>
                <c:pt idx="24">
                  <c:v>2.16</c:v>
                </c:pt>
                <c:pt idx="25">
                  <c:v>0</c:v>
                </c:pt>
                <c:pt idx="26">
                  <c:v>0</c:v>
                </c:pt>
                <c:pt idx="27">
                  <c:v>2.82</c:v>
                </c:pt>
                <c:pt idx="28">
                  <c:v>0</c:v>
                </c:pt>
                <c:pt idx="29">
                  <c:v>3.08</c:v>
                </c:pt>
                <c:pt idx="30">
                  <c:v>2.78</c:v>
                </c:pt>
                <c:pt idx="31">
                  <c:v>0.95</c:v>
                </c:pt>
                <c:pt idx="32">
                  <c:v>4.8600000000000003</c:v>
                </c:pt>
                <c:pt idx="33">
                  <c:v>5.86</c:v>
                </c:pt>
                <c:pt idx="34">
                  <c:v>1.66</c:v>
                </c:pt>
                <c:pt idx="35">
                  <c:v>0</c:v>
                </c:pt>
              </c:numCache>
              <c:extLst/>
            </c:numRef>
          </c:val>
          <c:extLst>
            <c:ext xmlns:c16="http://schemas.microsoft.com/office/drawing/2014/chart" uri="{C3380CC4-5D6E-409C-BE32-E72D297353CC}">
              <c16:uniqueId val="{00000000-5AAF-4FE6-A41A-6378BB3CE9B9}"/>
            </c:ext>
          </c:extLst>
        </c:ser>
        <c:ser>
          <c:idx val="1"/>
          <c:order val="1"/>
          <c:tx>
            <c:strRef>
              <c:f>'ГГ 5 Статистика по отметкам'!$C$8</c:f>
              <c:strCache>
                <c:ptCount val="1"/>
                <c:pt idx="0">
                  <c:v>3</c:v>
                </c:pt>
              </c:strCache>
            </c:strRef>
          </c:tx>
          <c:spPr>
            <a:solidFill>
              <a:schemeClr val="accent2">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'ГГ 5 Статистика по отметкам'!$A$8:$A$44</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extLst/>
            </c:strRef>
          </c:cat>
          <c:val>
            <c:numRef>
              <c:f>'ГГ 5 Статистика по отметкам'!$C$8:$C$44</c:f>
              <c:numCache>
                <c:formatCode>General</c:formatCode>
                <c:ptCount val="36"/>
                <c:pt idx="0">
                  <c:v>37.42</c:v>
                </c:pt>
                <c:pt idx="1">
                  <c:v>45.75</c:v>
                </c:pt>
                <c:pt idx="2">
                  <c:v>46.88</c:v>
                </c:pt>
                <c:pt idx="3">
                  <c:v>44.49</c:v>
                </c:pt>
                <c:pt idx="4">
                  <c:v>47.46</c:v>
                </c:pt>
                <c:pt idx="5">
                  <c:v>36.04</c:v>
                </c:pt>
                <c:pt idx="6">
                  <c:v>46.99</c:v>
                </c:pt>
                <c:pt idx="7">
                  <c:v>59.24</c:v>
                </c:pt>
                <c:pt idx="8">
                  <c:v>44.93</c:v>
                </c:pt>
                <c:pt idx="9">
                  <c:v>36</c:v>
                </c:pt>
                <c:pt idx="10">
                  <c:v>45.7</c:v>
                </c:pt>
                <c:pt idx="11">
                  <c:v>39.39</c:v>
                </c:pt>
                <c:pt idx="12">
                  <c:v>44.35</c:v>
                </c:pt>
                <c:pt idx="13">
                  <c:v>57.8</c:v>
                </c:pt>
                <c:pt idx="14">
                  <c:v>47.06</c:v>
                </c:pt>
                <c:pt idx="15">
                  <c:v>54.48</c:v>
                </c:pt>
                <c:pt idx="16">
                  <c:v>38.71</c:v>
                </c:pt>
                <c:pt idx="17">
                  <c:v>42.21</c:v>
                </c:pt>
                <c:pt idx="18">
                  <c:v>57.53</c:v>
                </c:pt>
                <c:pt idx="19">
                  <c:v>35.21</c:v>
                </c:pt>
                <c:pt idx="20">
                  <c:v>47.79</c:v>
                </c:pt>
                <c:pt idx="21">
                  <c:v>44.38</c:v>
                </c:pt>
                <c:pt idx="22">
                  <c:v>40.630000000000003</c:v>
                </c:pt>
                <c:pt idx="23">
                  <c:v>40.22</c:v>
                </c:pt>
                <c:pt idx="24">
                  <c:v>50.36</c:v>
                </c:pt>
                <c:pt idx="25">
                  <c:v>33.03</c:v>
                </c:pt>
                <c:pt idx="26">
                  <c:v>58.49</c:v>
                </c:pt>
                <c:pt idx="27">
                  <c:v>49.53</c:v>
                </c:pt>
                <c:pt idx="28">
                  <c:v>53.33</c:v>
                </c:pt>
                <c:pt idx="29">
                  <c:v>50</c:v>
                </c:pt>
                <c:pt idx="30">
                  <c:v>39.58</c:v>
                </c:pt>
                <c:pt idx="31">
                  <c:v>36.19</c:v>
                </c:pt>
                <c:pt idx="32">
                  <c:v>49.08</c:v>
                </c:pt>
                <c:pt idx="33">
                  <c:v>54.05</c:v>
                </c:pt>
                <c:pt idx="34">
                  <c:v>37.76</c:v>
                </c:pt>
                <c:pt idx="35">
                  <c:v>39.81</c:v>
                </c:pt>
              </c:numCache>
              <c:extLst/>
            </c:numRef>
          </c:val>
          <c:extLst>
            <c:ext xmlns:c16="http://schemas.microsoft.com/office/drawing/2014/chart" uri="{C3380CC4-5D6E-409C-BE32-E72D297353CC}">
              <c16:uniqueId val="{00000001-5AAF-4FE6-A41A-6378BB3CE9B9}"/>
            </c:ext>
          </c:extLst>
        </c:ser>
        <c:ser>
          <c:idx val="2"/>
          <c:order val="2"/>
          <c:tx>
            <c:strRef>
              <c:f>'ГГ 5 Статистика по отметкам'!$D$8</c:f>
              <c:strCache>
                <c:ptCount val="1"/>
                <c:pt idx="0">
                  <c:v>4</c:v>
                </c:pt>
              </c:strCache>
            </c:strRef>
          </c:tx>
          <c:spPr>
            <a:solidFill>
              <a:schemeClr val="accent3">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'ГГ 5 Статистика по отметкам'!$A$8:$A$44</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extLst/>
            </c:strRef>
          </c:cat>
          <c:val>
            <c:numRef>
              <c:f>'ГГ 5 Статистика по отметкам'!$D$8:$D$44</c:f>
              <c:numCache>
                <c:formatCode>General</c:formatCode>
                <c:ptCount val="36"/>
                <c:pt idx="0">
                  <c:v>47.42</c:v>
                </c:pt>
                <c:pt idx="1">
                  <c:v>44.13</c:v>
                </c:pt>
                <c:pt idx="2">
                  <c:v>31.25</c:v>
                </c:pt>
                <c:pt idx="3">
                  <c:v>43.98</c:v>
                </c:pt>
                <c:pt idx="4">
                  <c:v>42.66</c:v>
                </c:pt>
                <c:pt idx="5">
                  <c:v>51.35</c:v>
                </c:pt>
                <c:pt idx="6">
                  <c:v>45.18</c:v>
                </c:pt>
                <c:pt idx="7">
                  <c:v>35.869999999999997</c:v>
                </c:pt>
                <c:pt idx="8">
                  <c:v>49.28</c:v>
                </c:pt>
                <c:pt idx="9">
                  <c:v>36</c:v>
                </c:pt>
                <c:pt idx="10">
                  <c:v>46.36</c:v>
                </c:pt>
                <c:pt idx="11">
                  <c:v>43.43</c:v>
                </c:pt>
                <c:pt idx="12">
                  <c:v>40.869999999999997</c:v>
                </c:pt>
                <c:pt idx="13">
                  <c:v>36.700000000000003</c:v>
                </c:pt>
                <c:pt idx="14">
                  <c:v>29.41</c:v>
                </c:pt>
                <c:pt idx="15">
                  <c:v>37.31</c:v>
                </c:pt>
                <c:pt idx="16">
                  <c:v>40</c:v>
                </c:pt>
                <c:pt idx="17">
                  <c:v>51.26</c:v>
                </c:pt>
                <c:pt idx="18">
                  <c:v>38.36</c:v>
                </c:pt>
                <c:pt idx="19">
                  <c:v>49.77</c:v>
                </c:pt>
                <c:pt idx="20">
                  <c:v>43.07</c:v>
                </c:pt>
                <c:pt idx="21">
                  <c:v>47.48</c:v>
                </c:pt>
                <c:pt idx="22">
                  <c:v>49.22</c:v>
                </c:pt>
                <c:pt idx="23">
                  <c:v>55.43</c:v>
                </c:pt>
                <c:pt idx="24">
                  <c:v>44.6</c:v>
                </c:pt>
                <c:pt idx="25">
                  <c:v>57.8</c:v>
                </c:pt>
                <c:pt idx="26">
                  <c:v>39.619999999999997</c:v>
                </c:pt>
                <c:pt idx="27">
                  <c:v>44.51</c:v>
                </c:pt>
                <c:pt idx="28">
                  <c:v>43.33</c:v>
                </c:pt>
                <c:pt idx="29">
                  <c:v>43.15</c:v>
                </c:pt>
                <c:pt idx="30">
                  <c:v>50</c:v>
                </c:pt>
                <c:pt idx="31">
                  <c:v>50.48</c:v>
                </c:pt>
                <c:pt idx="32">
                  <c:v>38.58</c:v>
                </c:pt>
                <c:pt idx="33">
                  <c:v>36.49</c:v>
                </c:pt>
                <c:pt idx="34">
                  <c:v>48.55</c:v>
                </c:pt>
                <c:pt idx="35">
                  <c:v>51.18</c:v>
                </c:pt>
              </c:numCache>
              <c:extLst/>
            </c:numRef>
          </c:val>
          <c:extLst>
            <c:ext xmlns:c16="http://schemas.microsoft.com/office/drawing/2014/chart" uri="{C3380CC4-5D6E-409C-BE32-E72D297353CC}">
              <c16:uniqueId val="{00000002-5AAF-4FE6-A41A-6378BB3CE9B9}"/>
            </c:ext>
          </c:extLst>
        </c:ser>
        <c:ser>
          <c:idx val="3"/>
          <c:order val="3"/>
          <c:tx>
            <c:strRef>
              <c:f>'ГГ 5 Статистика по отметкам'!$E$8</c:f>
              <c:strCache>
                <c:ptCount val="1"/>
                <c:pt idx="0">
                  <c:v>5</c:v>
                </c:pt>
              </c:strCache>
            </c:strRef>
          </c:tx>
          <c:spPr>
            <a:solidFill>
              <a:schemeClr val="accent4">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'ГГ 5 Статистика по отметкам'!$A$8:$A$44</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extLst/>
            </c:strRef>
          </c:cat>
          <c:val>
            <c:numRef>
              <c:f>'ГГ 5 Статистика по отметкам'!$E$8:$E$44</c:f>
              <c:numCache>
                <c:formatCode>General</c:formatCode>
                <c:ptCount val="36"/>
                <c:pt idx="0">
                  <c:v>11.87</c:v>
                </c:pt>
                <c:pt idx="1">
                  <c:v>6.95</c:v>
                </c:pt>
                <c:pt idx="2">
                  <c:v>18.75</c:v>
                </c:pt>
                <c:pt idx="3">
                  <c:v>6.42</c:v>
                </c:pt>
                <c:pt idx="4">
                  <c:v>8.19</c:v>
                </c:pt>
                <c:pt idx="5">
                  <c:v>12.61</c:v>
                </c:pt>
                <c:pt idx="6">
                  <c:v>7.83</c:v>
                </c:pt>
                <c:pt idx="7">
                  <c:v>2.17</c:v>
                </c:pt>
                <c:pt idx="8">
                  <c:v>1.45</c:v>
                </c:pt>
                <c:pt idx="9">
                  <c:v>24</c:v>
                </c:pt>
                <c:pt idx="10">
                  <c:v>4.6399999999999997</c:v>
                </c:pt>
                <c:pt idx="11">
                  <c:v>17.170000000000002</c:v>
                </c:pt>
                <c:pt idx="12">
                  <c:v>12.17</c:v>
                </c:pt>
                <c:pt idx="13">
                  <c:v>2.75</c:v>
                </c:pt>
                <c:pt idx="14">
                  <c:v>20.59</c:v>
                </c:pt>
                <c:pt idx="15">
                  <c:v>2.2400000000000002</c:v>
                </c:pt>
                <c:pt idx="16">
                  <c:v>17.420000000000002</c:v>
                </c:pt>
                <c:pt idx="17">
                  <c:v>5.53</c:v>
                </c:pt>
                <c:pt idx="18">
                  <c:v>2.74</c:v>
                </c:pt>
                <c:pt idx="19">
                  <c:v>11.74</c:v>
                </c:pt>
                <c:pt idx="20">
                  <c:v>6.78</c:v>
                </c:pt>
                <c:pt idx="21">
                  <c:v>6.55</c:v>
                </c:pt>
                <c:pt idx="22">
                  <c:v>9.3800000000000008</c:v>
                </c:pt>
                <c:pt idx="23">
                  <c:v>3.26</c:v>
                </c:pt>
                <c:pt idx="24">
                  <c:v>2.88</c:v>
                </c:pt>
                <c:pt idx="25">
                  <c:v>9.17</c:v>
                </c:pt>
                <c:pt idx="26">
                  <c:v>1.89</c:v>
                </c:pt>
                <c:pt idx="27">
                  <c:v>3.13</c:v>
                </c:pt>
                <c:pt idx="28">
                  <c:v>3.33</c:v>
                </c:pt>
                <c:pt idx="29">
                  <c:v>3.77</c:v>
                </c:pt>
                <c:pt idx="30">
                  <c:v>7.64</c:v>
                </c:pt>
                <c:pt idx="31">
                  <c:v>12.38</c:v>
                </c:pt>
                <c:pt idx="32">
                  <c:v>7.48</c:v>
                </c:pt>
                <c:pt idx="33">
                  <c:v>3.6</c:v>
                </c:pt>
                <c:pt idx="34">
                  <c:v>12.03</c:v>
                </c:pt>
                <c:pt idx="35">
                  <c:v>9</c:v>
                </c:pt>
              </c:numCache>
              <c:extLst/>
            </c:numRef>
          </c:val>
          <c:extLst>
            <c:ext xmlns:c16="http://schemas.microsoft.com/office/drawing/2014/chart" uri="{C3380CC4-5D6E-409C-BE32-E72D297353CC}">
              <c16:uniqueId val="{00000003-5AAF-4FE6-A41A-6378BB3CE9B9}"/>
            </c:ext>
          </c:extLst>
        </c:ser>
        <c:dLbls>
          <c:dLblPos val="ctr"/>
          <c:showLegendKey val="0"/>
          <c:showVal val="1"/>
          <c:showCatName val="0"/>
          <c:showSerName val="0"/>
          <c:showPercent val="0"/>
          <c:showBubbleSize val="0"/>
        </c:dLbls>
        <c:gapWidth val="50"/>
        <c:overlap val="100"/>
        <c:axId val="1660577184"/>
        <c:axId val="1451846192"/>
      </c:barChart>
      <c:catAx>
        <c:axId val="166057718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1451846192"/>
        <c:crosses val="autoZero"/>
        <c:auto val="1"/>
        <c:lblAlgn val="ctr"/>
        <c:lblOffset val="100"/>
        <c:noMultiLvlLbl val="0"/>
      </c:catAx>
      <c:valAx>
        <c:axId val="1451846192"/>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166057718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'ГГ 5 Сравнение отметок с отметк'!$B$8</c:f>
              <c:strCache>
                <c:ptCount val="1"/>
                <c:pt idx="0">
                  <c:v>Понизили (Отметка &lt; Отметка по журналу) %</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'ГГ 5 Сравнение отметок с отметк'!$A$9:$A$44</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strRef>
          </c:cat>
          <c:val>
            <c:numRef>
              <c:f>'ГГ 5 Сравнение отметок с отметк'!$B$9:$B$44</c:f>
              <c:numCache>
                <c:formatCode>General</c:formatCode>
                <c:ptCount val="36"/>
                <c:pt idx="0">
                  <c:v>28.25</c:v>
                </c:pt>
                <c:pt idx="1">
                  <c:v>26.77</c:v>
                </c:pt>
                <c:pt idx="2">
                  <c:v>40.630000000000003</c:v>
                </c:pt>
                <c:pt idx="3">
                  <c:v>35.1</c:v>
                </c:pt>
                <c:pt idx="4">
                  <c:v>24.22</c:v>
                </c:pt>
                <c:pt idx="5">
                  <c:v>15.32</c:v>
                </c:pt>
                <c:pt idx="6">
                  <c:v>16.27</c:v>
                </c:pt>
                <c:pt idx="7">
                  <c:v>36.31</c:v>
                </c:pt>
                <c:pt idx="8">
                  <c:v>15.94</c:v>
                </c:pt>
                <c:pt idx="9">
                  <c:v>24</c:v>
                </c:pt>
                <c:pt idx="10">
                  <c:v>27.81</c:v>
                </c:pt>
                <c:pt idx="11">
                  <c:v>2.02</c:v>
                </c:pt>
                <c:pt idx="12">
                  <c:v>16.52</c:v>
                </c:pt>
                <c:pt idx="13">
                  <c:v>27.06</c:v>
                </c:pt>
                <c:pt idx="14">
                  <c:v>8.82</c:v>
                </c:pt>
                <c:pt idx="15">
                  <c:v>41.35</c:v>
                </c:pt>
                <c:pt idx="16">
                  <c:v>33.549999999999997</c:v>
                </c:pt>
                <c:pt idx="17">
                  <c:v>19.7</c:v>
                </c:pt>
                <c:pt idx="18">
                  <c:v>19.010000000000002</c:v>
                </c:pt>
                <c:pt idx="19">
                  <c:v>19.72</c:v>
                </c:pt>
                <c:pt idx="20">
                  <c:v>21.01</c:v>
                </c:pt>
                <c:pt idx="21">
                  <c:v>25.07</c:v>
                </c:pt>
                <c:pt idx="22">
                  <c:v>19.61</c:v>
                </c:pt>
                <c:pt idx="23">
                  <c:v>11.96</c:v>
                </c:pt>
                <c:pt idx="24">
                  <c:v>23.74</c:v>
                </c:pt>
                <c:pt idx="25">
                  <c:v>4.8499999999999996</c:v>
                </c:pt>
                <c:pt idx="26">
                  <c:v>9.43</c:v>
                </c:pt>
                <c:pt idx="27">
                  <c:v>40.57</c:v>
                </c:pt>
                <c:pt idx="28">
                  <c:v>17.78</c:v>
                </c:pt>
                <c:pt idx="29">
                  <c:v>23.97</c:v>
                </c:pt>
                <c:pt idx="30">
                  <c:v>38.46</c:v>
                </c:pt>
                <c:pt idx="31">
                  <c:v>11.43</c:v>
                </c:pt>
                <c:pt idx="32">
                  <c:v>14.5</c:v>
                </c:pt>
                <c:pt idx="33">
                  <c:v>33.78</c:v>
                </c:pt>
                <c:pt idx="34">
                  <c:v>20.75</c:v>
                </c:pt>
                <c:pt idx="35">
                  <c:v>37.909999999999997</c:v>
                </c:pt>
              </c:numCache>
            </c:numRef>
          </c:val>
          <c:extLst>
            <c:ext xmlns:c16="http://schemas.microsoft.com/office/drawing/2014/chart" uri="{C3380CC4-5D6E-409C-BE32-E72D297353CC}">
              <c16:uniqueId val="{00000000-2017-4CEA-8FBC-3EF57D37E114}"/>
            </c:ext>
          </c:extLst>
        </c:ser>
        <c:ser>
          <c:idx val="1"/>
          <c:order val="1"/>
          <c:tx>
            <c:strRef>
              <c:f>'ГГ 5 Сравнение отметок с отметк'!$C$8</c:f>
              <c:strCache>
                <c:ptCount val="1"/>
                <c:pt idx="0">
                  <c:v>Подтвердили (Отметка = Отметке по журналу) %</c:v>
                </c:pt>
              </c:strCache>
            </c:strRef>
          </c:tx>
          <c:spPr>
            <a:solidFill>
              <a:schemeClr val="accent2">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'ГГ 5 Сравнение отметок с отметк'!$A$9:$A$44</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strRef>
          </c:cat>
          <c:val>
            <c:numRef>
              <c:f>'ГГ 5 Сравнение отметок с отметк'!$C$9:$C$44</c:f>
              <c:numCache>
                <c:formatCode>General</c:formatCode>
                <c:ptCount val="36"/>
                <c:pt idx="0">
                  <c:v>66.58</c:v>
                </c:pt>
                <c:pt idx="1">
                  <c:v>67.19</c:v>
                </c:pt>
                <c:pt idx="2">
                  <c:v>53.13</c:v>
                </c:pt>
                <c:pt idx="3">
                  <c:v>58.52</c:v>
                </c:pt>
                <c:pt idx="4">
                  <c:v>72.239999999999995</c:v>
                </c:pt>
                <c:pt idx="5">
                  <c:v>77.48</c:v>
                </c:pt>
                <c:pt idx="6">
                  <c:v>80.12</c:v>
                </c:pt>
                <c:pt idx="7">
                  <c:v>61.31</c:v>
                </c:pt>
                <c:pt idx="8">
                  <c:v>71.010000000000005</c:v>
                </c:pt>
                <c:pt idx="9">
                  <c:v>72</c:v>
                </c:pt>
                <c:pt idx="10">
                  <c:v>69.540000000000006</c:v>
                </c:pt>
                <c:pt idx="11">
                  <c:v>81.819999999999993</c:v>
                </c:pt>
                <c:pt idx="12">
                  <c:v>79.13</c:v>
                </c:pt>
                <c:pt idx="13">
                  <c:v>66.97</c:v>
                </c:pt>
                <c:pt idx="14">
                  <c:v>85.29</c:v>
                </c:pt>
                <c:pt idx="15">
                  <c:v>54.89</c:v>
                </c:pt>
                <c:pt idx="16">
                  <c:v>58.71</c:v>
                </c:pt>
                <c:pt idx="17">
                  <c:v>72.73</c:v>
                </c:pt>
                <c:pt idx="18">
                  <c:v>73.239999999999995</c:v>
                </c:pt>
                <c:pt idx="19">
                  <c:v>76.53</c:v>
                </c:pt>
                <c:pt idx="20">
                  <c:v>71.89</c:v>
                </c:pt>
                <c:pt idx="21">
                  <c:v>66.87</c:v>
                </c:pt>
                <c:pt idx="22">
                  <c:v>75.489999999999995</c:v>
                </c:pt>
                <c:pt idx="23">
                  <c:v>86.96</c:v>
                </c:pt>
                <c:pt idx="24">
                  <c:v>74.099999999999994</c:v>
                </c:pt>
                <c:pt idx="25">
                  <c:v>91.26</c:v>
                </c:pt>
                <c:pt idx="26">
                  <c:v>83.02</c:v>
                </c:pt>
                <c:pt idx="27">
                  <c:v>52.83</c:v>
                </c:pt>
                <c:pt idx="28">
                  <c:v>77.78</c:v>
                </c:pt>
                <c:pt idx="29">
                  <c:v>72.260000000000005</c:v>
                </c:pt>
                <c:pt idx="30">
                  <c:v>56.64</c:v>
                </c:pt>
                <c:pt idx="31">
                  <c:v>81.900000000000006</c:v>
                </c:pt>
                <c:pt idx="32">
                  <c:v>81.34</c:v>
                </c:pt>
                <c:pt idx="33">
                  <c:v>57.66</c:v>
                </c:pt>
                <c:pt idx="34">
                  <c:v>68.88</c:v>
                </c:pt>
                <c:pt idx="35">
                  <c:v>55.45</c:v>
                </c:pt>
              </c:numCache>
            </c:numRef>
          </c:val>
          <c:extLst>
            <c:ext xmlns:c16="http://schemas.microsoft.com/office/drawing/2014/chart" uri="{C3380CC4-5D6E-409C-BE32-E72D297353CC}">
              <c16:uniqueId val="{00000001-2017-4CEA-8FBC-3EF57D37E114}"/>
            </c:ext>
          </c:extLst>
        </c:ser>
        <c:ser>
          <c:idx val="2"/>
          <c:order val="2"/>
          <c:tx>
            <c:strRef>
              <c:f>'ГГ 5 Сравнение отметок с отметк'!$D$8</c:f>
              <c:strCache>
                <c:ptCount val="1"/>
                <c:pt idx="0">
                  <c:v>Повысили (Отметка &gt; Отметка по журналу) %</c:v>
                </c:pt>
              </c:strCache>
            </c:strRef>
          </c:tx>
          <c:spPr>
            <a:solidFill>
              <a:schemeClr val="accent3">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'ГГ 5 Сравнение отметок с отметк'!$A$9:$A$44</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strRef>
          </c:cat>
          <c:val>
            <c:numRef>
              <c:f>'ГГ 5 Сравнение отметок с отметк'!$D$9:$D$44</c:f>
              <c:numCache>
                <c:formatCode>General</c:formatCode>
                <c:ptCount val="36"/>
                <c:pt idx="0">
                  <c:v>5.17</c:v>
                </c:pt>
                <c:pt idx="1">
                  <c:v>6.04</c:v>
                </c:pt>
                <c:pt idx="2">
                  <c:v>6.25</c:v>
                </c:pt>
                <c:pt idx="3">
                  <c:v>6.38</c:v>
                </c:pt>
                <c:pt idx="4">
                  <c:v>3.54</c:v>
                </c:pt>
                <c:pt idx="5">
                  <c:v>7.21</c:v>
                </c:pt>
                <c:pt idx="6">
                  <c:v>3.61</c:v>
                </c:pt>
                <c:pt idx="7">
                  <c:v>2.38</c:v>
                </c:pt>
                <c:pt idx="8">
                  <c:v>13.04</c:v>
                </c:pt>
                <c:pt idx="9">
                  <c:v>4</c:v>
                </c:pt>
                <c:pt idx="10">
                  <c:v>2.65</c:v>
                </c:pt>
                <c:pt idx="11">
                  <c:v>16.16</c:v>
                </c:pt>
                <c:pt idx="12">
                  <c:v>4.3499999999999996</c:v>
                </c:pt>
                <c:pt idx="13">
                  <c:v>5.96</c:v>
                </c:pt>
                <c:pt idx="14">
                  <c:v>5.88</c:v>
                </c:pt>
                <c:pt idx="15">
                  <c:v>3.76</c:v>
                </c:pt>
                <c:pt idx="16">
                  <c:v>7.74</c:v>
                </c:pt>
                <c:pt idx="17">
                  <c:v>7.58</c:v>
                </c:pt>
                <c:pt idx="18">
                  <c:v>7.75</c:v>
                </c:pt>
                <c:pt idx="19">
                  <c:v>3.76</c:v>
                </c:pt>
                <c:pt idx="20">
                  <c:v>7.1</c:v>
                </c:pt>
                <c:pt idx="21">
                  <c:v>8.06</c:v>
                </c:pt>
                <c:pt idx="22">
                  <c:v>4.9000000000000004</c:v>
                </c:pt>
                <c:pt idx="23">
                  <c:v>1.0900000000000001</c:v>
                </c:pt>
                <c:pt idx="24">
                  <c:v>2.16</c:v>
                </c:pt>
                <c:pt idx="25">
                  <c:v>3.88</c:v>
                </c:pt>
                <c:pt idx="26">
                  <c:v>7.55</c:v>
                </c:pt>
                <c:pt idx="27">
                  <c:v>6.6</c:v>
                </c:pt>
                <c:pt idx="28">
                  <c:v>4.4400000000000004</c:v>
                </c:pt>
                <c:pt idx="29">
                  <c:v>3.77</c:v>
                </c:pt>
                <c:pt idx="30">
                  <c:v>4.9000000000000004</c:v>
                </c:pt>
                <c:pt idx="31">
                  <c:v>6.67</c:v>
                </c:pt>
                <c:pt idx="32">
                  <c:v>4.16</c:v>
                </c:pt>
                <c:pt idx="33">
                  <c:v>8.56</c:v>
                </c:pt>
                <c:pt idx="34">
                  <c:v>10.37</c:v>
                </c:pt>
                <c:pt idx="35">
                  <c:v>6.64</c:v>
                </c:pt>
              </c:numCache>
            </c:numRef>
          </c:val>
          <c:extLst>
            <c:ext xmlns:c16="http://schemas.microsoft.com/office/drawing/2014/chart" uri="{C3380CC4-5D6E-409C-BE32-E72D297353CC}">
              <c16:uniqueId val="{00000002-2017-4CEA-8FBC-3EF57D37E114}"/>
            </c:ext>
          </c:extLst>
        </c:ser>
        <c:dLbls>
          <c:dLblPos val="ctr"/>
          <c:showLegendKey val="0"/>
          <c:showVal val="1"/>
          <c:showCatName val="0"/>
          <c:showSerName val="0"/>
          <c:showPercent val="0"/>
          <c:showBubbleSize val="0"/>
        </c:dLbls>
        <c:gapWidth val="50"/>
        <c:overlap val="100"/>
        <c:axId val="371062864"/>
        <c:axId val="460509424"/>
      </c:barChart>
      <c:catAx>
        <c:axId val="37106286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460509424"/>
        <c:crosses val="autoZero"/>
        <c:auto val="1"/>
        <c:lblAlgn val="ctr"/>
        <c:lblOffset val="100"/>
        <c:noMultiLvlLbl val="0"/>
      </c:catAx>
      <c:valAx>
        <c:axId val="460509424"/>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3710628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4365021215489268E-2"/>
          <c:y val="0.10127458820480974"/>
          <c:w val="0.96563497878451077"/>
          <c:h val="0.4632953358582928"/>
        </c:manualLayout>
      </c:layout>
      <c:barChart>
        <c:barDir val="col"/>
        <c:grouping val="clustered"/>
        <c:varyColors val="0"/>
        <c:ser>
          <c:idx val="3"/>
          <c:order val="0"/>
          <c:tx>
            <c:strRef>
              <c:f>Лист1!$B$1</c:f>
              <c:strCache>
                <c:ptCount val="1"/>
                <c:pt idx="0">
                  <c:v>2025</c:v>
                </c:pt>
              </c:strCache>
            </c:strRef>
          </c:tx>
          <c:spPr>
            <a:solidFill>
              <a:schemeClr val="accent1"/>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Лист1!$A$2:$A$18</c:f>
              <c:strCache>
                <c:ptCount val="17"/>
                <c:pt idx="0">
                  <c:v>Лазовский МО</c:v>
                </c:pt>
                <c:pt idx="1">
                  <c:v>Владивостокский ГО</c:v>
                </c:pt>
                <c:pt idx="2">
                  <c:v>Артемовский ГО</c:v>
                </c:pt>
                <c:pt idx="3">
                  <c:v>Кавалеровский МО</c:v>
                </c:pt>
                <c:pt idx="4">
                  <c:v>Партизанский МО</c:v>
                </c:pt>
                <c:pt idx="5">
                  <c:v>Черниговский МО</c:v>
                </c:pt>
                <c:pt idx="6">
                  <c:v>Яковлевский МО</c:v>
                </c:pt>
                <c:pt idx="7">
                  <c:v>Ольгинский МО</c:v>
                </c:pt>
                <c:pt idx="8">
                  <c:v>Октябрьский МО</c:v>
                </c:pt>
                <c:pt idx="9">
                  <c:v>Анучинский МО</c:v>
                </c:pt>
                <c:pt idx="10">
                  <c:v>Ханкайский МО</c:v>
                </c:pt>
                <c:pt idx="11">
                  <c:v>Большой Камень ГО</c:v>
                </c:pt>
                <c:pt idx="12">
                  <c:v>Дальнереченский МО</c:v>
                </c:pt>
                <c:pt idx="13">
                  <c:v>ЗАТО Фокино</c:v>
                </c:pt>
                <c:pt idx="14">
                  <c:v>Дальнереченский ГО</c:v>
                </c:pt>
                <c:pt idx="15">
                  <c:v>Михайловский МР</c:v>
                </c:pt>
                <c:pt idx="16">
                  <c:v>Пожарский МО</c:v>
                </c:pt>
              </c:strCache>
            </c:strRef>
          </c:cat>
          <c:val>
            <c:numRef>
              <c:f>Лист1!$B$2:$B$18</c:f>
              <c:numCache>
                <c:formatCode>General</c:formatCode>
                <c:ptCount val="17"/>
                <c:pt idx="0">
                  <c:v>71.430000000000007</c:v>
                </c:pt>
                <c:pt idx="1">
                  <c:v>50.11</c:v>
                </c:pt>
                <c:pt idx="2">
                  <c:v>46.69</c:v>
                </c:pt>
                <c:pt idx="3">
                  <c:v>0</c:v>
                </c:pt>
                <c:pt idx="4">
                  <c:v>89.47</c:v>
                </c:pt>
                <c:pt idx="5">
                  <c:v>17.39</c:v>
                </c:pt>
                <c:pt idx="6">
                  <c:v>57.14</c:v>
                </c:pt>
                <c:pt idx="7">
                  <c:v>57.15</c:v>
                </c:pt>
                <c:pt idx="8">
                  <c:v>57.14</c:v>
                </c:pt>
                <c:pt idx="9">
                  <c:v>53.33</c:v>
                </c:pt>
                <c:pt idx="10">
                  <c:v>38.47</c:v>
                </c:pt>
                <c:pt idx="11">
                  <c:v>43.690000000000005</c:v>
                </c:pt>
                <c:pt idx="13">
                  <c:v>35.04</c:v>
                </c:pt>
                <c:pt idx="14">
                  <c:v>55.56</c:v>
                </c:pt>
                <c:pt idx="15">
                  <c:v>52</c:v>
                </c:pt>
                <c:pt idx="16">
                  <c:v>58.49</c:v>
                </c:pt>
              </c:numCache>
            </c:numRef>
          </c:val>
          <c:extLst>
            <c:ext xmlns:c16="http://schemas.microsoft.com/office/drawing/2014/chart" uri="{C3380CC4-5D6E-409C-BE32-E72D297353CC}">
              <c16:uniqueId val="{00000000-4CA3-458C-910C-2CB6FACC8D39}"/>
            </c:ext>
          </c:extLst>
        </c:ser>
        <c:ser>
          <c:idx val="0"/>
          <c:order val="1"/>
          <c:tx>
            <c:strRef>
              <c:f>Лист1!$C$1</c:f>
              <c:strCache>
                <c:ptCount val="1"/>
                <c:pt idx="0">
                  <c:v>2026</c:v>
                </c:pt>
              </c:strCache>
            </c:strRef>
          </c:tx>
          <c:spPr>
            <a:solidFill>
              <a:schemeClr val="accent2"/>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Лист1!$A$2:$A$18</c:f>
              <c:strCache>
                <c:ptCount val="17"/>
                <c:pt idx="0">
                  <c:v>Лазовский МО</c:v>
                </c:pt>
                <c:pt idx="1">
                  <c:v>Владивостокский ГО</c:v>
                </c:pt>
                <c:pt idx="2">
                  <c:v>Артемовский ГО</c:v>
                </c:pt>
                <c:pt idx="3">
                  <c:v>Кавалеровский МО</c:v>
                </c:pt>
                <c:pt idx="4">
                  <c:v>Партизанский МО</c:v>
                </c:pt>
                <c:pt idx="5">
                  <c:v>Черниговский МО</c:v>
                </c:pt>
                <c:pt idx="6">
                  <c:v>Яковлевский МО</c:v>
                </c:pt>
                <c:pt idx="7">
                  <c:v>Ольгинский МО</c:v>
                </c:pt>
                <c:pt idx="8">
                  <c:v>Октябрьский МО</c:v>
                </c:pt>
                <c:pt idx="9">
                  <c:v>Анучинский МО</c:v>
                </c:pt>
                <c:pt idx="10">
                  <c:v>Ханкайский МО</c:v>
                </c:pt>
                <c:pt idx="11">
                  <c:v>Большой Камень ГО</c:v>
                </c:pt>
                <c:pt idx="12">
                  <c:v>Дальнереченский МО</c:v>
                </c:pt>
                <c:pt idx="13">
                  <c:v>ЗАТО Фокино</c:v>
                </c:pt>
                <c:pt idx="14">
                  <c:v>Дальнереченский ГО</c:v>
                </c:pt>
                <c:pt idx="15">
                  <c:v>Михайловский МР</c:v>
                </c:pt>
                <c:pt idx="16">
                  <c:v>Пожарский МО</c:v>
                </c:pt>
              </c:strCache>
            </c:strRef>
          </c:cat>
          <c:val>
            <c:numRef>
              <c:f>Лист1!$C$2:$C$18</c:f>
              <c:numCache>
                <c:formatCode>General</c:formatCode>
                <c:ptCount val="17"/>
                <c:pt idx="0">
                  <c:v>56.1</c:v>
                </c:pt>
                <c:pt idx="1">
                  <c:v>54.03</c:v>
                </c:pt>
                <c:pt idx="2">
                  <c:v>48.760000000000005</c:v>
                </c:pt>
                <c:pt idx="3">
                  <c:v>58.33</c:v>
                </c:pt>
                <c:pt idx="4">
                  <c:v>42.7</c:v>
                </c:pt>
                <c:pt idx="5">
                  <c:v>40.659999999999997</c:v>
                </c:pt>
                <c:pt idx="6">
                  <c:v>40</c:v>
                </c:pt>
                <c:pt idx="7">
                  <c:v>53.34</c:v>
                </c:pt>
                <c:pt idx="8">
                  <c:v>35.06</c:v>
                </c:pt>
                <c:pt idx="9">
                  <c:v>55.56</c:v>
                </c:pt>
                <c:pt idx="10">
                  <c:v>30.61</c:v>
                </c:pt>
                <c:pt idx="11">
                  <c:v>25.599999999999998</c:v>
                </c:pt>
                <c:pt idx="12">
                  <c:v>40</c:v>
                </c:pt>
                <c:pt idx="13">
                  <c:v>53.73</c:v>
                </c:pt>
                <c:pt idx="14">
                  <c:v>32.44</c:v>
                </c:pt>
                <c:pt idx="15">
                  <c:v>40.770000000000003</c:v>
                </c:pt>
                <c:pt idx="16">
                  <c:v>36.49</c:v>
                </c:pt>
              </c:numCache>
            </c:numRef>
          </c:val>
          <c:extLst>
            <c:ext xmlns:c16="http://schemas.microsoft.com/office/drawing/2014/chart" uri="{C3380CC4-5D6E-409C-BE32-E72D297353CC}">
              <c16:uniqueId val="{00000000-7101-41A6-BDF7-505FF7EF5D92}"/>
            </c:ext>
          </c:extLst>
        </c:ser>
        <c:dLbls>
          <c:dLblPos val="ctr"/>
          <c:showLegendKey val="0"/>
          <c:showVal val="1"/>
          <c:showCatName val="0"/>
          <c:showSerName val="0"/>
          <c:showPercent val="0"/>
          <c:showBubbleSize val="0"/>
        </c:dLbls>
        <c:gapWidth val="150"/>
        <c:overlap val="-25"/>
        <c:axId val="1571864271"/>
        <c:axId val="1470995375"/>
      </c:barChart>
      <c:catAx>
        <c:axId val="15718642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470995375"/>
        <c:crosses val="autoZero"/>
        <c:auto val="1"/>
        <c:lblAlgn val="ctr"/>
        <c:lblOffset val="100"/>
        <c:noMultiLvlLbl val="0"/>
      </c:catAx>
      <c:valAx>
        <c:axId val="1470995375"/>
        <c:scaling>
          <c:orientation val="minMax"/>
          <c:max val="100"/>
        </c:scaling>
        <c:delete val="1"/>
        <c:axPos val="l"/>
        <c:numFmt formatCode="General" sourceLinked="1"/>
        <c:majorTickMark val="out"/>
        <c:minorTickMark val="none"/>
        <c:tickLblPos val="nextTo"/>
        <c:crossAx val="1571864271"/>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4365021215489268E-2"/>
          <c:y val="0.10127458820480974"/>
          <c:w val="0.96563497878451077"/>
          <c:h val="0.4632953358582928"/>
        </c:manualLayout>
      </c:layout>
      <c:barChart>
        <c:barDir val="col"/>
        <c:grouping val="clustered"/>
        <c:varyColors val="0"/>
        <c:ser>
          <c:idx val="0"/>
          <c:order val="0"/>
          <c:tx>
            <c:strRef>
              <c:f>Лист1!$B$1</c:f>
              <c:strCache>
                <c:ptCount val="1"/>
                <c:pt idx="0">
                  <c:v>2022</c:v>
                </c:pt>
              </c:strCache>
            </c:strRef>
          </c:tx>
          <c:spPr>
            <a:solidFill>
              <a:schemeClr val="accent1"/>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Лист1!$A$2:$A$18</c:f>
              <c:strCache>
                <c:ptCount val="17"/>
                <c:pt idx="0">
                  <c:v>Лазовский МО</c:v>
                </c:pt>
                <c:pt idx="1">
                  <c:v>Владивостокский ГО</c:v>
                </c:pt>
                <c:pt idx="2">
                  <c:v>Артемовский ГО</c:v>
                </c:pt>
                <c:pt idx="3">
                  <c:v>Кавалеровский МО</c:v>
                </c:pt>
                <c:pt idx="4">
                  <c:v>Партизанский МО</c:v>
                </c:pt>
                <c:pt idx="5">
                  <c:v>Черниговский МО</c:v>
                </c:pt>
                <c:pt idx="6">
                  <c:v>Яковлевский МО</c:v>
                </c:pt>
                <c:pt idx="7">
                  <c:v>Ольгинский МО</c:v>
                </c:pt>
                <c:pt idx="8">
                  <c:v>Октябрьский МО</c:v>
                </c:pt>
                <c:pt idx="9">
                  <c:v>Анучинский МО</c:v>
                </c:pt>
                <c:pt idx="10">
                  <c:v>Ханкайский МО</c:v>
                </c:pt>
                <c:pt idx="11">
                  <c:v>Большой Камень ГО</c:v>
                </c:pt>
                <c:pt idx="12">
                  <c:v>Дальнереченский МР</c:v>
                </c:pt>
                <c:pt idx="13">
                  <c:v>ЗАТО Фокино</c:v>
                </c:pt>
                <c:pt idx="14">
                  <c:v>Дальнереченский ГО</c:v>
                </c:pt>
                <c:pt idx="15">
                  <c:v>Михайловский МР</c:v>
                </c:pt>
                <c:pt idx="16">
                  <c:v>Пожарский МО</c:v>
                </c:pt>
              </c:strCache>
            </c:strRef>
          </c:cat>
          <c:val>
            <c:numRef>
              <c:f>Лист1!$B$2:$B$18</c:f>
              <c:numCache>
                <c:formatCode>General</c:formatCode>
                <c:ptCount val="17"/>
                <c:pt idx="0">
                  <c:v>56.319999999999993</c:v>
                </c:pt>
                <c:pt idx="1">
                  <c:v>42.05</c:v>
                </c:pt>
                <c:pt idx="2">
                  <c:v>41.49</c:v>
                </c:pt>
                <c:pt idx="3">
                  <c:v>36.32</c:v>
                </c:pt>
                <c:pt idx="4">
                  <c:v>34.43</c:v>
                </c:pt>
                <c:pt idx="5">
                  <c:v>47.940000000000005</c:v>
                </c:pt>
                <c:pt idx="6">
                  <c:v>45.84</c:v>
                </c:pt>
                <c:pt idx="7">
                  <c:v>50.589999999999996</c:v>
                </c:pt>
                <c:pt idx="8">
                  <c:v>42.69</c:v>
                </c:pt>
                <c:pt idx="9">
                  <c:v>46.72</c:v>
                </c:pt>
                <c:pt idx="10">
                  <c:v>41.9</c:v>
                </c:pt>
                <c:pt idx="11">
                  <c:v>44.01</c:v>
                </c:pt>
                <c:pt idx="12">
                  <c:v>36.08</c:v>
                </c:pt>
                <c:pt idx="13">
                  <c:v>35.480000000000004</c:v>
                </c:pt>
                <c:pt idx="14">
                  <c:v>47.35</c:v>
                </c:pt>
                <c:pt idx="15">
                  <c:v>33.56</c:v>
                </c:pt>
                <c:pt idx="16">
                  <c:v>38.340000000000003</c:v>
                </c:pt>
              </c:numCache>
            </c:numRef>
          </c:val>
          <c:extLst>
            <c:ext xmlns:c16="http://schemas.microsoft.com/office/drawing/2014/chart" uri="{C3380CC4-5D6E-409C-BE32-E72D297353CC}">
              <c16:uniqueId val="{00000000-6120-4448-93D3-948E35661C93}"/>
            </c:ext>
          </c:extLst>
        </c:ser>
        <c:ser>
          <c:idx val="1"/>
          <c:order val="1"/>
          <c:tx>
            <c:strRef>
              <c:f>Лист1!$C$1</c:f>
              <c:strCache>
                <c:ptCount val="1"/>
                <c:pt idx="0">
                  <c:v>2023</c:v>
                </c:pt>
              </c:strCache>
            </c:strRef>
          </c:tx>
          <c:spPr>
            <a:solidFill>
              <a:schemeClr val="accent2"/>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Лист1!$A$2:$A$18</c:f>
              <c:strCache>
                <c:ptCount val="17"/>
                <c:pt idx="0">
                  <c:v>Лазовский МО</c:v>
                </c:pt>
                <c:pt idx="1">
                  <c:v>Владивостокский ГО</c:v>
                </c:pt>
                <c:pt idx="2">
                  <c:v>Артемовский ГО</c:v>
                </c:pt>
                <c:pt idx="3">
                  <c:v>Кавалеровский МО</c:v>
                </c:pt>
                <c:pt idx="4">
                  <c:v>Партизанский МО</c:v>
                </c:pt>
                <c:pt idx="5">
                  <c:v>Черниговский МО</c:v>
                </c:pt>
                <c:pt idx="6">
                  <c:v>Яковлевский МО</c:v>
                </c:pt>
                <c:pt idx="7">
                  <c:v>Ольгинский МО</c:v>
                </c:pt>
                <c:pt idx="8">
                  <c:v>Октябрьский МО</c:v>
                </c:pt>
                <c:pt idx="9">
                  <c:v>Анучинский МО</c:v>
                </c:pt>
                <c:pt idx="10">
                  <c:v>Ханкайский МО</c:v>
                </c:pt>
                <c:pt idx="11">
                  <c:v>Большой Камень ГО</c:v>
                </c:pt>
                <c:pt idx="12">
                  <c:v>Дальнереченский МР</c:v>
                </c:pt>
                <c:pt idx="13">
                  <c:v>ЗАТО Фокино</c:v>
                </c:pt>
                <c:pt idx="14">
                  <c:v>Дальнереченский ГО</c:v>
                </c:pt>
                <c:pt idx="15">
                  <c:v>Михайловский МР</c:v>
                </c:pt>
                <c:pt idx="16">
                  <c:v>Пожарский МО</c:v>
                </c:pt>
              </c:strCache>
            </c:strRef>
          </c:cat>
          <c:val>
            <c:numRef>
              <c:f>Лист1!$C$2:$C$18</c:f>
              <c:numCache>
                <c:formatCode>General</c:formatCode>
                <c:ptCount val="17"/>
                <c:pt idx="0">
                  <c:v>47.86</c:v>
                </c:pt>
                <c:pt idx="1">
                  <c:v>43.68</c:v>
                </c:pt>
                <c:pt idx="2">
                  <c:v>44.56</c:v>
                </c:pt>
                <c:pt idx="3">
                  <c:v>52.73</c:v>
                </c:pt>
                <c:pt idx="4">
                  <c:v>50.33</c:v>
                </c:pt>
                <c:pt idx="5">
                  <c:v>43.75</c:v>
                </c:pt>
                <c:pt idx="6">
                  <c:v>38.93</c:v>
                </c:pt>
                <c:pt idx="7">
                  <c:v>56.75</c:v>
                </c:pt>
                <c:pt idx="8">
                  <c:v>50.98</c:v>
                </c:pt>
                <c:pt idx="9">
                  <c:v>45.54</c:v>
                </c:pt>
                <c:pt idx="10">
                  <c:v>51.91</c:v>
                </c:pt>
                <c:pt idx="11">
                  <c:v>43.09</c:v>
                </c:pt>
                <c:pt idx="12">
                  <c:v>53.13</c:v>
                </c:pt>
                <c:pt idx="13">
                  <c:v>36.86</c:v>
                </c:pt>
                <c:pt idx="14">
                  <c:v>50.32</c:v>
                </c:pt>
                <c:pt idx="15">
                  <c:v>45.88</c:v>
                </c:pt>
                <c:pt idx="16">
                  <c:v>30.35</c:v>
                </c:pt>
              </c:numCache>
            </c:numRef>
          </c:val>
          <c:extLst>
            <c:ext xmlns:c16="http://schemas.microsoft.com/office/drawing/2014/chart" uri="{C3380CC4-5D6E-409C-BE32-E72D297353CC}">
              <c16:uniqueId val="{00000001-6120-4448-93D3-948E35661C93}"/>
            </c:ext>
          </c:extLst>
        </c:ser>
        <c:ser>
          <c:idx val="2"/>
          <c:order val="2"/>
          <c:tx>
            <c:strRef>
              <c:f>Лист1!$D$1</c:f>
              <c:strCache>
                <c:ptCount val="1"/>
                <c:pt idx="0">
                  <c:v>2024</c:v>
                </c:pt>
              </c:strCache>
            </c:strRef>
          </c:tx>
          <c:spPr>
            <a:solidFill>
              <a:schemeClr val="accent3"/>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Лист1!$A$2:$A$18</c:f>
              <c:strCache>
                <c:ptCount val="17"/>
                <c:pt idx="0">
                  <c:v>Лазовский МО</c:v>
                </c:pt>
                <c:pt idx="1">
                  <c:v>Владивостокский ГО</c:v>
                </c:pt>
                <c:pt idx="2">
                  <c:v>Артемовский ГО</c:v>
                </c:pt>
                <c:pt idx="3">
                  <c:v>Кавалеровский МО</c:v>
                </c:pt>
                <c:pt idx="4">
                  <c:v>Партизанский МО</c:v>
                </c:pt>
                <c:pt idx="5">
                  <c:v>Черниговский МО</c:v>
                </c:pt>
                <c:pt idx="6">
                  <c:v>Яковлевский МО</c:v>
                </c:pt>
                <c:pt idx="7">
                  <c:v>Ольгинский МО</c:v>
                </c:pt>
                <c:pt idx="8">
                  <c:v>Октябрьский МО</c:v>
                </c:pt>
                <c:pt idx="9">
                  <c:v>Анучинский МО</c:v>
                </c:pt>
                <c:pt idx="10">
                  <c:v>Ханкайский МО</c:v>
                </c:pt>
                <c:pt idx="11">
                  <c:v>Большой Камень ГО</c:v>
                </c:pt>
                <c:pt idx="12">
                  <c:v>Дальнереченский МР</c:v>
                </c:pt>
                <c:pt idx="13">
                  <c:v>ЗАТО Фокино</c:v>
                </c:pt>
                <c:pt idx="14">
                  <c:v>Дальнереченский ГО</c:v>
                </c:pt>
                <c:pt idx="15">
                  <c:v>Михайловский МР</c:v>
                </c:pt>
                <c:pt idx="16">
                  <c:v>Пожарский МО</c:v>
                </c:pt>
              </c:strCache>
            </c:strRef>
          </c:cat>
          <c:val>
            <c:numRef>
              <c:f>Лист1!$D$2:$D$18</c:f>
              <c:numCache>
                <c:formatCode>General</c:formatCode>
                <c:ptCount val="17"/>
                <c:pt idx="0">
                  <c:v>52.430000000000007</c:v>
                </c:pt>
                <c:pt idx="1">
                  <c:v>40.450000000000003</c:v>
                </c:pt>
                <c:pt idx="2">
                  <c:v>47.629999999999995</c:v>
                </c:pt>
                <c:pt idx="3">
                  <c:v>42.41</c:v>
                </c:pt>
                <c:pt idx="4">
                  <c:v>44.67</c:v>
                </c:pt>
                <c:pt idx="5">
                  <c:v>45.39</c:v>
                </c:pt>
                <c:pt idx="6">
                  <c:v>47.86</c:v>
                </c:pt>
                <c:pt idx="7">
                  <c:v>70.27</c:v>
                </c:pt>
                <c:pt idx="8">
                  <c:v>42.519999999999996</c:v>
                </c:pt>
                <c:pt idx="9">
                  <c:v>43.099999999999994</c:v>
                </c:pt>
                <c:pt idx="10">
                  <c:v>39.909999999999997</c:v>
                </c:pt>
                <c:pt idx="11">
                  <c:v>40.950000000000003</c:v>
                </c:pt>
                <c:pt idx="12">
                  <c:v>41.33</c:v>
                </c:pt>
                <c:pt idx="13">
                  <c:v>34.900000000000006</c:v>
                </c:pt>
                <c:pt idx="14">
                  <c:v>46.35</c:v>
                </c:pt>
                <c:pt idx="15">
                  <c:v>39.839999999999996</c:v>
                </c:pt>
                <c:pt idx="16">
                  <c:v>37.549999999999997</c:v>
                </c:pt>
              </c:numCache>
            </c:numRef>
          </c:val>
          <c:extLst>
            <c:ext xmlns:c16="http://schemas.microsoft.com/office/drawing/2014/chart" uri="{C3380CC4-5D6E-409C-BE32-E72D297353CC}">
              <c16:uniqueId val="{00000002-6120-4448-93D3-948E35661C93}"/>
            </c:ext>
          </c:extLst>
        </c:ser>
        <c:ser>
          <c:idx val="3"/>
          <c:order val="3"/>
          <c:tx>
            <c:strRef>
              <c:f>Лист1!$E$1</c:f>
              <c:strCache>
                <c:ptCount val="1"/>
                <c:pt idx="0">
                  <c:v>2025</c:v>
                </c:pt>
              </c:strCache>
            </c:strRef>
          </c:tx>
          <c:spPr>
            <a:solidFill>
              <a:schemeClr val="accent4"/>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Лист1!$A$2:$A$18</c:f>
              <c:strCache>
                <c:ptCount val="17"/>
                <c:pt idx="0">
                  <c:v>Лазовский МО</c:v>
                </c:pt>
                <c:pt idx="1">
                  <c:v>Владивостокский ГО</c:v>
                </c:pt>
                <c:pt idx="2">
                  <c:v>Артемовский ГО</c:v>
                </c:pt>
                <c:pt idx="3">
                  <c:v>Кавалеровский МО</c:v>
                </c:pt>
                <c:pt idx="4">
                  <c:v>Партизанский МО</c:v>
                </c:pt>
                <c:pt idx="5">
                  <c:v>Черниговский МО</c:v>
                </c:pt>
                <c:pt idx="6">
                  <c:v>Яковлевский МО</c:v>
                </c:pt>
                <c:pt idx="7">
                  <c:v>Ольгинский МО</c:v>
                </c:pt>
                <c:pt idx="8">
                  <c:v>Октябрьский МО</c:v>
                </c:pt>
                <c:pt idx="9">
                  <c:v>Анучинский МО</c:v>
                </c:pt>
                <c:pt idx="10">
                  <c:v>Ханкайский МО</c:v>
                </c:pt>
                <c:pt idx="11">
                  <c:v>Большой Камень ГО</c:v>
                </c:pt>
                <c:pt idx="12">
                  <c:v>Дальнереченский МР</c:v>
                </c:pt>
                <c:pt idx="13">
                  <c:v>ЗАТО Фокино</c:v>
                </c:pt>
                <c:pt idx="14">
                  <c:v>Дальнереченский ГО</c:v>
                </c:pt>
                <c:pt idx="15">
                  <c:v>Михайловский МР</c:v>
                </c:pt>
                <c:pt idx="16">
                  <c:v>Пожарский МО</c:v>
                </c:pt>
              </c:strCache>
            </c:strRef>
          </c:cat>
          <c:val>
            <c:numRef>
              <c:f>Лист1!$E$2:$E$18</c:f>
              <c:numCache>
                <c:formatCode>General</c:formatCode>
                <c:ptCount val="17"/>
                <c:pt idx="0">
                  <c:v>37.21</c:v>
                </c:pt>
                <c:pt idx="1">
                  <c:v>44.11</c:v>
                </c:pt>
                <c:pt idx="2">
                  <c:v>45.010000000000005</c:v>
                </c:pt>
                <c:pt idx="3">
                  <c:v>54.42</c:v>
                </c:pt>
                <c:pt idx="4">
                  <c:v>50</c:v>
                </c:pt>
                <c:pt idx="5">
                  <c:v>43.12</c:v>
                </c:pt>
                <c:pt idx="6">
                  <c:v>49.22</c:v>
                </c:pt>
                <c:pt idx="7">
                  <c:v>35.950000000000003</c:v>
                </c:pt>
                <c:pt idx="8">
                  <c:v>46.69</c:v>
                </c:pt>
                <c:pt idx="9">
                  <c:v>40.989999999999995</c:v>
                </c:pt>
                <c:pt idx="10">
                  <c:v>41.379999999999995</c:v>
                </c:pt>
                <c:pt idx="11">
                  <c:v>43.12</c:v>
                </c:pt>
                <c:pt idx="12">
                  <c:v>36.239999999999995</c:v>
                </c:pt>
                <c:pt idx="13">
                  <c:v>39.229999999999997</c:v>
                </c:pt>
                <c:pt idx="14">
                  <c:v>43.18</c:v>
                </c:pt>
                <c:pt idx="15">
                  <c:v>46.97</c:v>
                </c:pt>
                <c:pt idx="16">
                  <c:v>22.66</c:v>
                </c:pt>
              </c:numCache>
            </c:numRef>
          </c:val>
          <c:extLst>
            <c:ext xmlns:c16="http://schemas.microsoft.com/office/drawing/2014/chart" uri="{C3380CC4-5D6E-409C-BE32-E72D297353CC}">
              <c16:uniqueId val="{00000000-4CA3-458C-910C-2CB6FACC8D39}"/>
            </c:ext>
          </c:extLst>
        </c:ser>
        <c:ser>
          <c:idx val="4"/>
          <c:order val="4"/>
          <c:tx>
            <c:strRef>
              <c:f>Лист1!$F$1</c:f>
              <c:strCache>
                <c:ptCount val="1"/>
                <c:pt idx="0">
                  <c:v>2026</c:v>
                </c:pt>
              </c:strCache>
            </c:strRef>
          </c:tx>
          <c:spPr>
            <a:solidFill>
              <a:schemeClr val="accent5"/>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Лист1!$A$2:$A$18</c:f>
              <c:strCache>
                <c:ptCount val="17"/>
                <c:pt idx="0">
                  <c:v>Лазовский МО</c:v>
                </c:pt>
                <c:pt idx="1">
                  <c:v>Владивостокский ГО</c:v>
                </c:pt>
                <c:pt idx="2">
                  <c:v>Артемовский ГО</c:v>
                </c:pt>
                <c:pt idx="3">
                  <c:v>Кавалеровский МО</c:v>
                </c:pt>
                <c:pt idx="4">
                  <c:v>Партизанский МО</c:v>
                </c:pt>
                <c:pt idx="5">
                  <c:v>Черниговский МО</c:v>
                </c:pt>
                <c:pt idx="6">
                  <c:v>Яковлевский МО</c:v>
                </c:pt>
                <c:pt idx="7">
                  <c:v>Ольгинский МО</c:v>
                </c:pt>
                <c:pt idx="8">
                  <c:v>Октябрьский МО</c:v>
                </c:pt>
                <c:pt idx="9">
                  <c:v>Анучинский МО</c:v>
                </c:pt>
                <c:pt idx="10">
                  <c:v>Ханкайский МО</c:v>
                </c:pt>
                <c:pt idx="11">
                  <c:v>Большой Камень ГО</c:v>
                </c:pt>
                <c:pt idx="12">
                  <c:v>Дальнереченский МР</c:v>
                </c:pt>
                <c:pt idx="13">
                  <c:v>ЗАТО Фокино</c:v>
                </c:pt>
                <c:pt idx="14">
                  <c:v>Дальнереченский ГО</c:v>
                </c:pt>
                <c:pt idx="15">
                  <c:v>Михайловский МР</c:v>
                </c:pt>
                <c:pt idx="16">
                  <c:v>Пожарский МО</c:v>
                </c:pt>
              </c:strCache>
            </c:strRef>
          </c:cat>
          <c:val>
            <c:numRef>
              <c:f>Лист1!$F$2:$F$18</c:f>
              <c:numCache>
                <c:formatCode>General</c:formatCode>
                <c:ptCount val="17"/>
                <c:pt idx="0">
                  <c:v>49.45</c:v>
                </c:pt>
                <c:pt idx="1">
                  <c:v>43.13</c:v>
                </c:pt>
                <c:pt idx="2">
                  <c:v>47.6</c:v>
                </c:pt>
                <c:pt idx="3">
                  <c:v>49.11</c:v>
                </c:pt>
                <c:pt idx="4">
                  <c:v>45.24</c:v>
                </c:pt>
                <c:pt idx="5">
                  <c:v>50.68</c:v>
                </c:pt>
                <c:pt idx="6">
                  <c:v>44.260000000000005</c:v>
                </c:pt>
                <c:pt idx="7">
                  <c:v>56.260000000000005</c:v>
                </c:pt>
                <c:pt idx="8">
                  <c:v>50.53</c:v>
                </c:pt>
                <c:pt idx="9">
                  <c:v>54.959999999999994</c:v>
                </c:pt>
                <c:pt idx="10">
                  <c:v>48.47</c:v>
                </c:pt>
                <c:pt idx="11">
                  <c:v>43.42</c:v>
                </c:pt>
                <c:pt idx="12">
                  <c:v>48.61</c:v>
                </c:pt>
                <c:pt idx="13">
                  <c:v>43.06</c:v>
                </c:pt>
                <c:pt idx="14">
                  <c:v>39.479999999999997</c:v>
                </c:pt>
                <c:pt idx="15">
                  <c:v>43.58</c:v>
                </c:pt>
                <c:pt idx="16">
                  <c:v>31.3</c:v>
                </c:pt>
              </c:numCache>
            </c:numRef>
          </c:val>
          <c:extLst>
            <c:ext xmlns:c16="http://schemas.microsoft.com/office/drawing/2014/chart" uri="{C3380CC4-5D6E-409C-BE32-E72D297353CC}">
              <c16:uniqueId val="{00000000-211A-4928-B1DC-967960C1B00E}"/>
            </c:ext>
          </c:extLst>
        </c:ser>
        <c:dLbls>
          <c:dLblPos val="ctr"/>
          <c:showLegendKey val="0"/>
          <c:showVal val="1"/>
          <c:showCatName val="0"/>
          <c:showSerName val="0"/>
          <c:showPercent val="0"/>
          <c:showBubbleSize val="0"/>
        </c:dLbls>
        <c:gapWidth val="150"/>
        <c:overlap val="-25"/>
        <c:axId val="1571864271"/>
        <c:axId val="1470995375"/>
      </c:barChart>
      <c:catAx>
        <c:axId val="15718642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470995375"/>
        <c:crosses val="autoZero"/>
        <c:auto val="1"/>
        <c:lblAlgn val="ctr"/>
        <c:lblOffset val="100"/>
        <c:noMultiLvlLbl val="0"/>
      </c:catAx>
      <c:valAx>
        <c:axId val="1470995375"/>
        <c:scaling>
          <c:orientation val="minMax"/>
          <c:max val="100"/>
        </c:scaling>
        <c:delete val="1"/>
        <c:axPos val="l"/>
        <c:numFmt formatCode="General" sourceLinked="1"/>
        <c:majorTickMark val="out"/>
        <c:minorTickMark val="none"/>
        <c:tickLblPos val="nextTo"/>
        <c:crossAx val="1571864271"/>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8575536202323133E-2"/>
          <c:y val="0.1054614556848513"/>
          <c:w val="0.95142446379767687"/>
          <c:h val="0.44654725859031302"/>
        </c:manualLayout>
      </c:layout>
      <c:barChart>
        <c:barDir val="col"/>
        <c:grouping val="clustered"/>
        <c:varyColors val="0"/>
        <c:ser>
          <c:idx val="0"/>
          <c:order val="0"/>
          <c:tx>
            <c:strRef>
              <c:f>Лист1!$B$1</c:f>
              <c:strCache>
                <c:ptCount val="1"/>
                <c:pt idx="0">
                  <c:v>2025</c:v>
                </c:pt>
              </c:strCache>
            </c:strRef>
          </c:tx>
          <c:spPr>
            <a:solidFill>
              <a:schemeClr val="accent1"/>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Лист1!$A$2:$A$19</c:f>
              <c:strCache>
                <c:ptCount val="17"/>
                <c:pt idx="0">
                  <c:v>Партизанский ГО</c:v>
                </c:pt>
                <c:pt idx="1">
                  <c:v>Спасск-Дальний ГО</c:v>
                </c:pt>
                <c:pt idx="2">
                  <c:v>Уссурийский ГО</c:v>
                </c:pt>
                <c:pt idx="3">
                  <c:v>Шкотовский МО</c:v>
                </c:pt>
                <c:pt idx="4">
                  <c:v>Кировский МР</c:v>
                </c:pt>
                <c:pt idx="5">
                  <c:v>Хорольский МО</c:v>
                </c:pt>
                <c:pt idx="6">
                  <c:v>Чугуевский МО</c:v>
                </c:pt>
                <c:pt idx="7">
                  <c:v>Спасский МР</c:v>
                </c:pt>
                <c:pt idx="8">
                  <c:v>Тернейский МО</c:v>
                </c:pt>
                <c:pt idx="9">
                  <c:v>Арсеньевский ГО</c:v>
                </c:pt>
                <c:pt idx="10">
                  <c:v>Надеждинский МР</c:v>
                </c:pt>
                <c:pt idx="11">
                  <c:v>Хасанский МО</c:v>
                </c:pt>
                <c:pt idx="12">
                  <c:v>Красноармейский МР</c:v>
                </c:pt>
                <c:pt idx="13">
                  <c:v>Находкинский ГО</c:v>
                </c:pt>
                <c:pt idx="14">
                  <c:v>Дальнегорский ГО</c:v>
                </c:pt>
                <c:pt idx="15">
                  <c:v>Лесозаводский ГО</c:v>
                </c:pt>
                <c:pt idx="16">
                  <c:v>Приморский край (РП)</c:v>
                </c:pt>
              </c:strCache>
            </c:strRef>
          </c:cat>
          <c:val>
            <c:numRef>
              <c:f>Лист1!$B$2:$B$19</c:f>
              <c:numCache>
                <c:formatCode>General</c:formatCode>
                <c:ptCount val="18"/>
                <c:pt idx="0">
                  <c:v>53.85</c:v>
                </c:pt>
                <c:pt idx="1">
                  <c:v>57.650000000000006</c:v>
                </c:pt>
                <c:pt idx="2">
                  <c:v>48.65</c:v>
                </c:pt>
                <c:pt idx="3">
                  <c:v>61.91</c:v>
                </c:pt>
                <c:pt idx="4">
                  <c:v>25.58</c:v>
                </c:pt>
                <c:pt idx="5">
                  <c:v>35</c:v>
                </c:pt>
                <c:pt idx="7">
                  <c:v>60</c:v>
                </c:pt>
                <c:pt idx="8">
                  <c:v>24</c:v>
                </c:pt>
                <c:pt idx="9">
                  <c:v>46.81</c:v>
                </c:pt>
                <c:pt idx="10">
                  <c:v>55.550000000000004</c:v>
                </c:pt>
                <c:pt idx="11">
                  <c:v>61.54</c:v>
                </c:pt>
                <c:pt idx="12">
                  <c:v>42.86</c:v>
                </c:pt>
                <c:pt idx="13">
                  <c:v>53.81</c:v>
                </c:pt>
                <c:pt idx="14">
                  <c:v>35.29</c:v>
                </c:pt>
                <c:pt idx="15">
                  <c:v>37.68</c:v>
                </c:pt>
                <c:pt idx="16">
                  <c:v>88.22999999999999</c:v>
                </c:pt>
              </c:numCache>
            </c:numRef>
          </c:val>
          <c:extLst>
            <c:ext xmlns:c16="http://schemas.microsoft.com/office/drawing/2014/chart" uri="{C3380CC4-5D6E-409C-BE32-E72D297353CC}">
              <c16:uniqueId val="{00000000-B054-4CAA-870E-E2B002DFDF07}"/>
            </c:ext>
          </c:extLst>
        </c:ser>
        <c:ser>
          <c:idx val="1"/>
          <c:order val="1"/>
          <c:tx>
            <c:strRef>
              <c:f>Лист1!$C$1</c:f>
              <c:strCache>
                <c:ptCount val="1"/>
                <c:pt idx="0">
                  <c:v>2026</c:v>
                </c:pt>
              </c:strCache>
            </c:strRef>
          </c:tx>
          <c:spPr>
            <a:solidFill>
              <a:schemeClr val="accent2"/>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Лист1!$A$2:$A$19</c:f>
              <c:strCache>
                <c:ptCount val="17"/>
                <c:pt idx="0">
                  <c:v>Партизанский ГО</c:v>
                </c:pt>
                <c:pt idx="1">
                  <c:v>Спасск-Дальний ГО</c:v>
                </c:pt>
                <c:pt idx="2">
                  <c:v>Уссурийский ГО</c:v>
                </c:pt>
                <c:pt idx="3">
                  <c:v>Шкотовский МО</c:v>
                </c:pt>
                <c:pt idx="4">
                  <c:v>Кировский МР</c:v>
                </c:pt>
                <c:pt idx="5">
                  <c:v>Хорольский МО</c:v>
                </c:pt>
                <c:pt idx="6">
                  <c:v>Чугуевский МО</c:v>
                </c:pt>
                <c:pt idx="7">
                  <c:v>Спасский МР</c:v>
                </c:pt>
                <c:pt idx="8">
                  <c:v>Тернейский МО</c:v>
                </c:pt>
                <c:pt idx="9">
                  <c:v>Арсеньевский ГО</c:v>
                </c:pt>
                <c:pt idx="10">
                  <c:v>Надеждинский МР</c:v>
                </c:pt>
                <c:pt idx="11">
                  <c:v>Хасанский МО</c:v>
                </c:pt>
                <c:pt idx="12">
                  <c:v>Красноармейский МР</c:v>
                </c:pt>
                <c:pt idx="13">
                  <c:v>Находкинский ГО</c:v>
                </c:pt>
                <c:pt idx="14">
                  <c:v>Дальнегорский ГО</c:v>
                </c:pt>
                <c:pt idx="15">
                  <c:v>Лесозаводский ГО</c:v>
                </c:pt>
                <c:pt idx="16">
                  <c:v>Приморский край (РП)</c:v>
                </c:pt>
              </c:strCache>
            </c:strRef>
          </c:cat>
          <c:val>
            <c:numRef>
              <c:f>Лист1!$C$2:$C$19</c:f>
              <c:numCache>
                <c:formatCode>General</c:formatCode>
                <c:ptCount val="18"/>
                <c:pt idx="0">
                  <c:v>50.760000000000005</c:v>
                </c:pt>
                <c:pt idx="1">
                  <c:v>41.21</c:v>
                </c:pt>
                <c:pt idx="2">
                  <c:v>44.580000000000005</c:v>
                </c:pt>
                <c:pt idx="3">
                  <c:v>52.46</c:v>
                </c:pt>
                <c:pt idx="4">
                  <c:v>50</c:v>
                </c:pt>
                <c:pt idx="5">
                  <c:v>42.04</c:v>
                </c:pt>
                <c:pt idx="6">
                  <c:v>45.33</c:v>
                </c:pt>
                <c:pt idx="8">
                  <c:v>55.55</c:v>
                </c:pt>
                <c:pt idx="9">
                  <c:v>72.349999999999994</c:v>
                </c:pt>
                <c:pt idx="10">
                  <c:v>66</c:v>
                </c:pt>
                <c:pt idx="11">
                  <c:v>37.01</c:v>
                </c:pt>
                <c:pt idx="12">
                  <c:v>40.260000000000005</c:v>
                </c:pt>
                <c:pt idx="13">
                  <c:v>48.519999999999996</c:v>
                </c:pt>
                <c:pt idx="14">
                  <c:v>52.75</c:v>
                </c:pt>
                <c:pt idx="15">
                  <c:v>52.300000000000004</c:v>
                </c:pt>
                <c:pt idx="16">
                  <c:v>42.629999999999995</c:v>
                </c:pt>
                <c:pt idx="17">
                  <c:v>70.12</c:v>
                </c:pt>
              </c:numCache>
            </c:numRef>
          </c:val>
          <c:extLst>
            <c:ext xmlns:c16="http://schemas.microsoft.com/office/drawing/2014/chart" uri="{C3380CC4-5D6E-409C-BE32-E72D297353CC}">
              <c16:uniqueId val="{00000000-F8FD-495F-8B1A-84B9585261F7}"/>
            </c:ext>
          </c:extLst>
        </c:ser>
        <c:dLbls>
          <c:dLblPos val="ctr"/>
          <c:showLegendKey val="0"/>
          <c:showVal val="1"/>
          <c:showCatName val="0"/>
          <c:showSerName val="0"/>
          <c:showPercent val="0"/>
          <c:showBubbleSize val="0"/>
        </c:dLbls>
        <c:gapWidth val="150"/>
        <c:overlap val="-25"/>
        <c:axId val="1571864271"/>
        <c:axId val="1470995375"/>
      </c:barChart>
      <c:catAx>
        <c:axId val="15718642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470995375"/>
        <c:crosses val="autoZero"/>
        <c:auto val="1"/>
        <c:lblAlgn val="ctr"/>
        <c:lblOffset val="100"/>
        <c:noMultiLvlLbl val="0"/>
      </c:catAx>
      <c:valAx>
        <c:axId val="1470995375"/>
        <c:scaling>
          <c:orientation val="minMax"/>
          <c:max val="100"/>
        </c:scaling>
        <c:delete val="1"/>
        <c:axPos val="l"/>
        <c:numFmt formatCode="General" sourceLinked="1"/>
        <c:majorTickMark val="out"/>
        <c:minorTickMark val="none"/>
        <c:tickLblPos val="nextTo"/>
        <c:crossAx val="1571864271"/>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'АЯ 5 Достижение планируемых рез'!$C$8</c:f>
              <c:strCache>
                <c:ptCount val="1"/>
                <c:pt idx="0">
                  <c:v>Приморский край</c:v>
                </c:pt>
              </c:strCache>
            </c:strRef>
          </c:tx>
          <c:spPr>
            <a:solidFill>
              <a:schemeClr val="accent1"/>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'АЯ 5 Достижение планируемых рез'!$B$10:$B$16</c:f>
              <c:strCache>
                <c:ptCount val="7"/>
                <c:pt idx="0">
                  <c:v>1</c:v>
                </c:pt>
                <c:pt idx="1">
                  <c:v>2</c:v>
                </c:pt>
                <c:pt idx="2">
                  <c:v>3</c:v>
                </c:pt>
                <c:pt idx="3">
                  <c:v>4К1</c:v>
                </c:pt>
                <c:pt idx="4">
                  <c:v>4К2</c:v>
                </c:pt>
                <c:pt idx="5">
                  <c:v>4К3</c:v>
                </c:pt>
                <c:pt idx="6">
                  <c:v>4К4</c:v>
                </c:pt>
              </c:strCache>
            </c:strRef>
          </c:cat>
          <c:val>
            <c:numRef>
              <c:f>'АЯ 5 Достижение планируемых рез'!$C$10:$C$16</c:f>
              <c:numCache>
                <c:formatCode>General</c:formatCode>
                <c:ptCount val="7"/>
                <c:pt idx="0">
                  <c:v>69.2</c:v>
                </c:pt>
                <c:pt idx="1">
                  <c:v>63.66</c:v>
                </c:pt>
                <c:pt idx="2">
                  <c:v>61.67</c:v>
                </c:pt>
                <c:pt idx="3">
                  <c:v>49.98</c:v>
                </c:pt>
                <c:pt idx="4">
                  <c:v>51.36</c:v>
                </c:pt>
                <c:pt idx="5">
                  <c:v>38.71</c:v>
                </c:pt>
                <c:pt idx="6">
                  <c:v>46.74</c:v>
                </c:pt>
              </c:numCache>
            </c:numRef>
          </c:val>
          <c:extLst>
            <c:ext xmlns:c16="http://schemas.microsoft.com/office/drawing/2014/chart" uri="{C3380CC4-5D6E-409C-BE32-E72D297353CC}">
              <c16:uniqueId val="{00000000-E4D6-4EB2-BCCA-680C6086E591}"/>
            </c:ext>
          </c:extLst>
        </c:ser>
        <c:ser>
          <c:idx val="1"/>
          <c:order val="1"/>
          <c:tx>
            <c:strRef>
              <c:f>'АЯ 5 Достижение планируемых рез'!$D$8</c:f>
              <c:strCache>
                <c:ptCount val="1"/>
                <c:pt idx="0">
                  <c:v>РФ</c:v>
                </c:pt>
              </c:strCache>
            </c:strRef>
          </c:tx>
          <c:spPr>
            <a:solidFill>
              <a:srgbClr val="00B0F0"/>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'АЯ 5 Достижение планируемых рез'!$B$10:$B$16</c:f>
              <c:strCache>
                <c:ptCount val="7"/>
                <c:pt idx="0">
                  <c:v>1</c:v>
                </c:pt>
                <c:pt idx="1">
                  <c:v>2</c:v>
                </c:pt>
                <c:pt idx="2">
                  <c:v>3</c:v>
                </c:pt>
                <c:pt idx="3">
                  <c:v>4К1</c:v>
                </c:pt>
                <c:pt idx="4">
                  <c:v>4К2</c:v>
                </c:pt>
                <c:pt idx="5">
                  <c:v>4К3</c:v>
                </c:pt>
                <c:pt idx="6">
                  <c:v>4К4</c:v>
                </c:pt>
              </c:strCache>
            </c:strRef>
          </c:cat>
          <c:val>
            <c:numRef>
              <c:f>'АЯ 5 Достижение планируемых рез'!$D$10:$D$16</c:f>
              <c:numCache>
                <c:formatCode>General</c:formatCode>
                <c:ptCount val="7"/>
                <c:pt idx="0">
                  <c:v>70.53</c:v>
                </c:pt>
                <c:pt idx="1">
                  <c:v>65.239999999999995</c:v>
                </c:pt>
                <c:pt idx="2">
                  <c:v>62.79</c:v>
                </c:pt>
                <c:pt idx="3">
                  <c:v>52.01</c:v>
                </c:pt>
                <c:pt idx="4">
                  <c:v>55.21</c:v>
                </c:pt>
                <c:pt idx="5">
                  <c:v>40.549999999999997</c:v>
                </c:pt>
                <c:pt idx="6">
                  <c:v>48.96</c:v>
                </c:pt>
              </c:numCache>
            </c:numRef>
          </c:val>
          <c:extLst>
            <c:ext xmlns:c16="http://schemas.microsoft.com/office/drawing/2014/chart" uri="{C3380CC4-5D6E-409C-BE32-E72D297353CC}">
              <c16:uniqueId val="{00000001-E4D6-4EB2-BCCA-680C6086E591}"/>
            </c:ext>
          </c:extLst>
        </c:ser>
        <c:dLbls>
          <c:dLblPos val="ctr"/>
          <c:showLegendKey val="0"/>
          <c:showVal val="1"/>
          <c:showCatName val="0"/>
          <c:showSerName val="0"/>
          <c:showPercent val="0"/>
          <c:showBubbleSize val="0"/>
        </c:dLbls>
        <c:gapWidth val="200"/>
        <c:overlap val="-27"/>
        <c:axId val="1633249264"/>
        <c:axId val="1118854096"/>
      </c:barChart>
      <c:catAx>
        <c:axId val="1633249264"/>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ru-RU"/>
                  <a:t>ЗАДАНИЕ</a:t>
                </a:r>
              </a:p>
            </c:rich>
          </c:tx>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ru-RU"/>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118854096"/>
        <c:crosses val="autoZero"/>
        <c:auto val="1"/>
        <c:lblAlgn val="ctr"/>
        <c:lblOffset val="100"/>
        <c:noMultiLvlLbl val="0"/>
      </c:catAx>
      <c:valAx>
        <c:axId val="1118854096"/>
        <c:scaling>
          <c:orientation val="minMax"/>
          <c:max val="1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ru-RU"/>
                  <a:t>ДОЛЯ ВЫПОЛНЕНИЯ, %</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ru-RU"/>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6332492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'АЯ 5 Статистика по отметкам'!$B$8</c:f>
              <c:strCache>
                <c:ptCount val="1"/>
                <c:pt idx="0">
                  <c:v>2</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'АЯ 5 Статистика по отметкам'!$A$9:$A$44</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strRef>
          </c:cat>
          <c:val>
            <c:numRef>
              <c:f>'АЯ 5 Статистика по отметкам'!$B$9:$B$44</c:f>
              <c:numCache>
                <c:formatCode>General</c:formatCode>
                <c:ptCount val="36"/>
                <c:pt idx="0">
                  <c:v>8.9499999999999993</c:v>
                </c:pt>
                <c:pt idx="1">
                  <c:v>9.6300000000000008</c:v>
                </c:pt>
                <c:pt idx="2">
                  <c:v>19.510000000000002</c:v>
                </c:pt>
                <c:pt idx="3">
                  <c:v>10.42</c:v>
                </c:pt>
                <c:pt idx="4">
                  <c:v>8.9499999999999993</c:v>
                </c:pt>
                <c:pt idx="5">
                  <c:v>3.33</c:v>
                </c:pt>
                <c:pt idx="6">
                  <c:v>2.25</c:v>
                </c:pt>
                <c:pt idx="7">
                  <c:v>7.69</c:v>
                </c:pt>
                <c:pt idx="8">
                  <c:v>8</c:v>
                </c:pt>
                <c:pt idx="9">
                  <c:v>3.33</c:v>
                </c:pt>
                <c:pt idx="10">
                  <c:v>3.9</c:v>
                </c:pt>
                <c:pt idx="11">
                  <c:v>0</c:v>
                </c:pt>
                <c:pt idx="12">
                  <c:v>14.29</c:v>
                </c:pt>
                <c:pt idx="13">
                  <c:v>8</c:v>
                </c:pt>
                <c:pt idx="14">
                  <c:v>0</c:v>
                </c:pt>
                <c:pt idx="15">
                  <c:v>7.46</c:v>
                </c:pt>
                <c:pt idx="16">
                  <c:v>18.920000000000002</c:v>
                </c:pt>
                <c:pt idx="17">
                  <c:v>9.23</c:v>
                </c:pt>
                <c:pt idx="18">
                  <c:v>8.11</c:v>
                </c:pt>
                <c:pt idx="19">
                  <c:v>6.53</c:v>
                </c:pt>
                <c:pt idx="20">
                  <c:v>7.04</c:v>
                </c:pt>
                <c:pt idx="21">
                  <c:v>10.58</c:v>
                </c:pt>
                <c:pt idx="22">
                  <c:v>4.92</c:v>
                </c:pt>
                <c:pt idx="23">
                  <c:v>13.16</c:v>
                </c:pt>
                <c:pt idx="24">
                  <c:v>17.05</c:v>
                </c:pt>
                <c:pt idx="25">
                  <c:v>4</c:v>
                </c:pt>
                <c:pt idx="26">
                  <c:v>7.41</c:v>
                </c:pt>
                <c:pt idx="27">
                  <c:v>5.07</c:v>
                </c:pt>
                <c:pt idx="28">
                  <c:v>0</c:v>
                </c:pt>
                <c:pt idx="29">
                  <c:v>19.48</c:v>
                </c:pt>
                <c:pt idx="30">
                  <c:v>9.09</c:v>
                </c:pt>
                <c:pt idx="31">
                  <c:v>8.82</c:v>
                </c:pt>
                <c:pt idx="32">
                  <c:v>12.2</c:v>
                </c:pt>
                <c:pt idx="33">
                  <c:v>4.62</c:v>
                </c:pt>
                <c:pt idx="34">
                  <c:v>10.66</c:v>
                </c:pt>
                <c:pt idx="35">
                  <c:v>6.71</c:v>
                </c:pt>
              </c:numCache>
            </c:numRef>
          </c:val>
          <c:extLst>
            <c:ext xmlns:c16="http://schemas.microsoft.com/office/drawing/2014/chart" uri="{C3380CC4-5D6E-409C-BE32-E72D297353CC}">
              <c16:uniqueId val="{00000000-09DD-4A2E-A2F1-6451DD850750}"/>
            </c:ext>
          </c:extLst>
        </c:ser>
        <c:ser>
          <c:idx val="1"/>
          <c:order val="1"/>
          <c:tx>
            <c:strRef>
              <c:f>'АЯ 5 Статистика по отметкам'!$C$8</c:f>
              <c:strCache>
                <c:ptCount val="1"/>
                <c:pt idx="0">
                  <c:v>3</c:v>
                </c:pt>
              </c:strCache>
            </c:strRef>
          </c:tx>
          <c:spPr>
            <a:solidFill>
              <a:schemeClr val="accent2">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'АЯ 5 Статистика по отметкам'!$A$9:$A$44</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strRef>
          </c:cat>
          <c:val>
            <c:numRef>
              <c:f>'АЯ 5 Статистика по отметкам'!$C$9:$C$44</c:f>
              <c:numCache>
                <c:formatCode>General</c:formatCode>
                <c:ptCount val="36"/>
                <c:pt idx="0">
                  <c:v>37.31</c:v>
                </c:pt>
                <c:pt idx="1">
                  <c:v>40.75</c:v>
                </c:pt>
                <c:pt idx="2">
                  <c:v>24.39</c:v>
                </c:pt>
                <c:pt idx="3">
                  <c:v>35.549999999999997</c:v>
                </c:pt>
                <c:pt idx="4">
                  <c:v>42.29</c:v>
                </c:pt>
                <c:pt idx="5">
                  <c:v>38.33</c:v>
                </c:pt>
                <c:pt idx="6">
                  <c:v>55.06</c:v>
                </c:pt>
                <c:pt idx="7">
                  <c:v>51.65</c:v>
                </c:pt>
                <c:pt idx="8">
                  <c:v>52</c:v>
                </c:pt>
                <c:pt idx="9">
                  <c:v>43.33</c:v>
                </c:pt>
                <c:pt idx="10">
                  <c:v>61.04</c:v>
                </c:pt>
                <c:pt idx="11">
                  <c:v>44.44</c:v>
                </c:pt>
                <c:pt idx="12">
                  <c:v>55.1</c:v>
                </c:pt>
                <c:pt idx="13">
                  <c:v>66.400000000000006</c:v>
                </c:pt>
                <c:pt idx="14">
                  <c:v>60</c:v>
                </c:pt>
                <c:pt idx="15">
                  <c:v>38.81</c:v>
                </c:pt>
                <c:pt idx="16">
                  <c:v>48.65</c:v>
                </c:pt>
                <c:pt idx="17">
                  <c:v>50</c:v>
                </c:pt>
                <c:pt idx="18">
                  <c:v>55.41</c:v>
                </c:pt>
                <c:pt idx="19">
                  <c:v>42.71</c:v>
                </c:pt>
                <c:pt idx="20">
                  <c:v>51.76</c:v>
                </c:pt>
                <c:pt idx="21">
                  <c:v>44.84</c:v>
                </c:pt>
                <c:pt idx="22">
                  <c:v>42.62</c:v>
                </c:pt>
                <c:pt idx="23">
                  <c:v>36.840000000000003</c:v>
                </c:pt>
                <c:pt idx="24">
                  <c:v>40.909999999999997</c:v>
                </c:pt>
                <c:pt idx="25">
                  <c:v>50.67</c:v>
                </c:pt>
                <c:pt idx="26">
                  <c:v>37.04</c:v>
                </c:pt>
                <c:pt idx="27">
                  <c:v>22.58</c:v>
                </c:pt>
                <c:pt idx="28">
                  <c:v>34</c:v>
                </c:pt>
                <c:pt idx="29">
                  <c:v>43.51</c:v>
                </c:pt>
                <c:pt idx="30">
                  <c:v>50.65</c:v>
                </c:pt>
                <c:pt idx="31">
                  <c:v>42.65</c:v>
                </c:pt>
                <c:pt idx="32">
                  <c:v>35.04</c:v>
                </c:pt>
                <c:pt idx="33">
                  <c:v>43.08</c:v>
                </c:pt>
                <c:pt idx="34">
                  <c:v>46.72</c:v>
                </c:pt>
                <c:pt idx="35">
                  <c:v>23.17</c:v>
                </c:pt>
              </c:numCache>
            </c:numRef>
          </c:val>
          <c:extLst>
            <c:ext xmlns:c16="http://schemas.microsoft.com/office/drawing/2014/chart" uri="{C3380CC4-5D6E-409C-BE32-E72D297353CC}">
              <c16:uniqueId val="{00000001-09DD-4A2E-A2F1-6451DD850750}"/>
            </c:ext>
          </c:extLst>
        </c:ser>
        <c:ser>
          <c:idx val="2"/>
          <c:order val="2"/>
          <c:tx>
            <c:strRef>
              <c:f>'АЯ 5 Статистика по отметкам'!$D$8</c:f>
              <c:strCache>
                <c:ptCount val="1"/>
                <c:pt idx="0">
                  <c:v>4</c:v>
                </c:pt>
              </c:strCache>
            </c:strRef>
          </c:tx>
          <c:spPr>
            <a:solidFill>
              <a:schemeClr val="accent3">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'АЯ 5 Статистика по отметкам'!$A$9:$A$44</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strRef>
          </c:cat>
          <c:val>
            <c:numRef>
              <c:f>'АЯ 5 Статистика по отметкам'!$D$9:$D$44</c:f>
              <c:numCache>
                <c:formatCode>General</c:formatCode>
                <c:ptCount val="36"/>
                <c:pt idx="0">
                  <c:v>40.22</c:v>
                </c:pt>
                <c:pt idx="1">
                  <c:v>38.92</c:v>
                </c:pt>
                <c:pt idx="2">
                  <c:v>48.78</c:v>
                </c:pt>
                <c:pt idx="3">
                  <c:v>41.64</c:v>
                </c:pt>
                <c:pt idx="4">
                  <c:v>36.950000000000003</c:v>
                </c:pt>
                <c:pt idx="5">
                  <c:v>43.33</c:v>
                </c:pt>
                <c:pt idx="6">
                  <c:v>33.71</c:v>
                </c:pt>
                <c:pt idx="7">
                  <c:v>34.07</c:v>
                </c:pt>
                <c:pt idx="8">
                  <c:v>34</c:v>
                </c:pt>
                <c:pt idx="9">
                  <c:v>46.67</c:v>
                </c:pt>
                <c:pt idx="10">
                  <c:v>29.87</c:v>
                </c:pt>
                <c:pt idx="11">
                  <c:v>38.89</c:v>
                </c:pt>
                <c:pt idx="12">
                  <c:v>22.45</c:v>
                </c:pt>
                <c:pt idx="13">
                  <c:v>23.2</c:v>
                </c:pt>
                <c:pt idx="14">
                  <c:v>40</c:v>
                </c:pt>
                <c:pt idx="15">
                  <c:v>41.79</c:v>
                </c:pt>
                <c:pt idx="16">
                  <c:v>27.03</c:v>
                </c:pt>
                <c:pt idx="17">
                  <c:v>33.85</c:v>
                </c:pt>
                <c:pt idx="18">
                  <c:v>29.73</c:v>
                </c:pt>
                <c:pt idx="19">
                  <c:v>31.16</c:v>
                </c:pt>
                <c:pt idx="20">
                  <c:v>34.17</c:v>
                </c:pt>
                <c:pt idx="21">
                  <c:v>36.520000000000003</c:v>
                </c:pt>
                <c:pt idx="22">
                  <c:v>47.54</c:v>
                </c:pt>
                <c:pt idx="23">
                  <c:v>38.159999999999997</c:v>
                </c:pt>
                <c:pt idx="24">
                  <c:v>36.36</c:v>
                </c:pt>
                <c:pt idx="25">
                  <c:v>33.33</c:v>
                </c:pt>
                <c:pt idx="26">
                  <c:v>44.44</c:v>
                </c:pt>
                <c:pt idx="27">
                  <c:v>53.92</c:v>
                </c:pt>
                <c:pt idx="28">
                  <c:v>56</c:v>
                </c:pt>
                <c:pt idx="29">
                  <c:v>31.82</c:v>
                </c:pt>
                <c:pt idx="30">
                  <c:v>33.770000000000003</c:v>
                </c:pt>
                <c:pt idx="31">
                  <c:v>36.76</c:v>
                </c:pt>
                <c:pt idx="32">
                  <c:v>40.35</c:v>
                </c:pt>
                <c:pt idx="33">
                  <c:v>46.92</c:v>
                </c:pt>
                <c:pt idx="34">
                  <c:v>34.43</c:v>
                </c:pt>
                <c:pt idx="35">
                  <c:v>54.27</c:v>
                </c:pt>
              </c:numCache>
            </c:numRef>
          </c:val>
          <c:extLst>
            <c:ext xmlns:c16="http://schemas.microsoft.com/office/drawing/2014/chart" uri="{C3380CC4-5D6E-409C-BE32-E72D297353CC}">
              <c16:uniqueId val="{00000002-09DD-4A2E-A2F1-6451DD850750}"/>
            </c:ext>
          </c:extLst>
        </c:ser>
        <c:ser>
          <c:idx val="3"/>
          <c:order val="3"/>
          <c:tx>
            <c:strRef>
              <c:f>'АЯ 5 Статистика по отметкам'!$E$8</c:f>
              <c:strCache>
                <c:ptCount val="1"/>
                <c:pt idx="0">
                  <c:v>5</c:v>
                </c:pt>
              </c:strCache>
            </c:strRef>
          </c:tx>
          <c:spPr>
            <a:solidFill>
              <a:schemeClr val="accent4">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'АЯ 5 Статистика по отметкам'!$A$9:$A$44</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strRef>
          </c:cat>
          <c:val>
            <c:numRef>
              <c:f>'АЯ 5 Статистика по отметкам'!$E$9:$E$44</c:f>
              <c:numCache>
                <c:formatCode>General</c:formatCode>
                <c:ptCount val="36"/>
                <c:pt idx="0">
                  <c:v>13.52</c:v>
                </c:pt>
                <c:pt idx="1">
                  <c:v>10.7</c:v>
                </c:pt>
                <c:pt idx="2">
                  <c:v>7.32</c:v>
                </c:pt>
                <c:pt idx="3">
                  <c:v>12.39</c:v>
                </c:pt>
                <c:pt idx="4">
                  <c:v>11.81</c:v>
                </c:pt>
                <c:pt idx="5">
                  <c:v>15</c:v>
                </c:pt>
                <c:pt idx="6">
                  <c:v>8.99</c:v>
                </c:pt>
                <c:pt idx="7">
                  <c:v>6.59</c:v>
                </c:pt>
                <c:pt idx="8">
                  <c:v>6</c:v>
                </c:pt>
                <c:pt idx="9">
                  <c:v>6.67</c:v>
                </c:pt>
                <c:pt idx="10">
                  <c:v>5.19</c:v>
                </c:pt>
                <c:pt idx="11">
                  <c:v>16.670000000000002</c:v>
                </c:pt>
                <c:pt idx="12">
                  <c:v>8.16</c:v>
                </c:pt>
                <c:pt idx="13">
                  <c:v>2.4</c:v>
                </c:pt>
                <c:pt idx="14">
                  <c:v>0</c:v>
                </c:pt>
                <c:pt idx="15">
                  <c:v>11.94</c:v>
                </c:pt>
                <c:pt idx="16">
                  <c:v>5.41</c:v>
                </c:pt>
                <c:pt idx="17">
                  <c:v>6.92</c:v>
                </c:pt>
                <c:pt idx="18">
                  <c:v>6.76</c:v>
                </c:pt>
                <c:pt idx="19">
                  <c:v>19.600000000000001</c:v>
                </c:pt>
                <c:pt idx="20">
                  <c:v>7.04</c:v>
                </c:pt>
                <c:pt idx="21">
                  <c:v>8.06</c:v>
                </c:pt>
                <c:pt idx="22">
                  <c:v>4.92</c:v>
                </c:pt>
                <c:pt idx="23">
                  <c:v>11.84</c:v>
                </c:pt>
                <c:pt idx="24">
                  <c:v>5.68</c:v>
                </c:pt>
                <c:pt idx="25">
                  <c:v>12</c:v>
                </c:pt>
                <c:pt idx="26">
                  <c:v>11.11</c:v>
                </c:pt>
                <c:pt idx="27">
                  <c:v>18.43</c:v>
                </c:pt>
                <c:pt idx="28">
                  <c:v>10</c:v>
                </c:pt>
                <c:pt idx="29">
                  <c:v>5.19</c:v>
                </c:pt>
                <c:pt idx="30">
                  <c:v>6.49</c:v>
                </c:pt>
                <c:pt idx="31">
                  <c:v>11.76</c:v>
                </c:pt>
                <c:pt idx="32">
                  <c:v>12.4</c:v>
                </c:pt>
                <c:pt idx="33">
                  <c:v>5.38</c:v>
                </c:pt>
                <c:pt idx="34">
                  <c:v>8.1999999999999993</c:v>
                </c:pt>
                <c:pt idx="35">
                  <c:v>15.85</c:v>
                </c:pt>
              </c:numCache>
            </c:numRef>
          </c:val>
          <c:extLst>
            <c:ext xmlns:c16="http://schemas.microsoft.com/office/drawing/2014/chart" uri="{C3380CC4-5D6E-409C-BE32-E72D297353CC}">
              <c16:uniqueId val="{00000003-09DD-4A2E-A2F1-6451DD850750}"/>
            </c:ext>
          </c:extLst>
        </c:ser>
        <c:dLbls>
          <c:dLblPos val="ctr"/>
          <c:showLegendKey val="0"/>
          <c:showVal val="1"/>
          <c:showCatName val="0"/>
          <c:showSerName val="0"/>
          <c:showPercent val="0"/>
          <c:showBubbleSize val="0"/>
        </c:dLbls>
        <c:gapWidth val="50"/>
        <c:overlap val="100"/>
        <c:axId val="1124064288"/>
        <c:axId val="1412354864"/>
      </c:barChart>
      <c:catAx>
        <c:axId val="112406428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1412354864"/>
        <c:crosses val="autoZero"/>
        <c:auto val="1"/>
        <c:lblAlgn val="ctr"/>
        <c:lblOffset val="100"/>
        <c:noMultiLvlLbl val="0"/>
      </c:catAx>
      <c:valAx>
        <c:axId val="1412354864"/>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1124064288"/>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'АЯ 5 Распределение первичных ба'!$A$9</c:f>
              <c:strCache>
                <c:ptCount val="1"/>
                <c:pt idx="0">
                  <c:v>По России</c:v>
                </c:pt>
              </c:strCache>
            </c:strRef>
          </c:tx>
          <c:spPr>
            <a:solidFill>
              <a:srgbClr val="00B0F0"/>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'АЯ 5 Распределение первичных ба'!$B$8:$AA$8</c:f>
              <c:numCache>
                <c:formatCode>General</c:formatCode>
                <c:ptCount val="26"/>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numCache>
            </c:numRef>
          </c:cat>
          <c:val>
            <c:numRef>
              <c:f>'АЯ 5 Распределение первичных ба'!$B$9:$AA$9</c:f>
              <c:numCache>
                <c:formatCode>General</c:formatCode>
                <c:ptCount val="26"/>
                <c:pt idx="0">
                  <c:v>0.1</c:v>
                </c:pt>
                <c:pt idx="1">
                  <c:v>0.1</c:v>
                </c:pt>
                <c:pt idx="2">
                  <c:v>0.3</c:v>
                </c:pt>
                <c:pt idx="3">
                  <c:v>0.6</c:v>
                </c:pt>
                <c:pt idx="4">
                  <c:v>1.1000000000000001</c:v>
                </c:pt>
                <c:pt idx="5">
                  <c:v>1.4</c:v>
                </c:pt>
                <c:pt idx="6">
                  <c:v>1.6</c:v>
                </c:pt>
                <c:pt idx="7">
                  <c:v>1.5</c:v>
                </c:pt>
                <c:pt idx="8">
                  <c:v>1.2</c:v>
                </c:pt>
                <c:pt idx="9">
                  <c:v>1.1000000000000001</c:v>
                </c:pt>
                <c:pt idx="10">
                  <c:v>13.8</c:v>
                </c:pt>
                <c:pt idx="11">
                  <c:v>8.3000000000000007</c:v>
                </c:pt>
                <c:pt idx="12">
                  <c:v>6</c:v>
                </c:pt>
                <c:pt idx="13">
                  <c:v>5</c:v>
                </c:pt>
                <c:pt idx="14">
                  <c:v>4.2</c:v>
                </c:pt>
                <c:pt idx="15">
                  <c:v>10.6</c:v>
                </c:pt>
                <c:pt idx="16">
                  <c:v>7.3</c:v>
                </c:pt>
                <c:pt idx="17">
                  <c:v>6.1</c:v>
                </c:pt>
                <c:pt idx="18">
                  <c:v>5.2</c:v>
                </c:pt>
                <c:pt idx="19">
                  <c:v>4.4000000000000004</c:v>
                </c:pt>
                <c:pt idx="20">
                  <c:v>3.8</c:v>
                </c:pt>
                <c:pt idx="21">
                  <c:v>2.8</c:v>
                </c:pt>
                <c:pt idx="22">
                  <c:v>6.2</c:v>
                </c:pt>
                <c:pt idx="23">
                  <c:v>4.2</c:v>
                </c:pt>
                <c:pt idx="24">
                  <c:v>2.2000000000000002</c:v>
                </c:pt>
                <c:pt idx="25">
                  <c:v>1</c:v>
                </c:pt>
              </c:numCache>
            </c:numRef>
          </c:val>
          <c:extLst>
            <c:ext xmlns:c16="http://schemas.microsoft.com/office/drawing/2014/chart" uri="{C3380CC4-5D6E-409C-BE32-E72D297353CC}">
              <c16:uniqueId val="{00000000-EC0F-433E-81E1-AA4D25B45FDD}"/>
            </c:ext>
          </c:extLst>
        </c:ser>
        <c:ser>
          <c:idx val="1"/>
          <c:order val="1"/>
          <c:tx>
            <c:strRef>
              <c:f>'АЯ 5 Распределение первичных ба'!$A$10</c:f>
              <c:strCache>
                <c:ptCount val="1"/>
                <c:pt idx="0">
                  <c:v>По Приморскому краю</c:v>
                </c:pt>
              </c:strCache>
            </c:strRef>
          </c:tx>
          <c:spPr>
            <a:solidFill>
              <a:srgbClr val="0070C0"/>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'АЯ 5 Распределение первичных ба'!$B$8:$AA$8</c:f>
              <c:numCache>
                <c:formatCode>General</c:formatCode>
                <c:ptCount val="26"/>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numCache>
            </c:numRef>
          </c:cat>
          <c:val>
            <c:numRef>
              <c:f>'АЯ 5 Распределение первичных ба'!$B$10:$AA$10</c:f>
              <c:numCache>
                <c:formatCode>General</c:formatCode>
                <c:ptCount val="26"/>
                <c:pt idx="0">
                  <c:v>0.2</c:v>
                </c:pt>
                <c:pt idx="1">
                  <c:v>0.1</c:v>
                </c:pt>
                <c:pt idx="2">
                  <c:v>0.4</c:v>
                </c:pt>
                <c:pt idx="3">
                  <c:v>0.5</c:v>
                </c:pt>
                <c:pt idx="4">
                  <c:v>1.1000000000000001</c:v>
                </c:pt>
                <c:pt idx="5">
                  <c:v>1.6</c:v>
                </c:pt>
                <c:pt idx="6">
                  <c:v>1.5</c:v>
                </c:pt>
                <c:pt idx="7">
                  <c:v>1.5</c:v>
                </c:pt>
                <c:pt idx="8">
                  <c:v>1.3</c:v>
                </c:pt>
                <c:pt idx="9">
                  <c:v>1.6</c:v>
                </c:pt>
                <c:pt idx="10">
                  <c:v>17</c:v>
                </c:pt>
                <c:pt idx="11">
                  <c:v>8.1999999999999993</c:v>
                </c:pt>
                <c:pt idx="12">
                  <c:v>5.5</c:v>
                </c:pt>
                <c:pt idx="13">
                  <c:v>5.4</c:v>
                </c:pt>
                <c:pt idx="14">
                  <c:v>4.5999999999999996</c:v>
                </c:pt>
                <c:pt idx="15">
                  <c:v>10</c:v>
                </c:pt>
                <c:pt idx="16">
                  <c:v>7.2</c:v>
                </c:pt>
                <c:pt idx="17">
                  <c:v>5.9</c:v>
                </c:pt>
                <c:pt idx="18">
                  <c:v>5</c:v>
                </c:pt>
                <c:pt idx="19">
                  <c:v>4.0999999999999996</c:v>
                </c:pt>
                <c:pt idx="20">
                  <c:v>3.4</c:v>
                </c:pt>
                <c:pt idx="21">
                  <c:v>3.3</c:v>
                </c:pt>
                <c:pt idx="22">
                  <c:v>5.0999999999999996</c:v>
                </c:pt>
                <c:pt idx="23">
                  <c:v>3</c:v>
                </c:pt>
                <c:pt idx="24">
                  <c:v>1.9</c:v>
                </c:pt>
                <c:pt idx="25">
                  <c:v>0.7</c:v>
                </c:pt>
              </c:numCache>
            </c:numRef>
          </c:val>
          <c:extLst>
            <c:ext xmlns:c16="http://schemas.microsoft.com/office/drawing/2014/chart" uri="{C3380CC4-5D6E-409C-BE32-E72D297353CC}">
              <c16:uniqueId val="{00000001-EC0F-433E-81E1-AA4D25B45FDD}"/>
            </c:ext>
          </c:extLst>
        </c:ser>
        <c:dLbls>
          <c:dLblPos val="outEnd"/>
          <c:showLegendKey val="0"/>
          <c:showVal val="1"/>
          <c:showCatName val="0"/>
          <c:showSerName val="0"/>
          <c:showPercent val="0"/>
          <c:showBubbleSize val="0"/>
        </c:dLbls>
        <c:gapWidth val="200"/>
        <c:overlap val="-27"/>
        <c:axId val="1429027056"/>
        <c:axId val="1435224688"/>
      </c:barChart>
      <c:catAx>
        <c:axId val="1429027056"/>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ru-RU" dirty="0"/>
                  <a:t>Баллы</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ru-RU"/>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1435224688"/>
        <c:crosses val="autoZero"/>
        <c:auto val="1"/>
        <c:lblAlgn val="ctr"/>
        <c:lblOffset val="100"/>
        <c:noMultiLvlLbl val="0"/>
      </c:catAx>
      <c:valAx>
        <c:axId val="143522468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ru-RU" dirty="0"/>
                  <a:t>Доля</a:t>
                </a:r>
                <a:r>
                  <a:rPr lang="ru-RU" baseline="0" dirty="0"/>
                  <a:t> участников, %</a:t>
                </a:r>
                <a:endParaRPr lang="ru-RU" dirty="0"/>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ru-RU"/>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14290270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5767828953752286"/>
          <c:y val="3.7037037037037035E-2"/>
          <c:w val="0.54037320515278242"/>
          <c:h val="0.88485431745274268"/>
        </c:manualLayout>
      </c:layout>
      <c:barChart>
        <c:barDir val="bar"/>
        <c:grouping val="stacked"/>
        <c:varyColors val="0"/>
        <c:ser>
          <c:idx val="0"/>
          <c:order val="0"/>
          <c:tx>
            <c:strRef>
              <c:f>'АЯ 5 Сравнение отметок с отметк'!$B$8</c:f>
              <c:strCache>
                <c:ptCount val="1"/>
                <c:pt idx="0">
                  <c:v>Понизили (Отметка &lt; Отметка по журналу) %</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'АЯ 5 Сравнение отметок с отметк'!$A$9:$A$44</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strRef>
          </c:cat>
          <c:val>
            <c:numRef>
              <c:f>'АЯ 5 Сравнение отметок с отметк'!$B$9:$B$44</c:f>
              <c:numCache>
                <c:formatCode>General</c:formatCode>
                <c:ptCount val="36"/>
                <c:pt idx="0">
                  <c:v>32.74</c:v>
                </c:pt>
                <c:pt idx="1">
                  <c:v>31.58</c:v>
                </c:pt>
                <c:pt idx="2">
                  <c:v>51.22</c:v>
                </c:pt>
                <c:pt idx="3">
                  <c:v>39.659999999999997</c:v>
                </c:pt>
                <c:pt idx="4">
                  <c:v>21.56</c:v>
                </c:pt>
                <c:pt idx="5">
                  <c:v>15</c:v>
                </c:pt>
                <c:pt idx="6">
                  <c:v>16.850000000000001</c:v>
                </c:pt>
                <c:pt idx="7">
                  <c:v>46.15</c:v>
                </c:pt>
                <c:pt idx="8">
                  <c:v>28</c:v>
                </c:pt>
                <c:pt idx="9">
                  <c:v>26.67</c:v>
                </c:pt>
                <c:pt idx="10">
                  <c:v>22.08</c:v>
                </c:pt>
                <c:pt idx="11">
                  <c:v>5.56</c:v>
                </c:pt>
                <c:pt idx="12">
                  <c:v>36.729999999999997</c:v>
                </c:pt>
                <c:pt idx="13">
                  <c:v>25.6</c:v>
                </c:pt>
                <c:pt idx="14">
                  <c:v>0</c:v>
                </c:pt>
                <c:pt idx="15">
                  <c:v>24.62</c:v>
                </c:pt>
                <c:pt idx="16">
                  <c:v>53.15</c:v>
                </c:pt>
                <c:pt idx="17">
                  <c:v>34.880000000000003</c:v>
                </c:pt>
                <c:pt idx="18">
                  <c:v>43.24</c:v>
                </c:pt>
                <c:pt idx="19">
                  <c:v>16.579999999999998</c:v>
                </c:pt>
                <c:pt idx="20">
                  <c:v>20.6</c:v>
                </c:pt>
                <c:pt idx="21">
                  <c:v>35.18</c:v>
                </c:pt>
                <c:pt idx="22">
                  <c:v>19.670000000000002</c:v>
                </c:pt>
                <c:pt idx="23">
                  <c:v>30.67</c:v>
                </c:pt>
                <c:pt idx="24">
                  <c:v>32.950000000000003</c:v>
                </c:pt>
                <c:pt idx="25">
                  <c:v>5.88</c:v>
                </c:pt>
                <c:pt idx="26">
                  <c:v>37.04</c:v>
                </c:pt>
                <c:pt idx="27">
                  <c:v>30.88</c:v>
                </c:pt>
                <c:pt idx="28">
                  <c:v>22</c:v>
                </c:pt>
                <c:pt idx="29">
                  <c:v>44.81</c:v>
                </c:pt>
                <c:pt idx="30">
                  <c:v>44.16</c:v>
                </c:pt>
                <c:pt idx="31">
                  <c:v>16.18</c:v>
                </c:pt>
                <c:pt idx="32">
                  <c:v>21.1</c:v>
                </c:pt>
                <c:pt idx="33">
                  <c:v>29.23</c:v>
                </c:pt>
                <c:pt idx="34">
                  <c:v>27.05</c:v>
                </c:pt>
                <c:pt idx="35">
                  <c:v>28.78</c:v>
                </c:pt>
              </c:numCache>
            </c:numRef>
          </c:val>
          <c:extLst>
            <c:ext xmlns:c16="http://schemas.microsoft.com/office/drawing/2014/chart" uri="{C3380CC4-5D6E-409C-BE32-E72D297353CC}">
              <c16:uniqueId val="{00000000-F8AD-4FB3-A376-93516ED0EB51}"/>
            </c:ext>
          </c:extLst>
        </c:ser>
        <c:ser>
          <c:idx val="1"/>
          <c:order val="1"/>
          <c:tx>
            <c:strRef>
              <c:f>'АЯ 5 Сравнение отметок с отметк'!$C$8</c:f>
              <c:strCache>
                <c:ptCount val="1"/>
                <c:pt idx="0">
                  <c:v>Подтвердили (Отметка = Отметке по журналу) %</c:v>
                </c:pt>
              </c:strCache>
            </c:strRef>
          </c:tx>
          <c:spPr>
            <a:solidFill>
              <a:schemeClr val="accent2">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'АЯ 5 Сравнение отметок с отметк'!$A$9:$A$44</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strRef>
          </c:cat>
          <c:val>
            <c:numRef>
              <c:f>'АЯ 5 Сравнение отметок с отметк'!$C$9:$C$44</c:f>
              <c:numCache>
                <c:formatCode>General</c:formatCode>
                <c:ptCount val="36"/>
                <c:pt idx="0">
                  <c:v>63.04</c:v>
                </c:pt>
                <c:pt idx="1">
                  <c:v>63.31</c:v>
                </c:pt>
                <c:pt idx="2">
                  <c:v>46.34</c:v>
                </c:pt>
                <c:pt idx="3">
                  <c:v>54.87</c:v>
                </c:pt>
                <c:pt idx="4">
                  <c:v>72.849999999999994</c:v>
                </c:pt>
                <c:pt idx="5">
                  <c:v>85</c:v>
                </c:pt>
                <c:pt idx="6">
                  <c:v>79.78</c:v>
                </c:pt>
                <c:pt idx="7">
                  <c:v>51.65</c:v>
                </c:pt>
                <c:pt idx="8">
                  <c:v>70</c:v>
                </c:pt>
                <c:pt idx="9">
                  <c:v>70</c:v>
                </c:pt>
                <c:pt idx="10">
                  <c:v>75.319999999999993</c:v>
                </c:pt>
                <c:pt idx="11">
                  <c:v>94.44</c:v>
                </c:pt>
                <c:pt idx="12">
                  <c:v>63.27</c:v>
                </c:pt>
                <c:pt idx="13">
                  <c:v>72</c:v>
                </c:pt>
                <c:pt idx="14">
                  <c:v>100</c:v>
                </c:pt>
                <c:pt idx="15">
                  <c:v>72.31</c:v>
                </c:pt>
                <c:pt idx="16">
                  <c:v>42.34</c:v>
                </c:pt>
                <c:pt idx="17">
                  <c:v>59.69</c:v>
                </c:pt>
                <c:pt idx="18">
                  <c:v>47.3</c:v>
                </c:pt>
                <c:pt idx="19">
                  <c:v>81.91</c:v>
                </c:pt>
                <c:pt idx="20">
                  <c:v>75.88</c:v>
                </c:pt>
                <c:pt idx="21">
                  <c:v>59.39</c:v>
                </c:pt>
                <c:pt idx="22">
                  <c:v>77.05</c:v>
                </c:pt>
                <c:pt idx="23">
                  <c:v>66.67</c:v>
                </c:pt>
                <c:pt idx="24">
                  <c:v>61.36</c:v>
                </c:pt>
                <c:pt idx="25">
                  <c:v>94.12</c:v>
                </c:pt>
                <c:pt idx="26">
                  <c:v>62.96</c:v>
                </c:pt>
                <c:pt idx="27">
                  <c:v>54.38</c:v>
                </c:pt>
                <c:pt idx="28">
                  <c:v>70</c:v>
                </c:pt>
                <c:pt idx="29">
                  <c:v>54.55</c:v>
                </c:pt>
                <c:pt idx="30">
                  <c:v>51.95</c:v>
                </c:pt>
                <c:pt idx="31">
                  <c:v>75</c:v>
                </c:pt>
                <c:pt idx="32">
                  <c:v>74.56</c:v>
                </c:pt>
                <c:pt idx="33">
                  <c:v>66.150000000000006</c:v>
                </c:pt>
                <c:pt idx="34">
                  <c:v>65.569999999999993</c:v>
                </c:pt>
                <c:pt idx="35">
                  <c:v>58.99</c:v>
                </c:pt>
              </c:numCache>
            </c:numRef>
          </c:val>
          <c:extLst>
            <c:ext xmlns:c16="http://schemas.microsoft.com/office/drawing/2014/chart" uri="{C3380CC4-5D6E-409C-BE32-E72D297353CC}">
              <c16:uniqueId val="{00000001-F8AD-4FB3-A376-93516ED0EB51}"/>
            </c:ext>
          </c:extLst>
        </c:ser>
        <c:ser>
          <c:idx val="2"/>
          <c:order val="2"/>
          <c:tx>
            <c:strRef>
              <c:f>'АЯ 5 Сравнение отметок с отметк'!$D$8</c:f>
              <c:strCache>
                <c:ptCount val="1"/>
                <c:pt idx="0">
                  <c:v>Повысили (Отметка &gt; Отметка по журналу) %</c:v>
                </c:pt>
              </c:strCache>
            </c:strRef>
          </c:tx>
          <c:spPr>
            <a:solidFill>
              <a:schemeClr val="accent3">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'АЯ 5 Сравнение отметок с отметк'!$A$9:$A$44</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strRef>
          </c:cat>
          <c:val>
            <c:numRef>
              <c:f>'АЯ 5 Сравнение отметок с отметк'!$D$9:$D$44</c:f>
              <c:numCache>
                <c:formatCode>General</c:formatCode>
                <c:ptCount val="36"/>
                <c:pt idx="0">
                  <c:v>4.22</c:v>
                </c:pt>
                <c:pt idx="1">
                  <c:v>5.1100000000000003</c:v>
                </c:pt>
                <c:pt idx="2">
                  <c:v>2.44</c:v>
                </c:pt>
                <c:pt idx="3">
                  <c:v>5.48</c:v>
                </c:pt>
                <c:pt idx="4">
                  <c:v>5.59</c:v>
                </c:pt>
                <c:pt idx="5">
                  <c:v>0</c:v>
                </c:pt>
                <c:pt idx="6">
                  <c:v>3.37</c:v>
                </c:pt>
                <c:pt idx="7">
                  <c:v>2.2000000000000002</c:v>
                </c:pt>
                <c:pt idx="8">
                  <c:v>2</c:v>
                </c:pt>
                <c:pt idx="9">
                  <c:v>3.33</c:v>
                </c:pt>
                <c:pt idx="10">
                  <c:v>2.6</c:v>
                </c:pt>
                <c:pt idx="11">
                  <c:v>0</c:v>
                </c:pt>
                <c:pt idx="12">
                  <c:v>0</c:v>
                </c:pt>
                <c:pt idx="13">
                  <c:v>2.4</c:v>
                </c:pt>
                <c:pt idx="14">
                  <c:v>0</c:v>
                </c:pt>
                <c:pt idx="15">
                  <c:v>3.08</c:v>
                </c:pt>
                <c:pt idx="16">
                  <c:v>4.5</c:v>
                </c:pt>
                <c:pt idx="17">
                  <c:v>5.43</c:v>
                </c:pt>
                <c:pt idx="18">
                  <c:v>9.4600000000000009</c:v>
                </c:pt>
                <c:pt idx="19">
                  <c:v>1.51</c:v>
                </c:pt>
                <c:pt idx="20">
                  <c:v>3.52</c:v>
                </c:pt>
                <c:pt idx="21">
                  <c:v>5.42</c:v>
                </c:pt>
                <c:pt idx="22">
                  <c:v>3.28</c:v>
                </c:pt>
                <c:pt idx="23">
                  <c:v>2.67</c:v>
                </c:pt>
                <c:pt idx="24">
                  <c:v>5.68</c:v>
                </c:pt>
                <c:pt idx="25">
                  <c:v>0</c:v>
                </c:pt>
                <c:pt idx="26">
                  <c:v>0</c:v>
                </c:pt>
                <c:pt idx="27">
                  <c:v>14.75</c:v>
                </c:pt>
                <c:pt idx="28">
                  <c:v>8</c:v>
                </c:pt>
                <c:pt idx="29">
                  <c:v>0.65</c:v>
                </c:pt>
                <c:pt idx="30">
                  <c:v>3.9</c:v>
                </c:pt>
                <c:pt idx="31">
                  <c:v>8.82</c:v>
                </c:pt>
                <c:pt idx="32">
                  <c:v>4.34</c:v>
                </c:pt>
                <c:pt idx="33">
                  <c:v>4.62</c:v>
                </c:pt>
                <c:pt idx="34">
                  <c:v>7.38</c:v>
                </c:pt>
                <c:pt idx="35">
                  <c:v>12.23</c:v>
                </c:pt>
              </c:numCache>
            </c:numRef>
          </c:val>
          <c:extLst>
            <c:ext xmlns:c16="http://schemas.microsoft.com/office/drawing/2014/chart" uri="{C3380CC4-5D6E-409C-BE32-E72D297353CC}">
              <c16:uniqueId val="{00000002-F8AD-4FB3-A376-93516ED0EB51}"/>
            </c:ext>
          </c:extLst>
        </c:ser>
        <c:dLbls>
          <c:dLblPos val="ctr"/>
          <c:showLegendKey val="0"/>
          <c:showVal val="1"/>
          <c:showCatName val="0"/>
          <c:showSerName val="0"/>
          <c:showPercent val="0"/>
          <c:showBubbleSize val="0"/>
        </c:dLbls>
        <c:gapWidth val="50"/>
        <c:overlap val="100"/>
        <c:axId val="1429025856"/>
        <c:axId val="1118852848"/>
      </c:barChart>
      <c:catAx>
        <c:axId val="142902585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1118852848"/>
        <c:crosses val="autoZero"/>
        <c:auto val="1"/>
        <c:lblAlgn val="ctr"/>
        <c:lblOffset val="100"/>
        <c:noMultiLvlLbl val="0"/>
      </c:catAx>
      <c:valAx>
        <c:axId val="1118852848"/>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1429025856"/>
        <c:crosses val="autoZero"/>
        <c:crossBetween val="between"/>
      </c:valAx>
      <c:spPr>
        <a:noFill/>
        <a:ln>
          <a:noFill/>
        </a:ln>
        <a:effectLst/>
      </c:spPr>
    </c:plotArea>
    <c:legend>
      <c:legendPos val="r"/>
      <c:layout>
        <c:manualLayout>
          <c:xMode val="edge"/>
          <c:yMode val="edge"/>
          <c:x val="0.83538242345495817"/>
          <c:y val="0.28682600281025478"/>
          <c:w val="0.15560044399319337"/>
          <c:h val="0.30850287653437258"/>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4365021215489268E-2"/>
          <c:y val="0.10127458820480974"/>
          <c:w val="0.96563497878451077"/>
          <c:h val="0.4632953358582928"/>
        </c:manualLayout>
      </c:layout>
      <c:barChart>
        <c:barDir val="col"/>
        <c:grouping val="clustered"/>
        <c:varyColors val="0"/>
        <c:ser>
          <c:idx val="3"/>
          <c:order val="0"/>
          <c:tx>
            <c:strRef>
              <c:f>Лист1!$B$1</c:f>
              <c:strCache>
                <c:ptCount val="1"/>
                <c:pt idx="0">
                  <c:v>2025</c:v>
                </c:pt>
              </c:strCache>
            </c:strRef>
          </c:tx>
          <c:spPr>
            <a:solidFill>
              <a:schemeClr val="accent1"/>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Лист1!$A$2:$A$18</c:f>
              <c:strCache>
                <c:ptCount val="17"/>
                <c:pt idx="0">
                  <c:v>Лазовский МО</c:v>
                </c:pt>
                <c:pt idx="1">
                  <c:v>Владивостокский ГО</c:v>
                </c:pt>
                <c:pt idx="2">
                  <c:v>Артемовский ГО</c:v>
                </c:pt>
                <c:pt idx="3">
                  <c:v>Кавалеровский МО</c:v>
                </c:pt>
                <c:pt idx="4">
                  <c:v>Партизанский МО</c:v>
                </c:pt>
                <c:pt idx="5">
                  <c:v>Черниговский МО</c:v>
                </c:pt>
                <c:pt idx="6">
                  <c:v>Яковлевский МО</c:v>
                </c:pt>
                <c:pt idx="7">
                  <c:v>Ольгинский МО</c:v>
                </c:pt>
                <c:pt idx="8">
                  <c:v>Октябрьский МО</c:v>
                </c:pt>
                <c:pt idx="9">
                  <c:v>Анучинский МО</c:v>
                </c:pt>
                <c:pt idx="10">
                  <c:v>Ханкайский МО</c:v>
                </c:pt>
                <c:pt idx="11">
                  <c:v>ГО Большой Камень</c:v>
                </c:pt>
                <c:pt idx="12">
                  <c:v>Дальнереченский МР</c:v>
                </c:pt>
                <c:pt idx="13">
                  <c:v>ЗАТО Фокино</c:v>
                </c:pt>
                <c:pt idx="14">
                  <c:v>Дальнереченский ГО</c:v>
                </c:pt>
                <c:pt idx="15">
                  <c:v>Михайловский МО</c:v>
                </c:pt>
                <c:pt idx="16">
                  <c:v>Пожарский МО</c:v>
                </c:pt>
              </c:strCache>
            </c:strRef>
          </c:cat>
          <c:val>
            <c:numRef>
              <c:f>Лист1!$B$2:$B$18</c:f>
              <c:numCache>
                <c:formatCode>General</c:formatCode>
                <c:ptCount val="17"/>
                <c:pt idx="1">
                  <c:v>53.32</c:v>
                </c:pt>
                <c:pt idx="2">
                  <c:v>62.22</c:v>
                </c:pt>
                <c:pt idx="3">
                  <c:v>62.5</c:v>
                </c:pt>
                <c:pt idx="4">
                  <c:v>51.43</c:v>
                </c:pt>
                <c:pt idx="5">
                  <c:v>42.5</c:v>
                </c:pt>
                <c:pt idx="6">
                  <c:v>50</c:v>
                </c:pt>
                <c:pt idx="7">
                  <c:v>66.66</c:v>
                </c:pt>
                <c:pt idx="8">
                  <c:v>56.1</c:v>
                </c:pt>
                <c:pt idx="10">
                  <c:v>48.84</c:v>
                </c:pt>
                <c:pt idx="11">
                  <c:v>54.429999999999993</c:v>
                </c:pt>
                <c:pt idx="12">
                  <c:v>0</c:v>
                </c:pt>
                <c:pt idx="13">
                  <c:v>13.33</c:v>
                </c:pt>
                <c:pt idx="14">
                  <c:v>76</c:v>
                </c:pt>
                <c:pt idx="15">
                  <c:v>58.62</c:v>
                </c:pt>
                <c:pt idx="16">
                  <c:v>11.11</c:v>
                </c:pt>
              </c:numCache>
            </c:numRef>
          </c:val>
          <c:extLst>
            <c:ext xmlns:c16="http://schemas.microsoft.com/office/drawing/2014/chart" uri="{C3380CC4-5D6E-409C-BE32-E72D297353CC}">
              <c16:uniqueId val="{00000000-4CA3-458C-910C-2CB6FACC8D39}"/>
            </c:ext>
          </c:extLst>
        </c:ser>
        <c:ser>
          <c:idx val="0"/>
          <c:order val="1"/>
          <c:tx>
            <c:strRef>
              <c:f>Лист1!$C$1</c:f>
              <c:strCache>
                <c:ptCount val="1"/>
                <c:pt idx="0">
                  <c:v>2026</c:v>
                </c:pt>
              </c:strCache>
            </c:strRef>
          </c:tx>
          <c:spPr>
            <a:solidFill>
              <a:schemeClr val="accent2"/>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Лист1!$A$2:$A$18</c:f>
              <c:strCache>
                <c:ptCount val="17"/>
                <c:pt idx="0">
                  <c:v>Лазовский МО</c:v>
                </c:pt>
                <c:pt idx="1">
                  <c:v>Владивостокский ГО</c:v>
                </c:pt>
                <c:pt idx="2">
                  <c:v>Артемовский ГО</c:v>
                </c:pt>
                <c:pt idx="3">
                  <c:v>Кавалеровский МО</c:v>
                </c:pt>
                <c:pt idx="4">
                  <c:v>Партизанский МО</c:v>
                </c:pt>
                <c:pt idx="5">
                  <c:v>Черниговский МО</c:v>
                </c:pt>
                <c:pt idx="6">
                  <c:v>Яковлевский МО</c:v>
                </c:pt>
                <c:pt idx="7">
                  <c:v>Ольгинский МО</c:v>
                </c:pt>
                <c:pt idx="8">
                  <c:v>Октябрьский МО</c:v>
                </c:pt>
                <c:pt idx="9">
                  <c:v>Анучинский МО</c:v>
                </c:pt>
                <c:pt idx="10">
                  <c:v>Ханкайский МО</c:v>
                </c:pt>
                <c:pt idx="11">
                  <c:v>ГО Большой Камень</c:v>
                </c:pt>
                <c:pt idx="12">
                  <c:v>Дальнереченский МР</c:v>
                </c:pt>
                <c:pt idx="13">
                  <c:v>ЗАТО Фокино</c:v>
                </c:pt>
                <c:pt idx="14">
                  <c:v>Дальнереченский ГО</c:v>
                </c:pt>
                <c:pt idx="15">
                  <c:v>Михайловский МО</c:v>
                </c:pt>
                <c:pt idx="16">
                  <c:v>Пожарский МО</c:v>
                </c:pt>
              </c:strCache>
            </c:strRef>
          </c:cat>
          <c:val>
            <c:numRef>
              <c:f>Лист1!$C$2:$C$18</c:f>
              <c:numCache>
                <c:formatCode>General</c:formatCode>
                <c:ptCount val="17"/>
                <c:pt idx="0">
                  <c:v>68.97</c:v>
                </c:pt>
                <c:pt idx="1">
                  <c:v>56.06</c:v>
                </c:pt>
                <c:pt idx="2">
                  <c:v>60.480000000000004</c:v>
                </c:pt>
                <c:pt idx="3">
                  <c:v>63.16</c:v>
                </c:pt>
                <c:pt idx="4">
                  <c:v>61.25</c:v>
                </c:pt>
                <c:pt idx="5">
                  <c:v>57.150000000000006</c:v>
                </c:pt>
                <c:pt idx="6">
                  <c:v>81.819999999999993</c:v>
                </c:pt>
                <c:pt idx="7">
                  <c:v>75</c:v>
                </c:pt>
                <c:pt idx="8">
                  <c:v>57.14</c:v>
                </c:pt>
                <c:pt idx="9">
                  <c:v>48.65</c:v>
                </c:pt>
                <c:pt idx="10">
                  <c:v>65.52</c:v>
                </c:pt>
                <c:pt idx="11">
                  <c:v>55.900000000000006</c:v>
                </c:pt>
                <c:pt idx="12">
                  <c:v>60</c:v>
                </c:pt>
                <c:pt idx="13">
                  <c:v>45</c:v>
                </c:pt>
                <c:pt idx="14">
                  <c:v>60.5</c:v>
                </c:pt>
                <c:pt idx="15">
                  <c:v>63.54</c:v>
                </c:pt>
                <c:pt idx="16">
                  <c:v>21.15</c:v>
                </c:pt>
              </c:numCache>
            </c:numRef>
          </c:val>
          <c:extLst>
            <c:ext xmlns:c16="http://schemas.microsoft.com/office/drawing/2014/chart" uri="{C3380CC4-5D6E-409C-BE32-E72D297353CC}">
              <c16:uniqueId val="{00000000-8B1F-4C04-967E-103A87B5EC99}"/>
            </c:ext>
          </c:extLst>
        </c:ser>
        <c:dLbls>
          <c:dLblPos val="ctr"/>
          <c:showLegendKey val="0"/>
          <c:showVal val="1"/>
          <c:showCatName val="0"/>
          <c:showSerName val="0"/>
          <c:showPercent val="0"/>
          <c:showBubbleSize val="0"/>
        </c:dLbls>
        <c:gapWidth val="150"/>
        <c:overlap val="-25"/>
        <c:axId val="1571864271"/>
        <c:axId val="1470995375"/>
      </c:barChart>
      <c:catAx>
        <c:axId val="15718642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470995375"/>
        <c:crosses val="autoZero"/>
        <c:auto val="1"/>
        <c:lblAlgn val="ctr"/>
        <c:lblOffset val="100"/>
        <c:noMultiLvlLbl val="0"/>
      </c:catAx>
      <c:valAx>
        <c:axId val="1470995375"/>
        <c:scaling>
          <c:orientation val="minMax"/>
          <c:max val="100"/>
        </c:scaling>
        <c:delete val="1"/>
        <c:axPos val="l"/>
        <c:numFmt formatCode="General" sourceLinked="1"/>
        <c:majorTickMark val="out"/>
        <c:minorTickMark val="none"/>
        <c:tickLblPos val="nextTo"/>
        <c:crossAx val="1571864271"/>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8575536202323133E-2"/>
          <c:y val="0.1054614556848513"/>
          <c:w val="0.95142446379767687"/>
          <c:h val="0.44654725859031302"/>
        </c:manualLayout>
      </c:layout>
      <c:barChart>
        <c:barDir val="col"/>
        <c:grouping val="clustered"/>
        <c:varyColors val="0"/>
        <c:ser>
          <c:idx val="0"/>
          <c:order val="0"/>
          <c:tx>
            <c:strRef>
              <c:f>Лист1!$B$1</c:f>
              <c:strCache>
                <c:ptCount val="1"/>
                <c:pt idx="0">
                  <c:v>2025</c:v>
                </c:pt>
              </c:strCache>
            </c:strRef>
          </c:tx>
          <c:spPr>
            <a:solidFill>
              <a:schemeClr val="accent1"/>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Лист1!$A$2:$A$19</c:f>
              <c:strCache>
                <c:ptCount val="18"/>
                <c:pt idx="0">
                  <c:v>Партизанский ГО</c:v>
                </c:pt>
                <c:pt idx="1">
                  <c:v>МО Спасск-Дальний</c:v>
                </c:pt>
                <c:pt idx="2">
                  <c:v>Уссурийский ГО</c:v>
                </c:pt>
                <c:pt idx="3">
                  <c:v>Шкотовский МО</c:v>
                </c:pt>
                <c:pt idx="4">
                  <c:v>Кировский МО</c:v>
                </c:pt>
                <c:pt idx="5">
                  <c:v>Хорольский МО</c:v>
                </c:pt>
                <c:pt idx="6">
                  <c:v>Чугуевский МО</c:v>
                </c:pt>
                <c:pt idx="7">
                  <c:v>Спасский МО</c:v>
                </c:pt>
                <c:pt idx="8">
                  <c:v>Тернейский МО</c:v>
                </c:pt>
                <c:pt idx="9">
                  <c:v>Арсеньевский ГО</c:v>
                </c:pt>
                <c:pt idx="10">
                  <c:v>Пограничный МО</c:v>
                </c:pt>
                <c:pt idx="11">
                  <c:v>Надеждинский МР</c:v>
                </c:pt>
                <c:pt idx="12">
                  <c:v>Хасанский МО</c:v>
                </c:pt>
                <c:pt idx="13">
                  <c:v>Красноармейский МО</c:v>
                </c:pt>
                <c:pt idx="14">
                  <c:v>Находкинский ГО</c:v>
                </c:pt>
                <c:pt idx="15">
                  <c:v>Дальнегорский ГО</c:v>
                </c:pt>
                <c:pt idx="16">
                  <c:v>Лесозаводский ГО</c:v>
                </c:pt>
                <c:pt idx="17">
                  <c:v>Приморский край (региональное подчинение)</c:v>
                </c:pt>
              </c:strCache>
            </c:strRef>
          </c:cat>
          <c:val>
            <c:numRef>
              <c:f>Лист1!$B$2:$B$19</c:f>
              <c:numCache>
                <c:formatCode>General</c:formatCode>
                <c:ptCount val="18"/>
                <c:pt idx="0">
                  <c:v>56.6</c:v>
                </c:pt>
                <c:pt idx="1">
                  <c:v>57.449999999999996</c:v>
                </c:pt>
                <c:pt idx="2">
                  <c:v>48.44</c:v>
                </c:pt>
                <c:pt idx="3">
                  <c:v>63.64</c:v>
                </c:pt>
                <c:pt idx="5">
                  <c:v>55.55</c:v>
                </c:pt>
                <c:pt idx="6">
                  <c:v>35</c:v>
                </c:pt>
                <c:pt idx="7">
                  <c:v>33.33</c:v>
                </c:pt>
                <c:pt idx="9">
                  <c:v>66.67</c:v>
                </c:pt>
                <c:pt idx="10">
                  <c:v>33.33</c:v>
                </c:pt>
                <c:pt idx="11">
                  <c:v>52.730000000000004</c:v>
                </c:pt>
                <c:pt idx="14">
                  <c:v>43.269999999999996</c:v>
                </c:pt>
                <c:pt idx="15">
                  <c:v>48.08</c:v>
                </c:pt>
                <c:pt idx="16">
                  <c:v>46.94</c:v>
                </c:pt>
                <c:pt idx="17">
                  <c:v>81.25</c:v>
                </c:pt>
              </c:numCache>
            </c:numRef>
          </c:val>
          <c:extLst>
            <c:ext xmlns:c16="http://schemas.microsoft.com/office/drawing/2014/chart" uri="{C3380CC4-5D6E-409C-BE32-E72D297353CC}">
              <c16:uniqueId val="{00000000-B054-4CAA-870E-E2B002DFDF07}"/>
            </c:ext>
          </c:extLst>
        </c:ser>
        <c:ser>
          <c:idx val="1"/>
          <c:order val="1"/>
          <c:tx>
            <c:strRef>
              <c:f>Лист1!$C$1</c:f>
              <c:strCache>
                <c:ptCount val="1"/>
                <c:pt idx="0">
                  <c:v>2026</c:v>
                </c:pt>
              </c:strCache>
            </c:strRef>
          </c:tx>
          <c:spPr>
            <a:solidFill>
              <a:schemeClr val="accent2"/>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Лист1!$A$2:$A$19</c:f>
              <c:strCache>
                <c:ptCount val="18"/>
                <c:pt idx="0">
                  <c:v>Партизанский ГО</c:v>
                </c:pt>
                <c:pt idx="1">
                  <c:v>МО Спасск-Дальний</c:v>
                </c:pt>
                <c:pt idx="2">
                  <c:v>Уссурийский ГО</c:v>
                </c:pt>
                <c:pt idx="3">
                  <c:v>Шкотовский МО</c:v>
                </c:pt>
                <c:pt idx="4">
                  <c:v>Кировский МО</c:v>
                </c:pt>
                <c:pt idx="5">
                  <c:v>Хорольский МО</c:v>
                </c:pt>
                <c:pt idx="6">
                  <c:v>Чугуевский МО</c:v>
                </c:pt>
                <c:pt idx="7">
                  <c:v>Спасский МО</c:v>
                </c:pt>
                <c:pt idx="8">
                  <c:v>Тернейский МО</c:v>
                </c:pt>
                <c:pt idx="9">
                  <c:v>Арсеньевский ГО</c:v>
                </c:pt>
                <c:pt idx="10">
                  <c:v>Пограничный МО</c:v>
                </c:pt>
                <c:pt idx="11">
                  <c:v>Надеждинский МР</c:v>
                </c:pt>
                <c:pt idx="12">
                  <c:v>Хасанский МО</c:v>
                </c:pt>
                <c:pt idx="13">
                  <c:v>Красноармейский МО</c:v>
                </c:pt>
                <c:pt idx="14">
                  <c:v>Находкинский ГО</c:v>
                </c:pt>
                <c:pt idx="15">
                  <c:v>Дальнегорский ГО</c:v>
                </c:pt>
                <c:pt idx="16">
                  <c:v>Лесозаводский ГО</c:v>
                </c:pt>
                <c:pt idx="17">
                  <c:v>Приморский край (региональное подчинение)</c:v>
                </c:pt>
              </c:strCache>
            </c:strRef>
          </c:cat>
          <c:val>
            <c:numRef>
              <c:f>Лист1!$C$2:$C$19</c:f>
              <c:numCache>
                <c:formatCode>General</c:formatCode>
                <c:ptCount val="18"/>
                <c:pt idx="0">
                  <c:v>65.459999999999994</c:v>
                </c:pt>
                <c:pt idx="1">
                  <c:v>53.22</c:v>
                </c:pt>
                <c:pt idx="2">
                  <c:v>53.79</c:v>
                </c:pt>
                <c:pt idx="3">
                  <c:v>56.52</c:v>
                </c:pt>
                <c:pt idx="4">
                  <c:v>50.940000000000005</c:v>
                </c:pt>
                <c:pt idx="5">
                  <c:v>51.51</c:v>
                </c:pt>
                <c:pt idx="6">
                  <c:v>59.379999999999995</c:v>
                </c:pt>
                <c:pt idx="8">
                  <c:v>25.590000000000003</c:v>
                </c:pt>
                <c:pt idx="9">
                  <c:v>58.17</c:v>
                </c:pt>
                <c:pt idx="10">
                  <c:v>62.29</c:v>
                </c:pt>
                <c:pt idx="11">
                  <c:v>47.43</c:v>
                </c:pt>
                <c:pt idx="12">
                  <c:v>50.59</c:v>
                </c:pt>
                <c:pt idx="13">
                  <c:v>71.7</c:v>
                </c:pt>
                <c:pt idx="14">
                  <c:v>54.49</c:v>
                </c:pt>
                <c:pt idx="15">
                  <c:v>53.849999999999994</c:v>
                </c:pt>
                <c:pt idx="16">
                  <c:v>63.43</c:v>
                </c:pt>
                <c:pt idx="17">
                  <c:v>48.78</c:v>
                </c:pt>
              </c:numCache>
            </c:numRef>
          </c:val>
          <c:extLst>
            <c:ext xmlns:c16="http://schemas.microsoft.com/office/drawing/2014/chart" uri="{C3380CC4-5D6E-409C-BE32-E72D297353CC}">
              <c16:uniqueId val="{00000000-2596-427D-9E5B-3BCE4F549B0E}"/>
            </c:ext>
          </c:extLst>
        </c:ser>
        <c:dLbls>
          <c:dLblPos val="ctr"/>
          <c:showLegendKey val="0"/>
          <c:showVal val="1"/>
          <c:showCatName val="0"/>
          <c:showSerName val="0"/>
          <c:showPercent val="0"/>
          <c:showBubbleSize val="0"/>
        </c:dLbls>
        <c:gapWidth val="150"/>
        <c:overlap val="-25"/>
        <c:axId val="1571864271"/>
        <c:axId val="1470995375"/>
      </c:barChart>
      <c:catAx>
        <c:axId val="15718642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470995375"/>
        <c:crosses val="autoZero"/>
        <c:auto val="1"/>
        <c:lblAlgn val="ctr"/>
        <c:lblOffset val="100"/>
        <c:noMultiLvlLbl val="0"/>
      </c:catAx>
      <c:valAx>
        <c:axId val="1470995375"/>
        <c:scaling>
          <c:orientation val="minMax"/>
          <c:max val="100"/>
        </c:scaling>
        <c:delete val="1"/>
        <c:axPos val="l"/>
        <c:numFmt formatCode="General" sourceLinked="1"/>
        <c:majorTickMark val="out"/>
        <c:minorTickMark val="none"/>
        <c:tickLblPos val="nextTo"/>
        <c:crossAx val="1571864271"/>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'ЛИ 5 Статистика по отметкам'!$B$8</c:f>
              <c:strCache>
                <c:ptCount val="1"/>
                <c:pt idx="0">
                  <c:v>2</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 5 Статистика по отметкам'!$A$8:$A$44</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c:v>
                </c:pt>
              </c:strCache>
              <c:extLst/>
            </c:strRef>
          </c:cat>
          <c:val>
            <c:numRef>
              <c:f>'ЛИ 5 Статистика по отметкам'!$B$8:$B$44</c:f>
              <c:numCache>
                <c:formatCode>General</c:formatCode>
                <c:ptCount val="36"/>
                <c:pt idx="0">
                  <c:v>8.5399999999999991</c:v>
                </c:pt>
                <c:pt idx="1">
                  <c:v>9.1300000000000008</c:v>
                </c:pt>
                <c:pt idx="2">
                  <c:v>3.45</c:v>
                </c:pt>
                <c:pt idx="3">
                  <c:v>12.2</c:v>
                </c:pt>
                <c:pt idx="4">
                  <c:v>4.97</c:v>
                </c:pt>
                <c:pt idx="5">
                  <c:v>2.63</c:v>
                </c:pt>
                <c:pt idx="6">
                  <c:v>1.25</c:v>
                </c:pt>
                <c:pt idx="7">
                  <c:v>8.16</c:v>
                </c:pt>
                <c:pt idx="8">
                  <c:v>0</c:v>
                </c:pt>
                <c:pt idx="9">
                  <c:v>0</c:v>
                </c:pt>
                <c:pt idx="10">
                  <c:v>7.62</c:v>
                </c:pt>
                <c:pt idx="11">
                  <c:v>27.03</c:v>
                </c:pt>
                <c:pt idx="12">
                  <c:v>8.0500000000000007</c:v>
                </c:pt>
                <c:pt idx="13">
                  <c:v>6.83</c:v>
                </c:pt>
                <c:pt idx="14">
                  <c:v>4.4400000000000004</c:v>
                </c:pt>
                <c:pt idx="15">
                  <c:v>10</c:v>
                </c:pt>
                <c:pt idx="16">
                  <c:v>4.2</c:v>
                </c:pt>
                <c:pt idx="17">
                  <c:v>6.25</c:v>
                </c:pt>
                <c:pt idx="18">
                  <c:v>23.08</c:v>
                </c:pt>
                <c:pt idx="19">
                  <c:v>6.36</c:v>
                </c:pt>
                <c:pt idx="20">
                  <c:v>6.44</c:v>
                </c:pt>
                <c:pt idx="21">
                  <c:v>9.19</c:v>
                </c:pt>
                <c:pt idx="22">
                  <c:v>7.25</c:v>
                </c:pt>
                <c:pt idx="23">
                  <c:v>7.55</c:v>
                </c:pt>
                <c:pt idx="24">
                  <c:v>8.08</c:v>
                </c:pt>
                <c:pt idx="25">
                  <c:v>7.81</c:v>
                </c:pt>
                <c:pt idx="26">
                  <c:v>9.3000000000000007</c:v>
                </c:pt>
                <c:pt idx="27">
                  <c:v>6.73</c:v>
                </c:pt>
                <c:pt idx="28">
                  <c:v>3.28</c:v>
                </c:pt>
                <c:pt idx="29">
                  <c:v>7.22</c:v>
                </c:pt>
                <c:pt idx="30">
                  <c:v>11.76</c:v>
                </c:pt>
                <c:pt idx="31">
                  <c:v>1.89</c:v>
                </c:pt>
                <c:pt idx="32">
                  <c:v>8.6199999999999992</c:v>
                </c:pt>
                <c:pt idx="33">
                  <c:v>10</c:v>
                </c:pt>
                <c:pt idx="34">
                  <c:v>5.97</c:v>
                </c:pt>
                <c:pt idx="35">
                  <c:v>14.63</c:v>
                </c:pt>
              </c:numCache>
              <c:extLst/>
            </c:numRef>
          </c:val>
          <c:extLst>
            <c:ext xmlns:c16="http://schemas.microsoft.com/office/drawing/2014/chart" uri="{C3380CC4-5D6E-409C-BE32-E72D297353CC}">
              <c16:uniqueId val="{00000000-E022-426A-9E8F-765FC61200D5}"/>
            </c:ext>
          </c:extLst>
        </c:ser>
        <c:ser>
          <c:idx val="1"/>
          <c:order val="1"/>
          <c:tx>
            <c:strRef>
              <c:f>'ЛИ 5 Статистика по отметкам'!$C$8</c:f>
              <c:strCache>
                <c:ptCount val="1"/>
                <c:pt idx="0">
                  <c:v>3</c:v>
                </c:pt>
              </c:strCache>
            </c:strRef>
          </c:tx>
          <c:spPr>
            <a:solidFill>
              <a:schemeClr val="accent2">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 5 Статистика по отметкам'!$A$8:$A$44</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c:v>
                </c:pt>
              </c:strCache>
              <c:extLst/>
            </c:strRef>
          </c:cat>
          <c:val>
            <c:numRef>
              <c:f>'ЛИ 5 Статистика по отметкам'!$C$8:$C$44</c:f>
              <c:numCache>
                <c:formatCode>General</c:formatCode>
                <c:ptCount val="36"/>
                <c:pt idx="0">
                  <c:v>29.04</c:v>
                </c:pt>
                <c:pt idx="1">
                  <c:v>35.11</c:v>
                </c:pt>
                <c:pt idx="2">
                  <c:v>27.59</c:v>
                </c:pt>
                <c:pt idx="3">
                  <c:v>31.74</c:v>
                </c:pt>
                <c:pt idx="4">
                  <c:v>34.56</c:v>
                </c:pt>
                <c:pt idx="5">
                  <c:v>34.21</c:v>
                </c:pt>
                <c:pt idx="6">
                  <c:v>37.5</c:v>
                </c:pt>
                <c:pt idx="7">
                  <c:v>34.69</c:v>
                </c:pt>
                <c:pt idx="8">
                  <c:v>18.18</c:v>
                </c:pt>
                <c:pt idx="9">
                  <c:v>25</c:v>
                </c:pt>
                <c:pt idx="10">
                  <c:v>35.24</c:v>
                </c:pt>
                <c:pt idx="11">
                  <c:v>24.32</c:v>
                </c:pt>
                <c:pt idx="12">
                  <c:v>26.44</c:v>
                </c:pt>
                <c:pt idx="13">
                  <c:v>37.270000000000003</c:v>
                </c:pt>
                <c:pt idx="14">
                  <c:v>35.56</c:v>
                </c:pt>
                <c:pt idx="15">
                  <c:v>45</c:v>
                </c:pt>
                <c:pt idx="16">
                  <c:v>35.29</c:v>
                </c:pt>
                <c:pt idx="17">
                  <c:v>30.21</c:v>
                </c:pt>
                <c:pt idx="18">
                  <c:v>55.77</c:v>
                </c:pt>
                <c:pt idx="19">
                  <c:v>28.18</c:v>
                </c:pt>
                <c:pt idx="20">
                  <c:v>40.340000000000003</c:v>
                </c:pt>
                <c:pt idx="21">
                  <c:v>37.020000000000003</c:v>
                </c:pt>
                <c:pt idx="22">
                  <c:v>36.229999999999997</c:v>
                </c:pt>
                <c:pt idx="23">
                  <c:v>41.51</c:v>
                </c:pt>
                <c:pt idx="24">
                  <c:v>40.4</c:v>
                </c:pt>
                <c:pt idx="25">
                  <c:v>32.81</c:v>
                </c:pt>
                <c:pt idx="26">
                  <c:v>65.12</c:v>
                </c:pt>
                <c:pt idx="27">
                  <c:v>35.1</c:v>
                </c:pt>
                <c:pt idx="28">
                  <c:v>34.43</c:v>
                </c:pt>
                <c:pt idx="29">
                  <c:v>45.36</c:v>
                </c:pt>
                <c:pt idx="30">
                  <c:v>37.65</c:v>
                </c:pt>
                <c:pt idx="31">
                  <c:v>26.42</c:v>
                </c:pt>
                <c:pt idx="32">
                  <c:v>36.880000000000003</c:v>
                </c:pt>
                <c:pt idx="33">
                  <c:v>36.15</c:v>
                </c:pt>
                <c:pt idx="34">
                  <c:v>30.6</c:v>
                </c:pt>
                <c:pt idx="35">
                  <c:v>36.590000000000003</c:v>
                </c:pt>
              </c:numCache>
              <c:extLst/>
            </c:numRef>
          </c:val>
          <c:extLst>
            <c:ext xmlns:c16="http://schemas.microsoft.com/office/drawing/2014/chart" uri="{C3380CC4-5D6E-409C-BE32-E72D297353CC}">
              <c16:uniqueId val="{00000001-E022-426A-9E8F-765FC61200D5}"/>
            </c:ext>
          </c:extLst>
        </c:ser>
        <c:ser>
          <c:idx val="2"/>
          <c:order val="2"/>
          <c:tx>
            <c:strRef>
              <c:f>'ЛИ 5 Статистика по отметкам'!$D$8</c:f>
              <c:strCache>
                <c:ptCount val="1"/>
                <c:pt idx="0">
                  <c:v>4</c:v>
                </c:pt>
              </c:strCache>
            </c:strRef>
          </c:tx>
          <c:spPr>
            <a:solidFill>
              <a:schemeClr val="accent3">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 5 Статистика по отметкам'!$A$8:$A$44</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c:v>
                </c:pt>
              </c:strCache>
              <c:extLst/>
            </c:strRef>
          </c:cat>
          <c:val>
            <c:numRef>
              <c:f>'ЛИ 5 Статистика по отметкам'!$D$8:$D$44</c:f>
              <c:numCache>
                <c:formatCode>General</c:formatCode>
                <c:ptCount val="36"/>
                <c:pt idx="0">
                  <c:v>36.409999999999997</c:v>
                </c:pt>
                <c:pt idx="1">
                  <c:v>37.57</c:v>
                </c:pt>
                <c:pt idx="2">
                  <c:v>41.38</c:v>
                </c:pt>
                <c:pt idx="3">
                  <c:v>35.24</c:v>
                </c:pt>
                <c:pt idx="4">
                  <c:v>40.39</c:v>
                </c:pt>
                <c:pt idx="5">
                  <c:v>51.32</c:v>
                </c:pt>
                <c:pt idx="6">
                  <c:v>36.25</c:v>
                </c:pt>
                <c:pt idx="7">
                  <c:v>38.78</c:v>
                </c:pt>
                <c:pt idx="8">
                  <c:v>54.55</c:v>
                </c:pt>
                <c:pt idx="9">
                  <c:v>50</c:v>
                </c:pt>
                <c:pt idx="10">
                  <c:v>40</c:v>
                </c:pt>
                <c:pt idx="11">
                  <c:v>35.14</c:v>
                </c:pt>
                <c:pt idx="12">
                  <c:v>36.78</c:v>
                </c:pt>
                <c:pt idx="13">
                  <c:v>37.270000000000003</c:v>
                </c:pt>
                <c:pt idx="14">
                  <c:v>44.44</c:v>
                </c:pt>
                <c:pt idx="15">
                  <c:v>35</c:v>
                </c:pt>
                <c:pt idx="16">
                  <c:v>36.130000000000003</c:v>
                </c:pt>
                <c:pt idx="17">
                  <c:v>51.04</c:v>
                </c:pt>
                <c:pt idx="18">
                  <c:v>19.23</c:v>
                </c:pt>
                <c:pt idx="19">
                  <c:v>44.55</c:v>
                </c:pt>
                <c:pt idx="20">
                  <c:v>39.06</c:v>
                </c:pt>
                <c:pt idx="21">
                  <c:v>34.04</c:v>
                </c:pt>
                <c:pt idx="22">
                  <c:v>39.130000000000003</c:v>
                </c:pt>
                <c:pt idx="23">
                  <c:v>47.17</c:v>
                </c:pt>
                <c:pt idx="24">
                  <c:v>40.4</c:v>
                </c:pt>
                <c:pt idx="25">
                  <c:v>37.5</c:v>
                </c:pt>
                <c:pt idx="26">
                  <c:v>23.26</c:v>
                </c:pt>
                <c:pt idx="27">
                  <c:v>42.79</c:v>
                </c:pt>
                <c:pt idx="28">
                  <c:v>47.54</c:v>
                </c:pt>
                <c:pt idx="29">
                  <c:v>35.57</c:v>
                </c:pt>
                <c:pt idx="30">
                  <c:v>27.06</c:v>
                </c:pt>
                <c:pt idx="31">
                  <c:v>43.4</c:v>
                </c:pt>
                <c:pt idx="32">
                  <c:v>42.2</c:v>
                </c:pt>
                <c:pt idx="33">
                  <c:v>43.08</c:v>
                </c:pt>
                <c:pt idx="34">
                  <c:v>33.58</c:v>
                </c:pt>
                <c:pt idx="35">
                  <c:v>35.770000000000003</c:v>
                </c:pt>
              </c:numCache>
              <c:extLst/>
            </c:numRef>
          </c:val>
          <c:extLst>
            <c:ext xmlns:c16="http://schemas.microsoft.com/office/drawing/2014/chart" uri="{C3380CC4-5D6E-409C-BE32-E72D297353CC}">
              <c16:uniqueId val="{00000002-E022-426A-9E8F-765FC61200D5}"/>
            </c:ext>
          </c:extLst>
        </c:ser>
        <c:ser>
          <c:idx val="3"/>
          <c:order val="3"/>
          <c:tx>
            <c:strRef>
              <c:f>'ЛИ 5 Статистика по отметкам'!$E$8</c:f>
              <c:strCache>
                <c:ptCount val="1"/>
                <c:pt idx="0">
                  <c:v>5</c:v>
                </c:pt>
              </c:strCache>
            </c:strRef>
          </c:tx>
          <c:spPr>
            <a:solidFill>
              <a:schemeClr val="accent4">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 5 Статистика по отметкам'!$A$8:$A$44</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c:v>
                </c:pt>
              </c:strCache>
              <c:extLst/>
            </c:strRef>
          </c:cat>
          <c:val>
            <c:numRef>
              <c:f>'ЛИ 5 Статистика по отметкам'!$E$8:$E$44</c:f>
              <c:numCache>
                <c:formatCode>General</c:formatCode>
                <c:ptCount val="36"/>
                <c:pt idx="0">
                  <c:v>26.01</c:v>
                </c:pt>
                <c:pt idx="1">
                  <c:v>18.2</c:v>
                </c:pt>
                <c:pt idx="2">
                  <c:v>27.59</c:v>
                </c:pt>
                <c:pt idx="3">
                  <c:v>20.82</c:v>
                </c:pt>
                <c:pt idx="4">
                  <c:v>20.09</c:v>
                </c:pt>
                <c:pt idx="5">
                  <c:v>11.84</c:v>
                </c:pt>
                <c:pt idx="6">
                  <c:v>25</c:v>
                </c:pt>
                <c:pt idx="7">
                  <c:v>18.37</c:v>
                </c:pt>
                <c:pt idx="8">
                  <c:v>27.27</c:v>
                </c:pt>
                <c:pt idx="9">
                  <c:v>25</c:v>
                </c:pt>
                <c:pt idx="10">
                  <c:v>17.14</c:v>
                </c:pt>
                <c:pt idx="11">
                  <c:v>13.51</c:v>
                </c:pt>
                <c:pt idx="12">
                  <c:v>28.74</c:v>
                </c:pt>
                <c:pt idx="13">
                  <c:v>18.63</c:v>
                </c:pt>
                <c:pt idx="14">
                  <c:v>15.56</c:v>
                </c:pt>
                <c:pt idx="15">
                  <c:v>10</c:v>
                </c:pt>
                <c:pt idx="16">
                  <c:v>24.37</c:v>
                </c:pt>
                <c:pt idx="17">
                  <c:v>12.5</c:v>
                </c:pt>
                <c:pt idx="18">
                  <c:v>1.92</c:v>
                </c:pt>
                <c:pt idx="19">
                  <c:v>20.91</c:v>
                </c:pt>
                <c:pt idx="20">
                  <c:v>14.16</c:v>
                </c:pt>
                <c:pt idx="21">
                  <c:v>19.75</c:v>
                </c:pt>
                <c:pt idx="22">
                  <c:v>17.39</c:v>
                </c:pt>
                <c:pt idx="23">
                  <c:v>3.77</c:v>
                </c:pt>
                <c:pt idx="24">
                  <c:v>11.11</c:v>
                </c:pt>
                <c:pt idx="25">
                  <c:v>21.88</c:v>
                </c:pt>
                <c:pt idx="26">
                  <c:v>2.33</c:v>
                </c:pt>
                <c:pt idx="27">
                  <c:v>15.38</c:v>
                </c:pt>
                <c:pt idx="28">
                  <c:v>14.75</c:v>
                </c:pt>
                <c:pt idx="29">
                  <c:v>11.86</c:v>
                </c:pt>
                <c:pt idx="30">
                  <c:v>23.53</c:v>
                </c:pt>
                <c:pt idx="31">
                  <c:v>28.3</c:v>
                </c:pt>
                <c:pt idx="32">
                  <c:v>12.29</c:v>
                </c:pt>
                <c:pt idx="33">
                  <c:v>10.77</c:v>
                </c:pt>
                <c:pt idx="34">
                  <c:v>29.85</c:v>
                </c:pt>
                <c:pt idx="35">
                  <c:v>13.01</c:v>
                </c:pt>
              </c:numCache>
              <c:extLst/>
            </c:numRef>
          </c:val>
          <c:extLst>
            <c:ext xmlns:c16="http://schemas.microsoft.com/office/drawing/2014/chart" uri="{C3380CC4-5D6E-409C-BE32-E72D297353CC}">
              <c16:uniqueId val="{00000003-E022-426A-9E8F-765FC61200D5}"/>
            </c:ext>
          </c:extLst>
        </c:ser>
        <c:dLbls>
          <c:dLblPos val="ctr"/>
          <c:showLegendKey val="0"/>
          <c:showVal val="1"/>
          <c:showCatName val="0"/>
          <c:showSerName val="0"/>
          <c:showPercent val="0"/>
          <c:showBubbleSize val="0"/>
        </c:dLbls>
        <c:gapWidth val="50"/>
        <c:overlap val="100"/>
        <c:axId val="1875925983"/>
        <c:axId val="1748372239"/>
      </c:barChart>
      <c:catAx>
        <c:axId val="1875925983"/>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1748372239"/>
        <c:crosses val="autoZero"/>
        <c:auto val="1"/>
        <c:lblAlgn val="ctr"/>
        <c:lblOffset val="100"/>
        <c:noMultiLvlLbl val="0"/>
      </c:catAx>
      <c:valAx>
        <c:axId val="1748372239"/>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1875925983"/>
        <c:crosses val="autoZero"/>
        <c:crossBetween val="between"/>
      </c:valAx>
      <c:spPr>
        <a:noFill/>
        <a:ln>
          <a:solidFill>
            <a:schemeClr val="accent1">
              <a:alpha val="96000"/>
            </a:schemeClr>
          </a:solid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'ЛИ 5 Сравнение отметок с отметк'!$B$8</c:f>
              <c:strCache>
                <c:ptCount val="1"/>
                <c:pt idx="0">
                  <c:v>Понизили (Отметка &lt; Отметка по журналу) %</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 5 Сравнение отметок с отметк'!$A$9:$A$44</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strRef>
          </c:cat>
          <c:val>
            <c:numRef>
              <c:f>'ЛИ 5 Сравнение отметок с отметк'!$B$9:$B$44</c:f>
              <c:numCache>
                <c:formatCode>General</c:formatCode>
                <c:ptCount val="36"/>
                <c:pt idx="0">
                  <c:v>31.61</c:v>
                </c:pt>
                <c:pt idx="1">
                  <c:v>32.36</c:v>
                </c:pt>
                <c:pt idx="2">
                  <c:v>31.03</c:v>
                </c:pt>
                <c:pt idx="3">
                  <c:v>39.700000000000003</c:v>
                </c:pt>
                <c:pt idx="4">
                  <c:v>20.73</c:v>
                </c:pt>
                <c:pt idx="5">
                  <c:v>13.16</c:v>
                </c:pt>
                <c:pt idx="6">
                  <c:v>15.19</c:v>
                </c:pt>
                <c:pt idx="7">
                  <c:v>40.24</c:v>
                </c:pt>
                <c:pt idx="8">
                  <c:v>18.18</c:v>
                </c:pt>
                <c:pt idx="9">
                  <c:v>0</c:v>
                </c:pt>
                <c:pt idx="10">
                  <c:v>27.62</c:v>
                </c:pt>
                <c:pt idx="11">
                  <c:v>29.73</c:v>
                </c:pt>
                <c:pt idx="12">
                  <c:v>29.89</c:v>
                </c:pt>
                <c:pt idx="13">
                  <c:v>26.09</c:v>
                </c:pt>
                <c:pt idx="14">
                  <c:v>26.67</c:v>
                </c:pt>
                <c:pt idx="15">
                  <c:v>33.61</c:v>
                </c:pt>
                <c:pt idx="16">
                  <c:v>25.21</c:v>
                </c:pt>
                <c:pt idx="17">
                  <c:v>21.88</c:v>
                </c:pt>
                <c:pt idx="18">
                  <c:v>76.92</c:v>
                </c:pt>
                <c:pt idx="19">
                  <c:v>17.27</c:v>
                </c:pt>
                <c:pt idx="20">
                  <c:v>34.76</c:v>
                </c:pt>
                <c:pt idx="21">
                  <c:v>35.9</c:v>
                </c:pt>
                <c:pt idx="22">
                  <c:v>9.3000000000000007</c:v>
                </c:pt>
                <c:pt idx="23">
                  <c:v>35.85</c:v>
                </c:pt>
                <c:pt idx="24">
                  <c:v>26.26</c:v>
                </c:pt>
                <c:pt idx="25">
                  <c:v>15.63</c:v>
                </c:pt>
                <c:pt idx="26">
                  <c:v>48.84</c:v>
                </c:pt>
                <c:pt idx="27">
                  <c:v>18.75</c:v>
                </c:pt>
                <c:pt idx="28">
                  <c:v>22.95</c:v>
                </c:pt>
                <c:pt idx="29">
                  <c:v>37.630000000000003</c:v>
                </c:pt>
                <c:pt idx="30">
                  <c:v>32.94</c:v>
                </c:pt>
                <c:pt idx="31">
                  <c:v>30.19</c:v>
                </c:pt>
                <c:pt idx="32">
                  <c:v>22.57</c:v>
                </c:pt>
                <c:pt idx="33">
                  <c:v>33.85</c:v>
                </c:pt>
                <c:pt idx="34">
                  <c:v>35.07</c:v>
                </c:pt>
                <c:pt idx="35">
                  <c:v>55.86</c:v>
                </c:pt>
              </c:numCache>
            </c:numRef>
          </c:val>
          <c:extLst>
            <c:ext xmlns:c16="http://schemas.microsoft.com/office/drawing/2014/chart" uri="{C3380CC4-5D6E-409C-BE32-E72D297353CC}">
              <c16:uniqueId val="{00000000-E92E-4FEC-8F9D-CD270CE1AF43}"/>
            </c:ext>
          </c:extLst>
        </c:ser>
        <c:ser>
          <c:idx val="1"/>
          <c:order val="1"/>
          <c:tx>
            <c:strRef>
              <c:f>'ЛИ 5 Сравнение отметок с отметк'!$C$8</c:f>
              <c:strCache>
                <c:ptCount val="1"/>
                <c:pt idx="0">
                  <c:v>Подтвердили (Отметка = Отметке по журналу) %</c:v>
                </c:pt>
              </c:strCache>
            </c:strRef>
          </c:tx>
          <c:spPr>
            <a:solidFill>
              <a:schemeClr val="accent2">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 5 Сравнение отметок с отметк'!$A$9:$A$44</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strRef>
          </c:cat>
          <c:val>
            <c:numRef>
              <c:f>'ЛИ 5 Сравнение отметок с отметк'!$C$9:$C$44</c:f>
              <c:numCache>
                <c:formatCode>General</c:formatCode>
                <c:ptCount val="36"/>
                <c:pt idx="0">
                  <c:v>62.88</c:v>
                </c:pt>
                <c:pt idx="1">
                  <c:v>61.67</c:v>
                </c:pt>
                <c:pt idx="2">
                  <c:v>68.97</c:v>
                </c:pt>
                <c:pt idx="3">
                  <c:v>53.38</c:v>
                </c:pt>
                <c:pt idx="4">
                  <c:v>72.14</c:v>
                </c:pt>
                <c:pt idx="5">
                  <c:v>86.84</c:v>
                </c:pt>
                <c:pt idx="6">
                  <c:v>83.54</c:v>
                </c:pt>
                <c:pt idx="7">
                  <c:v>54.88</c:v>
                </c:pt>
                <c:pt idx="8">
                  <c:v>72.73</c:v>
                </c:pt>
                <c:pt idx="9">
                  <c:v>100</c:v>
                </c:pt>
                <c:pt idx="10">
                  <c:v>71.430000000000007</c:v>
                </c:pt>
                <c:pt idx="11">
                  <c:v>67.569999999999993</c:v>
                </c:pt>
                <c:pt idx="12">
                  <c:v>65.52</c:v>
                </c:pt>
                <c:pt idx="13">
                  <c:v>65.22</c:v>
                </c:pt>
                <c:pt idx="14">
                  <c:v>68.89</c:v>
                </c:pt>
                <c:pt idx="15">
                  <c:v>57.98</c:v>
                </c:pt>
                <c:pt idx="16">
                  <c:v>66.39</c:v>
                </c:pt>
                <c:pt idx="17">
                  <c:v>75</c:v>
                </c:pt>
                <c:pt idx="18">
                  <c:v>23.08</c:v>
                </c:pt>
                <c:pt idx="19">
                  <c:v>77.27</c:v>
                </c:pt>
                <c:pt idx="20">
                  <c:v>57.94</c:v>
                </c:pt>
                <c:pt idx="21">
                  <c:v>58.88</c:v>
                </c:pt>
                <c:pt idx="22">
                  <c:v>88.37</c:v>
                </c:pt>
                <c:pt idx="23">
                  <c:v>52.83</c:v>
                </c:pt>
                <c:pt idx="24">
                  <c:v>62.63</c:v>
                </c:pt>
                <c:pt idx="25">
                  <c:v>81.25</c:v>
                </c:pt>
                <c:pt idx="26">
                  <c:v>46.51</c:v>
                </c:pt>
                <c:pt idx="27">
                  <c:v>73.08</c:v>
                </c:pt>
                <c:pt idx="28">
                  <c:v>75.41</c:v>
                </c:pt>
                <c:pt idx="29">
                  <c:v>58.25</c:v>
                </c:pt>
                <c:pt idx="30">
                  <c:v>54.12</c:v>
                </c:pt>
                <c:pt idx="31">
                  <c:v>52.83</c:v>
                </c:pt>
                <c:pt idx="32">
                  <c:v>75.41</c:v>
                </c:pt>
                <c:pt idx="33">
                  <c:v>59.23</c:v>
                </c:pt>
                <c:pt idx="34">
                  <c:v>54.48</c:v>
                </c:pt>
                <c:pt idx="35">
                  <c:v>42.34</c:v>
                </c:pt>
              </c:numCache>
            </c:numRef>
          </c:val>
          <c:extLst>
            <c:ext xmlns:c16="http://schemas.microsoft.com/office/drawing/2014/chart" uri="{C3380CC4-5D6E-409C-BE32-E72D297353CC}">
              <c16:uniqueId val="{00000001-E92E-4FEC-8F9D-CD270CE1AF43}"/>
            </c:ext>
          </c:extLst>
        </c:ser>
        <c:ser>
          <c:idx val="2"/>
          <c:order val="2"/>
          <c:tx>
            <c:strRef>
              <c:f>'ЛИ 5 Сравнение отметок с отметк'!$D$8</c:f>
              <c:strCache>
                <c:ptCount val="1"/>
                <c:pt idx="0">
                  <c:v>Повысили (Отметка &gt; Отметка по журналу) %</c:v>
                </c:pt>
              </c:strCache>
            </c:strRef>
          </c:tx>
          <c:spPr>
            <a:solidFill>
              <a:schemeClr val="accent3">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 5 Сравнение отметок с отметк'!$A$9:$A$44</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strRef>
          </c:cat>
          <c:val>
            <c:numRef>
              <c:f>'ЛИ 5 Сравнение отметок с отметк'!$D$9:$D$44</c:f>
              <c:numCache>
                <c:formatCode>General</c:formatCode>
                <c:ptCount val="36"/>
                <c:pt idx="0">
                  <c:v>5.51</c:v>
                </c:pt>
                <c:pt idx="1">
                  <c:v>5.97</c:v>
                </c:pt>
                <c:pt idx="2">
                  <c:v>0</c:v>
                </c:pt>
                <c:pt idx="3">
                  <c:v>6.92</c:v>
                </c:pt>
                <c:pt idx="4">
                  <c:v>7.13</c:v>
                </c:pt>
                <c:pt idx="5">
                  <c:v>0</c:v>
                </c:pt>
                <c:pt idx="6">
                  <c:v>1.27</c:v>
                </c:pt>
                <c:pt idx="7">
                  <c:v>4.88</c:v>
                </c:pt>
                <c:pt idx="8">
                  <c:v>9.09</c:v>
                </c:pt>
                <c:pt idx="9">
                  <c:v>0</c:v>
                </c:pt>
                <c:pt idx="10">
                  <c:v>0.95</c:v>
                </c:pt>
                <c:pt idx="11">
                  <c:v>2.7</c:v>
                </c:pt>
                <c:pt idx="12">
                  <c:v>4.5999999999999996</c:v>
                </c:pt>
                <c:pt idx="13">
                  <c:v>8.6999999999999993</c:v>
                </c:pt>
                <c:pt idx="14">
                  <c:v>4.4400000000000004</c:v>
                </c:pt>
                <c:pt idx="15">
                  <c:v>8.4</c:v>
                </c:pt>
                <c:pt idx="16">
                  <c:v>8.4</c:v>
                </c:pt>
                <c:pt idx="17">
                  <c:v>3.13</c:v>
                </c:pt>
                <c:pt idx="18">
                  <c:v>0</c:v>
                </c:pt>
                <c:pt idx="19">
                  <c:v>5.45</c:v>
                </c:pt>
                <c:pt idx="20">
                  <c:v>7.3</c:v>
                </c:pt>
                <c:pt idx="21">
                  <c:v>5.22</c:v>
                </c:pt>
                <c:pt idx="22">
                  <c:v>2.33</c:v>
                </c:pt>
                <c:pt idx="23">
                  <c:v>11.32</c:v>
                </c:pt>
                <c:pt idx="24">
                  <c:v>11.11</c:v>
                </c:pt>
                <c:pt idx="25">
                  <c:v>3.13</c:v>
                </c:pt>
                <c:pt idx="26">
                  <c:v>4.6500000000000004</c:v>
                </c:pt>
                <c:pt idx="27">
                  <c:v>8.17</c:v>
                </c:pt>
                <c:pt idx="28">
                  <c:v>1.64</c:v>
                </c:pt>
                <c:pt idx="29">
                  <c:v>4.12</c:v>
                </c:pt>
                <c:pt idx="30">
                  <c:v>12.94</c:v>
                </c:pt>
                <c:pt idx="31">
                  <c:v>16.98</c:v>
                </c:pt>
                <c:pt idx="32">
                  <c:v>2.02</c:v>
                </c:pt>
                <c:pt idx="33">
                  <c:v>6.92</c:v>
                </c:pt>
                <c:pt idx="34">
                  <c:v>10.45</c:v>
                </c:pt>
                <c:pt idx="35">
                  <c:v>1.8</c:v>
                </c:pt>
              </c:numCache>
            </c:numRef>
          </c:val>
          <c:extLst>
            <c:ext xmlns:c16="http://schemas.microsoft.com/office/drawing/2014/chart" uri="{C3380CC4-5D6E-409C-BE32-E72D297353CC}">
              <c16:uniqueId val="{00000002-E92E-4FEC-8F9D-CD270CE1AF43}"/>
            </c:ext>
          </c:extLst>
        </c:ser>
        <c:dLbls>
          <c:dLblPos val="ctr"/>
          <c:showLegendKey val="0"/>
          <c:showVal val="1"/>
          <c:showCatName val="0"/>
          <c:showSerName val="0"/>
          <c:showPercent val="0"/>
          <c:showBubbleSize val="0"/>
        </c:dLbls>
        <c:gapWidth val="50"/>
        <c:overlap val="100"/>
        <c:axId val="565921104"/>
        <c:axId val="572204224"/>
      </c:barChart>
      <c:catAx>
        <c:axId val="5659211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572204224"/>
        <c:crosses val="autoZero"/>
        <c:auto val="1"/>
        <c:lblAlgn val="ctr"/>
        <c:lblOffset val="100"/>
        <c:noMultiLvlLbl val="0"/>
      </c:catAx>
      <c:valAx>
        <c:axId val="572204224"/>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5659211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8575536202323133E-2"/>
          <c:y val="0.1054614556848513"/>
          <c:w val="0.95142446379767687"/>
          <c:h val="0.44654725859031302"/>
        </c:manualLayout>
      </c:layout>
      <c:barChart>
        <c:barDir val="col"/>
        <c:grouping val="clustered"/>
        <c:varyColors val="0"/>
        <c:ser>
          <c:idx val="0"/>
          <c:order val="0"/>
          <c:tx>
            <c:strRef>
              <c:f>Лист1!$B$1</c:f>
              <c:strCache>
                <c:ptCount val="1"/>
                <c:pt idx="0">
                  <c:v>2022</c:v>
                </c:pt>
              </c:strCache>
            </c:strRef>
          </c:tx>
          <c:spPr>
            <a:solidFill>
              <a:schemeClr val="accent1"/>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Лист1!$A$2:$A$19</c:f>
              <c:strCache>
                <c:ptCount val="18"/>
                <c:pt idx="0">
                  <c:v>Партизанский ГО</c:v>
                </c:pt>
                <c:pt idx="1">
                  <c:v>Спасск-Дальний ГО</c:v>
                </c:pt>
                <c:pt idx="2">
                  <c:v>Уссурийский ГО</c:v>
                </c:pt>
                <c:pt idx="3">
                  <c:v>Шкотовский МО</c:v>
                </c:pt>
                <c:pt idx="4">
                  <c:v>Кировский МР</c:v>
                </c:pt>
                <c:pt idx="5">
                  <c:v>Хорольский МО</c:v>
                </c:pt>
                <c:pt idx="6">
                  <c:v>Чугуевский МО</c:v>
                </c:pt>
                <c:pt idx="7">
                  <c:v>Спасский МР</c:v>
                </c:pt>
                <c:pt idx="8">
                  <c:v>Тернейский МО</c:v>
                </c:pt>
                <c:pt idx="9">
                  <c:v>Арсеньевский ГО</c:v>
                </c:pt>
                <c:pt idx="10">
                  <c:v>Пограничный МО</c:v>
                </c:pt>
                <c:pt idx="11">
                  <c:v>Надеждинский МР</c:v>
                </c:pt>
                <c:pt idx="12">
                  <c:v>Хасанский МО</c:v>
                </c:pt>
                <c:pt idx="13">
                  <c:v>Красноармейский МР</c:v>
                </c:pt>
                <c:pt idx="14">
                  <c:v>Находкинский ГО</c:v>
                </c:pt>
                <c:pt idx="15">
                  <c:v>Дальнегорский ГО</c:v>
                </c:pt>
                <c:pt idx="16">
                  <c:v>Лесозаводский ГО</c:v>
                </c:pt>
                <c:pt idx="17">
                  <c:v>Приморский край (РП)</c:v>
                </c:pt>
              </c:strCache>
            </c:strRef>
          </c:cat>
          <c:val>
            <c:numRef>
              <c:f>Лист1!$B$2:$B$19</c:f>
              <c:numCache>
                <c:formatCode>General</c:formatCode>
                <c:ptCount val="18"/>
                <c:pt idx="0">
                  <c:v>29.17</c:v>
                </c:pt>
                <c:pt idx="1">
                  <c:v>34.82</c:v>
                </c:pt>
                <c:pt idx="2">
                  <c:v>47.31</c:v>
                </c:pt>
                <c:pt idx="3">
                  <c:v>39.4</c:v>
                </c:pt>
                <c:pt idx="4">
                  <c:v>38.42</c:v>
                </c:pt>
                <c:pt idx="5">
                  <c:v>40</c:v>
                </c:pt>
                <c:pt idx="6">
                  <c:v>57.61</c:v>
                </c:pt>
                <c:pt idx="7">
                  <c:v>47.77</c:v>
                </c:pt>
                <c:pt idx="8">
                  <c:v>44.79</c:v>
                </c:pt>
                <c:pt idx="9">
                  <c:v>45.47</c:v>
                </c:pt>
                <c:pt idx="10">
                  <c:v>43.56</c:v>
                </c:pt>
                <c:pt idx="11">
                  <c:v>48.24</c:v>
                </c:pt>
                <c:pt idx="12">
                  <c:v>43.73</c:v>
                </c:pt>
                <c:pt idx="13">
                  <c:v>50.82</c:v>
                </c:pt>
                <c:pt idx="14">
                  <c:v>40.880000000000003</c:v>
                </c:pt>
                <c:pt idx="15">
                  <c:v>38.69</c:v>
                </c:pt>
                <c:pt idx="16">
                  <c:v>43.49</c:v>
                </c:pt>
                <c:pt idx="17">
                  <c:v>64.150000000000006</c:v>
                </c:pt>
              </c:numCache>
            </c:numRef>
          </c:val>
          <c:extLst>
            <c:ext xmlns:c16="http://schemas.microsoft.com/office/drawing/2014/chart" uri="{C3380CC4-5D6E-409C-BE32-E72D297353CC}">
              <c16:uniqueId val="{00000000-B054-4CAA-870E-E2B002DFDF07}"/>
            </c:ext>
          </c:extLst>
        </c:ser>
        <c:ser>
          <c:idx val="1"/>
          <c:order val="1"/>
          <c:tx>
            <c:strRef>
              <c:f>Лист1!$C$1</c:f>
              <c:strCache>
                <c:ptCount val="1"/>
                <c:pt idx="0">
                  <c:v>2023</c:v>
                </c:pt>
              </c:strCache>
            </c:strRef>
          </c:tx>
          <c:spPr>
            <a:solidFill>
              <a:schemeClr val="accent2"/>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Лист1!$A$2:$A$19</c:f>
              <c:strCache>
                <c:ptCount val="18"/>
                <c:pt idx="0">
                  <c:v>Партизанский ГО</c:v>
                </c:pt>
                <c:pt idx="1">
                  <c:v>Спасск-Дальний ГО</c:v>
                </c:pt>
                <c:pt idx="2">
                  <c:v>Уссурийский ГО</c:v>
                </c:pt>
                <c:pt idx="3">
                  <c:v>Шкотовский МО</c:v>
                </c:pt>
                <c:pt idx="4">
                  <c:v>Кировский МР</c:v>
                </c:pt>
                <c:pt idx="5">
                  <c:v>Хорольский МО</c:v>
                </c:pt>
                <c:pt idx="6">
                  <c:v>Чугуевский МО</c:v>
                </c:pt>
                <c:pt idx="7">
                  <c:v>Спасский МР</c:v>
                </c:pt>
                <c:pt idx="8">
                  <c:v>Тернейский МО</c:v>
                </c:pt>
                <c:pt idx="9">
                  <c:v>Арсеньевский ГО</c:v>
                </c:pt>
                <c:pt idx="10">
                  <c:v>Пограничный МО</c:v>
                </c:pt>
                <c:pt idx="11">
                  <c:v>Надеждинский МР</c:v>
                </c:pt>
                <c:pt idx="12">
                  <c:v>Хасанский МО</c:v>
                </c:pt>
                <c:pt idx="13">
                  <c:v>Красноармейский МР</c:v>
                </c:pt>
                <c:pt idx="14">
                  <c:v>Находкинский ГО</c:v>
                </c:pt>
                <c:pt idx="15">
                  <c:v>Дальнегорский ГО</c:v>
                </c:pt>
                <c:pt idx="16">
                  <c:v>Лесозаводский ГО</c:v>
                </c:pt>
                <c:pt idx="17">
                  <c:v>Приморский край (РП)</c:v>
                </c:pt>
              </c:strCache>
            </c:strRef>
          </c:cat>
          <c:val>
            <c:numRef>
              <c:f>Лист1!$C$2:$C$19</c:f>
              <c:numCache>
                <c:formatCode>General</c:formatCode>
                <c:ptCount val="18"/>
                <c:pt idx="0">
                  <c:v>43.71</c:v>
                </c:pt>
                <c:pt idx="1">
                  <c:v>42.51</c:v>
                </c:pt>
                <c:pt idx="2">
                  <c:v>45.25</c:v>
                </c:pt>
                <c:pt idx="3">
                  <c:v>52.75</c:v>
                </c:pt>
                <c:pt idx="4">
                  <c:v>37.21</c:v>
                </c:pt>
                <c:pt idx="5">
                  <c:v>43.48</c:v>
                </c:pt>
                <c:pt idx="6">
                  <c:v>53.7</c:v>
                </c:pt>
                <c:pt idx="7">
                  <c:v>43.96</c:v>
                </c:pt>
                <c:pt idx="8">
                  <c:v>46.15</c:v>
                </c:pt>
                <c:pt idx="9">
                  <c:v>52.29</c:v>
                </c:pt>
                <c:pt idx="10">
                  <c:v>50.27</c:v>
                </c:pt>
                <c:pt idx="11">
                  <c:v>49.28</c:v>
                </c:pt>
                <c:pt idx="12">
                  <c:v>46.21</c:v>
                </c:pt>
                <c:pt idx="13">
                  <c:v>41.07</c:v>
                </c:pt>
                <c:pt idx="14">
                  <c:v>46.41</c:v>
                </c:pt>
                <c:pt idx="15">
                  <c:v>33.46</c:v>
                </c:pt>
                <c:pt idx="16">
                  <c:v>40.729999999999997</c:v>
                </c:pt>
                <c:pt idx="17">
                  <c:v>49.75</c:v>
                </c:pt>
              </c:numCache>
            </c:numRef>
          </c:val>
          <c:extLst>
            <c:ext xmlns:c16="http://schemas.microsoft.com/office/drawing/2014/chart" uri="{C3380CC4-5D6E-409C-BE32-E72D297353CC}">
              <c16:uniqueId val="{00000001-B054-4CAA-870E-E2B002DFDF07}"/>
            </c:ext>
          </c:extLst>
        </c:ser>
        <c:ser>
          <c:idx val="2"/>
          <c:order val="2"/>
          <c:tx>
            <c:strRef>
              <c:f>Лист1!$D$1</c:f>
              <c:strCache>
                <c:ptCount val="1"/>
                <c:pt idx="0">
                  <c:v>2024</c:v>
                </c:pt>
              </c:strCache>
            </c:strRef>
          </c:tx>
          <c:spPr>
            <a:solidFill>
              <a:schemeClr val="accent3"/>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Лист1!$A$2:$A$19</c:f>
              <c:strCache>
                <c:ptCount val="18"/>
                <c:pt idx="0">
                  <c:v>Партизанский ГО</c:v>
                </c:pt>
                <c:pt idx="1">
                  <c:v>Спасск-Дальний ГО</c:v>
                </c:pt>
                <c:pt idx="2">
                  <c:v>Уссурийский ГО</c:v>
                </c:pt>
                <c:pt idx="3">
                  <c:v>Шкотовский МО</c:v>
                </c:pt>
                <c:pt idx="4">
                  <c:v>Кировский МР</c:v>
                </c:pt>
                <c:pt idx="5">
                  <c:v>Хорольский МО</c:v>
                </c:pt>
                <c:pt idx="6">
                  <c:v>Чугуевский МО</c:v>
                </c:pt>
                <c:pt idx="7">
                  <c:v>Спасский МР</c:v>
                </c:pt>
                <c:pt idx="8">
                  <c:v>Тернейский МО</c:v>
                </c:pt>
                <c:pt idx="9">
                  <c:v>Арсеньевский ГО</c:v>
                </c:pt>
                <c:pt idx="10">
                  <c:v>Пограничный МО</c:v>
                </c:pt>
                <c:pt idx="11">
                  <c:v>Надеждинский МР</c:v>
                </c:pt>
                <c:pt idx="12">
                  <c:v>Хасанский МО</c:v>
                </c:pt>
                <c:pt idx="13">
                  <c:v>Красноармейский МР</c:v>
                </c:pt>
                <c:pt idx="14">
                  <c:v>Находкинский ГО</c:v>
                </c:pt>
                <c:pt idx="15">
                  <c:v>Дальнегорский ГО</c:v>
                </c:pt>
                <c:pt idx="16">
                  <c:v>Лесозаводский ГО</c:v>
                </c:pt>
                <c:pt idx="17">
                  <c:v>Приморский край (РП)</c:v>
                </c:pt>
              </c:strCache>
            </c:strRef>
          </c:cat>
          <c:val>
            <c:numRef>
              <c:f>Лист1!$D$2:$D$19</c:f>
              <c:numCache>
                <c:formatCode>General</c:formatCode>
                <c:ptCount val="18"/>
                <c:pt idx="0">
                  <c:v>45.86</c:v>
                </c:pt>
                <c:pt idx="1">
                  <c:v>35.28</c:v>
                </c:pt>
                <c:pt idx="2">
                  <c:v>47.46</c:v>
                </c:pt>
                <c:pt idx="3">
                  <c:v>54.459999999999994</c:v>
                </c:pt>
                <c:pt idx="4">
                  <c:v>44.9</c:v>
                </c:pt>
                <c:pt idx="5">
                  <c:v>42.09</c:v>
                </c:pt>
                <c:pt idx="6">
                  <c:v>52.070000000000007</c:v>
                </c:pt>
                <c:pt idx="7">
                  <c:v>44.87</c:v>
                </c:pt>
                <c:pt idx="8">
                  <c:v>53.39</c:v>
                </c:pt>
                <c:pt idx="9">
                  <c:v>49.34</c:v>
                </c:pt>
                <c:pt idx="10">
                  <c:v>46.519999999999996</c:v>
                </c:pt>
                <c:pt idx="11">
                  <c:v>47.650000000000006</c:v>
                </c:pt>
                <c:pt idx="12">
                  <c:v>35.340000000000003</c:v>
                </c:pt>
                <c:pt idx="13">
                  <c:v>48.5</c:v>
                </c:pt>
                <c:pt idx="14">
                  <c:v>39.96</c:v>
                </c:pt>
                <c:pt idx="15">
                  <c:v>36.74</c:v>
                </c:pt>
                <c:pt idx="16">
                  <c:v>46.32</c:v>
                </c:pt>
                <c:pt idx="17">
                  <c:v>57.72</c:v>
                </c:pt>
              </c:numCache>
            </c:numRef>
          </c:val>
          <c:extLst>
            <c:ext xmlns:c16="http://schemas.microsoft.com/office/drawing/2014/chart" uri="{C3380CC4-5D6E-409C-BE32-E72D297353CC}">
              <c16:uniqueId val="{00000002-B054-4CAA-870E-E2B002DFDF07}"/>
            </c:ext>
          </c:extLst>
        </c:ser>
        <c:ser>
          <c:idx val="3"/>
          <c:order val="3"/>
          <c:tx>
            <c:strRef>
              <c:f>Лист1!$E$1</c:f>
              <c:strCache>
                <c:ptCount val="1"/>
                <c:pt idx="0">
                  <c:v>2025</c:v>
                </c:pt>
              </c:strCache>
            </c:strRef>
          </c:tx>
          <c:spPr>
            <a:solidFill>
              <a:schemeClr val="accent4"/>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Лист1!$A$2:$A$19</c:f>
              <c:strCache>
                <c:ptCount val="18"/>
                <c:pt idx="0">
                  <c:v>Партизанский ГО</c:v>
                </c:pt>
                <c:pt idx="1">
                  <c:v>Спасск-Дальний ГО</c:v>
                </c:pt>
                <c:pt idx="2">
                  <c:v>Уссурийский ГО</c:v>
                </c:pt>
                <c:pt idx="3">
                  <c:v>Шкотовский МО</c:v>
                </c:pt>
                <c:pt idx="4">
                  <c:v>Кировский МР</c:v>
                </c:pt>
                <c:pt idx="5">
                  <c:v>Хорольский МО</c:v>
                </c:pt>
                <c:pt idx="6">
                  <c:v>Чугуевский МО</c:v>
                </c:pt>
                <c:pt idx="7">
                  <c:v>Спасский МР</c:v>
                </c:pt>
                <c:pt idx="8">
                  <c:v>Тернейский МО</c:v>
                </c:pt>
                <c:pt idx="9">
                  <c:v>Арсеньевский ГО</c:v>
                </c:pt>
                <c:pt idx="10">
                  <c:v>Пограничный МО</c:v>
                </c:pt>
                <c:pt idx="11">
                  <c:v>Надеждинский МР</c:v>
                </c:pt>
                <c:pt idx="12">
                  <c:v>Хасанский МО</c:v>
                </c:pt>
                <c:pt idx="13">
                  <c:v>Красноармейский МР</c:v>
                </c:pt>
                <c:pt idx="14">
                  <c:v>Находкинский ГО</c:v>
                </c:pt>
                <c:pt idx="15">
                  <c:v>Дальнегорский ГО</c:v>
                </c:pt>
                <c:pt idx="16">
                  <c:v>Лесозаводский ГО</c:v>
                </c:pt>
                <c:pt idx="17">
                  <c:v>Приморский край (РП)</c:v>
                </c:pt>
              </c:strCache>
            </c:strRef>
          </c:cat>
          <c:val>
            <c:numRef>
              <c:f>Лист1!$E$2:$E$19</c:f>
              <c:numCache>
                <c:formatCode>General</c:formatCode>
                <c:ptCount val="18"/>
                <c:pt idx="0">
                  <c:v>45.449999999999996</c:v>
                </c:pt>
                <c:pt idx="1">
                  <c:v>38.36</c:v>
                </c:pt>
                <c:pt idx="2">
                  <c:v>46.050000000000004</c:v>
                </c:pt>
                <c:pt idx="3">
                  <c:v>47.72</c:v>
                </c:pt>
                <c:pt idx="4">
                  <c:v>54.03</c:v>
                </c:pt>
                <c:pt idx="5">
                  <c:v>39.369999999999997</c:v>
                </c:pt>
                <c:pt idx="6">
                  <c:v>48.540000000000006</c:v>
                </c:pt>
                <c:pt idx="7">
                  <c:v>41.04</c:v>
                </c:pt>
                <c:pt idx="8">
                  <c:v>50.94</c:v>
                </c:pt>
                <c:pt idx="9">
                  <c:v>51.730000000000004</c:v>
                </c:pt>
                <c:pt idx="10">
                  <c:v>40.520000000000003</c:v>
                </c:pt>
                <c:pt idx="11">
                  <c:v>49.89</c:v>
                </c:pt>
                <c:pt idx="12">
                  <c:v>41.87</c:v>
                </c:pt>
                <c:pt idx="13">
                  <c:v>32.340000000000003</c:v>
                </c:pt>
                <c:pt idx="14">
                  <c:v>40.299999999999997</c:v>
                </c:pt>
                <c:pt idx="15">
                  <c:v>45</c:v>
                </c:pt>
                <c:pt idx="16">
                  <c:v>38.22</c:v>
                </c:pt>
                <c:pt idx="17">
                  <c:v>53.37</c:v>
                </c:pt>
              </c:numCache>
            </c:numRef>
          </c:val>
          <c:extLst>
            <c:ext xmlns:c16="http://schemas.microsoft.com/office/drawing/2014/chart" uri="{C3380CC4-5D6E-409C-BE32-E72D297353CC}">
              <c16:uniqueId val="{00000000-D050-436A-9900-B0392098D328}"/>
            </c:ext>
          </c:extLst>
        </c:ser>
        <c:ser>
          <c:idx val="4"/>
          <c:order val="4"/>
          <c:tx>
            <c:strRef>
              <c:f>Лист1!$F$1</c:f>
              <c:strCache>
                <c:ptCount val="1"/>
                <c:pt idx="0">
                  <c:v>2026</c:v>
                </c:pt>
              </c:strCache>
            </c:strRef>
          </c:tx>
          <c:spPr>
            <a:solidFill>
              <a:schemeClr val="accent5"/>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Лист1!$A$2:$A$19</c:f>
              <c:strCache>
                <c:ptCount val="18"/>
                <c:pt idx="0">
                  <c:v>Партизанский ГО</c:v>
                </c:pt>
                <c:pt idx="1">
                  <c:v>Спасск-Дальний ГО</c:v>
                </c:pt>
                <c:pt idx="2">
                  <c:v>Уссурийский ГО</c:v>
                </c:pt>
                <c:pt idx="3">
                  <c:v>Шкотовский МО</c:v>
                </c:pt>
                <c:pt idx="4">
                  <c:v>Кировский МР</c:v>
                </c:pt>
                <c:pt idx="5">
                  <c:v>Хорольский МО</c:v>
                </c:pt>
                <c:pt idx="6">
                  <c:v>Чугуевский МО</c:v>
                </c:pt>
                <c:pt idx="7">
                  <c:v>Спасский МР</c:v>
                </c:pt>
                <c:pt idx="8">
                  <c:v>Тернейский МО</c:v>
                </c:pt>
                <c:pt idx="9">
                  <c:v>Арсеньевский ГО</c:v>
                </c:pt>
                <c:pt idx="10">
                  <c:v>Пограничный МО</c:v>
                </c:pt>
                <c:pt idx="11">
                  <c:v>Надеждинский МР</c:v>
                </c:pt>
                <c:pt idx="12">
                  <c:v>Хасанский МО</c:v>
                </c:pt>
                <c:pt idx="13">
                  <c:v>Красноармейский МР</c:v>
                </c:pt>
                <c:pt idx="14">
                  <c:v>Находкинский ГО</c:v>
                </c:pt>
                <c:pt idx="15">
                  <c:v>Дальнегорский ГО</c:v>
                </c:pt>
                <c:pt idx="16">
                  <c:v>Лесозаводский ГО</c:v>
                </c:pt>
                <c:pt idx="17">
                  <c:v>Приморский край (РП)</c:v>
                </c:pt>
              </c:strCache>
            </c:strRef>
          </c:cat>
          <c:val>
            <c:numRef>
              <c:f>Лист1!$F$2:$F$19</c:f>
              <c:numCache>
                <c:formatCode>General</c:formatCode>
                <c:ptCount val="18"/>
                <c:pt idx="0">
                  <c:v>39.6</c:v>
                </c:pt>
                <c:pt idx="1">
                  <c:v>44.62</c:v>
                </c:pt>
                <c:pt idx="2">
                  <c:v>44.93</c:v>
                </c:pt>
                <c:pt idx="3">
                  <c:v>45.19</c:v>
                </c:pt>
                <c:pt idx="4">
                  <c:v>41.93</c:v>
                </c:pt>
                <c:pt idx="5">
                  <c:v>45.45</c:v>
                </c:pt>
                <c:pt idx="6">
                  <c:v>50.97</c:v>
                </c:pt>
                <c:pt idx="8">
                  <c:v>49.47</c:v>
                </c:pt>
                <c:pt idx="9">
                  <c:v>51.72</c:v>
                </c:pt>
                <c:pt idx="10">
                  <c:v>45.760000000000005</c:v>
                </c:pt>
                <c:pt idx="11">
                  <c:v>38.379999999999995</c:v>
                </c:pt>
                <c:pt idx="12">
                  <c:v>45.83</c:v>
                </c:pt>
                <c:pt idx="13">
                  <c:v>48.58</c:v>
                </c:pt>
                <c:pt idx="14">
                  <c:v>43.61</c:v>
                </c:pt>
                <c:pt idx="15">
                  <c:v>44.510000000000005</c:v>
                </c:pt>
                <c:pt idx="16">
                  <c:v>38.6</c:v>
                </c:pt>
                <c:pt idx="17">
                  <c:v>55.58</c:v>
                </c:pt>
              </c:numCache>
            </c:numRef>
          </c:val>
          <c:extLst>
            <c:ext xmlns:c16="http://schemas.microsoft.com/office/drawing/2014/chart" uri="{C3380CC4-5D6E-409C-BE32-E72D297353CC}">
              <c16:uniqueId val="{00000001-716F-4C78-8022-A442976759BA}"/>
            </c:ext>
          </c:extLst>
        </c:ser>
        <c:dLbls>
          <c:dLblPos val="ctr"/>
          <c:showLegendKey val="0"/>
          <c:showVal val="1"/>
          <c:showCatName val="0"/>
          <c:showSerName val="0"/>
          <c:showPercent val="0"/>
          <c:showBubbleSize val="0"/>
        </c:dLbls>
        <c:gapWidth val="150"/>
        <c:overlap val="-25"/>
        <c:axId val="1571864271"/>
        <c:axId val="1470995375"/>
      </c:barChart>
      <c:catAx>
        <c:axId val="15718642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470995375"/>
        <c:crosses val="autoZero"/>
        <c:auto val="1"/>
        <c:lblAlgn val="ctr"/>
        <c:lblOffset val="100"/>
        <c:noMultiLvlLbl val="0"/>
      </c:catAx>
      <c:valAx>
        <c:axId val="1470995375"/>
        <c:scaling>
          <c:orientation val="minMax"/>
          <c:max val="100"/>
        </c:scaling>
        <c:delete val="1"/>
        <c:axPos val="l"/>
        <c:numFmt formatCode="General" sourceLinked="1"/>
        <c:majorTickMark val="out"/>
        <c:minorTickMark val="none"/>
        <c:tickLblPos val="nextTo"/>
        <c:crossAx val="1571864271"/>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'РУ 5 Достижение планируемых рез'!$C$8</c:f>
              <c:strCache>
                <c:ptCount val="1"/>
                <c:pt idx="0">
                  <c:v>Приморский край</c:v>
                </c:pt>
              </c:strCache>
            </c:strRef>
          </c:tx>
          <c:spPr>
            <a:solidFill>
              <a:schemeClr val="accent1"/>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'РУ 5 Достижение планируемых рез'!$B$9:$B$18</c:f>
              <c:strCache>
                <c:ptCount val="10"/>
                <c:pt idx="0">
                  <c:v>1К1.</c:v>
                </c:pt>
                <c:pt idx="1">
                  <c:v>1К2.</c:v>
                </c:pt>
                <c:pt idx="2">
                  <c:v>1К3.</c:v>
                </c:pt>
                <c:pt idx="3">
                  <c:v>2К1.</c:v>
                </c:pt>
                <c:pt idx="4">
                  <c:v>2К2.</c:v>
                </c:pt>
                <c:pt idx="5">
                  <c:v>2К3.</c:v>
                </c:pt>
                <c:pt idx="6">
                  <c:v>3.</c:v>
                </c:pt>
                <c:pt idx="7">
                  <c:v>4.1.</c:v>
                </c:pt>
                <c:pt idx="8">
                  <c:v>4.2.</c:v>
                </c:pt>
                <c:pt idx="9">
                  <c:v>5.</c:v>
                </c:pt>
              </c:strCache>
            </c:strRef>
          </c:cat>
          <c:val>
            <c:numRef>
              <c:f>'РУ 5 Достижение планируемых рез'!$C$9:$C$18</c:f>
              <c:numCache>
                <c:formatCode>General</c:formatCode>
                <c:ptCount val="10"/>
                <c:pt idx="0">
                  <c:v>67.58</c:v>
                </c:pt>
                <c:pt idx="1">
                  <c:v>64.180000000000007</c:v>
                </c:pt>
                <c:pt idx="2">
                  <c:v>90.45</c:v>
                </c:pt>
                <c:pt idx="3">
                  <c:v>50.59</c:v>
                </c:pt>
                <c:pt idx="4">
                  <c:v>44.61</c:v>
                </c:pt>
                <c:pt idx="5">
                  <c:v>47.03</c:v>
                </c:pt>
                <c:pt idx="6">
                  <c:v>61.37</c:v>
                </c:pt>
                <c:pt idx="7">
                  <c:v>76.66</c:v>
                </c:pt>
                <c:pt idx="8">
                  <c:v>54.9</c:v>
                </c:pt>
                <c:pt idx="9">
                  <c:v>72.73</c:v>
                </c:pt>
              </c:numCache>
            </c:numRef>
          </c:val>
          <c:extLst>
            <c:ext xmlns:c16="http://schemas.microsoft.com/office/drawing/2014/chart" uri="{C3380CC4-5D6E-409C-BE32-E72D297353CC}">
              <c16:uniqueId val="{00000000-DBAA-4743-BB93-ED85746C9263}"/>
            </c:ext>
          </c:extLst>
        </c:ser>
        <c:ser>
          <c:idx val="1"/>
          <c:order val="1"/>
          <c:tx>
            <c:strRef>
              <c:f>'РУ 5 Достижение планируемых рез'!$D$8</c:f>
              <c:strCache>
                <c:ptCount val="1"/>
                <c:pt idx="0">
                  <c:v>РФ</c:v>
                </c:pt>
              </c:strCache>
            </c:strRef>
          </c:tx>
          <c:spPr>
            <a:solidFill>
              <a:srgbClr val="00B0F0"/>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'РУ 5 Достижение планируемых рез'!$B$9:$B$18</c:f>
              <c:strCache>
                <c:ptCount val="10"/>
                <c:pt idx="0">
                  <c:v>1К1.</c:v>
                </c:pt>
                <c:pt idx="1">
                  <c:v>1К2.</c:v>
                </c:pt>
                <c:pt idx="2">
                  <c:v>1К3.</c:v>
                </c:pt>
                <c:pt idx="3">
                  <c:v>2К1.</c:v>
                </c:pt>
                <c:pt idx="4">
                  <c:v>2К2.</c:v>
                </c:pt>
                <c:pt idx="5">
                  <c:v>2К3.</c:v>
                </c:pt>
                <c:pt idx="6">
                  <c:v>3.</c:v>
                </c:pt>
                <c:pt idx="7">
                  <c:v>4.1.</c:v>
                </c:pt>
                <c:pt idx="8">
                  <c:v>4.2.</c:v>
                </c:pt>
                <c:pt idx="9">
                  <c:v>5.</c:v>
                </c:pt>
              </c:strCache>
            </c:strRef>
          </c:cat>
          <c:val>
            <c:numRef>
              <c:f>'РУ 5 Достижение планируемых рез'!$D$9:$D$18</c:f>
              <c:numCache>
                <c:formatCode>General</c:formatCode>
                <c:ptCount val="10"/>
                <c:pt idx="0">
                  <c:v>68.97</c:v>
                </c:pt>
                <c:pt idx="1">
                  <c:v>65.98</c:v>
                </c:pt>
                <c:pt idx="2">
                  <c:v>91.09</c:v>
                </c:pt>
                <c:pt idx="3">
                  <c:v>54.79</c:v>
                </c:pt>
                <c:pt idx="4">
                  <c:v>47.69</c:v>
                </c:pt>
                <c:pt idx="5">
                  <c:v>51.37</c:v>
                </c:pt>
                <c:pt idx="6">
                  <c:v>64.34</c:v>
                </c:pt>
                <c:pt idx="7">
                  <c:v>79.89</c:v>
                </c:pt>
                <c:pt idx="8">
                  <c:v>58.26</c:v>
                </c:pt>
                <c:pt idx="9">
                  <c:v>74.97</c:v>
                </c:pt>
              </c:numCache>
            </c:numRef>
          </c:val>
          <c:extLst>
            <c:ext xmlns:c16="http://schemas.microsoft.com/office/drawing/2014/chart" uri="{C3380CC4-5D6E-409C-BE32-E72D297353CC}">
              <c16:uniqueId val="{00000001-DBAA-4743-BB93-ED85746C9263}"/>
            </c:ext>
          </c:extLst>
        </c:ser>
        <c:dLbls>
          <c:dLblPos val="ctr"/>
          <c:showLegendKey val="0"/>
          <c:showVal val="1"/>
          <c:showCatName val="0"/>
          <c:showSerName val="0"/>
          <c:showPercent val="0"/>
          <c:showBubbleSize val="0"/>
        </c:dLbls>
        <c:gapWidth val="200"/>
        <c:overlap val="-27"/>
        <c:axId val="1422071776"/>
        <c:axId val="1592553488"/>
      </c:barChart>
      <c:catAx>
        <c:axId val="1422071776"/>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ru-RU"/>
                  <a:t>ЗАДАНИЯ</a:t>
                </a:r>
              </a:p>
            </c:rich>
          </c:tx>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ru-RU"/>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592553488"/>
        <c:crosses val="autoZero"/>
        <c:auto val="1"/>
        <c:lblAlgn val="ctr"/>
        <c:lblOffset val="100"/>
        <c:noMultiLvlLbl val="0"/>
      </c:catAx>
      <c:valAx>
        <c:axId val="159255348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ru-RU"/>
                  <a:t>Доля выполнения, %</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ru-RU"/>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4220717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'РУ 5 Статистика по отметкам'!$B$8</c:f>
              <c:strCache>
                <c:ptCount val="1"/>
                <c:pt idx="0">
                  <c:v>2</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'РУ 5 Статистика по отметкам'!$A$9:$A$44</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strRef>
          </c:cat>
          <c:val>
            <c:numRef>
              <c:f>'РУ 5 Статистика по отметкам'!$B$9:$B$44</c:f>
              <c:numCache>
                <c:formatCode>General</c:formatCode>
                <c:ptCount val="36"/>
                <c:pt idx="0">
                  <c:v>11.14</c:v>
                </c:pt>
                <c:pt idx="1">
                  <c:v>12.04</c:v>
                </c:pt>
                <c:pt idx="2">
                  <c:v>8.7899999999999991</c:v>
                </c:pt>
                <c:pt idx="3">
                  <c:v>16.62</c:v>
                </c:pt>
                <c:pt idx="4">
                  <c:v>7.12</c:v>
                </c:pt>
                <c:pt idx="5">
                  <c:v>3.57</c:v>
                </c:pt>
                <c:pt idx="6">
                  <c:v>6.12</c:v>
                </c:pt>
                <c:pt idx="7">
                  <c:v>7.48</c:v>
                </c:pt>
                <c:pt idx="8">
                  <c:v>15.57</c:v>
                </c:pt>
                <c:pt idx="9">
                  <c:v>7.81</c:v>
                </c:pt>
                <c:pt idx="10">
                  <c:v>8.19</c:v>
                </c:pt>
                <c:pt idx="11">
                  <c:v>12.98</c:v>
                </c:pt>
                <c:pt idx="12">
                  <c:v>11.22</c:v>
                </c:pt>
                <c:pt idx="13">
                  <c:v>7.39</c:v>
                </c:pt>
                <c:pt idx="14">
                  <c:v>13.89</c:v>
                </c:pt>
                <c:pt idx="15">
                  <c:v>6.7</c:v>
                </c:pt>
                <c:pt idx="16">
                  <c:v>13.27</c:v>
                </c:pt>
                <c:pt idx="17">
                  <c:v>8.94</c:v>
                </c:pt>
                <c:pt idx="18">
                  <c:v>17.07</c:v>
                </c:pt>
                <c:pt idx="19">
                  <c:v>12.67</c:v>
                </c:pt>
                <c:pt idx="20">
                  <c:v>9.36</c:v>
                </c:pt>
                <c:pt idx="21">
                  <c:v>12.45</c:v>
                </c:pt>
                <c:pt idx="22">
                  <c:v>7.69</c:v>
                </c:pt>
                <c:pt idx="23">
                  <c:v>7.53</c:v>
                </c:pt>
                <c:pt idx="24">
                  <c:v>6.82</c:v>
                </c:pt>
                <c:pt idx="25">
                  <c:v>3.88</c:v>
                </c:pt>
                <c:pt idx="26">
                  <c:v>8.42</c:v>
                </c:pt>
                <c:pt idx="27">
                  <c:v>9.4</c:v>
                </c:pt>
                <c:pt idx="28">
                  <c:v>6.21</c:v>
                </c:pt>
                <c:pt idx="29">
                  <c:v>11.95</c:v>
                </c:pt>
                <c:pt idx="30">
                  <c:v>10.42</c:v>
                </c:pt>
                <c:pt idx="31">
                  <c:v>3.39</c:v>
                </c:pt>
                <c:pt idx="32">
                  <c:v>11.03</c:v>
                </c:pt>
                <c:pt idx="33">
                  <c:v>12.91</c:v>
                </c:pt>
                <c:pt idx="34">
                  <c:v>10.38</c:v>
                </c:pt>
                <c:pt idx="35">
                  <c:v>10.68</c:v>
                </c:pt>
              </c:numCache>
            </c:numRef>
          </c:val>
          <c:extLst>
            <c:ext xmlns:c16="http://schemas.microsoft.com/office/drawing/2014/chart" uri="{C3380CC4-5D6E-409C-BE32-E72D297353CC}">
              <c16:uniqueId val="{00000000-8043-4C82-A7A9-559982934CD5}"/>
            </c:ext>
          </c:extLst>
        </c:ser>
        <c:ser>
          <c:idx val="1"/>
          <c:order val="1"/>
          <c:tx>
            <c:strRef>
              <c:f>'РУ 5 Статистика по отметкам'!$C$8</c:f>
              <c:strCache>
                <c:ptCount val="1"/>
                <c:pt idx="0">
                  <c:v>3</c:v>
                </c:pt>
              </c:strCache>
            </c:strRef>
          </c:tx>
          <c:spPr>
            <a:solidFill>
              <a:schemeClr val="accent2">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'РУ 5 Статистика по отметкам'!$A$9:$A$44</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strRef>
          </c:cat>
          <c:val>
            <c:numRef>
              <c:f>'РУ 5 Статистика по отметкам'!$C$9:$C$44</c:f>
              <c:numCache>
                <c:formatCode>General</c:formatCode>
                <c:ptCount val="36"/>
                <c:pt idx="0">
                  <c:v>37.26</c:v>
                </c:pt>
                <c:pt idx="1">
                  <c:v>43.38</c:v>
                </c:pt>
                <c:pt idx="2">
                  <c:v>41.76</c:v>
                </c:pt>
                <c:pt idx="3">
                  <c:v>40.24</c:v>
                </c:pt>
                <c:pt idx="4">
                  <c:v>45.28</c:v>
                </c:pt>
                <c:pt idx="5">
                  <c:v>47.32</c:v>
                </c:pt>
                <c:pt idx="6">
                  <c:v>48.64</c:v>
                </c:pt>
                <c:pt idx="7">
                  <c:v>41.84</c:v>
                </c:pt>
                <c:pt idx="8">
                  <c:v>40.159999999999997</c:v>
                </c:pt>
                <c:pt idx="9">
                  <c:v>35.94</c:v>
                </c:pt>
                <c:pt idx="10">
                  <c:v>41.28</c:v>
                </c:pt>
                <c:pt idx="11">
                  <c:v>32.06</c:v>
                </c:pt>
                <c:pt idx="12">
                  <c:v>40.31</c:v>
                </c:pt>
                <c:pt idx="13">
                  <c:v>49.19</c:v>
                </c:pt>
                <c:pt idx="14">
                  <c:v>37.5</c:v>
                </c:pt>
                <c:pt idx="15">
                  <c:v>50.24</c:v>
                </c:pt>
                <c:pt idx="16">
                  <c:v>47.25</c:v>
                </c:pt>
                <c:pt idx="17">
                  <c:v>47.49</c:v>
                </c:pt>
                <c:pt idx="18">
                  <c:v>51.63</c:v>
                </c:pt>
                <c:pt idx="19">
                  <c:v>47.74</c:v>
                </c:pt>
                <c:pt idx="20">
                  <c:v>46.02</c:v>
                </c:pt>
                <c:pt idx="21">
                  <c:v>42.62</c:v>
                </c:pt>
                <c:pt idx="22">
                  <c:v>47.12</c:v>
                </c:pt>
                <c:pt idx="23">
                  <c:v>50.54</c:v>
                </c:pt>
                <c:pt idx="24">
                  <c:v>47.73</c:v>
                </c:pt>
                <c:pt idx="25">
                  <c:v>45.15</c:v>
                </c:pt>
                <c:pt idx="26">
                  <c:v>42.11</c:v>
                </c:pt>
                <c:pt idx="27">
                  <c:v>38.869999999999997</c:v>
                </c:pt>
                <c:pt idx="28">
                  <c:v>48.02</c:v>
                </c:pt>
                <c:pt idx="29">
                  <c:v>49.66</c:v>
                </c:pt>
                <c:pt idx="30">
                  <c:v>43.75</c:v>
                </c:pt>
                <c:pt idx="31">
                  <c:v>48.02</c:v>
                </c:pt>
                <c:pt idx="32">
                  <c:v>45.36</c:v>
                </c:pt>
                <c:pt idx="33">
                  <c:v>42.58</c:v>
                </c:pt>
                <c:pt idx="34">
                  <c:v>51.02</c:v>
                </c:pt>
                <c:pt idx="35">
                  <c:v>33.74</c:v>
                </c:pt>
              </c:numCache>
            </c:numRef>
          </c:val>
          <c:extLst>
            <c:ext xmlns:c16="http://schemas.microsoft.com/office/drawing/2014/chart" uri="{C3380CC4-5D6E-409C-BE32-E72D297353CC}">
              <c16:uniqueId val="{00000001-8043-4C82-A7A9-559982934CD5}"/>
            </c:ext>
          </c:extLst>
        </c:ser>
        <c:ser>
          <c:idx val="2"/>
          <c:order val="2"/>
          <c:tx>
            <c:strRef>
              <c:f>'РУ 5 Статистика по отметкам'!$D$8</c:f>
              <c:strCache>
                <c:ptCount val="1"/>
                <c:pt idx="0">
                  <c:v>4</c:v>
                </c:pt>
              </c:strCache>
            </c:strRef>
          </c:tx>
          <c:spPr>
            <a:solidFill>
              <a:schemeClr val="accent3">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'РУ 5 Статистика по отметкам'!$A$9:$A$44</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strRef>
          </c:cat>
          <c:val>
            <c:numRef>
              <c:f>'РУ 5 Статистика по отметкам'!$D$9:$D$44</c:f>
              <c:numCache>
                <c:formatCode>General</c:formatCode>
                <c:ptCount val="36"/>
                <c:pt idx="0">
                  <c:v>33.82</c:v>
                </c:pt>
                <c:pt idx="1">
                  <c:v>31.43</c:v>
                </c:pt>
                <c:pt idx="2">
                  <c:v>29.67</c:v>
                </c:pt>
                <c:pt idx="3">
                  <c:v>29.82</c:v>
                </c:pt>
                <c:pt idx="4">
                  <c:v>33.06</c:v>
                </c:pt>
                <c:pt idx="5">
                  <c:v>32.590000000000003</c:v>
                </c:pt>
                <c:pt idx="6">
                  <c:v>30.61</c:v>
                </c:pt>
                <c:pt idx="7">
                  <c:v>38.44</c:v>
                </c:pt>
                <c:pt idx="8">
                  <c:v>28.69</c:v>
                </c:pt>
                <c:pt idx="9">
                  <c:v>46.88</c:v>
                </c:pt>
                <c:pt idx="10">
                  <c:v>35.229999999999997</c:v>
                </c:pt>
                <c:pt idx="11">
                  <c:v>43.51</c:v>
                </c:pt>
                <c:pt idx="12">
                  <c:v>30.1</c:v>
                </c:pt>
                <c:pt idx="13">
                  <c:v>29.79</c:v>
                </c:pt>
                <c:pt idx="14">
                  <c:v>37.5</c:v>
                </c:pt>
                <c:pt idx="15">
                  <c:v>28.71</c:v>
                </c:pt>
                <c:pt idx="16">
                  <c:v>29.45</c:v>
                </c:pt>
                <c:pt idx="17">
                  <c:v>31.01</c:v>
                </c:pt>
                <c:pt idx="18">
                  <c:v>24.8</c:v>
                </c:pt>
                <c:pt idx="19">
                  <c:v>32.130000000000003</c:v>
                </c:pt>
                <c:pt idx="20">
                  <c:v>35.729999999999997</c:v>
                </c:pt>
                <c:pt idx="21">
                  <c:v>30.58</c:v>
                </c:pt>
                <c:pt idx="22">
                  <c:v>26.44</c:v>
                </c:pt>
                <c:pt idx="23">
                  <c:v>26.88</c:v>
                </c:pt>
                <c:pt idx="24">
                  <c:v>31.25</c:v>
                </c:pt>
                <c:pt idx="25">
                  <c:v>36.409999999999997</c:v>
                </c:pt>
                <c:pt idx="26">
                  <c:v>32.630000000000003</c:v>
                </c:pt>
                <c:pt idx="27">
                  <c:v>35.58</c:v>
                </c:pt>
                <c:pt idx="28">
                  <c:v>32.770000000000003</c:v>
                </c:pt>
                <c:pt idx="29">
                  <c:v>30.47</c:v>
                </c:pt>
                <c:pt idx="30">
                  <c:v>30.9</c:v>
                </c:pt>
                <c:pt idx="31">
                  <c:v>31.07</c:v>
                </c:pt>
                <c:pt idx="32">
                  <c:v>33.92</c:v>
                </c:pt>
                <c:pt idx="33">
                  <c:v>31.87</c:v>
                </c:pt>
                <c:pt idx="34">
                  <c:v>25.73</c:v>
                </c:pt>
                <c:pt idx="35">
                  <c:v>35.19</c:v>
                </c:pt>
              </c:numCache>
            </c:numRef>
          </c:val>
          <c:extLst>
            <c:ext xmlns:c16="http://schemas.microsoft.com/office/drawing/2014/chart" uri="{C3380CC4-5D6E-409C-BE32-E72D297353CC}">
              <c16:uniqueId val="{00000002-8043-4C82-A7A9-559982934CD5}"/>
            </c:ext>
          </c:extLst>
        </c:ser>
        <c:ser>
          <c:idx val="3"/>
          <c:order val="3"/>
          <c:tx>
            <c:strRef>
              <c:f>'РУ 5 Статистика по отметкам'!$E$8</c:f>
              <c:strCache>
                <c:ptCount val="1"/>
                <c:pt idx="0">
                  <c:v>5</c:v>
                </c:pt>
              </c:strCache>
            </c:strRef>
          </c:tx>
          <c:spPr>
            <a:solidFill>
              <a:schemeClr val="accent4">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'РУ 5 Статистика по отметкам'!$A$9:$A$44</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strRef>
          </c:cat>
          <c:val>
            <c:numRef>
              <c:f>'РУ 5 Статистика по отметкам'!$E$9:$E$44</c:f>
              <c:numCache>
                <c:formatCode>General</c:formatCode>
                <c:ptCount val="36"/>
                <c:pt idx="0">
                  <c:v>17.79</c:v>
                </c:pt>
                <c:pt idx="1">
                  <c:v>13.15</c:v>
                </c:pt>
                <c:pt idx="2">
                  <c:v>19.78</c:v>
                </c:pt>
                <c:pt idx="3">
                  <c:v>13.31</c:v>
                </c:pt>
                <c:pt idx="4">
                  <c:v>14.54</c:v>
                </c:pt>
                <c:pt idx="5">
                  <c:v>16.52</c:v>
                </c:pt>
                <c:pt idx="6">
                  <c:v>14.63</c:v>
                </c:pt>
                <c:pt idx="7">
                  <c:v>12.24</c:v>
                </c:pt>
                <c:pt idx="8">
                  <c:v>15.57</c:v>
                </c:pt>
                <c:pt idx="9">
                  <c:v>9.3800000000000008</c:v>
                </c:pt>
                <c:pt idx="10">
                  <c:v>15.3</c:v>
                </c:pt>
                <c:pt idx="11">
                  <c:v>11.45</c:v>
                </c:pt>
                <c:pt idx="12">
                  <c:v>18.37</c:v>
                </c:pt>
                <c:pt idx="13">
                  <c:v>13.63</c:v>
                </c:pt>
                <c:pt idx="14">
                  <c:v>11.11</c:v>
                </c:pt>
                <c:pt idx="15">
                  <c:v>14.35</c:v>
                </c:pt>
                <c:pt idx="16">
                  <c:v>10.029999999999999</c:v>
                </c:pt>
                <c:pt idx="17">
                  <c:v>12.57</c:v>
                </c:pt>
                <c:pt idx="18">
                  <c:v>6.5</c:v>
                </c:pt>
                <c:pt idx="19">
                  <c:v>7.47</c:v>
                </c:pt>
                <c:pt idx="20">
                  <c:v>8.89</c:v>
                </c:pt>
                <c:pt idx="21">
                  <c:v>14.35</c:v>
                </c:pt>
                <c:pt idx="22">
                  <c:v>18.75</c:v>
                </c:pt>
                <c:pt idx="23">
                  <c:v>15.05</c:v>
                </c:pt>
                <c:pt idx="24">
                  <c:v>14.2</c:v>
                </c:pt>
                <c:pt idx="25">
                  <c:v>14.56</c:v>
                </c:pt>
                <c:pt idx="26">
                  <c:v>16.84</c:v>
                </c:pt>
                <c:pt idx="27">
                  <c:v>16.14</c:v>
                </c:pt>
                <c:pt idx="28">
                  <c:v>12.99</c:v>
                </c:pt>
                <c:pt idx="29">
                  <c:v>7.91</c:v>
                </c:pt>
                <c:pt idx="30">
                  <c:v>14.93</c:v>
                </c:pt>
                <c:pt idx="31">
                  <c:v>17.510000000000002</c:v>
                </c:pt>
                <c:pt idx="32">
                  <c:v>9.69</c:v>
                </c:pt>
                <c:pt idx="33">
                  <c:v>12.64</c:v>
                </c:pt>
                <c:pt idx="34">
                  <c:v>12.87</c:v>
                </c:pt>
                <c:pt idx="35">
                  <c:v>20.39</c:v>
                </c:pt>
              </c:numCache>
            </c:numRef>
          </c:val>
          <c:extLst>
            <c:ext xmlns:c16="http://schemas.microsoft.com/office/drawing/2014/chart" uri="{C3380CC4-5D6E-409C-BE32-E72D297353CC}">
              <c16:uniqueId val="{00000003-8043-4C82-A7A9-559982934CD5}"/>
            </c:ext>
          </c:extLst>
        </c:ser>
        <c:dLbls>
          <c:dLblPos val="ctr"/>
          <c:showLegendKey val="0"/>
          <c:showVal val="1"/>
          <c:showCatName val="0"/>
          <c:showSerName val="0"/>
          <c:showPercent val="0"/>
          <c:showBubbleSize val="0"/>
        </c:dLbls>
        <c:gapWidth val="50"/>
        <c:overlap val="100"/>
        <c:axId val="1282558191"/>
        <c:axId val="1193628399"/>
      </c:barChart>
      <c:catAx>
        <c:axId val="128255819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1193628399"/>
        <c:crosses val="autoZero"/>
        <c:auto val="1"/>
        <c:lblAlgn val="ctr"/>
        <c:lblOffset val="100"/>
        <c:noMultiLvlLbl val="0"/>
      </c:catAx>
      <c:valAx>
        <c:axId val="1193628399"/>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1282558191"/>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'РУ 5 Распределение первичных ба'!$A$9</c:f>
              <c:strCache>
                <c:ptCount val="1"/>
                <c:pt idx="0">
                  <c:v>По России</c:v>
                </c:pt>
              </c:strCache>
            </c:strRef>
          </c:tx>
          <c:spPr>
            <a:solidFill>
              <a:srgbClr val="00B0F0"/>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'РУ 5 Распределение первичных ба'!$B$8:$AB$8</c:f>
              <c:numCache>
                <c:formatCode>General</c:formatCode>
                <c:ptCount val="25"/>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numCache>
            </c:numRef>
          </c:cat>
          <c:val>
            <c:numRef>
              <c:f>'РУ 5 Распределение первичных ба'!$B$9:$AB$9</c:f>
              <c:numCache>
                <c:formatCode>General</c:formatCode>
                <c:ptCount val="25"/>
                <c:pt idx="0">
                  <c:v>0.2</c:v>
                </c:pt>
                <c:pt idx="1">
                  <c:v>0.2</c:v>
                </c:pt>
                <c:pt idx="2">
                  <c:v>0.5</c:v>
                </c:pt>
                <c:pt idx="3">
                  <c:v>0.7</c:v>
                </c:pt>
                <c:pt idx="4">
                  <c:v>0.9</c:v>
                </c:pt>
                <c:pt idx="5">
                  <c:v>1</c:v>
                </c:pt>
                <c:pt idx="6">
                  <c:v>1.2</c:v>
                </c:pt>
                <c:pt idx="7">
                  <c:v>1.3</c:v>
                </c:pt>
                <c:pt idx="8">
                  <c:v>1.3</c:v>
                </c:pt>
                <c:pt idx="9">
                  <c:v>1.3</c:v>
                </c:pt>
                <c:pt idx="10">
                  <c:v>1.3</c:v>
                </c:pt>
                <c:pt idx="11">
                  <c:v>1.2</c:v>
                </c:pt>
                <c:pt idx="12">
                  <c:v>12.6</c:v>
                </c:pt>
                <c:pt idx="13">
                  <c:v>10.9</c:v>
                </c:pt>
                <c:pt idx="14">
                  <c:v>8.1</c:v>
                </c:pt>
                <c:pt idx="15">
                  <c:v>5.6</c:v>
                </c:pt>
                <c:pt idx="16">
                  <c:v>9.9</c:v>
                </c:pt>
                <c:pt idx="17">
                  <c:v>9.6</c:v>
                </c:pt>
                <c:pt idx="18">
                  <c:v>8</c:v>
                </c:pt>
                <c:pt idx="19">
                  <c:v>6.2</c:v>
                </c:pt>
                <c:pt idx="20">
                  <c:v>5.0999999999999996</c:v>
                </c:pt>
                <c:pt idx="21">
                  <c:v>4.9000000000000004</c:v>
                </c:pt>
                <c:pt idx="22">
                  <c:v>3.9</c:v>
                </c:pt>
                <c:pt idx="23">
                  <c:v>2.6</c:v>
                </c:pt>
                <c:pt idx="24">
                  <c:v>1.3</c:v>
                </c:pt>
              </c:numCache>
            </c:numRef>
          </c:val>
          <c:extLst>
            <c:ext xmlns:c16="http://schemas.microsoft.com/office/drawing/2014/chart" uri="{C3380CC4-5D6E-409C-BE32-E72D297353CC}">
              <c16:uniqueId val="{00000000-B174-48F7-BC5A-E017D00AB49D}"/>
            </c:ext>
          </c:extLst>
        </c:ser>
        <c:ser>
          <c:idx val="1"/>
          <c:order val="1"/>
          <c:tx>
            <c:strRef>
              <c:f>'РУ 5 Распределение первичных ба'!$A$10</c:f>
              <c:strCache>
                <c:ptCount val="1"/>
                <c:pt idx="0">
                  <c:v>По Приморский край</c:v>
                </c:pt>
              </c:strCache>
            </c:strRef>
          </c:tx>
          <c:spPr>
            <a:solidFill>
              <a:srgbClr val="0070C0"/>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'РУ 5 Распределение первичных ба'!$B$8:$AB$8</c:f>
              <c:numCache>
                <c:formatCode>General</c:formatCode>
                <c:ptCount val="25"/>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numCache>
            </c:numRef>
          </c:cat>
          <c:val>
            <c:numRef>
              <c:f>'РУ 5 Распределение первичных ба'!$B$10:$AB$10</c:f>
              <c:numCache>
                <c:formatCode>General</c:formatCode>
                <c:ptCount val="25"/>
                <c:pt idx="0">
                  <c:v>0.4</c:v>
                </c:pt>
                <c:pt idx="1">
                  <c:v>0.3</c:v>
                </c:pt>
                <c:pt idx="2">
                  <c:v>0.6</c:v>
                </c:pt>
                <c:pt idx="3">
                  <c:v>0.8</c:v>
                </c:pt>
                <c:pt idx="4">
                  <c:v>1</c:v>
                </c:pt>
                <c:pt idx="5">
                  <c:v>1.1000000000000001</c:v>
                </c:pt>
                <c:pt idx="6">
                  <c:v>1.3</c:v>
                </c:pt>
                <c:pt idx="7">
                  <c:v>1.4</c:v>
                </c:pt>
                <c:pt idx="8">
                  <c:v>1.3</c:v>
                </c:pt>
                <c:pt idx="9">
                  <c:v>1.2</c:v>
                </c:pt>
                <c:pt idx="10">
                  <c:v>1.3</c:v>
                </c:pt>
                <c:pt idx="11">
                  <c:v>1.3</c:v>
                </c:pt>
                <c:pt idx="12">
                  <c:v>16.5</c:v>
                </c:pt>
                <c:pt idx="13">
                  <c:v>12.2</c:v>
                </c:pt>
                <c:pt idx="14">
                  <c:v>8.6</c:v>
                </c:pt>
                <c:pt idx="15">
                  <c:v>6.1</c:v>
                </c:pt>
                <c:pt idx="16">
                  <c:v>10.4</c:v>
                </c:pt>
                <c:pt idx="17">
                  <c:v>8.6999999999999993</c:v>
                </c:pt>
                <c:pt idx="18">
                  <c:v>6.8</c:v>
                </c:pt>
                <c:pt idx="19">
                  <c:v>5.6</c:v>
                </c:pt>
                <c:pt idx="20">
                  <c:v>4.3</c:v>
                </c:pt>
                <c:pt idx="21">
                  <c:v>3.8</c:v>
                </c:pt>
                <c:pt idx="22">
                  <c:v>2.7</c:v>
                </c:pt>
                <c:pt idx="23">
                  <c:v>1.6</c:v>
                </c:pt>
                <c:pt idx="24">
                  <c:v>0.8</c:v>
                </c:pt>
              </c:numCache>
            </c:numRef>
          </c:val>
          <c:extLst>
            <c:ext xmlns:c16="http://schemas.microsoft.com/office/drawing/2014/chart" uri="{C3380CC4-5D6E-409C-BE32-E72D297353CC}">
              <c16:uniqueId val="{00000001-B174-48F7-BC5A-E017D00AB49D}"/>
            </c:ext>
          </c:extLst>
        </c:ser>
        <c:dLbls>
          <c:dLblPos val="outEnd"/>
          <c:showLegendKey val="0"/>
          <c:showVal val="1"/>
          <c:showCatName val="0"/>
          <c:showSerName val="0"/>
          <c:showPercent val="0"/>
          <c:showBubbleSize val="0"/>
        </c:dLbls>
        <c:gapWidth val="200"/>
        <c:overlap val="-27"/>
        <c:axId val="1358176864"/>
        <c:axId val="1440267616"/>
      </c:barChart>
      <c:catAx>
        <c:axId val="1358176864"/>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ru-RU"/>
                  <a:t>Баллы</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ru-RU"/>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1440267616"/>
        <c:crosses val="autoZero"/>
        <c:auto val="1"/>
        <c:lblAlgn val="ctr"/>
        <c:lblOffset val="100"/>
        <c:noMultiLvlLbl val="0"/>
      </c:catAx>
      <c:valAx>
        <c:axId val="144026761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ru-RU"/>
                  <a:t>Доля участников, %</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ru-RU"/>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13581768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6985139916171491"/>
          <c:y val="2.2999087609566697E-2"/>
          <c:w val="0.59460551526298078"/>
          <c:h val="0.92849736769927138"/>
        </c:manualLayout>
      </c:layout>
      <c:barChart>
        <c:barDir val="bar"/>
        <c:grouping val="stacked"/>
        <c:varyColors val="0"/>
        <c:ser>
          <c:idx val="0"/>
          <c:order val="0"/>
          <c:tx>
            <c:strRef>
              <c:f>'РУ 5 Сравнение отметок с отметк'!$B$8</c:f>
              <c:strCache>
                <c:ptCount val="1"/>
                <c:pt idx="0">
                  <c:v>Понизили (Отметка &lt; Отметка по журналу) %</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anchor="ctr" anchorCtr="1"/>
              <a:lstStyle/>
              <a:p>
                <a:pPr>
                  <a:defRPr sz="10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'РУ 5 Сравнение отметок с отметк'!$A$9:$A$44</c:f>
              <c:strCache>
                <c:ptCount val="36"/>
                <c:pt idx="0">
                  <c:v>РФ</c:v>
                </c:pt>
                <c:pt idx="1">
                  <c:v>Приморский край</c:v>
                </c:pt>
                <c:pt idx="2">
                  <c:v>Лазовский муниципальный округ(reg25_m013)</c:v>
                </c:pt>
                <c:pt idx="3">
                  <c:v>Владивостокский городской округ(reg25_m005)</c:v>
                </c:pt>
                <c:pt idx="4">
                  <c:v>Артемовский городской округ(reg25_m003)</c:v>
                </c:pt>
                <c:pt idx="5">
                  <c:v>Кавалеровский муниципальный округ(reg25_m010)</c:v>
                </c:pt>
                <c:pt idx="6">
                  <c:v>Партизанский муниципальный округ(reg25_m021)</c:v>
                </c:pt>
                <c:pt idx="7">
                  <c:v>Черниговский муниципальный округ(reg25_m032)</c:v>
                </c:pt>
                <c:pt idx="8">
                  <c:v>Яковлевский муниципальный округ(reg25_m035)</c:v>
                </c:pt>
                <c:pt idx="9">
                  <c:v>Ольгинский муниципальный округ(reg25_m019)</c:v>
                </c:pt>
                <c:pt idx="10">
                  <c:v>Октябрьский муниципальный округ(reg25_m018)</c:v>
                </c:pt>
                <c:pt idx="11">
                  <c:v>Анучинский муниципальный округ(reg25_m001)</c:v>
                </c:pt>
                <c:pt idx="12">
                  <c:v>Ханкайский муниципальный округ(reg25_m029)</c:v>
                </c:pt>
                <c:pt idx="13">
                  <c:v>Городской округ Большой Камень(reg25_m004)</c:v>
                </c:pt>
                <c:pt idx="14">
                  <c:v>Дальнереченский муниципальный округ(reg25_m008)</c:v>
                </c:pt>
                <c:pt idx="15">
                  <c:v>Фокино(reg25_m009)</c:v>
                </c:pt>
                <c:pt idx="16">
                  <c:v>Дальнереченский городской округ(reg25_m007)</c:v>
                </c:pt>
                <c:pt idx="17">
                  <c:v>Михайловский муниципальный округ(reg25_m015)</c:v>
                </c:pt>
                <c:pt idx="18">
                  <c:v>Пожарский муниципальный округ(reg25_m023)</c:v>
                </c:pt>
                <c:pt idx="19">
                  <c:v>Муниципальный округ город Партизанск(reg25_m020)</c:v>
                </c:pt>
                <c:pt idx="20">
                  <c:v>Муниципальный округ Спасск-Дальний(reg25_m025)</c:v>
                </c:pt>
                <c:pt idx="21">
                  <c:v>Уссурийский городской округ(reg25_m028)</c:v>
                </c:pt>
                <c:pt idx="22">
                  <c:v>Шкотовский муниципальный округ(reg25_m034)</c:v>
                </c:pt>
                <c:pt idx="23">
                  <c:v>Кировский муниципальный округ(reg25_m011)</c:v>
                </c:pt>
                <c:pt idx="24">
                  <c:v>Хорольский муниципальный округ(reg25_m031)</c:v>
                </c:pt>
                <c:pt idx="25">
                  <c:v>Чугуевский муниципальный округ(reg25_m033)</c:v>
                </c:pt>
                <c:pt idx="26">
                  <c:v>Тернейский муниципальный округ(reg25_m027)</c:v>
                </c:pt>
                <c:pt idx="27">
                  <c:v>Арсеньевский городской округ(reg25_m002)</c:v>
                </c:pt>
                <c:pt idx="28">
                  <c:v>Пограничный муниципальный округ(reg25_m022)</c:v>
                </c:pt>
                <c:pt idx="29">
                  <c:v>Надеждинский муниципальный район(reg25_m016)</c:v>
                </c:pt>
                <c:pt idx="30">
                  <c:v>Хасанский муниципальный округ(reg25_m030)</c:v>
                </c:pt>
                <c:pt idx="31">
                  <c:v>Красноармейский муниципальный округ(reg25_m012)</c:v>
                </c:pt>
                <c:pt idx="32">
                  <c:v>Находкинский городской округ(reg25_m017)</c:v>
                </c:pt>
                <c:pt idx="33">
                  <c:v>Дальнегорский муниципальный округ(reg25_m006)</c:v>
                </c:pt>
                <c:pt idx="34">
                  <c:v>Лесозаводский муниципальный округ(reg25_m014)</c:v>
                </c:pt>
                <c:pt idx="35">
                  <c:v>Приморский край (региональное подчинение)(reg25_m099)</c:v>
                </c:pt>
              </c:strCache>
            </c:strRef>
          </c:cat>
          <c:val>
            <c:numRef>
              <c:f>'РУ 5 Сравнение отметок с отметк'!$B$9:$B$44</c:f>
              <c:numCache>
                <c:formatCode>General</c:formatCode>
                <c:ptCount val="36"/>
                <c:pt idx="0">
                  <c:v>24.07</c:v>
                </c:pt>
                <c:pt idx="1">
                  <c:v>23.54</c:v>
                </c:pt>
                <c:pt idx="2">
                  <c:v>18.68</c:v>
                </c:pt>
                <c:pt idx="3">
                  <c:v>32.61</c:v>
                </c:pt>
                <c:pt idx="4">
                  <c:v>14.85</c:v>
                </c:pt>
                <c:pt idx="5">
                  <c:v>7.17</c:v>
                </c:pt>
                <c:pt idx="6">
                  <c:v>15.31</c:v>
                </c:pt>
                <c:pt idx="7">
                  <c:v>15.36</c:v>
                </c:pt>
                <c:pt idx="8">
                  <c:v>22.13</c:v>
                </c:pt>
                <c:pt idx="9">
                  <c:v>12.5</c:v>
                </c:pt>
                <c:pt idx="10">
                  <c:v>15.36</c:v>
                </c:pt>
                <c:pt idx="11">
                  <c:v>15.38</c:v>
                </c:pt>
                <c:pt idx="12">
                  <c:v>21.43</c:v>
                </c:pt>
                <c:pt idx="13">
                  <c:v>16.399999999999999</c:v>
                </c:pt>
                <c:pt idx="14">
                  <c:v>19.440000000000001</c:v>
                </c:pt>
                <c:pt idx="15">
                  <c:v>9.57</c:v>
                </c:pt>
                <c:pt idx="16">
                  <c:v>22.65</c:v>
                </c:pt>
                <c:pt idx="17">
                  <c:v>22.47</c:v>
                </c:pt>
                <c:pt idx="18">
                  <c:v>26.45</c:v>
                </c:pt>
                <c:pt idx="19">
                  <c:v>16.059999999999999</c:v>
                </c:pt>
                <c:pt idx="20">
                  <c:v>17.66</c:v>
                </c:pt>
                <c:pt idx="21">
                  <c:v>27.89</c:v>
                </c:pt>
                <c:pt idx="22">
                  <c:v>17.2</c:v>
                </c:pt>
                <c:pt idx="23">
                  <c:v>18.920000000000002</c:v>
                </c:pt>
                <c:pt idx="24">
                  <c:v>9.09</c:v>
                </c:pt>
                <c:pt idx="25">
                  <c:v>7.28</c:v>
                </c:pt>
                <c:pt idx="26">
                  <c:v>25.26</c:v>
                </c:pt>
                <c:pt idx="27">
                  <c:v>15.2</c:v>
                </c:pt>
                <c:pt idx="28">
                  <c:v>12.99</c:v>
                </c:pt>
                <c:pt idx="29">
                  <c:v>32.26</c:v>
                </c:pt>
                <c:pt idx="30">
                  <c:v>24.39</c:v>
                </c:pt>
                <c:pt idx="31">
                  <c:v>14.12</c:v>
                </c:pt>
                <c:pt idx="32">
                  <c:v>14.92</c:v>
                </c:pt>
                <c:pt idx="33">
                  <c:v>24.52</c:v>
                </c:pt>
                <c:pt idx="34">
                  <c:v>28.34</c:v>
                </c:pt>
                <c:pt idx="35">
                  <c:v>24.61</c:v>
                </c:pt>
              </c:numCache>
            </c:numRef>
          </c:val>
          <c:extLst>
            <c:ext xmlns:c16="http://schemas.microsoft.com/office/drawing/2014/chart" uri="{C3380CC4-5D6E-409C-BE32-E72D297353CC}">
              <c16:uniqueId val="{00000000-5030-4EA9-9EC0-6BD5B5D9DD5D}"/>
            </c:ext>
          </c:extLst>
        </c:ser>
        <c:ser>
          <c:idx val="1"/>
          <c:order val="1"/>
          <c:tx>
            <c:strRef>
              <c:f>'РУ 5 Сравнение отметок с отметк'!$C$8</c:f>
              <c:strCache>
                <c:ptCount val="1"/>
                <c:pt idx="0">
                  <c:v>Подтвердили (Отметка = Отметке по журналу) %</c:v>
                </c:pt>
              </c:strCache>
            </c:strRef>
          </c:tx>
          <c:spPr>
            <a:solidFill>
              <a:schemeClr val="accent2">
                <a:lumMod val="60000"/>
                <a:lumOff val="40000"/>
              </a:schemeClr>
            </a:solidFill>
            <a:ln>
              <a:noFill/>
            </a:ln>
            <a:effectLst/>
          </c:spPr>
          <c:invertIfNegative val="0"/>
          <c:dLbls>
            <c:spPr>
              <a:noFill/>
              <a:ln>
                <a:noFill/>
              </a:ln>
              <a:effectLst/>
            </c:spPr>
            <c:txPr>
              <a:bodyPr rot="0" spcFirstLastPara="1" vertOverflow="ellipsis" vert="horz" wrap="square" anchor="ctr" anchorCtr="1"/>
              <a:lstStyle/>
              <a:p>
                <a:pPr>
                  <a:defRPr sz="10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'РУ 5 Сравнение отметок с отметк'!$A$9:$A$44</c:f>
              <c:strCache>
                <c:ptCount val="36"/>
                <c:pt idx="0">
                  <c:v>РФ</c:v>
                </c:pt>
                <c:pt idx="1">
                  <c:v>Приморский край</c:v>
                </c:pt>
                <c:pt idx="2">
                  <c:v>Лазовский муниципальный округ(reg25_m013)</c:v>
                </c:pt>
                <c:pt idx="3">
                  <c:v>Владивостокский городской округ(reg25_m005)</c:v>
                </c:pt>
                <c:pt idx="4">
                  <c:v>Артемовский городской округ(reg25_m003)</c:v>
                </c:pt>
                <c:pt idx="5">
                  <c:v>Кавалеровский муниципальный округ(reg25_m010)</c:v>
                </c:pt>
                <c:pt idx="6">
                  <c:v>Партизанский муниципальный округ(reg25_m021)</c:v>
                </c:pt>
                <c:pt idx="7">
                  <c:v>Черниговский муниципальный округ(reg25_m032)</c:v>
                </c:pt>
                <c:pt idx="8">
                  <c:v>Яковлевский муниципальный округ(reg25_m035)</c:v>
                </c:pt>
                <c:pt idx="9">
                  <c:v>Ольгинский муниципальный округ(reg25_m019)</c:v>
                </c:pt>
                <c:pt idx="10">
                  <c:v>Октябрьский муниципальный округ(reg25_m018)</c:v>
                </c:pt>
                <c:pt idx="11">
                  <c:v>Анучинский муниципальный округ(reg25_m001)</c:v>
                </c:pt>
                <c:pt idx="12">
                  <c:v>Ханкайский муниципальный округ(reg25_m029)</c:v>
                </c:pt>
                <c:pt idx="13">
                  <c:v>Городской округ Большой Камень(reg25_m004)</c:v>
                </c:pt>
                <c:pt idx="14">
                  <c:v>Дальнереченский муниципальный округ(reg25_m008)</c:v>
                </c:pt>
                <c:pt idx="15">
                  <c:v>Фокино(reg25_m009)</c:v>
                </c:pt>
                <c:pt idx="16">
                  <c:v>Дальнереченский городской округ(reg25_m007)</c:v>
                </c:pt>
                <c:pt idx="17">
                  <c:v>Михайловский муниципальный округ(reg25_m015)</c:v>
                </c:pt>
                <c:pt idx="18">
                  <c:v>Пожарский муниципальный округ(reg25_m023)</c:v>
                </c:pt>
                <c:pt idx="19">
                  <c:v>Муниципальный округ город Партизанск(reg25_m020)</c:v>
                </c:pt>
                <c:pt idx="20">
                  <c:v>Муниципальный округ Спасск-Дальний(reg25_m025)</c:v>
                </c:pt>
                <c:pt idx="21">
                  <c:v>Уссурийский городской округ(reg25_m028)</c:v>
                </c:pt>
                <c:pt idx="22">
                  <c:v>Шкотовский муниципальный округ(reg25_m034)</c:v>
                </c:pt>
                <c:pt idx="23">
                  <c:v>Кировский муниципальный округ(reg25_m011)</c:v>
                </c:pt>
                <c:pt idx="24">
                  <c:v>Хорольский муниципальный округ(reg25_m031)</c:v>
                </c:pt>
                <c:pt idx="25">
                  <c:v>Чугуевский муниципальный округ(reg25_m033)</c:v>
                </c:pt>
                <c:pt idx="26">
                  <c:v>Тернейский муниципальный округ(reg25_m027)</c:v>
                </c:pt>
                <c:pt idx="27">
                  <c:v>Арсеньевский городской округ(reg25_m002)</c:v>
                </c:pt>
                <c:pt idx="28">
                  <c:v>Пограничный муниципальный округ(reg25_m022)</c:v>
                </c:pt>
                <c:pt idx="29">
                  <c:v>Надеждинский муниципальный район(reg25_m016)</c:v>
                </c:pt>
                <c:pt idx="30">
                  <c:v>Хасанский муниципальный округ(reg25_m030)</c:v>
                </c:pt>
                <c:pt idx="31">
                  <c:v>Красноармейский муниципальный округ(reg25_m012)</c:v>
                </c:pt>
                <c:pt idx="32">
                  <c:v>Находкинский городской округ(reg25_m017)</c:v>
                </c:pt>
                <c:pt idx="33">
                  <c:v>Дальнегорский муниципальный округ(reg25_m006)</c:v>
                </c:pt>
                <c:pt idx="34">
                  <c:v>Лесозаводский муниципальный округ(reg25_m014)</c:v>
                </c:pt>
                <c:pt idx="35">
                  <c:v>Приморский край (региональное подчинение)(reg25_m099)</c:v>
                </c:pt>
              </c:strCache>
            </c:strRef>
          </c:cat>
          <c:val>
            <c:numRef>
              <c:f>'РУ 5 Сравнение отметок с отметк'!$C$9:$C$44</c:f>
              <c:numCache>
                <c:formatCode>General</c:formatCode>
                <c:ptCount val="36"/>
                <c:pt idx="0">
                  <c:v>68.53</c:v>
                </c:pt>
                <c:pt idx="1">
                  <c:v>68.62</c:v>
                </c:pt>
                <c:pt idx="2">
                  <c:v>65.930000000000007</c:v>
                </c:pt>
                <c:pt idx="3">
                  <c:v>59.63</c:v>
                </c:pt>
                <c:pt idx="4">
                  <c:v>75.239999999999995</c:v>
                </c:pt>
                <c:pt idx="5">
                  <c:v>87.89</c:v>
                </c:pt>
                <c:pt idx="6">
                  <c:v>78.91</c:v>
                </c:pt>
                <c:pt idx="7">
                  <c:v>79.03</c:v>
                </c:pt>
                <c:pt idx="8">
                  <c:v>68.849999999999994</c:v>
                </c:pt>
                <c:pt idx="9">
                  <c:v>81.25</c:v>
                </c:pt>
                <c:pt idx="10">
                  <c:v>82.86</c:v>
                </c:pt>
                <c:pt idx="11">
                  <c:v>75.38</c:v>
                </c:pt>
                <c:pt idx="12">
                  <c:v>66.33</c:v>
                </c:pt>
                <c:pt idx="13">
                  <c:v>73.209999999999994</c:v>
                </c:pt>
                <c:pt idx="14">
                  <c:v>77.78</c:v>
                </c:pt>
                <c:pt idx="15">
                  <c:v>83.25</c:v>
                </c:pt>
                <c:pt idx="16">
                  <c:v>68.61</c:v>
                </c:pt>
                <c:pt idx="17">
                  <c:v>67.98</c:v>
                </c:pt>
                <c:pt idx="18">
                  <c:v>69.010000000000005</c:v>
                </c:pt>
                <c:pt idx="19">
                  <c:v>79.64</c:v>
                </c:pt>
                <c:pt idx="20">
                  <c:v>75.63</c:v>
                </c:pt>
                <c:pt idx="21">
                  <c:v>63.99</c:v>
                </c:pt>
                <c:pt idx="22">
                  <c:v>72.61</c:v>
                </c:pt>
                <c:pt idx="23">
                  <c:v>77.84</c:v>
                </c:pt>
                <c:pt idx="24">
                  <c:v>82.95</c:v>
                </c:pt>
                <c:pt idx="25">
                  <c:v>91.26</c:v>
                </c:pt>
                <c:pt idx="26">
                  <c:v>66.319999999999993</c:v>
                </c:pt>
                <c:pt idx="27">
                  <c:v>75.86</c:v>
                </c:pt>
                <c:pt idx="28">
                  <c:v>84.18</c:v>
                </c:pt>
                <c:pt idx="29">
                  <c:v>61.99</c:v>
                </c:pt>
                <c:pt idx="30">
                  <c:v>67.599999999999994</c:v>
                </c:pt>
                <c:pt idx="31">
                  <c:v>78.53</c:v>
                </c:pt>
                <c:pt idx="32">
                  <c:v>77.59</c:v>
                </c:pt>
                <c:pt idx="33">
                  <c:v>68.040000000000006</c:v>
                </c:pt>
                <c:pt idx="34">
                  <c:v>64.63</c:v>
                </c:pt>
                <c:pt idx="35">
                  <c:v>54.97</c:v>
                </c:pt>
              </c:numCache>
            </c:numRef>
          </c:val>
          <c:extLst>
            <c:ext xmlns:c16="http://schemas.microsoft.com/office/drawing/2014/chart" uri="{C3380CC4-5D6E-409C-BE32-E72D297353CC}">
              <c16:uniqueId val="{00000001-5030-4EA9-9EC0-6BD5B5D9DD5D}"/>
            </c:ext>
          </c:extLst>
        </c:ser>
        <c:ser>
          <c:idx val="2"/>
          <c:order val="2"/>
          <c:tx>
            <c:strRef>
              <c:f>'РУ 5 Сравнение отметок с отметк'!$D$8</c:f>
              <c:strCache>
                <c:ptCount val="1"/>
                <c:pt idx="0">
                  <c:v>Повысили (Отметка &gt; Отметка по журналу) %</c:v>
                </c:pt>
              </c:strCache>
            </c:strRef>
          </c:tx>
          <c:spPr>
            <a:solidFill>
              <a:schemeClr val="accent3">
                <a:lumMod val="60000"/>
                <a:lumOff val="40000"/>
              </a:schemeClr>
            </a:solidFill>
            <a:ln>
              <a:noFill/>
            </a:ln>
            <a:effectLst/>
          </c:spPr>
          <c:invertIfNegative val="0"/>
          <c:dLbls>
            <c:spPr>
              <a:noFill/>
              <a:ln>
                <a:noFill/>
              </a:ln>
              <a:effectLst/>
            </c:spPr>
            <c:txPr>
              <a:bodyPr rot="0" spcFirstLastPara="1" vertOverflow="ellipsis" vert="horz" wrap="square" anchor="ctr" anchorCtr="1"/>
              <a:lstStyle/>
              <a:p>
                <a:pPr>
                  <a:defRPr sz="10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'РУ 5 Сравнение отметок с отметк'!$A$9:$A$44</c:f>
              <c:strCache>
                <c:ptCount val="36"/>
                <c:pt idx="0">
                  <c:v>РФ</c:v>
                </c:pt>
                <c:pt idx="1">
                  <c:v>Приморский край</c:v>
                </c:pt>
                <c:pt idx="2">
                  <c:v>Лазовский муниципальный округ(reg25_m013)</c:v>
                </c:pt>
                <c:pt idx="3">
                  <c:v>Владивостокский городской округ(reg25_m005)</c:v>
                </c:pt>
                <c:pt idx="4">
                  <c:v>Артемовский городской округ(reg25_m003)</c:v>
                </c:pt>
                <c:pt idx="5">
                  <c:v>Кавалеровский муниципальный округ(reg25_m010)</c:v>
                </c:pt>
                <c:pt idx="6">
                  <c:v>Партизанский муниципальный округ(reg25_m021)</c:v>
                </c:pt>
                <c:pt idx="7">
                  <c:v>Черниговский муниципальный округ(reg25_m032)</c:v>
                </c:pt>
                <c:pt idx="8">
                  <c:v>Яковлевский муниципальный округ(reg25_m035)</c:v>
                </c:pt>
                <c:pt idx="9">
                  <c:v>Ольгинский муниципальный округ(reg25_m019)</c:v>
                </c:pt>
                <c:pt idx="10">
                  <c:v>Октябрьский муниципальный округ(reg25_m018)</c:v>
                </c:pt>
                <c:pt idx="11">
                  <c:v>Анучинский муниципальный округ(reg25_m001)</c:v>
                </c:pt>
                <c:pt idx="12">
                  <c:v>Ханкайский муниципальный округ(reg25_m029)</c:v>
                </c:pt>
                <c:pt idx="13">
                  <c:v>Городской округ Большой Камень(reg25_m004)</c:v>
                </c:pt>
                <c:pt idx="14">
                  <c:v>Дальнереченский муниципальный округ(reg25_m008)</c:v>
                </c:pt>
                <c:pt idx="15">
                  <c:v>Фокино(reg25_m009)</c:v>
                </c:pt>
                <c:pt idx="16">
                  <c:v>Дальнереченский городской округ(reg25_m007)</c:v>
                </c:pt>
                <c:pt idx="17">
                  <c:v>Михайловский муниципальный округ(reg25_m015)</c:v>
                </c:pt>
                <c:pt idx="18">
                  <c:v>Пожарский муниципальный округ(reg25_m023)</c:v>
                </c:pt>
                <c:pt idx="19">
                  <c:v>Муниципальный округ город Партизанск(reg25_m020)</c:v>
                </c:pt>
                <c:pt idx="20">
                  <c:v>Муниципальный округ Спасск-Дальний(reg25_m025)</c:v>
                </c:pt>
                <c:pt idx="21">
                  <c:v>Уссурийский городской округ(reg25_m028)</c:v>
                </c:pt>
                <c:pt idx="22">
                  <c:v>Шкотовский муниципальный округ(reg25_m034)</c:v>
                </c:pt>
                <c:pt idx="23">
                  <c:v>Кировский муниципальный округ(reg25_m011)</c:v>
                </c:pt>
                <c:pt idx="24">
                  <c:v>Хорольский муниципальный округ(reg25_m031)</c:v>
                </c:pt>
                <c:pt idx="25">
                  <c:v>Чугуевский муниципальный округ(reg25_m033)</c:v>
                </c:pt>
                <c:pt idx="26">
                  <c:v>Тернейский муниципальный округ(reg25_m027)</c:v>
                </c:pt>
                <c:pt idx="27">
                  <c:v>Арсеньевский городской округ(reg25_m002)</c:v>
                </c:pt>
                <c:pt idx="28">
                  <c:v>Пограничный муниципальный округ(reg25_m022)</c:v>
                </c:pt>
                <c:pt idx="29">
                  <c:v>Надеждинский муниципальный район(reg25_m016)</c:v>
                </c:pt>
                <c:pt idx="30">
                  <c:v>Хасанский муниципальный округ(reg25_m030)</c:v>
                </c:pt>
                <c:pt idx="31">
                  <c:v>Красноармейский муниципальный округ(reg25_m012)</c:v>
                </c:pt>
                <c:pt idx="32">
                  <c:v>Находкинский городской округ(reg25_m017)</c:v>
                </c:pt>
                <c:pt idx="33">
                  <c:v>Дальнегорский муниципальный округ(reg25_m006)</c:v>
                </c:pt>
                <c:pt idx="34">
                  <c:v>Лесозаводский муниципальный округ(reg25_m014)</c:v>
                </c:pt>
                <c:pt idx="35">
                  <c:v>Приморский край (региональное подчинение)(reg25_m099)</c:v>
                </c:pt>
              </c:strCache>
            </c:strRef>
          </c:cat>
          <c:val>
            <c:numRef>
              <c:f>'РУ 5 Сравнение отметок с отметк'!$D$9:$D$44</c:f>
              <c:numCache>
                <c:formatCode>General</c:formatCode>
                <c:ptCount val="36"/>
                <c:pt idx="0">
                  <c:v>7.4</c:v>
                </c:pt>
                <c:pt idx="1">
                  <c:v>7.85</c:v>
                </c:pt>
                <c:pt idx="2">
                  <c:v>15.38</c:v>
                </c:pt>
                <c:pt idx="3">
                  <c:v>7.76</c:v>
                </c:pt>
                <c:pt idx="4">
                  <c:v>9.9</c:v>
                </c:pt>
                <c:pt idx="5">
                  <c:v>4.93</c:v>
                </c:pt>
                <c:pt idx="6">
                  <c:v>5.78</c:v>
                </c:pt>
                <c:pt idx="7">
                  <c:v>5.62</c:v>
                </c:pt>
                <c:pt idx="8">
                  <c:v>9.02</c:v>
                </c:pt>
                <c:pt idx="9">
                  <c:v>6.25</c:v>
                </c:pt>
                <c:pt idx="10">
                  <c:v>1.79</c:v>
                </c:pt>
                <c:pt idx="11">
                  <c:v>9.23</c:v>
                </c:pt>
                <c:pt idx="12">
                  <c:v>12.24</c:v>
                </c:pt>
                <c:pt idx="13">
                  <c:v>10.39</c:v>
                </c:pt>
                <c:pt idx="14">
                  <c:v>2.78</c:v>
                </c:pt>
                <c:pt idx="15">
                  <c:v>7.18</c:v>
                </c:pt>
                <c:pt idx="16">
                  <c:v>8.74</c:v>
                </c:pt>
                <c:pt idx="17">
                  <c:v>9.5500000000000007</c:v>
                </c:pt>
                <c:pt idx="18">
                  <c:v>4.55</c:v>
                </c:pt>
                <c:pt idx="19">
                  <c:v>4.3</c:v>
                </c:pt>
                <c:pt idx="20">
                  <c:v>6.72</c:v>
                </c:pt>
                <c:pt idx="21">
                  <c:v>8.1199999999999992</c:v>
                </c:pt>
                <c:pt idx="22">
                  <c:v>10.19</c:v>
                </c:pt>
                <c:pt idx="23">
                  <c:v>3.24</c:v>
                </c:pt>
                <c:pt idx="24">
                  <c:v>7.95</c:v>
                </c:pt>
                <c:pt idx="25">
                  <c:v>1.46</c:v>
                </c:pt>
                <c:pt idx="26">
                  <c:v>8.42</c:v>
                </c:pt>
                <c:pt idx="27">
                  <c:v>8.93</c:v>
                </c:pt>
                <c:pt idx="28">
                  <c:v>2.82</c:v>
                </c:pt>
                <c:pt idx="29">
                  <c:v>5.74</c:v>
                </c:pt>
                <c:pt idx="30">
                  <c:v>8.01</c:v>
                </c:pt>
                <c:pt idx="31">
                  <c:v>7.34</c:v>
                </c:pt>
                <c:pt idx="32">
                  <c:v>7.49</c:v>
                </c:pt>
                <c:pt idx="33">
                  <c:v>7.44</c:v>
                </c:pt>
                <c:pt idx="34">
                  <c:v>7.03</c:v>
                </c:pt>
                <c:pt idx="35">
                  <c:v>20.420000000000002</c:v>
                </c:pt>
              </c:numCache>
            </c:numRef>
          </c:val>
          <c:extLst>
            <c:ext xmlns:c16="http://schemas.microsoft.com/office/drawing/2014/chart" uri="{C3380CC4-5D6E-409C-BE32-E72D297353CC}">
              <c16:uniqueId val="{00000002-5030-4EA9-9EC0-6BD5B5D9DD5D}"/>
            </c:ext>
          </c:extLst>
        </c:ser>
        <c:dLbls>
          <c:dLblPos val="ctr"/>
          <c:showLegendKey val="0"/>
          <c:showVal val="1"/>
          <c:showCatName val="0"/>
          <c:showSerName val="0"/>
          <c:showPercent val="0"/>
          <c:showBubbleSize val="0"/>
        </c:dLbls>
        <c:gapWidth val="50"/>
        <c:overlap val="100"/>
        <c:axId val="1973035120"/>
        <c:axId val="221264048"/>
      </c:barChart>
      <c:catAx>
        <c:axId val="197303512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ru-RU"/>
          </a:p>
        </c:txPr>
        <c:crossAx val="221264048"/>
        <c:crosses val="autoZero"/>
        <c:auto val="1"/>
        <c:lblAlgn val="ctr"/>
        <c:lblOffset val="100"/>
        <c:noMultiLvlLbl val="0"/>
      </c:catAx>
      <c:valAx>
        <c:axId val="221264048"/>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ru-RU"/>
          </a:p>
        </c:txPr>
        <c:crossAx val="1973035120"/>
        <c:crosses val="autoZero"/>
        <c:crossBetween val="between"/>
      </c:valAx>
      <c:spPr>
        <a:noFill/>
        <a:ln>
          <a:noFill/>
        </a:ln>
        <a:effectLst/>
      </c:spPr>
    </c:plotArea>
    <c:legend>
      <c:legendPos val="r"/>
      <c:layout>
        <c:manualLayout>
          <c:xMode val="edge"/>
          <c:yMode val="edge"/>
          <c:x val="0.8818589468936453"/>
          <c:y val="0.44707559274921249"/>
          <c:w val="0.11154937414084341"/>
          <c:h val="0.25429747089059646"/>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ru-RU"/>
        </a:p>
      </c:txPr>
    </c:legend>
    <c:plotVisOnly val="1"/>
    <c:dispBlanksAs val="gap"/>
    <c:showDLblsOverMax val="0"/>
  </c:chart>
  <c:spPr>
    <a:noFill/>
    <a:ln>
      <a:noFill/>
    </a:ln>
    <a:effectLst/>
  </c:spPr>
  <c:txPr>
    <a:bodyPr/>
    <a:lstStyle/>
    <a:p>
      <a:pPr>
        <a:defRPr sz="1000">
          <a:solidFill>
            <a:schemeClr val="tx1"/>
          </a:solidFill>
        </a:defRPr>
      </a:pPr>
      <a:endParaRPr lang="ru-RU"/>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3822307157968752E-2"/>
          <c:y val="0.10964847500184624"/>
          <c:w val="0.96563497878451077"/>
          <c:h val="0.4632953358582928"/>
        </c:manualLayout>
      </c:layout>
      <c:barChart>
        <c:barDir val="col"/>
        <c:grouping val="clustered"/>
        <c:varyColors val="0"/>
        <c:ser>
          <c:idx val="0"/>
          <c:order val="0"/>
          <c:tx>
            <c:strRef>
              <c:f>Лист1!$B$1</c:f>
              <c:strCache>
                <c:ptCount val="1"/>
                <c:pt idx="0">
                  <c:v>2022</c:v>
                </c:pt>
              </c:strCache>
            </c:strRef>
          </c:tx>
          <c:spPr>
            <a:solidFill>
              <a:schemeClr val="accent1"/>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Лист1!$A$2:$A$18</c:f>
              <c:strCache>
                <c:ptCount val="17"/>
                <c:pt idx="0">
                  <c:v>Лазовский МО</c:v>
                </c:pt>
                <c:pt idx="1">
                  <c:v>Владивостокский ГО</c:v>
                </c:pt>
                <c:pt idx="2">
                  <c:v>Артемовский ГО</c:v>
                </c:pt>
                <c:pt idx="3">
                  <c:v>Кавалеровский МО</c:v>
                </c:pt>
                <c:pt idx="4">
                  <c:v>Партизанский МО</c:v>
                </c:pt>
                <c:pt idx="5">
                  <c:v>Черниговский МО</c:v>
                </c:pt>
                <c:pt idx="6">
                  <c:v>Яковлевский МО</c:v>
                </c:pt>
                <c:pt idx="7">
                  <c:v>Ольгинский МО</c:v>
                </c:pt>
                <c:pt idx="8">
                  <c:v>Октябрьский МО</c:v>
                </c:pt>
                <c:pt idx="9">
                  <c:v>Анучинский МО</c:v>
                </c:pt>
                <c:pt idx="10">
                  <c:v>Ханкайский МО</c:v>
                </c:pt>
                <c:pt idx="11">
                  <c:v>Большой Камень ГО</c:v>
                </c:pt>
                <c:pt idx="12">
                  <c:v>Дальнереченский МР</c:v>
                </c:pt>
                <c:pt idx="13">
                  <c:v>ЗАТО Фокино</c:v>
                </c:pt>
                <c:pt idx="14">
                  <c:v>Дальнереченский ГО</c:v>
                </c:pt>
                <c:pt idx="15">
                  <c:v>Михайловский МР</c:v>
                </c:pt>
                <c:pt idx="16">
                  <c:v>Пожарский МО</c:v>
                </c:pt>
              </c:strCache>
            </c:strRef>
          </c:cat>
          <c:val>
            <c:numRef>
              <c:f>Лист1!$B$2:$B$18</c:f>
              <c:numCache>
                <c:formatCode>General</c:formatCode>
                <c:ptCount val="17"/>
                <c:pt idx="0">
                  <c:v>52.94</c:v>
                </c:pt>
                <c:pt idx="1">
                  <c:v>49.48</c:v>
                </c:pt>
                <c:pt idx="2">
                  <c:v>44.3</c:v>
                </c:pt>
                <c:pt idx="3">
                  <c:v>43.69</c:v>
                </c:pt>
                <c:pt idx="4">
                  <c:v>47.51</c:v>
                </c:pt>
                <c:pt idx="5">
                  <c:v>44.019999999999996</c:v>
                </c:pt>
                <c:pt idx="6">
                  <c:v>62.67</c:v>
                </c:pt>
                <c:pt idx="7">
                  <c:v>50</c:v>
                </c:pt>
                <c:pt idx="8">
                  <c:v>47.08</c:v>
                </c:pt>
                <c:pt idx="9">
                  <c:v>38.17</c:v>
                </c:pt>
                <c:pt idx="10">
                  <c:v>33.700000000000003</c:v>
                </c:pt>
                <c:pt idx="11">
                  <c:v>51.370000000000005</c:v>
                </c:pt>
                <c:pt idx="12">
                  <c:v>46.879999999999995</c:v>
                </c:pt>
                <c:pt idx="13">
                  <c:v>39.54</c:v>
                </c:pt>
                <c:pt idx="14">
                  <c:v>51.22</c:v>
                </c:pt>
                <c:pt idx="15">
                  <c:v>40.540000000000006</c:v>
                </c:pt>
                <c:pt idx="16">
                  <c:v>37.9</c:v>
                </c:pt>
              </c:numCache>
            </c:numRef>
          </c:val>
          <c:extLst>
            <c:ext xmlns:c16="http://schemas.microsoft.com/office/drawing/2014/chart" uri="{C3380CC4-5D6E-409C-BE32-E72D297353CC}">
              <c16:uniqueId val="{00000000-6120-4448-93D3-948E35661C93}"/>
            </c:ext>
          </c:extLst>
        </c:ser>
        <c:ser>
          <c:idx val="1"/>
          <c:order val="1"/>
          <c:tx>
            <c:strRef>
              <c:f>Лист1!$C$1</c:f>
              <c:strCache>
                <c:ptCount val="1"/>
                <c:pt idx="0">
                  <c:v>2023</c:v>
                </c:pt>
              </c:strCache>
            </c:strRef>
          </c:tx>
          <c:spPr>
            <a:solidFill>
              <a:schemeClr val="accent2"/>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Лист1!$A$2:$A$18</c:f>
              <c:strCache>
                <c:ptCount val="17"/>
                <c:pt idx="0">
                  <c:v>Лазовский МО</c:v>
                </c:pt>
                <c:pt idx="1">
                  <c:v>Владивостокский ГО</c:v>
                </c:pt>
                <c:pt idx="2">
                  <c:v>Артемовский ГО</c:v>
                </c:pt>
                <c:pt idx="3">
                  <c:v>Кавалеровский МО</c:v>
                </c:pt>
                <c:pt idx="4">
                  <c:v>Партизанский МО</c:v>
                </c:pt>
                <c:pt idx="5">
                  <c:v>Черниговский МО</c:v>
                </c:pt>
                <c:pt idx="6">
                  <c:v>Яковлевский МО</c:v>
                </c:pt>
                <c:pt idx="7">
                  <c:v>Ольгинский МО</c:v>
                </c:pt>
                <c:pt idx="8">
                  <c:v>Октябрьский МО</c:v>
                </c:pt>
                <c:pt idx="9">
                  <c:v>Анучинский МО</c:v>
                </c:pt>
                <c:pt idx="10">
                  <c:v>Ханкайский МО</c:v>
                </c:pt>
                <c:pt idx="11">
                  <c:v>Большой Камень ГО</c:v>
                </c:pt>
                <c:pt idx="12">
                  <c:v>Дальнереченский МР</c:v>
                </c:pt>
                <c:pt idx="13">
                  <c:v>ЗАТО Фокино</c:v>
                </c:pt>
                <c:pt idx="14">
                  <c:v>Дальнереченский ГО</c:v>
                </c:pt>
                <c:pt idx="15">
                  <c:v>Михайловский МР</c:v>
                </c:pt>
                <c:pt idx="16">
                  <c:v>Пожарский МО</c:v>
                </c:pt>
              </c:strCache>
            </c:strRef>
          </c:cat>
          <c:val>
            <c:numRef>
              <c:f>Лист1!$C$2:$C$18</c:f>
              <c:numCache>
                <c:formatCode>General</c:formatCode>
                <c:ptCount val="17"/>
                <c:pt idx="0">
                  <c:v>56.190000000000005</c:v>
                </c:pt>
                <c:pt idx="1">
                  <c:v>51.260000000000005</c:v>
                </c:pt>
                <c:pt idx="2">
                  <c:v>47.56</c:v>
                </c:pt>
                <c:pt idx="3">
                  <c:v>56.55</c:v>
                </c:pt>
                <c:pt idx="4">
                  <c:v>54.9</c:v>
                </c:pt>
                <c:pt idx="5">
                  <c:v>43.71</c:v>
                </c:pt>
                <c:pt idx="6">
                  <c:v>45.46</c:v>
                </c:pt>
                <c:pt idx="7">
                  <c:v>46.34</c:v>
                </c:pt>
                <c:pt idx="8">
                  <c:v>48.629999999999995</c:v>
                </c:pt>
                <c:pt idx="9">
                  <c:v>48.45</c:v>
                </c:pt>
                <c:pt idx="10">
                  <c:v>40.340000000000003</c:v>
                </c:pt>
                <c:pt idx="11">
                  <c:v>51.55</c:v>
                </c:pt>
                <c:pt idx="12">
                  <c:v>58.92</c:v>
                </c:pt>
                <c:pt idx="13">
                  <c:v>45.45</c:v>
                </c:pt>
                <c:pt idx="14">
                  <c:v>58.980000000000004</c:v>
                </c:pt>
                <c:pt idx="15">
                  <c:v>49.519999999999996</c:v>
                </c:pt>
                <c:pt idx="16">
                  <c:v>40.44</c:v>
                </c:pt>
              </c:numCache>
            </c:numRef>
          </c:val>
          <c:extLst>
            <c:ext xmlns:c16="http://schemas.microsoft.com/office/drawing/2014/chart" uri="{C3380CC4-5D6E-409C-BE32-E72D297353CC}">
              <c16:uniqueId val="{00000001-6120-4448-93D3-948E35661C93}"/>
            </c:ext>
          </c:extLst>
        </c:ser>
        <c:ser>
          <c:idx val="2"/>
          <c:order val="2"/>
          <c:tx>
            <c:strRef>
              <c:f>Лист1!$D$1</c:f>
              <c:strCache>
                <c:ptCount val="1"/>
                <c:pt idx="0">
                  <c:v>2024</c:v>
                </c:pt>
              </c:strCache>
            </c:strRef>
          </c:tx>
          <c:spPr>
            <a:solidFill>
              <a:schemeClr val="accent3"/>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Лист1!$A$2:$A$18</c:f>
              <c:strCache>
                <c:ptCount val="17"/>
                <c:pt idx="0">
                  <c:v>Лазовский МО</c:v>
                </c:pt>
                <c:pt idx="1">
                  <c:v>Владивостокский ГО</c:v>
                </c:pt>
                <c:pt idx="2">
                  <c:v>Артемовский ГО</c:v>
                </c:pt>
                <c:pt idx="3">
                  <c:v>Кавалеровский МО</c:v>
                </c:pt>
                <c:pt idx="4">
                  <c:v>Партизанский МО</c:v>
                </c:pt>
                <c:pt idx="5">
                  <c:v>Черниговский МО</c:v>
                </c:pt>
                <c:pt idx="6">
                  <c:v>Яковлевский МО</c:v>
                </c:pt>
                <c:pt idx="7">
                  <c:v>Ольгинский МО</c:v>
                </c:pt>
                <c:pt idx="8">
                  <c:v>Октябрьский МО</c:v>
                </c:pt>
                <c:pt idx="9">
                  <c:v>Анучинский МО</c:v>
                </c:pt>
                <c:pt idx="10">
                  <c:v>Ханкайский МО</c:v>
                </c:pt>
                <c:pt idx="11">
                  <c:v>Большой Камень ГО</c:v>
                </c:pt>
                <c:pt idx="12">
                  <c:v>Дальнереченский МР</c:v>
                </c:pt>
                <c:pt idx="13">
                  <c:v>ЗАТО Фокино</c:v>
                </c:pt>
                <c:pt idx="14">
                  <c:v>Дальнереченский ГО</c:v>
                </c:pt>
                <c:pt idx="15">
                  <c:v>Михайловский МР</c:v>
                </c:pt>
                <c:pt idx="16">
                  <c:v>Пожарский МО</c:v>
                </c:pt>
              </c:strCache>
            </c:strRef>
          </c:cat>
          <c:val>
            <c:numRef>
              <c:f>Лист1!$D$2:$D$18</c:f>
              <c:numCache>
                <c:formatCode>General</c:formatCode>
                <c:ptCount val="17"/>
                <c:pt idx="0">
                  <c:v>45.19</c:v>
                </c:pt>
                <c:pt idx="1">
                  <c:v>51.6</c:v>
                </c:pt>
                <c:pt idx="2">
                  <c:v>47.38</c:v>
                </c:pt>
                <c:pt idx="3">
                  <c:v>47.269999999999996</c:v>
                </c:pt>
                <c:pt idx="4">
                  <c:v>46.8</c:v>
                </c:pt>
                <c:pt idx="5">
                  <c:v>50.32</c:v>
                </c:pt>
                <c:pt idx="6">
                  <c:v>62.05</c:v>
                </c:pt>
                <c:pt idx="7">
                  <c:v>70.27000000000001</c:v>
                </c:pt>
                <c:pt idx="8">
                  <c:v>50.67</c:v>
                </c:pt>
                <c:pt idx="9">
                  <c:v>41.44</c:v>
                </c:pt>
                <c:pt idx="10">
                  <c:v>41.03</c:v>
                </c:pt>
                <c:pt idx="11">
                  <c:v>43.91</c:v>
                </c:pt>
                <c:pt idx="12">
                  <c:v>51.11</c:v>
                </c:pt>
                <c:pt idx="13">
                  <c:v>50.45</c:v>
                </c:pt>
                <c:pt idx="14">
                  <c:v>58.94</c:v>
                </c:pt>
                <c:pt idx="15">
                  <c:v>40.43</c:v>
                </c:pt>
                <c:pt idx="16">
                  <c:v>49.379999999999995</c:v>
                </c:pt>
              </c:numCache>
            </c:numRef>
          </c:val>
          <c:extLst>
            <c:ext xmlns:c16="http://schemas.microsoft.com/office/drawing/2014/chart" uri="{C3380CC4-5D6E-409C-BE32-E72D297353CC}">
              <c16:uniqueId val="{00000002-6120-4448-93D3-948E35661C93}"/>
            </c:ext>
          </c:extLst>
        </c:ser>
        <c:ser>
          <c:idx val="3"/>
          <c:order val="3"/>
          <c:tx>
            <c:strRef>
              <c:f>Лист1!$E$1</c:f>
              <c:strCache>
                <c:ptCount val="1"/>
                <c:pt idx="0">
                  <c:v>2025</c:v>
                </c:pt>
              </c:strCache>
            </c:strRef>
          </c:tx>
          <c:spPr>
            <a:solidFill>
              <a:schemeClr val="accent4"/>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Лист1!$A$2:$A$18</c:f>
              <c:strCache>
                <c:ptCount val="17"/>
                <c:pt idx="0">
                  <c:v>Лазовский МО</c:v>
                </c:pt>
                <c:pt idx="1">
                  <c:v>Владивостокский ГО</c:v>
                </c:pt>
                <c:pt idx="2">
                  <c:v>Артемовский ГО</c:v>
                </c:pt>
                <c:pt idx="3">
                  <c:v>Кавалеровский МО</c:v>
                </c:pt>
                <c:pt idx="4">
                  <c:v>Партизанский МО</c:v>
                </c:pt>
                <c:pt idx="5">
                  <c:v>Черниговский МО</c:v>
                </c:pt>
                <c:pt idx="6">
                  <c:v>Яковлевский МО</c:v>
                </c:pt>
                <c:pt idx="7">
                  <c:v>Ольгинский МО</c:v>
                </c:pt>
                <c:pt idx="8">
                  <c:v>Октябрьский МО</c:v>
                </c:pt>
                <c:pt idx="9">
                  <c:v>Анучинский МО</c:v>
                </c:pt>
                <c:pt idx="10">
                  <c:v>Ханкайский МО</c:v>
                </c:pt>
                <c:pt idx="11">
                  <c:v>Большой Камень ГО</c:v>
                </c:pt>
                <c:pt idx="12">
                  <c:v>Дальнереченский МР</c:v>
                </c:pt>
                <c:pt idx="13">
                  <c:v>ЗАТО Фокино</c:v>
                </c:pt>
                <c:pt idx="14">
                  <c:v>Дальнереченский ГО</c:v>
                </c:pt>
                <c:pt idx="15">
                  <c:v>Михайловский МР</c:v>
                </c:pt>
                <c:pt idx="16">
                  <c:v>Пожарский МО</c:v>
                </c:pt>
              </c:strCache>
            </c:strRef>
          </c:cat>
          <c:val>
            <c:numRef>
              <c:f>Лист1!$E$2:$E$18</c:f>
              <c:numCache>
                <c:formatCode>General</c:formatCode>
                <c:ptCount val="17"/>
                <c:pt idx="0">
                  <c:v>45.36</c:v>
                </c:pt>
                <c:pt idx="1">
                  <c:v>50.37</c:v>
                </c:pt>
                <c:pt idx="2">
                  <c:v>50.370000000000005</c:v>
                </c:pt>
                <c:pt idx="3">
                  <c:v>50</c:v>
                </c:pt>
                <c:pt idx="4">
                  <c:v>51.97</c:v>
                </c:pt>
                <c:pt idx="5">
                  <c:v>40.43</c:v>
                </c:pt>
                <c:pt idx="6">
                  <c:v>56.72</c:v>
                </c:pt>
                <c:pt idx="7">
                  <c:v>55.81</c:v>
                </c:pt>
                <c:pt idx="8">
                  <c:v>54.650000000000006</c:v>
                </c:pt>
                <c:pt idx="9">
                  <c:v>48.300000000000004</c:v>
                </c:pt>
                <c:pt idx="10">
                  <c:v>48.46</c:v>
                </c:pt>
                <c:pt idx="11">
                  <c:v>42.57</c:v>
                </c:pt>
                <c:pt idx="12">
                  <c:v>45.71</c:v>
                </c:pt>
                <c:pt idx="13">
                  <c:v>48.82</c:v>
                </c:pt>
                <c:pt idx="14">
                  <c:v>56.97</c:v>
                </c:pt>
                <c:pt idx="15">
                  <c:v>48.3</c:v>
                </c:pt>
                <c:pt idx="16">
                  <c:v>43.92</c:v>
                </c:pt>
              </c:numCache>
            </c:numRef>
          </c:val>
          <c:extLst>
            <c:ext xmlns:c16="http://schemas.microsoft.com/office/drawing/2014/chart" uri="{C3380CC4-5D6E-409C-BE32-E72D297353CC}">
              <c16:uniqueId val="{00000000-2CE2-4CD2-B2D7-50936D5178EE}"/>
            </c:ext>
          </c:extLst>
        </c:ser>
        <c:ser>
          <c:idx val="4"/>
          <c:order val="4"/>
          <c:tx>
            <c:strRef>
              <c:f>Лист1!$F$1</c:f>
              <c:strCache>
                <c:ptCount val="1"/>
                <c:pt idx="0">
                  <c:v>2026</c:v>
                </c:pt>
              </c:strCache>
            </c:strRef>
          </c:tx>
          <c:spPr>
            <a:solidFill>
              <a:schemeClr val="accent5"/>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Лист1!$A$2:$A$18</c:f>
              <c:strCache>
                <c:ptCount val="17"/>
                <c:pt idx="0">
                  <c:v>Лазовский МО</c:v>
                </c:pt>
                <c:pt idx="1">
                  <c:v>Владивостокский ГО</c:v>
                </c:pt>
                <c:pt idx="2">
                  <c:v>Артемовский ГО</c:v>
                </c:pt>
                <c:pt idx="3">
                  <c:v>Кавалеровский МО</c:v>
                </c:pt>
                <c:pt idx="4">
                  <c:v>Партизанский МО</c:v>
                </c:pt>
                <c:pt idx="5">
                  <c:v>Черниговский МО</c:v>
                </c:pt>
                <c:pt idx="6">
                  <c:v>Яковлевский МО</c:v>
                </c:pt>
                <c:pt idx="7">
                  <c:v>Ольгинский МО</c:v>
                </c:pt>
                <c:pt idx="8">
                  <c:v>Октябрьский МО</c:v>
                </c:pt>
                <c:pt idx="9">
                  <c:v>Анучинский МО</c:v>
                </c:pt>
                <c:pt idx="10">
                  <c:v>Ханкайский МО</c:v>
                </c:pt>
                <c:pt idx="11">
                  <c:v>Большой Камень ГО</c:v>
                </c:pt>
                <c:pt idx="12">
                  <c:v>Дальнереченский МР</c:v>
                </c:pt>
                <c:pt idx="13">
                  <c:v>ЗАТО Фокино</c:v>
                </c:pt>
                <c:pt idx="14">
                  <c:v>Дальнереченский ГО</c:v>
                </c:pt>
                <c:pt idx="15">
                  <c:v>Михайловский МР</c:v>
                </c:pt>
                <c:pt idx="16">
                  <c:v>Пожарский МО</c:v>
                </c:pt>
              </c:strCache>
            </c:strRef>
          </c:cat>
          <c:val>
            <c:numRef>
              <c:f>Лист1!$F$2:$F$18</c:f>
              <c:numCache>
                <c:formatCode>General</c:formatCode>
                <c:ptCount val="17"/>
                <c:pt idx="0">
                  <c:v>50</c:v>
                </c:pt>
                <c:pt idx="1">
                  <c:v>52.48</c:v>
                </c:pt>
                <c:pt idx="2">
                  <c:v>48.6</c:v>
                </c:pt>
                <c:pt idx="3">
                  <c:v>49.56</c:v>
                </c:pt>
                <c:pt idx="4">
                  <c:v>49.66</c:v>
                </c:pt>
                <c:pt idx="5">
                  <c:v>50.46</c:v>
                </c:pt>
                <c:pt idx="6">
                  <c:v>45.83</c:v>
                </c:pt>
                <c:pt idx="7">
                  <c:v>62.510000000000005</c:v>
                </c:pt>
                <c:pt idx="8">
                  <c:v>50.879999999999995</c:v>
                </c:pt>
                <c:pt idx="9">
                  <c:v>37.78</c:v>
                </c:pt>
                <c:pt idx="10">
                  <c:v>39.69</c:v>
                </c:pt>
                <c:pt idx="11">
                  <c:v>52.870000000000005</c:v>
                </c:pt>
                <c:pt idx="12">
                  <c:v>50.69</c:v>
                </c:pt>
                <c:pt idx="13">
                  <c:v>50.33</c:v>
                </c:pt>
                <c:pt idx="14">
                  <c:v>55.33</c:v>
                </c:pt>
                <c:pt idx="15">
                  <c:v>42.06</c:v>
                </c:pt>
                <c:pt idx="16">
                  <c:v>38.520000000000003</c:v>
                </c:pt>
              </c:numCache>
            </c:numRef>
          </c:val>
          <c:extLst>
            <c:ext xmlns:c16="http://schemas.microsoft.com/office/drawing/2014/chart" uri="{C3380CC4-5D6E-409C-BE32-E72D297353CC}">
              <c16:uniqueId val="{00000000-3D00-4549-9CE2-C1B42F9735A2}"/>
            </c:ext>
          </c:extLst>
        </c:ser>
        <c:dLbls>
          <c:dLblPos val="ctr"/>
          <c:showLegendKey val="0"/>
          <c:showVal val="1"/>
          <c:showCatName val="0"/>
          <c:showSerName val="0"/>
          <c:showPercent val="0"/>
          <c:showBubbleSize val="0"/>
        </c:dLbls>
        <c:gapWidth val="150"/>
        <c:overlap val="-25"/>
        <c:axId val="1571864271"/>
        <c:axId val="1470995375"/>
      </c:barChart>
      <c:catAx>
        <c:axId val="15718642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470995375"/>
        <c:crosses val="autoZero"/>
        <c:auto val="1"/>
        <c:lblAlgn val="ctr"/>
        <c:lblOffset val="100"/>
        <c:noMultiLvlLbl val="0"/>
      </c:catAx>
      <c:valAx>
        <c:axId val="1470995375"/>
        <c:scaling>
          <c:orientation val="minMax"/>
          <c:max val="100"/>
        </c:scaling>
        <c:delete val="1"/>
        <c:axPos val="l"/>
        <c:numFmt formatCode="General" sourceLinked="1"/>
        <c:majorTickMark val="out"/>
        <c:minorTickMark val="none"/>
        <c:tickLblPos val="nextTo"/>
        <c:crossAx val="1571864271"/>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1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30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headEnd type="none" w="sm" len="sm"/>
        <a:tailEnd type="none" w="sm" len="sm"/>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fillRef idx="0">
      <cs:styleClr val="auto"/>
    </cs:fillRef>
    <cs:effectRef idx="0"/>
    <cs:fontRef idx="minor">
      <a:schemeClr val="tx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a:gsLst>
          <a:gs pos="0">
            <a:schemeClr val="phClr"/>
          </a:gs>
          <a:gs pos="46000">
            <a:schemeClr val="phClr"/>
          </a:gs>
          <a:gs pos="100000">
            <a:schemeClr val="phClr">
              <a:lumMod val="20000"/>
              <a:lumOff val="80000"/>
              <a:alpha val="0"/>
            </a:schemeClr>
          </a:gs>
        </a:gsLst>
        <a:path path="circle">
          <a:fillToRect l="50000" t="-80000" r="50000" b="180000"/>
        </a:path>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ajor>
  <cs:gridlineMin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8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30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headEnd type="none" w="sm" len="sm"/>
        <a:tailEnd type="none" w="sm" len="sm"/>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fillRef idx="0">
      <cs:styleClr val="auto"/>
    </cs:fillRef>
    <cs:effectRef idx="0"/>
    <cs:fontRef idx="minor">
      <a:schemeClr val="tx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a:gsLst>
          <a:gs pos="0">
            <a:schemeClr val="phClr"/>
          </a:gs>
          <a:gs pos="46000">
            <a:schemeClr val="phClr"/>
          </a:gs>
          <a:gs pos="100000">
            <a:schemeClr val="phClr">
              <a:lumMod val="20000"/>
              <a:lumOff val="80000"/>
              <a:alpha val="0"/>
            </a:schemeClr>
          </a:gs>
        </a:gsLst>
        <a:path path="circle">
          <a:fillToRect l="50000" t="-80000" r="50000" b="180000"/>
        </a:path>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ajor>
  <cs:gridlineMin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8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30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headEnd type="none" w="sm" len="sm"/>
        <a:tailEnd type="none" w="sm" len="sm"/>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fillRef idx="0">
      <cs:styleClr val="auto"/>
    </cs:fillRef>
    <cs:effectRef idx="0"/>
    <cs:fontRef idx="minor">
      <a:schemeClr val="tx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a:gsLst>
          <a:gs pos="0">
            <a:schemeClr val="phClr"/>
          </a:gs>
          <a:gs pos="46000">
            <a:schemeClr val="phClr"/>
          </a:gs>
          <a:gs pos="100000">
            <a:schemeClr val="phClr">
              <a:lumMod val="20000"/>
              <a:lumOff val="80000"/>
              <a:alpha val="0"/>
            </a:schemeClr>
          </a:gs>
        </a:gsLst>
        <a:path path="circle">
          <a:fillToRect l="50000" t="-80000" r="50000" b="180000"/>
        </a:path>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ajor>
  <cs:gridlineMin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8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30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headEnd type="none" w="sm" len="sm"/>
        <a:tailEnd type="none" w="sm" len="sm"/>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fillRef idx="0">
      <cs:styleClr val="auto"/>
    </cs:fillRef>
    <cs:effectRef idx="0"/>
    <cs:fontRef idx="minor">
      <a:schemeClr val="tx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a:gsLst>
          <a:gs pos="0">
            <a:schemeClr val="phClr"/>
          </a:gs>
          <a:gs pos="46000">
            <a:schemeClr val="phClr"/>
          </a:gs>
          <a:gs pos="100000">
            <a:schemeClr val="phClr">
              <a:lumMod val="20000"/>
              <a:lumOff val="80000"/>
              <a:alpha val="0"/>
            </a:schemeClr>
          </a:gs>
        </a:gsLst>
        <a:path path="circle">
          <a:fillToRect l="50000" t="-80000" r="50000" b="180000"/>
        </a:path>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ajor>
  <cs:gridlineMin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8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a:extLst>
              <a:ext uri="{FF2B5EF4-FFF2-40B4-BE49-F238E27FC236}">
                <a16:creationId xmlns:a16="http://schemas.microsoft.com/office/drawing/2014/main" id="{C71A82C1-5FFE-99FC-44F7-8EBF2B1B988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a:extLst>
              <a:ext uri="{FF2B5EF4-FFF2-40B4-BE49-F238E27FC236}">
                <a16:creationId xmlns:a16="http://schemas.microsoft.com/office/drawing/2014/main" id="{30B3D208-D754-2459-EAA9-83F5DB93161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AF74271-1331-4452-881E-898437D3224A}" type="datetimeFigureOut">
              <a:rPr lang="ru-RU" smtClean="0"/>
              <a:t>16.07.2026</a:t>
            </a:fld>
            <a:endParaRPr lang="ru-RU"/>
          </a:p>
        </p:txBody>
      </p:sp>
      <p:sp>
        <p:nvSpPr>
          <p:cNvPr id="4" name="Нижний колонтитул 3">
            <a:extLst>
              <a:ext uri="{FF2B5EF4-FFF2-40B4-BE49-F238E27FC236}">
                <a16:creationId xmlns:a16="http://schemas.microsoft.com/office/drawing/2014/main" id="{C34E2EEE-26BA-EF38-8770-4D4B49411EF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a:extLst>
              <a:ext uri="{FF2B5EF4-FFF2-40B4-BE49-F238E27FC236}">
                <a16:creationId xmlns:a16="http://schemas.microsoft.com/office/drawing/2014/main" id="{5F3650DF-EBD7-1244-E1D3-0E3B8562415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09DB568-9709-4CEA-A565-5ED5DEAE58BA}" type="slidenum">
              <a:rPr lang="ru-RU" smtClean="0"/>
              <a:t>‹#›</a:t>
            </a:fld>
            <a:endParaRPr lang="ru-RU"/>
          </a:p>
        </p:txBody>
      </p:sp>
    </p:spTree>
    <p:extLst>
      <p:ext uri="{BB962C8B-B14F-4D97-AF65-F5344CB8AC3E}">
        <p14:creationId xmlns:p14="http://schemas.microsoft.com/office/powerpoint/2010/main" val="2424561636"/>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Титульный слайд">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2CD8070-D9CD-8D41-1F42-C33AE22D67F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7" name="Заголовок 1">
            <a:extLst>
              <a:ext uri="{FF2B5EF4-FFF2-40B4-BE49-F238E27FC236}">
                <a16:creationId xmlns:a16="http://schemas.microsoft.com/office/drawing/2014/main" id="{5767F854-6F87-EA0C-1A9B-AB8A17037B9E}"/>
              </a:ext>
            </a:extLst>
          </p:cNvPr>
          <p:cNvSpPr>
            <a:spLocks noGrp="1"/>
          </p:cNvSpPr>
          <p:nvPr>
            <p:ph type="title"/>
          </p:nvPr>
        </p:nvSpPr>
        <p:spPr>
          <a:xfrm>
            <a:off x="838200" y="4556760"/>
            <a:ext cx="10515600" cy="972343"/>
          </a:xfrm>
          <a:prstGeom prst="rect">
            <a:avLst/>
          </a:prstGeom>
        </p:spPr>
        <p:txBody>
          <a:bodyPr vert="horz" lIns="91440" tIns="45720" rIns="91440" bIns="45720" rtlCol="0" anchor="t">
            <a:normAutofit/>
          </a:bodyPr>
          <a:lstStyle/>
          <a:p>
            <a:r>
              <a:rPr lang="ru-RU" dirty="0"/>
              <a:t>Образец заголовка</a:t>
            </a:r>
          </a:p>
        </p:txBody>
      </p:sp>
      <p:sp>
        <p:nvSpPr>
          <p:cNvPr id="8" name="Текст 2">
            <a:extLst>
              <a:ext uri="{FF2B5EF4-FFF2-40B4-BE49-F238E27FC236}">
                <a16:creationId xmlns:a16="http://schemas.microsoft.com/office/drawing/2014/main" id="{A3AC097A-484F-D4FF-B96D-5C68211E0D8C}"/>
              </a:ext>
            </a:extLst>
          </p:cNvPr>
          <p:cNvSpPr>
            <a:spLocks noGrp="1"/>
          </p:cNvSpPr>
          <p:nvPr>
            <p:ph idx="1"/>
          </p:nvPr>
        </p:nvSpPr>
        <p:spPr>
          <a:xfrm>
            <a:off x="838200" y="5547360"/>
            <a:ext cx="10515600" cy="1112520"/>
          </a:xfrm>
          <a:prstGeom prst="rect">
            <a:avLst/>
          </a:prstGeom>
        </p:spPr>
        <p:txBody>
          <a:bodyPr vert="horz" lIns="91440" tIns="45720" rIns="91440" bIns="45720" rtlCol="0">
            <a:normAutofit/>
          </a:bodyPr>
          <a:lstStyle/>
          <a:p>
            <a:pPr lvl="0"/>
            <a:r>
              <a:rPr lang="ru-RU" dirty="0"/>
              <a:t>Образец текста</a:t>
            </a:r>
          </a:p>
        </p:txBody>
      </p:sp>
    </p:spTree>
    <p:extLst>
      <p:ext uri="{BB962C8B-B14F-4D97-AF65-F5344CB8AC3E}">
        <p14:creationId xmlns:p14="http://schemas.microsoft.com/office/powerpoint/2010/main" val="6490363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Заголовок раздела">
    <p:spTree>
      <p:nvGrpSpPr>
        <p:cNvPr id="1" name=""/>
        <p:cNvGrpSpPr/>
        <p:nvPr/>
      </p:nvGrpSpPr>
      <p:grpSpPr>
        <a:xfrm>
          <a:off x="0" y="0"/>
          <a:ext cx="0" cy="0"/>
          <a:chOff x="0" y="0"/>
          <a:chExt cx="0" cy="0"/>
        </a:xfrm>
      </p:grpSpPr>
      <p:sp>
        <p:nvSpPr>
          <p:cNvPr id="14" name="Рисунок 13">
            <a:extLst>
              <a:ext uri="{FF2B5EF4-FFF2-40B4-BE49-F238E27FC236}">
                <a16:creationId xmlns:a16="http://schemas.microsoft.com/office/drawing/2014/main" id="{2C1D20F5-CE80-6AB5-012B-ED08711CB1A0}"/>
              </a:ext>
            </a:extLst>
          </p:cNvPr>
          <p:cNvSpPr>
            <a:spLocks noGrp="1"/>
          </p:cNvSpPr>
          <p:nvPr>
            <p:ph type="pic" sz="quarter" idx="10" hasCustomPrompt="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12191999 w 12192000"/>
              <a:gd name="connsiteY3" fmla="*/ 6858000 h 6858000"/>
              <a:gd name="connsiteX4" fmla="*/ 12191999 w 12192000"/>
              <a:gd name="connsiteY4" fmla="*/ 3430270 h 6858000"/>
              <a:gd name="connsiteX5" fmla="*/ 8764269 w 12192000"/>
              <a:gd name="connsiteY5" fmla="*/ 6858000 h 6858000"/>
              <a:gd name="connsiteX6" fmla="*/ 0 w 1219200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6858000">
                <a:moveTo>
                  <a:pt x="0" y="0"/>
                </a:moveTo>
                <a:lnTo>
                  <a:pt x="12192000" y="0"/>
                </a:lnTo>
                <a:lnTo>
                  <a:pt x="12192000" y="6858000"/>
                </a:lnTo>
                <a:lnTo>
                  <a:pt x="12191999" y="6858000"/>
                </a:lnTo>
                <a:lnTo>
                  <a:pt x="12191999" y="3430270"/>
                </a:lnTo>
                <a:cubicBezTo>
                  <a:pt x="12191999" y="5329555"/>
                  <a:pt x="10662919" y="6858000"/>
                  <a:pt x="8764269" y="6858000"/>
                </a:cubicBezTo>
                <a:lnTo>
                  <a:pt x="0" y="6858000"/>
                </a:lnTo>
                <a:close/>
              </a:path>
            </a:pathLst>
          </a:custGeom>
        </p:spPr>
        <p:txBody>
          <a:bodyPr wrap="square" anchor="ctr">
            <a:noAutofit/>
          </a:bodyPr>
          <a:lstStyle>
            <a:lvl1pPr marL="0" indent="0" algn="ctr">
              <a:buFontTx/>
              <a:buNone/>
              <a:defRPr/>
            </a:lvl1pPr>
          </a:lstStyle>
          <a:p>
            <a:r>
              <a:rPr lang="ru-RU" dirty="0"/>
              <a:t>Фото</a:t>
            </a:r>
          </a:p>
        </p:txBody>
      </p:sp>
      <p:sp>
        <p:nvSpPr>
          <p:cNvPr id="17" name="Полилиния: фигура 16">
            <a:extLst>
              <a:ext uri="{FF2B5EF4-FFF2-40B4-BE49-F238E27FC236}">
                <a16:creationId xmlns:a16="http://schemas.microsoft.com/office/drawing/2014/main" id="{65A9FB47-03F0-836A-5245-19852DA4EDB5}"/>
              </a:ext>
            </a:extLst>
          </p:cNvPr>
          <p:cNvSpPr/>
          <p:nvPr/>
        </p:nvSpPr>
        <p:spPr>
          <a:xfrm>
            <a:off x="8764269" y="3430270"/>
            <a:ext cx="3427730" cy="3427729"/>
          </a:xfrm>
          <a:custGeom>
            <a:avLst/>
            <a:gdLst>
              <a:gd name="connsiteX0" fmla="*/ 3427730 w 3427730"/>
              <a:gd name="connsiteY0" fmla="*/ 0 h 3427729"/>
              <a:gd name="connsiteX1" fmla="*/ 0 w 3427730"/>
              <a:gd name="connsiteY1" fmla="*/ 3427730 h 3427729"/>
              <a:gd name="connsiteX2" fmla="*/ 3427730 w 3427730"/>
              <a:gd name="connsiteY2" fmla="*/ 3427730 h 3427729"/>
              <a:gd name="connsiteX3" fmla="*/ 3427730 w 3427730"/>
              <a:gd name="connsiteY3" fmla="*/ 0 h 3427729"/>
            </a:gdLst>
            <a:ahLst/>
            <a:cxnLst>
              <a:cxn ang="0">
                <a:pos x="connsiteX0" y="connsiteY0"/>
              </a:cxn>
              <a:cxn ang="0">
                <a:pos x="connsiteX1" y="connsiteY1"/>
              </a:cxn>
              <a:cxn ang="0">
                <a:pos x="connsiteX2" y="connsiteY2"/>
              </a:cxn>
              <a:cxn ang="0">
                <a:pos x="connsiteX3" y="connsiteY3"/>
              </a:cxn>
            </a:cxnLst>
            <a:rect l="l" t="t" r="r" b="b"/>
            <a:pathLst>
              <a:path w="3427730" h="3427729">
                <a:moveTo>
                  <a:pt x="3427730" y="0"/>
                </a:moveTo>
                <a:cubicBezTo>
                  <a:pt x="3427730" y="1899285"/>
                  <a:pt x="1898650" y="3427730"/>
                  <a:pt x="0" y="3427730"/>
                </a:cubicBezTo>
                <a:lnTo>
                  <a:pt x="3427730" y="3427730"/>
                </a:lnTo>
                <a:lnTo>
                  <a:pt x="3427730" y="0"/>
                </a:lnTo>
                <a:close/>
              </a:path>
            </a:pathLst>
          </a:custGeom>
          <a:solidFill>
            <a:srgbClr val="138189"/>
          </a:solidFill>
          <a:ln w="6350" cap="flat">
            <a:noFill/>
            <a:prstDash val="solid"/>
            <a:miter/>
          </a:ln>
        </p:spPr>
        <p:txBody>
          <a:bodyPr rtlCol="0" anchor="ctr"/>
          <a:lstStyle/>
          <a:p>
            <a:endParaRPr lang="ru-RU"/>
          </a:p>
        </p:txBody>
      </p:sp>
    </p:spTree>
    <p:extLst>
      <p:ext uri="{BB962C8B-B14F-4D97-AF65-F5344CB8AC3E}">
        <p14:creationId xmlns:p14="http://schemas.microsoft.com/office/powerpoint/2010/main" val="10233032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Заголовок раздела">
    <p:spTree>
      <p:nvGrpSpPr>
        <p:cNvPr id="1" name=""/>
        <p:cNvGrpSpPr/>
        <p:nvPr/>
      </p:nvGrpSpPr>
      <p:grpSpPr>
        <a:xfrm>
          <a:off x="0" y="0"/>
          <a:ext cx="0" cy="0"/>
          <a:chOff x="0" y="0"/>
          <a:chExt cx="0" cy="0"/>
        </a:xfrm>
      </p:grpSpPr>
      <p:pic>
        <p:nvPicPr>
          <p:cNvPr id="20" name="Рисунок 19">
            <a:extLst>
              <a:ext uri="{FF2B5EF4-FFF2-40B4-BE49-F238E27FC236}">
                <a16:creationId xmlns:a16="http://schemas.microsoft.com/office/drawing/2014/main" id="{F53D96DD-D849-71BA-6111-25ADD9B57EC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19" name="Рисунок 18">
            <a:extLst>
              <a:ext uri="{FF2B5EF4-FFF2-40B4-BE49-F238E27FC236}">
                <a16:creationId xmlns:a16="http://schemas.microsoft.com/office/drawing/2014/main" id="{E797736F-CF0D-0124-7BE7-75B7E6853122}"/>
              </a:ext>
            </a:extLst>
          </p:cNvPr>
          <p:cNvSpPr>
            <a:spLocks noGrp="1"/>
          </p:cNvSpPr>
          <p:nvPr>
            <p:ph type="pic" sz="quarter" idx="10" hasCustomPrompt="1"/>
          </p:nvPr>
        </p:nvSpPr>
        <p:spPr>
          <a:xfrm>
            <a:off x="311150" y="341630"/>
            <a:ext cx="6174740" cy="6174740"/>
          </a:xfrm>
          <a:custGeom>
            <a:avLst/>
            <a:gdLst>
              <a:gd name="connsiteX0" fmla="*/ 3087371 w 6174740"/>
              <a:gd name="connsiteY0" fmla="*/ 0 h 6174740"/>
              <a:gd name="connsiteX1" fmla="*/ 4813490 w 6174740"/>
              <a:gd name="connsiteY1" fmla="*/ 527309 h 6174740"/>
              <a:gd name="connsiteX2" fmla="*/ 4992272 w 6174740"/>
              <a:gd name="connsiteY2" fmla="*/ 661004 h 6174740"/>
              <a:gd name="connsiteX3" fmla="*/ 5051169 w 6174740"/>
              <a:gd name="connsiteY3" fmla="*/ 705048 h 6174740"/>
              <a:gd name="connsiteX4" fmla="*/ 5270421 w 6174740"/>
              <a:gd name="connsiteY4" fmla="*/ 904320 h 6174740"/>
              <a:gd name="connsiteX5" fmla="*/ 6174740 w 6174740"/>
              <a:gd name="connsiteY5" fmla="*/ 3087370 h 6174740"/>
              <a:gd name="connsiteX6" fmla="*/ 6035981 w 6174740"/>
              <a:gd name="connsiteY6" fmla="*/ 4005410 h 6174740"/>
              <a:gd name="connsiteX7" fmla="*/ 5802213 w 6174740"/>
              <a:gd name="connsiteY7" fmla="*/ 4558935 h 6174740"/>
              <a:gd name="connsiteX8" fmla="*/ 4559217 w 6174740"/>
              <a:gd name="connsiteY8" fmla="*/ 5802085 h 6174740"/>
              <a:gd name="connsiteX9" fmla="*/ 3557662 w 6174740"/>
              <a:gd name="connsiteY9" fmla="*/ 6139164 h 6174740"/>
              <a:gd name="connsiteX10" fmla="*/ 3403119 w 6174740"/>
              <a:gd name="connsiteY10" fmla="*/ 6158799 h 6174740"/>
              <a:gd name="connsiteX11" fmla="*/ 3246290 w 6174740"/>
              <a:gd name="connsiteY11" fmla="*/ 6170723 h 6174740"/>
              <a:gd name="connsiteX12" fmla="*/ 3087370 w 6174740"/>
              <a:gd name="connsiteY12" fmla="*/ 6174740 h 6174740"/>
              <a:gd name="connsiteX13" fmla="*/ 2928506 w 6174740"/>
              <a:gd name="connsiteY13" fmla="*/ 6170723 h 6174740"/>
              <a:gd name="connsiteX14" fmla="*/ 0 w 6174740"/>
              <a:gd name="connsiteY14" fmla="*/ 3087370 h 6174740"/>
              <a:gd name="connsiteX15" fmla="*/ 3087371 w 6174740"/>
              <a:gd name="connsiteY15" fmla="*/ 0 h 6174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174740" h="6174740">
                <a:moveTo>
                  <a:pt x="3087371" y="0"/>
                </a:moveTo>
                <a:cubicBezTo>
                  <a:pt x="3726736" y="0"/>
                  <a:pt x="4320739" y="194400"/>
                  <a:pt x="4813490" y="527309"/>
                </a:cubicBezTo>
                <a:lnTo>
                  <a:pt x="4992272" y="661004"/>
                </a:lnTo>
                <a:lnTo>
                  <a:pt x="5051169" y="705048"/>
                </a:lnTo>
                <a:cubicBezTo>
                  <a:pt x="5127411" y="767969"/>
                  <a:pt x="5200581" y="834479"/>
                  <a:pt x="5270421" y="904320"/>
                </a:cubicBezTo>
                <a:cubicBezTo>
                  <a:pt x="5829142" y="1463040"/>
                  <a:pt x="6174740" y="2234883"/>
                  <a:pt x="6174740" y="3087370"/>
                </a:cubicBezTo>
                <a:cubicBezTo>
                  <a:pt x="6174740" y="3407053"/>
                  <a:pt x="6126163" y="3715395"/>
                  <a:pt x="6035981" y="4005410"/>
                </a:cubicBezTo>
                <a:cubicBezTo>
                  <a:pt x="5975860" y="4198754"/>
                  <a:pt x="5897249" y="4383952"/>
                  <a:pt x="5802213" y="4558935"/>
                </a:cubicBezTo>
                <a:cubicBezTo>
                  <a:pt x="5517105" y="5083885"/>
                  <a:pt x="5084177" y="5516897"/>
                  <a:pt x="4559217" y="5802085"/>
                </a:cubicBezTo>
                <a:cubicBezTo>
                  <a:pt x="4252991" y="5968444"/>
                  <a:pt x="3915448" y="6084501"/>
                  <a:pt x="3557662" y="6139164"/>
                </a:cubicBezTo>
                <a:cubicBezTo>
                  <a:pt x="3506550" y="6146972"/>
                  <a:pt x="3455025" y="6153528"/>
                  <a:pt x="3403119" y="6158799"/>
                </a:cubicBezTo>
                <a:cubicBezTo>
                  <a:pt x="3351213" y="6164070"/>
                  <a:pt x="3298926" y="6168055"/>
                  <a:pt x="3246290" y="6170723"/>
                </a:cubicBezTo>
                <a:lnTo>
                  <a:pt x="3087370" y="6174740"/>
                </a:lnTo>
                <a:lnTo>
                  <a:pt x="2928506" y="6170723"/>
                </a:lnTo>
                <a:cubicBezTo>
                  <a:pt x="1297346" y="6088026"/>
                  <a:pt x="0" y="4739065"/>
                  <a:pt x="0" y="3087370"/>
                </a:cubicBezTo>
                <a:cubicBezTo>
                  <a:pt x="0" y="1382395"/>
                  <a:pt x="1382395" y="0"/>
                  <a:pt x="3087371" y="0"/>
                </a:cubicBezTo>
                <a:close/>
              </a:path>
            </a:pathLst>
          </a:custGeom>
        </p:spPr>
        <p:txBody>
          <a:bodyPr wrap="square" anchor="ctr">
            <a:noAutofit/>
          </a:bodyPr>
          <a:lstStyle>
            <a:lvl1pPr marL="0" indent="0" algn="ctr">
              <a:buFontTx/>
              <a:buNone/>
              <a:defRPr/>
            </a:lvl1pPr>
          </a:lstStyle>
          <a:p>
            <a:r>
              <a:rPr lang="ru-RU" dirty="0"/>
              <a:t>Фото</a:t>
            </a:r>
          </a:p>
        </p:txBody>
      </p:sp>
      <p:sp>
        <p:nvSpPr>
          <p:cNvPr id="23" name="Объект 2">
            <a:extLst>
              <a:ext uri="{FF2B5EF4-FFF2-40B4-BE49-F238E27FC236}">
                <a16:creationId xmlns:a16="http://schemas.microsoft.com/office/drawing/2014/main" id="{9F91FFF6-4C03-7D93-625D-47EC299240FA}"/>
              </a:ext>
            </a:extLst>
          </p:cNvPr>
          <p:cNvSpPr>
            <a:spLocks noGrp="1"/>
          </p:cNvSpPr>
          <p:nvPr>
            <p:ph idx="1"/>
          </p:nvPr>
        </p:nvSpPr>
        <p:spPr>
          <a:xfrm>
            <a:off x="6797040" y="1097281"/>
            <a:ext cx="4663440" cy="5562599"/>
          </a:xfrm>
        </p:spPr>
        <p:txBody>
          <a:bodyPr/>
          <a:lstStyle>
            <a:lvl1pPr algn="l">
              <a:defRPr lang="ru-RU" dirty="0" smtClean="0">
                <a:solidFill>
                  <a:schemeClr val="bg1"/>
                </a:solidFill>
                <a:latin typeface="Montserrat regular" panose="00000500000000000000" pitchFamily="2" charset="-52"/>
              </a:defRPr>
            </a:lvl1pPr>
            <a:lvl2pPr marL="457200" indent="0" algn="l">
              <a:buFontTx/>
              <a:buNone/>
              <a:defRPr lang="ru-RU" dirty="0" smtClean="0">
                <a:solidFill>
                  <a:schemeClr val="bg1"/>
                </a:solidFill>
                <a:latin typeface="Montserrat regular" panose="00000500000000000000" pitchFamily="2" charset="-52"/>
              </a:defRPr>
            </a:lvl2pPr>
            <a:lvl3pPr marL="914400" indent="0" algn="l">
              <a:buFontTx/>
              <a:buNone/>
              <a:defRPr lang="ru-RU" dirty="0" smtClean="0">
                <a:solidFill>
                  <a:schemeClr val="bg1"/>
                </a:solidFill>
                <a:latin typeface="Montserrat regular" panose="00000500000000000000" pitchFamily="2" charset="-52"/>
              </a:defRPr>
            </a:lvl3pPr>
            <a:lvl4pPr marL="1371600" indent="0" algn="l">
              <a:buFontTx/>
              <a:buNone/>
              <a:defRPr lang="ru-RU" dirty="0" smtClean="0">
                <a:solidFill>
                  <a:schemeClr val="bg1"/>
                </a:solidFill>
                <a:latin typeface="Montserrat regular" panose="00000500000000000000" pitchFamily="2" charset="-52"/>
              </a:defRPr>
            </a:lvl4pPr>
            <a:lvl5pPr marL="1828800" indent="0" algn="l">
              <a:buFontTx/>
              <a:buNone/>
              <a:defRPr lang="ru-RU" dirty="0">
                <a:solidFill>
                  <a:schemeClr val="bg1"/>
                </a:solidFill>
                <a:latin typeface="Montserrat regular" panose="00000500000000000000" pitchFamily="2" charset="-52"/>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Tree>
    <p:extLst>
      <p:ext uri="{BB962C8B-B14F-4D97-AF65-F5344CB8AC3E}">
        <p14:creationId xmlns:p14="http://schemas.microsoft.com/office/powerpoint/2010/main" val="238947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Заголовок и объект">
    <p:spTree>
      <p:nvGrpSpPr>
        <p:cNvPr id="1" name=""/>
        <p:cNvGrpSpPr/>
        <p:nvPr/>
      </p:nvGrpSpPr>
      <p:grpSpPr>
        <a:xfrm>
          <a:off x="0" y="0"/>
          <a:ext cx="0" cy="0"/>
          <a:chOff x="0" y="0"/>
          <a:chExt cx="0" cy="0"/>
        </a:xfrm>
      </p:grpSpPr>
      <p:pic>
        <p:nvPicPr>
          <p:cNvPr id="8" name="Рисунок 7">
            <a:extLst>
              <a:ext uri="{FF2B5EF4-FFF2-40B4-BE49-F238E27FC236}">
                <a16:creationId xmlns:a16="http://schemas.microsoft.com/office/drawing/2014/main" id="{09E31CE9-C203-BF5A-9453-3523A756FD3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442C9606-4E2E-4588-40EE-C339CEA786F9}"/>
              </a:ext>
            </a:extLst>
          </p:cNvPr>
          <p:cNvSpPr>
            <a:spLocks noGrp="1"/>
          </p:cNvSpPr>
          <p:nvPr>
            <p:ph type="title"/>
          </p:nvPr>
        </p:nvSpPr>
        <p:spPr>
          <a:xfrm>
            <a:off x="731520" y="1097281"/>
            <a:ext cx="10728960" cy="594360"/>
          </a:xfrm>
        </p:spPr>
        <p:txBody>
          <a:bodyPr>
            <a:normAutofit/>
          </a:bodyPr>
          <a:lstStyle>
            <a:lvl1pPr algn="l">
              <a:defRPr sz="2800">
                <a:solidFill>
                  <a:srgbClr val="138189"/>
                </a:solidFill>
              </a:defRPr>
            </a:lvl1pPr>
          </a:lstStyle>
          <a:p>
            <a:r>
              <a:rPr lang="ru-RU" dirty="0"/>
              <a:t>Образец заголовка</a:t>
            </a:r>
          </a:p>
        </p:txBody>
      </p:sp>
      <p:sp>
        <p:nvSpPr>
          <p:cNvPr id="13" name="Объект 2">
            <a:extLst>
              <a:ext uri="{FF2B5EF4-FFF2-40B4-BE49-F238E27FC236}">
                <a16:creationId xmlns:a16="http://schemas.microsoft.com/office/drawing/2014/main" id="{766FB59C-7FD0-9327-5560-951BAC891475}"/>
              </a:ext>
            </a:extLst>
          </p:cNvPr>
          <p:cNvSpPr>
            <a:spLocks noGrp="1"/>
          </p:cNvSpPr>
          <p:nvPr>
            <p:ph idx="1"/>
          </p:nvPr>
        </p:nvSpPr>
        <p:spPr>
          <a:xfrm>
            <a:off x="731520" y="2065654"/>
            <a:ext cx="10728960" cy="4594226"/>
          </a:xfrm>
        </p:spPr>
        <p:txBody>
          <a:bodyPr/>
          <a:lstStyle>
            <a:lvl1pPr marL="342900" indent="-342900" algn="l">
              <a:buClr>
                <a:srgbClr val="138189"/>
              </a:buClr>
              <a:buFont typeface="Arial" panose="020B0604020202020204" pitchFamily="34" charset="0"/>
              <a:buChar char="•"/>
              <a:defRPr lang="ru-RU" dirty="0" smtClean="0">
                <a:solidFill>
                  <a:srgbClr val="161616"/>
                </a:solidFill>
                <a:latin typeface="Montserrat regular" panose="00000500000000000000" pitchFamily="2" charset="-52"/>
              </a:defRPr>
            </a:lvl1pPr>
            <a:lvl2pPr marL="800100" indent="-342900" algn="l">
              <a:buClr>
                <a:srgbClr val="138189"/>
              </a:buClr>
              <a:buFont typeface="Arial" panose="020B0604020202020204" pitchFamily="34" charset="0"/>
              <a:buChar char="•"/>
              <a:defRPr lang="ru-RU" dirty="0" smtClean="0">
                <a:solidFill>
                  <a:srgbClr val="161616"/>
                </a:solidFill>
                <a:latin typeface="Montserrat regular" panose="00000500000000000000" pitchFamily="2" charset="-52"/>
              </a:defRPr>
            </a:lvl2pPr>
            <a:lvl3pPr marL="1257300" indent="-342900" algn="l">
              <a:buClr>
                <a:srgbClr val="138189"/>
              </a:buClr>
              <a:buFont typeface="Arial" panose="020B0604020202020204" pitchFamily="34" charset="0"/>
              <a:buChar char="•"/>
              <a:defRPr lang="ru-RU" dirty="0" smtClean="0">
                <a:solidFill>
                  <a:srgbClr val="161616"/>
                </a:solidFill>
                <a:latin typeface="Montserrat regular" panose="00000500000000000000" pitchFamily="2" charset="-52"/>
              </a:defRPr>
            </a:lvl3pPr>
            <a:lvl4pPr marL="1657350" indent="-285750" algn="l">
              <a:buClr>
                <a:srgbClr val="138189"/>
              </a:buClr>
              <a:buFont typeface="Arial" panose="020B0604020202020204" pitchFamily="34" charset="0"/>
              <a:buChar char="•"/>
              <a:defRPr lang="ru-RU" dirty="0" smtClean="0">
                <a:solidFill>
                  <a:srgbClr val="161616"/>
                </a:solidFill>
                <a:latin typeface="Montserrat regular" panose="00000500000000000000" pitchFamily="2" charset="-52"/>
              </a:defRPr>
            </a:lvl4pPr>
            <a:lvl5pPr marL="2114550" indent="-285750" algn="l">
              <a:buClr>
                <a:srgbClr val="138189"/>
              </a:buClr>
              <a:buFont typeface="Arial" panose="020B0604020202020204" pitchFamily="34" charset="0"/>
              <a:buChar char="•"/>
              <a:defRPr lang="ru-RU" dirty="0">
                <a:solidFill>
                  <a:srgbClr val="161616"/>
                </a:solidFill>
                <a:latin typeface="Montserrat regular" panose="00000500000000000000" pitchFamily="2" charset="-52"/>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Tree>
    <p:extLst>
      <p:ext uri="{BB962C8B-B14F-4D97-AF65-F5344CB8AC3E}">
        <p14:creationId xmlns:p14="http://schemas.microsoft.com/office/powerpoint/2010/main" val="1796930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7_Заголовок и объект">
    <p:spTree>
      <p:nvGrpSpPr>
        <p:cNvPr id="1" name=""/>
        <p:cNvGrpSpPr/>
        <p:nvPr/>
      </p:nvGrpSpPr>
      <p:grpSpPr>
        <a:xfrm>
          <a:off x="0" y="0"/>
          <a:ext cx="0" cy="0"/>
          <a:chOff x="0" y="0"/>
          <a:chExt cx="0" cy="0"/>
        </a:xfrm>
      </p:grpSpPr>
      <p:pic>
        <p:nvPicPr>
          <p:cNvPr id="8" name="Рисунок 7">
            <a:extLst>
              <a:ext uri="{FF2B5EF4-FFF2-40B4-BE49-F238E27FC236}">
                <a16:creationId xmlns:a16="http://schemas.microsoft.com/office/drawing/2014/main" id="{09E31CE9-C203-BF5A-9453-3523A756FD3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442C9606-4E2E-4588-40EE-C339CEA786F9}"/>
              </a:ext>
            </a:extLst>
          </p:cNvPr>
          <p:cNvSpPr>
            <a:spLocks noGrp="1"/>
          </p:cNvSpPr>
          <p:nvPr>
            <p:ph type="title"/>
          </p:nvPr>
        </p:nvSpPr>
        <p:spPr>
          <a:xfrm>
            <a:off x="731520" y="1097281"/>
            <a:ext cx="10728960" cy="594360"/>
          </a:xfrm>
        </p:spPr>
        <p:txBody>
          <a:bodyPr>
            <a:normAutofit/>
          </a:bodyPr>
          <a:lstStyle>
            <a:lvl1pPr algn="l">
              <a:defRPr sz="2800">
                <a:solidFill>
                  <a:srgbClr val="138189"/>
                </a:solidFill>
              </a:defRPr>
            </a:lvl1pPr>
          </a:lstStyle>
          <a:p>
            <a:r>
              <a:rPr lang="ru-RU" dirty="0"/>
              <a:t>Образец заголовка</a:t>
            </a:r>
          </a:p>
        </p:txBody>
      </p:sp>
      <p:sp>
        <p:nvSpPr>
          <p:cNvPr id="5" name="Объект 2">
            <a:extLst>
              <a:ext uri="{FF2B5EF4-FFF2-40B4-BE49-F238E27FC236}">
                <a16:creationId xmlns:a16="http://schemas.microsoft.com/office/drawing/2014/main" id="{EBA04DC2-40A0-83AD-C210-4FB4ACA435CE}"/>
              </a:ext>
            </a:extLst>
          </p:cNvPr>
          <p:cNvSpPr>
            <a:spLocks noGrp="1"/>
          </p:cNvSpPr>
          <p:nvPr>
            <p:ph idx="1"/>
          </p:nvPr>
        </p:nvSpPr>
        <p:spPr>
          <a:xfrm>
            <a:off x="731520" y="2065654"/>
            <a:ext cx="5166360" cy="4594226"/>
          </a:xfrm>
        </p:spPr>
        <p:txBody>
          <a:bodyPr/>
          <a:lstStyle>
            <a:lvl1pPr algn="l">
              <a:defRPr lang="ru-RU" dirty="0" smtClean="0">
                <a:solidFill>
                  <a:srgbClr val="161616"/>
                </a:solidFill>
                <a:latin typeface="Montserrat regular" panose="00000500000000000000" pitchFamily="2" charset="-52"/>
              </a:defRPr>
            </a:lvl1pPr>
            <a:lvl2pPr marL="457200" indent="0" algn="l">
              <a:buFontTx/>
              <a:buNone/>
              <a:defRPr lang="ru-RU" dirty="0" smtClean="0">
                <a:solidFill>
                  <a:srgbClr val="161616"/>
                </a:solidFill>
                <a:latin typeface="Montserrat regular" panose="00000500000000000000" pitchFamily="2" charset="-52"/>
              </a:defRPr>
            </a:lvl2pPr>
            <a:lvl3pPr marL="914400" indent="0" algn="l">
              <a:buFontTx/>
              <a:buNone/>
              <a:defRPr lang="ru-RU" dirty="0" smtClean="0">
                <a:solidFill>
                  <a:srgbClr val="161616"/>
                </a:solidFill>
                <a:latin typeface="Montserrat regular" panose="00000500000000000000" pitchFamily="2" charset="-52"/>
              </a:defRPr>
            </a:lvl3pPr>
            <a:lvl4pPr marL="1371600" indent="0" algn="l">
              <a:buFontTx/>
              <a:buNone/>
              <a:defRPr lang="ru-RU" dirty="0" smtClean="0">
                <a:solidFill>
                  <a:srgbClr val="161616"/>
                </a:solidFill>
                <a:latin typeface="Montserrat regular" panose="00000500000000000000" pitchFamily="2" charset="-52"/>
              </a:defRPr>
            </a:lvl4pPr>
            <a:lvl5pPr marL="1828800" indent="0" algn="l">
              <a:buFontTx/>
              <a:buNone/>
              <a:defRPr lang="ru-RU" dirty="0">
                <a:solidFill>
                  <a:srgbClr val="161616"/>
                </a:solidFill>
                <a:latin typeface="Montserrat regular" panose="00000500000000000000" pitchFamily="2" charset="-52"/>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6" name="Объект 2">
            <a:extLst>
              <a:ext uri="{FF2B5EF4-FFF2-40B4-BE49-F238E27FC236}">
                <a16:creationId xmlns:a16="http://schemas.microsoft.com/office/drawing/2014/main" id="{654E0DCD-021D-F45C-2EDF-22567DC72B9C}"/>
              </a:ext>
            </a:extLst>
          </p:cNvPr>
          <p:cNvSpPr>
            <a:spLocks noGrp="1"/>
          </p:cNvSpPr>
          <p:nvPr>
            <p:ph idx="10"/>
          </p:nvPr>
        </p:nvSpPr>
        <p:spPr>
          <a:xfrm>
            <a:off x="6294120" y="2065654"/>
            <a:ext cx="5166360" cy="4594226"/>
          </a:xfrm>
        </p:spPr>
        <p:txBody>
          <a:bodyPr/>
          <a:lstStyle>
            <a:lvl1pPr algn="l">
              <a:defRPr lang="ru-RU" dirty="0" smtClean="0">
                <a:solidFill>
                  <a:srgbClr val="161616"/>
                </a:solidFill>
                <a:latin typeface="Montserrat regular" panose="00000500000000000000" pitchFamily="2" charset="-52"/>
              </a:defRPr>
            </a:lvl1pPr>
            <a:lvl2pPr marL="457200" indent="0" algn="l">
              <a:buFontTx/>
              <a:buNone/>
              <a:defRPr lang="ru-RU" dirty="0" smtClean="0">
                <a:solidFill>
                  <a:srgbClr val="161616"/>
                </a:solidFill>
                <a:latin typeface="Montserrat regular" panose="00000500000000000000" pitchFamily="2" charset="-52"/>
              </a:defRPr>
            </a:lvl2pPr>
            <a:lvl3pPr marL="914400" indent="0" algn="l">
              <a:buFontTx/>
              <a:buNone/>
              <a:defRPr lang="ru-RU" dirty="0" smtClean="0">
                <a:solidFill>
                  <a:srgbClr val="161616"/>
                </a:solidFill>
                <a:latin typeface="Montserrat regular" panose="00000500000000000000" pitchFamily="2" charset="-52"/>
              </a:defRPr>
            </a:lvl3pPr>
            <a:lvl4pPr marL="1371600" indent="0" algn="l">
              <a:buFontTx/>
              <a:buNone/>
              <a:defRPr lang="ru-RU" dirty="0" smtClean="0">
                <a:solidFill>
                  <a:srgbClr val="161616"/>
                </a:solidFill>
                <a:latin typeface="Montserrat regular" panose="00000500000000000000" pitchFamily="2" charset="-52"/>
              </a:defRPr>
            </a:lvl4pPr>
            <a:lvl5pPr marL="1828800" indent="0" algn="l">
              <a:buFontTx/>
              <a:buNone/>
              <a:defRPr lang="ru-RU" dirty="0">
                <a:solidFill>
                  <a:srgbClr val="161616"/>
                </a:solidFill>
                <a:latin typeface="Montserrat regular" panose="00000500000000000000" pitchFamily="2" charset="-52"/>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Tree>
    <p:extLst>
      <p:ext uri="{BB962C8B-B14F-4D97-AF65-F5344CB8AC3E}">
        <p14:creationId xmlns:p14="http://schemas.microsoft.com/office/powerpoint/2010/main" val="24425306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Заголовок и объект">
    <p:spTree>
      <p:nvGrpSpPr>
        <p:cNvPr id="1" name=""/>
        <p:cNvGrpSpPr/>
        <p:nvPr/>
      </p:nvGrpSpPr>
      <p:grpSpPr>
        <a:xfrm>
          <a:off x="0" y="0"/>
          <a:ext cx="0" cy="0"/>
          <a:chOff x="0" y="0"/>
          <a:chExt cx="0" cy="0"/>
        </a:xfrm>
      </p:grpSpPr>
      <p:pic>
        <p:nvPicPr>
          <p:cNvPr id="6" name="Рисунок 5">
            <a:extLst>
              <a:ext uri="{FF2B5EF4-FFF2-40B4-BE49-F238E27FC236}">
                <a16:creationId xmlns:a16="http://schemas.microsoft.com/office/drawing/2014/main" id="{0D7C2658-4A48-CBAF-1A82-0E58F5EBF10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442C9606-4E2E-4588-40EE-C339CEA786F9}"/>
              </a:ext>
            </a:extLst>
          </p:cNvPr>
          <p:cNvSpPr>
            <a:spLocks noGrp="1"/>
          </p:cNvSpPr>
          <p:nvPr>
            <p:ph type="title"/>
          </p:nvPr>
        </p:nvSpPr>
        <p:spPr>
          <a:xfrm>
            <a:off x="731520" y="1097281"/>
            <a:ext cx="10728960" cy="594360"/>
          </a:xfrm>
        </p:spPr>
        <p:txBody>
          <a:bodyPr>
            <a:normAutofit/>
          </a:bodyPr>
          <a:lstStyle>
            <a:lvl1pPr algn="l">
              <a:defRPr sz="2800">
                <a:solidFill>
                  <a:srgbClr val="138189"/>
                </a:solidFill>
              </a:defRPr>
            </a:lvl1pPr>
          </a:lstStyle>
          <a:p>
            <a:r>
              <a:rPr lang="ru-RU" dirty="0"/>
              <a:t>Образец заголовка</a:t>
            </a:r>
          </a:p>
        </p:txBody>
      </p:sp>
      <p:sp>
        <p:nvSpPr>
          <p:cNvPr id="13" name="Объект 2">
            <a:extLst>
              <a:ext uri="{FF2B5EF4-FFF2-40B4-BE49-F238E27FC236}">
                <a16:creationId xmlns:a16="http://schemas.microsoft.com/office/drawing/2014/main" id="{766FB59C-7FD0-9327-5560-951BAC891475}"/>
              </a:ext>
            </a:extLst>
          </p:cNvPr>
          <p:cNvSpPr>
            <a:spLocks noGrp="1"/>
          </p:cNvSpPr>
          <p:nvPr>
            <p:ph idx="1"/>
          </p:nvPr>
        </p:nvSpPr>
        <p:spPr>
          <a:xfrm>
            <a:off x="731520" y="2065654"/>
            <a:ext cx="10728960" cy="4594226"/>
          </a:xfrm>
        </p:spPr>
        <p:txBody>
          <a:bodyPr/>
          <a:lstStyle>
            <a:lvl1pPr algn="l">
              <a:defRPr lang="ru-RU" dirty="0" smtClean="0">
                <a:solidFill>
                  <a:srgbClr val="161616"/>
                </a:solidFill>
                <a:latin typeface="Montserrat regular" panose="00000500000000000000" pitchFamily="2" charset="-52"/>
              </a:defRPr>
            </a:lvl1pPr>
            <a:lvl2pPr marL="457200" indent="0" algn="l">
              <a:buFontTx/>
              <a:buNone/>
              <a:defRPr lang="ru-RU" dirty="0" smtClean="0">
                <a:solidFill>
                  <a:srgbClr val="161616"/>
                </a:solidFill>
                <a:latin typeface="Montserrat regular" panose="00000500000000000000" pitchFamily="2" charset="-52"/>
              </a:defRPr>
            </a:lvl2pPr>
            <a:lvl3pPr marL="914400" indent="0" algn="l">
              <a:buFontTx/>
              <a:buNone/>
              <a:defRPr lang="ru-RU" dirty="0" smtClean="0">
                <a:solidFill>
                  <a:srgbClr val="161616"/>
                </a:solidFill>
                <a:latin typeface="Montserrat regular" panose="00000500000000000000" pitchFamily="2" charset="-52"/>
              </a:defRPr>
            </a:lvl3pPr>
            <a:lvl4pPr marL="1371600" indent="0" algn="l">
              <a:buFontTx/>
              <a:buNone/>
              <a:defRPr lang="ru-RU" dirty="0" smtClean="0">
                <a:solidFill>
                  <a:srgbClr val="161616"/>
                </a:solidFill>
                <a:latin typeface="Montserrat regular" panose="00000500000000000000" pitchFamily="2" charset="-52"/>
              </a:defRPr>
            </a:lvl4pPr>
            <a:lvl5pPr marL="1828800" indent="0" algn="l">
              <a:buFontTx/>
              <a:buNone/>
              <a:defRPr lang="ru-RU" dirty="0">
                <a:solidFill>
                  <a:srgbClr val="161616"/>
                </a:solidFill>
                <a:latin typeface="Montserrat regular" panose="00000500000000000000" pitchFamily="2" charset="-52"/>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Tree>
    <p:extLst>
      <p:ext uri="{BB962C8B-B14F-4D97-AF65-F5344CB8AC3E}">
        <p14:creationId xmlns:p14="http://schemas.microsoft.com/office/powerpoint/2010/main" val="2782173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6_Заголовок и объект">
    <p:spTree>
      <p:nvGrpSpPr>
        <p:cNvPr id="1" name=""/>
        <p:cNvGrpSpPr/>
        <p:nvPr/>
      </p:nvGrpSpPr>
      <p:grpSpPr>
        <a:xfrm>
          <a:off x="0" y="0"/>
          <a:ext cx="0" cy="0"/>
          <a:chOff x="0" y="0"/>
          <a:chExt cx="0" cy="0"/>
        </a:xfrm>
      </p:grpSpPr>
      <p:pic>
        <p:nvPicPr>
          <p:cNvPr id="6" name="Рисунок 5">
            <a:extLst>
              <a:ext uri="{FF2B5EF4-FFF2-40B4-BE49-F238E27FC236}">
                <a16:creationId xmlns:a16="http://schemas.microsoft.com/office/drawing/2014/main" id="{0D7C2658-4A48-CBAF-1A82-0E58F5EBF10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442C9606-4E2E-4588-40EE-C339CEA786F9}"/>
              </a:ext>
            </a:extLst>
          </p:cNvPr>
          <p:cNvSpPr>
            <a:spLocks noGrp="1"/>
          </p:cNvSpPr>
          <p:nvPr>
            <p:ph type="title"/>
          </p:nvPr>
        </p:nvSpPr>
        <p:spPr>
          <a:xfrm>
            <a:off x="731520" y="1097281"/>
            <a:ext cx="10728960" cy="594360"/>
          </a:xfrm>
        </p:spPr>
        <p:txBody>
          <a:bodyPr>
            <a:normAutofit/>
          </a:bodyPr>
          <a:lstStyle>
            <a:lvl1pPr algn="l">
              <a:defRPr sz="2800">
                <a:solidFill>
                  <a:srgbClr val="138189"/>
                </a:solidFill>
              </a:defRPr>
            </a:lvl1pPr>
          </a:lstStyle>
          <a:p>
            <a:r>
              <a:rPr lang="ru-RU" dirty="0"/>
              <a:t>Образец заголовка</a:t>
            </a:r>
          </a:p>
        </p:txBody>
      </p:sp>
      <p:sp>
        <p:nvSpPr>
          <p:cNvPr id="5" name="Объект 2">
            <a:extLst>
              <a:ext uri="{FF2B5EF4-FFF2-40B4-BE49-F238E27FC236}">
                <a16:creationId xmlns:a16="http://schemas.microsoft.com/office/drawing/2014/main" id="{AE1843D4-49AC-1F6A-A790-A50BD02BDF67}"/>
              </a:ext>
            </a:extLst>
          </p:cNvPr>
          <p:cNvSpPr>
            <a:spLocks noGrp="1"/>
          </p:cNvSpPr>
          <p:nvPr>
            <p:ph idx="1"/>
          </p:nvPr>
        </p:nvSpPr>
        <p:spPr>
          <a:xfrm>
            <a:off x="731520" y="2065654"/>
            <a:ext cx="5166360" cy="4594226"/>
          </a:xfrm>
        </p:spPr>
        <p:txBody>
          <a:bodyPr/>
          <a:lstStyle>
            <a:lvl1pPr algn="l">
              <a:defRPr lang="ru-RU" dirty="0" smtClean="0">
                <a:solidFill>
                  <a:srgbClr val="161616"/>
                </a:solidFill>
                <a:latin typeface="Montserrat regular" panose="00000500000000000000" pitchFamily="2" charset="-52"/>
              </a:defRPr>
            </a:lvl1pPr>
            <a:lvl2pPr marL="457200" indent="0" algn="l">
              <a:buFontTx/>
              <a:buNone/>
              <a:defRPr lang="ru-RU" dirty="0" smtClean="0">
                <a:solidFill>
                  <a:srgbClr val="161616"/>
                </a:solidFill>
                <a:latin typeface="Montserrat regular" panose="00000500000000000000" pitchFamily="2" charset="-52"/>
              </a:defRPr>
            </a:lvl2pPr>
            <a:lvl3pPr marL="914400" indent="0" algn="l">
              <a:buFontTx/>
              <a:buNone/>
              <a:defRPr lang="ru-RU" dirty="0" smtClean="0">
                <a:solidFill>
                  <a:srgbClr val="161616"/>
                </a:solidFill>
                <a:latin typeface="Montserrat regular" panose="00000500000000000000" pitchFamily="2" charset="-52"/>
              </a:defRPr>
            </a:lvl3pPr>
            <a:lvl4pPr marL="1371600" indent="0" algn="l">
              <a:buFontTx/>
              <a:buNone/>
              <a:defRPr lang="ru-RU" dirty="0" smtClean="0">
                <a:solidFill>
                  <a:srgbClr val="161616"/>
                </a:solidFill>
                <a:latin typeface="Montserrat regular" panose="00000500000000000000" pitchFamily="2" charset="-52"/>
              </a:defRPr>
            </a:lvl4pPr>
            <a:lvl5pPr marL="1828800" indent="0" algn="l">
              <a:buFontTx/>
              <a:buNone/>
              <a:defRPr lang="ru-RU" dirty="0">
                <a:solidFill>
                  <a:srgbClr val="161616"/>
                </a:solidFill>
                <a:latin typeface="Montserrat regular" panose="00000500000000000000" pitchFamily="2" charset="-52"/>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7" name="Объект 2">
            <a:extLst>
              <a:ext uri="{FF2B5EF4-FFF2-40B4-BE49-F238E27FC236}">
                <a16:creationId xmlns:a16="http://schemas.microsoft.com/office/drawing/2014/main" id="{0D165736-A4CD-E14C-E750-388DB8D36EF2}"/>
              </a:ext>
            </a:extLst>
          </p:cNvPr>
          <p:cNvSpPr>
            <a:spLocks noGrp="1"/>
          </p:cNvSpPr>
          <p:nvPr>
            <p:ph idx="10"/>
          </p:nvPr>
        </p:nvSpPr>
        <p:spPr>
          <a:xfrm>
            <a:off x="6294120" y="2065654"/>
            <a:ext cx="5166360" cy="4594226"/>
          </a:xfrm>
        </p:spPr>
        <p:txBody>
          <a:bodyPr/>
          <a:lstStyle>
            <a:lvl1pPr algn="l">
              <a:defRPr lang="ru-RU" dirty="0" smtClean="0">
                <a:solidFill>
                  <a:srgbClr val="161616"/>
                </a:solidFill>
                <a:latin typeface="Montserrat regular" panose="00000500000000000000" pitchFamily="2" charset="-52"/>
              </a:defRPr>
            </a:lvl1pPr>
            <a:lvl2pPr marL="457200" indent="0" algn="l">
              <a:buFontTx/>
              <a:buNone/>
              <a:defRPr lang="ru-RU" dirty="0" smtClean="0">
                <a:solidFill>
                  <a:srgbClr val="161616"/>
                </a:solidFill>
                <a:latin typeface="Montserrat regular" panose="00000500000000000000" pitchFamily="2" charset="-52"/>
              </a:defRPr>
            </a:lvl2pPr>
            <a:lvl3pPr marL="914400" indent="0" algn="l">
              <a:buFontTx/>
              <a:buNone/>
              <a:defRPr lang="ru-RU" dirty="0" smtClean="0">
                <a:solidFill>
                  <a:srgbClr val="161616"/>
                </a:solidFill>
                <a:latin typeface="Montserrat regular" panose="00000500000000000000" pitchFamily="2" charset="-52"/>
              </a:defRPr>
            </a:lvl3pPr>
            <a:lvl4pPr marL="1371600" indent="0" algn="l">
              <a:buFontTx/>
              <a:buNone/>
              <a:defRPr lang="ru-RU" dirty="0" smtClean="0">
                <a:solidFill>
                  <a:srgbClr val="161616"/>
                </a:solidFill>
                <a:latin typeface="Montserrat regular" panose="00000500000000000000" pitchFamily="2" charset="-52"/>
              </a:defRPr>
            </a:lvl4pPr>
            <a:lvl5pPr marL="1828800" indent="0" algn="l">
              <a:buFontTx/>
              <a:buNone/>
              <a:defRPr lang="ru-RU" dirty="0">
                <a:solidFill>
                  <a:srgbClr val="161616"/>
                </a:solidFill>
                <a:latin typeface="Montserrat regular" panose="00000500000000000000" pitchFamily="2" charset="-52"/>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Tree>
    <p:extLst>
      <p:ext uri="{BB962C8B-B14F-4D97-AF65-F5344CB8AC3E}">
        <p14:creationId xmlns:p14="http://schemas.microsoft.com/office/powerpoint/2010/main" val="26764124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Заголовок и объект">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8CF78266-F8A0-5247-11A9-BBF2F4FB570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442C9606-4E2E-4588-40EE-C339CEA786F9}"/>
              </a:ext>
            </a:extLst>
          </p:cNvPr>
          <p:cNvSpPr>
            <a:spLocks noGrp="1"/>
          </p:cNvSpPr>
          <p:nvPr>
            <p:ph type="title"/>
          </p:nvPr>
        </p:nvSpPr>
        <p:spPr>
          <a:xfrm>
            <a:off x="731520" y="1097281"/>
            <a:ext cx="10728960" cy="594360"/>
          </a:xfrm>
        </p:spPr>
        <p:txBody>
          <a:bodyPr>
            <a:normAutofit/>
          </a:bodyPr>
          <a:lstStyle>
            <a:lvl1pPr algn="l">
              <a:defRPr sz="2800">
                <a:solidFill>
                  <a:srgbClr val="138189"/>
                </a:solidFill>
              </a:defRPr>
            </a:lvl1pPr>
          </a:lstStyle>
          <a:p>
            <a:r>
              <a:rPr lang="ru-RU" dirty="0"/>
              <a:t>Образец заголовка</a:t>
            </a:r>
          </a:p>
        </p:txBody>
      </p:sp>
      <p:sp>
        <p:nvSpPr>
          <p:cNvPr id="13" name="Объект 2">
            <a:extLst>
              <a:ext uri="{FF2B5EF4-FFF2-40B4-BE49-F238E27FC236}">
                <a16:creationId xmlns:a16="http://schemas.microsoft.com/office/drawing/2014/main" id="{766FB59C-7FD0-9327-5560-951BAC891475}"/>
              </a:ext>
            </a:extLst>
          </p:cNvPr>
          <p:cNvSpPr>
            <a:spLocks noGrp="1"/>
          </p:cNvSpPr>
          <p:nvPr>
            <p:ph idx="1"/>
          </p:nvPr>
        </p:nvSpPr>
        <p:spPr>
          <a:xfrm>
            <a:off x="731520" y="2065654"/>
            <a:ext cx="10728960" cy="4594226"/>
          </a:xfrm>
        </p:spPr>
        <p:txBody>
          <a:bodyPr/>
          <a:lstStyle>
            <a:lvl1pPr algn="l">
              <a:defRPr lang="ru-RU" dirty="0" smtClean="0">
                <a:solidFill>
                  <a:srgbClr val="161616"/>
                </a:solidFill>
                <a:latin typeface="Montserrat regular" panose="00000500000000000000" pitchFamily="2" charset="-52"/>
              </a:defRPr>
            </a:lvl1pPr>
            <a:lvl2pPr marL="457200" indent="0" algn="l">
              <a:buFontTx/>
              <a:buNone/>
              <a:defRPr lang="ru-RU" dirty="0" smtClean="0">
                <a:solidFill>
                  <a:srgbClr val="161616"/>
                </a:solidFill>
                <a:latin typeface="Montserrat regular" panose="00000500000000000000" pitchFamily="2" charset="-52"/>
              </a:defRPr>
            </a:lvl2pPr>
            <a:lvl3pPr marL="914400" indent="0" algn="l">
              <a:buFontTx/>
              <a:buNone/>
              <a:defRPr lang="ru-RU" dirty="0" smtClean="0">
                <a:solidFill>
                  <a:srgbClr val="161616"/>
                </a:solidFill>
                <a:latin typeface="Montserrat regular" panose="00000500000000000000" pitchFamily="2" charset="-52"/>
              </a:defRPr>
            </a:lvl3pPr>
            <a:lvl4pPr marL="1371600" indent="0" algn="l">
              <a:buFontTx/>
              <a:buNone/>
              <a:defRPr lang="ru-RU" dirty="0" smtClean="0">
                <a:solidFill>
                  <a:srgbClr val="161616"/>
                </a:solidFill>
                <a:latin typeface="Montserrat regular" panose="00000500000000000000" pitchFamily="2" charset="-52"/>
              </a:defRPr>
            </a:lvl4pPr>
            <a:lvl5pPr marL="1828800" indent="0" algn="l">
              <a:buFontTx/>
              <a:buNone/>
              <a:defRPr lang="ru-RU" dirty="0">
                <a:solidFill>
                  <a:srgbClr val="161616"/>
                </a:solidFill>
                <a:latin typeface="Montserrat regular" panose="00000500000000000000" pitchFamily="2" charset="-52"/>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Tree>
    <p:extLst>
      <p:ext uri="{BB962C8B-B14F-4D97-AF65-F5344CB8AC3E}">
        <p14:creationId xmlns:p14="http://schemas.microsoft.com/office/powerpoint/2010/main" val="21749501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Заголовок и объект">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8CF78266-F8A0-5247-11A9-BBF2F4FB570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442C9606-4E2E-4588-40EE-C339CEA786F9}"/>
              </a:ext>
            </a:extLst>
          </p:cNvPr>
          <p:cNvSpPr>
            <a:spLocks noGrp="1"/>
          </p:cNvSpPr>
          <p:nvPr>
            <p:ph type="title"/>
          </p:nvPr>
        </p:nvSpPr>
        <p:spPr>
          <a:xfrm>
            <a:off x="731520" y="1097281"/>
            <a:ext cx="10728960" cy="594360"/>
          </a:xfrm>
        </p:spPr>
        <p:txBody>
          <a:bodyPr>
            <a:normAutofit/>
          </a:bodyPr>
          <a:lstStyle>
            <a:lvl1pPr algn="l">
              <a:defRPr sz="2800">
                <a:solidFill>
                  <a:srgbClr val="138189"/>
                </a:solidFill>
              </a:defRPr>
            </a:lvl1pPr>
          </a:lstStyle>
          <a:p>
            <a:r>
              <a:rPr lang="ru-RU" dirty="0"/>
              <a:t>Образец заголовка</a:t>
            </a:r>
          </a:p>
        </p:txBody>
      </p:sp>
      <p:sp>
        <p:nvSpPr>
          <p:cNvPr id="13" name="Объект 2">
            <a:extLst>
              <a:ext uri="{FF2B5EF4-FFF2-40B4-BE49-F238E27FC236}">
                <a16:creationId xmlns:a16="http://schemas.microsoft.com/office/drawing/2014/main" id="{766FB59C-7FD0-9327-5560-951BAC891475}"/>
              </a:ext>
            </a:extLst>
          </p:cNvPr>
          <p:cNvSpPr>
            <a:spLocks noGrp="1"/>
          </p:cNvSpPr>
          <p:nvPr>
            <p:ph idx="1"/>
          </p:nvPr>
        </p:nvSpPr>
        <p:spPr>
          <a:xfrm>
            <a:off x="731520" y="2065654"/>
            <a:ext cx="5166360" cy="4594226"/>
          </a:xfrm>
        </p:spPr>
        <p:txBody>
          <a:bodyPr/>
          <a:lstStyle>
            <a:lvl1pPr algn="l">
              <a:defRPr lang="ru-RU" dirty="0" smtClean="0">
                <a:solidFill>
                  <a:srgbClr val="161616"/>
                </a:solidFill>
                <a:latin typeface="Montserrat regular" panose="00000500000000000000" pitchFamily="2" charset="-52"/>
              </a:defRPr>
            </a:lvl1pPr>
            <a:lvl2pPr marL="457200" indent="0" algn="l">
              <a:buFontTx/>
              <a:buNone/>
              <a:defRPr lang="ru-RU" dirty="0" smtClean="0">
                <a:solidFill>
                  <a:srgbClr val="161616"/>
                </a:solidFill>
                <a:latin typeface="Montserrat regular" panose="00000500000000000000" pitchFamily="2" charset="-52"/>
              </a:defRPr>
            </a:lvl2pPr>
            <a:lvl3pPr marL="914400" indent="0" algn="l">
              <a:buFontTx/>
              <a:buNone/>
              <a:defRPr lang="ru-RU" dirty="0" smtClean="0">
                <a:solidFill>
                  <a:srgbClr val="161616"/>
                </a:solidFill>
                <a:latin typeface="Montserrat regular" panose="00000500000000000000" pitchFamily="2" charset="-52"/>
              </a:defRPr>
            </a:lvl3pPr>
            <a:lvl4pPr marL="1371600" indent="0" algn="l">
              <a:buFontTx/>
              <a:buNone/>
              <a:defRPr lang="ru-RU" dirty="0" smtClean="0">
                <a:solidFill>
                  <a:srgbClr val="161616"/>
                </a:solidFill>
                <a:latin typeface="Montserrat regular" panose="00000500000000000000" pitchFamily="2" charset="-52"/>
              </a:defRPr>
            </a:lvl4pPr>
            <a:lvl5pPr marL="1828800" indent="0" algn="l">
              <a:buFontTx/>
              <a:buNone/>
              <a:defRPr lang="ru-RU" dirty="0">
                <a:solidFill>
                  <a:srgbClr val="161616"/>
                </a:solidFill>
                <a:latin typeface="Montserrat regular" panose="00000500000000000000" pitchFamily="2" charset="-52"/>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6" name="Объект 2">
            <a:extLst>
              <a:ext uri="{FF2B5EF4-FFF2-40B4-BE49-F238E27FC236}">
                <a16:creationId xmlns:a16="http://schemas.microsoft.com/office/drawing/2014/main" id="{A1DDF331-2770-C4DD-6ACE-560DF3BAD0E4}"/>
              </a:ext>
            </a:extLst>
          </p:cNvPr>
          <p:cNvSpPr>
            <a:spLocks noGrp="1"/>
          </p:cNvSpPr>
          <p:nvPr>
            <p:ph idx="10"/>
          </p:nvPr>
        </p:nvSpPr>
        <p:spPr>
          <a:xfrm>
            <a:off x="6294120" y="2065654"/>
            <a:ext cx="5166360" cy="4594226"/>
          </a:xfrm>
        </p:spPr>
        <p:txBody>
          <a:bodyPr/>
          <a:lstStyle>
            <a:lvl1pPr algn="l">
              <a:defRPr lang="ru-RU" dirty="0" smtClean="0">
                <a:solidFill>
                  <a:srgbClr val="161616"/>
                </a:solidFill>
                <a:latin typeface="Montserrat regular" panose="00000500000000000000" pitchFamily="2" charset="-52"/>
              </a:defRPr>
            </a:lvl1pPr>
            <a:lvl2pPr marL="457200" indent="0" algn="l">
              <a:buFontTx/>
              <a:buNone/>
              <a:defRPr lang="ru-RU" dirty="0" smtClean="0">
                <a:solidFill>
                  <a:srgbClr val="161616"/>
                </a:solidFill>
                <a:latin typeface="Montserrat regular" panose="00000500000000000000" pitchFamily="2" charset="-52"/>
              </a:defRPr>
            </a:lvl2pPr>
            <a:lvl3pPr marL="914400" indent="0" algn="l">
              <a:buFontTx/>
              <a:buNone/>
              <a:defRPr lang="ru-RU" dirty="0" smtClean="0">
                <a:solidFill>
                  <a:srgbClr val="161616"/>
                </a:solidFill>
                <a:latin typeface="Montserrat regular" panose="00000500000000000000" pitchFamily="2" charset="-52"/>
              </a:defRPr>
            </a:lvl3pPr>
            <a:lvl4pPr marL="1371600" indent="0" algn="l">
              <a:buFontTx/>
              <a:buNone/>
              <a:defRPr lang="ru-RU" dirty="0" smtClean="0">
                <a:solidFill>
                  <a:srgbClr val="161616"/>
                </a:solidFill>
                <a:latin typeface="Montserrat regular" panose="00000500000000000000" pitchFamily="2" charset="-52"/>
              </a:defRPr>
            </a:lvl4pPr>
            <a:lvl5pPr marL="1828800" indent="0" algn="l">
              <a:buFontTx/>
              <a:buNone/>
              <a:defRPr lang="ru-RU" dirty="0">
                <a:solidFill>
                  <a:srgbClr val="161616"/>
                </a:solidFill>
                <a:latin typeface="Montserrat regular" panose="00000500000000000000" pitchFamily="2" charset="-52"/>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Tree>
    <p:extLst>
      <p:ext uri="{BB962C8B-B14F-4D97-AF65-F5344CB8AC3E}">
        <p14:creationId xmlns:p14="http://schemas.microsoft.com/office/powerpoint/2010/main" val="26340081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Заголовок и объект">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BD5270E1-4BAB-A5BC-91CF-58DB05B9280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442C9606-4E2E-4588-40EE-C339CEA786F9}"/>
              </a:ext>
            </a:extLst>
          </p:cNvPr>
          <p:cNvSpPr>
            <a:spLocks noGrp="1"/>
          </p:cNvSpPr>
          <p:nvPr>
            <p:ph type="title"/>
          </p:nvPr>
        </p:nvSpPr>
        <p:spPr>
          <a:xfrm>
            <a:off x="731520" y="1097281"/>
            <a:ext cx="10728960" cy="594360"/>
          </a:xfrm>
        </p:spPr>
        <p:txBody>
          <a:bodyPr>
            <a:normAutofit/>
          </a:bodyPr>
          <a:lstStyle>
            <a:lvl1pPr algn="l">
              <a:defRPr sz="2800">
                <a:solidFill>
                  <a:srgbClr val="138189"/>
                </a:solidFill>
              </a:defRPr>
            </a:lvl1pPr>
          </a:lstStyle>
          <a:p>
            <a:r>
              <a:rPr lang="ru-RU" dirty="0"/>
              <a:t>Образец заголовка</a:t>
            </a:r>
          </a:p>
        </p:txBody>
      </p:sp>
      <p:sp>
        <p:nvSpPr>
          <p:cNvPr id="13" name="Объект 2">
            <a:extLst>
              <a:ext uri="{FF2B5EF4-FFF2-40B4-BE49-F238E27FC236}">
                <a16:creationId xmlns:a16="http://schemas.microsoft.com/office/drawing/2014/main" id="{766FB59C-7FD0-9327-5560-951BAC891475}"/>
              </a:ext>
            </a:extLst>
          </p:cNvPr>
          <p:cNvSpPr>
            <a:spLocks noGrp="1"/>
          </p:cNvSpPr>
          <p:nvPr>
            <p:ph idx="1"/>
          </p:nvPr>
        </p:nvSpPr>
        <p:spPr>
          <a:xfrm>
            <a:off x="731520" y="2065654"/>
            <a:ext cx="10728960" cy="4594226"/>
          </a:xfrm>
        </p:spPr>
        <p:txBody>
          <a:bodyPr/>
          <a:lstStyle>
            <a:lvl1pPr algn="l">
              <a:defRPr lang="ru-RU" dirty="0" smtClean="0">
                <a:solidFill>
                  <a:srgbClr val="161616"/>
                </a:solidFill>
                <a:latin typeface="Montserrat regular" panose="00000500000000000000" pitchFamily="2" charset="-52"/>
              </a:defRPr>
            </a:lvl1pPr>
            <a:lvl2pPr marL="457200" indent="0" algn="l">
              <a:buFontTx/>
              <a:buNone/>
              <a:defRPr lang="ru-RU" dirty="0" smtClean="0">
                <a:solidFill>
                  <a:srgbClr val="161616"/>
                </a:solidFill>
                <a:latin typeface="Montserrat regular" panose="00000500000000000000" pitchFamily="2" charset="-52"/>
              </a:defRPr>
            </a:lvl2pPr>
            <a:lvl3pPr marL="914400" indent="0" algn="l">
              <a:buFontTx/>
              <a:buNone/>
              <a:defRPr lang="ru-RU" dirty="0" smtClean="0">
                <a:solidFill>
                  <a:srgbClr val="161616"/>
                </a:solidFill>
                <a:latin typeface="Montserrat regular" panose="00000500000000000000" pitchFamily="2" charset="-52"/>
              </a:defRPr>
            </a:lvl3pPr>
            <a:lvl4pPr marL="1371600" indent="0" algn="l">
              <a:buFontTx/>
              <a:buNone/>
              <a:defRPr lang="ru-RU" dirty="0" smtClean="0">
                <a:solidFill>
                  <a:srgbClr val="161616"/>
                </a:solidFill>
                <a:latin typeface="Montserrat regular" panose="00000500000000000000" pitchFamily="2" charset="-52"/>
              </a:defRPr>
            </a:lvl4pPr>
            <a:lvl5pPr marL="1828800" indent="0" algn="l">
              <a:buFontTx/>
              <a:buNone/>
              <a:defRPr lang="ru-RU" dirty="0">
                <a:solidFill>
                  <a:srgbClr val="161616"/>
                </a:solidFill>
                <a:latin typeface="Montserrat regular" panose="00000500000000000000" pitchFamily="2" charset="-52"/>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Tree>
    <p:extLst>
      <p:ext uri="{BB962C8B-B14F-4D97-AF65-F5344CB8AC3E}">
        <p14:creationId xmlns:p14="http://schemas.microsoft.com/office/powerpoint/2010/main" val="13880495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Заголовок раздела">
    <p:spTree>
      <p:nvGrpSpPr>
        <p:cNvPr id="1" name=""/>
        <p:cNvGrpSpPr/>
        <p:nvPr/>
      </p:nvGrpSpPr>
      <p:grpSpPr>
        <a:xfrm>
          <a:off x="0" y="0"/>
          <a:ext cx="0" cy="0"/>
          <a:chOff x="0" y="0"/>
          <a:chExt cx="0" cy="0"/>
        </a:xfrm>
      </p:grpSpPr>
      <p:pic>
        <p:nvPicPr>
          <p:cNvPr id="32" name="Рисунок 31">
            <a:extLst>
              <a:ext uri="{FF2B5EF4-FFF2-40B4-BE49-F238E27FC236}">
                <a16:creationId xmlns:a16="http://schemas.microsoft.com/office/drawing/2014/main" id="{C76EB2BD-F2B4-D605-EF79-8FBD2DA6A49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28" name="Рисунок 27">
            <a:extLst>
              <a:ext uri="{FF2B5EF4-FFF2-40B4-BE49-F238E27FC236}">
                <a16:creationId xmlns:a16="http://schemas.microsoft.com/office/drawing/2014/main" id="{598F62C9-8BAB-8957-DA8D-D17A7AC685DC}"/>
              </a:ext>
            </a:extLst>
          </p:cNvPr>
          <p:cNvSpPr>
            <a:spLocks noGrp="1"/>
          </p:cNvSpPr>
          <p:nvPr>
            <p:ph type="pic" sz="quarter" idx="10" hasCustomPrompt="1"/>
          </p:nvPr>
        </p:nvSpPr>
        <p:spPr>
          <a:xfrm>
            <a:off x="0" y="0"/>
            <a:ext cx="12192000" cy="6858000"/>
          </a:xfrm>
          <a:custGeom>
            <a:avLst/>
            <a:gdLst>
              <a:gd name="connsiteX0" fmla="*/ 0 w 12192000"/>
              <a:gd name="connsiteY0" fmla="*/ 0 h 6858000"/>
              <a:gd name="connsiteX1" fmla="*/ 12192000 w 12192000"/>
              <a:gd name="connsiteY1" fmla="*/ 0 h 6858000"/>
              <a:gd name="connsiteX2" fmla="*/ 5334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cubicBezTo>
                  <a:pt x="12192000" y="3799205"/>
                  <a:pt x="9133205" y="6858000"/>
                  <a:pt x="5334000" y="6858000"/>
                </a:cubicBezTo>
                <a:lnTo>
                  <a:pt x="0" y="6858000"/>
                </a:lnTo>
                <a:close/>
              </a:path>
            </a:pathLst>
          </a:custGeom>
        </p:spPr>
        <p:txBody>
          <a:bodyPr wrap="square" anchor="ctr">
            <a:noAutofit/>
          </a:bodyPr>
          <a:lstStyle>
            <a:lvl1pPr marL="0" indent="0" algn="ctr">
              <a:buFontTx/>
              <a:buNone/>
              <a:defRPr/>
            </a:lvl1pPr>
          </a:lstStyle>
          <a:p>
            <a:r>
              <a:rPr lang="ru-RU" dirty="0"/>
              <a:t>Фото</a:t>
            </a:r>
          </a:p>
        </p:txBody>
      </p:sp>
    </p:spTree>
    <p:extLst>
      <p:ext uri="{BB962C8B-B14F-4D97-AF65-F5344CB8AC3E}">
        <p14:creationId xmlns:p14="http://schemas.microsoft.com/office/powerpoint/2010/main" val="6263560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170FFDF-0F1C-1BDE-2C7C-6F1EEA51EC92}"/>
              </a:ext>
            </a:extLst>
          </p:cNvPr>
          <p:cNvSpPr>
            <a:spLocks noGrp="1"/>
          </p:cNvSpPr>
          <p:nvPr>
            <p:ph type="title"/>
          </p:nvPr>
        </p:nvSpPr>
        <p:spPr>
          <a:xfrm>
            <a:off x="838200" y="4556760"/>
            <a:ext cx="10515600" cy="972343"/>
          </a:xfrm>
          <a:prstGeom prst="rect">
            <a:avLst/>
          </a:prstGeom>
        </p:spPr>
        <p:txBody>
          <a:bodyPr vert="horz" lIns="91440" tIns="45720" rIns="91440" bIns="45720" rtlCol="0" anchor="t">
            <a:normAutofit/>
          </a:bodyPr>
          <a:lstStyle/>
          <a:p>
            <a:r>
              <a:rPr lang="ru-RU" dirty="0"/>
              <a:t>Образец заголовка</a:t>
            </a:r>
          </a:p>
        </p:txBody>
      </p:sp>
      <p:sp>
        <p:nvSpPr>
          <p:cNvPr id="3" name="Текст 2">
            <a:extLst>
              <a:ext uri="{FF2B5EF4-FFF2-40B4-BE49-F238E27FC236}">
                <a16:creationId xmlns:a16="http://schemas.microsoft.com/office/drawing/2014/main" id="{3C42A32B-87BF-A1C4-AE44-6C01AC3A9436}"/>
              </a:ext>
            </a:extLst>
          </p:cNvPr>
          <p:cNvSpPr>
            <a:spLocks noGrp="1"/>
          </p:cNvSpPr>
          <p:nvPr>
            <p:ph type="body" idx="1"/>
          </p:nvPr>
        </p:nvSpPr>
        <p:spPr>
          <a:xfrm>
            <a:off x="838200" y="5547360"/>
            <a:ext cx="10515600" cy="1112520"/>
          </a:xfrm>
          <a:prstGeom prst="rect">
            <a:avLst/>
          </a:prstGeom>
        </p:spPr>
        <p:txBody>
          <a:bodyPr vert="horz" lIns="91440" tIns="45720" rIns="91440" bIns="45720" rtlCol="0">
            <a:normAutofit/>
          </a:bodyPr>
          <a:lstStyle/>
          <a:p>
            <a:pPr lvl="0"/>
            <a:r>
              <a:rPr lang="ru-RU" dirty="0"/>
              <a:t>Образец текста</a:t>
            </a:r>
          </a:p>
        </p:txBody>
      </p:sp>
    </p:spTree>
    <p:extLst>
      <p:ext uri="{BB962C8B-B14F-4D97-AF65-F5344CB8AC3E}">
        <p14:creationId xmlns:p14="http://schemas.microsoft.com/office/powerpoint/2010/main" val="14327913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70" r:id="rId3"/>
    <p:sldLayoutId id="2147483663" r:id="rId4"/>
    <p:sldLayoutId id="2147483669" r:id="rId5"/>
    <p:sldLayoutId id="2147483664" r:id="rId6"/>
    <p:sldLayoutId id="2147483668" r:id="rId7"/>
    <p:sldLayoutId id="2147483665" r:id="rId8"/>
    <p:sldLayoutId id="2147483651" r:id="rId9"/>
    <p:sldLayoutId id="2147483661" r:id="rId10"/>
    <p:sldLayoutId id="2147483662" r:id="rId11"/>
  </p:sldLayoutIdLst>
  <p:txStyles>
    <p:titleStyle>
      <a:lvl1pPr algn="ctr" defTabSz="914400" rtl="0" eaLnBrk="1" latinLnBrk="0" hangingPunct="1">
        <a:lnSpc>
          <a:spcPct val="90000"/>
        </a:lnSpc>
        <a:spcBef>
          <a:spcPct val="0"/>
        </a:spcBef>
        <a:buNone/>
        <a:defRPr sz="3600" kern="1200">
          <a:solidFill>
            <a:schemeClr val="bg1"/>
          </a:solidFill>
          <a:latin typeface="+mj-lt"/>
          <a:ea typeface="+mj-ea"/>
          <a:cs typeface="+mj-cs"/>
        </a:defRPr>
      </a:lvl1pPr>
    </p:titleStyle>
    <p:bodyStyle>
      <a:lvl1pPr marL="0" indent="0" algn="ctr" defTabSz="914400" rtl="0" eaLnBrk="1" latinLnBrk="0" hangingPunct="1">
        <a:lnSpc>
          <a:spcPct val="90000"/>
        </a:lnSpc>
        <a:spcBef>
          <a:spcPts val="1000"/>
        </a:spcBef>
        <a:buFontTx/>
        <a:buNone/>
        <a:defRPr sz="24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13.svg"/><Relationship Id="rId7" Type="http://schemas.openxmlformats.org/officeDocument/2006/relationships/image" Target="../media/image17.svg"/><Relationship Id="rId2" Type="http://schemas.openxmlformats.org/officeDocument/2006/relationships/image" Target="../media/image12.png"/><Relationship Id="rId1" Type="http://schemas.openxmlformats.org/officeDocument/2006/relationships/slideLayout" Target="../slideLayouts/slideLayout6.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image" Target="../media/image13.svg"/><Relationship Id="rId7" Type="http://schemas.openxmlformats.org/officeDocument/2006/relationships/image" Target="../media/image17.svg"/><Relationship Id="rId2" Type="http://schemas.openxmlformats.org/officeDocument/2006/relationships/image" Target="../media/image12.png"/><Relationship Id="rId1" Type="http://schemas.openxmlformats.org/officeDocument/2006/relationships/slideLayout" Target="../slideLayouts/slideLayout6.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chart" Target="../charts/chart15.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chart" Target="../charts/chart18.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chart" Target="../charts/chart19.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chart" Target="../charts/chart20.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3" Type="http://schemas.openxmlformats.org/officeDocument/2006/relationships/image" Target="../media/image13.svg"/><Relationship Id="rId7" Type="http://schemas.openxmlformats.org/officeDocument/2006/relationships/image" Target="../media/image17.svg"/><Relationship Id="rId2" Type="http://schemas.openxmlformats.org/officeDocument/2006/relationships/image" Target="../media/image12.png"/><Relationship Id="rId1" Type="http://schemas.openxmlformats.org/officeDocument/2006/relationships/slideLayout" Target="../slideLayouts/slideLayout6.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chart" Target="../charts/chart21.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chart" Target="../charts/chart23.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chart" Target="../charts/chart24.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7.xml.rels><?xml version="1.0" encoding="UTF-8" standalone="yes"?>
<Relationships xmlns="http://schemas.openxmlformats.org/package/2006/relationships"><Relationship Id="rId3" Type="http://schemas.openxmlformats.org/officeDocument/2006/relationships/image" Target="../media/image13.svg"/><Relationship Id="rId7" Type="http://schemas.openxmlformats.org/officeDocument/2006/relationships/image" Target="../media/image17.svg"/><Relationship Id="rId2" Type="http://schemas.openxmlformats.org/officeDocument/2006/relationships/image" Target="../media/image12.png"/><Relationship Id="rId1" Type="http://schemas.openxmlformats.org/officeDocument/2006/relationships/slideLayout" Target="../slideLayouts/slideLayout6.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chart" Target="../charts/chart26.xml"/><Relationship Id="rId2" Type="http://schemas.openxmlformats.org/officeDocument/2006/relationships/chart" Target="../charts/chart25.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chart" Target="../charts/chart27.xml"/><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chart" Target="../charts/chart28.xml"/><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7.xml.rels><?xml version="1.0" encoding="UTF-8" standalone="yes"?>
<Relationships xmlns="http://schemas.openxmlformats.org/package/2006/relationships"><Relationship Id="rId3" Type="http://schemas.openxmlformats.org/officeDocument/2006/relationships/image" Target="../media/image13.svg"/><Relationship Id="rId7" Type="http://schemas.openxmlformats.org/officeDocument/2006/relationships/image" Target="../media/image17.svg"/><Relationship Id="rId2" Type="http://schemas.openxmlformats.org/officeDocument/2006/relationships/image" Target="../media/image12.png"/><Relationship Id="rId1" Type="http://schemas.openxmlformats.org/officeDocument/2006/relationships/slideLayout" Target="../slideLayouts/slideLayout6.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3" Type="http://schemas.openxmlformats.org/officeDocument/2006/relationships/chart" Target="../charts/chart30.xml"/><Relationship Id="rId2" Type="http://schemas.openxmlformats.org/officeDocument/2006/relationships/chart" Target="../charts/chart29.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3.svg"/><Relationship Id="rId7" Type="http://schemas.openxmlformats.org/officeDocument/2006/relationships/image" Target="../media/image17.svg"/><Relationship Id="rId2" Type="http://schemas.openxmlformats.org/officeDocument/2006/relationships/image" Target="../media/image12.png"/><Relationship Id="rId1" Type="http://schemas.openxmlformats.org/officeDocument/2006/relationships/slideLayout" Target="../slideLayouts/slideLayout6.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s>
</file>

<file path=ppt/slides/_rels/slide60.xml.rels><?xml version="1.0" encoding="UTF-8" standalone="yes"?>
<Relationships xmlns="http://schemas.openxmlformats.org/package/2006/relationships"><Relationship Id="rId2" Type="http://schemas.openxmlformats.org/officeDocument/2006/relationships/chart" Target="../charts/chart31.xml"/><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chart" Target="../charts/chart32.xml"/><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2" Type="http://schemas.openxmlformats.org/officeDocument/2006/relationships/chart" Target="../charts/chart33.xml"/><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2" Type="http://schemas.openxmlformats.org/officeDocument/2006/relationships/chart" Target="../charts/chart34.xml"/><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7.xml.rels><?xml version="1.0" encoding="UTF-8" standalone="yes"?>
<Relationships xmlns="http://schemas.openxmlformats.org/package/2006/relationships"><Relationship Id="rId3" Type="http://schemas.openxmlformats.org/officeDocument/2006/relationships/image" Target="../media/image13.svg"/><Relationship Id="rId7" Type="http://schemas.openxmlformats.org/officeDocument/2006/relationships/image" Target="../media/image17.svg"/><Relationship Id="rId2" Type="http://schemas.openxmlformats.org/officeDocument/2006/relationships/image" Target="../media/image12.png"/><Relationship Id="rId1" Type="http://schemas.openxmlformats.org/officeDocument/2006/relationships/slideLayout" Target="../slideLayouts/slideLayout6.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3" Type="http://schemas.openxmlformats.org/officeDocument/2006/relationships/chart" Target="../charts/chart36.xml"/><Relationship Id="rId2" Type="http://schemas.openxmlformats.org/officeDocument/2006/relationships/chart" Target="../charts/chart3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2" Type="http://schemas.openxmlformats.org/officeDocument/2006/relationships/chart" Target="../charts/chart37.xml"/><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2" Type="http://schemas.openxmlformats.org/officeDocument/2006/relationships/chart" Target="../charts/chart38.xml"/><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7006AD5E-8059-51D8-7B2E-A3A2EF52D8CE}"/>
              </a:ext>
            </a:extLst>
          </p:cNvPr>
          <p:cNvSpPr>
            <a:spLocks noGrp="1"/>
          </p:cNvSpPr>
          <p:nvPr>
            <p:ph type="title"/>
          </p:nvPr>
        </p:nvSpPr>
        <p:spPr>
          <a:xfrm>
            <a:off x="838200" y="4334338"/>
            <a:ext cx="10515600" cy="972343"/>
          </a:xfrm>
        </p:spPr>
        <p:txBody>
          <a:bodyPr>
            <a:normAutofit fontScale="90000"/>
          </a:bodyPr>
          <a:lstStyle/>
          <a:p>
            <a:r>
              <a:rPr lang="ru-RU" b="1" dirty="0"/>
              <a:t>Результаты Всероссийских проверочных работ (ВПР) </a:t>
            </a:r>
            <a:br>
              <a:rPr lang="ru-RU" b="1" dirty="0"/>
            </a:br>
            <a:r>
              <a:rPr lang="ru-RU" b="1" dirty="0"/>
              <a:t>в  Приморском крае</a:t>
            </a:r>
            <a:br>
              <a:rPr lang="ru-RU" b="1" dirty="0"/>
            </a:br>
            <a:br>
              <a:rPr lang="ru-RU" b="1" dirty="0"/>
            </a:br>
            <a:r>
              <a:rPr lang="ru-RU" b="1" dirty="0"/>
              <a:t>2026 год</a:t>
            </a:r>
            <a:br>
              <a:rPr lang="ru-RU" b="1" dirty="0"/>
            </a:br>
            <a:r>
              <a:rPr lang="ru-RU" b="1" dirty="0"/>
              <a:t>5 класс</a:t>
            </a:r>
          </a:p>
        </p:txBody>
      </p:sp>
    </p:spTree>
    <p:extLst>
      <p:ext uri="{BB962C8B-B14F-4D97-AF65-F5344CB8AC3E}">
        <p14:creationId xmlns:p14="http://schemas.microsoft.com/office/powerpoint/2010/main" val="20567016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6688455" cy="509260"/>
          </a:xfrm>
        </p:spPr>
        <p:txBody>
          <a:bodyPr>
            <a:noAutofit/>
          </a:bodyPr>
          <a:lstStyle/>
          <a:p>
            <a:r>
              <a:rPr lang="ru-RU" sz="2000" b="1" dirty="0"/>
              <a:t>Распределение участников по отметкам, %</a:t>
            </a:r>
          </a:p>
        </p:txBody>
      </p:sp>
      <p:sp>
        <p:nvSpPr>
          <p:cNvPr id="7" name="TextBox 6">
            <a:extLst>
              <a:ext uri="{FF2B5EF4-FFF2-40B4-BE49-F238E27FC236}">
                <a16:creationId xmlns:a16="http://schemas.microsoft.com/office/drawing/2014/main" id="{B09C5954-11AA-49BA-9401-AA2BF5E97928}"/>
              </a:ext>
            </a:extLst>
          </p:cNvPr>
          <p:cNvSpPr txBox="1"/>
          <p:nvPr/>
        </p:nvSpPr>
        <p:spPr>
          <a:xfrm>
            <a:off x="10562067" y="17520"/>
            <a:ext cx="1629933" cy="276999"/>
          </a:xfrm>
          <a:prstGeom prst="rect">
            <a:avLst/>
          </a:prstGeom>
          <a:noFill/>
        </p:spPr>
        <p:txBody>
          <a:bodyPr wrap="none" rtlCol="0">
            <a:spAutoFit/>
          </a:bodyPr>
          <a:lstStyle/>
          <a:p>
            <a:r>
              <a:rPr lang="ru-RU" sz="1200" dirty="0">
                <a:solidFill>
                  <a:schemeClr val="tx2">
                    <a:lumMod val="40000"/>
                    <a:lumOff val="60000"/>
                  </a:schemeClr>
                </a:solidFill>
              </a:rPr>
              <a:t>Русский язык, 5 класс</a:t>
            </a:r>
          </a:p>
        </p:txBody>
      </p:sp>
      <p:graphicFrame>
        <p:nvGraphicFramePr>
          <p:cNvPr id="8" name="Диаграмма 7">
            <a:extLst>
              <a:ext uri="{FF2B5EF4-FFF2-40B4-BE49-F238E27FC236}">
                <a16:creationId xmlns:a16="http://schemas.microsoft.com/office/drawing/2014/main" id="{3B2B2D0D-ECF3-423D-BCC8-F1F3FDF5B854}"/>
              </a:ext>
            </a:extLst>
          </p:cNvPr>
          <p:cNvGraphicFramePr>
            <a:graphicFrameLocks/>
          </p:cNvGraphicFramePr>
          <p:nvPr>
            <p:extLst>
              <p:ext uri="{D42A27DB-BD31-4B8C-83A1-F6EECF244321}">
                <p14:modId xmlns:p14="http://schemas.microsoft.com/office/powerpoint/2010/main" val="2621181328"/>
              </p:ext>
            </p:extLst>
          </p:nvPr>
        </p:nvGraphicFramePr>
        <p:xfrm>
          <a:off x="502023" y="833718"/>
          <a:ext cx="11223812" cy="58987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2584371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6688455" cy="509260"/>
          </a:xfrm>
        </p:spPr>
        <p:txBody>
          <a:bodyPr>
            <a:normAutofit/>
          </a:bodyPr>
          <a:lstStyle/>
          <a:p>
            <a:r>
              <a:rPr lang="ru-RU" b="1" dirty="0"/>
              <a:t>Распределение первичных баллов</a:t>
            </a:r>
          </a:p>
        </p:txBody>
      </p:sp>
      <p:sp>
        <p:nvSpPr>
          <p:cNvPr id="12" name="TextBox 11">
            <a:extLst>
              <a:ext uri="{FF2B5EF4-FFF2-40B4-BE49-F238E27FC236}">
                <a16:creationId xmlns:a16="http://schemas.microsoft.com/office/drawing/2014/main" id="{B6454F07-804C-49CB-B659-5C44B4C43830}"/>
              </a:ext>
            </a:extLst>
          </p:cNvPr>
          <p:cNvSpPr txBox="1"/>
          <p:nvPr/>
        </p:nvSpPr>
        <p:spPr>
          <a:xfrm>
            <a:off x="10562067" y="17520"/>
            <a:ext cx="1629933" cy="276999"/>
          </a:xfrm>
          <a:prstGeom prst="rect">
            <a:avLst/>
          </a:prstGeom>
          <a:noFill/>
        </p:spPr>
        <p:txBody>
          <a:bodyPr wrap="none" rtlCol="0">
            <a:spAutoFit/>
          </a:bodyPr>
          <a:lstStyle/>
          <a:p>
            <a:r>
              <a:rPr lang="ru-RU" sz="1200" dirty="0">
                <a:solidFill>
                  <a:schemeClr val="tx2">
                    <a:lumMod val="40000"/>
                    <a:lumOff val="60000"/>
                  </a:schemeClr>
                </a:solidFill>
              </a:rPr>
              <a:t>Русский язык, 5 класс</a:t>
            </a:r>
          </a:p>
        </p:txBody>
      </p:sp>
      <p:graphicFrame>
        <p:nvGraphicFramePr>
          <p:cNvPr id="4" name="Диаграмма 3">
            <a:extLst>
              <a:ext uri="{FF2B5EF4-FFF2-40B4-BE49-F238E27FC236}">
                <a16:creationId xmlns:a16="http://schemas.microsoft.com/office/drawing/2014/main" id="{35A95832-3D81-4C7D-96C7-AE14CFAB7A3B}"/>
              </a:ext>
            </a:extLst>
          </p:cNvPr>
          <p:cNvGraphicFramePr>
            <a:graphicFrameLocks/>
          </p:cNvGraphicFramePr>
          <p:nvPr>
            <p:extLst>
              <p:ext uri="{D42A27DB-BD31-4B8C-83A1-F6EECF244321}">
                <p14:modId xmlns:p14="http://schemas.microsoft.com/office/powerpoint/2010/main" val="595020178"/>
              </p:ext>
            </p:extLst>
          </p:nvPr>
        </p:nvGraphicFramePr>
        <p:xfrm>
          <a:off x="643155" y="1629655"/>
          <a:ext cx="10905688" cy="4642047"/>
        </p:xfrm>
        <a:graphic>
          <a:graphicData uri="http://schemas.openxmlformats.org/drawingml/2006/chart">
            <c:chart xmlns:c="http://schemas.openxmlformats.org/drawingml/2006/chart" xmlns:r="http://schemas.openxmlformats.org/officeDocument/2006/relationships" r:id="rId2"/>
          </a:graphicData>
        </a:graphic>
      </p:graphicFrame>
      <p:sp>
        <p:nvSpPr>
          <p:cNvPr id="5" name="Стрелка: пятиугольник 4">
            <a:extLst>
              <a:ext uri="{FF2B5EF4-FFF2-40B4-BE49-F238E27FC236}">
                <a16:creationId xmlns:a16="http://schemas.microsoft.com/office/drawing/2014/main" id="{FB7A3924-573B-49CB-907D-67639322113F}"/>
              </a:ext>
            </a:extLst>
          </p:cNvPr>
          <p:cNvSpPr/>
          <p:nvPr/>
        </p:nvSpPr>
        <p:spPr>
          <a:xfrm rot="5400000">
            <a:off x="9294286" y="1272874"/>
            <a:ext cx="374244" cy="472673"/>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dirty="0"/>
              <a:t>5</a:t>
            </a:r>
            <a:endParaRPr lang="ru-RU" dirty="0"/>
          </a:p>
        </p:txBody>
      </p:sp>
      <p:sp>
        <p:nvSpPr>
          <p:cNvPr id="7" name="Стрелка: пятиугольник 6">
            <a:extLst>
              <a:ext uri="{FF2B5EF4-FFF2-40B4-BE49-F238E27FC236}">
                <a16:creationId xmlns:a16="http://schemas.microsoft.com/office/drawing/2014/main" id="{029D6536-2B8F-493B-BB9C-C644E4AB0385}"/>
              </a:ext>
            </a:extLst>
          </p:cNvPr>
          <p:cNvSpPr/>
          <p:nvPr/>
        </p:nvSpPr>
        <p:spPr>
          <a:xfrm rot="5400000">
            <a:off x="7770286" y="1277532"/>
            <a:ext cx="374244" cy="472673"/>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dirty="0"/>
              <a:t>4</a:t>
            </a:r>
            <a:endParaRPr lang="ru-RU" dirty="0"/>
          </a:p>
        </p:txBody>
      </p:sp>
      <p:sp>
        <p:nvSpPr>
          <p:cNvPr id="8" name="Стрелка: пятиугольник 7">
            <a:extLst>
              <a:ext uri="{FF2B5EF4-FFF2-40B4-BE49-F238E27FC236}">
                <a16:creationId xmlns:a16="http://schemas.microsoft.com/office/drawing/2014/main" id="{853E1F78-E30A-477F-859A-359E1F978CE1}"/>
              </a:ext>
            </a:extLst>
          </p:cNvPr>
          <p:cNvSpPr/>
          <p:nvPr/>
        </p:nvSpPr>
        <p:spPr>
          <a:xfrm rot="5400000">
            <a:off x="6205510" y="1272875"/>
            <a:ext cx="374244" cy="472673"/>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dirty="0"/>
              <a:t>3</a:t>
            </a:r>
            <a:endParaRPr lang="ru-RU" dirty="0"/>
          </a:p>
        </p:txBody>
      </p:sp>
    </p:spTree>
    <p:extLst>
      <p:ext uri="{BB962C8B-B14F-4D97-AF65-F5344CB8AC3E}">
        <p14:creationId xmlns:p14="http://schemas.microsoft.com/office/powerpoint/2010/main" val="13434737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6688455" cy="509260"/>
          </a:xfrm>
        </p:spPr>
        <p:txBody>
          <a:bodyPr>
            <a:noAutofit/>
          </a:bodyPr>
          <a:lstStyle/>
          <a:p>
            <a:r>
              <a:rPr lang="ru-RU" sz="2000" b="1" dirty="0"/>
              <a:t>Выполнение заданий группами участников, %</a:t>
            </a:r>
          </a:p>
        </p:txBody>
      </p:sp>
      <p:sp>
        <p:nvSpPr>
          <p:cNvPr id="5" name="TextBox 4">
            <a:extLst>
              <a:ext uri="{FF2B5EF4-FFF2-40B4-BE49-F238E27FC236}">
                <a16:creationId xmlns:a16="http://schemas.microsoft.com/office/drawing/2014/main" id="{98DC6BE7-BB9A-4BA0-AEAC-714D79628203}"/>
              </a:ext>
            </a:extLst>
          </p:cNvPr>
          <p:cNvSpPr txBox="1"/>
          <p:nvPr/>
        </p:nvSpPr>
        <p:spPr>
          <a:xfrm>
            <a:off x="10562067" y="17520"/>
            <a:ext cx="1629933" cy="276999"/>
          </a:xfrm>
          <a:prstGeom prst="rect">
            <a:avLst/>
          </a:prstGeom>
          <a:noFill/>
        </p:spPr>
        <p:txBody>
          <a:bodyPr wrap="none" rtlCol="0">
            <a:spAutoFit/>
          </a:bodyPr>
          <a:lstStyle/>
          <a:p>
            <a:r>
              <a:rPr lang="ru-RU" sz="1200" dirty="0">
                <a:solidFill>
                  <a:schemeClr val="tx2">
                    <a:lumMod val="40000"/>
                    <a:lumOff val="60000"/>
                  </a:schemeClr>
                </a:solidFill>
              </a:rPr>
              <a:t>Русский язык, 5 класс</a:t>
            </a:r>
          </a:p>
        </p:txBody>
      </p:sp>
      <p:pic>
        <p:nvPicPr>
          <p:cNvPr id="3" name="Рисунок 2">
            <a:extLst>
              <a:ext uri="{FF2B5EF4-FFF2-40B4-BE49-F238E27FC236}">
                <a16:creationId xmlns:a16="http://schemas.microsoft.com/office/drawing/2014/main" id="{89A819CE-7335-4B09-8EE4-9B44558437A2}"/>
              </a:ext>
            </a:extLst>
          </p:cNvPr>
          <p:cNvPicPr>
            <a:picLocks noChangeAspect="1"/>
          </p:cNvPicPr>
          <p:nvPr/>
        </p:nvPicPr>
        <p:blipFill rotWithShape="1">
          <a:blip r:embed="rId2">
            <a:extLst>
              <a:ext uri="{28A0092B-C50C-407E-A947-70E740481C1C}">
                <a14:useLocalDpi xmlns:a14="http://schemas.microsoft.com/office/drawing/2010/main" val="0"/>
              </a:ext>
            </a:extLst>
          </a:blip>
          <a:srcRect t="14666"/>
          <a:stretch/>
        </p:blipFill>
        <p:spPr>
          <a:xfrm>
            <a:off x="1864096" y="1082118"/>
            <a:ext cx="8711453" cy="4955962"/>
          </a:xfrm>
          <a:prstGeom prst="rect">
            <a:avLst/>
          </a:prstGeom>
        </p:spPr>
      </p:pic>
    </p:spTree>
    <p:extLst>
      <p:ext uri="{BB962C8B-B14F-4D97-AF65-F5344CB8AC3E}">
        <p14:creationId xmlns:p14="http://schemas.microsoft.com/office/powerpoint/2010/main" val="41256634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491967" y="288781"/>
            <a:ext cx="8032767" cy="509260"/>
          </a:xfrm>
        </p:spPr>
        <p:txBody>
          <a:bodyPr>
            <a:noAutofit/>
          </a:bodyPr>
          <a:lstStyle/>
          <a:p>
            <a:r>
              <a:rPr lang="ru-RU" sz="2000" b="1" dirty="0"/>
              <a:t>Сравнение отметок за работу с отметками по журналу</a:t>
            </a:r>
          </a:p>
        </p:txBody>
      </p:sp>
      <p:sp>
        <p:nvSpPr>
          <p:cNvPr id="5" name="TextBox 4">
            <a:extLst>
              <a:ext uri="{FF2B5EF4-FFF2-40B4-BE49-F238E27FC236}">
                <a16:creationId xmlns:a16="http://schemas.microsoft.com/office/drawing/2014/main" id="{C4BA121F-4381-4FEC-A2C2-961BE1642991}"/>
              </a:ext>
            </a:extLst>
          </p:cNvPr>
          <p:cNvSpPr txBox="1"/>
          <p:nvPr/>
        </p:nvSpPr>
        <p:spPr>
          <a:xfrm>
            <a:off x="10562067" y="17520"/>
            <a:ext cx="1629933" cy="276999"/>
          </a:xfrm>
          <a:prstGeom prst="rect">
            <a:avLst/>
          </a:prstGeom>
          <a:noFill/>
        </p:spPr>
        <p:txBody>
          <a:bodyPr wrap="none" rtlCol="0">
            <a:spAutoFit/>
          </a:bodyPr>
          <a:lstStyle/>
          <a:p>
            <a:r>
              <a:rPr lang="ru-RU" sz="1200" dirty="0">
                <a:solidFill>
                  <a:schemeClr val="tx2">
                    <a:lumMod val="40000"/>
                    <a:lumOff val="60000"/>
                  </a:schemeClr>
                </a:solidFill>
              </a:rPr>
              <a:t>Русский язык, 5 класс</a:t>
            </a:r>
          </a:p>
        </p:txBody>
      </p:sp>
      <p:graphicFrame>
        <p:nvGraphicFramePr>
          <p:cNvPr id="4" name="Диаграмма 3">
            <a:extLst>
              <a:ext uri="{FF2B5EF4-FFF2-40B4-BE49-F238E27FC236}">
                <a16:creationId xmlns:a16="http://schemas.microsoft.com/office/drawing/2014/main" id="{42AAE634-4CAE-485B-A78C-748EC0850D41}"/>
              </a:ext>
            </a:extLst>
          </p:cNvPr>
          <p:cNvGraphicFramePr>
            <a:graphicFrameLocks/>
          </p:cNvGraphicFramePr>
          <p:nvPr>
            <p:extLst>
              <p:ext uri="{D42A27DB-BD31-4B8C-83A1-F6EECF244321}">
                <p14:modId xmlns:p14="http://schemas.microsoft.com/office/powerpoint/2010/main" val="3435502836"/>
              </p:ext>
            </p:extLst>
          </p:nvPr>
        </p:nvGraphicFramePr>
        <p:xfrm>
          <a:off x="145408" y="724905"/>
          <a:ext cx="12046592" cy="61155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835453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6FA4C46F-5D12-76B5-8BC8-F8B04389451E}"/>
              </a:ext>
            </a:extLst>
          </p:cNvPr>
          <p:cNvSpPr>
            <a:spLocks noGrp="1"/>
          </p:cNvSpPr>
          <p:nvPr>
            <p:ph type="title"/>
          </p:nvPr>
        </p:nvSpPr>
        <p:spPr>
          <a:xfrm>
            <a:off x="3531870" y="297181"/>
            <a:ext cx="10728960" cy="594360"/>
          </a:xfrm>
        </p:spPr>
        <p:txBody>
          <a:bodyPr/>
          <a:lstStyle/>
          <a:p>
            <a:r>
              <a:rPr lang="ru-RU" dirty="0"/>
              <a:t>Выводы</a:t>
            </a:r>
          </a:p>
        </p:txBody>
      </p:sp>
      <p:sp>
        <p:nvSpPr>
          <p:cNvPr id="7" name="Объект 4">
            <a:extLst>
              <a:ext uri="{FF2B5EF4-FFF2-40B4-BE49-F238E27FC236}">
                <a16:creationId xmlns:a16="http://schemas.microsoft.com/office/drawing/2014/main" id="{C43E84AE-2FC9-4608-BADC-F993BE74A5F5}"/>
              </a:ext>
            </a:extLst>
          </p:cNvPr>
          <p:cNvSpPr>
            <a:spLocks noGrp="1"/>
          </p:cNvSpPr>
          <p:nvPr>
            <p:ph idx="1"/>
          </p:nvPr>
        </p:nvSpPr>
        <p:spPr>
          <a:xfrm>
            <a:off x="85725" y="1003052"/>
            <a:ext cx="12039600" cy="5557767"/>
          </a:xfrm>
        </p:spPr>
        <p:txBody>
          <a:bodyPr>
            <a:normAutofit/>
          </a:bodyPr>
          <a:lstStyle/>
          <a:p>
            <a:pPr marL="285750" indent="-285750">
              <a:buFont typeface="Courier New" panose="02070309020205020404" pitchFamily="49" charset="0"/>
              <a:buChar char="o"/>
            </a:pPr>
            <a:r>
              <a:rPr lang="ru-RU" sz="2800" dirty="0"/>
              <a:t>В ВПР по русскому языку в 5 классах принял участие </a:t>
            </a:r>
            <a:r>
              <a:rPr lang="ru-RU" sz="2800" b="1" dirty="0"/>
              <a:t>19871</a:t>
            </a:r>
            <a:r>
              <a:rPr lang="ru-RU" sz="2800" dirty="0"/>
              <a:t> человек.</a:t>
            </a:r>
          </a:p>
          <a:p>
            <a:endParaRPr lang="ru-RU" sz="2800" dirty="0"/>
          </a:p>
          <a:p>
            <a:pPr marL="285750" indent="-285750">
              <a:buFont typeface="Courier New" panose="02070309020205020404" pitchFamily="49" charset="0"/>
              <a:buChar char="o"/>
            </a:pPr>
            <a:r>
              <a:rPr lang="ru-RU" sz="2800" dirty="0"/>
              <a:t>Не справились с  работой (оценка «2») </a:t>
            </a:r>
            <a:r>
              <a:rPr lang="ru-RU" sz="2800" b="1" dirty="0"/>
              <a:t>2392</a:t>
            </a:r>
            <a:r>
              <a:rPr lang="ru-RU" sz="2800" dirty="0"/>
              <a:t> участника (</a:t>
            </a:r>
            <a:r>
              <a:rPr lang="ru-RU" sz="2800" b="1" dirty="0"/>
              <a:t>12,04%)</a:t>
            </a:r>
          </a:p>
          <a:p>
            <a:pPr marL="285750" indent="-285750">
              <a:buFont typeface="Courier New" panose="02070309020205020404" pitchFamily="49" charset="0"/>
              <a:buChar char="o"/>
            </a:pPr>
            <a:endParaRPr lang="ru-RU" sz="2800" dirty="0"/>
          </a:p>
          <a:p>
            <a:pPr marL="285750" indent="-285750">
              <a:buFont typeface="Courier New" panose="02070309020205020404" pitchFamily="49" charset="0"/>
              <a:buChar char="o"/>
            </a:pPr>
            <a:r>
              <a:rPr lang="ru-RU" sz="2800" dirty="0"/>
              <a:t> </a:t>
            </a:r>
            <a:r>
              <a:rPr lang="ru-RU" sz="2800" b="1" dirty="0"/>
              <a:t>44,58 </a:t>
            </a:r>
            <a:r>
              <a:rPr lang="ru-RU" sz="2800" dirty="0"/>
              <a:t>% участников получили «4» и «5» (качество знаний) в  процессе выполнения работы. </a:t>
            </a:r>
          </a:p>
          <a:p>
            <a:pPr marL="285750" indent="-285750">
              <a:buFont typeface="Courier New" panose="02070309020205020404" pitchFamily="49" charset="0"/>
              <a:buChar char="o"/>
            </a:pPr>
            <a:endParaRPr lang="ru-RU" sz="2800" dirty="0"/>
          </a:p>
          <a:p>
            <a:pPr marL="285750" indent="-285750">
              <a:buFont typeface="Courier New" panose="02070309020205020404" pitchFamily="49" charset="0"/>
              <a:buChar char="o"/>
            </a:pPr>
            <a:r>
              <a:rPr lang="ru-RU" sz="2800" dirty="0"/>
              <a:t>Наибольшую сложность при выполнении работы вызвали задания № </a:t>
            </a:r>
            <a:r>
              <a:rPr lang="ru-RU" sz="2800" b="1" dirty="0"/>
              <a:t>2К1, 2К2, 2К3.</a:t>
            </a:r>
            <a:endParaRPr lang="ru-RU" sz="2800" dirty="0"/>
          </a:p>
          <a:p>
            <a:endParaRPr lang="ru-RU" sz="2800" dirty="0"/>
          </a:p>
        </p:txBody>
      </p:sp>
      <p:sp>
        <p:nvSpPr>
          <p:cNvPr id="5" name="TextBox 4">
            <a:extLst>
              <a:ext uri="{FF2B5EF4-FFF2-40B4-BE49-F238E27FC236}">
                <a16:creationId xmlns:a16="http://schemas.microsoft.com/office/drawing/2014/main" id="{4E34A949-4EC4-45FC-8D27-9A01B835C22C}"/>
              </a:ext>
            </a:extLst>
          </p:cNvPr>
          <p:cNvSpPr txBox="1"/>
          <p:nvPr/>
        </p:nvSpPr>
        <p:spPr>
          <a:xfrm>
            <a:off x="10562067" y="0"/>
            <a:ext cx="1629933" cy="276999"/>
          </a:xfrm>
          <a:prstGeom prst="rect">
            <a:avLst/>
          </a:prstGeom>
          <a:noFill/>
        </p:spPr>
        <p:txBody>
          <a:bodyPr wrap="none" rtlCol="0">
            <a:spAutoFit/>
          </a:bodyPr>
          <a:lstStyle/>
          <a:p>
            <a:r>
              <a:rPr lang="ru-RU" sz="1200" dirty="0">
                <a:solidFill>
                  <a:schemeClr val="tx2">
                    <a:lumMod val="40000"/>
                    <a:lumOff val="60000"/>
                  </a:schemeClr>
                </a:solidFill>
              </a:rPr>
              <a:t>Русский язык, 5  класс</a:t>
            </a:r>
          </a:p>
        </p:txBody>
      </p:sp>
    </p:spTree>
    <p:extLst>
      <p:ext uri="{BB962C8B-B14F-4D97-AF65-F5344CB8AC3E}">
        <p14:creationId xmlns:p14="http://schemas.microsoft.com/office/powerpoint/2010/main" val="42158596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a:extLst>
              <a:ext uri="{FF2B5EF4-FFF2-40B4-BE49-F238E27FC236}">
                <a16:creationId xmlns:a16="http://schemas.microsoft.com/office/drawing/2014/main" id="{E7192A1F-275E-951D-1242-8D6271F06BC5}"/>
              </a:ext>
            </a:extLst>
          </p:cNvPr>
          <p:cNvSpPr>
            <a:spLocks noGrp="1"/>
          </p:cNvSpPr>
          <p:nvPr>
            <p:ph idx="1"/>
          </p:nvPr>
        </p:nvSpPr>
        <p:spPr>
          <a:xfrm>
            <a:off x="1061857" y="1993557"/>
            <a:ext cx="10068285" cy="4740464"/>
          </a:xfrm>
        </p:spPr>
        <p:txBody>
          <a:bodyPr>
            <a:normAutofit/>
          </a:bodyPr>
          <a:lstStyle/>
          <a:p>
            <a:pPr algn="ctr"/>
            <a:r>
              <a:rPr lang="ru-RU" sz="6600" b="1" dirty="0"/>
              <a:t>Основные результаты </a:t>
            </a:r>
          </a:p>
          <a:p>
            <a:pPr algn="ctr"/>
            <a:r>
              <a:rPr lang="ru-RU" sz="6600" b="1" dirty="0"/>
              <a:t>по математике</a:t>
            </a:r>
          </a:p>
        </p:txBody>
      </p:sp>
    </p:spTree>
    <p:extLst>
      <p:ext uri="{BB962C8B-B14F-4D97-AF65-F5344CB8AC3E}">
        <p14:creationId xmlns:p14="http://schemas.microsoft.com/office/powerpoint/2010/main" val="9509225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90F7D01D-7223-435B-A3CF-762E77D525DC}"/>
              </a:ext>
            </a:extLst>
          </p:cNvPr>
          <p:cNvSpPr txBox="1">
            <a:spLocks/>
          </p:cNvSpPr>
          <p:nvPr/>
        </p:nvSpPr>
        <p:spPr>
          <a:xfrm>
            <a:off x="3490686" y="290710"/>
            <a:ext cx="3116580" cy="59436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800" kern="1200">
                <a:solidFill>
                  <a:srgbClr val="138189"/>
                </a:solidFill>
                <a:latin typeface="+mj-lt"/>
                <a:ea typeface="+mj-ea"/>
                <a:cs typeface="+mj-cs"/>
              </a:defRPr>
            </a:lvl1pPr>
          </a:lstStyle>
          <a:p>
            <a:r>
              <a:rPr lang="ru-RU" sz="3200" dirty="0"/>
              <a:t>Описание работы</a:t>
            </a:r>
          </a:p>
        </p:txBody>
      </p:sp>
      <p:sp>
        <p:nvSpPr>
          <p:cNvPr id="5" name="Прямоугольник: скругленные углы 4">
            <a:extLst>
              <a:ext uri="{FF2B5EF4-FFF2-40B4-BE49-F238E27FC236}">
                <a16:creationId xmlns:a16="http://schemas.microsoft.com/office/drawing/2014/main" id="{F452794E-3ABB-4847-9459-CB69FDB4776B}"/>
              </a:ext>
            </a:extLst>
          </p:cNvPr>
          <p:cNvSpPr/>
          <p:nvPr/>
        </p:nvSpPr>
        <p:spPr>
          <a:xfrm>
            <a:off x="108739" y="2341046"/>
            <a:ext cx="1723356" cy="1518852"/>
          </a:xfrm>
          <a:prstGeom prst="roundRect">
            <a:avLst/>
          </a:prstGeom>
          <a:solidFill>
            <a:srgbClr val="429AA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ysClr val="windowText" lastClr="000000"/>
                </a:solidFill>
              </a:rPr>
              <a:t>1</a:t>
            </a:r>
            <a:r>
              <a:rPr lang="ru-RU" sz="2000" dirty="0">
                <a:solidFill>
                  <a:sysClr val="windowText" lastClr="000000"/>
                </a:solidFill>
              </a:rPr>
              <a:t>7</a:t>
            </a:r>
            <a:r>
              <a:rPr lang="en-US" sz="2000" dirty="0">
                <a:solidFill>
                  <a:sysClr val="windowText" lastClr="000000"/>
                </a:solidFill>
              </a:rPr>
              <a:t> </a:t>
            </a:r>
            <a:r>
              <a:rPr lang="ru-RU" sz="2000" dirty="0">
                <a:solidFill>
                  <a:sysClr val="windowText" lastClr="000000"/>
                </a:solidFill>
              </a:rPr>
              <a:t>заданий</a:t>
            </a:r>
          </a:p>
        </p:txBody>
      </p:sp>
      <p:sp>
        <p:nvSpPr>
          <p:cNvPr id="8" name="Прямоугольник: скругленные углы 7">
            <a:extLst>
              <a:ext uri="{FF2B5EF4-FFF2-40B4-BE49-F238E27FC236}">
                <a16:creationId xmlns:a16="http://schemas.microsoft.com/office/drawing/2014/main" id="{F4BA2786-3DFF-41D6-A840-04D3ABEAA725}"/>
              </a:ext>
            </a:extLst>
          </p:cNvPr>
          <p:cNvSpPr/>
          <p:nvPr/>
        </p:nvSpPr>
        <p:spPr>
          <a:xfrm>
            <a:off x="1939188" y="2341046"/>
            <a:ext cx="2883243" cy="59436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14 заданий базового уровня сложности</a:t>
            </a:r>
          </a:p>
        </p:txBody>
      </p:sp>
      <p:sp>
        <p:nvSpPr>
          <p:cNvPr id="9" name="Прямоугольник: скругленные углы 8">
            <a:extLst>
              <a:ext uri="{FF2B5EF4-FFF2-40B4-BE49-F238E27FC236}">
                <a16:creationId xmlns:a16="http://schemas.microsoft.com/office/drawing/2014/main" id="{BE1EAEA2-B72C-4122-8C12-CC36DD7CF02D}"/>
              </a:ext>
            </a:extLst>
          </p:cNvPr>
          <p:cNvSpPr/>
          <p:nvPr/>
        </p:nvSpPr>
        <p:spPr>
          <a:xfrm>
            <a:off x="113682" y="5200288"/>
            <a:ext cx="1723356" cy="1518852"/>
          </a:xfrm>
          <a:prstGeom prst="roundRect">
            <a:avLst/>
          </a:prstGeom>
          <a:solidFill>
            <a:srgbClr val="429AA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dirty="0">
                <a:solidFill>
                  <a:schemeClr val="tx1"/>
                </a:solidFill>
              </a:rPr>
              <a:t>Работа состоит из двух частей</a:t>
            </a:r>
          </a:p>
        </p:txBody>
      </p:sp>
      <p:sp>
        <p:nvSpPr>
          <p:cNvPr id="10" name="Прямоугольник: скругленные углы 9">
            <a:extLst>
              <a:ext uri="{FF2B5EF4-FFF2-40B4-BE49-F238E27FC236}">
                <a16:creationId xmlns:a16="http://schemas.microsoft.com/office/drawing/2014/main" id="{D31FB0FC-E027-4013-AD37-A9F2A0F8AB8A}"/>
              </a:ext>
            </a:extLst>
          </p:cNvPr>
          <p:cNvSpPr/>
          <p:nvPr/>
        </p:nvSpPr>
        <p:spPr>
          <a:xfrm>
            <a:off x="6396576" y="4907561"/>
            <a:ext cx="5681741" cy="1811578"/>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4000"/>
              </a:lnSpc>
            </a:pPr>
            <a:r>
              <a:rPr lang="ru-RU" sz="1400" dirty="0">
                <a:solidFill>
                  <a:schemeClr val="tx1"/>
                </a:solidFill>
              </a:rPr>
              <a:t>Часть 1 состоит из заданий 1–11. </a:t>
            </a:r>
          </a:p>
          <a:p>
            <a:pPr>
              <a:lnSpc>
                <a:spcPct val="114000"/>
              </a:lnSpc>
            </a:pPr>
            <a:r>
              <a:rPr lang="ru-RU" sz="1400" dirty="0">
                <a:solidFill>
                  <a:schemeClr val="tx1"/>
                </a:solidFill>
              </a:rPr>
              <a:t>Во всех заданиях части 1 следует записать только ответ. Полное решение не является объектом проверки.</a:t>
            </a:r>
          </a:p>
          <a:p>
            <a:pPr>
              <a:lnSpc>
                <a:spcPct val="114000"/>
              </a:lnSpc>
            </a:pPr>
            <a:r>
              <a:rPr lang="ru-RU" sz="1400" dirty="0">
                <a:solidFill>
                  <a:schemeClr val="tx1"/>
                </a:solidFill>
              </a:rPr>
              <a:t>Часть 2 состоит из заданий 12–17.</a:t>
            </a:r>
          </a:p>
          <a:p>
            <a:pPr>
              <a:lnSpc>
                <a:spcPct val="114000"/>
              </a:lnSpc>
            </a:pPr>
            <a:r>
              <a:rPr lang="ru-RU" sz="1400" dirty="0">
                <a:solidFill>
                  <a:schemeClr val="tx1"/>
                </a:solidFill>
              </a:rPr>
              <a:t>В заданиях части 2 объектом проверки является полное решение, то есть последовательность действий и рассуждений обучающегося.</a:t>
            </a:r>
          </a:p>
        </p:txBody>
      </p:sp>
      <p:sp>
        <p:nvSpPr>
          <p:cNvPr id="12" name="Прямоугольник: скругленные углы 11">
            <a:extLst>
              <a:ext uri="{FF2B5EF4-FFF2-40B4-BE49-F238E27FC236}">
                <a16:creationId xmlns:a16="http://schemas.microsoft.com/office/drawing/2014/main" id="{50E5816E-2110-4725-BDF8-B4AAAD3DAE81}"/>
              </a:ext>
            </a:extLst>
          </p:cNvPr>
          <p:cNvSpPr/>
          <p:nvPr/>
        </p:nvSpPr>
        <p:spPr>
          <a:xfrm>
            <a:off x="5048976" y="3265538"/>
            <a:ext cx="2533130" cy="58360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минимальный балл за работу - </a:t>
            </a:r>
            <a:r>
              <a:rPr lang="ru-RU" b="1" dirty="0">
                <a:solidFill>
                  <a:sysClr val="windowText" lastClr="000000"/>
                </a:solidFill>
              </a:rPr>
              <a:t>7</a:t>
            </a:r>
          </a:p>
        </p:txBody>
      </p:sp>
      <p:sp>
        <p:nvSpPr>
          <p:cNvPr id="13" name="Прямоугольник: скругленные углы 12">
            <a:extLst>
              <a:ext uri="{FF2B5EF4-FFF2-40B4-BE49-F238E27FC236}">
                <a16:creationId xmlns:a16="http://schemas.microsoft.com/office/drawing/2014/main" id="{7EC46491-BD9C-4F30-ABB8-8D06FC9DB66F}"/>
              </a:ext>
            </a:extLst>
          </p:cNvPr>
          <p:cNvSpPr/>
          <p:nvPr/>
        </p:nvSpPr>
        <p:spPr>
          <a:xfrm>
            <a:off x="5048976" y="2351806"/>
            <a:ext cx="2533130" cy="58360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максимальный балл за работу -  </a:t>
            </a:r>
            <a:r>
              <a:rPr lang="ru-RU" b="1" dirty="0">
                <a:solidFill>
                  <a:sysClr val="windowText" lastClr="000000"/>
                </a:solidFill>
              </a:rPr>
              <a:t>24</a:t>
            </a:r>
          </a:p>
        </p:txBody>
      </p:sp>
      <p:sp>
        <p:nvSpPr>
          <p:cNvPr id="14" name="Прямоугольник: скругленные углы 13">
            <a:extLst>
              <a:ext uri="{FF2B5EF4-FFF2-40B4-BE49-F238E27FC236}">
                <a16:creationId xmlns:a16="http://schemas.microsoft.com/office/drawing/2014/main" id="{3EEB01CB-1853-44FF-B0DC-3ADB00B795AF}"/>
              </a:ext>
            </a:extLst>
          </p:cNvPr>
          <p:cNvSpPr/>
          <p:nvPr/>
        </p:nvSpPr>
        <p:spPr>
          <a:xfrm>
            <a:off x="1939187" y="3265538"/>
            <a:ext cx="2883243" cy="59436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3 задания повышенного уровня сложности</a:t>
            </a:r>
          </a:p>
        </p:txBody>
      </p:sp>
      <p:sp>
        <p:nvSpPr>
          <p:cNvPr id="15" name="Прямоугольник: скругленные углы 14">
            <a:extLst>
              <a:ext uri="{FF2B5EF4-FFF2-40B4-BE49-F238E27FC236}">
                <a16:creationId xmlns:a16="http://schemas.microsoft.com/office/drawing/2014/main" id="{2BD5BEBA-741E-4EA2-8876-EB92469EB874}"/>
              </a:ext>
            </a:extLst>
          </p:cNvPr>
          <p:cNvSpPr/>
          <p:nvPr/>
        </p:nvSpPr>
        <p:spPr>
          <a:xfrm>
            <a:off x="8207221" y="1422511"/>
            <a:ext cx="3525107" cy="807308"/>
          </a:xfrm>
          <a:prstGeom prst="roundRect">
            <a:avLst/>
          </a:prstGeom>
          <a:solidFill>
            <a:srgbClr val="429AA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Перевод первичных баллов </a:t>
            </a:r>
          </a:p>
          <a:p>
            <a:pPr algn="ctr"/>
            <a:r>
              <a:rPr lang="ru-RU" dirty="0">
                <a:solidFill>
                  <a:sysClr val="windowText" lastClr="000000"/>
                </a:solidFill>
              </a:rPr>
              <a:t>в  отметки по пятибалльной шкале</a:t>
            </a:r>
          </a:p>
        </p:txBody>
      </p:sp>
      <p:graphicFrame>
        <p:nvGraphicFramePr>
          <p:cNvPr id="16" name="Таблица 15">
            <a:extLst>
              <a:ext uri="{FF2B5EF4-FFF2-40B4-BE49-F238E27FC236}">
                <a16:creationId xmlns:a16="http://schemas.microsoft.com/office/drawing/2014/main" id="{7506DA7C-50E6-4EB1-B291-D46D75408635}"/>
              </a:ext>
            </a:extLst>
          </p:cNvPr>
          <p:cNvGraphicFramePr>
            <a:graphicFrameLocks noGrp="1"/>
          </p:cNvGraphicFramePr>
          <p:nvPr>
            <p:extLst>
              <p:ext uri="{D42A27DB-BD31-4B8C-83A1-F6EECF244321}">
                <p14:modId xmlns:p14="http://schemas.microsoft.com/office/powerpoint/2010/main" val="3791998347"/>
              </p:ext>
            </p:extLst>
          </p:nvPr>
        </p:nvGraphicFramePr>
        <p:xfrm>
          <a:off x="7953375" y="2389325"/>
          <a:ext cx="4002735" cy="1715950"/>
        </p:xfrm>
        <a:graphic>
          <a:graphicData uri="http://schemas.openxmlformats.org/drawingml/2006/table">
            <a:tbl>
              <a:tblPr firstRow="1" bandRow="1">
                <a:tableStyleId>{5940675A-B579-460E-94D1-54222C63F5DA}</a:tableStyleId>
              </a:tblPr>
              <a:tblGrid>
                <a:gridCol w="1276814">
                  <a:extLst>
                    <a:ext uri="{9D8B030D-6E8A-4147-A177-3AD203B41FA5}">
                      <a16:colId xmlns:a16="http://schemas.microsoft.com/office/drawing/2014/main" val="3089212738"/>
                    </a:ext>
                  </a:extLst>
                </a:gridCol>
                <a:gridCol w="705455">
                  <a:extLst>
                    <a:ext uri="{9D8B030D-6E8A-4147-A177-3AD203B41FA5}">
                      <a16:colId xmlns:a16="http://schemas.microsoft.com/office/drawing/2014/main" val="469627586"/>
                    </a:ext>
                  </a:extLst>
                </a:gridCol>
                <a:gridCol w="673488">
                  <a:extLst>
                    <a:ext uri="{9D8B030D-6E8A-4147-A177-3AD203B41FA5}">
                      <a16:colId xmlns:a16="http://schemas.microsoft.com/office/drawing/2014/main" val="1410754882"/>
                    </a:ext>
                  </a:extLst>
                </a:gridCol>
                <a:gridCol w="664134">
                  <a:extLst>
                    <a:ext uri="{9D8B030D-6E8A-4147-A177-3AD203B41FA5}">
                      <a16:colId xmlns:a16="http://schemas.microsoft.com/office/drawing/2014/main" val="3208314456"/>
                    </a:ext>
                  </a:extLst>
                </a:gridCol>
                <a:gridCol w="682844">
                  <a:extLst>
                    <a:ext uri="{9D8B030D-6E8A-4147-A177-3AD203B41FA5}">
                      <a16:colId xmlns:a16="http://schemas.microsoft.com/office/drawing/2014/main" val="4101601159"/>
                    </a:ext>
                  </a:extLst>
                </a:gridCol>
              </a:tblGrid>
              <a:tr h="777992">
                <a:tc>
                  <a:txBody>
                    <a:bodyPr/>
                    <a:lstStyle/>
                    <a:p>
                      <a:pPr algn="ctr"/>
                      <a:r>
                        <a:rPr lang="ru-RU" sz="1600" dirty="0"/>
                        <a:t>Отметка</a:t>
                      </a:r>
                    </a:p>
                  </a:txBody>
                  <a:tcPr anchor="ctr"/>
                </a:tc>
                <a:tc>
                  <a:txBody>
                    <a:bodyPr/>
                    <a:lstStyle/>
                    <a:p>
                      <a:pPr algn="ctr"/>
                      <a:r>
                        <a:rPr lang="ru-RU" sz="1600" dirty="0"/>
                        <a:t>«2»</a:t>
                      </a:r>
                    </a:p>
                  </a:txBody>
                  <a:tcPr anchor="ctr"/>
                </a:tc>
                <a:tc>
                  <a:txBody>
                    <a:bodyPr/>
                    <a:lstStyle/>
                    <a:p>
                      <a:pPr algn="ctr"/>
                      <a:r>
                        <a:rPr lang="ru-RU" sz="1600" dirty="0"/>
                        <a:t>«3»</a:t>
                      </a:r>
                    </a:p>
                  </a:txBody>
                  <a:tcPr anchor="ctr"/>
                </a:tc>
                <a:tc>
                  <a:txBody>
                    <a:bodyPr/>
                    <a:lstStyle/>
                    <a:p>
                      <a:pPr algn="ctr"/>
                      <a:r>
                        <a:rPr lang="ru-RU" sz="1600" dirty="0"/>
                        <a:t>«4»</a:t>
                      </a:r>
                    </a:p>
                  </a:txBody>
                  <a:tcPr anchor="ctr"/>
                </a:tc>
                <a:tc>
                  <a:txBody>
                    <a:bodyPr/>
                    <a:lstStyle/>
                    <a:p>
                      <a:pPr algn="ctr"/>
                      <a:r>
                        <a:rPr lang="ru-RU" sz="1600" dirty="0"/>
                        <a:t>«5»</a:t>
                      </a:r>
                    </a:p>
                  </a:txBody>
                  <a:tcPr anchor="ctr"/>
                </a:tc>
                <a:extLst>
                  <a:ext uri="{0D108BD9-81ED-4DB2-BD59-A6C34878D82A}">
                    <a16:rowId xmlns:a16="http://schemas.microsoft.com/office/drawing/2014/main" val="3892861024"/>
                  </a:ext>
                </a:extLst>
              </a:tr>
              <a:tr h="937958">
                <a:tc>
                  <a:txBody>
                    <a:bodyPr/>
                    <a:lstStyle/>
                    <a:p>
                      <a:pPr algn="ctr"/>
                      <a:r>
                        <a:rPr lang="ru-RU" sz="1600" dirty="0"/>
                        <a:t>Первичные баллы</a:t>
                      </a:r>
                    </a:p>
                  </a:txBody>
                  <a:tcPr anchor="ctr"/>
                </a:tc>
                <a:tc>
                  <a:txBody>
                    <a:bodyPr/>
                    <a:lstStyle/>
                    <a:p>
                      <a:pPr algn="ctr"/>
                      <a:r>
                        <a:rPr lang="ru-RU" sz="1600" dirty="0"/>
                        <a:t>0-6</a:t>
                      </a:r>
                    </a:p>
                  </a:txBody>
                  <a:tcPr anchor="ctr"/>
                </a:tc>
                <a:tc>
                  <a:txBody>
                    <a:bodyPr/>
                    <a:lstStyle/>
                    <a:p>
                      <a:pPr algn="ctr"/>
                      <a:r>
                        <a:rPr lang="ru-RU" sz="1600" dirty="0"/>
                        <a:t>7-12</a:t>
                      </a:r>
                    </a:p>
                  </a:txBody>
                  <a:tcPr anchor="ctr"/>
                </a:tc>
                <a:tc>
                  <a:txBody>
                    <a:bodyPr/>
                    <a:lstStyle/>
                    <a:p>
                      <a:pPr algn="ctr"/>
                      <a:r>
                        <a:rPr lang="ru-RU" sz="1600" dirty="0"/>
                        <a:t>13-18</a:t>
                      </a:r>
                    </a:p>
                  </a:txBody>
                  <a:tcPr anchor="ctr"/>
                </a:tc>
                <a:tc>
                  <a:txBody>
                    <a:bodyPr/>
                    <a:lstStyle/>
                    <a:p>
                      <a:pPr algn="ctr"/>
                      <a:r>
                        <a:rPr lang="ru-RU" sz="1600" dirty="0"/>
                        <a:t>19-24</a:t>
                      </a:r>
                    </a:p>
                  </a:txBody>
                  <a:tcPr anchor="ctr"/>
                </a:tc>
                <a:extLst>
                  <a:ext uri="{0D108BD9-81ED-4DB2-BD59-A6C34878D82A}">
                    <a16:rowId xmlns:a16="http://schemas.microsoft.com/office/drawing/2014/main" val="1517554406"/>
                  </a:ext>
                </a:extLst>
              </a:tr>
            </a:tbl>
          </a:graphicData>
        </a:graphic>
      </p:graphicFrame>
      <p:pic>
        <p:nvPicPr>
          <p:cNvPr id="17" name="Рисунок 16" descr="Часы">
            <a:extLst>
              <a:ext uri="{FF2B5EF4-FFF2-40B4-BE49-F238E27FC236}">
                <a16:creationId xmlns:a16="http://schemas.microsoft.com/office/drawing/2014/main" id="{305C066C-516A-49B0-B9CF-8A7285CF749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53612" y="3966678"/>
            <a:ext cx="1233610" cy="1233610"/>
          </a:xfrm>
          <a:prstGeom prst="rect">
            <a:avLst/>
          </a:prstGeom>
        </p:spPr>
      </p:pic>
      <p:sp>
        <p:nvSpPr>
          <p:cNvPr id="18" name="Прямоугольник: скругленные углы 17">
            <a:extLst>
              <a:ext uri="{FF2B5EF4-FFF2-40B4-BE49-F238E27FC236}">
                <a16:creationId xmlns:a16="http://schemas.microsoft.com/office/drawing/2014/main" id="{17BD4829-F0EE-426E-95EF-C14D905F9713}"/>
              </a:ext>
            </a:extLst>
          </p:cNvPr>
          <p:cNvSpPr/>
          <p:nvPr/>
        </p:nvSpPr>
        <p:spPr>
          <a:xfrm>
            <a:off x="1922149" y="5662532"/>
            <a:ext cx="854002" cy="59436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solidFill>
                  <a:schemeClr val="tx1"/>
                </a:solidFill>
              </a:rPr>
              <a:t>90 минут</a:t>
            </a:r>
          </a:p>
        </p:txBody>
      </p:sp>
      <p:pic>
        <p:nvPicPr>
          <p:cNvPr id="20" name="Рисунок 19" descr="Документ">
            <a:extLst>
              <a:ext uri="{FF2B5EF4-FFF2-40B4-BE49-F238E27FC236}">
                <a16:creationId xmlns:a16="http://schemas.microsoft.com/office/drawing/2014/main" id="{0627694F-307C-4CA3-BF8D-9B63DD6F630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58475" y="1125928"/>
            <a:ext cx="1139034" cy="1139034"/>
          </a:xfrm>
          <a:prstGeom prst="rect">
            <a:avLst/>
          </a:prstGeom>
        </p:spPr>
      </p:pic>
      <p:pic>
        <p:nvPicPr>
          <p:cNvPr id="21" name="Рисунок 20" descr="Поделиться">
            <a:extLst>
              <a:ext uri="{FF2B5EF4-FFF2-40B4-BE49-F238E27FC236}">
                <a16:creationId xmlns:a16="http://schemas.microsoft.com/office/drawing/2014/main" id="{F8F9697D-AED4-4A45-A862-D48E11A392C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364744" y="208110"/>
            <a:ext cx="1054895" cy="1054895"/>
          </a:xfrm>
          <a:prstGeom prst="rect">
            <a:avLst/>
          </a:prstGeom>
        </p:spPr>
      </p:pic>
      <p:sp>
        <p:nvSpPr>
          <p:cNvPr id="22" name="Прямоугольник: скругленные углы 21">
            <a:extLst>
              <a:ext uri="{FF2B5EF4-FFF2-40B4-BE49-F238E27FC236}">
                <a16:creationId xmlns:a16="http://schemas.microsoft.com/office/drawing/2014/main" id="{5E9AC808-ED66-4CE9-8380-7389510699E6}"/>
              </a:ext>
            </a:extLst>
          </p:cNvPr>
          <p:cNvSpPr/>
          <p:nvPr/>
        </p:nvSpPr>
        <p:spPr>
          <a:xfrm>
            <a:off x="2861262" y="5200284"/>
            <a:ext cx="3450204" cy="1518852"/>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4000"/>
              </a:lnSpc>
            </a:pPr>
            <a:endParaRPr lang="ru-RU" sz="1400" dirty="0">
              <a:solidFill>
                <a:schemeClr val="tx1"/>
              </a:solidFill>
            </a:endParaRPr>
          </a:p>
          <a:p>
            <a:pPr>
              <a:lnSpc>
                <a:spcPct val="114000"/>
              </a:lnSpc>
            </a:pPr>
            <a:r>
              <a:rPr lang="ru-RU" sz="1400" dirty="0">
                <a:solidFill>
                  <a:schemeClr val="tx1"/>
                </a:solidFill>
              </a:rPr>
              <a:t>Проверяемые элементы:</a:t>
            </a:r>
          </a:p>
          <a:p>
            <a:pPr marL="285750" indent="-285750">
              <a:lnSpc>
                <a:spcPct val="114000"/>
              </a:lnSpc>
              <a:buFont typeface="Courier New" panose="02070309020205020404" pitchFamily="49" charset="0"/>
              <a:buChar char="o"/>
            </a:pPr>
            <a:r>
              <a:rPr lang="ru-RU" sz="1400" dirty="0">
                <a:solidFill>
                  <a:schemeClr val="tx1"/>
                </a:solidFill>
              </a:rPr>
              <a:t>дроби;</a:t>
            </a:r>
          </a:p>
          <a:p>
            <a:pPr marL="285750" indent="-285750">
              <a:lnSpc>
                <a:spcPct val="114000"/>
              </a:lnSpc>
              <a:buFont typeface="Courier New" panose="02070309020205020404" pitchFamily="49" charset="0"/>
              <a:buChar char="o"/>
            </a:pPr>
            <a:r>
              <a:rPr lang="ru-RU" sz="1400" dirty="0">
                <a:solidFill>
                  <a:schemeClr val="tx1"/>
                </a:solidFill>
              </a:rPr>
              <a:t>текстовые задачи;</a:t>
            </a:r>
          </a:p>
          <a:p>
            <a:pPr marL="285750" indent="-285750">
              <a:lnSpc>
                <a:spcPct val="114000"/>
              </a:lnSpc>
              <a:buFont typeface="Courier New" panose="02070309020205020404" pitchFamily="49" charset="0"/>
              <a:buChar char="o"/>
            </a:pPr>
            <a:r>
              <a:rPr lang="ru-RU" sz="1400" dirty="0">
                <a:solidFill>
                  <a:schemeClr val="tx1"/>
                </a:solidFill>
              </a:rPr>
              <a:t>натуральные числа и нуль;</a:t>
            </a:r>
          </a:p>
          <a:p>
            <a:pPr marL="285750" indent="-285750">
              <a:lnSpc>
                <a:spcPct val="114000"/>
              </a:lnSpc>
              <a:buFont typeface="Courier New" panose="02070309020205020404" pitchFamily="49" charset="0"/>
              <a:buChar char="o"/>
            </a:pPr>
            <a:r>
              <a:rPr lang="ru-RU" sz="1400" dirty="0">
                <a:solidFill>
                  <a:schemeClr val="tx1"/>
                </a:solidFill>
              </a:rPr>
              <a:t>наглядная геометрия.</a:t>
            </a:r>
          </a:p>
          <a:p>
            <a:endParaRPr lang="ru-RU" sz="1400" dirty="0">
              <a:solidFill>
                <a:schemeClr val="tx1"/>
              </a:solidFill>
            </a:endParaRPr>
          </a:p>
        </p:txBody>
      </p:sp>
      <p:sp>
        <p:nvSpPr>
          <p:cNvPr id="19" name="TextBox 18">
            <a:extLst>
              <a:ext uri="{FF2B5EF4-FFF2-40B4-BE49-F238E27FC236}">
                <a16:creationId xmlns:a16="http://schemas.microsoft.com/office/drawing/2014/main" id="{12C27944-DAFA-4BAA-967E-6C949FEA1B38}"/>
              </a:ext>
            </a:extLst>
          </p:cNvPr>
          <p:cNvSpPr txBox="1"/>
          <p:nvPr/>
        </p:nvSpPr>
        <p:spPr>
          <a:xfrm>
            <a:off x="10419639" y="24335"/>
            <a:ext cx="1992549" cy="307777"/>
          </a:xfrm>
          <a:prstGeom prst="rect">
            <a:avLst/>
          </a:prstGeom>
          <a:noFill/>
        </p:spPr>
        <p:txBody>
          <a:bodyPr wrap="square" rtlCol="0">
            <a:spAutoFit/>
          </a:bodyPr>
          <a:lstStyle/>
          <a:p>
            <a:r>
              <a:rPr lang="ru-RU" sz="1400" dirty="0">
                <a:solidFill>
                  <a:schemeClr val="tx2">
                    <a:lumMod val="40000"/>
                    <a:lumOff val="60000"/>
                  </a:schemeClr>
                </a:solidFill>
              </a:rPr>
              <a:t>Математика, 5 класс</a:t>
            </a:r>
          </a:p>
        </p:txBody>
      </p:sp>
    </p:spTree>
    <p:extLst>
      <p:ext uri="{BB962C8B-B14F-4D97-AF65-F5344CB8AC3E}">
        <p14:creationId xmlns:p14="http://schemas.microsoft.com/office/powerpoint/2010/main" val="12669785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6AA098EB-00A5-4472-B92F-2DD914CDD303}"/>
              </a:ext>
            </a:extLst>
          </p:cNvPr>
          <p:cNvSpPr>
            <a:spLocks noGrp="1"/>
          </p:cNvSpPr>
          <p:nvPr>
            <p:ph type="title"/>
          </p:nvPr>
        </p:nvSpPr>
        <p:spPr>
          <a:xfrm>
            <a:off x="3436620" y="292746"/>
            <a:ext cx="10728960" cy="594360"/>
          </a:xfrm>
        </p:spPr>
        <p:txBody>
          <a:bodyPr/>
          <a:lstStyle/>
          <a:p>
            <a:r>
              <a:rPr lang="ru-RU" dirty="0"/>
              <a:t>Требования (умения)</a:t>
            </a:r>
          </a:p>
        </p:txBody>
      </p:sp>
      <p:sp>
        <p:nvSpPr>
          <p:cNvPr id="4" name="TextBox 3">
            <a:extLst>
              <a:ext uri="{FF2B5EF4-FFF2-40B4-BE49-F238E27FC236}">
                <a16:creationId xmlns:a16="http://schemas.microsoft.com/office/drawing/2014/main" id="{8C0A6AA3-5F23-4846-AF63-1B61906F99DD}"/>
              </a:ext>
            </a:extLst>
          </p:cNvPr>
          <p:cNvSpPr txBox="1"/>
          <p:nvPr/>
        </p:nvSpPr>
        <p:spPr>
          <a:xfrm>
            <a:off x="10662222" y="24335"/>
            <a:ext cx="1529778" cy="276999"/>
          </a:xfrm>
          <a:prstGeom prst="rect">
            <a:avLst/>
          </a:prstGeom>
          <a:noFill/>
        </p:spPr>
        <p:txBody>
          <a:bodyPr wrap="none" rtlCol="0">
            <a:spAutoFit/>
          </a:bodyPr>
          <a:lstStyle/>
          <a:p>
            <a:r>
              <a:rPr lang="ru-RU" sz="1200" dirty="0">
                <a:solidFill>
                  <a:schemeClr val="tx2">
                    <a:lumMod val="40000"/>
                    <a:lumOff val="60000"/>
                  </a:schemeClr>
                </a:solidFill>
              </a:rPr>
              <a:t>Математика, 5 класс</a:t>
            </a:r>
          </a:p>
        </p:txBody>
      </p:sp>
      <p:graphicFrame>
        <p:nvGraphicFramePr>
          <p:cNvPr id="8" name="Таблица 7">
            <a:extLst>
              <a:ext uri="{FF2B5EF4-FFF2-40B4-BE49-F238E27FC236}">
                <a16:creationId xmlns:a16="http://schemas.microsoft.com/office/drawing/2014/main" id="{9C89501F-B76F-4A0D-86E9-3C04D8BE72AD}"/>
              </a:ext>
            </a:extLst>
          </p:cNvPr>
          <p:cNvGraphicFramePr>
            <a:graphicFrameLocks noGrp="1"/>
          </p:cNvGraphicFramePr>
          <p:nvPr>
            <p:extLst>
              <p:ext uri="{D42A27DB-BD31-4B8C-83A1-F6EECF244321}">
                <p14:modId xmlns:p14="http://schemas.microsoft.com/office/powerpoint/2010/main" val="3124293693"/>
              </p:ext>
            </p:extLst>
          </p:nvPr>
        </p:nvGraphicFramePr>
        <p:xfrm>
          <a:off x="215505" y="887106"/>
          <a:ext cx="11760989" cy="5838697"/>
        </p:xfrm>
        <a:graphic>
          <a:graphicData uri="http://schemas.openxmlformats.org/drawingml/2006/table">
            <a:tbl>
              <a:tblPr firstRow="1" firstCol="1" lastRow="1" lastCol="1" bandRow="1" bandCol="1">
                <a:tableStyleId>{5940675A-B579-460E-94D1-54222C63F5DA}</a:tableStyleId>
              </a:tblPr>
              <a:tblGrid>
                <a:gridCol w="549064">
                  <a:extLst>
                    <a:ext uri="{9D8B030D-6E8A-4147-A177-3AD203B41FA5}">
                      <a16:colId xmlns:a16="http://schemas.microsoft.com/office/drawing/2014/main" val="3371003209"/>
                    </a:ext>
                  </a:extLst>
                </a:gridCol>
                <a:gridCol w="11211925">
                  <a:extLst>
                    <a:ext uri="{9D8B030D-6E8A-4147-A177-3AD203B41FA5}">
                      <a16:colId xmlns:a16="http://schemas.microsoft.com/office/drawing/2014/main" val="1794966923"/>
                    </a:ext>
                  </a:extLst>
                </a:gridCol>
              </a:tblGrid>
              <a:tr h="97798">
                <a:tc>
                  <a:txBody>
                    <a:bodyPr/>
                    <a:lstStyle/>
                    <a:p>
                      <a:pPr marL="67945" marR="49530" algn="ctr">
                        <a:lnSpc>
                          <a:spcPct val="100000"/>
                        </a:lnSpc>
                        <a:spcAft>
                          <a:spcPts val="0"/>
                        </a:spcAft>
                      </a:pPr>
                      <a:r>
                        <a:rPr lang="ru-RU" sz="1300" b="1" dirty="0">
                          <a:effectLst/>
                          <a:latin typeface="Times New Roman" panose="02020603050405020304" pitchFamily="18" charset="0"/>
                          <a:cs typeface="Times New Roman" panose="02020603050405020304" pitchFamily="18" charset="0"/>
                        </a:rPr>
                        <a:t>№ п/п</a:t>
                      </a:r>
                      <a:endParaRPr lang="ru-RU" sz="13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pPr marL="67945" marR="49530" algn="ctr">
                        <a:lnSpc>
                          <a:spcPct val="100000"/>
                        </a:lnSpc>
                        <a:spcAft>
                          <a:spcPts val="0"/>
                        </a:spcAft>
                      </a:pPr>
                      <a:r>
                        <a:rPr lang="ru-RU" sz="1300" b="1" dirty="0">
                          <a:effectLst/>
                          <a:latin typeface="Times New Roman" panose="02020603050405020304" pitchFamily="18" charset="0"/>
                          <a:cs typeface="Times New Roman" panose="02020603050405020304" pitchFamily="18" charset="0"/>
                        </a:rPr>
                        <a:t>Блоки </a:t>
                      </a:r>
                      <a:r>
                        <a:rPr lang="ru-RU" sz="1300" b="1" dirty="0" err="1">
                          <a:effectLst/>
                          <a:latin typeface="Times New Roman" panose="02020603050405020304" pitchFamily="18" charset="0"/>
                          <a:cs typeface="Times New Roman" panose="02020603050405020304" pitchFamily="18" charset="0"/>
                        </a:rPr>
                        <a:t>ПООП</a:t>
                      </a:r>
                      <a:r>
                        <a:rPr lang="ru-RU" sz="1300" b="1" dirty="0">
                          <a:effectLst/>
                          <a:latin typeface="Times New Roman" panose="02020603050405020304" pitchFamily="18" charset="0"/>
                          <a:cs typeface="Times New Roman" panose="02020603050405020304" pitchFamily="18" charset="0"/>
                        </a:rPr>
                        <a:t> : выпускник научится / получит возможность научиться или проверяемые требования (умения) в соответствии с </a:t>
                      </a:r>
                      <a:r>
                        <a:rPr lang="ru-RU" sz="1300" b="1" dirty="0" err="1">
                          <a:effectLst/>
                          <a:latin typeface="Times New Roman" panose="02020603050405020304" pitchFamily="18" charset="0"/>
                          <a:cs typeface="Times New Roman" panose="02020603050405020304" pitchFamily="18" charset="0"/>
                        </a:rPr>
                        <a:t>ФГОС</a:t>
                      </a:r>
                      <a:endParaRPr lang="ru-RU" sz="13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951856539"/>
                  </a:ext>
                </a:extLst>
              </a:tr>
              <a:tr h="338538">
                <a:tc>
                  <a:txBody>
                    <a:bodyPr/>
                    <a:lstStyle/>
                    <a:p>
                      <a:pPr marL="67945" marR="49530" algn="ctr">
                        <a:lnSpc>
                          <a:spcPct val="100000"/>
                        </a:lnSpc>
                        <a:spcAft>
                          <a:spcPts val="0"/>
                        </a:spcAft>
                      </a:pPr>
                      <a:r>
                        <a:rPr lang="ru-RU" sz="1300" dirty="0">
                          <a:effectLst/>
                          <a:latin typeface="Times New Roman" panose="02020603050405020304" pitchFamily="18" charset="0"/>
                          <a:cs typeface="Times New Roman" panose="02020603050405020304" pitchFamily="18" charset="0"/>
                        </a:rPr>
                        <a:t> 1</a:t>
                      </a:r>
                      <a:endParaRPr lang="ru-RU" sz="1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pPr algn="just"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Выполнять арифметические действия с натуральными числами, с обыкновенными дробями в простейших случаях</a:t>
                      </a:r>
                    </a:p>
                  </a:txBody>
                  <a:tcPr marL="9525" marR="9525" marT="9525" marB="0" anchor="ctr"/>
                </a:tc>
                <a:extLst>
                  <a:ext uri="{0D108BD9-81ED-4DB2-BD59-A6C34878D82A}">
                    <a16:rowId xmlns:a16="http://schemas.microsoft.com/office/drawing/2014/main" val="1316804931"/>
                  </a:ext>
                </a:extLst>
              </a:tr>
              <a:tr h="121996">
                <a:tc>
                  <a:txBody>
                    <a:bodyPr/>
                    <a:lstStyle/>
                    <a:p>
                      <a:pPr marL="67945" marR="49530" algn="ctr">
                        <a:lnSpc>
                          <a:spcPct val="100000"/>
                        </a:lnSpc>
                        <a:spcAft>
                          <a:spcPts val="0"/>
                        </a:spcAft>
                      </a:pPr>
                      <a:r>
                        <a:rPr lang="ru-RU" sz="1300" dirty="0">
                          <a:effectLst/>
                          <a:latin typeface="Times New Roman" panose="02020603050405020304" pitchFamily="18" charset="0"/>
                          <a:cs typeface="Times New Roman" panose="02020603050405020304" pitchFamily="18" charset="0"/>
                        </a:rPr>
                        <a:t> 2</a:t>
                      </a:r>
                      <a:endParaRPr lang="ru-RU" sz="1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pPr algn="just"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Решать текстовые задачи арифметическим способом и с помощью организованного конечного перебора всех возможных вариантов</a:t>
                      </a:r>
                    </a:p>
                  </a:txBody>
                  <a:tcPr marL="9525" marR="9525" marT="9525" marB="0" anchor="ctr"/>
                </a:tc>
                <a:extLst>
                  <a:ext uri="{0D108BD9-81ED-4DB2-BD59-A6C34878D82A}">
                    <a16:rowId xmlns:a16="http://schemas.microsoft.com/office/drawing/2014/main" val="2519602564"/>
                  </a:ext>
                </a:extLst>
              </a:tr>
              <a:tr h="287287">
                <a:tc>
                  <a:txBody>
                    <a:bodyPr/>
                    <a:lstStyle/>
                    <a:p>
                      <a:pPr marL="67945" marR="49530" algn="ctr">
                        <a:lnSpc>
                          <a:spcPct val="100000"/>
                        </a:lnSpc>
                        <a:spcAft>
                          <a:spcPts val="0"/>
                        </a:spcAft>
                      </a:pPr>
                      <a:r>
                        <a:rPr lang="ru-RU" sz="1300" dirty="0">
                          <a:effectLst/>
                          <a:latin typeface="Times New Roman" panose="02020603050405020304" pitchFamily="18" charset="0"/>
                          <a:cs typeface="Times New Roman" panose="02020603050405020304" pitchFamily="18" charset="0"/>
                        </a:rPr>
                        <a:t>3</a:t>
                      </a:r>
                      <a:endParaRPr lang="ru-RU" sz="1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pPr algn="just"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Выполнять арифметические действия с натуральными числами, с обыкновенными дробями в простейших случаях</a:t>
                      </a:r>
                    </a:p>
                  </a:txBody>
                  <a:tcPr marL="9525" marR="9525" marT="9525" marB="0" anchor="ctr"/>
                </a:tc>
                <a:extLst>
                  <a:ext uri="{0D108BD9-81ED-4DB2-BD59-A6C34878D82A}">
                    <a16:rowId xmlns:a16="http://schemas.microsoft.com/office/drawing/2014/main" val="2510523923"/>
                  </a:ext>
                </a:extLst>
              </a:tr>
              <a:tr h="423720">
                <a:tc>
                  <a:txBody>
                    <a:bodyPr/>
                    <a:lstStyle/>
                    <a:p>
                      <a:pPr marL="67945" marR="49530" algn="ctr">
                        <a:lnSpc>
                          <a:spcPct val="100000"/>
                        </a:lnSpc>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4.1</a:t>
                      </a:r>
                    </a:p>
                  </a:txBody>
                  <a:tcPr marL="0" marR="0" marT="0" marB="0" anchor="ctr"/>
                </a:tc>
                <a:tc>
                  <a:txBody>
                    <a:bodyPr/>
                    <a:lstStyle/>
                    <a:p>
                      <a:pPr algn="just"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Извлекать, анализировать, оценивать информацию, представленную в таблице, на столбчатой диаграмме</a:t>
                      </a:r>
                    </a:p>
                  </a:txBody>
                  <a:tcPr marL="9525" marR="9525" marT="9525" marB="0" anchor="ctr"/>
                </a:tc>
                <a:extLst>
                  <a:ext uri="{0D108BD9-81ED-4DB2-BD59-A6C34878D82A}">
                    <a16:rowId xmlns:a16="http://schemas.microsoft.com/office/drawing/2014/main" val="90867957"/>
                  </a:ext>
                </a:extLst>
              </a:tr>
              <a:tr h="139677">
                <a:tc>
                  <a:txBody>
                    <a:bodyPr/>
                    <a:lstStyle/>
                    <a:p>
                      <a:pPr marL="67945" marR="49530" algn="ctr">
                        <a:lnSpc>
                          <a:spcPct val="100000"/>
                        </a:lnSpc>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4.2</a:t>
                      </a:r>
                    </a:p>
                  </a:txBody>
                  <a:tcPr marL="0" marR="0" marT="0" marB="0" anchor="ctr"/>
                </a:tc>
                <a:tc>
                  <a:txBody>
                    <a:bodyPr/>
                    <a:lstStyle/>
                    <a:p>
                      <a:pPr algn="just"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Извлекать, анализировать, оценивать информацию, представленную в таблице, на столбчатой диаграмме; интерпретировать представленные данные, использовать данные при решении задач </a:t>
                      </a:r>
                    </a:p>
                  </a:txBody>
                  <a:tcPr marL="9525" marR="9525" marT="9525" marB="0" anchor="ctr"/>
                </a:tc>
                <a:extLst>
                  <a:ext uri="{0D108BD9-81ED-4DB2-BD59-A6C34878D82A}">
                    <a16:rowId xmlns:a16="http://schemas.microsoft.com/office/drawing/2014/main" val="1016968410"/>
                  </a:ext>
                </a:extLst>
              </a:tr>
              <a:tr h="186176">
                <a:tc>
                  <a:txBody>
                    <a:bodyPr/>
                    <a:lstStyle/>
                    <a:p>
                      <a:pPr marL="67945" marR="49530" algn="ctr">
                        <a:lnSpc>
                          <a:spcPct val="100000"/>
                        </a:lnSpc>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5</a:t>
                      </a:r>
                    </a:p>
                  </a:txBody>
                  <a:tcPr marL="0" marR="0" marT="0" marB="0" anchor="ctr"/>
                </a:tc>
                <a:tc>
                  <a:txBody>
                    <a:bodyPr/>
                    <a:lstStyle/>
                    <a:p>
                      <a:pPr algn="just"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Вычислять периметр и площадь квадрата, прямоугольника, фигур, составленных из прямоугольников, в том числе фигур, изображенных на клетчатой бумаге</a:t>
                      </a:r>
                    </a:p>
                  </a:txBody>
                  <a:tcPr marL="9525" marR="9525" marT="9525" marB="0" anchor="ctr"/>
                </a:tc>
                <a:extLst>
                  <a:ext uri="{0D108BD9-81ED-4DB2-BD59-A6C34878D82A}">
                    <a16:rowId xmlns:a16="http://schemas.microsoft.com/office/drawing/2014/main" val="3581229686"/>
                  </a:ext>
                </a:extLst>
              </a:tr>
              <a:tr h="332186">
                <a:tc>
                  <a:txBody>
                    <a:bodyPr/>
                    <a:lstStyle/>
                    <a:p>
                      <a:pPr marL="67945" marR="49530" algn="ctr">
                        <a:lnSpc>
                          <a:spcPct val="100000"/>
                        </a:lnSpc>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6</a:t>
                      </a:r>
                    </a:p>
                  </a:txBody>
                  <a:tcPr marL="0" marR="0" marT="0" marB="0" anchor="ctr"/>
                </a:tc>
                <a:tc>
                  <a:txBody>
                    <a:bodyPr/>
                    <a:lstStyle/>
                    <a:p>
                      <a:pPr algn="just"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Соотносить точку на координатной (числовой) прямой с соответствующим ей числом и изображать натуральные числа точками на координатной (числовой) прямой </a:t>
                      </a:r>
                    </a:p>
                  </a:txBody>
                  <a:tcPr marL="9525" marR="9525" marT="9525" marB="0" anchor="ctr"/>
                </a:tc>
                <a:extLst>
                  <a:ext uri="{0D108BD9-81ED-4DB2-BD59-A6C34878D82A}">
                    <a16:rowId xmlns:a16="http://schemas.microsoft.com/office/drawing/2014/main" val="1851672037"/>
                  </a:ext>
                </a:extLst>
              </a:tr>
              <a:tr h="356135">
                <a:tc>
                  <a:txBody>
                    <a:bodyPr/>
                    <a:lstStyle/>
                    <a:p>
                      <a:pPr marL="4445" algn="ctr">
                        <a:lnSpc>
                          <a:spcPct val="100000"/>
                        </a:lnSpc>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7</a:t>
                      </a:r>
                    </a:p>
                  </a:txBody>
                  <a:tcPr marL="0" marR="0" marT="0" marB="0" anchor="ctr"/>
                </a:tc>
                <a:tc>
                  <a:txBody>
                    <a:bodyPr/>
                    <a:lstStyle/>
                    <a:p>
                      <a:pPr algn="just"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Решать задачи, содержащие зависимости, связывающие величины: скорость, время, расстояние, цена, количество, стоимость</a:t>
                      </a:r>
                    </a:p>
                  </a:txBody>
                  <a:tcPr marL="9525" marR="9525" marT="9525" marB="0" anchor="ctr"/>
                </a:tc>
                <a:extLst>
                  <a:ext uri="{0D108BD9-81ED-4DB2-BD59-A6C34878D82A}">
                    <a16:rowId xmlns:a16="http://schemas.microsoft.com/office/drawing/2014/main" val="1769400083"/>
                  </a:ext>
                </a:extLst>
              </a:tr>
              <a:tr h="170244">
                <a:tc>
                  <a:txBody>
                    <a:bodyPr/>
                    <a:lstStyle/>
                    <a:p>
                      <a:pPr marL="69215" marR="63500" algn="ctr">
                        <a:lnSpc>
                          <a:spcPct val="100000"/>
                        </a:lnSpc>
                        <a:spcAft>
                          <a:spcPts val="0"/>
                        </a:spcAft>
                      </a:pPr>
                      <a:r>
                        <a:rPr lang="ru-RU" sz="1300" dirty="0">
                          <a:effectLst/>
                          <a:latin typeface="Times New Roman" panose="02020603050405020304" pitchFamily="18" charset="0"/>
                          <a:cs typeface="Times New Roman" panose="02020603050405020304" pitchFamily="18" charset="0"/>
                        </a:rPr>
                        <a:t>8</a:t>
                      </a:r>
                      <a:endParaRPr lang="ru-RU" sz="1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pPr algn="just"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Вычислять объем куба, параллелепипеда по заданным измерениям; пользоваться единицами измерения объема</a:t>
                      </a:r>
                    </a:p>
                  </a:txBody>
                  <a:tcPr marL="9525" marR="9525" marT="9525" marB="0" anchor="ctr"/>
                </a:tc>
                <a:extLst>
                  <a:ext uri="{0D108BD9-81ED-4DB2-BD59-A6C34878D82A}">
                    <a16:rowId xmlns:a16="http://schemas.microsoft.com/office/drawing/2014/main" val="1102929384"/>
                  </a:ext>
                </a:extLst>
              </a:tr>
              <a:tr h="170244">
                <a:tc>
                  <a:txBody>
                    <a:bodyPr/>
                    <a:lstStyle/>
                    <a:p>
                      <a:pPr marL="69215" marR="63500" algn="ctr">
                        <a:lnSpc>
                          <a:spcPct val="100000"/>
                        </a:lnSpc>
                        <a:spcAft>
                          <a:spcPts val="0"/>
                        </a:spcAft>
                      </a:pPr>
                      <a:r>
                        <a:rPr lang="ru-RU" sz="1300" dirty="0">
                          <a:effectLst/>
                          <a:latin typeface="Times New Roman" panose="02020603050405020304" pitchFamily="18" charset="0"/>
                          <a:cs typeface="Times New Roman" panose="02020603050405020304" pitchFamily="18" charset="0"/>
                        </a:rPr>
                        <a:t>9</a:t>
                      </a:r>
                      <a:endParaRPr lang="ru-RU" sz="1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pPr algn="just"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Выполнять арифметические действия с натуральными числами, с обыкновенными дробями в простейших случаях</a:t>
                      </a:r>
                    </a:p>
                  </a:txBody>
                  <a:tcPr marL="9525" marR="9525" marT="9525" marB="0" anchor="ctr"/>
                </a:tc>
                <a:extLst>
                  <a:ext uri="{0D108BD9-81ED-4DB2-BD59-A6C34878D82A}">
                    <a16:rowId xmlns:a16="http://schemas.microsoft.com/office/drawing/2014/main" val="1442304703"/>
                  </a:ext>
                </a:extLst>
              </a:tr>
              <a:tr h="346792">
                <a:tc>
                  <a:txBody>
                    <a:bodyPr/>
                    <a:lstStyle/>
                    <a:p>
                      <a:pPr marL="67945" marR="63500" algn="ctr">
                        <a:lnSpc>
                          <a:spcPct val="100000"/>
                        </a:lnSpc>
                        <a:spcAft>
                          <a:spcPts val="0"/>
                        </a:spcAft>
                      </a:pPr>
                      <a:r>
                        <a:rPr lang="ru-RU" sz="1300" dirty="0">
                          <a:effectLst/>
                          <a:latin typeface="Times New Roman" panose="02020603050405020304" pitchFamily="18" charset="0"/>
                          <a:cs typeface="Times New Roman" panose="02020603050405020304" pitchFamily="18" charset="0"/>
                        </a:rPr>
                        <a:t>10</a:t>
                      </a:r>
                      <a:endParaRPr lang="ru-RU" sz="1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pPr algn="just"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Выполнять проверку, прикидку результата вычислений</a:t>
                      </a:r>
                    </a:p>
                  </a:txBody>
                  <a:tcPr marL="9525" marR="9525" marT="9525" marB="0" anchor="ctr"/>
                </a:tc>
                <a:extLst>
                  <a:ext uri="{0D108BD9-81ED-4DB2-BD59-A6C34878D82A}">
                    <a16:rowId xmlns:a16="http://schemas.microsoft.com/office/drawing/2014/main" val="2217835660"/>
                  </a:ext>
                </a:extLst>
              </a:tr>
              <a:tr h="206585">
                <a:tc>
                  <a:txBody>
                    <a:bodyPr/>
                    <a:lstStyle/>
                    <a:p>
                      <a:pPr marL="67945" marR="63500" algn="ctr">
                        <a:lnSpc>
                          <a:spcPct val="100000"/>
                        </a:lnSpc>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11</a:t>
                      </a:r>
                    </a:p>
                  </a:txBody>
                  <a:tcPr marL="0" marR="0" marT="0" marB="0" anchor="ctr"/>
                </a:tc>
                <a:tc>
                  <a:txBody>
                    <a:bodyPr/>
                    <a:lstStyle/>
                    <a:p>
                      <a:pPr algn="just"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Решать текстовые задачи арифметическим способом и с помощью организованного конечного перебора всех возможных вариантов</a:t>
                      </a:r>
                    </a:p>
                  </a:txBody>
                  <a:tcPr marL="9525" marR="9525" marT="9525" marB="0" anchor="ctr"/>
                </a:tc>
                <a:extLst>
                  <a:ext uri="{0D108BD9-81ED-4DB2-BD59-A6C34878D82A}">
                    <a16:rowId xmlns:a16="http://schemas.microsoft.com/office/drawing/2014/main" val="950850881"/>
                  </a:ext>
                </a:extLst>
              </a:tr>
              <a:tr h="206585">
                <a:tc>
                  <a:txBody>
                    <a:bodyPr/>
                    <a:lstStyle/>
                    <a:p>
                      <a:pPr marL="67945" marR="63500" algn="ctr">
                        <a:lnSpc>
                          <a:spcPct val="100000"/>
                        </a:lnSpc>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12</a:t>
                      </a:r>
                    </a:p>
                  </a:txBody>
                  <a:tcPr marL="0" marR="0" marT="0" marB="0" anchor="ctr"/>
                </a:tc>
                <a:tc>
                  <a:txBody>
                    <a:bodyPr/>
                    <a:lstStyle/>
                    <a:p>
                      <a:pPr algn="just"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Решать задачи, содержащие зависимости, связывающие величины: скорость, время, расстояние, цена, количество, стоимость</a:t>
                      </a:r>
                    </a:p>
                  </a:txBody>
                  <a:tcPr marL="9525" marR="9525" marT="9525" marB="0" anchor="ctr"/>
                </a:tc>
                <a:extLst>
                  <a:ext uri="{0D108BD9-81ED-4DB2-BD59-A6C34878D82A}">
                    <a16:rowId xmlns:a16="http://schemas.microsoft.com/office/drawing/2014/main" val="2971513900"/>
                  </a:ext>
                </a:extLst>
              </a:tr>
              <a:tr h="206585">
                <a:tc>
                  <a:txBody>
                    <a:bodyPr/>
                    <a:lstStyle/>
                    <a:p>
                      <a:pPr marL="67945" marR="63500" algn="ctr">
                        <a:lnSpc>
                          <a:spcPct val="100000"/>
                        </a:lnSpc>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13</a:t>
                      </a:r>
                    </a:p>
                  </a:txBody>
                  <a:tcPr marL="0" marR="0" marT="0" marB="0" anchor="ctr"/>
                </a:tc>
                <a:tc>
                  <a:txBody>
                    <a:bodyPr/>
                    <a:lstStyle/>
                    <a:p>
                      <a:pPr algn="just"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Выполнять арифметические действия с натуральными числами, с обыкновенными дробями в простейших случаях</a:t>
                      </a:r>
                    </a:p>
                  </a:txBody>
                  <a:tcPr marL="9525" marR="9525" marT="9525" marB="0" anchor="ctr"/>
                </a:tc>
                <a:extLst>
                  <a:ext uri="{0D108BD9-81ED-4DB2-BD59-A6C34878D82A}">
                    <a16:rowId xmlns:a16="http://schemas.microsoft.com/office/drawing/2014/main" val="2277144649"/>
                  </a:ext>
                </a:extLst>
              </a:tr>
              <a:tr h="309070">
                <a:tc>
                  <a:txBody>
                    <a:bodyPr/>
                    <a:lstStyle/>
                    <a:p>
                      <a:pPr marL="67945" marR="63500" algn="ctr">
                        <a:lnSpc>
                          <a:spcPct val="100000"/>
                        </a:lnSpc>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14</a:t>
                      </a:r>
                    </a:p>
                  </a:txBody>
                  <a:tcPr marL="0" marR="0" marT="0" marB="0" anchor="ctr"/>
                </a:tc>
                <a:tc>
                  <a:txBody>
                    <a:bodyPr/>
                    <a:lstStyle/>
                    <a:p>
                      <a:pPr algn="just"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Пользоваться основными единицами измерения: цены, массы, расстояния, времени, скорости; выражать одни единицы величины через другие; извлекать, анализировать, оценивать информацию, представленную в таблице, на столбчатой диаграмме; интерпретировать представленные данные, использовать данные при решении задач </a:t>
                      </a:r>
                    </a:p>
                  </a:txBody>
                  <a:tcPr marL="9525" marR="9525" marT="9525" marB="0" anchor="ctr"/>
                </a:tc>
                <a:extLst>
                  <a:ext uri="{0D108BD9-81ED-4DB2-BD59-A6C34878D82A}">
                    <a16:rowId xmlns:a16="http://schemas.microsoft.com/office/drawing/2014/main" val="1351303011"/>
                  </a:ext>
                </a:extLst>
              </a:tr>
              <a:tr h="206585">
                <a:tc>
                  <a:txBody>
                    <a:bodyPr/>
                    <a:lstStyle/>
                    <a:p>
                      <a:pPr marL="67945" marR="63500" algn="ctr">
                        <a:lnSpc>
                          <a:spcPct val="100000"/>
                        </a:lnSpc>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15</a:t>
                      </a:r>
                    </a:p>
                  </a:txBody>
                  <a:tcPr marL="0" marR="0" marT="0" marB="0" anchor="ctr"/>
                </a:tc>
                <a:tc>
                  <a:txBody>
                    <a:bodyPr/>
                    <a:lstStyle/>
                    <a:p>
                      <a:pPr algn="just"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Вычислять периметр и площадь квадрата, прямоугольника, фигур, составленных из прямоугольников, в том числе фигур, изображенных на клетчатой бумаге</a:t>
                      </a:r>
                    </a:p>
                  </a:txBody>
                  <a:tcPr marL="9525" marR="9525" marT="9525" marB="0" anchor="ctr"/>
                </a:tc>
                <a:extLst>
                  <a:ext uri="{0D108BD9-81ED-4DB2-BD59-A6C34878D82A}">
                    <a16:rowId xmlns:a16="http://schemas.microsoft.com/office/drawing/2014/main" val="1803275970"/>
                  </a:ext>
                </a:extLst>
              </a:tr>
              <a:tr h="206585">
                <a:tc>
                  <a:txBody>
                    <a:bodyPr/>
                    <a:lstStyle/>
                    <a:p>
                      <a:pPr marL="67945" marR="63500" algn="ctr">
                        <a:lnSpc>
                          <a:spcPct val="100000"/>
                        </a:lnSpc>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16</a:t>
                      </a:r>
                    </a:p>
                  </a:txBody>
                  <a:tcPr marL="0" marR="0" marT="0" marB="0" anchor="ctr"/>
                </a:tc>
                <a:tc>
                  <a:txBody>
                    <a:bodyPr/>
                    <a:lstStyle/>
                    <a:p>
                      <a:pPr algn="just"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Решать задачи, содержащие зависимости, связывающие величины: скорость, время, расстояние, цена, количество, стоимость; выполнять арифметические действия с натуральными числами, с обыкновенными дробями в простейших случаях</a:t>
                      </a:r>
                    </a:p>
                  </a:txBody>
                  <a:tcPr marL="9525" marR="9525" marT="9525" marB="0" anchor="ctr"/>
                </a:tc>
                <a:extLst>
                  <a:ext uri="{0D108BD9-81ED-4DB2-BD59-A6C34878D82A}">
                    <a16:rowId xmlns:a16="http://schemas.microsoft.com/office/drawing/2014/main" val="20739718"/>
                  </a:ext>
                </a:extLst>
              </a:tr>
              <a:tr h="206585">
                <a:tc>
                  <a:txBody>
                    <a:bodyPr/>
                    <a:lstStyle/>
                    <a:p>
                      <a:pPr marL="67945" marR="63500" algn="ctr">
                        <a:lnSpc>
                          <a:spcPct val="100000"/>
                        </a:lnSpc>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17</a:t>
                      </a:r>
                    </a:p>
                  </a:txBody>
                  <a:tcPr marL="0" marR="0" marT="0" marB="0" anchor="ctr"/>
                </a:tc>
                <a:tc>
                  <a:txBody>
                    <a:bodyPr/>
                    <a:lstStyle/>
                    <a:p>
                      <a:pPr algn="just"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Решать задачи, содержащие зависимости, связывающие величины: скорость, время, расстояние, цена, количество, стоимость</a:t>
                      </a:r>
                    </a:p>
                  </a:txBody>
                  <a:tcPr marL="9525" marR="9525" marT="9525" marB="0" anchor="ctr"/>
                </a:tc>
                <a:extLst>
                  <a:ext uri="{0D108BD9-81ED-4DB2-BD59-A6C34878D82A}">
                    <a16:rowId xmlns:a16="http://schemas.microsoft.com/office/drawing/2014/main" val="3335349841"/>
                  </a:ext>
                </a:extLst>
              </a:tr>
            </a:tbl>
          </a:graphicData>
        </a:graphic>
      </p:graphicFrame>
    </p:spTree>
    <p:extLst>
      <p:ext uri="{BB962C8B-B14F-4D97-AF65-F5344CB8AC3E}">
        <p14:creationId xmlns:p14="http://schemas.microsoft.com/office/powerpoint/2010/main" val="16653861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8362281" cy="444387"/>
          </a:xfrm>
        </p:spPr>
        <p:txBody>
          <a:bodyPr>
            <a:noAutofit/>
          </a:bodyPr>
          <a:lstStyle/>
          <a:p>
            <a:r>
              <a:rPr lang="ru-RU" sz="2000" b="1" dirty="0"/>
              <a:t>Изменение доли участников по качеству знаний («4»+«5») по результатам ВПР в  2022-2026 гг.</a:t>
            </a:r>
          </a:p>
        </p:txBody>
      </p:sp>
      <p:graphicFrame>
        <p:nvGraphicFramePr>
          <p:cNvPr id="5" name="Диаграмма 4">
            <a:extLst>
              <a:ext uri="{FF2B5EF4-FFF2-40B4-BE49-F238E27FC236}">
                <a16:creationId xmlns:a16="http://schemas.microsoft.com/office/drawing/2014/main" id="{B778A58D-E6E9-4DE1-8D27-8FDCACC32A8C}"/>
              </a:ext>
            </a:extLst>
          </p:cNvPr>
          <p:cNvGraphicFramePr/>
          <p:nvPr>
            <p:extLst>
              <p:ext uri="{D42A27DB-BD31-4B8C-83A1-F6EECF244321}">
                <p14:modId xmlns:p14="http://schemas.microsoft.com/office/powerpoint/2010/main" val="3084253360"/>
              </p:ext>
            </p:extLst>
          </p:nvPr>
        </p:nvGraphicFramePr>
        <p:xfrm>
          <a:off x="98854" y="849331"/>
          <a:ext cx="11986054" cy="290351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Диаграмма 6">
            <a:extLst>
              <a:ext uri="{FF2B5EF4-FFF2-40B4-BE49-F238E27FC236}">
                <a16:creationId xmlns:a16="http://schemas.microsoft.com/office/drawing/2014/main" id="{8FAA810D-E1F2-4CF0-9CEE-B6A9C74CD080}"/>
              </a:ext>
            </a:extLst>
          </p:cNvPr>
          <p:cNvGraphicFramePr/>
          <p:nvPr>
            <p:extLst>
              <p:ext uri="{D42A27DB-BD31-4B8C-83A1-F6EECF244321}">
                <p14:modId xmlns:p14="http://schemas.microsoft.com/office/powerpoint/2010/main" val="607557175"/>
              </p:ext>
            </p:extLst>
          </p:nvPr>
        </p:nvGraphicFramePr>
        <p:xfrm>
          <a:off x="0" y="3691468"/>
          <a:ext cx="11986054" cy="3033184"/>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a16="http://schemas.microsoft.com/office/drawing/2014/main" id="{DB95D0A0-051C-4D20-B454-843DA9E8013B}"/>
              </a:ext>
            </a:extLst>
          </p:cNvPr>
          <p:cNvSpPr txBox="1"/>
          <p:nvPr/>
        </p:nvSpPr>
        <p:spPr>
          <a:xfrm>
            <a:off x="10183501" y="6638785"/>
            <a:ext cx="2008499" cy="276999"/>
          </a:xfrm>
          <a:prstGeom prst="rect">
            <a:avLst/>
          </a:prstGeom>
          <a:noFill/>
        </p:spPr>
        <p:txBody>
          <a:bodyPr wrap="none" rtlCol="0">
            <a:spAutoFit/>
          </a:bodyPr>
          <a:lstStyle/>
          <a:p>
            <a:r>
              <a:rPr lang="ru-RU" sz="1200" b="1" dirty="0"/>
              <a:t>Качество знаний = «4»+»5»</a:t>
            </a:r>
          </a:p>
        </p:txBody>
      </p:sp>
      <p:sp>
        <p:nvSpPr>
          <p:cNvPr id="9" name="TextBox 8">
            <a:extLst>
              <a:ext uri="{FF2B5EF4-FFF2-40B4-BE49-F238E27FC236}">
                <a16:creationId xmlns:a16="http://schemas.microsoft.com/office/drawing/2014/main" id="{4A2071A3-D30C-4FE9-A62E-6416D7845A39}"/>
              </a:ext>
            </a:extLst>
          </p:cNvPr>
          <p:cNvSpPr txBox="1"/>
          <p:nvPr/>
        </p:nvSpPr>
        <p:spPr>
          <a:xfrm>
            <a:off x="10662222" y="24335"/>
            <a:ext cx="1529778" cy="276999"/>
          </a:xfrm>
          <a:prstGeom prst="rect">
            <a:avLst/>
          </a:prstGeom>
          <a:noFill/>
        </p:spPr>
        <p:txBody>
          <a:bodyPr wrap="none" rtlCol="0">
            <a:spAutoFit/>
          </a:bodyPr>
          <a:lstStyle/>
          <a:p>
            <a:r>
              <a:rPr lang="ru-RU" sz="1200" dirty="0">
                <a:solidFill>
                  <a:schemeClr val="tx2">
                    <a:lumMod val="40000"/>
                    <a:lumOff val="60000"/>
                  </a:schemeClr>
                </a:solidFill>
              </a:rPr>
              <a:t>Математика, 5 класс</a:t>
            </a:r>
          </a:p>
        </p:txBody>
      </p:sp>
    </p:spTree>
    <p:extLst>
      <p:ext uri="{BB962C8B-B14F-4D97-AF65-F5344CB8AC3E}">
        <p14:creationId xmlns:p14="http://schemas.microsoft.com/office/powerpoint/2010/main" val="10150291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300365"/>
            <a:ext cx="6688455" cy="509260"/>
          </a:xfrm>
        </p:spPr>
        <p:txBody>
          <a:bodyPr>
            <a:normAutofit/>
          </a:bodyPr>
          <a:lstStyle/>
          <a:p>
            <a:r>
              <a:rPr lang="ru-RU" b="1" dirty="0"/>
              <a:t>Достижение планируемых результатов</a:t>
            </a:r>
          </a:p>
        </p:txBody>
      </p:sp>
      <p:sp>
        <p:nvSpPr>
          <p:cNvPr id="12" name="TextBox 11">
            <a:extLst>
              <a:ext uri="{FF2B5EF4-FFF2-40B4-BE49-F238E27FC236}">
                <a16:creationId xmlns:a16="http://schemas.microsoft.com/office/drawing/2014/main" id="{3BEE3E0C-39A4-4A5C-967B-5FDE7162D55F}"/>
              </a:ext>
            </a:extLst>
          </p:cNvPr>
          <p:cNvSpPr txBox="1"/>
          <p:nvPr/>
        </p:nvSpPr>
        <p:spPr>
          <a:xfrm>
            <a:off x="10662222" y="24335"/>
            <a:ext cx="1529778" cy="276999"/>
          </a:xfrm>
          <a:prstGeom prst="rect">
            <a:avLst/>
          </a:prstGeom>
          <a:noFill/>
        </p:spPr>
        <p:txBody>
          <a:bodyPr wrap="none" rtlCol="0">
            <a:spAutoFit/>
          </a:bodyPr>
          <a:lstStyle/>
          <a:p>
            <a:r>
              <a:rPr lang="ru-RU" sz="1200" dirty="0">
                <a:solidFill>
                  <a:schemeClr val="tx2">
                    <a:lumMod val="40000"/>
                    <a:lumOff val="60000"/>
                  </a:schemeClr>
                </a:solidFill>
              </a:rPr>
              <a:t>Математика, 5 класс</a:t>
            </a:r>
          </a:p>
        </p:txBody>
      </p:sp>
      <p:graphicFrame>
        <p:nvGraphicFramePr>
          <p:cNvPr id="4" name="Диаграмма 3">
            <a:extLst>
              <a:ext uri="{FF2B5EF4-FFF2-40B4-BE49-F238E27FC236}">
                <a16:creationId xmlns:a16="http://schemas.microsoft.com/office/drawing/2014/main" id="{83E64A47-1606-449B-B9C4-E364FC874808}"/>
              </a:ext>
            </a:extLst>
          </p:cNvPr>
          <p:cNvGraphicFramePr>
            <a:graphicFrameLocks/>
          </p:cNvGraphicFramePr>
          <p:nvPr>
            <p:extLst>
              <p:ext uri="{D42A27DB-BD31-4B8C-83A1-F6EECF244321}">
                <p14:modId xmlns:p14="http://schemas.microsoft.com/office/powerpoint/2010/main" val="4172752346"/>
              </p:ext>
            </p:extLst>
          </p:nvPr>
        </p:nvGraphicFramePr>
        <p:xfrm>
          <a:off x="207870" y="1772324"/>
          <a:ext cx="11544860" cy="40637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24357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a:extLst>
              <a:ext uri="{FF2B5EF4-FFF2-40B4-BE49-F238E27FC236}">
                <a16:creationId xmlns:a16="http://schemas.microsoft.com/office/drawing/2014/main" id="{BC378BAD-155E-DB7C-261D-1B9411CA07DF}"/>
              </a:ext>
            </a:extLst>
          </p:cNvPr>
          <p:cNvSpPr>
            <a:spLocks noGrp="1"/>
          </p:cNvSpPr>
          <p:nvPr>
            <p:ph idx="1"/>
          </p:nvPr>
        </p:nvSpPr>
        <p:spPr>
          <a:xfrm>
            <a:off x="820473" y="838899"/>
            <a:ext cx="10728960" cy="4594226"/>
          </a:xfrm>
        </p:spPr>
        <p:txBody>
          <a:bodyPr>
            <a:noAutofit/>
          </a:bodyPr>
          <a:lstStyle/>
          <a:p>
            <a:pPr algn="just">
              <a:spcBef>
                <a:spcPts val="0"/>
              </a:spcBef>
            </a:pPr>
            <a:endParaRPr lang="ru-RU" sz="2000" b="1" dirty="0"/>
          </a:p>
          <a:p>
            <a:pPr algn="just">
              <a:spcBef>
                <a:spcPts val="0"/>
              </a:spcBef>
            </a:pPr>
            <a:r>
              <a:rPr lang="ru-RU" sz="2000" b="1" dirty="0"/>
              <a:t>Основная цель ВПР</a:t>
            </a:r>
            <a:r>
              <a:rPr lang="ru-RU" sz="2000" dirty="0"/>
              <a:t> – мониторинг уровня знаний школьников и оценка качества образования по федеральным государственным образовательным стандартам.</a:t>
            </a:r>
          </a:p>
          <a:p>
            <a:pPr algn="just">
              <a:spcBef>
                <a:spcPts val="0"/>
              </a:spcBef>
            </a:pPr>
            <a:endParaRPr lang="ru-RU" sz="2000" b="1" dirty="0"/>
          </a:p>
          <a:p>
            <a:pPr algn="just">
              <a:spcBef>
                <a:spcPts val="0"/>
              </a:spcBef>
            </a:pPr>
            <a:r>
              <a:rPr lang="ru-RU" sz="2000" b="1" dirty="0"/>
              <a:t>Принципы ВПР</a:t>
            </a:r>
            <a:r>
              <a:rPr lang="ru-RU" sz="2000" dirty="0"/>
              <a:t> — новые технологии, которые обеспечивают единую работу учащихся всех школ страны, единая система проведения ВПР одновременно во всех учебных заведениях по единым комплектам документов с использованием единой системы оценки качества результата.</a:t>
            </a:r>
          </a:p>
          <a:p>
            <a:pPr algn="just">
              <a:spcBef>
                <a:spcPts val="0"/>
              </a:spcBef>
            </a:pPr>
            <a:endParaRPr lang="ru-RU" sz="2000" b="1" dirty="0"/>
          </a:p>
          <a:p>
            <a:pPr algn="just">
              <a:spcBef>
                <a:spcPts val="0"/>
              </a:spcBef>
            </a:pPr>
            <a:r>
              <a:rPr lang="ru-RU" sz="2000" b="1" dirty="0"/>
              <a:t>Задачи ВПР:</a:t>
            </a:r>
            <a:endParaRPr lang="ru-RU" sz="2000" dirty="0"/>
          </a:p>
          <a:p>
            <a:pPr algn="just">
              <a:spcBef>
                <a:spcPts val="0"/>
              </a:spcBef>
            </a:pPr>
            <a:r>
              <a:rPr lang="ru-RU" sz="2000" dirty="0"/>
              <a:t>- выявление сильных и слабых сторон в подаче материала по определенному предмету и корректировка обучающего процесса;</a:t>
            </a:r>
          </a:p>
          <a:p>
            <a:pPr algn="just">
              <a:spcBef>
                <a:spcPts val="0"/>
              </a:spcBef>
            </a:pPr>
            <a:r>
              <a:rPr lang="ru-RU" sz="2000" dirty="0"/>
              <a:t>- планирование процесса повышения квалификации педагогов на специальных курсах и семинарах;</a:t>
            </a:r>
          </a:p>
          <a:p>
            <a:pPr algn="just">
              <a:spcBef>
                <a:spcPts val="0"/>
              </a:spcBef>
            </a:pPr>
            <a:r>
              <a:rPr lang="ru-RU" sz="2000" dirty="0"/>
              <a:t>- определение для педагога и родителей образовательной траектории учащегося и текущего уровня образованности школы, класса, ученика по отношению к требованиям, установленным федеральными государственными образовательными стандартами.</a:t>
            </a:r>
          </a:p>
          <a:p>
            <a:pPr algn="ctr"/>
            <a:endParaRPr lang="en-US" sz="3200" dirty="0">
              <a:latin typeface="+mn-lt"/>
            </a:endParaRPr>
          </a:p>
          <a:p>
            <a:pPr algn="just"/>
            <a:endParaRPr lang="ru-RU" sz="3600" dirty="0">
              <a:latin typeface="+mn-lt"/>
            </a:endParaRPr>
          </a:p>
          <a:p>
            <a:pPr algn="just"/>
            <a:endParaRPr lang="ru-RU" sz="3600" dirty="0">
              <a:latin typeface="+mn-lt"/>
            </a:endParaRPr>
          </a:p>
        </p:txBody>
      </p:sp>
    </p:spTree>
    <p:extLst>
      <p:ext uri="{BB962C8B-B14F-4D97-AF65-F5344CB8AC3E}">
        <p14:creationId xmlns:p14="http://schemas.microsoft.com/office/powerpoint/2010/main" val="21755633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6688455" cy="509260"/>
          </a:xfrm>
        </p:spPr>
        <p:txBody>
          <a:bodyPr>
            <a:normAutofit/>
          </a:bodyPr>
          <a:lstStyle/>
          <a:p>
            <a:r>
              <a:rPr lang="ru-RU" b="1" dirty="0"/>
              <a:t>Распределение участников по отметкам, %</a:t>
            </a:r>
          </a:p>
        </p:txBody>
      </p:sp>
      <p:sp>
        <p:nvSpPr>
          <p:cNvPr id="7" name="TextBox 6">
            <a:extLst>
              <a:ext uri="{FF2B5EF4-FFF2-40B4-BE49-F238E27FC236}">
                <a16:creationId xmlns:a16="http://schemas.microsoft.com/office/drawing/2014/main" id="{91D2F29A-E92C-4CE7-B0EC-32578D8468B7}"/>
              </a:ext>
            </a:extLst>
          </p:cNvPr>
          <p:cNvSpPr txBox="1"/>
          <p:nvPr/>
        </p:nvSpPr>
        <p:spPr>
          <a:xfrm>
            <a:off x="10662222" y="24335"/>
            <a:ext cx="1529778" cy="276999"/>
          </a:xfrm>
          <a:prstGeom prst="rect">
            <a:avLst/>
          </a:prstGeom>
          <a:noFill/>
        </p:spPr>
        <p:txBody>
          <a:bodyPr wrap="none" rtlCol="0">
            <a:spAutoFit/>
          </a:bodyPr>
          <a:lstStyle/>
          <a:p>
            <a:r>
              <a:rPr lang="ru-RU" sz="1200" dirty="0">
                <a:solidFill>
                  <a:schemeClr val="tx2">
                    <a:lumMod val="40000"/>
                    <a:lumOff val="60000"/>
                  </a:schemeClr>
                </a:solidFill>
              </a:rPr>
              <a:t>Математика, 5 класс</a:t>
            </a:r>
          </a:p>
        </p:txBody>
      </p:sp>
      <p:graphicFrame>
        <p:nvGraphicFramePr>
          <p:cNvPr id="4" name="Диаграмма 3">
            <a:extLst>
              <a:ext uri="{FF2B5EF4-FFF2-40B4-BE49-F238E27FC236}">
                <a16:creationId xmlns:a16="http://schemas.microsoft.com/office/drawing/2014/main" id="{9CAE6752-FB10-49A6-9097-3030BBC216AE}"/>
              </a:ext>
            </a:extLst>
          </p:cNvPr>
          <p:cNvGraphicFramePr>
            <a:graphicFrameLocks/>
          </p:cNvGraphicFramePr>
          <p:nvPr>
            <p:extLst>
              <p:ext uri="{D42A27DB-BD31-4B8C-83A1-F6EECF244321}">
                <p14:modId xmlns:p14="http://schemas.microsoft.com/office/powerpoint/2010/main" val="2785335926"/>
              </p:ext>
            </p:extLst>
          </p:nvPr>
        </p:nvGraphicFramePr>
        <p:xfrm>
          <a:off x="1266825" y="742949"/>
          <a:ext cx="9658350" cy="611505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1737616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6688455" cy="509260"/>
          </a:xfrm>
        </p:spPr>
        <p:txBody>
          <a:bodyPr>
            <a:normAutofit/>
          </a:bodyPr>
          <a:lstStyle/>
          <a:p>
            <a:r>
              <a:rPr lang="ru-RU" b="1" dirty="0"/>
              <a:t>Распределение первичных баллов</a:t>
            </a:r>
          </a:p>
        </p:txBody>
      </p:sp>
      <p:sp>
        <p:nvSpPr>
          <p:cNvPr id="12" name="TextBox 11">
            <a:extLst>
              <a:ext uri="{FF2B5EF4-FFF2-40B4-BE49-F238E27FC236}">
                <a16:creationId xmlns:a16="http://schemas.microsoft.com/office/drawing/2014/main" id="{AD89BF70-DDA3-4112-AA75-8163D1188658}"/>
              </a:ext>
            </a:extLst>
          </p:cNvPr>
          <p:cNvSpPr txBox="1"/>
          <p:nvPr/>
        </p:nvSpPr>
        <p:spPr>
          <a:xfrm>
            <a:off x="10662222" y="24335"/>
            <a:ext cx="1529778" cy="276999"/>
          </a:xfrm>
          <a:prstGeom prst="rect">
            <a:avLst/>
          </a:prstGeom>
          <a:noFill/>
        </p:spPr>
        <p:txBody>
          <a:bodyPr wrap="none" rtlCol="0">
            <a:spAutoFit/>
          </a:bodyPr>
          <a:lstStyle/>
          <a:p>
            <a:r>
              <a:rPr lang="ru-RU" sz="1200" dirty="0">
                <a:solidFill>
                  <a:schemeClr val="tx2">
                    <a:lumMod val="40000"/>
                    <a:lumOff val="60000"/>
                  </a:schemeClr>
                </a:solidFill>
              </a:rPr>
              <a:t>Математика, 5 класс</a:t>
            </a:r>
          </a:p>
        </p:txBody>
      </p:sp>
      <p:graphicFrame>
        <p:nvGraphicFramePr>
          <p:cNvPr id="4" name="Диаграмма 3">
            <a:extLst>
              <a:ext uri="{FF2B5EF4-FFF2-40B4-BE49-F238E27FC236}">
                <a16:creationId xmlns:a16="http://schemas.microsoft.com/office/drawing/2014/main" id="{54652B9F-487B-4C02-B5B3-9EB5840D43F1}"/>
              </a:ext>
            </a:extLst>
          </p:cNvPr>
          <p:cNvGraphicFramePr>
            <a:graphicFrameLocks/>
          </p:cNvGraphicFramePr>
          <p:nvPr>
            <p:extLst>
              <p:ext uri="{D42A27DB-BD31-4B8C-83A1-F6EECF244321}">
                <p14:modId xmlns:p14="http://schemas.microsoft.com/office/powerpoint/2010/main" val="3772163345"/>
              </p:ext>
            </p:extLst>
          </p:nvPr>
        </p:nvGraphicFramePr>
        <p:xfrm>
          <a:off x="166687" y="1226343"/>
          <a:ext cx="11858625" cy="4405313"/>
        </p:xfrm>
        <a:graphic>
          <a:graphicData uri="http://schemas.openxmlformats.org/drawingml/2006/chart">
            <c:chart xmlns:c="http://schemas.openxmlformats.org/drawingml/2006/chart" xmlns:r="http://schemas.openxmlformats.org/officeDocument/2006/relationships" r:id="rId2"/>
          </a:graphicData>
        </a:graphic>
      </p:graphicFrame>
      <p:sp>
        <p:nvSpPr>
          <p:cNvPr id="5" name="Стрелка: пятиугольник 4">
            <a:extLst>
              <a:ext uri="{FF2B5EF4-FFF2-40B4-BE49-F238E27FC236}">
                <a16:creationId xmlns:a16="http://schemas.microsoft.com/office/drawing/2014/main" id="{1F09A38E-64CA-4583-9982-334E1C6E3F95}"/>
              </a:ext>
            </a:extLst>
          </p:cNvPr>
          <p:cNvSpPr/>
          <p:nvPr/>
        </p:nvSpPr>
        <p:spPr>
          <a:xfrm rot="5400000">
            <a:off x="9204638" y="909326"/>
            <a:ext cx="374244" cy="472673"/>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dirty="0"/>
              <a:t>5</a:t>
            </a:r>
            <a:endParaRPr lang="ru-RU" dirty="0"/>
          </a:p>
        </p:txBody>
      </p:sp>
      <p:sp>
        <p:nvSpPr>
          <p:cNvPr id="7" name="Стрелка: пятиугольник 6">
            <a:extLst>
              <a:ext uri="{FF2B5EF4-FFF2-40B4-BE49-F238E27FC236}">
                <a16:creationId xmlns:a16="http://schemas.microsoft.com/office/drawing/2014/main" id="{F6336FEB-63F3-4F93-85B8-099FD7A0344F}"/>
              </a:ext>
            </a:extLst>
          </p:cNvPr>
          <p:cNvSpPr/>
          <p:nvPr/>
        </p:nvSpPr>
        <p:spPr>
          <a:xfrm rot="5400000">
            <a:off x="6571085" y="909326"/>
            <a:ext cx="374244" cy="472673"/>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dirty="0"/>
              <a:t>4</a:t>
            </a:r>
            <a:endParaRPr lang="ru-RU" dirty="0"/>
          </a:p>
        </p:txBody>
      </p:sp>
      <p:sp>
        <p:nvSpPr>
          <p:cNvPr id="8" name="Стрелка: пятиугольник 7">
            <a:extLst>
              <a:ext uri="{FF2B5EF4-FFF2-40B4-BE49-F238E27FC236}">
                <a16:creationId xmlns:a16="http://schemas.microsoft.com/office/drawing/2014/main" id="{65653204-CD2F-4000-B954-5A04C432719C}"/>
              </a:ext>
            </a:extLst>
          </p:cNvPr>
          <p:cNvSpPr/>
          <p:nvPr/>
        </p:nvSpPr>
        <p:spPr>
          <a:xfrm rot="5400000">
            <a:off x="3937532" y="909327"/>
            <a:ext cx="374244" cy="472673"/>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dirty="0"/>
              <a:t>3</a:t>
            </a:r>
            <a:endParaRPr lang="ru-RU" dirty="0"/>
          </a:p>
        </p:txBody>
      </p:sp>
    </p:spTree>
    <p:extLst>
      <p:ext uri="{BB962C8B-B14F-4D97-AF65-F5344CB8AC3E}">
        <p14:creationId xmlns:p14="http://schemas.microsoft.com/office/powerpoint/2010/main" val="41622035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6688455" cy="509260"/>
          </a:xfrm>
        </p:spPr>
        <p:txBody>
          <a:bodyPr>
            <a:noAutofit/>
          </a:bodyPr>
          <a:lstStyle/>
          <a:p>
            <a:r>
              <a:rPr lang="ru-RU" sz="2000" b="1" dirty="0"/>
              <a:t>Выполнение заданий группами участников</a:t>
            </a:r>
          </a:p>
        </p:txBody>
      </p:sp>
      <p:sp>
        <p:nvSpPr>
          <p:cNvPr id="5" name="TextBox 4">
            <a:extLst>
              <a:ext uri="{FF2B5EF4-FFF2-40B4-BE49-F238E27FC236}">
                <a16:creationId xmlns:a16="http://schemas.microsoft.com/office/drawing/2014/main" id="{92D4D94C-7FBF-43D9-82B3-1088A2B5AE4B}"/>
              </a:ext>
            </a:extLst>
          </p:cNvPr>
          <p:cNvSpPr txBox="1"/>
          <p:nvPr/>
        </p:nvSpPr>
        <p:spPr>
          <a:xfrm>
            <a:off x="10662222" y="24335"/>
            <a:ext cx="1529778" cy="276999"/>
          </a:xfrm>
          <a:prstGeom prst="rect">
            <a:avLst/>
          </a:prstGeom>
          <a:noFill/>
        </p:spPr>
        <p:txBody>
          <a:bodyPr wrap="none" rtlCol="0">
            <a:spAutoFit/>
          </a:bodyPr>
          <a:lstStyle/>
          <a:p>
            <a:r>
              <a:rPr lang="ru-RU" sz="1200" dirty="0">
                <a:solidFill>
                  <a:schemeClr val="tx2">
                    <a:lumMod val="40000"/>
                    <a:lumOff val="60000"/>
                  </a:schemeClr>
                </a:solidFill>
              </a:rPr>
              <a:t>Математика, 5 класс</a:t>
            </a:r>
          </a:p>
        </p:txBody>
      </p:sp>
      <p:pic>
        <p:nvPicPr>
          <p:cNvPr id="3" name="Рисунок 2">
            <a:extLst>
              <a:ext uri="{FF2B5EF4-FFF2-40B4-BE49-F238E27FC236}">
                <a16:creationId xmlns:a16="http://schemas.microsoft.com/office/drawing/2014/main" id="{9CC7050C-D628-43E7-A936-D03EB10449C0}"/>
              </a:ext>
            </a:extLst>
          </p:cNvPr>
          <p:cNvPicPr>
            <a:picLocks noChangeAspect="1"/>
          </p:cNvPicPr>
          <p:nvPr/>
        </p:nvPicPr>
        <p:blipFill rotWithShape="1">
          <a:blip r:embed="rId2">
            <a:extLst>
              <a:ext uri="{28A0092B-C50C-407E-A947-70E740481C1C}">
                <a14:useLocalDpi xmlns:a14="http://schemas.microsoft.com/office/drawing/2010/main" val="0"/>
              </a:ext>
            </a:extLst>
          </a:blip>
          <a:srcRect t="13481"/>
          <a:stretch/>
        </p:blipFill>
        <p:spPr>
          <a:xfrm>
            <a:off x="2081602" y="1015646"/>
            <a:ext cx="8368160" cy="4826708"/>
          </a:xfrm>
          <a:prstGeom prst="rect">
            <a:avLst/>
          </a:prstGeom>
        </p:spPr>
      </p:pic>
    </p:spTree>
    <p:extLst>
      <p:ext uri="{BB962C8B-B14F-4D97-AF65-F5344CB8AC3E}">
        <p14:creationId xmlns:p14="http://schemas.microsoft.com/office/powerpoint/2010/main" val="13188599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491967" y="288781"/>
            <a:ext cx="8032767" cy="509260"/>
          </a:xfrm>
        </p:spPr>
        <p:txBody>
          <a:bodyPr>
            <a:noAutofit/>
          </a:bodyPr>
          <a:lstStyle/>
          <a:p>
            <a:r>
              <a:rPr lang="ru-RU" sz="2400" b="1" dirty="0"/>
              <a:t>Сравнение отметок за работу с отметками по журналу</a:t>
            </a:r>
          </a:p>
        </p:txBody>
      </p:sp>
      <p:sp>
        <p:nvSpPr>
          <p:cNvPr id="4" name="TextBox 3">
            <a:extLst>
              <a:ext uri="{FF2B5EF4-FFF2-40B4-BE49-F238E27FC236}">
                <a16:creationId xmlns:a16="http://schemas.microsoft.com/office/drawing/2014/main" id="{603F4B83-FCD0-47A3-BA11-61044E98A04A}"/>
              </a:ext>
            </a:extLst>
          </p:cNvPr>
          <p:cNvSpPr txBox="1"/>
          <p:nvPr/>
        </p:nvSpPr>
        <p:spPr>
          <a:xfrm>
            <a:off x="10662222" y="24335"/>
            <a:ext cx="1529778" cy="276999"/>
          </a:xfrm>
          <a:prstGeom prst="rect">
            <a:avLst/>
          </a:prstGeom>
          <a:noFill/>
        </p:spPr>
        <p:txBody>
          <a:bodyPr wrap="none" rtlCol="0">
            <a:spAutoFit/>
          </a:bodyPr>
          <a:lstStyle/>
          <a:p>
            <a:r>
              <a:rPr lang="ru-RU" sz="1200" dirty="0">
                <a:solidFill>
                  <a:schemeClr val="tx2">
                    <a:lumMod val="40000"/>
                    <a:lumOff val="60000"/>
                  </a:schemeClr>
                </a:solidFill>
              </a:rPr>
              <a:t>Математика, 5 класс</a:t>
            </a:r>
          </a:p>
        </p:txBody>
      </p:sp>
      <p:graphicFrame>
        <p:nvGraphicFramePr>
          <p:cNvPr id="5" name="Диаграмма 4">
            <a:extLst>
              <a:ext uri="{FF2B5EF4-FFF2-40B4-BE49-F238E27FC236}">
                <a16:creationId xmlns:a16="http://schemas.microsoft.com/office/drawing/2014/main" id="{164CFA74-4DBF-48BE-8528-8BAC955670C8}"/>
              </a:ext>
            </a:extLst>
          </p:cNvPr>
          <p:cNvGraphicFramePr>
            <a:graphicFrameLocks/>
          </p:cNvGraphicFramePr>
          <p:nvPr>
            <p:extLst>
              <p:ext uri="{D42A27DB-BD31-4B8C-83A1-F6EECF244321}">
                <p14:modId xmlns:p14="http://schemas.microsoft.com/office/powerpoint/2010/main" val="3688699367"/>
              </p:ext>
            </p:extLst>
          </p:nvPr>
        </p:nvGraphicFramePr>
        <p:xfrm>
          <a:off x="1180583" y="798041"/>
          <a:ext cx="10344151" cy="6096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9905029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6FA4C46F-5D12-76B5-8BC8-F8B04389451E}"/>
              </a:ext>
            </a:extLst>
          </p:cNvPr>
          <p:cNvSpPr>
            <a:spLocks noGrp="1"/>
          </p:cNvSpPr>
          <p:nvPr>
            <p:ph type="title"/>
          </p:nvPr>
        </p:nvSpPr>
        <p:spPr>
          <a:xfrm>
            <a:off x="3531870" y="297181"/>
            <a:ext cx="10728960" cy="594360"/>
          </a:xfrm>
        </p:spPr>
        <p:txBody>
          <a:bodyPr/>
          <a:lstStyle/>
          <a:p>
            <a:r>
              <a:rPr lang="ru-RU" b="1" dirty="0"/>
              <a:t>Выводы</a:t>
            </a:r>
          </a:p>
        </p:txBody>
      </p:sp>
      <p:sp>
        <p:nvSpPr>
          <p:cNvPr id="7" name="Объект 4">
            <a:extLst>
              <a:ext uri="{FF2B5EF4-FFF2-40B4-BE49-F238E27FC236}">
                <a16:creationId xmlns:a16="http://schemas.microsoft.com/office/drawing/2014/main" id="{C43E84AE-2FC9-4608-BADC-F993BE74A5F5}"/>
              </a:ext>
            </a:extLst>
          </p:cNvPr>
          <p:cNvSpPr>
            <a:spLocks noGrp="1"/>
          </p:cNvSpPr>
          <p:nvPr>
            <p:ph idx="1"/>
          </p:nvPr>
        </p:nvSpPr>
        <p:spPr>
          <a:xfrm>
            <a:off x="436284" y="1237507"/>
            <a:ext cx="11467694" cy="5323312"/>
          </a:xfrm>
        </p:spPr>
        <p:txBody>
          <a:bodyPr>
            <a:normAutofit/>
          </a:bodyPr>
          <a:lstStyle/>
          <a:p>
            <a:pPr marL="285750" indent="-285750">
              <a:buFont typeface="Courier New" panose="02070309020205020404" pitchFamily="49" charset="0"/>
              <a:buChar char="o"/>
            </a:pPr>
            <a:r>
              <a:rPr lang="ru-RU" dirty="0"/>
              <a:t>В ВПР по математике в 5 классах приняло участие </a:t>
            </a:r>
            <a:r>
              <a:rPr lang="ru-RU" b="1" dirty="0"/>
              <a:t>20274</a:t>
            </a:r>
            <a:r>
              <a:rPr lang="ru-RU" dirty="0"/>
              <a:t> человека.</a:t>
            </a:r>
          </a:p>
          <a:p>
            <a:endParaRPr lang="ru-RU" dirty="0"/>
          </a:p>
          <a:p>
            <a:pPr marL="285750" indent="-285750">
              <a:buFont typeface="Courier New" panose="02070309020205020404" pitchFamily="49" charset="0"/>
              <a:buChar char="o"/>
            </a:pPr>
            <a:r>
              <a:rPr lang="ru-RU" dirty="0"/>
              <a:t>Не справились с  работой (получили «2») </a:t>
            </a:r>
            <a:r>
              <a:rPr lang="ru-RU" b="1" dirty="0"/>
              <a:t>1564</a:t>
            </a:r>
            <a:r>
              <a:rPr lang="ru-RU" dirty="0"/>
              <a:t> участника (</a:t>
            </a:r>
            <a:r>
              <a:rPr lang="ru-RU" b="1" dirty="0"/>
              <a:t>7,71 </a:t>
            </a:r>
            <a:r>
              <a:rPr lang="ru-RU" dirty="0"/>
              <a:t>%).</a:t>
            </a:r>
          </a:p>
          <a:p>
            <a:endParaRPr lang="ru-RU" dirty="0"/>
          </a:p>
          <a:p>
            <a:pPr marL="285750" indent="-285750">
              <a:buFont typeface="Courier New" panose="02070309020205020404" pitchFamily="49" charset="0"/>
              <a:buChar char="o"/>
            </a:pPr>
            <a:r>
              <a:rPr lang="ru-RU" dirty="0"/>
              <a:t> </a:t>
            </a:r>
            <a:r>
              <a:rPr lang="ru-RU" b="1" dirty="0"/>
              <a:t>50,28 % </a:t>
            </a:r>
            <a:r>
              <a:rPr lang="ru-RU" dirty="0"/>
              <a:t>участников показали качество знаний (получили «4» и «5») в  процессе выполнения работы.</a:t>
            </a:r>
          </a:p>
          <a:p>
            <a:endParaRPr lang="ru-RU" dirty="0"/>
          </a:p>
          <a:p>
            <a:pPr marL="285750" indent="-285750">
              <a:buFont typeface="Courier New" panose="02070309020205020404" pitchFamily="49" charset="0"/>
              <a:buChar char="o"/>
            </a:pPr>
            <a:r>
              <a:rPr lang="ru-RU" dirty="0"/>
              <a:t>Наибольшую сложность при выполнении работы вызвали задания № </a:t>
            </a:r>
            <a:r>
              <a:rPr lang="ru-RU" b="1" dirty="0"/>
              <a:t>2, 8, 11, 14, 15, 16, 17.</a:t>
            </a:r>
          </a:p>
        </p:txBody>
      </p:sp>
      <p:sp>
        <p:nvSpPr>
          <p:cNvPr id="5" name="TextBox 4">
            <a:extLst>
              <a:ext uri="{FF2B5EF4-FFF2-40B4-BE49-F238E27FC236}">
                <a16:creationId xmlns:a16="http://schemas.microsoft.com/office/drawing/2014/main" id="{6E0A759C-F48B-4EE6-9D7F-C5FAFC7FFBFB}"/>
              </a:ext>
            </a:extLst>
          </p:cNvPr>
          <p:cNvSpPr txBox="1"/>
          <p:nvPr/>
        </p:nvSpPr>
        <p:spPr>
          <a:xfrm>
            <a:off x="10662222" y="24335"/>
            <a:ext cx="1529778" cy="276999"/>
          </a:xfrm>
          <a:prstGeom prst="rect">
            <a:avLst/>
          </a:prstGeom>
          <a:noFill/>
        </p:spPr>
        <p:txBody>
          <a:bodyPr wrap="none" rtlCol="0">
            <a:spAutoFit/>
          </a:bodyPr>
          <a:lstStyle/>
          <a:p>
            <a:r>
              <a:rPr lang="ru-RU" sz="1200" dirty="0">
                <a:solidFill>
                  <a:schemeClr val="tx2">
                    <a:lumMod val="40000"/>
                    <a:lumOff val="60000"/>
                  </a:schemeClr>
                </a:solidFill>
              </a:rPr>
              <a:t>Математика, 5 класс</a:t>
            </a:r>
          </a:p>
        </p:txBody>
      </p:sp>
    </p:spTree>
    <p:extLst>
      <p:ext uri="{BB962C8B-B14F-4D97-AF65-F5344CB8AC3E}">
        <p14:creationId xmlns:p14="http://schemas.microsoft.com/office/powerpoint/2010/main" val="35610337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a:extLst>
              <a:ext uri="{FF2B5EF4-FFF2-40B4-BE49-F238E27FC236}">
                <a16:creationId xmlns:a16="http://schemas.microsoft.com/office/drawing/2014/main" id="{E7192A1F-275E-951D-1242-8D6271F06BC5}"/>
              </a:ext>
            </a:extLst>
          </p:cNvPr>
          <p:cNvSpPr>
            <a:spLocks noGrp="1"/>
          </p:cNvSpPr>
          <p:nvPr>
            <p:ph idx="1"/>
          </p:nvPr>
        </p:nvSpPr>
        <p:spPr>
          <a:xfrm>
            <a:off x="1061857" y="1993557"/>
            <a:ext cx="10068285" cy="4740464"/>
          </a:xfrm>
        </p:spPr>
        <p:txBody>
          <a:bodyPr>
            <a:normAutofit/>
          </a:bodyPr>
          <a:lstStyle/>
          <a:p>
            <a:pPr algn="ctr"/>
            <a:r>
              <a:rPr lang="ru-RU" sz="6600" b="1" dirty="0"/>
              <a:t>Основные результаты </a:t>
            </a:r>
          </a:p>
          <a:p>
            <a:pPr algn="ctr"/>
            <a:r>
              <a:rPr lang="ru-RU" sz="6600" b="1" dirty="0"/>
              <a:t>по биологии</a:t>
            </a:r>
          </a:p>
        </p:txBody>
      </p:sp>
    </p:spTree>
    <p:extLst>
      <p:ext uri="{BB962C8B-B14F-4D97-AF65-F5344CB8AC3E}">
        <p14:creationId xmlns:p14="http://schemas.microsoft.com/office/powerpoint/2010/main" val="27874207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90F7D01D-7223-435B-A3CF-762E77D525DC}"/>
              </a:ext>
            </a:extLst>
          </p:cNvPr>
          <p:cNvSpPr txBox="1">
            <a:spLocks/>
          </p:cNvSpPr>
          <p:nvPr/>
        </p:nvSpPr>
        <p:spPr>
          <a:xfrm>
            <a:off x="3490686" y="290710"/>
            <a:ext cx="3116580" cy="59436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800" kern="1200">
                <a:solidFill>
                  <a:srgbClr val="138189"/>
                </a:solidFill>
                <a:latin typeface="+mj-lt"/>
                <a:ea typeface="+mj-ea"/>
                <a:cs typeface="+mj-cs"/>
              </a:defRPr>
            </a:lvl1pPr>
          </a:lstStyle>
          <a:p>
            <a:r>
              <a:rPr lang="ru-RU" sz="3200" dirty="0"/>
              <a:t>Описание работы</a:t>
            </a:r>
          </a:p>
        </p:txBody>
      </p:sp>
      <p:sp>
        <p:nvSpPr>
          <p:cNvPr id="5" name="Прямоугольник: скругленные углы 4">
            <a:extLst>
              <a:ext uri="{FF2B5EF4-FFF2-40B4-BE49-F238E27FC236}">
                <a16:creationId xmlns:a16="http://schemas.microsoft.com/office/drawing/2014/main" id="{F452794E-3ABB-4847-9459-CB69FDB4776B}"/>
              </a:ext>
            </a:extLst>
          </p:cNvPr>
          <p:cNvSpPr/>
          <p:nvPr/>
        </p:nvSpPr>
        <p:spPr>
          <a:xfrm>
            <a:off x="108739" y="2341046"/>
            <a:ext cx="1723356" cy="1518852"/>
          </a:xfrm>
          <a:prstGeom prst="roundRect">
            <a:avLst/>
          </a:prstGeom>
          <a:solidFill>
            <a:srgbClr val="429AA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ysClr val="windowText" lastClr="000000"/>
                </a:solidFill>
              </a:rPr>
              <a:t>1</a:t>
            </a:r>
            <a:r>
              <a:rPr lang="ru-RU" sz="1600" dirty="0">
                <a:solidFill>
                  <a:sysClr val="windowText" lastClr="000000"/>
                </a:solidFill>
              </a:rPr>
              <a:t>9</a:t>
            </a:r>
            <a:r>
              <a:rPr lang="en-US" sz="1600" dirty="0">
                <a:solidFill>
                  <a:sysClr val="windowText" lastClr="000000"/>
                </a:solidFill>
              </a:rPr>
              <a:t> </a:t>
            </a:r>
            <a:r>
              <a:rPr lang="ru-RU" sz="1600" dirty="0">
                <a:solidFill>
                  <a:sysClr val="windowText" lastClr="000000"/>
                </a:solidFill>
              </a:rPr>
              <a:t>заданий</a:t>
            </a:r>
          </a:p>
        </p:txBody>
      </p:sp>
      <p:sp>
        <p:nvSpPr>
          <p:cNvPr id="8" name="Прямоугольник: скругленные углы 7">
            <a:extLst>
              <a:ext uri="{FF2B5EF4-FFF2-40B4-BE49-F238E27FC236}">
                <a16:creationId xmlns:a16="http://schemas.microsoft.com/office/drawing/2014/main" id="{F4BA2786-3DFF-41D6-A840-04D3ABEAA725}"/>
              </a:ext>
            </a:extLst>
          </p:cNvPr>
          <p:cNvSpPr/>
          <p:nvPr/>
        </p:nvSpPr>
        <p:spPr>
          <a:xfrm>
            <a:off x="1939186" y="2430896"/>
            <a:ext cx="2883243" cy="59436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solidFill>
                  <a:sysClr val="windowText" lastClr="000000"/>
                </a:solidFill>
              </a:rPr>
              <a:t>17 заданий базового уровня сложности</a:t>
            </a:r>
          </a:p>
        </p:txBody>
      </p:sp>
      <p:sp>
        <p:nvSpPr>
          <p:cNvPr id="9" name="Прямоугольник: скругленные углы 8">
            <a:extLst>
              <a:ext uri="{FF2B5EF4-FFF2-40B4-BE49-F238E27FC236}">
                <a16:creationId xmlns:a16="http://schemas.microsoft.com/office/drawing/2014/main" id="{BE1EAEA2-B72C-4122-8C12-CC36DD7CF02D}"/>
              </a:ext>
            </a:extLst>
          </p:cNvPr>
          <p:cNvSpPr/>
          <p:nvPr/>
        </p:nvSpPr>
        <p:spPr>
          <a:xfrm>
            <a:off x="113682" y="5200288"/>
            <a:ext cx="1723356" cy="1518852"/>
          </a:xfrm>
          <a:prstGeom prst="roundRect">
            <a:avLst/>
          </a:prstGeom>
          <a:solidFill>
            <a:srgbClr val="429AA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solidFill>
                  <a:schemeClr val="tx1"/>
                </a:solidFill>
              </a:rPr>
              <a:t>Работа состоит из двух частей</a:t>
            </a:r>
          </a:p>
        </p:txBody>
      </p:sp>
      <p:sp>
        <p:nvSpPr>
          <p:cNvPr id="10" name="Прямоугольник: скругленные углы 9">
            <a:extLst>
              <a:ext uri="{FF2B5EF4-FFF2-40B4-BE49-F238E27FC236}">
                <a16:creationId xmlns:a16="http://schemas.microsoft.com/office/drawing/2014/main" id="{D31FB0FC-E027-4013-AD37-A9F2A0F8AB8A}"/>
              </a:ext>
            </a:extLst>
          </p:cNvPr>
          <p:cNvSpPr/>
          <p:nvPr/>
        </p:nvSpPr>
        <p:spPr>
          <a:xfrm>
            <a:off x="3397406" y="4981446"/>
            <a:ext cx="8575302" cy="932383"/>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600" dirty="0">
                <a:solidFill>
                  <a:sysClr val="windowText" lastClr="000000"/>
                </a:solidFill>
              </a:rPr>
              <a:t>Часть 1 состоит из заданий 2.1, 2.2, 3, 4.1, 5.1 - краткий ответ в виде цифр, числа, слова.</a:t>
            </a:r>
          </a:p>
          <a:p>
            <a:r>
              <a:rPr lang="ru-RU" sz="1600" dirty="0">
                <a:solidFill>
                  <a:sysClr val="windowText" lastClr="000000"/>
                </a:solidFill>
              </a:rPr>
              <a:t>Задания 1.1, 1.2, 1.3, 4.2, 5.2, 6, 7, 8 - развернутый ответ в виде объяснения, описания, обоснования.</a:t>
            </a:r>
          </a:p>
        </p:txBody>
      </p:sp>
      <p:sp>
        <p:nvSpPr>
          <p:cNvPr id="12" name="Прямоугольник: скругленные углы 11">
            <a:extLst>
              <a:ext uri="{FF2B5EF4-FFF2-40B4-BE49-F238E27FC236}">
                <a16:creationId xmlns:a16="http://schemas.microsoft.com/office/drawing/2014/main" id="{50E5816E-2110-4725-BDF8-B4AAAD3DAE81}"/>
              </a:ext>
            </a:extLst>
          </p:cNvPr>
          <p:cNvSpPr/>
          <p:nvPr/>
        </p:nvSpPr>
        <p:spPr>
          <a:xfrm>
            <a:off x="5048976" y="3265538"/>
            <a:ext cx="2533130" cy="58360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solidFill>
                  <a:sysClr val="windowText" lastClr="000000"/>
                </a:solidFill>
              </a:rPr>
              <a:t>минимальный балл за работу - </a:t>
            </a:r>
            <a:r>
              <a:rPr lang="ru-RU" sz="1600" b="1" dirty="0">
                <a:solidFill>
                  <a:sysClr val="windowText" lastClr="000000"/>
                </a:solidFill>
              </a:rPr>
              <a:t>13</a:t>
            </a:r>
          </a:p>
        </p:txBody>
      </p:sp>
      <p:sp>
        <p:nvSpPr>
          <p:cNvPr id="13" name="Прямоугольник: скругленные углы 12">
            <a:extLst>
              <a:ext uri="{FF2B5EF4-FFF2-40B4-BE49-F238E27FC236}">
                <a16:creationId xmlns:a16="http://schemas.microsoft.com/office/drawing/2014/main" id="{7EC46491-BD9C-4F30-ABB8-8D06FC9DB66F}"/>
              </a:ext>
            </a:extLst>
          </p:cNvPr>
          <p:cNvSpPr/>
          <p:nvPr/>
        </p:nvSpPr>
        <p:spPr>
          <a:xfrm>
            <a:off x="5048976" y="2351806"/>
            <a:ext cx="2533130" cy="58360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solidFill>
                  <a:sysClr val="windowText" lastClr="000000"/>
                </a:solidFill>
              </a:rPr>
              <a:t>максимальный балл за работу -  </a:t>
            </a:r>
            <a:r>
              <a:rPr lang="ru-RU" sz="1600" b="1" dirty="0">
                <a:solidFill>
                  <a:sysClr val="windowText" lastClr="000000"/>
                </a:solidFill>
              </a:rPr>
              <a:t>43</a:t>
            </a:r>
          </a:p>
        </p:txBody>
      </p:sp>
      <p:sp>
        <p:nvSpPr>
          <p:cNvPr id="15" name="Прямоугольник: скругленные углы 14">
            <a:extLst>
              <a:ext uri="{FF2B5EF4-FFF2-40B4-BE49-F238E27FC236}">
                <a16:creationId xmlns:a16="http://schemas.microsoft.com/office/drawing/2014/main" id="{2BD5BEBA-741E-4EA2-8876-EB92469EB874}"/>
              </a:ext>
            </a:extLst>
          </p:cNvPr>
          <p:cNvSpPr/>
          <p:nvPr/>
        </p:nvSpPr>
        <p:spPr>
          <a:xfrm>
            <a:off x="8207221" y="1422511"/>
            <a:ext cx="3525107" cy="807308"/>
          </a:xfrm>
          <a:prstGeom prst="roundRect">
            <a:avLst/>
          </a:prstGeom>
          <a:solidFill>
            <a:srgbClr val="429AA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solidFill>
                  <a:sysClr val="windowText" lastClr="000000"/>
                </a:solidFill>
              </a:rPr>
              <a:t>Перевод первичных баллов </a:t>
            </a:r>
          </a:p>
          <a:p>
            <a:pPr algn="ctr"/>
            <a:r>
              <a:rPr lang="ru-RU" sz="1600" dirty="0">
                <a:solidFill>
                  <a:sysClr val="windowText" lastClr="000000"/>
                </a:solidFill>
              </a:rPr>
              <a:t>в  отметки по пятибалльной шкале</a:t>
            </a:r>
          </a:p>
        </p:txBody>
      </p:sp>
      <p:graphicFrame>
        <p:nvGraphicFramePr>
          <p:cNvPr id="16" name="Таблица 15">
            <a:extLst>
              <a:ext uri="{FF2B5EF4-FFF2-40B4-BE49-F238E27FC236}">
                <a16:creationId xmlns:a16="http://schemas.microsoft.com/office/drawing/2014/main" id="{7506DA7C-50E6-4EB1-B291-D46D75408635}"/>
              </a:ext>
            </a:extLst>
          </p:cNvPr>
          <p:cNvGraphicFramePr>
            <a:graphicFrameLocks noGrp="1"/>
          </p:cNvGraphicFramePr>
          <p:nvPr>
            <p:extLst>
              <p:ext uri="{D42A27DB-BD31-4B8C-83A1-F6EECF244321}">
                <p14:modId xmlns:p14="http://schemas.microsoft.com/office/powerpoint/2010/main" val="2632535966"/>
              </p:ext>
            </p:extLst>
          </p:nvPr>
        </p:nvGraphicFramePr>
        <p:xfrm>
          <a:off x="7953375" y="2389325"/>
          <a:ext cx="4002735" cy="1715950"/>
        </p:xfrm>
        <a:graphic>
          <a:graphicData uri="http://schemas.openxmlformats.org/drawingml/2006/table">
            <a:tbl>
              <a:tblPr firstRow="1" bandRow="1">
                <a:tableStyleId>{5940675A-B579-460E-94D1-54222C63F5DA}</a:tableStyleId>
              </a:tblPr>
              <a:tblGrid>
                <a:gridCol w="1276814">
                  <a:extLst>
                    <a:ext uri="{9D8B030D-6E8A-4147-A177-3AD203B41FA5}">
                      <a16:colId xmlns:a16="http://schemas.microsoft.com/office/drawing/2014/main" val="3089212738"/>
                    </a:ext>
                  </a:extLst>
                </a:gridCol>
                <a:gridCol w="705455">
                  <a:extLst>
                    <a:ext uri="{9D8B030D-6E8A-4147-A177-3AD203B41FA5}">
                      <a16:colId xmlns:a16="http://schemas.microsoft.com/office/drawing/2014/main" val="469627586"/>
                    </a:ext>
                  </a:extLst>
                </a:gridCol>
                <a:gridCol w="673488">
                  <a:extLst>
                    <a:ext uri="{9D8B030D-6E8A-4147-A177-3AD203B41FA5}">
                      <a16:colId xmlns:a16="http://schemas.microsoft.com/office/drawing/2014/main" val="1410754882"/>
                    </a:ext>
                  </a:extLst>
                </a:gridCol>
                <a:gridCol w="664134">
                  <a:extLst>
                    <a:ext uri="{9D8B030D-6E8A-4147-A177-3AD203B41FA5}">
                      <a16:colId xmlns:a16="http://schemas.microsoft.com/office/drawing/2014/main" val="3208314456"/>
                    </a:ext>
                  </a:extLst>
                </a:gridCol>
                <a:gridCol w="682844">
                  <a:extLst>
                    <a:ext uri="{9D8B030D-6E8A-4147-A177-3AD203B41FA5}">
                      <a16:colId xmlns:a16="http://schemas.microsoft.com/office/drawing/2014/main" val="4101601159"/>
                    </a:ext>
                  </a:extLst>
                </a:gridCol>
              </a:tblGrid>
              <a:tr h="777992">
                <a:tc>
                  <a:txBody>
                    <a:bodyPr/>
                    <a:lstStyle/>
                    <a:p>
                      <a:pPr algn="ctr"/>
                      <a:r>
                        <a:rPr lang="ru-RU" sz="1600" dirty="0"/>
                        <a:t>Отметка</a:t>
                      </a:r>
                    </a:p>
                  </a:txBody>
                  <a:tcPr anchor="ctr"/>
                </a:tc>
                <a:tc>
                  <a:txBody>
                    <a:bodyPr/>
                    <a:lstStyle/>
                    <a:p>
                      <a:pPr algn="ctr"/>
                      <a:r>
                        <a:rPr lang="ru-RU" sz="1600" dirty="0"/>
                        <a:t>«2»</a:t>
                      </a:r>
                    </a:p>
                  </a:txBody>
                  <a:tcPr anchor="ctr"/>
                </a:tc>
                <a:tc>
                  <a:txBody>
                    <a:bodyPr/>
                    <a:lstStyle/>
                    <a:p>
                      <a:pPr algn="ctr"/>
                      <a:r>
                        <a:rPr lang="ru-RU" sz="1600" dirty="0"/>
                        <a:t>«3»</a:t>
                      </a:r>
                    </a:p>
                  </a:txBody>
                  <a:tcPr anchor="ctr"/>
                </a:tc>
                <a:tc>
                  <a:txBody>
                    <a:bodyPr/>
                    <a:lstStyle/>
                    <a:p>
                      <a:pPr algn="ctr"/>
                      <a:r>
                        <a:rPr lang="ru-RU" sz="1600" dirty="0"/>
                        <a:t>«4»</a:t>
                      </a:r>
                    </a:p>
                  </a:txBody>
                  <a:tcPr anchor="ctr"/>
                </a:tc>
                <a:tc>
                  <a:txBody>
                    <a:bodyPr/>
                    <a:lstStyle/>
                    <a:p>
                      <a:pPr algn="ctr"/>
                      <a:r>
                        <a:rPr lang="ru-RU" sz="1600" dirty="0"/>
                        <a:t>«5»</a:t>
                      </a:r>
                    </a:p>
                  </a:txBody>
                  <a:tcPr anchor="ctr"/>
                </a:tc>
                <a:extLst>
                  <a:ext uri="{0D108BD9-81ED-4DB2-BD59-A6C34878D82A}">
                    <a16:rowId xmlns:a16="http://schemas.microsoft.com/office/drawing/2014/main" val="3892861024"/>
                  </a:ext>
                </a:extLst>
              </a:tr>
              <a:tr h="937958">
                <a:tc>
                  <a:txBody>
                    <a:bodyPr/>
                    <a:lstStyle/>
                    <a:p>
                      <a:pPr algn="ctr"/>
                      <a:r>
                        <a:rPr lang="ru-RU" sz="1600" dirty="0"/>
                        <a:t>Первичные баллы</a:t>
                      </a:r>
                    </a:p>
                  </a:txBody>
                  <a:tcPr anchor="ctr"/>
                </a:tc>
                <a:tc>
                  <a:txBody>
                    <a:bodyPr/>
                    <a:lstStyle/>
                    <a:p>
                      <a:pPr algn="ctr"/>
                      <a:r>
                        <a:rPr lang="ru-RU" sz="1600" dirty="0"/>
                        <a:t>0-12</a:t>
                      </a:r>
                    </a:p>
                  </a:txBody>
                  <a:tcPr anchor="ctr"/>
                </a:tc>
                <a:tc>
                  <a:txBody>
                    <a:bodyPr/>
                    <a:lstStyle/>
                    <a:p>
                      <a:pPr algn="ctr"/>
                      <a:r>
                        <a:rPr lang="ru-RU" sz="1600" dirty="0"/>
                        <a:t>13-24</a:t>
                      </a:r>
                    </a:p>
                  </a:txBody>
                  <a:tcPr anchor="ctr"/>
                </a:tc>
                <a:tc>
                  <a:txBody>
                    <a:bodyPr/>
                    <a:lstStyle/>
                    <a:p>
                      <a:pPr algn="ctr"/>
                      <a:r>
                        <a:rPr lang="ru-RU" sz="1600" dirty="0"/>
                        <a:t>25-35</a:t>
                      </a:r>
                    </a:p>
                  </a:txBody>
                  <a:tcPr anchor="ctr"/>
                </a:tc>
                <a:tc>
                  <a:txBody>
                    <a:bodyPr/>
                    <a:lstStyle/>
                    <a:p>
                      <a:pPr algn="ctr"/>
                      <a:r>
                        <a:rPr lang="ru-RU" sz="1600" dirty="0"/>
                        <a:t>36-43</a:t>
                      </a:r>
                    </a:p>
                  </a:txBody>
                  <a:tcPr anchor="ctr"/>
                </a:tc>
                <a:extLst>
                  <a:ext uri="{0D108BD9-81ED-4DB2-BD59-A6C34878D82A}">
                    <a16:rowId xmlns:a16="http://schemas.microsoft.com/office/drawing/2014/main" val="1517554406"/>
                  </a:ext>
                </a:extLst>
              </a:tr>
            </a:tbl>
          </a:graphicData>
        </a:graphic>
      </p:graphicFrame>
      <p:pic>
        <p:nvPicPr>
          <p:cNvPr id="17" name="Рисунок 16" descr="Часы">
            <a:extLst>
              <a:ext uri="{FF2B5EF4-FFF2-40B4-BE49-F238E27FC236}">
                <a16:creationId xmlns:a16="http://schemas.microsoft.com/office/drawing/2014/main" id="{305C066C-516A-49B0-B9CF-8A7285CF749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53612" y="3966678"/>
            <a:ext cx="1233610" cy="1233610"/>
          </a:xfrm>
          <a:prstGeom prst="rect">
            <a:avLst/>
          </a:prstGeom>
        </p:spPr>
      </p:pic>
      <p:sp>
        <p:nvSpPr>
          <p:cNvPr id="18" name="Прямоугольник: скругленные углы 17">
            <a:extLst>
              <a:ext uri="{FF2B5EF4-FFF2-40B4-BE49-F238E27FC236}">
                <a16:creationId xmlns:a16="http://schemas.microsoft.com/office/drawing/2014/main" id="{17BD4829-F0EE-426E-95EF-C14D905F9713}"/>
              </a:ext>
            </a:extLst>
          </p:cNvPr>
          <p:cNvSpPr/>
          <p:nvPr/>
        </p:nvSpPr>
        <p:spPr>
          <a:xfrm>
            <a:off x="1985236" y="5200288"/>
            <a:ext cx="1263972" cy="1518852"/>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solidFill>
                  <a:schemeClr val="tx1"/>
                </a:solidFill>
              </a:rPr>
              <a:t>90 минут</a:t>
            </a:r>
          </a:p>
        </p:txBody>
      </p:sp>
      <p:pic>
        <p:nvPicPr>
          <p:cNvPr id="20" name="Рисунок 19" descr="Документ">
            <a:extLst>
              <a:ext uri="{FF2B5EF4-FFF2-40B4-BE49-F238E27FC236}">
                <a16:creationId xmlns:a16="http://schemas.microsoft.com/office/drawing/2014/main" id="{0627694F-307C-4CA3-BF8D-9B63DD6F630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58475" y="1125928"/>
            <a:ext cx="1139034" cy="1139034"/>
          </a:xfrm>
          <a:prstGeom prst="rect">
            <a:avLst/>
          </a:prstGeom>
        </p:spPr>
      </p:pic>
      <p:pic>
        <p:nvPicPr>
          <p:cNvPr id="21" name="Рисунок 20" descr="Поделиться">
            <a:extLst>
              <a:ext uri="{FF2B5EF4-FFF2-40B4-BE49-F238E27FC236}">
                <a16:creationId xmlns:a16="http://schemas.microsoft.com/office/drawing/2014/main" id="{F8F9697D-AED4-4A45-A862-D48E11A392C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364744" y="208110"/>
            <a:ext cx="1054895" cy="1054895"/>
          </a:xfrm>
          <a:prstGeom prst="rect">
            <a:avLst/>
          </a:prstGeom>
        </p:spPr>
      </p:pic>
      <p:sp>
        <p:nvSpPr>
          <p:cNvPr id="22" name="Прямоугольник: скругленные углы 21">
            <a:extLst>
              <a:ext uri="{FF2B5EF4-FFF2-40B4-BE49-F238E27FC236}">
                <a16:creationId xmlns:a16="http://schemas.microsoft.com/office/drawing/2014/main" id="{16C93BE2-C6DC-4FB1-BFBA-D0C2128C8F9A}"/>
              </a:ext>
            </a:extLst>
          </p:cNvPr>
          <p:cNvSpPr/>
          <p:nvPr/>
        </p:nvSpPr>
        <p:spPr>
          <a:xfrm>
            <a:off x="3397406" y="6023729"/>
            <a:ext cx="8575302" cy="695412"/>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600" dirty="0">
                <a:solidFill>
                  <a:sysClr val="windowText" lastClr="000000"/>
                </a:solidFill>
              </a:rPr>
              <a:t>Часть 2 состоит из заданий 9-16.1, 17 - краткий ответ в виде слова (словосочетания) или числа.</a:t>
            </a:r>
          </a:p>
          <a:p>
            <a:r>
              <a:rPr lang="ru-RU" sz="1600" dirty="0">
                <a:solidFill>
                  <a:sysClr val="windowText" lastClr="000000"/>
                </a:solidFill>
              </a:rPr>
              <a:t>Задания  16.2, 18, 19 - развернутый ответ в виде объяснения, описания, обоснования. </a:t>
            </a:r>
          </a:p>
        </p:txBody>
      </p:sp>
      <p:sp>
        <p:nvSpPr>
          <p:cNvPr id="19" name="TextBox 18">
            <a:extLst>
              <a:ext uri="{FF2B5EF4-FFF2-40B4-BE49-F238E27FC236}">
                <a16:creationId xmlns:a16="http://schemas.microsoft.com/office/drawing/2014/main" id="{73D70CE0-A3AB-4D50-9653-7B4D3DC9E6B4}"/>
              </a:ext>
            </a:extLst>
          </p:cNvPr>
          <p:cNvSpPr txBox="1"/>
          <p:nvPr/>
        </p:nvSpPr>
        <p:spPr>
          <a:xfrm>
            <a:off x="10662222" y="24335"/>
            <a:ext cx="1528495" cy="307777"/>
          </a:xfrm>
          <a:prstGeom prst="rect">
            <a:avLst/>
          </a:prstGeom>
          <a:noFill/>
        </p:spPr>
        <p:txBody>
          <a:bodyPr wrap="none" rtlCol="0">
            <a:spAutoFit/>
          </a:bodyPr>
          <a:lstStyle/>
          <a:p>
            <a:r>
              <a:rPr lang="ru-RU" sz="1400" dirty="0">
                <a:solidFill>
                  <a:schemeClr val="tx2">
                    <a:lumMod val="40000"/>
                    <a:lumOff val="60000"/>
                  </a:schemeClr>
                </a:solidFill>
              </a:rPr>
              <a:t>Биология, 5 класс</a:t>
            </a:r>
          </a:p>
        </p:txBody>
      </p:sp>
      <p:sp>
        <p:nvSpPr>
          <p:cNvPr id="23" name="Прямоугольник: скругленные углы 22">
            <a:extLst>
              <a:ext uri="{FF2B5EF4-FFF2-40B4-BE49-F238E27FC236}">
                <a16:creationId xmlns:a16="http://schemas.microsoft.com/office/drawing/2014/main" id="{1062DD33-070A-460E-8D67-2DE1B717CE6A}"/>
              </a:ext>
            </a:extLst>
          </p:cNvPr>
          <p:cNvSpPr/>
          <p:nvPr/>
        </p:nvSpPr>
        <p:spPr>
          <a:xfrm>
            <a:off x="1939186" y="3155088"/>
            <a:ext cx="2883243" cy="59436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solidFill>
                  <a:sysClr val="windowText" lastClr="000000"/>
                </a:solidFill>
              </a:rPr>
              <a:t>2 задания повышенного уровня сложности</a:t>
            </a:r>
          </a:p>
        </p:txBody>
      </p:sp>
    </p:spTree>
    <p:extLst>
      <p:ext uri="{BB962C8B-B14F-4D97-AF65-F5344CB8AC3E}">
        <p14:creationId xmlns:p14="http://schemas.microsoft.com/office/powerpoint/2010/main" val="11187914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6AA098EB-00A5-4472-B92F-2DD914CDD303}"/>
              </a:ext>
            </a:extLst>
          </p:cNvPr>
          <p:cNvSpPr>
            <a:spLocks noGrp="1"/>
          </p:cNvSpPr>
          <p:nvPr>
            <p:ph type="title"/>
          </p:nvPr>
        </p:nvSpPr>
        <p:spPr>
          <a:xfrm>
            <a:off x="3436620" y="292746"/>
            <a:ext cx="10728960" cy="594360"/>
          </a:xfrm>
        </p:spPr>
        <p:txBody>
          <a:bodyPr/>
          <a:lstStyle/>
          <a:p>
            <a:r>
              <a:rPr lang="ru-RU" b="1" dirty="0"/>
              <a:t>Требования (умения) – Часть 1 </a:t>
            </a:r>
          </a:p>
        </p:txBody>
      </p:sp>
      <p:sp>
        <p:nvSpPr>
          <p:cNvPr id="4" name="TextBox 3">
            <a:extLst>
              <a:ext uri="{FF2B5EF4-FFF2-40B4-BE49-F238E27FC236}">
                <a16:creationId xmlns:a16="http://schemas.microsoft.com/office/drawing/2014/main" id="{C1649483-6162-4530-ABD6-980AB990F12D}"/>
              </a:ext>
            </a:extLst>
          </p:cNvPr>
          <p:cNvSpPr txBox="1"/>
          <p:nvPr/>
        </p:nvSpPr>
        <p:spPr>
          <a:xfrm>
            <a:off x="10848875" y="31656"/>
            <a:ext cx="1343125" cy="276999"/>
          </a:xfrm>
          <a:prstGeom prst="rect">
            <a:avLst/>
          </a:prstGeom>
          <a:noFill/>
        </p:spPr>
        <p:txBody>
          <a:bodyPr wrap="none" rtlCol="0">
            <a:spAutoFit/>
          </a:bodyPr>
          <a:lstStyle/>
          <a:p>
            <a:r>
              <a:rPr lang="ru-RU" sz="1200" dirty="0">
                <a:solidFill>
                  <a:schemeClr val="tx2">
                    <a:lumMod val="40000"/>
                    <a:lumOff val="60000"/>
                  </a:schemeClr>
                </a:solidFill>
              </a:rPr>
              <a:t>Биология, 5 класс</a:t>
            </a:r>
          </a:p>
        </p:txBody>
      </p:sp>
      <p:graphicFrame>
        <p:nvGraphicFramePr>
          <p:cNvPr id="7" name="Таблица 6">
            <a:extLst>
              <a:ext uri="{FF2B5EF4-FFF2-40B4-BE49-F238E27FC236}">
                <a16:creationId xmlns:a16="http://schemas.microsoft.com/office/drawing/2014/main" id="{B77A9326-BC38-41F0-B16D-B5A0C3995C59}"/>
              </a:ext>
            </a:extLst>
          </p:cNvPr>
          <p:cNvGraphicFramePr>
            <a:graphicFrameLocks noGrp="1"/>
          </p:cNvGraphicFramePr>
          <p:nvPr>
            <p:extLst>
              <p:ext uri="{D42A27DB-BD31-4B8C-83A1-F6EECF244321}">
                <p14:modId xmlns:p14="http://schemas.microsoft.com/office/powerpoint/2010/main" val="751537552"/>
              </p:ext>
            </p:extLst>
          </p:nvPr>
        </p:nvGraphicFramePr>
        <p:xfrm>
          <a:off x="197708" y="737066"/>
          <a:ext cx="11796583" cy="5829628"/>
        </p:xfrm>
        <a:graphic>
          <a:graphicData uri="http://schemas.openxmlformats.org/drawingml/2006/table">
            <a:tbl>
              <a:tblPr firstRow="1" firstCol="1" lastRow="1" lastCol="1" bandRow="1" bandCol="1">
                <a:noFill/>
                <a:tableStyleId>{5940675A-B579-460E-94D1-54222C63F5DA}</a:tableStyleId>
              </a:tblPr>
              <a:tblGrid>
                <a:gridCol w="649922">
                  <a:extLst>
                    <a:ext uri="{9D8B030D-6E8A-4147-A177-3AD203B41FA5}">
                      <a16:colId xmlns:a16="http://schemas.microsoft.com/office/drawing/2014/main" val="1602300257"/>
                    </a:ext>
                  </a:extLst>
                </a:gridCol>
                <a:gridCol w="11146661">
                  <a:extLst>
                    <a:ext uri="{9D8B030D-6E8A-4147-A177-3AD203B41FA5}">
                      <a16:colId xmlns:a16="http://schemas.microsoft.com/office/drawing/2014/main" val="3427477491"/>
                    </a:ext>
                  </a:extLst>
                </a:gridCol>
              </a:tblGrid>
              <a:tr h="387043">
                <a:tc>
                  <a:txBody>
                    <a:bodyPr/>
                    <a:lstStyle/>
                    <a:p>
                      <a:pPr algn="ctr">
                        <a:lnSpc>
                          <a:spcPct val="115000"/>
                        </a:lnSpc>
                        <a:spcBef>
                          <a:spcPts val="55"/>
                        </a:spcBef>
                        <a:spcAft>
                          <a:spcPts val="0"/>
                        </a:spcAft>
                        <a:tabLst>
                          <a:tab pos="452120" algn="l"/>
                        </a:tabLst>
                      </a:pPr>
                      <a:r>
                        <a:rPr lang="ru-RU" sz="1050" b="1" dirty="0">
                          <a:effectLst/>
                          <a:latin typeface="Times New Roman" panose="02020603050405020304" pitchFamily="18" charset="0"/>
                          <a:cs typeface="Times New Roman" panose="02020603050405020304" pitchFamily="18" charset="0"/>
                        </a:rPr>
                        <a:t>№</a:t>
                      </a:r>
                    </a:p>
                    <a:p>
                      <a:pPr algn="ctr">
                        <a:lnSpc>
                          <a:spcPct val="115000"/>
                        </a:lnSpc>
                        <a:spcBef>
                          <a:spcPts val="55"/>
                        </a:spcBef>
                        <a:spcAft>
                          <a:spcPts val="0"/>
                        </a:spcAft>
                        <a:tabLst>
                          <a:tab pos="452120" algn="l"/>
                        </a:tabLst>
                      </a:pPr>
                      <a:r>
                        <a:rPr lang="ru-RU" sz="1050" b="1" dirty="0">
                          <a:effectLst/>
                          <a:latin typeface="Times New Roman" panose="02020603050405020304" pitchFamily="18" charset="0"/>
                          <a:cs typeface="Times New Roman" panose="02020603050405020304" pitchFamily="18" charset="0"/>
                        </a:rPr>
                        <a:t>п/п</a:t>
                      </a:r>
                      <a:endParaRPr lang="ru-RU" sz="105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a:lnSpc>
                          <a:spcPct val="115000"/>
                        </a:lnSpc>
                        <a:spcBef>
                          <a:spcPts val="55"/>
                        </a:spcBef>
                        <a:spcAft>
                          <a:spcPts val="0"/>
                        </a:spcAft>
                        <a:tabLst>
                          <a:tab pos="452120" algn="l"/>
                        </a:tabLst>
                      </a:pPr>
                      <a:r>
                        <a:rPr lang="ru-RU" sz="1050" b="1" dirty="0">
                          <a:effectLst/>
                          <a:latin typeface="Times New Roman" panose="02020603050405020304" pitchFamily="18" charset="0"/>
                          <a:cs typeface="Times New Roman" panose="02020603050405020304" pitchFamily="18" charset="0"/>
                        </a:rPr>
                        <a:t>Блоки</a:t>
                      </a:r>
                      <a:r>
                        <a:rPr lang="ru-RU" sz="1050" b="1" spc="-35" dirty="0">
                          <a:effectLst/>
                          <a:latin typeface="Times New Roman" panose="02020603050405020304" pitchFamily="18" charset="0"/>
                          <a:cs typeface="Times New Roman" panose="02020603050405020304" pitchFamily="18" charset="0"/>
                        </a:rPr>
                        <a:t> </a:t>
                      </a:r>
                      <a:r>
                        <a:rPr lang="ru-RU" sz="1050" b="1" dirty="0" err="1">
                          <a:effectLst/>
                          <a:latin typeface="Times New Roman" panose="02020603050405020304" pitchFamily="18" charset="0"/>
                          <a:cs typeface="Times New Roman" panose="02020603050405020304" pitchFamily="18" charset="0"/>
                        </a:rPr>
                        <a:t>ПООП</a:t>
                      </a:r>
                      <a:r>
                        <a:rPr lang="ru-RU" sz="1050" b="1" spc="-35" dirty="0">
                          <a:effectLst/>
                          <a:latin typeface="Times New Roman" panose="02020603050405020304" pitchFamily="18" charset="0"/>
                          <a:cs typeface="Times New Roman" panose="02020603050405020304" pitchFamily="18" charset="0"/>
                        </a:rPr>
                        <a:t> </a:t>
                      </a:r>
                      <a:r>
                        <a:rPr lang="ru-RU" sz="1050" b="1" dirty="0">
                          <a:effectLst/>
                          <a:latin typeface="Times New Roman" panose="02020603050405020304" pitchFamily="18" charset="0"/>
                          <a:cs typeface="Times New Roman" panose="02020603050405020304" pitchFamily="18" charset="0"/>
                        </a:rPr>
                        <a:t>:</a:t>
                      </a:r>
                      <a:r>
                        <a:rPr lang="ru-RU" sz="1050" b="1" spc="-35" dirty="0">
                          <a:effectLst/>
                          <a:latin typeface="Times New Roman" panose="02020603050405020304" pitchFamily="18" charset="0"/>
                          <a:cs typeface="Times New Roman" panose="02020603050405020304" pitchFamily="18" charset="0"/>
                        </a:rPr>
                        <a:t> </a:t>
                      </a:r>
                      <a:r>
                        <a:rPr lang="ru-RU" sz="1050" b="1" dirty="0">
                          <a:effectLst/>
                          <a:latin typeface="Times New Roman" panose="02020603050405020304" pitchFamily="18" charset="0"/>
                          <a:cs typeface="Times New Roman" panose="02020603050405020304" pitchFamily="18" charset="0"/>
                        </a:rPr>
                        <a:t>выпускник</a:t>
                      </a:r>
                      <a:r>
                        <a:rPr lang="ru-RU" sz="1050" b="1" spc="-45" dirty="0">
                          <a:effectLst/>
                          <a:latin typeface="Times New Roman" panose="02020603050405020304" pitchFamily="18" charset="0"/>
                          <a:cs typeface="Times New Roman" panose="02020603050405020304" pitchFamily="18" charset="0"/>
                        </a:rPr>
                        <a:t> </a:t>
                      </a:r>
                      <a:r>
                        <a:rPr lang="ru-RU" sz="1050" b="1" dirty="0">
                          <a:effectLst/>
                          <a:latin typeface="Times New Roman" panose="02020603050405020304" pitchFamily="18" charset="0"/>
                          <a:cs typeface="Times New Roman" panose="02020603050405020304" pitchFamily="18" charset="0"/>
                        </a:rPr>
                        <a:t>научится</a:t>
                      </a:r>
                      <a:r>
                        <a:rPr lang="ru-RU" sz="1050" b="1" spc="-35" dirty="0">
                          <a:effectLst/>
                          <a:latin typeface="Times New Roman" panose="02020603050405020304" pitchFamily="18" charset="0"/>
                          <a:cs typeface="Times New Roman" panose="02020603050405020304" pitchFamily="18" charset="0"/>
                        </a:rPr>
                        <a:t> </a:t>
                      </a:r>
                      <a:r>
                        <a:rPr lang="ru-RU" sz="1050" b="1" dirty="0">
                          <a:effectLst/>
                          <a:latin typeface="Times New Roman" panose="02020603050405020304" pitchFamily="18" charset="0"/>
                          <a:cs typeface="Times New Roman" panose="02020603050405020304" pitchFamily="18" charset="0"/>
                        </a:rPr>
                        <a:t>/</a:t>
                      </a:r>
                      <a:r>
                        <a:rPr lang="ru-RU" sz="1050" b="1" spc="-20" dirty="0">
                          <a:effectLst/>
                          <a:latin typeface="Times New Roman" panose="02020603050405020304" pitchFamily="18" charset="0"/>
                          <a:cs typeface="Times New Roman" panose="02020603050405020304" pitchFamily="18" charset="0"/>
                        </a:rPr>
                        <a:t> </a:t>
                      </a:r>
                      <a:r>
                        <a:rPr lang="ru-RU" sz="1050" b="1" dirty="0">
                          <a:effectLst/>
                          <a:latin typeface="Times New Roman" panose="02020603050405020304" pitchFamily="18" charset="0"/>
                          <a:cs typeface="Times New Roman" panose="02020603050405020304" pitchFamily="18" charset="0"/>
                        </a:rPr>
                        <a:t>получит </a:t>
                      </a:r>
                      <a:r>
                        <a:rPr lang="ru-RU" sz="1050" b="1" spc="-285" dirty="0">
                          <a:effectLst/>
                          <a:latin typeface="Times New Roman" panose="02020603050405020304" pitchFamily="18" charset="0"/>
                          <a:cs typeface="Times New Roman" panose="02020603050405020304" pitchFamily="18" charset="0"/>
                        </a:rPr>
                        <a:t> </a:t>
                      </a:r>
                      <a:r>
                        <a:rPr lang="ru-RU" sz="1050" b="1" dirty="0">
                          <a:effectLst/>
                          <a:latin typeface="Times New Roman" panose="02020603050405020304" pitchFamily="18" charset="0"/>
                          <a:cs typeface="Times New Roman" panose="02020603050405020304" pitchFamily="18" charset="0"/>
                        </a:rPr>
                        <a:t>возможность</a:t>
                      </a:r>
                      <a:r>
                        <a:rPr lang="ru-RU" sz="1050" b="1" spc="-10" dirty="0">
                          <a:effectLst/>
                          <a:latin typeface="Times New Roman" panose="02020603050405020304" pitchFamily="18" charset="0"/>
                          <a:cs typeface="Times New Roman" panose="02020603050405020304" pitchFamily="18" charset="0"/>
                        </a:rPr>
                        <a:t> </a:t>
                      </a:r>
                      <a:r>
                        <a:rPr lang="ru-RU" sz="1050" b="1" dirty="0">
                          <a:effectLst/>
                          <a:latin typeface="Times New Roman" panose="02020603050405020304" pitchFamily="18" charset="0"/>
                          <a:cs typeface="Times New Roman" panose="02020603050405020304" pitchFamily="18" charset="0"/>
                        </a:rPr>
                        <a:t>научиться</a:t>
                      </a:r>
                      <a:r>
                        <a:rPr lang="ru-RU" sz="1050" b="1" spc="-5" dirty="0">
                          <a:effectLst/>
                          <a:latin typeface="Times New Roman" panose="02020603050405020304" pitchFamily="18" charset="0"/>
                          <a:cs typeface="Times New Roman" panose="02020603050405020304" pitchFamily="18" charset="0"/>
                        </a:rPr>
                        <a:t> </a:t>
                      </a:r>
                      <a:r>
                        <a:rPr lang="ru-RU" sz="1050" b="1" dirty="0">
                          <a:effectLst/>
                          <a:latin typeface="Times New Roman" panose="02020603050405020304" pitchFamily="18" charset="0"/>
                          <a:cs typeface="Times New Roman" panose="02020603050405020304" pitchFamily="18" charset="0"/>
                        </a:rPr>
                        <a:t>или</a:t>
                      </a:r>
                      <a:r>
                        <a:rPr lang="ru-RU" sz="1050" b="1" spc="-10" dirty="0">
                          <a:effectLst/>
                          <a:latin typeface="Times New Roman" panose="02020603050405020304" pitchFamily="18" charset="0"/>
                          <a:cs typeface="Times New Roman" panose="02020603050405020304" pitchFamily="18" charset="0"/>
                        </a:rPr>
                        <a:t> </a:t>
                      </a:r>
                      <a:r>
                        <a:rPr lang="ru-RU" sz="1050" b="1" dirty="0">
                          <a:effectLst/>
                          <a:latin typeface="Times New Roman" panose="02020603050405020304" pitchFamily="18" charset="0"/>
                          <a:cs typeface="Times New Roman" panose="02020603050405020304" pitchFamily="18" charset="0"/>
                        </a:rPr>
                        <a:t>проверяемые требования</a:t>
                      </a:r>
                      <a:r>
                        <a:rPr lang="ru-RU" sz="1050" b="1" spc="-20" dirty="0">
                          <a:effectLst/>
                          <a:latin typeface="Times New Roman" panose="02020603050405020304" pitchFamily="18" charset="0"/>
                          <a:cs typeface="Times New Roman" panose="02020603050405020304" pitchFamily="18" charset="0"/>
                        </a:rPr>
                        <a:t> </a:t>
                      </a:r>
                      <a:r>
                        <a:rPr lang="ru-RU" sz="1050" b="1" dirty="0">
                          <a:effectLst/>
                          <a:latin typeface="Times New Roman" panose="02020603050405020304" pitchFamily="18" charset="0"/>
                          <a:cs typeface="Times New Roman" panose="02020603050405020304" pitchFamily="18" charset="0"/>
                        </a:rPr>
                        <a:t>(умения)</a:t>
                      </a:r>
                      <a:r>
                        <a:rPr lang="ru-RU" sz="1050" b="1" spc="-25" dirty="0">
                          <a:effectLst/>
                          <a:latin typeface="Times New Roman" panose="02020603050405020304" pitchFamily="18" charset="0"/>
                          <a:cs typeface="Times New Roman" panose="02020603050405020304" pitchFamily="18" charset="0"/>
                        </a:rPr>
                        <a:t> </a:t>
                      </a:r>
                      <a:r>
                        <a:rPr lang="ru-RU" sz="1050" b="1" dirty="0">
                          <a:effectLst/>
                          <a:latin typeface="Times New Roman" panose="02020603050405020304" pitchFamily="18" charset="0"/>
                          <a:cs typeface="Times New Roman" panose="02020603050405020304" pitchFamily="18" charset="0"/>
                        </a:rPr>
                        <a:t>в</a:t>
                      </a:r>
                      <a:r>
                        <a:rPr lang="ru-RU" sz="1050" b="1" spc="-30" dirty="0">
                          <a:effectLst/>
                          <a:latin typeface="Times New Roman" panose="02020603050405020304" pitchFamily="18" charset="0"/>
                          <a:cs typeface="Times New Roman" panose="02020603050405020304" pitchFamily="18" charset="0"/>
                        </a:rPr>
                        <a:t> </a:t>
                      </a:r>
                      <a:r>
                        <a:rPr lang="ru-RU" sz="1050" b="1" dirty="0">
                          <a:effectLst/>
                          <a:latin typeface="Times New Roman" panose="02020603050405020304" pitchFamily="18" charset="0"/>
                          <a:cs typeface="Times New Roman" panose="02020603050405020304" pitchFamily="18" charset="0"/>
                        </a:rPr>
                        <a:t>соответствии</a:t>
                      </a:r>
                      <a:r>
                        <a:rPr lang="ru-RU" sz="1050" b="1" spc="-20" dirty="0">
                          <a:effectLst/>
                          <a:latin typeface="Times New Roman" panose="02020603050405020304" pitchFamily="18" charset="0"/>
                          <a:cs typeface="Times New Roman" panose="02020603050405020304" pitchFamily="18" charset="0"/>
                        </a:rPr>
                        <a:t> </a:t>
                      </a:r>
                      <a:r>
                        <a:rPr lang="ru-RU" sz="1050" b="1" dirty="0">
                          <a:effectLst/>
                          <a:latin typeface="Times New Roman" panose="02020603050405020304" pitchFamily="18" charset="0"/>
                          <a:cs typeface="Times New Roman" panose="02020603050405020304" pitchFamily="18" charset="0"/>
                        </a:rPr>
                        <a:t>с</a:t>
                      </a:r>
                      <a:r>
                        <a:rPr lang="ru-RU" sz="1050" b="1" spc="-25" dirty="0">
                          <a:effectLst/>
                          <a:latin typeface="Times New Roman" panose="02020603050405020304" pitchFamily="18" charset="0"/>
                          <a:cs typeface="Times New Roman" panose="02020603050405020304" pitchFamily="18" charset="0"/>
                        </a:rPr>
                        <a:t> </a:t>
                      </a:r>
                      <a:r>
                        <a:rPr lang="ru-RU" sz="1050" b="1" dirty="0" err="1">
                          <a:effectLst/>
                          <a:latin typeface="Times New Roman" panose="02020603050405020304" pitchFamily="18" charset="0"/>
                          <a:cs typeface="Times New Roman" panose="02020603050405020304" pitchFamily="18" charset="0"/>
                        </a:rPr>
                        <a:t>ФГОС</a:t>
                      </a:r>
                      <a:endParaRPr lang="ru-RU" sz="105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extLst>
                  <a:ext uri="{0D108BD9-81ED-4DB2-BD59-A6C34878D82A}">
                    <a16:rowId xmlns:a16="http://schemas.microsoft.com/office/drawing/2014/main" val="373384286"/>
                  </a:ext>
                </a:extLst>
              </a:tr>
              <a:tr h="139083">
                <a:tc>
                  <a:txBody>
                    <a:bodyPr/>
                    <a:lstStyle/>
                    <a:p>
                      <a:pPr algn="ctr">
                        <a:lnSpc>
                          <a:spcPct val="115000"/>
                        </a:lnSpc>
                        <a:spcBef>
                          <a:spcPts val="1200"/>
                        </a:spcBef>
                        <a:spcAft>
                          <a:spcPts val="0"/>
                        </a:spcAft>
                      </a:pPr>
                      <a:r>
                        <a:rPr lang="ru-RU" sz="1050" dirty="0">
                          <a:effectLst/>
                          <a:latin typeface="Times New Roman" panose="02020603050405020304" pitchFamily="18" charset="0"/>
                          <a:ea typeface="Times New Roman" panose="02020603050405020304" pitchFamily="18" charset="0"/>
                          <a:cs typeface="Times New Roman" panose="02020603050405020304" pitchFamily="18" charset="0"/>
                        </a:rPr>
                        <a:t>1.1</a:t>
                      </a:r>
                    </a:p>
                  </a:txBody>
                  <a:tcPr marL="68580" marR="68580" marT="0" marB="0" anchor="ctr">
                    <a:noFill/>
                  </a:tcPr>
                </a:tc>
                <a:tc>
                  <a:txBody>
                    <a:bodyPr/>
                    <a:lstStyle/>
                    <a:p>
                      <a:pPr algn="l" fontAlgn="b"/>
                      <a:r>
                        <a:rPr lang="ru-RU" sz="1050" b="0" i="0" u="none" strike="noStrike" dirty="0">
                          <a:solidFill>
                            <a:srgbClr val="000000"/>
                          </a:solidFill>
                          <a:effectLst/>
                          <a:latin typeface="Times New Roman" panose="02020603050405020304" pitchFamily="18" charset="0"/>
                          <a:cs typeface="Times New Roman" panose="02020603050405020304" pitchFamily="18" charset="0"/>
                        </a:rPr>
                        <a:t>Характеризовать биологию как науку о живой природе, называть признаки живого, сравнивать объекты живой и неживой природы</a:t>
                      </a:r>
                    </a:p>
                  </a:txBody>
                  <a:tcPr marL="9525" marR="9525" marT="9525" marB="0" anchor="b">
                    <a:noFill/>
                  </a:tcPr>
                </a:tc>
                <a:extLst>
                  <a:ext uri="{0D108BD9-81ED-4DB2-BD59-A6C34878D82A}">
                    <a16:rowId xmlns:a16="http://schemas.microsoft.com/office/drawing/2014/main" val="3392768954"/>
                  </a:ext>
                </a:extLst>
              </a:tr>
              <a:tr h="83446">
                <a:tc>
                  <a:txBody>
                    <a:bodyPr/>
                    <a:lstStyle/>
                    <a:p>
                      <a:pPr algn="ctr">
                        <a:lnSpc>
                          <a:spcPct val="115000"/>
                        </a:lnSpc>
                        <a:spcBef>
                          <a:spcPts val="1200"/>
                        </a:spcBef>
                        <a:spcAft>
                          <a:spcPts val="0"/>
                        </a:spcAft>
                      </a:pPr>
                      <a:r>
                        <a:rPr lang="ru-RU" sz="1050" dirty="0">
                          <a:effectLst/>
                          <a:latin typeface="Times New Roman" panose="02020603050405020304" pitchFamily="18" charset="0"/>
                          <a:ea typeface="Times New Roman" panose="02020603050405020304" pitchFamily="18" charset="0"/>
                          <a:cs typeface="Times New Roman" panose="02020603050405020304" pitchFamily="18" charset="0"/>
                        </a:rPr>
                        <a:t>1.2</a:t>
                      </a:r>
                    </a:p>
                  </a:txBody>
                  <a:tcPr marL="68580" marR="68580" marT="0" marB="0" anchor="ctr">
                    <a:noFill/>
                  </a:tcPr>
                </a:tc>
                <a:tc>
                  <a:txBody>
                    <a:bodyPr/>
                    <a:lstStyle/>
                    <a:p>
                      <a:pPr algn="l" fontAlgn="b"/>
                      <a:r>
                        <a:rPr lang="ru-RU" sz="1050" b="0" i="0" u="none" strike="noStrike" dirty="0">
                          <a:solidFill>
                            <a:srgbClr val="000000"/>
                          </a:solidFill>
                          <a:effectLst/>
                          <a:latin typeface="Times New Roman" panose="02020603050405020304" pitchFamily="18" charset="0"/>
                          <a:cs typeface="Times New Roman" panose="02020603050405020304" pitchFamily="18" charset="0"/>
                        </a:rPr>
                        <a:t>Характеризовать биологию как науку о живой природе, называть признаки живого, сравнивать объекты живой и неживой природы</a:t>
                      </a:r>
                    </a:p>
                  </a:txBody>
                  <a:tcPr marL="9525" marR="9525" marT="9525" marB="0" anchor="b">
                    <a:noFill/>
                  </a:tcPr>
                </a:tc>
                <a:extLst>
                  <a:ext uri="{0D108BD9-81ED-4DB2-BD59-A6C34878D82A}">
                    <a16:rowId xmlns:a16="http://schemas.microsoft.com/office/drawing/2014/main" val="3456756613"/>
                  </a:ext>
                </a:extLst>
              </a:tr>
              <a:tr h="127035">
                <a:tc>
                  <a:txBody>
                    <a:bodyPr/>
                    <a:lstStyle/>
                    <a:p>
                      <a:pPr algn="ctr">
                        <a:lnSpc>
                          <a:spcPct val="115000"/>
                        </a:lnSpc>
                        <a:spcBef>
                          <a:spcPts val="1200"/>
                        </a:spcBef>
                        <a:spcAft>
                          <a:spcPts val="0"/>
                        </a:spcAft>
                      </a:pPr>
                      <a:r>
                        <a:rPr lang="ru-RU" sz="1050" dirty="0">
                          <a:effectLst/>
                          <a:latin typeface="Times New Roman" panose="02020603050405020304" pitchFamily="18" charset="0"/>
                          <a:ea typeface="Times New Roman" panose="02020603050405020304" pitchFamily="18" charset="0"/>
                          <a:cs typeface="Times New Roman" panose="02020603050405020304" pitchFamily="18" charset="0"/>
                        </a:rPr>
                        <a:t>1.3</a:t>
                      </a:r>
                    </a:p>
                  </a:txBody>
                  <a:tcPr marL="68580" marR="68580" marT="0" marB="0" anchor="ctr">
                    <a:noFill/>
                  </a:tcPr>
                </a:tc>
                <a:tc>
                  <a:txBody>
                    <a:bodyPr/>
                    <a:lstStyle/>
                    <a:p>
                      <a:pPr algn="l" fontAlgn="b"/>
                      <a:r>
                        <a:rPr lang="ru-RU" sz="1050" b="0" i="0" u="none" strike="noStrike" dirty="0">
                          <a:solidFill>
                            <a:srgbClr val="000000"/>
                          </a:solidFill>
                          <a:effectLst/>
                          <a:latin typeface="Times New Roman" panose="02020603050405020304" pitchFamily="18" charset="0"/>
                          <a:cs typeface="Times New Roman" panose="02020603050405020304" pitchFamily="18" charset="0"/>
                        </a:rPr>
                        <a:t>Характеризовать биологию как науку о живой природе, называть признаки живого, сравнивать объекты живой и неживой природы</a:t>
                      </a:r>
                    </a:p>
                  </a:txBody>
                  <a:tcPr marL="9525" marR="9525" marT="9525" marB="0" anchor="b">
                    <a:noFill/>
                  </a:tcPr>
                </a:tc>
                <a:extLst>
                  <a:ext uri="{0D108BD9-81ED-4DB2-BD59-A6C34878D82A}">
                    <a16:rowId xmlns:a16="http://schemas.microsoft.com/office/drawing/2014/main" val="1071059244"/>
                  </a:ext>
                </a:extLst>
              </a:tr>
              <a:tr h="271686">
                <a:tc>
                  <a:txBody>
                    <a:bodyPr/>
                    <a:lstStyle/>
                    <a:p>
                      <a:pPr algn="ctr">
                        <a:lnSpc>
                          <a:spcPct val="115000"/>
                        </a:lnSpc>
                        <a:spcBef>
                          <a:spcPts val="1200"/>
                        </a:spcBef>
                        <a:spcAft>
                          <a:spcPts val="0"/>
                        </a:spcAft>
                      </a:pPr>
                      <a:r>
                        <a:rPr lang="ru-RU" sz="1050" dirty="0">
                          <a:effectLst/>
                          <a:latin typeface="Times New Roman" panose="02020603050405020304" pitchFamily="18" charset="0"/>
                          <a:ea typeface="Times New Roman" panose="02020603050405020304" pitchFamily="18" charset="0"/>
                          <a:cs typeface="Times New Roman" panose="02020603050405020304" pitchFamily="18" charset="0"/>
                        </a:rPr>
                        <a:t>2.1</a:t>
                      </a:r>
                    </a:p>
                  </a:txBody>
                  <a:tcPr marL="68580" marR="68580" marT="0" marB="0" anchor="ctr">
                    <a:noFill/>
                  </a:tcPr>
                </a:tc>
                <a:tc>
                  <a:txBody>
                    <a:bodyPr/>
                    <a:lstStyle/>
                    <a:p>
                      <a:pPr algn="l" fontAlgn="b"/>
                      <a:r>
                        <a:rPr lang="ru-RU" sz="1050" b="0" i="0" u="none" strike="noStrike" dirty="0">
                          <a:solidFill>
                            <a:srgbClr val="000000"/>
                          </a:solidFill>
                          <a:effectLst/>
                          <a:latin typeface="Times New Roman" panose="02020603050405020304" pitchFamily="18" charset="0"/>
                          <a:cs typeface="Times New Roman" panose="02020603050405020304" pitchFamily="18" charset="0"/>
                        </a:rPr>
                        <a:t>Иметь представление о важнейших биологических процессах и явлениях: питание, дыхание, транспорт веществ, раздражимость, рост, развитие, движение, размножение. Применять биологические термины и понятия (в том числе: живые тела, биология, экология, цитология, анатомия, физиология, биологическая систематика, клетка, ткань, орган, система органов, организм, вирус, движение, питание, фотосинтез, дыхание, выделение, раздражимость, рост, размножение, развитие, среда обитания, природное сообщество, искусственное сообщество) в соответствии с поставленной задачей и в контексте</a:t>
                      </a:r>
                    </a:p>
                  </a:txBody>
                  <a:tcPr marL="9525" marR="9525" marT="9525" marB="0" anchor="b">
                    <a:noFill/>
                  </a:tcPr>
                </a:tc>
                <a:extLst>
                  <a:ext uri="{0D108BD9-81ED-4DB2-BD59-A6C34878D82A}">
                    <a16:rowId xmlns:a16="http://schemas.microsoft.com/office/drawing/2014/main" val="339288966"/>
                  </a:ext>
                </a:extLst>
              </a:tr>
              <a:tr h="203198">
                <a:tc>
                  <a:txBody>
                    <a:bodyPr/>
                    <a:lstStyle/>
                    <a:p>
                      <a:pPr algn="ctr">
                        <a:lnSpc>
                          <a:spcPct val="115000"/>
                        </a:lnSpc>
                        <a:spcBef>
                          <a:spcPts val="1200"/>
                        </a:spcBef>
                        <a:spcAft>
                          <a:spcPts val="0"/>
                        </a:spcAft>
                      </a:pPr>
                      <a:r>
                        <a:rPr lang="ru-RU" sz="1050" dirty="0">
                          <a:effectLst/>
                          <a:latin typeface="Times New Roman" panose="02020603050405020304" pitchFamily="18" charset="0"/>
                          <a:ea typeface="Times New Roman" panose="02020603050405020304" pitchFamily="18" charset="0"/>
                          <a:cs typeface="Times New Roman" panose="02020603050405020304" pitchFamily="18" charset="0"/>
                        </a:rPr>
                        <a:t>2.2</a:t>
                      </a:r>
                    </a:p>
                  </a:txBody>
                  <a:tcPr marL="68580" marR="68580" marT="0" marB="0" anchor="ctr">
                    <a:noFill/>
                  </a:tcPr>
                </a:tc>
                <a:tc>
                  <a:txBody>
                    <a:bodyPr/>
                    <a:lstStyle/>
                    <a:p>
                      <a:pPr algn="l" fontAlgn="b"/>
                      <a:r>
                        <a:rPr lang="ru-RU" sz="1050" b="0" i="0" u="none" strike="noStrike" dirty="0">
                          <a:solidFill>
                            <a:srgbClr val="000000"/>
                          </a:solidFill>
                          <a:effectLst/>
                          <a:latin typeface="Times New Roman" panose="02020603050405020304" pitchFamily="18" charset="0"/>
                          <a:cs typeface="Times New Roman" panose="02020603050405020304" pitchFamily="18" charset="0"/>
                        </a:rPr>
                        <a:t>Иметь представление о важнейших биологических процессах и явлениях: питание, дыхание, транспорт веществ, раздражимость, рост, развитие, движение, размножение. Применять биологические термины и понятия (в том числе: живые тела, биология, экология, цитология, анатомия, физиология, биологическая систематика, клетка, ткань, орган, система органов, организм, вирус, движение, питание, фотосинтез, дыхание, выделение, раздражимость, рост, размножение, развитие, среда обитания, природное сообщество, искусственное сообщество) в соответствии с поставленной задачей и в контексте</a:t>
                      </a:r>
                    </a:p>
                  </a:txBody>
                  <a:tcPr marL="9525" marR="9525" marT="9525" marB="0" anchor="b">
                    <a:noFill/>
                  </a:tcPr>
                </a:tc>
                <a:extLst>
                  <a:ext uri="{0D108BD9-81ED-4DB2-BD59-A6C34878D82A}">
                    <a16:rowId xmlns:a16="http://schemas.microsoft.com/office/drawing/2014/main" val="1001040712"/>
                  </a:ext>
                </a:extLst>
              </a:tr>
              <a:tr h="320040">
                <a:tc>
                  <a:txBody>
                    <a:bodyPr/>
                    <a:lstStyle/>
                    <a:p>
                      <a:pPr algn="ctr">
                        <a:lnSpc>
                          <a:spcPct val="115000"/>
                        </a:lnSpc>
                        <a:spcBef>
                          <a:spcPts val="1200"/>
                        </a:spcBef>
                        <a:spcAft>
                          <a:spcPts val="0"/>
                        </a:spcAft>
                      </a:pPr>
                      <a:r>
                        <a:rPr lang="ru-RU" sz="1050" dirty="0">
                          <a:effectLst/>
                          <a:latin typeface="Times New Roman" panose="02020603050405020304" pitchFamily="18" charset="0"/>
                          <a:ea typeface="Times New Roman" panose="02020603050405020304" pitchFamily="18" charset="0"/>
                          <a:cs typeface="Times New Roman" panose="02020603050405020304" pitchFamily="18" charset="0"/>
                        </a:rPr>
                        <a:t>3</a:t>
                      </a:r>
                    </a:p>
                  </a:txBody>
                  <a:tcPr marL="68580" marR="68580" marT="0" marB="0" anchor="ctr">
                    <a:noFill/>
                  </a:tcPr>
                </a:tc>
                <a:tc>
                  <a:txBody>
                    <a:bodyPr/>
                    <a:lstStyle/>
                    <a:p>
                      <a:pPr algn="l" fontAlgn="b"/>
                      <a:r>
                        <a:rPr lang="ru-RU" sz="1050" b="0" i="0" u="none" strike="noStrike" dirty="0">
                          <a:solidFill>
                            <a:srgbClr val="000000"/>
                          </a:solidFill>
                          <a:effectLst/>
                          <a:latin typeface="Times New Roman" panose="02020603050405020304" pitchFamily="18" charset="0"/>
                          <a:cs typeface="Times New Roman" panose="02020603050405020304" pitchFamily="18" charset="0"/>
                        </a:rPr>
                        <a:t>Применять методы биологии (наблюдение, описание, классификация, измерение, эксперимент): проводить наблюдения за организмами; описывать биологические объекты, процессы и явления; проводить измерение биологических объектов с различными способами измерения и сравнения живых объектов)</a:t>
                      </a:r>
                    </a:p>
                  </a:txBody>
                  <a:tcPr marL="9525" marR="9525" marT="9525" marB="0" anchor="b">
                    <a:noFill/>
                  </a:tcPr>
                </a:tc>
                <a:extLst>
                  <a:ext uri="{0D108BD9-81ED-4DB2-BD59-A6C34878D82A}">
                    <a16:rowId xmlns:a16="http://schemas.microsoft.com/office/drawing/2014/main" val="1313562819"/>
                  </a:ext>
                </a:extLst>
              </a:tr>
              <a:tr h="154174">
                <a:tc>
                  <a:txBody>
                    <a:bodyPr/>
                    <a:lstStyle/>
                    <a:p>
                      <a:pPr algn="ctr"/>
                      <a:r>
                        <a:rPr lang="ru-RU" sz="1050" dirty="0">
                          <a:latin typeface="Times New Roman" panose="02020603050405020304" pitchFamily="18" charset="0"/>
                          <a:cs typeface="Times New Roman" panose="02020603050405020304" pitchFamily="18" charset="0"/>
                        </a:rPr>
                        <a:t>4.1</a:t>
                      </a:r>
                    </a:p>
                  </a:txBody>
                  <a:tcPr marL="68580" marR="68580" marT="0" marB="0" anchor="ctr">
                    <a:noFill/>
                  </a:tcPr>
                </a:tc>
                <a:tc>
                  <a:txBody>
                    <a:bodyPr/>
                    <a:lstStyle/>
                    <a:p>
                      <a:pPr algn="l" fontAlgn="b"/>
                      <a:r>
                        <a:rPr lang="ru-RU" sz="1050" b="0" i="0" u="none" strike="noStrike" dirty="0">
                          <a:solidFill>
                            <a:srgbClr val="000000"/>
                          </a:solidFill>
                          <a:effectLst/>
                          <a:latin typeface="Times New Roman" panose="02020603050405020304" pitchFamily="18" charset="0"/>
                          <a:cs typeface="Times New Roman" panose="02020603050405020304" pitchFamily="18" charset="0"/>
                        </a:rPr>
                        <a:t>Приводить примеры, характеризующие приспособленность организмов к среде обитания, взаимосвязи организмов в сообществах. Выделять отличительные признаки природных и искусственных сообществ</a:t>
                      </a:r>
                    </a:p>
                  </a:txBody>
                  <a:tcPr marL="9525" marR="9525" marT="9525" marB="0" anchor="b">
                    <a:noFill/>
                  </a:tcPr>
                </a:tc>
                <a:extLst>
                  <a:ext uri="{0D108BD9-81ED-4DB2-BD59-A6C34878D82A}">
                    <a16:rowId xmlns:a16="http://schemas.microsoft.com/office/drawing/2014/main" val="1048615890"/>
                  </a:ext>
                </a:extLst>
              </a:tr>
              <a:tr h="167294">
                <a:tc>
                  <a:txBody>
                    <a:bodyPr/>
                    <a:lstStyle/>
                    <a:p>
                      <a:pPr algn="ctr">
                        <a:lnSpc>
                          <a:spcPct val="115000"/>
                        </a:lnSpc>
                        <a:spcBef>
                          <a:spcPts val="1200"/>
                        </a:spcBef>
                        <a:spcAft>
                          <a:spcPts val="0"/>
                        </a:spcAft>
                      </a:pPr>
                      <a:r>
                        <a:rPr lang="ru-RU" sz="1050" dirty="0">
                          <a:effectLst/>
                          <a:latin typeface="Times New Roman" panose="02020603050405020304" pitchFamily="18" charset="0"/>
                          <a:ea typeface="Times New Roman" panose="02020603050405020304" pitchFamily="18" charset="0"/>
                          <a:cs typeface="Times New Roman" panose="02020603050405020304" pitchFamily="18" charset="0"/>
                        </a:rPr>
                        <a:t>4.2</a:t>
                      </a:r>
                    </a:p>
                  </a:txBody>
                  <a:tcPr marL="68580" marR="68580" marT="0" marB="0" anchor="ctr">
                    <a:noFill/>
                  </a:tcPr>
                </a:tc>
                <a:tc>
                  <a:txBody>
                    <a:bodyPr/>
                    <a:lstStyle/>
                    <a:p>
                      <a:pPr algn="l" fontAlgn="b"/>
                      <a:r>
                        <a:rPr lang="ru-RU" sz="1050" b="0" i="0" u="none" strike="noStrike" dirty="0">
                          <a:solidFill>
                            <a:srgbClr val="000000"/>
                          </a:solidFill>
                          <a:effectLst/>
                          <a:latin typeface="Times New Roman" panose="02020603050405020304" pitchFamily="18" charset="0"/>
                          <a:cs typeface="Times New Roman" panose="02020603050405020304" pitchFamily="18" charset="0"/>
                        </a:rPr>
                        <a:t>Приводить примеры, характеризующие приспособленность организмов к среде обитания, взаимосвязи организмов в сообществах. Выделять отличительные признаки природных и искусственных сообществ</a:t>
                      </a:r>
                    </a:p>
                  </a:txBody>
                  <a:tcPr marL="9525" marR="9525" marT="9525" marB="0" anchor="b">
                    <a:noFill/>
                  </a:tcPr>
                </a:tc>
                <a:extLst>
                  <a:ext uri="{0D108BD9-81ED-4DB2-BD59-A6C34878D82A}">
                    <a16:rowId xmlns:a16="http://schemas.microsoft.com/office/drawing/2014/main" val="128964685"/>
                  </a:ext>
                </a:extLst>
              </a:tr>
              <a:tr h="62500">
                <a:tc>
                  <a:txBody>
                    <a:bodyPr/>
                    <a:lstStyle/>
                    <a:p>
                      <a:pPr algn="ctr">
                        <a:lnSpc>
                          <a:spcPct val="115000"/>
                        </a:lnSpc>
                        <a:spcBef>
                          <a:spcPts val="1200"/>
                        </a:spcBef>
                        <a:spcAft>
                          <a:spcPts val="0"/>
                        </a:spcAft>
                      </a:pPr>
                      <a:r>
                        <a:rPr lang="ru-RU" sz="1050" dirty="0">
                          <a:effectLst/>
                          <a:latin typeface="Times New Roman" panose="02020603050405020304" pitchFamily="18" charset="0"/>
                          <a:ea typeface="Times New Roman" panose="02020603050405020304" pitchFamily="18" charset="0"/>
                          <a:cs typeface="Times New Roman" panose="02020603050405020304" pitchFamily="18" charset="0"/>
                        </a:rPr>
                        <a:t>5.1</a:t>
                      </a:r>
                    </a:p>
                  </a:txBody>
                  <a:tcPr marL="68580" marR="68580" marT="0" marB="0" anchor="ctr">
                    <a:noFill/>
                  </a:tcPr>
                </a:tc>
                <a:tc>
                  <a:txBody>
                    <a:bodyPr/>
                    <a:lstStyle/>
                    <a:p>
                      <a:pPr algn="l" fontAlgn="b"/>
                      <a:r>
                        <a:rPr lang="ru-RU" sz="1050" b="0" i="0" u="none" strike="noStrike" dirty="0">
                          <a:solidFill>
                            <a:srgbClr val="000000"/>
                          </a:solidFill>
                          <a:effectLst/>
                          <a:latin typeface="Times New Roman" panose="02020603050405020304" pitchFamily="18" charset="0"/>
                          <a:cs typeface="Times New Roman" panose="02020603050405020304" pitchFamily="18" charset="0"/>
                        </a:rPr>
                        <a:t>Раскрывать понятие о среде обитания (водной, наземно-воздушной, почвенной, </a:t>
                      </a:r>
                      <a:r>
                        <a:rPr lang="ru-RU" sz="1050" b="0" i="0" u="none" strike="noStrike" dirty="0" err="1">
                          <a:solidFill>
                            <a:srgbClr val="000000"/>
                          </a:solidFill>
                          <a:effectLst/>
                          <a:latin typeface="Times New Roman" panose="02020603050405020304" pitchFamily="18" charset="0"/>
                          <a:cs typeface="Times New Roman" panose="02020603050405020304" pitchFamily="18" charset="0"/>
                        </a:rPr>
                        <a:t>внутриорганизменной</a:t>
                      </a:r>
                      <a:r>
                        <a:rPr lang="ru-RU" sz="1050" b="0" i="0" u="none" strike="noStrike" dirty="0">
                          <a:solidFill>
                            <a:srgbClr val="000000"/>
                          </a:solidFill>
                          <a:effectLst/>
                          <a:latin typeface="Times New Roman" panose="02020603050405020304" pitchFamily="18" charset="0"/>
                          <a:cs typeface="Times New Roman" panose="02020603050405020304" pitchFamily="18" charset="0"/>
                        </a:rPr>
                        <a:t>), условиях среды обитания. Проводить описание организма (растения, животного) по заданному плану, выделять существенные признаки строения и процессов жизнедеятельности организмов</a:t>
                      </a:r>
                    </a:p>
                  </a:txBody>
                  <a:tcPr marL="9525" marR="9525" marT="9525" marB="0" anchor="b">
                    <a:noFill/>
                  </a:tcPr>
                </a:tc>
                <a:extLst>
                  <a:ext uri="{0D108BD9-81ED-4DB2-BD59-A6C34878D82A}">
                    <a16:rowId xmlns:a16="http://schemas.microsoft.com/office/drawing/2014/main" val="3563562072"/>
                  </a:ext>
                </a:extLst>
              </a:tr>
              <a:tr h="228730">
                <a:tc>
                  <a:txBody>
                    <a:bodyPr/>
                    <a:lstStyle/>
                    <a:p>
                      <a:pPr algn="ctr">
                        <a:lnSpc>
                          <a:spcPct val="115000"/>
                        </a:lnSpc>
                        <a:spcBef>
                          <a:spcPts val="1200"/>
                        </a:spcBef>
                        <a:spcAft>
                          <a:spcPts val="0"/>
                        </a:spcAft>
                      </a:pPr>
                      <a:r>
                        <a:rPr lang="ru-RU" sz="1050" dirty="0">
                          <a:effectLst/>
                          <a:latin typeface="Times New Roman" panose="02020603050405020304" pitchFamily="18" charset="0"/>
                          <a:ea typeface="Times New Roman" panose="02020603050405020304" pitchFamily="18" charset="0"/>
                          <a:cs typeface="Times New Roman" panose="02020603050405020304" pitchFamily="18" charset="0"/>
                        </a:rPr>
                        <a:t>5.2</a:t>
                      </a:r>
                    </a:p>
                  </a:txBody>
                  <a:tcPr marL="68580" marR="68580" marT="0" marB="0" anchor="ctr">
                    <a:noFill/>
                  </a:tcPr>
                </a:tc>
                <a:tc>
                  <a:txBody>
                    <a:bodyPr/>
                    <a:lstStyle/>
                    <a:p>
                      <a:pPr algn="l" fontAlgn="b"/>
                      <a:r>
                        <a:rPr lang="ru-RU" sz="1050" b="0" i="0" u="none" strike="noStrike" dirty="0">
                          <a:solidFill>
                            <a:srgbClr val="000000"/>
                          </a:solidFill>
                          <a:effectLst/>
                          <a:latin typeface="Times New Roman" panose="02020603050405020304" pitchFamily="18" charset="0"/>
                          <a:cs typeface="Times New Roman" panose="02020603050405020304" pitchFamily="18" charset="0"/>
                        </a:rPr>
                        <a:t>Раскрывать понятие о среде обитания (водной, наземно-воздушной, почвенной, </a:t>
                      </a:r>
                      <a:r>
                        <a:rPr lang="ru-RU" sz="1050" b="0" i="0" u="none" strike="noStrike" dirty="0" err="1">
                          <a:solidFill>
                            <a:srgbClr val="000000"/>
                          </a:solidFill>
                          <a:effectLst/>
                          <a:latin typeface="Times New Roman" panose="02020603050405020304" pitchFamily="18" charset="0"/>
                          <a:cs typeface="Times New Roman" panose="02020603050405020304" pitchFamily="18" charset="0"/>
                        </a:rPr>
                        <a:t>внутриорганизменной</a:t>
                      </a:r>
                      <a:r>
                        <a:rPr lang="ru-RU" sz="1050" b="0" i="0" u="none" strike="noStrike" dirty="0">
                          <a:solidFill>
                            <a:srgbClr val="000000"/>
                          </a:solidFill>
                          <a:effectLst/>
                          <a:latin typeface="Times New Roman" panose="02020603050405020304" pitchFamily="18" charset="0"/>
                          <a:cs typeface="Times New Roman" panose="02020603050405020304" pitchFamily="18" charset="0"/>
                        </a:rPr>
                        <a:t>), условиях среды обитания. Проводить описание организма (растения, животного) по заданному плану, выделять существенные признаки строения и процессов жизнедеятельности организмов</a:t>
                      </a:r>
                    </a:p>
                  </a:txBody>
                  <a:tcPr marL="9525" marR="9525" marT="9525" marB="0" anchor="b">
                    <a:noFill/>
                  </a:tcPr>
                </a:tc>
                <a:extLst>
                  <a:ext uri="{0D108BD9-81ED-4DB2-BD59-A6C34878D82A}">
                    <a16:rowId xmlns:a16="http://schemas.microsoft.com/office/drawing/2014/main" val="948520697"/>
                  </a:ext>
                </a:extLst>
              </a:tr>
              <a:tr h="86614">
                <a:tc>
                  <a:txBody>
                    <a:bodyPr/>
                    <a:lstStyle/>
                    <a:p>
                      <a:pPr algn="ctr">
                        <a:lnSpc>
                          <a:spcPct val="115000"/>
                        </a:lnSpc>
                        <a:spcBef>
                          <a:spcPts val="1200"/>
                        </a:spcBef>
                        <a:spcAft>
                          <a:spcPts val="0"/>
                        </a:spcAft>
                      </a:pPr>
                      <a:r>
                        <a:rPr lang="ru-RU" sz="1050" dirty="0">
                          <a:effectLst/>
                          <a:latin typeface="Times New Roman" panose="02020603050405020304" pitchFamily="18" charset="0"/>
                          <a:ea typeface="Times New Roman" panose="02020603050405020304" pitchFamily="18" charset="0"/>
                          <a:cs typeface="Times New Roman" panose="02020603050405020304" pitchFamily="18" charset="0"/>
                        </a:rPr>
                        <a:t>6</a:t>
                      </a:r>
                    </a:p>
                  </a:txBody>
                  <a:tcPr marL="68580" marR="68580" marT="0" marB="0" anchor="ctr">
                    <a:noFill/>
                  </a:tcPr>
                </a:tc>
                <a:tc>
                  <a:txBody>
                    <a:bodyPr/>
                    <a:lstStyle/>
                    <a:p>
                      <a:pPr algn="l" fontAlgn="b"/>
                      <a:r>
                        <a:rPr lang="ru-RU" sz="1050" b="0" i="0" u="none" strike="noStrike" dirty="0">
                          <a:solidFill>
                            <a:srgbClr val="000000"/>
                          </a:solidFill>
                          <a:effectLst/>
                          <a:latin typeface="Times New Roman" panose="02020603050405020304" pitchFamily="18" charset="0"/>
                          <a:cs typeface="Times New Roman" panose="02020603050405020304" pitchFamily="18" charset="0"/>
                        </a:rPr>
                        <a:t>Различать по внешнему виду (изображениям), схемам и описаниям: природные и искусственные сообщества, взаимосвязи организмов в природном и искусственном сообществах; представителей флоры и фауны природных зон Земли; ландшафты природные и культурные</a:t>
                      </a:r>
                    </a:p>
                  </a:txBody>
                  <a:tcPr marL="9525" marR="9525" marT="9525" marB="0" anchor="b">
                    <a:noFill/>
                  </a:tcPr>
                </a:tc>
                <a:extLst>
                  <a:ext uri="{0D108BD9-81ED-4DB2-BD59-A6C34878D82A}">
                    <a16:rowId xmlns:a16="http://schemas.microsoft.com/office/drawing/2014/main" val="3065611102"/>
                  </a:ext>
                </a:extLst>
              </a:tr>
              <a:tr h="86614">
                <a:tc>
                  <a:txBody>
                    <a:bodyPr/>
                    <a:lstStyle/>
                    <a:p>
                      <a:pPr algn="ctr">
                        <a:lnSpc>
                          <a:spcPct val="115000"/>
                        </a:lnSpc>
                        <a:spcBef>
                          <a:spcPts val="1200"/>
                        </a:spcBef>
                        <a:spcAft>
                          <a:spcPts val="0"/>
                        </a:spcAft>
                      </a:pPr>
                      <a:r>
                        <a:rPr lang="ru-RU" sz="1050" dirty="0">
                          <a:effectLst/>
                          <a:latin typeface="Times New Roman" panose="02020603050405020304" pitchFamily="18" charset="0"/>
                          <a:ea typeface="Times New Roman" panose="02020603050405020304" pitchFamily="18" charset="0"/>
                          <a:cs typeface="Times New Roman" panose="02020603050405020304" pitchFamily="18" charset="0"/>
                        </a:rPr>
                        <a:t>7</a:t>
                      </a:r>
                    </a:p>
                  </a:txBody>
                  <a:tcPr marL="68580" marR="68580" marT="0" marB="0" anchor="ctr">
                    <a:noFill/>
                  </a:tcPr>
                </a:tc>
                <a:tc>
                  <a:txBody>
                    <a:bodyPr/>
                    <a:lstStyle/>
                    <a:p>
                      <a:pPr algn="l" fontAlgn="b"/>
                      <a:r>
                        <a:rPr lang="ru-RU" sz="1050" b="0" i="0" u="none" strike="noStrike" dirty="0">
                          <a:solidFill>
                            <a:srgbClr val="000000"/>
                          </a:solidFill>
                          <a:effectLst/>
                          <a:latin typeface="Times New Roman" panose="02020603050405020304" pitchFamily="18" charset="0"/>
                          <a:cs typeface="Times New Roman" panose="02020603050405020304" pitchFamily="18" charset="0"/>
                        </a:rPr>
                        <a:t>Аргументировать основные правила поведения человека в природе и объяснять значение природоохранной деятельности человека, анализировать глобальные экологические проблемы</a:t>
                      </a:r>
                    </a:p>
                  </a:txBody>
                  <a:tcPr marL="9525" marR="9525" marT="9525" marB="0" anchor="b">
                    <a:noFill/>
                  </a:tcPr>
                </a:tc>
                <a:extLst>
                  <a:ext uri="{0D108BD9-81ED-4DB2-BD59-A6C34878D82A}">
                    <a16:rowId xmlns:a16="http://schemas.microsoft.com/office/drawing/2014/main" val="810246363"/>
                  </a:ext>
                </a:extLst>
              </a:tr>
              <a:tr h="86614">
                <a:tc>
                  <a:txBody>
                    <a:bodyPr/>
                    <a:lstStyle/>
                    <a:p>
                      <a:pPr algn="ctr">
                        <a:lnSpc>
                          <a:spcPct val="115000"/>
                        </a:lnSpc>
                        <a:spcBef>
                          <a:spcPts val="1200"/>
                        </a:spcBef>
                        <a:spcAft>
                          <a:spcPts val="0"/>
                        </a:spcAft>
                      </a:pPr>
                      <a:r>
                        <a:rPr lang="ru-RU" sz="1050" dirty="0">
                          <a:effectLst/>
                          <a:latin typeface="Times New Roman" panose="02020603050405020304" pitchFamily="18" charset="0"/>
                          <a:ea typeface="Times New Roman" panose="02020603050405020304" pitchFamily="18" charset="0"/>
                          <a:cs typeface="Times New Roman" panose="02020603050405020304" pitchFamily="18" charset="0"/>
                        </a:rPr>
                        <a:t>8К1</a:t>
                      </a:r>
                    </a:p>
                  </a:txBody>
                  <a:tcPr marL="68580" marR="68580" marT="0" marB="0" anchor="ctr">
                    <a:noFill/>
                  </a:tcPr>
                </a:tc>
                <a:tc>
                  <a:txBody>
                    <a:bodyPr/>
                    <a:lstStyle/>
                    <a:p>
                      <a:pPr algn="l" fontAlgn="b"/>
                      <a:r>
                        <a:rPr lang="ru-RU" sz="1050" b="0" i="0" u="none" strike="noStrike" dirty="0">
                          <a:solidFill>
                            <a:srgbClr val="000000"/>
                          </a:solidFill>
                          <a:effectLst/>
                          <a:latin typeface="Times New Roman" panose="02020603050405020304" pitchFamily="18" charset="0"/>
                          <a:cs typeface="Times New Roman" panose="02020603050405020304" pitchFamily="18" charset="0"/>
                        </a:rPr>
                        <a:t>Перечислять источники биологических знаний; характеризовать значение биологических знаний для современного человека; знать профессии, связанные с биологией</a:t>
                      </a:r>
                    </a:p>
                  </a:txBody>
                  <a:tcPr marL="9525" marR="9525" marT="9525" marB="0" anchor="b">
                    <a:noFill/>
                  </a:tcPr>
                </a:tc>
                <a:extLst>
                  <a:ext uri="{0D108BD9-81ED-4DB2-BD59-A6C34878D82A}">
                    <a16:rowId xmlns:a16="http://schemas.microsoft.com/office/drawing/2014/main" val="4137333132"/>
                  </a:ext>
                </a:extLst>
              </a:tr>
              <a:tr h="86614">
                <a:tc>
                  <a:txBody>
                    <a:bodyPr/>
                    <a:lstStyle/>
                    <a:p>
                      <a:pPr algn="ctr">
                        <a:lnSpc>
                          <a:spcPct val="115000"/>
                        </a:lnSpc>
                        <a:spcBef>
                          <a:spcPts val="1200"/>
                        </a:spcBef>
                        <a:spcAft>
                          <a:spcPts val="0"/>
                        </a:spcAft>
                      </a:pPr>
                      <a:r>
                        <a:rPr lang="ru-RU" sz="1050" dirty="0">
                          <a:effectLst/>
                          <a:latin typeface="Times New Roman" panose="02020603050405020304" pitchFamily="18" charset="0"/>
                          <a:ea typeface="Times New Roman" panose="02020603050405020304" pitchFamily="18" charset="0"/>
                          <a:cs typeface="Times New Roman" panose="02020603050405020304" pitchFamily="18" charset="0"/>
                        </a:rPr>
                        <a:t>8К2</a:t>
                      </a:r>
                    </a:p>
                  </a:txBody>
                  <a:tcPr marL="68580" marR="68580" marT="0" marB="0" anchor="ctr">
                    <a:noFill/>
                  </a:tcPr>
                </a:tc>
                <a:tc>
                  <a:txBody>
                    <a:bodyPr/>
                    <a:lstStyle/>
                    <a:p>
                      <a:pPr algn="l" fontAlgn="b"/>
                      <a:r>
                        <a:rPr lang="ru-RU" sz="1050" b="0" i="0" u="none" strike="noStrike" dirty="0">
                          <a:solidFill>
                            <a:srgbClr val="000000"/>
                          </a:solidFill>
                          <a:effectLst/>
                          <a:latin typeface="Times New Roman" panose="02020603050405020304" pitchFamily="18" charset="0"/>
                          <a:cs typeface="Times New Roman" panose="02020603050405020304" pitchFamily="18" charset="0"/>
                        </a:rPr>
                        <a:t>Перечислять источники биологических знаний; характеризовать значение биологических знаний для современного человека; знать профессии, связанные с биологией</a:t>
                      </a:r>
                    </a:p>
                  </a:txBody>
                  <a:tcPr marL="9525" marR="9525" marT="9525" marB="0" anchor="b">
                    <a:noFill/>
                  </a:tcPr>
                </a:tc>
                <a:extLst>
                  <a:ext uri="{0D108BD9-81ED-4DB2-BD59-A6C34878D82A}">
                    <a16:rowId xmlns:a16="http://schemas.microsoft.com/office/drawing/2014/main" val="751926698"/>
                  </a:ext>
                </a:extLst>
              </a:tr>
              <a:tr h="86614">
                <a:tc>
                  <a:txBody>
                    <a:bodyPr/>
                    <a:lstStyle/>
                    <a:p>
                      <a:pPr algn="ctr">
                        <a:lnSpc>
                          <a:spcPct val="115000"/>
                        </a:lnSpc>
                        <a:spcBef>
                          <a:spcPts val="1200"/>
                        </a:spcBef>
                        <a:spcAft>
                          <a:spcPts val="0"/>
                        </a:spcAft>
                      </a:pPr>
                      <a:r>
                        <a:rPr lang="ru-RU" sz="1050" dirty="0">
                          <a:effectLst/>
                          <a:latin typeface="Times New Roman" panose="02020603050405020304" pitchFamily="18" charset="0"/>
                          <a:ea typeface="Times New Roman" panose="02020603050405020304" pitchFamily="18" charset="0"/>
                          <a:cs typeface="Times New Roman" panose="02020603050405020304" pitchFamily="18" charset="0"/>
                        </a:rPr>
                        <a:t>9</a:t>
                      </a:r>
                    </a:p>
                  </a:txBody>
                  <a:tcPr marL="68580" marR="68580" marT="0" marB="0" anchor="ctr">
                    <a:noFill/>
                  </a:tcPr>
                </a:tc>
                <a:tc>
                  <a:txBody>
                    <a:bodyPr/>
                    <a:lstStyle/>
                    <a:p>
                      <a:pPr algn="l" fontAlgn="b"/>
                      <a:r>
                        <a:rPr lang="ru-RU" sz="1050" b="0" i="0" u="none" strike="noStrike" dirty="0">
                          <a:solidFill>
                            <a:srgbClr val="000000"/>
                          </a:solidFill>
                          <a:effectLst/>
                          <a:latin typeface="Times New Roman" panose="02020603050405020304" pitchFamily="18" charset="0"/>
                          <a:cs typeface="Times New Roman" panose="02020603050405020304" pitchFamily="18" charset="0"/>
                        </a:rPr>
                        <a:t>Различать по внешнему виду (изображениям), схемам и описаниям: различные биологические объекты: растения, животных, грибы, лишайники, бактерии; природные и искусственные сообщества, взаимосвязи организмов в природном и искусственном сообществах; представителей флоры и фауны природных зон Земли; ландшафты природные и культурные</a:t>
                      </a:r>
                    </a:p>
                  </a:txBody>
                  <a:tcPr marL="9525" marR="9525" marT="9525" marB="0" anchor="b">
                    <a:noFill/>
                  </a:tcPr>
                </a:tc>
                <a:extLst>
                  <a:ext uri="{0D108BD9-81ED-4DB2-BD59-A6C34878D82A}">
                    <a16:rowId xmlns:a16="http://schemas.microsoft.com/office/drawing/2014/main" val="3822711377"/>
                  </a:ext>
                </a:extLst>
              </a:tr>
              <a:tr h="86614">
                <a:tc>
                  <a:txBody>
                    <a:bodyPr/>
                    <a:lstStyle/>
                    <a:p>
                      <a:pPr algn="ctr">
                        <a:lnSpc>
                          <a:spcPct val="115000"/>
                        </a:lnSpc>
                        <a:spcBef>
                          <a:spcPts val="1200"/>
                        </a:spcBef>
                        <a:spcAft>
                          <a:spcPts val="0"/>
                        </a:spcAft>
                      </a:pPr>
                      <a:r>
                        <a:rPr lang="ru-RU" sz="1050" dirty="0">
                          <a:effectLst/>
                          <a:latin typeface="Times New Roman" panose="02020603050405020304" pitchFamily="18" charset="0"/>
                          <a:ea typeface="Times New Roman" panose="02020603050405020304" pitchFamily="18" charset="0"/>
                          <a:cs typeface="Times New Roman" panose="02020603050405020304" pitchFamily="18" charset="0"/>
                        </a:rPr>
                        <a:t>10</a:t>
                      </a:r>
                    </a:p>
                  </a:txBody>
                  <a:tcPr marL="68580" marR="68580" marT="0" marB="0" anchor="ctr">
                    <a:noFill/>
                  </a:tcPr>
                </a:tc>
                <a:tc>
                  <a:txBody>
                    <a:bodyPr/>
                    <a:lstStyle/>
                    <a:p>
                      <a:pPr algn="l" fontAlgn="b"/>
                      <a:r>
                        <a:rPr lang="ru-RU" sz="1050" b="0" i="0" u="none" strike="noStrike" dirty="0">
                          <a:solidFill>
                            <a:srgbClr val="000000"/>
                          </a:solidFill>
                          <a:effectLst/>
                          <a:latin typeface="Times New Roman" panose="02020603050405020304" pitchFamily="18" charset="0"/>
                          <a:cs typeface="Times New Roman" panose="02020603050405020304" pitchFamily="18" charset="0"/>
                        </a:rPr>
                        <a:t>Применять методы биологии (наблюдение, описание, классификация, измерение, эксперимент): проводить наблюдения за организмами; описывать биологические объекты, процессы и явления</a:t>
                      </a:r>
                    </a:p>
                  </a:txBody>
                  <a:tcPr marL="9525" marR="9525" marT="9525" marB="0" anchor="b">
                    <a:noFill/>
                  </a:tcPr>
                </a:tc>
                <a:extLst>
                  <a:ext uri="{0D108BD9-81ED-4DB2-BD59-A6C34878D82A}">
                    <a16:rowId xmlns:a16="http://schemas.microsoft.com/office/drawing/2014/main" val="2114456562"/>
                  </a:ext>
                </a:extLst>
              </a:tr>
              <a:tr h="86614">
                <a:tc>
                  <a:txBody>
                    <a:bodyPr/>
                    <a:lstStyle/>
                    <a:p>
                      <a:pPr algn="ctr">
                        <a:lnSpc>
                          <a:spcPct val="115000"/>
                        </a:lnSpc>
                        <a:spcBef>
                          <a:spcPts val="1200"/>
                        </a:spcBef>
                        <a:spcAft>
                          <a:spcPts val="0"/>
                        </a:spcAft>
                      </a:pPr>
                      <a:r>
                        <a:rPr lang="ru-RU" sz="1050" dirty="0">
                          <a:effectLst/>
                          <a:latin typeface="Times New Roman" panose="02020603050405020304" pitchFamily="18" charset="0"/>
                          <a:ea typeface="Times New Roman" panose="02020603050405020304" pitchFamily="18" charset="0"/>
                          <a:cs typeface="Times New Roman" panose="02020603050405020304" pitchFamily="18" charset="0"/>
                        </a:rPr>
                        <a:t>11</a:t>
                      </a:r>
                    </a:p>
                  </a:txBody>
                  <a:tcPr marL="68580" marR="68580" marT="0" marB="0" anchor="ctr">
                    <a:noFill/>
                  </a:tcPr>
                </a:tc>
                <a:tc>
                  <a:txBody>
                    <a:bodyPr/>
                    <a:lstStyle/>
                    <a:p>
                      <a:pPr algn="l" fontAlgn="b"/>
                      <a:r>
                        <a:rPr lang="ru-RU" sz="1050" b="0" i="0" u="none" strike="noStrike" dirty="0">
                          <a:solidFill>
                            <a:srgbClr val="000000"/>
                          </a:solidFill>
                          <a:effectLst/>
                          <a:latin typeface="Times New Roman" panose="02020603050405020304" pitchFamily="18" charset="0"/>
                          <a:cs typeface="Times New Roman" panose="02020603050405020304" pitchFamily="18" charset="0"/>
                        </a:rPr>
                        <a:t>Проводить описание организма (растения, животного) по заданному плану; выделять существенные признаки строения и процессов жизнедеятельности организмов; характеризовать организмы как тела живой природы; перечислять особенности растений, животных, грибов, лишайников, бактерий и вирусов. Применять методы биологии (наблюдение, описание, классификация, измерение, эксперимент): проводить наблюдения за организмами; описывать биологические объекты, процессы и явления; выполнять биологический рисунок и измерение биологических объектов</a:t>
                      </a:r>
                    </a:p>
                  </a:txBody>
                  <a:tcPr marL="9525" marR="9525" marT="9525" marB="0" anchor="b">
                    <a:noFill/>
                  </a:tcPr>
                </a:tc>
                <a:extLst>
                  <a:ext uri="{0D108BD9-81ED-4DB2-BD59-A6C34878D82A}">
                    <a16:rowId xmlns:a16="http://schemas.microsoft.com/office/drawing/2014/main" val="747546026"/>
                  </a:ext>
                </a:extLst>
              </a:tr>
            </a:tbl>
          </a:graphicData>
        </a:graphic>
      </p:graphicFrame>
    </p:spTree>
    <p:extLst>
      <p:ext uri="{BB962C8B-B14F-4D97-AF65-F5344CB8AC3E}">
        <p14:creationId xmlns:p14="http://schemas.microsoft.com/office/powerpoint/2010/main" val="31653939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DFD1538-F386-4079-BAB4-7C09EF729F6F}"/>
              </a:ext>
            </a:extLst>
          </p:cNvPr>
          <p:cNvSpPr>
            <a:spLocks noGrp="1"/>
          </p:cNvSpPr>
          <p:nvPr>
            <p:ph type="title"/>
          </p:nvPr>
        </p:nvSpPr>
        <p:spPr>
          <a:xfrm>
            <a:off x="3597269" y="220588"/>
            <a:ext cx="10728960" cy="594360"/>
          </a:xfrm>
        </p:spPr>
        <p:txBody>
          <a:bodyPr/>
          <a:lstStyle/>
          <a:p>
            <a:r>
              <a:rPr lang="ru-RU" b="1" dirty="0"/>
              <a:t>Требования (умения) – Часть 2</a:t>
            </a:r>
            <a:endParaRPr lang="ru-RU" i="1" dirty="0"/>
          </a:p>
        </p:txBody>
      </p:sp>
      <p:graphicFrame>
        <p:nvGraphicFramePr>
          <p:cNvPr id="7" name="Объект 3">
            <a:extLst>
              <a:ext uri="{FF2B5EF4-FFF2-40B4-BE49-F238E27FC236}">
                <a16:creationId xmlns:a16="http://schemas.microsoft.com/office/drawing/2014/main" id="{A47E3B21-8E8E-453B-91B0-282B6EF752AD}"/>
              </a:ext>
            </a:extLst>
          </p:cNvPr>
          <p:cNvGraphicFramePr>
            <a:graphicFrameLocks/>
          </p:cNvGraphicFramePr>
          <p:nvPr>
            <p:extLst>
              <p:ext uri="{D42A27DB-BD31-4B8C-83A1-F6EECF244321}">
                <p14:modId xmlns:p14="http://schemas.microsoft.com/office/powerpoint/2010/main" val="3167381485"/>
              </p:ext>
            </p:extLst>
          </p:nvPr>
        </p:nvGraphicFramePr>
        <p:xfrm>
          <a:off x="206477" y="963562"/>
          <a:ext cx="11680723" cy="5604382"/>
        </p:xfrm>
        <a:graphic>
          <a:graphicData uri="http://schemas.openxmlformats.org/drawingml/2006/table">
            <a:tbl>
              <a:tblPr firstRow="1" bandRow="1">
                <a:tableStyleId>{5940675A-B579-460E-94D1-54222C63F5DA}</a:tableStyleId>
              </a:tblPr>
              <a:tblGrid>
                <a:gridCol w="557996">
                  <a:extLst>
                    <a:ext uri="{9D8B030D-6E8A-4147-A177-3AD203B41FA5}">
                      <a16:colId xmlns:a16="http://schemas.microsoft.com/office/drawing/2014/main" val="1252025356"/>
                    </a:ext>
                  </a:extLst>
                </a:gridCol>
                <a:gridCol w="11122727">
                  <a:extLst>
                    <a:ext uri="{9D8B030D-6E8A-4147-A177-3AD203B41FA5}">
                      <a16:colId xmlns:a16="http://schemas.microsoft.com/office/drawing/2014/main" val="1392517641"/>
                    </a:ext>
                  </a:extLst>
                </a:gridCol>
              </a:tblGrid>
              <a:tr h="458046">
                <a:tc>
                  <a:txBody>
                    <a:bodyPr/>
                    <a:lstStyle/>
                    <a:p>
                      <a:pPr algn="ctr">
                        <a:lnSpc>
                          <a:spcPct val="115000"/>
                        </a:lnSpc>
                        <a:spcBef>
                          <a:spcPts val="55"/>
                        </a:spcBef>
                        <a:spcAft>
                          <a:spcPts val="0"/>
                        </a:spcAft>
                        <a:tabLst>
                          <a:tab pos="452120" algn="l"/>
                        </a:tabLst>
                      </a:pPr>
                      <a:r>
                        <a:rPr lang="ru-RU" sz="1200" b="1" dirty="0">
                          <a:effectLst/>
                          <a:latin typeface="Times New Roman" panose="02020603050405020304" pitchFamily="18" charset="0"/>
                          <a:cs typeface="Times New Roman" panose="02020603050405020304" pitchFamily="18" charset="0"/>
                        </a:rPr>
                        <a:t>№</a:t>
                      </a:r>
                    </a:p>
                    <a:p>
                      <a:pPr algn="ctr">
                        <a:lnSpc>
                          <a:spcPct val="115000"/>
                        </a:lnSpc>
                        <a:spcBef>
                          <a:spcPts val="55"/>
                        </a:spcBef>
                        <a:spcAft>
                          <a:spcPts val="0"/>
                        </a:spcAft>
                        <a:tabLst>
                          <a:tab pos="452120" algn="l"/>
                        </a:tabLst>
                      </a:pPr>
                      <a:r>
                        <a:rPr lang="ru-RU" sz="1200" b="1" dirty="0">
                          <a:effectLst/>
                          <a:latin typeface="Times New Roman" panose="02020603050405020304" pitchFamily="18" charset="0"/>
                          <a:cs typeface="Times New Roman" panose="02020603050405020304" pitchFamily="18" charset="0"/>
                        </a:rPr>
                        <a:t>п/п</a:t>
                      </a:r>
                      <a:endParaRPr lang="ru-RU"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pPr algn="ctr">
                        <a:lnSpc>
                          <a:spcPct val="115000"/>
                        </a:lnSpc>
                        <a:spcBef>
                          <a:spcPts val="55"/>
                        </a:spcBef>
                        <a:spcAft>
                          <a:spcPts val="0"/>
                        </a:spcAft>
                        <a:tabLst>
                          <a:tab pos="452120" algn="l"/>
                        </a:tabLst>
                      </a:pPr>
                      <a:r>
                        <a:rPr lang="ru-RU" sz="1200" b="1" dirty="0">
                          <a:effectLst/>
                          <a:latin typeface="Times New Roman" panose="02020603050405020304" pitchFamily="18" charset="0"/>
                          <a:cs typeface="Times New Roman" panose="02020603050405020304" pitchFamily="18" charset="0"/>
                        </a:rPr>
                        <a:t>Блоки</a:t>
                      </a:r>
                      <a:r>
                        <a:rPr lang="ru-RU" sz="1200" b="1" spc="-35" dirty="0">
                          <a:effectLst/>
                          <a:latin typeface="Times New Roman" panose="02020603050405020304" pitchFamily="18" charset="0"/>
                          <a:cs typeface="Times New Roman" panose="02020603050405020304" pitchFamily="18" charset="0"/>
                        </a:rPr>
                        <a:t> </a:t>
                      </a:r>
                      <a:r>
                        <a:rPr lang="ru-RU" sz="1200" b="1" dirty="0" err="1">
                          <a:effectLst/>
                          <a:latin typeface="Times New Roman" panose="02020603050405020304" pitchFamily="18" charset="0"/>
                          <a:cs typeface="Times New Roman" panose="02020603050405020304" pitchFamily="18" charset="0"/>
                        </a:rPr>
                        <a:t>ПООП</a:t>
                      </a:r>
                      <a:r>
                        <a:rPr lang="ru-RU" sz="1200" b="1" spc="-35" dirty="0">
                          <a:effectLst/>
                          <a:latin typeface="Times New Roman" panose="02020603050405020304" pitchFamily="18" charset="0"/>
                          <a:cs typeface="Times New Roman" panose="02020603050405020304" pitchFamily="18" charset="0"/>
                        </a:rPr>
                        <a:t> </a:t>
                      </a:r>
                      <a:r>
                        <a:rPr lang="ru-RU" sz="1200" b="1" dirty="0">
                          <a:effectLst/>
                          <a:latin typeface="Times New Roman" panose="02020603050405020304" pitchFamily="18" charset="0"/>
                          <a:cs typeface="Times New Roman" panose="02020603050405020304" pitchFamily="18" charset="0"/>
                        </a:rPr>
                        <a:t>:</a:t>
                      </a:r>
                      <a:r>
                        <a:rPr lang="ru-RU" sz="1200" b="1" spc="-35" dirty="0">
                          <a:effectLst/>
                          <a:latin typeface="Times New Roman" panose="02020603050405020304" pitchFamily="18" charset="0"/>
                          <a:cs typeface="Times New Roman" panose="02020603050405020304" pitchFamily="18" charset="0"/>
                        </a:rPr>
                        <a:t> </a:t>
                      </a:r>
                      <a:r>
                        <a:rPr lang="ru-RU" sz="1200" b="1" dirty="0">
                          <a:effectLst/>
                          <a:latin typeface="Times New Roman" panose="02020603050405020304" pitchFamily="18" charset="0"/>
                          <a:cs typeface="Times New Roman" panose="02020603050405020304" pitchFamily="18" charset="0"/>
                        </a:rPr>
                        <a:t>выпускник</a:t>
                      </a:r>
                      <a:r>
                        <a:rPr lang="ru-RU" sz="1200" b="1" spc="-45" dirty="0">
                          <a:effectLst/>
                          <a:latin typeface="Times New Roman" panose="02020603050405020304" pitchFamily="18" charset="0"/>
                          <a:cs typeface="Times New Roman" panose="02020603050405020304" pitchFamily="18" charset="0"/>
                        </a:rPr>
                        <a:t> </a:t>
                      </a:r>
                      <a:r>
                        <a:rPr lang="ru-RU" sz="1200" b="1" dirty="0">
                          <a:effectLst/>
                          <a:latin typeface="Times New Roman" panose="02020603050405020304" pitchFamily="18" charset="0"/>
                          <a:cs typeface="Times New Roman" panose="02020603050405020304" pitchFamily="18" charset="0"/>
                        </a:rPr>
                        <a:t>научится</a:t>
                      </a:r>
                      <a:r>
                        <a:rPr lang="ru-RU" sz="1200" b="1" spc="-35" dirty="0">
                          <a:effectLst/>
                          <a:latin typeface="Times New Roman" panose="02020603050405020304" pitchFamily="18" charset="0"/>
                          <a:cs typeface="Times New Roman" panose="02020603050405020304" pitchFamily="18" charset="0"/>
                        </a:rPr>
                        <a:t> </a:t>
                      </a:r>
                      <a:r>
                        <a:rPr lang="ru-RU" sz="1200" b="1" dirty="0">
                          <a:effectLst/>
                          <a:latin typeface="Times New Roman" panose="02020603050405020304" pitchFamily="18" charset="0"/>
                          <a:cs typeface="Times New Roman" panose="02020603050405020304" pitchFamily="18" charset="0"/>
                        </a:rPr>
                        <a:t>/</a:t>
                      </a:r>
                      <a:r>
                        <a:rPr lang="ru-RU" sz="1200" b="1" spc="-20" dirty="0">
                          <a:effectLst/>
                          <a:latin typeface="Times New Roman" panose="02020603050405020304" pitchFamily="18" charset="0"/>
                          <a:cs typeface="Times New Roman" panose="02020603050405020304" pitchFamily="18" charset="0"/>
                        </a:rPr>
                        <a:t> </a:t>
                      </a:r>
                      <a:r>
                        <a:rPr lang="ru-RU" sz="1200" b="1" dirty="0">
                          <a:effectLst/>
                          <a:latin typeface="Times New Roman" panose="02020603050405020304" pitchFamily="18" charset="0"/>
                          <a:cs typeface="Times New Roman" panose="02020603050405020304" pitchFamily="18" charset="0"/>
                        </a:rPr>
                        <a:t>получит </a:t>
                      </a:r>
                      <a:r>
                        <a:rPr lang="ru-RU" sz="1200" b="1" spc="-285" dirty="0">
                          <a:effectLst/>
                          <a:latin typeface="Times New Roman" panose="02020603050405020304" pitchFamily="18" charset="0"/>
                          <a:cs typeface="Times New Roman" panose="02020603050405020304" pitchFamily="18" charset="0"/>
                        </a:rPr>
                        <a:t> </a:t>
                      </a:r>
                      <a:r>
                        <a:rPr lang="ru-RU" sz="1200" b="1" dirty="0">
                          <a:effectLst/>
                          <a:latin typeface="Times New Roman" panose="02020603050405020304" pitchFamily="18" charset="0"/>
                          <a:cs typeface="Times New Roman" panose="02020603050405020304" pitchFamily="18" charset="0"/>
                        </a:rPr>
                        <a:t>возможность</a:t>
                      </a:r>
                      <a:r>
                        <a:rPr lang="ru-RU" sz="1200" b="1" spc="-10" dirty="0">
                          <a:effectLst/>
                          <a:latin typeface="Times New Roman" panose="02020603050405020304" pitchFamily="18" charset="0"/>
                          <a:cs typeface="Times New Roman" panose="02020603050405020304" pitchFamily="18" charset="0"/>
                        </a:rPr>
                        <a:t> </a:t>
                      </a:r>
                      <a:r>
                        <a:rPr lang="ru-RU" sz="1200" b="1" dirty="0">
                          <a:effectLst/>
                          <a:latin typeface="Times New Roman" panose="02020603050405020304" pitchFamily="18" charset="0"/>
                          <a:cs typeface="Times New Roman" panose="02020603050405020304" pitchFamily="18" charset="0"/>
                        </a:rPr>
                        <a:t>научиться</a:t>
                      </a:r>
                      <a:r>
                        <a:rPr lang="ru-RU" sz="1200" b="1" spc="-5" dirty="0">
                          <a:effectLst/>
                          <a:latin typeface="Times New Roman" panose="02020603050405020304" pitchFamily="18" charset="0"/>
                          <a:cs typeface="Times New Roman" panose="02020603050405020304" pitchFamily="18" charset="0"/>
                        </a:rPr>
                        <a:t> </a:t>
                      </a:r>
                      <a:r>
                        <a:rPr lang="ru-RU" sz="1200" b="1" dirty="0">
                          <a:effectLst/>
                          <a:latin typeface="Times New Roman" panose="02020603050405020304" pitchFamily="18" charset="0"/>
                          <a:cs typeface="Times New Roman" panose="02020603050405020304" pitchFamily="18" charset="0"/>
                        </a:rPr>
                        <a:t>или</a:t>
                      </a:r>
                      <a:r>
                        <a:rPr lang="ru-RU" sz="1200" b="1" spc="-10" dirty="0">
                          <a:effectLst/>
                          <a:latin typeface="Times New Roman" panose="02020603050405020304" pitchFamily="18" charset="0"/>
                          <a:cs typeface="Times New Roman" panose="02020603050405020304" pitchFamily="18" charset="0"/>
                        </a:rPr>
                        <a:t> </a:t>
                      </a:r>
                      <a:r>
                        <a:rPr lang="ru-RU" sz="1200" b="1" dirty="0">
                          <a:effectLst/>
                          <a:latin typeface="Times New Roman" panose="02020603050405020304" pitchFamily="18" charset="0"/>
                          <a:cs typeface="Times New Roman" panose="02020603050405020304" pitchFamily="18" charset="0"/>
                        </a:rPr>
                        <a:t>проверяемые требования</a:t>
                      </a:r>
                      <a:r>
                        <a:rPr lang="ru-RU" sz="1200" b="1" spc="-20" dirty="0">
                          <a:effectLst/>
                          <a:latin typeface="Times New Roman" panose="02020603050405020304" pitchFamily="18" charset="0"/>
                          <a:cs typeface="Times New Roman" panose="02020603050405020304" pitchFamily="18" charset="0"/>
                        </a:rPr>
                        <a:t> </a:t>
                      </a:r>
                      <a:r>
                        <a:rPr lang="ru-RU" sz="1200" b="1" dirty="0">
                          <a:effectLst/>
                          <a:latin typeface="Times New Roman" panose="02020603050405020304" pitchFamily="18" charset="0"/>
                          <a:cs typeface="Times New Roman" panose="02020603050405020304" pitchFamily="18" charset="0"/>
                        </a:rPr>
                        <a:t>(умения)</a:t>
                      </a:r>
                      <a:r>
                        <a:rPr lang="ru-RU" sz="1200" b="1" spc="-25" dirty="0">
                          <a:effectLst/>
                          <a:latin typeface="Times New Roman" panose="02020603050405020304" pitchFamily="18" charset="0"/>
                          <a:cs typeface="Times New Roman" panose="02020603050405020304" pitchFamily="18" charset="0"/>
                        </a:rPr>
                        <a:t> </a:t>
                      </a:r>
                      <a:r>
                        <a:rPr lang="ru-RU" sz="1200" b="1" dirty="0">
                          <a:effectLst/>
                          <a:latin typeface="Times New Roman" panose="02020603050405020304" pitchFamily="18" charset="0"/>
                          <a:cs typeface="Times New Roman" panose="02020603050405020304" pitchFamily="18" charset="0"/>
                        </a:rPr>
                        <a:t>в</a:t>
                      </a:r>
                      <a:r>
                        <a:rPr lang="ru-RU" sz="1200" b="1" spc="-30" dirty="0">
                          <a:effectLst/>
                          <a:latin typeface="Times New Roman" panose="02020603050405020304" pitchFamily="18" charset="0"/>
                          <a:cs typeface="Times New Roman" panose="02020603050405020304" pitchFamily="18" charset="0"/>
                        </a:rPr>
                        <a:t> </a:t>
                      </a:r>
                      <a:r>
                        <a:rPr lang="ru-RU" sz="1200" b="1" dirty="0">
                          <a:effectLst/>
                          <a:latin typeface="Times New Roman" panose="02020603050405020304" pitchFamily="18" charset="0"/>
                          <a:cs typeface="Times New Roman" panose="02020603050405020304" pitchFamily="18" charset="0"/>
                        </a:rPr>
                        <a:t>соответствии</a:t>
                      </a:r>
                      <a:r>
                        <a:rPr lang="ru-RU" sz="1200" b="1" spc="-20" dirty="0">
                          <a:effectLst/>
                          <a:latin typeface="Times New Roman" panose="02020603050405020304" pitchFamily="18" charset="0"/>
                          <a:cs typeface="Times New Roman" panose="02020603050405020304" pitchFamily="18" charset="0"/>
                        </a:rPr>
                        <a:t> </a:t>
                      </a:r>
                      <a:r>
                        <a:rPr lang="ru-RU" sz="1200" b="1" dirty="0">
                          <a:effectLst/>
                          <a:latin typeface="Times New Roman" panose="02020603050405020304" pitchFamily="18" charset="0"/>
                          <a:cs typeface="Times New Roman" panose="02020603050405020304" pitchFamily="18" charset="0"/>
                        </a:rPr>
                        <a:t>с</a:t>
                      </a:r>
                      <a:r>
                        <a:rPr lang="ru-RU" sz="1200" b="1" spc="-25" dirty="0">
                          <a:effectLst/>
                          <a:latin typeface="Times New Roman" panose="02020603050405020304" pitchFamily="18" charset="0"/>
                          <a:cs typeface="Times New Roman" panose="02020603050405020304" pitchFamily="18" charset="0"/>
                        </a:rPr>
                        <a:t> </a:t>
                      </a:r>
                      <a:r>
                        <a:rPr lang="ru-RU" sz="1200" b="1" dirty="0" err="1">
                          <a:effectLst/>
                          <a:latin typeface="Times New Roman" panose="02020603050405020304" pitchFamily="18" charset="0"/>
                          <a:cs typeface="Times New Roman" panose="02020603050405020304" pitchFamily="18" charset="0"/>
                        </a:rPr>
                        <a:t>ФГОС</a:t>
                      </a:r>
                      <a:endParaRPr lang="ru-RU"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3779565927"/>
                  </a:ext>
                </a:extLst>
              </a:tr>
              <a:tr h="412785">
                <a:tc>
                  <a:txBody>
                    <a:bodyPr/>
                    <a:lstStyle/>
                    <a:p>
                      <a:pPr algn="ctr">
                        <a:lnSpc>
                          <a:spcPct val="115000"/>
                        </a:lnSpc>
                        <a:spcBef>
                          <a:spcPts val="1200"/>
                        </a:spcBef>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12.1</a:t>
                      </a:r>
                    </a:p>
                  </a:txBody>
                  <a:tcPr marL="68580" marR="68580" marT="0" marB="0" anchor="ctr"/>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Проводить описание организма (растения, животного) по заданному плану. Применять методы биологии (наблюдение, описание, классификация, измерение, эксперимент): проводить наблюдения за организмами; описывать биологические объекты, процессы и явления;</a:t>
                      </a:r>
                    </a:p>
                  </a:txBody>
                  <a:tcPr marL="9525" marR="9525" marT="9525" marB="0" anchor="b"/>
                </a:tc>
                <a:extLst>
                  <a:ext uri="{0D108BD9-81ED-4DB2-BD59-A6C34878D82A}">
                    <a16:rowId xmlns:a16="http://schemas.microsoft.com/office/drawing/2014/main" val="1358935986"/>
                  </a:ext>
                </a:extLst>
              </a:tr>
              <a:tr h="212749">
                <a:tc>
                  <a:txBody>
                    <a:bodyPr/>
                    <a:lstStyle/>
                    <a:p>
                      <a:pPr algn="ctr">
                        <a:lnSpc>
                          <a:spcPct val="115000"/>
                        </a:lnSpc>
                        <a:spcBef>
                          <a:spcPts val="1200"/>
                        </a:spcBef>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12.2</a:t>
                      </a:r>
                    </a:p>
                  </a:txBody>
                  <a:tcPr marL="68580" marR="68580" marT="0" marB="0" anchor="ctr"/>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Владеть приемами работы с лупой, световым и цифровым микроскопами при рассматривании биологических объектов</a:t>
                      </a:r>
                    </a:p>
                  </a:txBody>
                  <a:tcPr marL="9525" marR="9525" marT="9525" marB="0" anchor="b"/>
                </a:tc>
                <a:extLst>
                  <a:ext uri="{0D108BD9-81ED-4DB2-BD59-A6C34878D82A}">
                    <a16:rowId xmlns:a16="http://schemas.microsoft.com/office/drawing/2014/main" val="1883998673"/>
                  </a:ext>
                </a:extLst>
              </a:tr>
              <a:tr h="412785">
                <a:tc>
                  <a:txBody>
                    <a:bodyPr/>
                    <a:lstStyle/>
                    <a:p>
                      <a:pPr algn="ctr">
                        <a:lnSpc>
                          <a:spcPct val="115000"/>
                        </a:lnSpc>
                        <a:spcBef>
                          <a:spcPts val="1200"/>
                        </a:spcBef>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13</a:t>
                      </a:r>
                    </a:p>
                  </a:txBody>
                  <a:tcPr marL="68580" marR="68580" marT="0" marB="0" anchor="ctr"/>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Иметь представление о важнейших биологических процессах и явлениях: питание, дыхание, транспорт веществ, раздражимость, рост, развитие, движение, размножение</a:t>
                      </a:r>
                    </a:p>
                  </a:txBody>
                  <a:tcPr marL="9525" marR="9525" marT="9525" marB="0" anchor="b"/>
                </a:tc>
                <a:extLst>
                  <a:ext uri="{0D108BD9-81ED-4DB2-BD59-A6C34878D82A}">
                    <a16:rowId xmlns:a16="http://schemas.microsoft.com/office/drawing/2014/main" val="4182302379"/>
                  </a:ext>
                </a:extLst>
              </a:tr>
              <a:tr h="412785">
                <a:tc>
                  <a:txBody>
                    <a:bodyPr/>
                    <a:lstStyle/>
                    <a:p>
                      <a:pPr algn="ctr">
                        <a:lnSpc>
                          <a:spcPct val="115000"/>
                        </a:lnSpc>
                        <a:spcBef>
                          <a:spcPts val="1200"/>
                        </a:spcBef>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14</a:t>
                      </a:r>
                    </a:p>
                  </a:txBody>
                  <a:tcPr marL="68580" marR="68580" marT="0" marB="0" anchor="ctr"/>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Выполнять практические работы и лабораторные работы. Соблюдать правила безопасного труда при работе с учебным и лабораторным оборудованием, химической посудой в соответствии с инструкциями на уроке, во внеурочной деятельности с различными способами измерения и сравнения живых объектов</a:t>
                      </a:r>
                    </a:p>
                  </a:txBody>
                  <a:tcPr marL="9525" marR="9525" marT="9525" marB="0" anchor="b"/>
                </a:tc>
                <a:extLst>
                  <a:ext uri="{0D108BD9-81ED-4DB2-BD59-A6C34878D82A}">
                    <a16:rowId xmlns:a16="http://schemas.microsoft.com/office/drawing/2014/main" val="873560475"/>
                  </a:ext>
                </a:extLst>
              </a:tr>
              <a:tr h="412785">
                <a:tc>
                  <a:txBody>
                    <a:bodyPr/>
                    <a:lstStyle/>
                    <a:p>
                      <a:pPr algn="ctr">
                        <a:lnSpc>
                          <a:spcPct val="115000"/>
                        </a:lnSpc>
                        <a:spcBef>
                          <a:spcPts val="1200"/>
                        </a:spcBef>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15.1</a:t>
                      </a:r>
                    </a:p>
                  </a:txBody>
                  <a:tcPr marL="68580" marR="68580" marT="0" marB="0" anchor="ctr"/>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Владеть приемами работы с лупой, световым и цифровым микроскопами при рассматривании биологических объектов. Выполнять практические работы и лабораторные работы (работа с микроскопом, знакомство с различными способами измерения и сравнения живых объектов)</a:t>
                      </a:r>
                    </a:p>
                  </a:txBody>
                  <a:tcPr marL="9525" marR="9525" marT="9525" marB="0" anchor="b"/>
                </a:tc>
                <a:extLst>
                  <a:ext uri="{0D108BD9-81ED-4DB2-BD59-A6C34878D82A}">
                    <a16:rowId xmlns:a16="http://schemas.microsoft.com/office/drawing/2014/main" val="378728010"/>
                  </a:ext>
                </a:extLst>
              </a:tr>
              <a:tr h="412785">
                <a:tc>
                  <a:txBody>
                    <a:bodyPr/>
                    <a:lstStyle/>
                    <a:p>
                      <a:pPr algn="ctr">
                        <a:lnSpc>
                          <a:spcPct val="115000"/>
                        </a:lnSpc>
                        <a:spcBef>
                          <a:spcPts val="1200"/>
                        </a:spcBef>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15.2</a:t>
                      </a:r>
                    </a:p>
                  </a:txBody>
                  <a:tcPr marL="68580" marR="68580" marT="0" marB="0" anchor="ctr"/>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Владеть приемами работы с лупой, световым и цифровым микроскопами при рассматривании биологических объектов. Выполнять практические работы и лабораторные работы (работа с микроскопом, знакомство с различными способами измерения и сравнения живых объектов)</a:t>
                      </a:r>
                    </a:p>
                  </a:txBody>
                  <a:tcPr marL="9525" marR="9525" marT="9525" marB="0" anchor="b"/>
                </a:tc>
                <a:extLst>
                  <a:ext uri="{0D108BD9-81ED-4DB2-BD59-A6C34878D82A}">
                    <a16:rowId xmlns:a16="http://schemas.microsoft.com/office/drawing/2014/main" val="904650402"/>
                  </a:ext>
                </a:extLst>
              </a:tr>
              <a:tr h="412785">
                <a:tc>
                  <a:txBody>
                    <a:bodyPr/>
                    <a:lstStyle/>
                    <a:p>
                      <a:pPr algn="ctr">
                        <a:lnSpc>
                          <a:spcPct val="115000"/>
                        </a:lnSpc>
                        <a:spcBef>
                          <a:spcPts val="1200"/>
                        </a:spcBef>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15.3</a:t>
                      </a:r>
                    </a:p>
                  </a:txBody>
                  <a:tcPr marL="68580" marR="68580" marT="0" marB="0" anchor="ctr"/>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Владеть приемами работы с лупой, световым и цифровым микроскопами при рассматривании биологических объектов. Выполнять практические работы и лабораторные работы (работа с микроскопом, знакомство с различными способами измерения и сравнения живых объектов)</a:t>
                      </a:r>
                    </a:p>
                  </a:txBody>
                  <a:tcPr marL="9525" marR="9525" marT="9525" marB="0" anchor="b"/>
                </a:tc>
                <a:extLst>
                  <a:ext uri="{0D108BD9-81ED-4DB2-BD59-A6C34878D82A}">
                    <a16:rowId xmlns:a16="http://schemas.microsoft.com/office/drawing/2014/main" val="2026838691"/>
                  </a:ext>
                </a:extLst>
              </a:tr>
              <a:tr h="1418558">
                <a:tc>
                  <a:txBody>
                    <a:bodyPr/>
                    <a:lstStyle/>
                    <a:p>
                      <a:pPr algn="ctr">
                        <a:lnSpc>
                          <a:spcPct val="115000"/>
                        </a:lnSpc>
                        <a:spcBef>
                          <a:spcPts val="1200"/>
                        </a:spcBef>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16.1</a:t>
                      </a:r>
                    </a:p>
                  </a:txBody>
                  <a:tcPr marL="68580" marR="68580" marT="0" marB="0" anchor="ctr"/>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Выполнять практические работы и лабораторные работы (работа с микроскопом, знакомство с различными способами измерения и сравнения живых объектов). Проводить описание организма (растения, животного) по заданному плану; выделять существенные признаки строения и процессов жизнедеятельности организмов; характеризовать организмы как тела живой природы; перечислять особенности растений, животных, грибов, лишайников, бактерий и вирусов с различными способами измерения и сравнения живых объектов). Применять биологические термины и понятия (в том числе: живые тела, биология, экология, цитология, анатомия, физиология, биологическая систематика, клетка, ткань, орган, система органов, организм, вирус, движение, питание, фотосинтез, дыхание, выделение, раздражимость, рост, размножение, развитие, среда обитания, природное сообщество, искусственное сообщество) в соответствии с поставленной задачей и в контексте</a:t>
                      </a:r>
                    </a:p>
                  </a:txBody>
                  <a:tcPr marL="9525" marR="9525" marT="9525" marB="0" anchor="b"/>
                </a:tc>
                <a:extLst>
                  <a:ext uri="{0D108BD9-81ED-4DB2-BD59-A6C34878D82A}">
                    <a16:rowId xmlns:a16="http://schemas.microsoft.com/office/drawing/2014/main" val="3606889602"/>
                  </a:ext>
                </a:extLst>
              </a:tr>
              <a:tr h="212749">
                <a:tc>
                  <a:txBody>
                    <a:bodyPr/>
                    <a:lstStyle/>
                    <a:p>
                      <a:pPr algn="ctr">
                        <a:lnSpc>
                          <a:spcPct val="115000"/>
                        </a:lnSpc>
                        <a:spcBef>
                          <a:spcPts val="1200"/>
                        </a:spcBef>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17</a:t>
                      </a:r>
                    </a:p>
                  </a:txBody>
                  <a:tcPr marL="68580" marR="68580" marT="0" marB="0" anchor="ctr"/>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Устанавливать взаимосвязи организмов в сообществах</a:t>
                      </a:r>
                    </a:p>
                  </a:txBody>
                  <a:tcPr marL="9525" marR="9525" marT="9525" marB="0" anchor="b"/>
                </a:tc>
                <a:extLst>
                  <a:ext uri="{0D108BD9-81ED-4DB2-BD59-A6C34878D82A}">
                    <a16:rowId xmlns:a16="http://schemas.microsoft.com/office/drawing/2014/main" val="38189349"/>
                  </a:ext>
                </a:extLst>
              </a:tr>
              <a:tr h="412785">
                <a:tc>
                  <a:txBody>
                    <a:bodyPr/>
                    <a:lstStyle/>
                    <a:p>
                      <a:pPr algn="ctr">
                        <a:lnSpc>
                          <a:spcPct val="115000"/>
                        </a:lnSpc>
                        <a:spcBef>
                          <a:spcPts val="1200"/>
                        </a:spcBef>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18</a:t>
                      </a:r>
                    </a:p>
                  </a:txBody>
                  <a:tcPr marL="68580" marR="68580" marT="0" marB="0" anchor="ctr"/>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Приводить примеры, характеризующие приспособленность организмов к среде обитания; раскрывать понятие о среде обитания (водной, наземно-воздушной, почвенной, </a:t>
                      </a:r>
                      <a:r>
                        <a:rPr lang="ru-RU" sz="1200" b="0" i="0" u="none" strike="noStrike" dirty="0" err="1">
                          <a:solidFill>
                            <a:srgbClr val="000000"/>
                          </a:solidFill>
                          <a:effectLst/>
                          <a:latin typeface="Times New Roman" panose="02020603050405020304" pitchFamily="18" charset="0"/>
                          <a:cs typeface="Times New Roman" panose="02020603050405020304" pitchFamily="18" charset="0"/>
                        </a:rPr>
                        <a:t>внутриорганизменной</a:t>
                      </a:r>
                      <a:r>
                        <a:rPr lang="ru-RU" sz="1200" b="0" i="0" u="none" strike="noStrike" dirty="0">
                          <a:solidFill>
                            <a:srgbClr val="000000"/>
                          </a:solidFill>
                          <a:effectLst/>
                          <a:latin typeface="Times New Roman" panose="02020603050405020304" pitchFamily="18" charset="0"/>
                          <a:cs typeface="Times New Roman" panose="02020603050405020304" pitchFamily="18" charset="0"/>
                        </a:rPr>
                        <a:t>), об условиях среды обитания</a:t>
                      </a:r>
                    </a:p>
                  </a:txBody>
                  <a:tcPr marL="9525" marR="9525" marT="9525" marB="0" anchor="b"/>
                </a:tc>
                <a:extLst>
                  <a:ext uri="{0D108BD9-81ED-4DB2-BD59-A6C34878D82A}">
                    <a16:rowId xmlns:a16="http://schemas.microsoft.com/office/drawing/2014/main" val="3112005383"/>
                  </a:ext>
                </a:extLst>
              </a:tr>
              <a:tr h="412785">
                <a:tc>
                  <a:txBody>
                    <a:bodyPr/>
                    <a:lstStyle/>
                    <a:p>
                      <a:pPr algn="ctr">
                        <a:lnSpc>
                          <a:spcPct val="115000"/>
                        </a:lnSpc>
                        <a:spcBef>
                          <a:spcPts val="1200"/>
                        </a:spcBef>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19</a:t>
                      </a:r>
                    </a:p>
                  </a:txBody>
                  <a:tcPr marL="68580" marR="68580" marT="0" marB="0" anchor="ctr"/>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Применять биологические термины и понятия (в том числе: среда обитания, природное сообщество, искусственное сообщество) в соответствии с поставленной задачей и в контексте. Раскрывать роль биологии в практической деятельности человека</a:t>
                      </a:r>
                    </a:p>
                  </a:txBody>
                  <a:tcPr marL="9525" marR="9525" marT="9525" marB="0" anchor="b"/>
                </a:tc>
                <a:extLst>
                  <a:ext uri="{0D108BD9-81ED-4DB2-BD59-A6C34878D82A}">
                    <a16:rowId xmlns:a16="http://schemas.microsoft.com/office/drawing/2014/main" val="851723413"/>
                  </a:ext>
                </a:extLst>
              </a:tr>
            </a:tbl>
          </a:graphicData>
        </a:graphic>
      </p:graphicFrame>
    </p:spTree>
    <p:extLst>
      <p:ext uri="{BB962C8B-B14F-4D97-AF65-F5344CB8AC3E}">
        <p14:creationId xmlns:p14="http://schemas.microsoft.com/office/powerpoint/2010/main" val="28068907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8362281" cy="582697"/>
          </a:xfrm>
        </p:spPr>
        <p:txBody>
          <a:bodyPr>
            <a:noAutofit/>
          </a:bodyPr>
          <a:lstStyle/>
          <a:p>
            <a:r>
              <a:rPr lang="ru-RU" sz="2000" b="1" dirty="0"/>
              <a:t>Изменение доли участников по качеству знаний («4»+«5») по результатам ВПР в  2022-2026 гг.</a:t>
            </a:r>
          </a:p>
        </p:txBody>
      </p:sp>
      <p:graphicFrame>
        <p:nvGraphicFramePr>
          <p:cNvPr id="5" name="Диаграмма 4">
            <a:extLst>
              <a:ext uri="{FF2B5EF4-FFF2-40B4-BE49-F238E27FC236}">
                <a16:creationId xmlns:a16="http://schemas.microsoft.com/office/drawing/2014/main" id="{B778A58D-E6E9-4DE1-8D27-8FDCACC32A8C}"/>
              </a:ext>
            </a:extLst>
          </p:cNvPr>
          <p:cNvGraphicFramePr/>
          <p:nvPr>
            <p:extLst>
              <p:ext uri="{D42A27DB-BD31-4B8C-83A1-F6EECF244321}">
                <p14:modId xmlns:p14="http://schemas.microsoft.com/office/powerpoint/2010/main" val="3492128659"/>
              </p:ext>
            </p:extLst>
          </p:nvPr>
        </p:nvGraphicFramePr>
        <p:xfrm>
          <a:off x="98854" y="719667"/>
          <a:ext cx="11986054" cy="303318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Диаграмма 6">
            <a:extLst>
              <a:ext uri="{FF2B5EF4-FFF2-40B4-BE49-F238E27FC236}">
                <a16:creationId xmlns:a16="http://schemas.microsoft.com/office/drawing/2014/main" id="{8FAA810D-E1F2-4CF0-9CEE-B6A9C74CD080}"/>
              </a:ext>
            </a:extLst>
          </p:cNvPr>
          <p:cNvGraphicFramePr/>
          <p:nvPr>
            <p:extLst>
              <p:ext uri="{D42A27DB-BD31-4B8C-83A1-F6EECF244321}">
                <p14:modId xmlns:p14="http://schemas.microsoft.com/office/powerpoint/2010/main" val="4135842301"/>
              </p:ext>
            </p:extLst>
          </p:nvPr>
        </p:nvGraphicFramePr>
        <p:xfrm>
          <a:off x="0" y="3687846"/>
          <a:ext cx="11986054" cy="3033184"/>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Box 1">
            <a:extLst>
              <a:ext uri="{FF2B5EF4-FFF2-40B4-BE49-F238E27FC236}">
                <a16:creationId xmlns:a16="http://schemas.microsoft.com/office/drawing/2014/main" id="{5E8F50C1-C4D1-43A8-B93C-6EA36DCF8BC4}"/>
              </a:ext>
            </a:extLst>
          </p:cNvPr>
          <p:cNvSpPr txBox="1"/>
          <p:nvPr/>
        </p:nvSpPr>
        <p:spPr>
          <a:xfrm>
            <a:off x="10183501" y="6643360"/>
            <a:ext cx="2027735" cy="276999"/>
          </a:xfrm>
          <a:prstGeom prst="rect">
            <a:avLst/>
          </a:prstGeom>
          <a:noFill/>
        </p:spPr>
        <p:txBody>
          <a:bodyPr wrap="none" rtlCol="0">
            <a:spAutoFit/>
          </a:bodyPr>
          <a:lstStyle/>
          <a:p>
            <a:r>
              <a:rPr lang="ru-RU" sz="1200" b="1" dirty="0"/>
              <a:t>Качество знаний = «4»+«5»</a:t>
            </a:r>
          </a:p>
        </p:txBody>
      </p:sp>
      <p:sp>
        <p:nvSpPr>
          <p:cNvPr id="8" name="TextBox 7">
            <a:extLst>
              <a:ext uri="{FF2B5EF4-FFF2-40B4-BE49-F238E27FC236}">
                <a16:creationId xmlns:a16="http://schemas.microsoft.com/office/drawing/2014/main" id="{E5416D4D-B30B-405A-A9B5-8537457F9D55}"/>
              </a:ext>
            </a:extLst>
          </p:cNvPr>
          <p:cNvSpPr txBox="1"/>
          <p:nvPr/>
        </p:nvSpPr>
        <p:spPr>
          <a:xfrm>
            <a:off x="10848875" y="31656"/>
            <a:ext cx="1343125" cy="276999"/>
          </a:xfrm>
          <a:prstGeom prst="rect">
            <a:avLst/>
          </a:prstGeom>
          <a:noFill/>
        </p:spPr>
        <p:txBody>
          <a:bodyPr wrap="none" rtlCol="0">
            <a:spAutoFit/>
          </a:bodyPr>
          <a:lstStyle/>
          <a:p>
            <a:r>
              <a:rPr lang="ru-RU" sz="1200" dirty="0">
                <a:solidFill>
                  <a:schemeClr val="tx2">
                    <a:lumMod val="40000"/>
                    <a:lumOff val="60000"/>
                  </a:schemeClr>
                </a:solidFill>
              </a:rPr>
              <a:t>Биология, 5 класс</a:t>
            </a:r>
          </a:p>
        </p:txBody>
      </p:sp>
    </p:spTree>
    <p:extLst>
      <p:ext uri="{BB962C8B-B14F-4D97-AF65-F5344CB8AC3E}">
        <p14:creationId xmlns:p14="http://schemas.microsoft.com/office/powerpoint/2010/main" val="14541597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6FA4C46F-5D12-76B5-8BC8-F8B04389451E}"/>
              </a:ext>
            </a:extLst>
          </p:cNvPr>
          <p:cNvSpPr>
            <a:spLocks noGrp="1"/>
          </p:cNvSpPr>
          <p:nvPr>
            <p:ph type="title"/>
          </p:nvPr>
        </p:nvSpPr>
        <p:spPr>
          <a:xfrm>
            <a:off x="3482958" y="302392"/>
            <a:ext cx="5619853" cy="594360"/>
          </a:xfrm>
        </p:spPr>
        <p:txBody>
          <a:bodyPr>
            <a:normAutofit/>
          </a:bodyPr>
          <a:lstStyle/>
          <a:p>
            <a:r>
              <a:rPr lang="ru-RU" dirty="0"/>
              <a:t>Как использовать результаты ВПР</a:t>
            </a:r>
          </a:p>
        </p:txBody>
      </p:sp>
      <p:sp>
        <p:nvSpPr>
          <p:cNvPr id="5" name="Объект 4">
            <a:extLst>
              <a:ext uri="{FF2B5EF4-FFF2-40B4-BE49-F238E27FC236}">
                <a16:creationId xmlns:a16="http://schemas.microsoft.com/office/drawing/2014/main" id="{BC378BAD-155E-DB7C-261D-1B9411CA07DF}"/>
              </a:ext>
            </a:extLst>
          </p:cNvPr>
          <p:cNvSpPr>
            <a:spLocks noGrp="1"/>
          </p:cNvSpPr>
          <p:nvPr>
            <p:ph idx="1"/>
          </p:nvPr>
        </p:nvSpPr>
        <p:spPr>
          <a:xfrm>
            <a:off x="277614" y="1816347"/>
            <a:ext cx="5409479" cy="2129653"/>
          </a:xfrm>
        </p:spPr>
        <p:txBody>
          <a:bodyPr>
            <a:noAutofit/>
          </a:bodyPr>
          <a:lstStyle/>
          <a:p>
            <a:pPr marL="285750" indent="-285750">
              <a:buFont typeface="Courier New" panose="02070309020205020404" pitchFamily="49" charset="0"/>
              <a:buChar char="o"/>
            </a:pPr>
            <a:r>
              <a:rPr lang="ru-RU" sz="1600" dirty="0">
                <a:latin typeface="Times New Roman" panose="02020603050405020304" pitchFamily="18" charset="0"/>
                <a:cs typeface="Times New Roman" panose="02020603050405020304" pitchFamily="18" charset="0"/>
              </a:rPr>
              <a:t>адресная работа с образовательными организациями и учителями, чьи учащиеся показывают низкие результаты </a:t>
            </a:r>
          </a:p>
          <a:p>
            <a:pPr marL="285750" indent="-285750">
              <a:buFont typeface="Courier New" panose="02070309020205020404" pitchFamily="49" charset="0"/>
              <a:buChar char="o"/>
            </a:pPr>
            <a:r>
              <a:rPr lang="ru-RU" sz="1600" dirty="0">
                <a:latin typeface="Times New Roman" panose="02020603050405020304" pitchFamily="18" charset="0"/>
                <a:cs typeface="Times New Roman" panose="02020603050405020304" pitchFamily="18" charset="0"/>
              </a:rPr>
              <a:t>организация методических заседаний по выработке стратегий исправления основных ошибок </a:t>
            </a:r>
          </a:p>
          <a:p>
            <a:pPr marL="285750" indent="-285750">
              <a:buFont typeface="Courier New" panose="02070309020205020404" pitchFamily="49" charset="0"/>
              <a:buChar char="o"/>
            </a:pPr>
            <a:r>
              <a:rPr lang="ru-RU" sz="1600" dirty="0">
                <a:latin typeface="Times New Roman" panose="02020603050405020304" pitchFamily="18" charset="0"/>
                <a:cs typeface="Times New Roman" panose="02020603050405020304" pitchFamily="18" charset="0"/>
              </a:rPr>
              <a:t>организация транслирования опыта учителей, учащиеся которых показывают стабильные и хорошие результаты</a:t>
            </a:r>
          </a:p>
        </p:txBody>
      </p:sp>
      <p:sp>
        <p:nvSpPr>
          <p:cNvPr id="6" name="Заголовок 3">
            <a:extLst>
              <a:ext uri="{FF2B5EF4-FFF2-40B4-BE49-F238E27FC236}">
                <a16:creationId xmlns:a16="http://schemas.microsoft.com/office/drawing/2014/main" id="{6080E9E4-4437-488C-9149-75840E35420A}"/>
              </a:ext>
            </a:extLst>
          </p:cNvPr>
          <p:cNvSpPr txBox="1">
            <a:spLocks/>
          </p:cNvSpPr>
          <p:nvPr/>
        </p:nvSpPr>
        <p:spPr>
          <a:xfrm>
            <a:off x="822178" y="3829605"/>
            <a:ext cx="3506849" cy="414362"/>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800" kern="1200">
                <a:solidFill>
                  <a:srgbClr val="138189"/>
                </a:solidFill>
                <a:latin typeface="+mj-lt"/>
                <a:ea typeface="+mj-ea"/>
                <a:cs typeface="+mj-cs"/>
              </a:defRPr>
            </a:lvl1pPr>
          </a:lstStyle>
          <a:p>
            <a:pPr algn="ctr"/>
            <a:r>
              <a:rPr lang="ru-RU" sz="1600" b="1" dirty="0">
                <a:solidFill>
                  <a:srgbClr val="14444F"/>
                </a:solidFill>
                <a:latin typeface="Times New Roman" panose="02020603050405020304" pitchFamily="18" charset="0"/>
                <a:cs typeface="Times New Roman" panose="02020603050405020304" pitchFamily="18" charset="0"/>
              </a:rPr>
              <a:t>Учитель</a:t>
            </a:r>
          </a:p>
        </p:txBody>
      </p:sp>
      <p:sp>
        <p:nvSpPr>
          <p:cNvPr id="7" name="Заголовок 3">
            <a:extLst>
              <a:ext uri="{FF2B5EF4-FFF2-40B4-BE49-F238E27FC236}">
                <a16:creationId xmlns:a16="http://schemas.microsoft.com/office/drawing/2014/main" id="{FD1D88A9-B92C-4C6F-A1CB-1E91D4DF0D14}"/>
              </a:ext>
            </a:extLst>
          </p:cNvPr>
          <p:cNvSpPr txBox="1">
            <a:spLocks/>
          </p:cNvSpPr>
          <p:nvPr/>
        </p:nvSpPr>
        <p:spPr>
          <a:xfrm>
            <a:off x="939624" y="1311199"/>
            <a:ext cx="3506849" cy="414362"/>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800" kern="1200">
                <a:solidFill>
                  <a:srgbClr val="138189"/>
                </a:solidFill>
                <a:latin typeface="+mj-lt"/>
                <a:ea typeface="+mj-ea"/>
                <a:cs typeface="+mj-cs"/>
              </a:defRPr>
            </a:lvl1pPr>
          </a:lstStyle>
          <a:p>
            <a:pPr algn="ctr"/>
            <a:r>
              <a:rPr lang="ru-RU" sz="1600" b="1" dirty="0">
                <a:solidFill>
                  <a:srgbClr val="14444F"/>
                </a:solidFill>
                <a:latin typeface="Times New Roman" panose="02020603050405020304" pitchFamily="18" charset="0"/>
                <a:cs typeface="Times New Roman" panose="02020603050405020304" pitchFamily="18" charset="0"/>
              </a:rPr>
              <a:t>Муниципальный уровень</a:t>
            </a:r>
          </a:p>
        </p:txBody>
      </p:sp>
      <p:sp>
        <p:nvSpPr>
          <p:cNvPr id="8" name="Заголовок 3">
            <a:extLst>
              <a:ext uri="{FF2B5EF4-FFF2-40B4-BE49-F238E27FC236}">
                <a16:creationId xmlns:a16="http://schemas.microsoft.com/office/drawing/2014/main" id="{5008D56D-B0F5-4B0A-BDD0-F34F9382E03E}"/>
              </a:ext>
            </a:extLst>
          </p:cNvPr>
          <p:cNvSpPr txBox="1">
            <a:spLocks/>
          </p:cNvSpPr>
          <p:nvPr/>
        </p:nvSpPr>
        <p:spPr>
          <a:xfrm>
            <a:off x="6787977" y="1335904"/>
            <a:ext cx="3506849" cy="414362"/>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800" kern="1200">
                <a:solidFill>
                  <a:srgbClr val="138189"/>
                </a:solidFill>
                <a:latin typeface="+mj-lt"/>
                <a:ea typeface="+mj-ea"/>
                <a:cs typeface="+mj-cs"/>
              </a:defRPr>
            </a:lvl1pPr>
          </a:lstStyle>
          <a:p>
            <a:pPr algn="ctr"/>
            <a:r>
              <a:rPr lang="ru-RU" sz="1600" b="1" dirty="0">
                <a:solidFill>
                  <a:srgbClr val="14444F"/>
                </a:solidFill>
                <a:latin typeface="Times New Roman" panose="02020603050405020304" pitchFamily="18" charset="0"/>
                <a:cs typeface="Times New Roman" panose="02020603050405020304" pitchFamily="18" charset="0"/>
              </a:rPr>
              <a:t>Образовательная организация</a:t>
            </a:r>
          </a:p>
        </p:txBody>
      </p:sp>
      <p:sp>
        <p:nvSpPr>
          <p:cNvPr id="9" name="Заголовок 3">
            <a:extLst>
              <a:ext uri="{FF2B5EF4-FFF2-40B4-BE49-F238E27FC236}">
                <a16:creationId xmlns:a16="http://schemas.microsoft.com/office/drawing/2014/main" id="{D2034F97-DFFA-42C8-9492-9992D06B042F}"/>
              </a:ext>
            </a:extLst>
          </p:cNvPr>
          <p:cNvSpPr txBox="1">
            <a:spLocks/>
          </p:cNvSpPr>
          <p:nvPr/>
        </p:nvSpPr>
        <p:spPr>
          <a:xfrm>
            <a:off x="6890796" y="4410607"/>
            <a:ext cx="3506849" cy="414362"/>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800" kern="1200">
                <a:solidFill>
                  <a:srgbClr val="138189"/>
                </a:solidFill>
                <a:latin typeface="+mj-lt"/>
                <a:ea typeface="+mj-ea"/>
                <a:cs typeface="+mj-cs"/>
              </a:defRPr>
            </a:lvl1pPr>
          </a:lstStyle>
          <a:p>
            <a:pPr algn="ctr"/>
            <a:r>
              <a:rPr lang="ru-RU" sz="1600" b="1" dirty="0">
                <a:solidFill>
                  <a:srgbClr val="14444F"/>
                </a:solidFill>
                <a:latin typeface="Times New Roman" panose="02020603050405020304" pitchFamily="18" charset="0"/>
                <a:cs typeface="Times New Roman" panose="02020603050405020304" pitchFamily="18" charset="0"/>
              </a:rPr>
              <a:t>Родитель и ученик</a:t>
            </a:r>
          </a:p>
        </p:txBody>
      </p:sp>
      <p:sp>
        <p:nvSpPr>
          <p:cNvPr id="10" name="Объект 4">
            <a:extLst>
              <a:ext uri="{FF2B5EF4-FFF2-40B4-BE49-F238E27FC236}">
                <a16:creationId xmlns:a16="http://schemas.microsoft.com/office/drawing/2014/main" id="{CB0694D8-692D-444E-9AEA-865F675731A4}"/>
              </a:ext>
            </a:extLst>
          </p:cNvPr>
          <p:cNvSpPr txBox="1">
            <a:spLocks/>
          </p:cNvSpPr>
          <p:nvPr/>
        </p:nvSpPr>
        <p:spPr>
          <a:xfrm>
            <a:off x="5939482" y="1795753"/>
            <a:ext cx="5726944" cy="215838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Tx/>
              <a:buNone/>
              <a:defRPr lang="ru-RU" sz="2400" kern="1200" dirty="0" smtClean="0">
                <a:solidFill>
                  <a:srgbClr val="161616"/>
                </a:solidFill>
                <a:latin typeface="Montserrat regular" panose="00000500000000000000" pitchFamily="2" charset="-52"/>
                <a:ea typeface="+mn-ea"/>
                <a:cs typeface="+mn-cs"/>
              </a:defRPr>
            </a:lvl1pPr>
            <a:lvl2pPr marL="457200" indent="0" algn="l" defTabSz="914400" rtl="0" eaLnBrk="1" latinLnBrk="0" hangingPunct="1">
              <a:lnSpc>
                <a:spcPct val="90000"/>
              </a:lnSpc>
              <a:spcBef>
                <a:spcPts val="500"/>
              </a:spcBef>
              <a:buFontTx/>
              <a:buNone/>
              <a:defRPr lang="ru-RU" sz="2400" kern="1200" dirty="0" smtClean="0">
                <a:solidFill>
                  <a:srgbClr val="161616"/>
                </a:solidFill>
                <a:latin typeface="Montserrat regular" panose="00000500000000000000" pitchFamily="2" charset="-52"/>
                <a:ea typeface="+mn-ea"/>
                <a:cs typeface="+mn-cs"/>
              </a:defRPr>
            </a:lvl2pPr>
            <a:lvl3pPr marL="914400" indent="0" algn="l" defTabSz="914400" rtl="0" eaLnBrk="1" latinLnBrk="0" hangingPunct="1">
              <a:lnSpc>
                <a:spcPct val="90000"/>
              </a:lnSpc>
              <a:spcBef>
                <a:spcPts val="500"/>
              </a:spcBef>
              <a:buFontTx/>
              <a:buNone/>
              <a:defRPr lang="ru-RU" sz="2000" kern="1200" dirty="0" smtClean="0">
                <a:solidFill>
                  <a:srgbClr val="161616"/>
                </a:solidFill>
                <a:latin typeface="Montserrat regular" panose="00000500000000000000" pitchFamily="2" charset="-52"/>
                <a:ea typeface="+mn-ea"/>
                <a:cs typeface="+mn-cs"/>
              </a:defRPr>
            </a:lvl3pPr>
            <a:lvl4pPr marL="1371600" indent="0" algn="l" defTabSz="914400" rtl="0" eaLnBrk="1" latinLnBrk="0" hangingPunct="1">
              <a:lnSpc>
                <a:spcPct val="90000"/>
              </a:lnSpc>
              <a:spcBef>
                <a:spcPts val="500"/>
              </a:spcBef>
              <a:buFontTx/>
              <a:buNone/>
              <a:defRPr lang="ru-RU" sz="1800" kern="1200" dirty="0" smtClean="0">
                <a:solidFill>
                  <a:srgbClr val="161616"/>
                </a:solidFill>
                <a:latin typeface="Montserrat regular" panose="00000500000000000000" pitchFamily="2" charset="-52"/>
                <a:ea typeface="+mn-ea"/>
                <a:cs typeface="+mn-cs"/>
              </a:defRPr>
            </a:lvl4pPr>
            <a:lvl5pPr marL="1828800" indent="0" algn="l" defTabSz="914400" rtl="0" eaLnBrk="1" latinLnBrk="0" hangingPunct="1">
              <a:lnSpc>
                <a:spcPct val="90000"/>
              </a:lnSpc>
              <a:spcBef>
                <a:spcPts val="500"/>
              </a:spcBef>
              <a:buFontTx/>
              <a:buNone/>
              <a:defRPr lang="ru-RU" sz="1800" kern="1200" dirty="0">
                <a:solidFill>
                  <a:srgbClr val="161616"/>
                </a:solidFill>
                <a:latin typeface="Montserrat regular" panose="00000500000000000000" pitchFamily="2" charset="-52"/>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Font typeface="Courier New" panose="02070309020205020404" pitchFamily="49" charset="0"/>
              <a:buChar char="o"/>
            </a:pPr>
            <a:r>
              <a:rPr lang="ru-RU" sz="1600" dirty="0">
                <a:latin typeface="Times New Roman" panose="02020603050405020304" pitchFamily="18" charset="0"/>
                <a:cs typeface="Times New Roman" panose="02020603050405020304" pitchFamily="18" charset="0"/>
              </a:rPr>
              <a:t>корректировка образовательного процесса (совершенствование образовательных программ, методик, технологий обучения) </a:t>
            </a:r>
          </a:p>
          <a:p>
            <a:pPr marL="285750" indent="-285750">
              <a:buFont typeface="Courier New" panose="02070309020205020404" pitchFamily="49" charset="0"/>
              <a:buChar char="o"/>
            </a:pPr>
            <a:r>
              <a:rPr lang="ru-RU" sz="1600" dirty="0">
                <a:latin typeface="Times New Roman" panose="02020603050405020304" pitchFamily="18" charset="0"/>
                <a:cs typeface="Times New Roman" panose="02020603050405020304" pitchFamily="18" charset="0"/>
              </a:rPr>
              <a:t>информирование родителей о результатах ВПР </a:t>
            </a:r>
          </a:p>
          <a:p>
            <a:pPr marL="285750" indent="-285750">
              <a:buFont typeface="Courier New" panose="02070309020205020404" pitchFamily="49" charset="0"/>
              <a:buChar char="o"/>
            </a:pPr>
            <a:r>
              <a:rPr lang="ru-RU" sz="1600" dirty="0">
                <a:latin typeface="Times New Roman" panose="02020603050405020304" pitchFamily="18" charset="0"/>
                <a:cs typeface="Times New Roman" panose="02020603050405020304" pitchFamily="18" charset="0"/>
              </a:rPr>
              <a:t>проведение педагогических советов по результатам ВПР с целью улучшения качества образования обучающихся </a:t>
            </a:r>
          </a:p>
          <a:p>
            <a:pPr marL="285750" indent="-285750">
              <a:buFont typeface="Courier New" panose="02070309020205020404" pitchFamily="49" charset="0"/>
              <a:buChar char="o"/>
            </a:pPr>
            <a:r>
              <a:rPr lang="ru-RU" sz="1600" dirty="0">
                <a:latin typeface="Times New Roman" panose="02020603050405020304" pitchFamily="18" charset="0"/>
                <a:cs typeface="Times New Roman" panose="02020603050405020304" pitchFamily="18" charset="0"/>
              </a:rPr>
              <a:t>формирование графика внутришкольного контроля на будущий учебный год </a:t>
            </a:r>
          </a:p>
        </p:txBody>
      </p:sp>
      <p:sp>
        <p:nvSpPr>
          <p:cNvPr id="11" name="Объект 4">
            <a:extLst>
              <a:ext uri="{FF2B5EF4-FFF2-40B4-BE49-F238E27FC236}">
                <a16:creationId xmlns:a16="http://schemas.microsoft.com/office/drawing/2014/main" id="{CA1A0ED2-6080-4739-B973-607963337CCB}"/>
              </a:ext>
            </a:extLst>
          </p:cNvPr>
          <p:cNvSpPr txBox="1">
            <a:spLocks/>
          </p:cNvSpPr>
          <p:nvPr/>
        </p:nvSpPr>
        <p:spPr>
          <a:xfrm>
            <a:off x="357919" y="4243967"/>
            <a:ext cx="5409479" cy="212965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Tx/>
              <a:buNone/>
              <a:defRPr lang="ru-RU" sz="2400" kern="1200" dirty="0" smtClean="0">
                <a:solidFill>
                  <a:srgbClr val="161616"/>
                </a:solidFill>
                <a:latin typeface="Montserrat regular" panose="00000500000000000000" pitchFamily="2" charset="-52"/>
                <a:ea typeface="+mn-ea"/>
                <a:cs typeface="+mn-cs"/>
              </a:defRPr>
            </a:lvl1pPr>
            <a:lvl2pPr marL="457200" indent="0" algn="l" defTabSz="914400" rtl="0" eaLnBrk="1" latinLnBrk="0" hangingPunct="1">
              <a:lnSpc>
                <a:spcPct val="90000"/>
              </a:lnSpc>
              <a:spcBef>
                <a:spcPts val="500"/>
              </a:spcBef>
              <a:buFontTx/>
              <a:buNone/>
              <a:defRPr lang="ru-RU" sz="2400" kern="1200" dirty="0" smtClean="0">
                <a:solidFill>
                  <a:srgbClr val="161616"/>
                </a:solidFill>
                <a:latin typeface="Montserrat regular" panose="00000500000000000000" pitchFamily="2" charset="-52"/>
                <a:ea typeface="+mn-ea"/>
                <a:cs typeface="+mn-cs"/>
              </a:defRPr>
            </a:lvl2pPr>
            <a:lvl3pPr marL="914400" indent="0" algn="l" defTabSz="914400" rtl="0" eaLnBrk="1" latinLnBrk="0" hangingPunct="1">
              <a:lnSpc>
                <a:spcPct val="90000"/>
              </a:lnSpc>
              <a:spcBef>
                <a:spcPts val="500"/>
              </a:spcBef>
              <a:buFontTx/>
              <a:buNone/>
              <a:defRPr lang="ru-RU" sz="2000" kern="1200" dirty="0" smtClean="0">
                <a:solidFill>
                  <a:srgbClr val="161616"/>
                </a:solidFill>
                <a:latin typeface="Montserrat regular" panose="00000500000000000000" pitchFamily="2" charset="-52"/>
                <a:ea typeface="+mn-ea"/>
                <a:cs typeface="+mn-cs"/>
              </a:defRPr>
            </a:lvl3pPr>
            <a:lvl4pPr marL="1371600" indent="0" algn="l" defTabSz="914400" rtl="0" eaLnBrk="1" latinLnBrk="0" hangingPunct="1">
              <a:lnSpc>
                <a:spcPct val="90000"/>
              </a:lnSpc>
              <a:spcBef>
                <a:spcPts val="500"/>
              </a:spcBef>
              <a:buFontTx/>
              <a:buNone/>
              <a:defRPr lang="ru-RU" sz="1800" kern="1200" dirty="0" smtClean="0">
                <a:solidFill>
                  <a:srgbClr val="161616"/>
                </a:solidFill>
                <a:latin typeface="Montserrat regular" panose="00000500000000000000" pitchFamily="2" charset="-52"/>
                <a:ea typeface="+mn-ea"/>
                <a:cs typeface="+mn-cs"/>
              </a:defRPr>
            </a:lvl4pPr>
            <a:lvl5pPr marL="1828800" indent="0" algn="l" defTabSz="914400" rtl="0" eaLnBrk="1" latinLnBrk="0" hangingPunct="1">
              <a:lnSpc>
                <a:spcPct val="90000"/>
              </a:lnSpc>
              <a:spcBef>
                <a:spcPts val="500"/>
              </a:spcBef>
              <a:buFontTx/>
              <a:buNone/>
              <a:defRPr lang="ru-RU" sz="1800" kern="1200" dirty="0">
                <a:solidFill>
                  <a:srgbClr val="161616"/>
                </a:solidFill>
                <a:latin typeface="Montserrat regular" panose="00000500000000000000" pitchFamily="2" charset="-52"/>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Font typeface="Courier New" panose="02070309020205020404" pitchFamily="49" charset="0"/>
              <a:buChar char="o"/>
            </a:pPr>
            <a:r>
              <a:rPr lang="ru-RU" sz="1600" dirty="0">
                <a:latin typeface="Times New Roman" panose="02020603050405020304" pitchFamily="18" charset="0"/>
                <a:cs typeface="Times New Roman" panose="02020603050405020304" pitchFamily="18" charset="0"/>
              </a:rPr>
              <a:t>планирование индивидуального маршрута обучения для каждого учащегося </a:t>
            </a:r>
          </a:p>
          <a:p>
            <a:pPr marL="285750" indent="-285750">
              <a:buFont typeface="Courier New" panose="02070309020205020404" pitchFamily="49" charset="0"/>
              <a:buChar char="o"/>
            </a:pPr>
            <a:r>
              <a:rPr lang="ru-RU" sz="1600" dirty="0">
                <a:latin typeface="Times New Roman" panose="02020603050405020304" pitchFamily="18" charset="0"/>
                <a:cs typeface="Times New Roman" panose="02020603050405020304" pitchFamily="18" charset="0"/>
              </a:rPr>
              <a:t>выявление проблем в усвоении образовательной программы начального общего образования </a:t>
            </a:r>
          </a:p>
          <a:p>
            <a:pPr marL="285750" indent="-285750">
              <a:buFont typeface="Courier New" panose="02070309020205020404" pitchFamily="49" charset="0"/>
              <a:buChar char="o"/>
            </a:pPr>
            <a:r>
              <a:rPr lang="ru-RU" sz="1600" dirty="0">
                <a:latin typeface="Times New Roman" panose="02020603050405020304" pitchFamily="18" charset="0"/>
                <a:cs typeface="Times New Roman" panose="02020603050405020304" pitchFamily="18" charset="0"/>
              </a:rPr>
              <a:t>самооценка профессиональной деятельности педагога </a:t>
            </a:r>
          </a:p>
          <a:p>
            <a:pPr marL="285750" indent="-285750">
              <a:buFont typeface="Courier New" panose="02070309020205020404" pitchFamily="49" charset="0"/>
              <a:buChar char="o"/>
            </a:pPr>
            <a:r>
              <a:rPr lang="ru-RU" sz="1600" dirty="0">
                <a:latin typeface="Times New Roman" panose="02020603050405020304" pitchFamily="18" charset="0"/>
                <a:cs typeface="Times New Roman" panose="02020603050405020304" pitchFamily="18" charset="0"/>
              </a:rPr>
              <a:t>формирование направлений совершенствования преподавания предмета </a:t>
            </a:r>
          </a:p>
        </p:txBody>
      </p:sp>
      <p:sp>
        <p:nvSpPr>
          <p:cNvPr id="12" name="Объект 4">
            <a:extLst>
              <a:ext uri="{FF2B5EF4-FFF2-40B4-BE49-F238E27FC236}">
                <a16:creationId xmlns:a16="http://schemas.microsoft.com/office/drawing/2014/main" id="{FEBF8B5B-6797-4F90-AED1-621A0FA13C81}"/>
              </a:ext>
            </a:extLst>
          </p:cNvPr>
          <p:cNvSpPr txBox="1">
            <a:spLocks/>
          </p:cNvSpPr>
          <p:nvPr/>
        </p:nvSpPr>
        <p:spPr>
          <a:xfrm>
            <a:off x="5939482" y="4810504"/>
            <a:ext cx="5409479" cy="1576564"/>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Tx/>
              <a:buNone/>
              <a:defRPr lang="ru-RU" sz="2400" kern="1200" dirty="0" smtClean="0">
                <a:solidFill>
                  <a:srgbClr val="161616"/>
                </a:solidFill>
                <a:latin typeface="Montserrat regular" panose="00000500000000000000" pitchFamily="2" charset="-52"/>
                <a:ea typeface="+mn-ea"/>
                <a:cs typeface="+mn-cs"/>
              </a:defRPr>
            </a:lvl1pPr>
            <a:lvl2pPr marL="457200" indent="0" algn="l" defTabSz="914400" rtl="0" eaLnBrk="1" latinLnBrk="0" hangingPunct="1">
              <a:lnSpc>
                <a:spcPct val="90000"/>
              </a:lnSpc>
              <a:spcBef>
                <a:spcPts val="500"/>
              </a:spcBef>
              <a:buFontTx/>
              <a:buNone/>
              <a:defRPr lang="ru-RU" sz="2400" kern="1200" dirty="0" smtClean="0">
                <a:solidFill>
                  <a:srgbClr val="161616"/>
                </a:solidFill>
                <a:latin typeface="Montserrat regular" panose="00000500000000000000" pitchFamily="2" charset="-52"/>
                <a:ea typeface="+mn-ea"/>
                <a:cs typeface="+mn-cs"/>
              </a:defRPr>
            </a:lvl2pPr>
            <a:lvl3pPr marL="914400" indent="0" algn="l" defTabSz="914400" rtl="0" eaLnBrk="1" latinLnBrk="0" hangingPunct="1">
              <a:lnSpc>
                <a:spcPct val="90000"/>
              </a:lnSpc>
              <a:spcBef>
                <a:spcPts val="500"/>
              </a:spcBef>
              <a:buFontTx/>
              <a:buNone/>
              <a:defRPr lang="ru-RU" sz="2000" kern="1200" dirty="0" smtClean="0">
                <a:solidFill>
                  <a:srgbClr val="161616"/>
                </a:solidFill>
                <a:latin typeface="Montserrat regular" panose="00000500000000000000" pitchFamily="2" charset="-52"/>
                <a:ea typeface="+mn-ea"/>
                <a:cs typeface="+mn-cs"/>
              </a:defRPr>
            </a:lvl3pPr>
            <a:lvl4pPr marL="1371600" indent="0" algn="l" defTabSz="914400" rtl="0" eaLnBrk="1" latinLnBrk="0" hangingPunct="1">
              <a:lnSpc>
                <a:spcPct val="90000"/>
              </a:lnSpc>
              <a:spcBef>
                <a:spcPts val="500"/>
              </a:spcBef>
              <a:buFontTx/>
              <a:buNone/>
              <a:defRPr lang="ru-RU" sz="1800" kern="1200" dirty="0" smtClean="0">
                <a:solidFill>
                  <a:srgbClr val="161616"/>
                </a:solidFill>
                <a:latin typeface="Montserrat regular" panose="00000500000000000000" pitchFamily="2" charset="-52"/>
                <a:ea typeface="+mn-ea"/>
                <a:cs typeface="+mn-cs"/>
              </a:defRPr>
            </a:lvl4pPr>
            <a:lvl5pPr marL="1828800" indent="0" algn="l" defTabSz="914400" rtl="0" eaLnBrk="1" latinLnBrk="0" hangingPunct="1">
              <a:lnSpc>
                <a:spcPct val="90000"/>
              </a:lnSpc>
              <a:spcBef>
                <a:spcPts val="500"/>
              </a:spcBef>
              <a:buFontTx/>
              <a:buNone/>
              <a:defRPr lang="ru-RU" sz="1800" kern="1200" dirty="0">
                <a:solidFill>
                  <a:srgbClr val="161616"/>
                </a:solidFill>
                <a:latin typeface="Montserrat regular" panose="00000500000000000000" pitchFamily="2" charset="-52"/>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Font typeface="Courier New" panose="02070309020205020404" pitchFamily="49" charset="0"/>
              <a:buChar char="o"/>
            </a:pPr>
            <a:r>
              <a:rPr lang="ru-RU" sz="1600" dirty="0">
                <a:latin typeface="Times New Roman" panose="02020603050405020304" pitchFamily="18" charset="0"/>
                <a:cs typeface="Times New Roman" panose="02020603050405020304" pitchFamily="18" charset="0"/>
              </a:rPr>
              <a:t>объективная оценка уровня учебных достижений учащегося </a:t>
            </a:r>
          </a:p>
          <a:p>
            <a:pPr marL="285750" indent="-285750">
              <a:buFont typeface="Courier New" panose="02070309020205020404" pitchFamily="49" charset="0"/>
              <a:buChar char="o"/>
            </a:pPr>
            <a:r>
              <a:rPr lang="ru-RU" sz="1600" dirty="0">
                <a:latin typeface="Times New Roman" panose="02020603050405020304" pitchFamily="18" charset="0"/>
                <a:cs typeface="Times New Roman" panose="02020603050405020304" pitchFamily="18" charset="0"/>
              </a:rPr>
              <a:t>возможность принять участие в построении индивидуальной образовательной траектории </a:t>
            </a:r>
          </a:p>
        </p:txBody>
      </p:sp>
    </p:spTree>
    <p:extLst>
      <p:ext uri="{BB962C8B-B14F-4D97-AF65-F5344CB8AC3E}">
        <p14:creationId xmlns:p14="http://schemas.microsoft.com/office/powerpoint/2010/main" val="19596355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300365"/>
            <a:ext cx="6688455" cy="509260"/>
          </a:xfrm>
        </p:spPr>
        <p:txBody>
          <a:bodyPr>
            <a:noAutofit/>
          </a:bodyPr>
          <a:lstStyle/>
          <a:p>
            <a:r>
              <a:rPr lang="ru-RU" sz="2400" b="1" dirty="0"/>
              <a:t>Достижение планируемых результатов</a:t>
            </a:r>
          </a:p>
        </p:txBody>
      </p:sp>
      <p:sp>
        <p:nvSpPr>
          <p:cNvPr id="12" name="TextBox 11">
            <a:extLst>
              <a:ext uri="{FF2B5EF4-FFF2-40B4-BE49-F238E27FC236}">
                <a16:creationId xmlns:a16="http://schemas.microsoft.com/office/drawing/2014/main" id="{85532A62-500D-45D8-917C-08C6D081F411}"/>
              </a:ext>
            </a:extLst>
          </p:cNvPr>
          <p:cNvSpPr txBox="1"/>
          <p:nvPr/>
        </p:nvSpPr>
        <p:spPr>
          <a:xfrm>
            <a:off x="10848875" y="31656"/>
            <a:ext cx="1343125" cy="276999"/>
          </a:xfrm>
          <a:prstGeom prst="rect">
            <a:avLst/>
          </a:prstGeom>
          <a:noFill/>
        </p:spPr>
        <p:txBody>
          <a:bodyPr wrap="none" rtlCol="0">
            <a:spAutoFit/>
          </a:bodyPr>
          <a:lstStyle/>
          <a:p>
            <a:r>
              <a:rPr lang="ru-RU" sz="1200" dirty="0">
                <a:solidFill>
                  <a:schemeClr val="tx2">
                    <a:lumMod val="40000"/>
                    <a:lumOff val="60000"/>
                  </a:schemeClr>
                </a:solidFill>
              </a:rPr>
              <a:t>Биология, 5 класс</a:t>
            </a:r>
          </a:p>
        </p:txBody>
      </p:sp>
      <p:graphicFrame>
        <p:nvGraphicFramePr>
          <p:cNvPr id="4" name="Диаграмма 3">
            <a:extLst>
              <a:ext uri="{FF2B5EF4-FFF2-40B4-BE49-F238E27FC236}">
                <a16:creationId xmlns:a16="http://schemas.microsoft.com/office/drawing/2014/main" id="{A87065D2-BDB7-449C-8DC2-A4BFC67C60FF}"/>
              </a:ext>
            </a:extLst>
          </p:cNvPr>
          <p:cNvGraphicFramePr>
            <a:graphicFrameLocks/>
          </p:cNvGraphicFramePr>
          <p:nvPr>
            <p:extLst>
              <p:ext uri="{D42A27DB-BD31-4B8C-83A1-F6EECF244321}">
                <p14:modId xmlns:p14="http://schemas.microsoft.com/office/powerpoint/2010/main" val="4017440261"/>
              </p:ext>
            </p:extLst>
          </p:nvPr>
        </p:nvGraphicFramePr>
        <p:xfrm>
          <a:off x="167148" y="1841551"/>
          <a:ext cx="11857703" cy="397914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5561045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6688455" cy="509260"/>
          </a:xfrm>
        </p:spPr>
        <p:txBody>
          <a:bodyPr>
            <a:noAutofit/>
          </a:bodyPr>
          <a:lstStyle/>
          <a:p>
            <a:r>
              <a:rPr lang="ru-RU" sz="2400" b="1" dirty="0"/>
              <a:t>Распределение участников по отметкам, %</a:t>
            </a:r>
          </a:p>
        </p:txBody>
      </p:sp>
      <p:sp>
        <p:nvSpPr>
          <p:cNvPr id="7" name="TextBox 6">
            <a:extLst>
              <a:ext uri="{FF2B5EF4-FFF2-40B4-BE49-F238E27FC236}">
                <a16:creationId xmlns:a16="http://schemas.microsoft.com/office/drawing/2014/main" id="{4A9AC4E9-6D45-4061-9E69-9A4836165D8A}"/>
              </a:ext>
            </a:extLst>
          </p:cNvPr>
          <p:cNvSpPr txBox="1"/>
          <p:nvPr/>
        </p:nvSpPr>
        <p:spPr>
          <a:xfrm>
            <a:off x="10848875" y="31656"/>
            <a:ext cx="1343125" cy="276999"/>
          </a:xfrm>
          <a:prstGeom prst="rect">
            <a:avLst/>
          </a:prstGeom>
          <a:noFill/>
        </p:spPr>
        <p:txBody>
          <a:bodyPr wrap="none" rtlCol="0">
            <a:spAutoFit/>
          </a:bodyPr>
          <a:lstStyle/>
          <a:p>
            <a:r>
              <a:rPr lang="ru-RU" sz="1200" dirty="0">
                <a:solidFill>
                  <a:schemeClr val="tx2">
                    <a:lumMod val="40000"/>
                    <a:lumOff val="60000"/>
                  </a:schemeClr>
                </a:solidFill>
              </a:rPr>
              <a:t>Биология, 5 класс</a:t>
            </a:r>
          </a:p>
        </p:txBody>
      </p:sp>
      <p:graphicFrame>
        <p:nvGraphicFramePr>
          <p:cNvPr id="4" name="Диаграмма 3">
            <a:extLst>
              <a:ext uri="{FF2B5EF4-FFF2-40B4-BE49-F238E27FC236}">
                <a16:creationId xmlns:a16="http://schemas.microsoft.com/office/drawing/2014/main" id="{61E25D17-3A63-4C1D-9480-DF6C87811459}"/>
              </a:ext>
            </a:extLst>
          </p:cNvPr>
          <p:cNvGraphicFramePr>
            <a:graphicFrameLocks/>
          </p:cNvGraphicFramePr>
          <p:nvPr>
            <p:extLst>
              <p:ext uri="{D42A27DB-BD31-4B8C-83A1-F6EECF244321}">
                <p14:modId xmlns:p14="http://schemas.microsoft.com/office/powerpoint/2010/main" val="505121936"/>
              </p:ext>
            </p:extLst>
          </p:nvPr>
        </p:nvGraphicFramePr>
        <p:xfrm>
          <a:off x="748146" y="678481"/>
          <a:ext cx="11314545" cy="610244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423998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6688455" cy="509260"/>
          </a:xfrm>
        </p:spPr>
        <p:txBody>
          <a:bodyPr>
            <a:normAutofit/>
          </a:bodyPr>
          <a:lstStyle/>
          <a:p>
            <a:r>
              <a:rPr lang="ru-RU" b="1" dirty="0"/>
              <a:t>Распределение первичных баллов</a:t>
            </a:r>
          </a:p>
        </p:txBody>
      </p:sp>
      <p:sp>
        <p:nvSpPr>
          <p:cNvPr id="12" name="TextBox 11">
            <a:extLst>
              <a:ext uri="{FF2B5EF4-FFF2-40B4-BE49-F238E27FC236}">
                <a16:creationId xmlns:a16="http://schemas.microsoft.com/office/drawing/2014/main" id="{AE3DB28B-9B55-44ED-AF6A-1C59F7595651}"/>
              </a:ext>
            </a:extLst>
          </p:cNvPr>
          <p:cNvSpPr txBox="1"/>
          <p:nvPr/>
        </p:nvSpPr>
        <p:spPr>
          <a:xfrm>
            <a:off x="10848875" y="31656"/>
            <a:ext cx="1343125" cy="276999"/>
          </a:xfrm>
          <a:prstGeom prst="rect">
            <a:avLst/>
          </a:prstGeom>
          <a:noFill/>
        </p:spPr>
        <p:txBody>
          <a:bodyPr wrap="none" rtlCol="0">
            <a:spAutoFit/>
          </a:bodyPr>
          <a:lstStyle/>
          <a:p>
            <a:r>
              <a:rPr lang="ru-RU" sz="1200" dirty="0">
                <a:solidFill>
                  <a:schemeClr val="tx2">
                    <a:lumMod val="40000"/>
                    <a:lumOff val="60000"/>
                  </a:schemeClr>
                </a:solidFill>
              </a:rPr>
              <a:t>Биология, 5 класс</a:t>
            </a:r>
          </a:p>
        </p:txBody>
      </p:sp>
      <p:graphicFrame>
        <p:nvGraphicFramePr>
          <p:cNvPr id="4" name="Диаграмма 3">
            <a:extLst>
              <a:ext uri="{FF2B5EF4-FFF2-40B4-BE49-F238E27FC236}">
                <a16:creationId xmlns:a16="http://schemas.microsoft.com/office/drawing/2014/main" id="{EE38257A-096F-48A6-9831-2C453A0B2A9C}"/>
              </a:ext>
            </a:extLst>
          </p:cNvPr>
          <p:cNvGraphicFramePr>
            <a:graphicFrameLocks/>
          </p:cNvGraphicFramePr>
          <p:nvPr>
            <p:extLst>
              <p:ext uri="{D42A27DB-BD31-4B8C-83A1-F6EECF244321}">
                <p14:modId xmlns:p14="http://schemas.microsoft.com/office/powerpoint/2010/main" val="1258556313"/>
              </p:ext>
            </p:extLst>
          </p:nvPr>
        </p:nvGraphicFramePr>
        <p:xfrm>
          <a:off x="731520" y="1434354"/>
          <a:ext cx="10859845" cy="4787292"/>
        </p:xfrm>
        <a:graphic>
          <a:graphicData uri="http://schemas.openxmlformats.org/drawingml/2006/chart">
            <c:chart xmlns:c="http://schemas.openxmlformats.org/drawingml/2006/chart" xmlns:r="http://schemas.openxmlformats.org/officeDocument/2006/relationships" r:id="rId2"/>
          </a:graphicData>
        </a:graphic>
      </p:graphicFrame>
      <p:sp>
        <p:nvSpPr>
          <p:cNvPr id="5" name="Стрелка: пятиугольник 4">
            <a:extLst>
              <a:ext uri="{FF2B5EF4-FFF2-40B4-BE49-F238E27FC236}">
                <a16:creationId xmlns:a16="http://schemas.microsoft.com/office/drawing/2014/main" id="{C93855C6-FA0E-40CA-AE5D-F090FC6298DB}"/>
              </a:ext>
            </a:extLst>
          </p:cNvPr>
          <p:cNvSpPr/>
          <p:nvPr/>
        </p:nvSpPr>
        <p:spPr>
          <a:xfrm rot="5400000">
            <a:off x="9482545" y="1104457"/>
            <a:ext cx="374244" cy="472673"/>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dirty="0"/>
              <a:t>5</a:t>
            </a:r>
            <a:endParaRPr lang="ru-RU" dirty="0"/>
          </a:p>
        </p:txBody>
      </p:sp>
      <p:sp>
        <p:nvSpPr>
          <p:cNvPr id="7" name="Стрелка: пятиугольник 6">
            <a:extLst>
              <a:ext uri="{FF2B5EF4-FFF2-40B4-BE49-F238E27FC236}">
                <a16:creationId xmlns:a16="http://schemas.microsoft.com/office/drawing/2014/main" id="{9AB3556F-62D6-4F6B-B43E-A19DD0190E59}"/>
              </a:ext>
            </a:extLst>
          </p:cNvPr>
          <p:cNvSpPr/>
          <p:nvPr/>
        </p:nvSpPr>
        <p:spPr>
          <a:xfrm rot="5400000">
            <a:off x="7008286" y="1104458"/>
            <a:ext cx="374244" cy="472673"/>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dirty="0"/>
              <a:t>4</a:t>
            </a:r>
            <a:endParaRPr lang="ru-RU" dirty="0"/>
          </a:p>
        </p:txBody>
      </p:sp>
      <p:sp>
        <p:nvSpPr>
          <p:cNvPr id="8" name="Стрелка: пятиугольник 7">
            <a:extLst>
              <a:ext uri="{FF2B5EF4-FFF2-40B4-BE49-F238E27FC236}">
                <a16:creationId xmlns:a16="http://schemas.microsoft.com/office/drawing/2014/main" id="{34B87190-8B24-4C46-9E5E-6E59D53ED061}"/>
              </a:ext>
            </a:extLst>
          </p:cNvPr>
          <p:cNvSpPr/>
          <p:nvPr/>
        </p:nvSpPr>
        <p:spPr>
          <a:xfrm rot="5400000">
            <a:off x="4202333" y="1104457"/>
            <a:ext cx="374244" cy="472673"/>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dirty="0"/>
              <a:t>3</a:t>
            </a:r>
            <a:endParaRPr lang="ru-RU" dirty="0"/>
          </a:p>
        </p:txBody>
      </p:sp>
    </p:spTree>
    <p:extLst>
      <p:ext uri="{BB962C8B-B14F-4D97-AF65-F5344CB8AC3E}">
        <p14:creationId xmlns:p14="http://schemas.microsoft.com/office/powerpoint/2010/main" val="313223474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6688455" cy="509260"/>
          </a:xfrm>
        </p:spPr>
        <p:txBody>
          <a:bodyPr>
            <a:noAutofit/>
          </a:bodyPr>
          <a:lstStyle/>
          <a:p>
            <a:r>
              <a:rPr lang="ru-RU" sz="2400" b="1" dirty="0"/>
              <a:t>Выполнение заданий группами участников</a:t>
            </a:r>
          </a:p>
        </p:txBody>
      </p:sp>
      <p:sp>
        <p:nvSpPr>
          <p:cNvPr id="5" name="TextBox 4">
            <a:extLst>
              <a:ext uri="{FF2B5EF4-FFF2-40B4-BE49-F238E27FC236}">
                <a16:creationId xmlns:a16="http://schemas.microsoft.com/office/drawing/2014/main" id="{7613EBE1-35DC-4102-A3CA-A028DA346C99}"/>
              </a:ext>
            </a:extLst>
          </p:cNvPr>
          <p:cNvSpPr txBox="1"/>
          <p:nvPr/>
        </p:nvSpPr>
        <p:spPr>
          <a:xfrm>
            <a:off x="10848875" y="31656"/>
            <a:ext cx="1343125" cy="276999"/>
          </a:xfrm>
          <a:prstGeom prst="rect">
            <a:avLst/>
          </a:prstGeom>
          <a:noFill/>
        </p:spPr>
        <p:txBody>
          <a:bodyPr wrap="none" rtlCol="0">
            <a:spAutoFit/>
          </a:bodyPr>
          <a:lstStyle/>
          <a:p>
            <a:r>
              <a:rPr lang="ru-RU" sz="1200" dirty="0">
                <a:solidFill>
                  <a:schemeClr val="tx2">
                    <a:lumMod val="40000"/>
                    <a:lumOff val="60000"/>
                  </a:schemeClr>
                </a:solidFill>
              </a:rPr>
              <a:t>Биология, 5 класс</a:t>
            </a:r>
          </a:p>
        </p:txBody>
      </p:sp>
      <p:pic>
        <p:nvPicPr>
          <p:cNvPr id="3" name="Рисунок 2">
            <a:extLst>
              <a:ext uri="{FF2B5EF4-FFF2-40B4-BE49-F238E27FC236}">
                <a16:creationId xmlns:a16="http://schemas.microsoft.com/office/drawing/2014/main" id="{600727D1-9544-4D66-B6B3-733AAA9B0A5F}"/>
              </a:ext>
            </a:extLst>
          </p:cNvPr>
          <p:cNvPicPr>
            <a:picLocks noChangeAspect="1"/>
          </p:cNvPicPr>
          <p:nvPr/>
        </p:nvPicPr>
        <p:blipFill rotWithShape="1">
          <a:blip r:embed="rId2">
            <a:extLst>
              <a:ext uri="{28A0092B-C50C-407E-A947-70E740481C1C}">
                <a14:useLocalDpi xmlns:a14="http://schemas.microsoft.com/office/drawing/2010/main" val="0"/>
              </a:ext>
            </a:extLst>
          </a:blip>
          <a:srcRect t="13207"/>
          <a:stretch/>
        </p:blipFill>
        <p:spPr>
          <a:xfrm>
            <a:off x="1489261" y="1055803"/>
            <a:ext cx="8740589" cy="5057480"/>
          </a:xfrm>
          <a:prstGeom prst="rect">
            <a:avLst/>
          </a:prstGeom>
        </p:spPr>
      </p:pic>
    </p:spTree>
    <p:extLst>
      <p:ext uri="{BB962C8B-B14F-4D97-AF65-F5344CB8AC3E}">
        <p14:creationId xmlns:p14="http://schemas.microsoft.com/office/powerpoint/2010/main" val="59181579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491967" y="288781"/>
            <a:ext cx="8032767" cy="509260"/>
          </a:xfrm>
        </p:spPr>
        <p:txBody>
          <a:bodyPr>
            <a:noAutofit/>
          </a:bodyPr>
          <a:lstStyle/>
          <a:p>
            <a:r>
              <a:rPr lang="ru-RU" sz="2400" b="1" dirty="0"/>
              <a:t>Сравнение отметок за работу с отметками по журналу</a:t>
            </a:r>
          </a:p>
        </p:txBody>
      </p:sp>
      <p:sp>
        <p:nvSpPr>
          <p:cNvPr id="4" name="TextBox 3">
            <a:extLst>
              <a:ext uri="{FF2B5EF4-FFF2-40B4-BE49-F238E27FC236}">
                <a16:creationId xmlns:a16="http://schemas.microsoft.com/office/drawing/2014/main" id="{8DDE49AE-D492-445E-A32E-2C4220CAC64A}"/>
              </a:ext>
            </a:extLst>
          </p:cNvPr>
          <p:cNvSpPr txBox="1"/>
          <p:nvPr/>
        </p:nvSpPr>
        <p:spPr>
          <a:xfrm>
            <a:off x="10848875" y="31656"/>
            <a:ext cx="1343125" cy="276999"/>
          </a:xfrm>
          <a:prstGeom prst="rect">
            <a:avLst/>
          </a:prstGeom>
          <a:noFill/>
        </p:spPr>
        <p:txBody>
          <a:bodyPr wrap="none" rtlCol="0">
            <a:spAutoFit/>
          </a:bodyPr>
          <a:lstStyle/>
          <a:p>
            <a:r>
              <a:rPr lang="ru-RU" sz="1200" dirty="0">
                <a:solidFill>
                  <a:schemeClr val="tx2">
                    <a:lumMod val="40000"/>
                    <a:lumOff val="60000"/>
                  </a:schemeClr>
                </a:solidFill>
              </a:rPr>
              <a:t>Биология, 5 класс</a:t>
            </a:r>
          </a:p>
        </p:txBody>
      </p:sp>
      <p:graphicFrame>
        <p:nvGraphicFramePr>
          <p:cNvPr id="5" name="Диаграмма 4">
            <a:extLst>
              <a:ext uri="{FF2B5EF4-FFF2-40B4-BE49-F238E27FC236}">
                <a16:creationId xmlns:a16="http://schemas.microsoft.com/office/drawing/2014/main" id="{48A3DFB3-FC4C-4F80-8F62-A6388113E92A}"/>
              </a:ext>
            </a:extLst>
          </p:cNvPr>
          <p:cNvGraphicFramePr>
            <a:graphicFrameLocks/>
          </p:cNvGraphicFramePr>
          <p:nvPr>
            <p:extLst>
              <p:ext uri="{D42A27DB-BD31-4B8C-83A1-F6EECF244321}">
                <p14:modId xmlns:p14="http://schemas.microsoft.com/office/powerpoint/2010/main" val="3836617861"/>
              </p:ext>
            </p:extLst>
          </p:nvPr>
        </p:nvGraphicFramePr>
        <p:xfrm>
          <a:off x="1217839" y="768926"/>
          <a:ext cx="10632416" cy="608907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14761477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6FA4C46F-5D12-76B5-8BC8-F8B04389451E}"/>
              </a:ext>
            </a:extLst>
          </p:cNvPr>
          <p:cNvSpPr>
            <a:spLocks noGrp="1"/>
          </p:cNvSpPr>
          <p:nvPr>
            <p:ph type="title"/>
          </p:nvPr>
        </p:nvSpPr>
        <p:spPr>
          <a:xfrm>
            <a:off x="3531870" y="297181"/>
            <a:ext cx="10728960" cy="594360"/>
          </a:xfrm>
        </p:spPr>
        <p:txBody>
          <a:bodyPr>
            <a:normAutofit/>
          </a:bodyPr>
          <a:lstStyle/>
          <a:p>
            <a:r>
              <a:rPr lang="ru-RU" b="1" dirty="0"/>
              <a:t>Выводы</a:t>
            </a:r>
          </a:p>
        </p:txBody>
      </p:sp>
      <p:sp>
        <p:nvSpPr>
          <p:cNvPr id="7" name="Объект 4">
            <a:extLst>
              <a:ext uri="{FF2B5EF4-FFF2-40B4-BE49-F238E27FC236}">
                <a16:creationId xmlns:a16="http://schemas.microsoft.com/office/drawing/2014/main" id="{C43E84AE-2FC9-4608-BADC-F993BE74A5F5}"/>
              </a:ext>
            </a:extLst>
          </p:cNvPr>
          <p:cNvSpPr>
            <a:spLocks noGrp="1"/>
          </p:cNvSpPr>
          <p:nvPr>
            <p:ph idx="1"/>
          </p:nvPr>
        </p:nvSpPr>
        <p:spPr>
          <a:xfrm>
            <a:off x="436284" y="1237507"/>
            <a:ext cx="11467694" cy="5323312"/>
          </a:xfrm>
        </p:spPr>
        <p:txBody>
          <a:bodyPr>
            <a:normAutofit/>
          </a:bodyPr>
          <a:lstStyle/>
          <a:p>
            <a:pPr marL="285750" indent="-285750">
              <a:buFont typeface="Courier New" panose="02070309020205020404" pitchFamily="49" charset="0"/>
              <a:buChar char="o"/>
            </a:pPr>
            <a:r>
              <a:rPr lang="ru-RU" dirty="0"/>
              <a:t>В ВПР по биологии в 5 классах приняло участие </a:t>
            </a:r>
            <a:r>
              <a:rPr lang="ru-RU" b="1" dirty="0"/>
              <a:t>9845</a:t>
            </a:r>
            <a:r>
              <a:rPr lang="ru-RU" dirty="0"/>
              <a:t> человек.</a:t>
            </a:r>
          </a:p>
          <a:p>
            <a:endParaRPr lang="ru-RU" dirty="0"/>
          </a:p>
          <a:p>
            <a:pPr marL="285750" indent="-285750">
              <a:buFont typeface="Courier New" panose="02070309020205020404" pitchFamily="49" charset="0"/>
              <a:buChar char="o"/>
            </a:pPr>
            <a:r>
              <a:rPr lang="ru-RU" dirty="0"/>
              <a:t>Не справились с  работой (получили «2») </a:t>
            </a:r>
            <a:r>
              <a:rPr lang="ru-RU" b="1" dirty="0"/>
              <a:t>274</a:t>
            </a:r>
            <a:r>
              <a:rPr lang="ru-RU" dirty="0"/>
              <a:t> участника (</a:t>
            </a:r>
            <a:r>
              <a:rPr lang="ru-RU" b="1" dirty="0"/>
              <a:t>2,78</a:t>
            </a:r>
            <a:r>
              <a:rPr lang="ru-RU" dirty="0"/>
              <a:t>%).</a:t>
            </a:r>
          </a:p>
          <a:p>
            <a:endParaRPr lang="ru-RU" dirty="0"/>
          </a:p>
          <a:p>
            <a:pPr marL="285750" indent="-285750">
              <a:buFont typeface="Courier New" panose="02070309020205020404" pitchFamily="49" charset="0"/>
              <a:buChar char="o"/>
            </a:pPr>
            <a:r>
              <a:rPr lang="ru-RU" dirty="0"/>
              <a:t> </a:t>
            </a:r>
            <a:r>
              <a:rPr lang="ru-RU" b="1" dirty="0"/>
              <a:t>55,66 </a:t>
            </a:r>
            <a:r>
              <a:rPr lang="ru-RU" dirty="0"/>
              <a:t>% участников показали качество знаний (получили «4» и «5») в  процессе выполнения работы.</a:t>
            </a:r>
          </a:p>
          <a:p>
            <a:endParaRPr lang="ru-RU" dirty="0"/>
          </a:p>
          <a:p>
            <a:pPr marL="285750" indent="-285750">
              <a:buFont typeface="Courier New" panose="02070309020205020404" pitchFamily="49" charset="0"/>
              <a:buChar char="o"/>
            </a:pPr>
            <a:r>
              <a:rPr lang="ru-RU" dirty="0"/>
              <a:t>Наибольшую сложность при выполнении работы вызвали задания № </a:t>
            </a:r>
            <a:r>
              <a:rPr lang="ru-RU" b="1" dirty="0"/>
              <a:t>1.2, 1.3, 2.2, 5.2, 6, 13, 16.1, 16.2, 18, 19.</a:t>
            </a:r>
            <a:endParaRPr lang="ru-RU" dirty="0"/>
          </a:p>
          <a:p>
            <a:endParaRPr lang="ru-RU" dirty="0"/>
          </a:p>
        </p:txBody>
      </p:sp>
      <p:sp>
        <p:nvSpPr>
          <p:cNvPr id="5" name="TextBox 4">
            <a:extLst>
              <a:ext uri="{FF2B5EF4-FFF2-40B4-BE49-F238E27FC236}">
                <a16:creationId xmlns:a16="http://schemas.microsoft.com/office/drawing/2014/main" id="{7DC70100-4302-42E0-B43A-200F50367783}"/>
              </a:ext>
            </a:extLst>
          </p:cNvPr>
          <p:cNvSpPr txBox="1"/>
          <p:nvPr/>
        </p:nvSpPr>
        <p:spPr>
          <a:xfrm>
            <a:off x="10848875" y="31656"/>
            <a:ext cx="1343125" cy="276999"/>
          </a:xfrm>
          <a:prstGeom prst="rect">
            <a:avLst/>
          </a:prstGeom>
          <a:noFill/>
        </p:spPr>
        <p:txBody>
          <a:bodyPr wrap="none" rtlCol="0">
            <a:spAutoFit/>
          </a:bodyPr>
          <a:lstStyle/>
          <a:p>
            <a:r>
              <a:rPr lang="ru-RU" sz="1200" dirty="0">
                <a:solidFill>
                  <a:schemeClr val="tx2">
                    <a:lumMod val="40000"/>
                    <a:lumOff val="60000"/>
                  </a:schemeClr>
                </a:solidFill>
              </a:rPr>
              <a:t>Биология, 5 класс</a:t>
            </a:r>
          </a:p>
        </p:txBody>
      </p:sp>
    </p:spTree>
    <p:extLst>
      <p:ext uri="{BB962C8B-B14F-4D97-AF65-F5344CB8AC3E}">
        <p14:creationId xmlns:p14="http://schemas.microsoft.com/office/powerpoint/2010/main" val="291798091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a:extLst>
              <a:ext uri="{FF2B5EF4-FFF2-40B4-BE49-F238E27FC236}">
                <a16:creationId xmlns:a16="http://schemas.microsoft.com/office/drawing/2014/main" id="{E7192A1F-275E-951D-1242-8D6271F06BC5}"/>
              </a:ext>
            </a:extLst>
          </p:cNvPr>
          <p:cNvSpPr>
            <a:spLocks noGrp="1"/>
          </p:cNvSpPr>
          <p:nvPr>
            <p:ph idx="1"/>
          </p:nvPr>
        </p:nvSpPr>
        <p:spPr>
          <a:xfrm>
            <a:off x="1061857" y="1993557"/>
            <a:ext cx="10068285" cy="4740464"/>
          </a:xfrm>
        </p:spPr>
        <p:txBody>
          <a:bodyPr>
            <a:normAutofit/>
          </a:bodyPr>
          <a:lstStyle/>
          <a:p>
            <a:pPr algn="ctr"/>
            <a:r>
              <a:rPr lang="ru-RU" sz="6600" b="1" dirty="0"/>
              <a:t>Основные результаты </a:t>
            </a:r>
          </a:p>
          <a:p>
            <a:pPr algn="ctr"/>
            <a:r>
              <a:rPr lang="ru-RU" sz="6600" b="1" dirty="0"/>
              <a:t>по истории</a:t>
            </a:r>
          </a:p>
        </p:txBody>
      </p:sp>
    </p:spTree>
    <p:extLst>
      <p:ext uri="{BB962C8B-B14F-4D97-AF65-F5344CB8AC3E}">
        <p14:creationId xmlns:p14="http://schemas.microsoft.com/office/powerpoint/2010/main" val="298776768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90F7D01D-7223-435B-A3CF-762E77D525DC}"/>
              </a:ext>
            </a:extLst>
          </p:cNvPr>
          <p:cNvSpPr txBox="1">
            <a:spLocks/>
          </p:cNvSpPr>
          <p:nvPr/>
        </p:nvSpPr>
        <p:spPr>
          <a:xfrm>
            <a:off x="3490686" y="290710"/>
            <a:ext cx="3116580" cy="59436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800" kern="1200">
                <a:solidFill>
                  <a:srgbClr val="138189"/>
                </a:solidFill>
                <a:latin typeface="+mj-lt"/>
                <a:ea typeface="+mj-ea"/>
                <a:cs typeface="+mj-cs"/>
              </a:defRPr>
            </a:lvl1pPr>
          </a:lstStyle>
          <a:p>
            <a:r>
              <a:rPr lang="ru-RU" sz="2400" dirty="0"/>
              <a:t>Описание работы</a:t>
            </a:r>
          </a:p>
        </p:txBody>
      </p:sp>
      <p:sp>
        <p:nvSpPr>
          <p:cNvPr id="5" name="Прямоугольник: скругленные углы 4">
            <a:extLst>
              <a:ext uri="{FF2B5EF4-FFF2-40B4-BE49-F238E27FC236}">
                <a16:creationId xmlns:a16="http://schemas.microsoft.com/office/drawing/2014/main" id="{F452794E-3ABB-4847-9459-CB69FDB4776B}"/>
              </a:ext>
            </a:extLst>
          </p:cNvPr>
          <p:cNvSpPr/>
          <p:nvPr/>
        </p:nvSpPr>
        <p:spPr>
          <a:xfrm>
            <a:off x="108739" y="2341046"/>
            <a:ext cx="1723356" cy="1518852"/>
          </a:xfrm>
          <a:prstGeom prst="roundRect">
            <a:avLst/>
          </a:prstGeom>
          <a:solidFill>
            <a:srgbClr val="429AA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8</a:t>
            </a:r>
            <a:r>
              <a:rPr lang="en-US" dirty="0">
                <a:solidFill>
                  <a:sysClr val="windowText" lastClr="000000"/>
                </a:solidFill>
              </a:rPr>
              <a:t> </a:t>
            </a:r>
            <a:r>
              <a:rPr lang="ru-RU" dirty="0">
                <a:solidFill>
                  <a:sysClr val="windowText" lastClr="000000"/>
                </a:solidFill>
              </a:rPr>
              <a:t>заданий</a:t>
            </a:r>
          </a:p>
        </p:txBody>
      </p:sp>
      <p:sp>
        <p:nvSpPr>
          <p:cNvPr id="8" name="Прямоугольник: скругленные углы 7">
            <a:extLst>
              <a:ext uri="{FF2B5EF4-FFF2-40B4-BE49-F238E27FC236}">
                <a16:creationId xmlns:a16="http://schemas.microsoft.com/office/drawing/2014/main" id="{F4BA2786-3DFF-41D6-A840-04D3ABEAA725}"/>
              </a:ext>
            </a:extLst>
          </p:cNvPr>
          <p:cNvSpPr/>
          <p:nvPr/>
        </p:nvSpPr>
        <p:spPr>
          <a:xfrm>
            <a:off x="1958699" y="2511115"/>
            <a:ext cx="2883243" cy="59436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7 заданий базового уровня сложности</a:t>
            </a:r>
          </a:p>
        </p:txBody>
      </p:sp>
      <p:sp>
        <p:nvSpPr>
          <p:cNvPr id="9" name="Прямоугольник: скругленные углы 8">
            <a:extLst>
              <a:ext uri="{FF2B5EF4-FFF2-40B4-BE49-F238E27FC236}">
                <a16:creationId xmlns:a16="http://schemas.microsoft.com/office/drawing/2014/main" id="{BE1EAEA2-B72C-4122-8C12-CC36DD7CF02D}"/>
              </a:ext>
            </a:extLst>
          </p:cNvPr>
          <p:cNvSpPr/>
          <p:nvPr/>
        </p:nvSpPr>
        <p:spPr>
          <a:xfrm>
            <a:off x="113682" y="5200288"/>
            <a:ext cx="1723356" cy="1518852"/>
          </a:xfrm>
          <a:prstGeom prst="roundRect">
            <a:avLst/>
          </a:prstGeom>
          <a:solidFill>
            <a:srgbClr val="429AA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Работа состоит </a:t>
            </a:r>
          </a:p>
          <a:p>
            <a:pPr algn="ctr"/>
            <a:r>
              <a:rPr lang="ru-RU" dirty="0">
                <a:solidFill>
                  <a:schemeClr val="tx1"/>
                </a:solidFill>
              </a:rPr>
              <a:t>из одной части</a:t>
            </a:r>
          </a:p>
        </p:txBody>
      </p:sp>
      <p:sp>
        <p:nvSpPr>
          <p:cNvPr id="10" name="Прямоугольник: скругленные углы 9">
            <a:extLst>
              <a:ext uri="{FF2B5EF4-FFF2-40B4-BE49-F238E27FC236}">
                <a16:creationId xmlns:a16="http://schemas.microsoft.com/office/drawing/2014/main" id="{D31FB0FC-E027-4013-AD37-A9F2A0F8AB8A}"/>
              </a:ext>
            </a:extLst>
          </p:cNvPr>
          <p:cNvSpPr/>
          <p:nvPr/>
        </p:nvSpPr>
        <p:spPr>
          <a:xfrm>
            <a:off x="3397406" y="5177651"/>
            <a:ext cx="8726546" cy="1518852"/>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dirty="0">
                <a:solidFill>
                  <a:schemeClr val="tx1"/>
                </a:solidFill>
              </a:rPr>
              <a:t>Задание 1 - работа с лентой времени.</a:t>
            </a:r>
          </a:p>
          <a:p>
            <a:r>
              <a:rPr lang="ru-RU" dirty="0">
                <a:solidFill>
                  <a:schemeClr val="tx1"/>
                </a:solidFill>
              </a:rPr>
              <a:t>Задание 2 - работа с контурной картой.</a:t>
            </a:r>
          </a:p>
          <a:p>
            <a:r>
              <a:rPr lang="ru-RU" dirty="0">
                <a:solidFill>
                  <a:schemeClr val="tx1"/>
                </a:solidFill>
              </a:rPr>
              <a:t>Задания 3-4 - посредственность цифр или букв.</a:t>
            </a:r>
          </a:p>
          <a:p>
            <a:r>
              <a:rPr lang="ru-RU" dirty="0">
                <a:solidFill>
                  <a:schemeClr val="tx1"/>
                </a:solidFill>
              </a:rPr>
              <a:t>Задания 5-8 - развернутый ответ.</a:t>
            </a:r>
          </a:p>
        </p:txBody>
      </p:sp>
      <p:sp>
        <p:nvSpPr>
          <p:cNvPr id="12" name="Прямоугольник: скругленные углы 11">
            <a:extLst>
              <a:ext uri="{FF2B5EF4-FFF2-40B4-BE49-F238E27FC236}">
                <a16:creationId xmlns:a16="http://schemas.microsoft.com/office/drawing/2014/main" id="{50E5816E-2110-4725-BDF8-B4AAAD3DAE81}"/>
              </a:ext>
            </a:extLst>
          </p:cNvPr>
          <p:cNvSpPr/>
          <p:nvPr/>
        </p:nvSpPr>
        <p:spPr>
          <a:xfrm>
            <a:off x="5048976" y="3265538"/>
            <a:ext cx="2533130" cy="58360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минимальный балл за работу - 5</a:t>
            </a:r>
            <a:endParaRPr lang="ru-RU" b="1" dirty="0">
              <a:solidFill>
                <a:sysClr val="windowText" lastClr="000000"/>
              </a:solidFill>
            </a:endParaRPr>
          </a:p>
        </p:txBody>
      </p:sp>
      <p:sp>
        <p:nvSpPr>
          <p:cNvPr id="13" name="Прямоугольник: скругленные углы 12">
            <a:extLst>
              <a:ext uri="{FF2B5EF4-FFF2-40B4-BE49-F238E27FC236}">
                <a16:creationId xmlns:a16="http://schemas.microsoft.com/office/drawing/2014/main" id="{7EC46491-BD9C-4F30-ABB8-8D06FC9DB66F}"/>
              </a:ext>
            </a:extLst>
          </p:cNvPr>
          <p:cNvSpPr/>
          <p:nvPr/>
        </p:nvSpPr>
        <p:spPr>
          <a:xfrm>
            <a:off x="5048976" y="2351806"/>
            <a:ext cx="2533130" cy="58360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максимальный балл за работу -  </a:t>
            </a:r>
            <a:r>
              <a:rPr lang="ru-RU" b="1" dirty="0">
                <a:solidFill>
                  <a:sysClr val="windowText" lastClr="000000"/>
                </a:solidFill>
              </a:rPr>
              <a:t>16</a:t>
            </a:r>
          </a:p>
        </p:txBody>
      </p:sp>
      <p:sp>
        <p:nvSpPr>
          <p:cNvPr id="15" name="Прямоугольник: скругленные углы 14">
            <a:extLst>
              <a:ext uri="{FF2B5EF4-FFF2-40B4-BE49-F238E27FC236}">
                <a16:creationId xmlns:a16="http://schemas.microsoft.com/office/drawing/2014/main" id="{2BD5BEBA-741E-4EA2-8876-EB92469EB874}"/>
              </a:ext>
            </a:extLst>
          </p:cNvPr>
          <p:cNvSpPr/>
          <p:nvPr/>
        </p:nvSpPr>
        <p:spPr>
          <a:xfrm>
            <a:off x="8207221" y="1422511"/>
            <a:ext cx="3525107" cy="807308"/>
          </a:xfrm>
          <a:prstGeom prst="roundRect">
            <a:avLst/>
          </a:prstGeom>
          <a:solidFill>
            <a:srgbClr val="429AA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Перевод первичных баллов </a:t>
            </a:r>
          </a:p>
          <a:p>
            <a:pPr algn="ctr"/>
            <a:r>
              <a:rPr lang="ru-RU" dirty="0">
                <a:solidFill>
                  <a:sysClr val="windowText" lastClr="000000"/>
                </a:solidFill>
              </a:rPr>
              <a:t>в  отметки по пятибалльной шкале</a:t>
            </a:r>
          </a:p>
        </p:txBody>
      </p:sp>
      <p:graphicFrame>
        <p:nvGraphicFramePr>
          <p:cNvPr id="16" name="Таблица 15">
            <a:extLst>
              <a:ext uri="{FF2B5EF4-FFF2-40B4-BE49-F238E27FC236}">
                <a16:creationId xmlns:a16="http://schemas.microsoft.com/office/drawing/2014/main" id="{7506DA7C-50E6-4EB1-B291-D46D75408635}"/>
              </a:ext>
            </a:extLst>
          </p:cNvPr>
          <p:cNvGraphicFramePr>
            <a:graphicFrameLocks noGrp="1"/>
          </p:cNvGraphicFramePr>
          <p:nvPr>
            <p:extLst>
              <p:ext uri="{D42A27DB-BD31-4B8C-83A1-F6EECF244321}">
                <p14:modId xmlns:p14="http://schemas.microsoft.com/office/powerpoint/2010/main" val="2983391525"/>
              </p:ext>
            </p:extLst>
          </p:nvPr>
        </p:nvGraphicFramePr>
        <p:xfrm>
          <a:off x="7953375" y="2389325"/>
          <a:ext cx="4002735" cy="1715950"/>
        </p:xfrm>
        <a:graphic>
          <a:graphicData uri="http://schemas.openxmlformats.org/drawingml/2006/table">
            <a:tbl>
              <a:tblPr firstRow="1" bandRow="1">
                <a:tableStyleId>{5940675A-B579-460E-94D1-54222C63F5DA}</a:tableStyleId>
              </a:tblPr>
              <a:tblGrid>
                <a:gridCol w="1276814">
                  <a:extLst>
                    <a:ext uri="{9D8B030D-6E8A-4147-A177-3AD203B41FA5}">
                      <a16:colId xmlns:a16="http://schemas.microsoft.com/office/drawing/2014/main" val="3089212738"/>
                    </a:ext>
                  </a:extLst>
                </a:gridCol>
                <a:gridCol w="705455">
                  <a:extLst>
                    <a:ext uri="{9D8B030D-6E8A-4147-A177-3AD203B41FA5}">
                      <a16:colId xmlns:a16="http://schemas.microsoft.com/office/drawing/2014/main" val="469627586"/>
                    </a:ext>
                  </a:extLst>
                </a:gridCol>
                <a:gridCol w="673488">
                  <a:extLst>
                    <a:ext uri="{9D8B030D-6E8A-4147-A177-3AD203B41FA5}">
                      <a16:colId xmlns:a16="http://schemas.microsoft.com/office/drawing/2014/main" val="1410754882"/>
                    </a:ext>
                  </a:extLst>
                </a:gridCol>
                <a:gridCol w="664134">
                  <a:extLst>
                    <a:ext uri="{9D8B030D-6E8A-4147-A177-3AD203B41FA5}">
                      <a16:colId xmlns:a16="http://schemas.microsoft.com/office/drawing/2014/main" val="3208314456"/>
                    </a:ext>
                  </a:extLst>
                </a:gridCol>
                <a:gridCol w="682844">
                  <a:extLst>
                    <a:ext uri="{9D8B030D-6E8A-4147-A177-3AD203B41FA5}">
                      <a16:colId xmlns:a16="http://schemas.microsoft.com/office/drawing/2014/main" val="4101601159"/>
                    </a:ext>
                  </a:extLst>
                </a:gridCol>
              </a:tblGrid>
              <a:tr h="777992">
                <a:tc>
                  <a:txBody>
                    <a:bodyPr/>
                    <a:lstStyle/>
                    <a:p>
                      <a:pPr algn="ctr"/>
                      <a:r>
                        <a:rPr lang="ru-RU" sz="1600" dirty="0"/>
                        <a:t>Отметка</a:t>
                      </a:r>
                    </a:p>
                  </a:txBody>
                  <a:tcPr anchor="ctr"/>
                </a:tc>
                <a:tc>
                  <a:txBody>
                    <a:bodyPr/>
                    <a:lstStyle/>
                    <a:p>
                      <a:pPr algn="ctr"/>
                      <a:r>
                        <a:rPr lang="ru-RU" sz="1600" dirty="0"/>
                        <a:t>«2»</a:t>
                      </a:r>
                    </a:p>
                  </a:txBody>
                  <a:tcPr anchor="ctr"/>
                </a:tc>
                <a:tc>
                  <a:txBody>
                    <a:bodyPr/>
                    <a:lstStyle/>
                    <a:p>
                      <a:pPr algn="ctr"/>
                      <a:r>
                        <a:rPr lang="ru-RU" sz="1600" dirty="0"/>
                        <a:t>«3»</a:t>
                      </a:r>
                    </a:p>
                  </a:txBody>
                  <a:tcPr anchor="ctr"/>
                </a:tc>
                <a:tc>
                  <a:txBody>
                    <a:bodyPr/>
                    <a:lstStyle/>
                    <a:p>
                      <a:pPr algn="ctr"/>
                      <a:r>
                        <a:rPr lang="ru-RU" sz="1600" dirty="0"/>
                        <a:t>«4»</a:t>
                      </a:r>
                    </a:p>
                  </a:txBody>
                  <a:tcPr anchor="ctr"/>
                </a:tc>
                <a:tc>
                  <a:txBody>
                    <a:bodyPr/>
                    <a:lstStyle/>
                    <a:p>
                      <a:pPr algn="ctr"/>
                      <a:r>
                        <a:rPr lang="ru-RU" sz="1600" dirty="0"/>
                        <a:t>«5»</a:t>
                      </a:r>
                    </a:p>
                  </a:txBody>
                  <a:tcPr anchor="ctr"/>
                </a:tc>
                <a:extLst>
                  <a:ext uri="{0D108BD9-81ED-4DB2-BD59-A6C34878D82A}">
                    <a16:rowId xmlns:a16="http://schemas.microsoft.com/office/drawing/2014/main" val="3892861024"/>
                  </a:ext>
                </a:extLst>
              </a:tr>
              <a:tr h="937958">
                <a:tc>
                  <a:txBody>
                    <a:bodyPr/>
                    <a:lstStyle/>
                    <a:p>
                      <a:pPr algn="ctr"/>
                      <a:r>
                        <a:rPr lang="ru-RU" sz="1600" dirty="0"/>
                        <a:t>Первичные баллы</a:t>
                      </a:r>
                    </a:p>
                  </a:txBody>
                  <a:tcPr anchor="ctr"/>
                </a:tc>
                <a:tc>
                  <a:txBody>
                    <a:bodyPr/>
                    <a:lstStyle/>
                    <a:p>
                      <a:pPr algn="ctr"/>
                      <a:r>
                        <a:rPr lang="ru-RU" sz="1600" dirty="0"/>
                        <a:t>0-4</a:t>
                      </a:r>
                    </a:p>
                  </a:txBody>
                  <a:tcPr anchor="ctr"/>
                </a:tc>
                <a:tc>
                  <a:txBody>
                    <a:bodyPr/>
                    <a:lstStyle/>
                    <a:p>
                      <a:pPr algn="ctr"/>
                      <a:r>
                        <a:rPr lang="ru-RU" sz="1600" dirty="0"/>
                        <a:t>5-8</a:t>
                      </a:r>
                    </a:p>
                  </a:txBody>
                  <a:tcPr anchor="ctr"/>
                </a:tc>
                <a:tc>
                  <a:txBody>
                    <a:bodyPr/>
                    <a:lstStyle/>
                    <a:p>
                      <a:pPr algn="ctr"/>
                      <a:r>
                        <a:rPr lang="ru-RU" sz="1600" dirty="0"/>
                        <a:t>9-12</a:t>
                      </a:r>
                    </a:p>
                  </a:txBody>
                  <a:tcPr anchor="ctr"/>
                </a:tc>
                <a:tc>
                  <a:txBody>
                    <a:bodyPr/>
                    <a:lstStyle/>
                    <a:p>
                      <a:pPr algn="ctr"/>
                      <a:r>
                        <a:rPr lang="ru-RU" sz="1600" dirty="0"/>
                        <a:t>13-16</a:t>
                      </a:r>
                    </a:p>
                  </a:txBody>
                  <a:tcPr anchor="ctr"/>
                </a:tc>
                <a:extLst>
                  <a:ext uri="{0D108BD9-81ED-4DB2-BD59-A6C34878D82A}">
                    <a16:rowId xmlns:a16="http://schemas.microsoft.com/office/drawing/2014/main" val="1517554406"/>
                  </a:ext>
                </a:extLst>
              </a:tr>
            </a:tbl>
          </a:graphicData>
        </a:graphic>
      </p:graphicFrame>
      <p:pic>
        <p:nvPicPr>
          <p:cNvPr id="17" name="Рисунок 16" descr="Часы">
            <a:extLst>
              <a:ext uri="{FF2B5EF4-FFF2-40B4-BE49-F238E27FC236}">
                <a16:creationId xmlns:a16="http://schemas.microsoft.com/office/drawing/2014/main" id="{305C066C-516A-49B0-B9CF-8A7285CF749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53612" y="3966678"/>
            <a:ext cx="1233610" cy="1233610"/>
          </a:xfrm>
          <a:prstGeom prst="rect">
            <a:avLst/>
          </a:prstGeom>
        </p:spPr>
      </p:pic>
      <p:sp>
        <p:nvSpPr>
          <p:cNvPr id="18" name="Прямоугольник: скругленные углы 17">
            <a:extLst>
              <a:ext uri="{FF2B5EF4-FFF2-40B4-BE49-F238E27FC236}">
                <a16:creationId xmlns:a16="http://schemas.microsoft.com/office/drawing/2014/main" id="{17BD4829-F0EE-426E-95EF-C14D905F9713}"/>
              </a:ext>
            </a:extLst>
          </p:cNvPr>
          <p:cNvSpPr/>
          <p:nvPr/>
        </p:nvSpPr>
        <p:spPr>
          <a:xfrm>
            <a:off x="1985236" y="5200288"/>
            <a:ext cx="1263972" cy="1518852"/>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45 минут</a:t>
            </a:r>
          </a:p>
        </p:txBody>
      </p:sp>
      <p:pic>
        <p:nvPicPr>
          <p:cNvPr id="20" name="Рисунок 19" descr="Документ">
            <a:extLst>
              <a:ext uri="{FF2B5EF4-FFF2-40B4-BE49-F238E27FC236}">
                <a16:creationId xmlns:a16="http://schemas.microsoft.com/office/drawing/2014/main" id="{0627694F-307C-4CA3-BF8D-9B63DD6F630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58475" y="1125928"/>
            <a:ext cx="1139034" cy="1139034"/>
          </a:xfrm>
          <a:prstGeom prst="rect">
            <a:avLst/>
          </a:prstGeom>
        </p:spPr>
      </p:pic>
      <p:pic>
        <p:nvPicPr>
          <p:cNvPr id="21" name="Рисунок 20" descr="Поделиться">
            <a:extLst>
              <a:ext uri="{FF2B5EF4-FFF2-40B4-BE49-F238E27FC236}">
                <a16:creationId xmlns:a16="http://schemas.microsoft.com/office/drawing/2014/main" id="{F8F9697D-AED4-4A45-A862-D48E11A392C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364744" y="208110"/>
            <a:ext cx="1054895" cy="1054895"/>
          </a:xfrm>
          <a:prstGeom prst="rect">
            <a:avLst/>
          </a:prstGeom>
        </p:spPr>
      </p:pic>
      <p:sp>
        <p:nvSpPr>
          <p:cNvPr id="19" name="Прямоугольник: скругленные углы 18">
            <a:extLst>
              <a:ext uri="{FF2B5EF4-FFF2-40B4-BE49-F238E27FC236}">
                <a16:creationId xmlns:a16="http://schemas.microsoft.com/office/drawing/2014/main" id="{E7F6DD5A-C4D9-40EA-8F4D-F92FE5F89DE8}"/>
              </a:ext>
            </a:extLst>
          </p:cNvPr>
          <p:cNvSpPr/>
          <p:nvPr/>
        </p:nvSpPr>
        <p:spPr>
          <a:xfrm>
            <a:off x="1980098" y="3242293"/>
            <a:ext cx="2883243" cy="59436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1 задание повышенного уровня сложности</a:t>
            </a:r>
          </a:p>
        </p:txBody>
      </p:sp>
      <p:sp>
        <p:nvSpPr>
          <p:cNvPr id="22" name="TextBox 21">
            <a:extLst>
              <a:ext uri="{FF2B5EF4-FFF2-40B4-BE49-F238E27FC236}">
                <a16:creationId xmlns:a16="http://schemas.microsoft.com/office/drawing/2014/main" id="{5F7F0745-1A3D-4E5E-8431-8A8B34EF4D78}"/>
              </a:ext>
            </a:extLst>
          </p:cNvPr>
          <p:cNvSpPr txBox="1"/>
          <p:nvPr/>
        </p:nvSpPr>
        <p:spPr>
          <a:xfrm>
            <a:off x="10923063" y="0"/>
            <a:ext cx="1268937" cy="276999"/>
          </a:xfrm>
          <a:prstGeom prst="rect">
            <a:avLst/>
          </a:prstGeom>
          <a:noFill/>
        </p:spPr>
        <p:txBody>
          <a:bodyPr wrap="none" rtlCol="0">
            <a:spAutoFit/>
          </a:bodyPr>
          <a:lstStyle/>
          <a:p>
            <a:r>
              <a:rPr lang="ru-RU" sz="1200" dirty="0">
                <a:solidFill>
                  <a:schemeClr val="tx2">
                    <a:lumMod val="40000"/>
                    <a:lumOff val="60000"/>
                  </a:schemeClr>
                </a:solidFill>
              </a:rPr>
              <a:t>История, 5 класс</a:t>
            </a:r>
          </a:p>
        </p:txBody>
      </p:sp>
    </p:spTree>
    <p:extLst>
      <p:ext uri="{BB962C8B-B14F-4D97-AF65-F5344CB8AC3E}">
        <p14:creationId xmlns:p14="http://schemas.microsoft.com/office/powerpoint/2010/main" val="14902025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a:extLst>
              <a:ext uri="{FF2B5EF4-FFF2-40B4-BE49-F238E27FC236}">
                <a16:creationId xmlns:a16="http://schemas.microsoft.com/office/drawing/2014/main" id="{923AEC73-3C65-42DB-8517-994DE7F35046}"/>
              </a:ext>
            </a:extLst>
          </p:cNvPr>
          <p:cNvGraphicFramePr>
            <a:graphicFrameLocks noGrp="1"/>
          </p:cNvGraphicFramePr>
          <p:nvPr>
            <p:extLst>
              <p:ext uri="{D42A27DB-BD31-4B8C-83A1-F6EECF244321}">
                <p14:modId xmlns:p14="http://schemas.microsoft.com/office/powerpoint/2010/main" val="1167596482"/>
              </p:ext>
            </p:extLst>
          </p:nvPr>
        </p:nvGraphicFramePr>
        <p:xfrm>
          <a:off x="197709" y="1293247"/>
          <a:ext cx="11796582" cy="4535043"/>
        </p:xfrm>
        <a:graphic>
          <a:graphicData uri="http://schemas.openxmlformats.org/drawingml/2006/table">
            <a:tbl>
              <a:tblPr firstRow="1" firstCol="1" lastRow="1" lastCol="1" bandRow="1" bandCol="1">
                <a:noFill/>
                <a:tableStyleId>{5940675A-B579-460E-94D1-54222C63F5DA}</a:tableStyleId>
              </a:tblPr>
              <a:tblGrid>
                <a:gridCol w="649921">
                  <a:extLst>
                    <a:ext uri="{9D8B030D-6E8A-4147-A177-3AD203B41FA5}">
                      <a16:colId xmlns:a16="http://schemas.microsoft.com/office/drawing/2014/main" val="1602300257"/>
                    </a:ext>
                  </a:extLst>
                </a:gridCol>
                <a:gridCol w="11146661">
                  <a:extLst>
                    <a:ext uri="{9D8B030D-6E8A-4147-A177-3AD203B41FA5}">
                      <a16:colId xmlns:a16="http://schemas.microsoft.com/office/drawing/2014/main" val="3427477491"/>
                    </a:ext>
                  </a:extLst>
                </a:gridCol>
              </a:tblGrid>
              <a:tr h="387043">
                <a:tc>
                  <a:txBody>
                    <a:bodyPr/>
                    <a:lstStyle/>
                    <a:p>
                      <a:pPr algn="ctr">
                        <a:lnSpc>
                          <a:spcPct val="115000"/>
                        </a:lnSpc>
                        <a:spcBef>
                          <a:spcPts val="55"/>
                        </a:spcBef>
                        <a:spcAft>
                          <a:spcPts val="0"/>
                        </a:spcAft>
                        <a:tabLst>
                          <a:tab pos="452120" algn="l"/>
                        </a:tabLst>
                      </a:pPr>
                      <a:r>
                        <a:rPr lang="ru-RU" sz="1800" b="1" dirty="0">
                          <a:effectLst/>
                          <a:latin typeface="Times New Roman" panose="02020603050405020304" pitchFamily="18" charset="0"/>
                          <a:cs typeface="Times New Roman" panose="02020603050405020304" pitchFamily="18" charset="0"/>
                        </a:rPr>
                        <a:t>№</a:t>
                      </a:r>
                    </a:p>
                    <a:p>
                      <a:pPr algn="ctr">
                        <a:lnSpc>
                          <a:spcPct val="115000"/>
                        </a:lnSpc>
                        <a:spcBef>
                          <a:spcPts val="55"/>
                        </a:spcBef>
                        <a:spcAft>
                          <a:spcPts val="0"/>
                        </a:spcAft>
                        <a:tabLst>
                          <a:tab pos="452120" algn="l"/>
                        </a:tabLst>
                      </a:pPr>
                      <a:r>
                        <a:rPr lang="ru-RU" sz="1800" b="1" dirty="0">
                          <a:effectLst/>
                          <a:latin typeface="Times New Roman" panose="02020603050405020304" pitchFamily="18" charset="0"/>
                          <a:cs typeface="Times New Roman" panose="02020603050405020304" pitchFamily="18" charset="0"/>
                        </a:rPr>
                        <a:t>п/п</a:t>
                      </a:r>
                      <a:endParaRPr lang="ru-RU" sz="18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a:lnSpc>
                          <a:spcPct val="115000"/>
                        </a:lnSpc>
                        <a:spcBef>
                          <a:spcPts val="55"/>
                        </a:spcBef>
                        <a:spcAft>
                          <a:spcPts val="0"/>
                        </a:spcAft>
                        <a:tabLst>
                          <a:tab pos="452120" algn="l"/>
                        </a:tabLst>
                      </a:pPr>
                      <a:r>
                        <a:rPr lang="ru-RU" sz="1800" b="1" dirty="0">
                          <a:effectLst/>
                          <a:latin typeface="Times New Roman" panose="02020603050405020304" pitchFamily="18" charset="0"/>
                          <a:cs typeface="Times New Roman" panose="02020603050405020304" pitchFamily="18" charset="0"/>
                        </a:rPr>
                        <a:t>Блоки</a:t>
                      </a:r>
                      <a:r>
                        <a:rPr lang="ru-RU" sz="1800" b="1" spc="-35" dirty="0">
                          <a:effectLst/>
                          <a:latin typeface="Times New Roman" panose="02020603050405020304" pitchFamily="18" charset="0"/>
                          <a:cs typeface="Times New Roman" panose="02020603050405020304" pitchFamily="18" charset="0"/>
                        </a:rPr>
                        <a:t> </a:t>
                      </a:r>
                      <a:r>
                        <a:rPr lang="ru-RU" sz="1800" b="1" dirty="0" err="1">
                          <a:effectLst/>
                          <a:latin typeface="Times New Roman" panose="02020603050405020304" pitchFamily="18" charset="0"/>
                          <a:cs typeface="Times New Roman" panose="02020603050405020304" pitchFamily="18" charset="0"/>
                        </a:rPr>
                        <a:t>ПООП</a:t>
                      </a:r>
                      <a:r>
                        <a:rPr lang="ru-RU" sz="1800" b="1" spc="-35" dirty="0">
                          <a:effectLst/>
                          <a:latin typeface="Times New Roman" panose="02020603050405020304" pitchFamily="18" charset="0"/>
                          <a:cs typeface="Times New Roman" panose="02020603050405020304" pitchFamily="18" charset="0"/>
                        </a:rPr>
                        <a:t> </a:t>
                      </a:r>
                      <a:r>
                        <a:rPr lang="ru-RU" sz="1800" b="1" dirty="0">
                          <a:effectLst/>
                          <a:latin typeface="Times New Roman" panose="02020603050405020304" pitchFamily="18" charset="0"/>
                          <a:cs typeface="Times New Roman" panose="02020603050405020304" pitchFamily="18" charset="0"/>
                        </a:rPr>
                        <a:t>:</a:t>
                      </a:r>
                      <a:r>
                        <a:rPr lang="ru-RU" sz="1800" b="1" spc="-35" dirty="0">
                          <a:effectLst/>
                          <a:latin typeface="Times New Roman" panose="02020603050405020304" pitchFamily="18" charset="0"/>
                          <a:cs typeface="Times New Roman" panose="02020603050405020304" pitchFamily="18" charset="0"/>
                        </a:rPr>
                        <a:t> </a:t>
                      </a:r>
                      <a:r>
                        <a:rPr lang="ru-RU" sz="1800" b="1" dirty="0">
                          <a:effectLst/>
                          <a:latin typeface="Times New Roman" panose="02020603050405020304" pitchFamily="18" charset="0"/>
                          <a:cs typeface="Times New Roman" panose="02020603050405020304" pitchFamily="18" charset="0"/>
                        </a:rPr>
                        <a:t>выпускник</a:t>
                      </a:r>
                      <a:r>
                        <a:rPr lang="ru-RU" sz="1800" b="1" spc="-45" dirty="0">
                          <a:effectLst/>
                          <a:latin typeface="Times New Roman" panose="02020603050405020304" pitchFamily="18" charset="0"/>
                          <a:cs typeface="Times New Roman" panose="02020603050405020304" pitchFamily="18" charset="0"/>
                        </a:rPr>
                        <a:t> </a:t>
                      </a:r>
                      <a:r>
                        <a:rPr lang="ru-RU" sz="1800" b="1" dirty="0">
                          <a:effectLst/>
                          <a:latin typeface="Times New Roman" panose="02020603050405020304" pitchFamily="18" charset="0"/>
                          <a:cs typeface="Times New Roman" panose="02020603050405020304" pitchFamily="18" charset="0"/>
                        </a:rPr>
                        <a:t>научится</a:t>
                      </a:r>
                      <a:r>
                        <a:rPr lang="ru-RU" sz="1800" b="1" spc="-35" dirty="0">
                          <a:effectLst/>
                          <a:latin typeface="Times New Roman" panose="02020603050405020304" pitchFamily="18" charset="0"/>
                          <a:cs typeface="Times New Roman" panose="02020603050405020304" pitchFamily="18" charset="0"/>
                        </a:rPr>
                        <a:t> </a:t>
                      </a:r>
                      <a:r>
                        <a:rPr lang="ru-RU" sz="1800" b="1" dirty="0">
                          <a:effectLst/>
                          <a:latin typeface="Times New Roman" panose="02020603050405020304" pitchFamily="18" charset="0"/>
                          <a:cs typeface="Times New Roman" panose="02020603050405020304" pitchFamily="18" charset="0"/>
                        </a:rPr>
                        <a:t>/</a:t>
                      </a:r>
                      <a:r>
                        <a:rPr lang="ru-RU" sz="1800" b="1" spc="-20" dirty="0">
                          <a:effectLst/>
                          <a:latin typeface="Times New Roman" panose="02020603050405020304" pitchFamily="18" charset="0"/>
                          <a:cs typeface="Times New Roman" panose="02020603050405020304" pitchFamily="18" charset="0"/>
                        </a:rPr>
                        <a:t> </a:t>
                      </a:r>
                      <a:r>
                        <a:rPr lang="ru-RU" sz="1800" b="1" dirty="0">
                          <a:effectLst/>
                          <a:latin typeface="Times New Roman" panose="02020603050405020304" pitchFamily="18" charset="0"/>
                          <a:cs typeface="Times New Roman" panose="02020603050405020304" pitchFamily="18" charset="0"/>
                        </a:rPr>
                        <a:t>получит </a:t>
                      </a:r>
                      <a:r>
                        <a:rPr lang="ru-RU" sz="1800" b="1" spc="-285" dirty="0">
                          <a:effectLst/>
                          <a:latin typeface="Times New Roman" panose="02020603050405020304" pitchFamily="18" charset="0"/>
                          <a:cs typeface="Times New Roman" panose="02020603050405020304" pitchFamily="18" charset="0"/>
                        </a:rPr>
                        <a:t> </a:t>
                      </a:r>
                      <a:r>
                        <a:rPr lang="ru-RU" sz="1800" b="1" dirty="0">
                          <a:effectLst/>
                          <a:latin typeface="Times New Roman" panose="02020603050405020304" pitchFamily="18" charset="0"/>
                          <a:cs typeface="Times New Roman" panose="02020603050405020304" pitchFamily="18" charset="0"/>
                        </a:rPr>
                        <a:t>возможность</a:t>
                      </a:r>
                      <a:r>
                        <a:rPr lang="ru-RU" sz="1800" b="1" spc="-10" dirty="0">
                          <a:effectLst/>
                          <a:latin typeface="Times New Roman" panose="02020603050405020304" pitchFamily="18" charset="0"/>
                          <a:cs typeface="Times New Roman" panose="02020603050405020304" pitchFamily="18" charset="0"/>
                        </a:rPr>
                        <a:t> </a:t>
                      </a:r>
                      <a:r>
                        <a:rPr lang="ru-RU" sz="1800" b="1" dirty="0">
                          <a:effectLst/>
                          <a:latin typeface="Times New Roman" panose="02020603050405020304" pitchFamily="18" charset="0"/>
                          <a:cs typeface="Times New Roman" panose="02020603050405020304" pitchFamily="18" charset="0"/>
                        </a:rPr>
                        <a:t>научиться</a:t>
                      </a:r>
                      <a:r>
                        <a:rPr lang="ru-RU" sz="1800" b="1" spc="-5" dirty="0">
                          <a:effectLst/>
                          <a:latin typeface="Times New Roman" panose="02020603050405020304" pitchFamily="18" charset="0"/>
                          <a:cs typeface="Times New Roman" panose="02020603050405020304" pitchFamily="18" charset="0"/>
                        </a:rPr>
                        <a:t> </a:t>
                      </a:r>
                      <a:r>
                        <a:rPr lang="ru-RU" sz="1800" b="1" dirty="0">
                          <a:effectLst/>
                          <a:latin typeface="Times New Roman" panose="02020603050405020304" pitchFamily="18" charset="0"/>
                          <a:cs typeface="Times New Roman" panose="02020603050405020304" pitchFamily="18" charset="0"/>
                        </a:rPr>
                        <a:t>или</a:t>
                      </a:r>
                      <a:r>
                        <a:rPr lang="ru-RU" sz="1800" b="1" spc="-10" dirty="0">
                          <a:effectLst/>
                          <a:latin typeface="Times New Roman" panose="02020603050405020304" pitchFamily="18" charset="0"/>
                          <a:cs typeface="Times New Roman" panose="02020603050405020304" pitchFamily="18" charset="0"/>
                        </a:rPr>
                        <a:t> </a:t>
                      </a:r>
                      <a:r>
                        <a:rPr lang="ru-RU" sz="1800" b="1" dirty="0">
                          <a:effectLst/>
                          <a:latin typeface="Times New Roman" panose="02020603050405020304" pitchFamily="18" charset="0"/>
                          <a:cs typeface="Times New Roman" panose="02020603050405020304" pitchFamily="18" charset="0"/>
                        </a:rPr>
                        <a:t>проверяемые требования</a:t>
                      </a:r>
                      <a:r>
                        <a:rPr lang="ru-RU" sz="1800" b="1" spc="-20" dirty="0">
                          <a:effectLst/>
                          <a:latin typeface="Times New Roman" panose="02020603050405020304" pitchFamily="18" charset="0"/>
                          <a:cs typeface="Times New Roman" panose="02020603050405020304" pitchFamily="18" charset="0"/>
                        </a:rPr>
                        <a:t> </a:t>
                      </a:r>
                      <a:r>
                        <a:rPr lang="ru-RU" sz="1800" b="1" dirty="0">
                          <a:effectLst/>
                          <a:latin typeface="Times New Roman" panose="02020603050405020304" pitchFamily="18" charset="0"/>
                          <a:cs typeface="Times New Roman" panose="02020603050405020304" pitchFamily="18" charset="0"/>
                        </a:rPr>
                        <a:t>(умения)</a:t>
                      </a:r>
                      <a:r>
                        <a:rPr lang="ru-RU" sz="1800" b="1" spc="-25" dirty="0">
                          <a:effectLst/>
                          <a:latin typeface="Times New Roman" panose="02020603050405020304" pitchFamily="18" charset="0"/>
                          <a:cs typeface="Times New Roman" panose="02020603050405020304" pitchFamily="18" charset="0"/>
                        </a:rPr>
                        <a:t> </a:t>
                      </a:r>
                      <a:r>
                        <a:rPr lang="ru-RU" sz="1800" b="1" dirty="0">
                          <a:effectLst/>
                          <a:latin typeface="Times New Roman" panose="02020603050405020304" pitchFamily="18" charset="0"/>
                          <a:cs typeface="Times New Roman" panose="02020603050405020304" pitchFamily="18" charset="0"/>
                        </a:rPr>
                        <a:t>в</a:t>
                      </a:r>
                      <a:r>
                        <a:rPr lang="ru-RU" sz="1800" b="1" spc="-30" dirty="0">
                          <a:effectLst/>
                          <a:latin typeface="Times New Roman" panose="02020603050405020304" pitchFamily="18" charset="0"/>
                          <a:cs typeface="Times New Roman" panose="02020603050405020304" pitchFamily="18" charset="0"/>
                        </a:rPr>
                        <a:t> </a:t>
                      </a:r>
                      <a:r>
                        <a:rPr lang="ru-RU" sz="1800" b="1" dirty="0">
                          <a:effectLst/>
                          <a:latin typeface="Times New Roman" panose="02020603050405020304" pitchFamily="18" charset="0"/>
                          <a:cs typeface="Times New Roman" panose="02020603050405020304" pitchFamily="18" charset="0"/>
                        </a:rPr>
                        <a:t>соответствии</a:t>
                      </a:r>
                      <a:r>
                        <a:rPr lang="ru-RU" sz="1800" b="1" spc="-20" dirty="0">
                          <a:effectLst/>
                          <a:latin typeface="Times New Roman" panose="02020603050405020304" pitchFamily="18" charset="0"/>
                          <a:cs typeface="Times New Roman" panose="02020603050405020304" pitchFamily="18" charset="0"/>
                        </a:rPr>
                        <a:t> </a:t>
                      </a:r>
                      <a:r>
                        <a:rPr lang="ru-RU" sz="1800" b="1" dirty="0">
                          <a:effectLst/>
                          <a:latin typeface="Times New Roman" panose="02020603050405020304" pitchFamily="18" charset="0"/>
                          <a:cs typeface="Times New Roman" panose="02020603050405020304" pitchFamily="18" charset="0"/>
                        </a:rPr>
                        <a:t>с</a:t>
                      </a:r>
                      <a:r>
                        <a:rPr lang="ru-RU" sz="1800" b="1" spc="-25" dirty="0">
                          <a:effectLst/>
                          <a:latin typeface="Times New Roman" panose="02020603050405020304" pitchFamily="18" charset="0"/>
                          <a:cs typeface="Times New Roman" panose="02020603050405020304" pitchFamily="18" charset="0"/>
                        </a:rPr>
                        <a:t> </a:t>
                      </a:r>
                      <a:r>
                        <a:rPr lang="ru-RU" sz="1800" b="1" dirty="0" err="1">
                          <a:effectLst/>
                          <a:latin typeface="Times New Roman" panose="02020603050405020304" pitchFamily="18" charset="0"/>
                          <a:cs typeface="Times New Roman" panose="02020603050405020304" pitchFamily="18" charset="0"/>
                        </a:rPr>
                        <a:t>ФГОС</a:t>
                      </a:r>
                      <a:endParaRPr lang="ru-RU" sz="18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extLst>
                  <a:ext uri="{0D108BD9-81ED-4DB2-BD59-A6C34878D82A}">
                    <a16:rowId xmlns:a16="http://schemas.microsoft.com/office/drawing/2014/main" val="373384286"/>
                  </a:ext>
                </a:extLst>
              </a:tr>
              <a:tr h="41962">
                <a:tc>
                  <a:txBody>
                    <a:bodyPr/>
                    <a:lstStyle/>
                    <a:p>
                      <a:pPr algn="ctr">
                        <a:spcAft>
                          <a:spcPts val="0"/>
                        </a:spcAft>
                      </a:pPr>
                      <a:r>
                        <a:rPr lang="ru-RU" sz="1800" dirty="0">
                          <a:effectLst/>
                          <a:latin typeface="Times New Roman" panose="02020603050405020304" pitchFamily="18" charset="0"/>
                          <a:ea typeface="Times New Roman" panose="02020603050405020304" pitchFamily="18" charset="0"/>
                          <a:cs typeface="Times New Roman" panose="02020603050405020304" pitchFamily="18" charset="0"/>
                        </a:rPr>
                        <a:t>1</a:t>
                      </a:r>
                    </a:p>
                  </a:txBody>
                  <a:tcPr marL="68580" marR="68580" marT="0" marB="0" anchor="ctr">
                    <a:noFill/>
                  </a:tcPr>
                </a:tc>
                <a:tc>
                  <a:txBody>
                    <a:bodyPr/>
                    <a:lstStyle/>
                    <a:p>
                      <a:pPr algn="l" fontAlgn="b"/>
                      <a:r>
                        <a:rPr lang="ru-RU" sz="1800" b="0" i="0" u="none" strike="noStrike" dirty="0">
                          <a:solidFill>
                            <a:srgbClr val="000000"/>
                          </a:solidFill>
                          <a:effectLst/>
                          <a:latin typeface="Times New Roman" panose="02020603050405020304" pitchFamily="18" charset="0"/>
                          <a:cs typeface="Times New Roman" panose="02020603050405020304" pitchFamily="18" charset="0"/>
                        </a:rPr>
                        <a:t>Определять длительность и последовательность событий, периодов истории Древнего мира, вести счет лет до нашей эры и нашей эры</a:t>
                      </a:r>
                    </a:p>
                  </a:txBody>
                  <a:tcPr marL="9525" marR="9525" marT="9525" marB="0" anchor="b">
                    <a:noFill/>
                  </a:tcPr>
                </a:tc>
                <a:extLst>
                  <a:ext uri="{0D108BD9-81ED-4DB2-BD59-A6C34878D82A}">
                    <a16:rowId xmlns:a16="http://schemas.microsoft.com/office/drawing/2014/main" val="3392768954"/>
                  </a:ext>
                </a:extLst>
              </a:tr>
              <a:tr h="41962">
                <a:tc>
                  <a:txBody>
                    <a:bodyPr/>
                    <a:lstStyle/>
                    <a:p>
                      <a:pPr algn="ctr">
                        <a:spcAft>
                          <a:spcPts val="0"/>
                        </a:spcAft>
                      </a:pPr>
                      <a:r>
                        <a:rPr lang="ru-RU" sz="1800">
                          <a:effectLst/>
                          <a:latin typeface="Times New Roman" panose="02020603050405020304" pitchFamily="18" charset="0"/>
                          <a:ea typeface="Times New Roman" panose="02020603050405020304" pitchFamily="18" charset="0"/>
                          <a:cs typeface="Times New Roman" panose="02020603050405020304" pitchFamily="18" charset="0"/>
                        </a:rPr>
                        <a:t>2</a:t>
                      </a:r>
                    </a:p>
                  </a:txBody>
                  <a:tcPr marL="68580" marR="68580" marT="0" marB="0" anchor="ctr">
                    <a:noFill/>
                  </a:tcPr>
                </a:tc>
                <a:tc>
                  <a:txBody>
                    <a:bodyPr/>
                    <a:lstStyle/>
                    <a:p>
                      <a:pPr algn="l" fontAlgn="b"/>
                      <a:r>
                        <a:rPr lang="ru-RU" sz="1800" b="0" i="0" u="none" strike="noStrike" dirty="0">
                          <a:solidFill>
                            <a:srgbClr val="000000"/>
                          </a:solidFill>
                          <a:effectLst/>
                          <a:latin typeface="Times New Roman" panose="02020603050405020304" pitchFamily="18" charset="0"/>
                          <a:cs typeface="Times New Roman" panose="02020603050405020304" pitchFamily="18" charset="0"/>
                        </a:rPr>
                        <a:t>Находить и показывать на исторической карте природные и исторические объекты (расселение человеческих общностей в эпоху первобытности и Древнего мира, территории древнейших цивилизаций и государств, места важнейших исторических событий)</a:t>
                      </a:r>
                    </a:p>
                  </a:txBody>
                  <a:tcPr marL="9525" marR="9525" marT="9525" marB="0" anchor="b">
                    <a:noFill/>
                  </a:tcPr>
                </a:tc>
                <a:extLst>
                  <a:ext uri="{0D108BD9-81ED-4DB2-BD59-A6C34878D82A}">
                    <a16:rowId xmlns:a16="http://schemas.microsoft.com/office/drawing/2014/main" val="2067784926"/>
                  </a:ext>
                </a:extLst>
              </a:tr>
              <a:tr h="163326">
                <a:tc>
                  <a:txBody>
                    <a:bodyPr/>
                    <a:lstStyle/>
                    <a:p>
                      <a:pPr algn="ctr">
                        <a:spcAft>
                          <a:spcPts val="0"/>
                        </a:spcAft>
                      </a:pPr>
                      <a:r>
                        <a:rPr lang="ru-RU" sz="1800">
                          <a:effectLst/>
                          <a:latin typeface="Times New Roman" panose="02020603050405020304" pitchFamily="18" charset="0"/>
                          <a:ea typeface="Times New Roman" panose="02020603050405020304" pitchFamily="18" charset="0"/>
                          <a:cs typeface="Times New Roman" panose="02020603050405020304" pitchFamily="18" charset="0"/>
                        </a:rPr>
                        <a:t>3</a:t>
                      </a:r>
                    </a:p>
                  </a:txBody>
                  <a:tcPr marL="68580" marR="68580" marT="0" marB="0" anchor="ctr">
                    <a:noFill/>
                  </a:tcPr>
                </a:tc>
                <a:tc>
                  <a:txBody>
                    <a:bodyPr/>
                    <a:lstStyle/>
                    <a:p>
                      <a:pPr algn="l" fontAlgn="b"/>
                      <a:r>
                        <a:rPr lang="ru-RU" sz="1800" b="0" i="0" u="none" strike="noStrike" dirty="0">
                          <a:solidFill>
                            <a:srgbClr val="000000"/>
                          </a:solidFill>
                          <a:effectLst/>
                          <a:latin typeface="Times New Roman" panose="02020603050405020304" pitchFamily="18" charset="0"/>
                          <a:cs typeface="Times New Roman" panose="02020603050405020304" pitchFamily="18" charset="0"/>
                        </a:rPr>
                        <a:t>Находить в визуальных памятниках изучаемой эпохи ключевые знаки, символы</a:t>
                      </a:r>
                    </a:p>
                  </a:txBody>
                  <a:tcPr marL="9525" marR="9525" marT="9525" marB="0" anchor="b">
                    <a:noFill/>
                  </a:tcPr>
                </a:tc>
                <a:extLst>
                  <a:ext uri="{0D108BD9-81ED-4DB2-BD59-A6C34878D82A}">
                    <a16:rowId xmlns:a16="http://schemas.microsoft.com/office/drawing/2014/main" val="1574819962"/>
                  </a:ext>
                </a:extLst>
              </a:tr>
              <a:tr h="41484">
                <a:tc>
                  <a:txBody>
                    <a:bodyPr/>
                    <a:lstStyle/>
                    <a:p>
                      <a:pPr algn="ctr">
                        <a:spcAft>
                          <a:spcPts val="0"/>
                        </a:spcAft>
                      </a:pPr>
                      <a:r>
                        <a:rPr lang="ru-RU" sz="1800">
                          <a:effectLst/>
                          <a:latin typeface="Times New Roman" panose="02020603050405020304" pitchFamily="18" charset="0"/>
                          <a:ea typeface="Times New Roman" panose="02020603050405020304" pitchFamily="18" charset="0"/>
                          <a:cs typeface="Times New Roman" panose="02020603050405020304" pitchFamily="18" charset="0"/>
                        </a:rPr>
                        <a:t>4</a:t>
                      </a:r>
                    </a:p>
                  </a:txBody>
                  <a:tcPr marL="68580" marR="68580" marT="0" marB="0" anchor="ctr">
                    <a:noFill/>
                  </a:tcPr>
                </a:tc>
                <a:tc>
                  <a:txBody>
                    <a:bodyPr/>
                    <a:lstStyle/>
                    <a:p>
                      <a:pPr algn="l" fontAlgn="b"/>
                      <a:r>
                        <a:rPr lang="ru-RU" sz="1800" b="0" i="0" u="none" strike="noStrike" dirty="0">
                          <a:solidFill>
                            <a:srgbClr val="000000"/>
                          </a:solidFill>
                          <a:effectLst/>
                          <a:latin typeface="Times New Roman" panose="02020603050405020304" pitchFamily="18" charset="0"/>
                          <a:cs typeface="Times New Roman" panose="02020603050405020304" pitchFamily="18" charset="0"/>
                        </a:rPr>
                        <a:t>Привлекать контекстную информацию при работе с историческими источниками по истории Древнего мира</a:t>
                      </a:r>
                    </a:p>
                  </a:txBody>
                  <a:tcPr marL="9525" marR="9525" marT="9525" marB="0" anchor="b">
                    <a:noFill/>
                  </a:tcPr>
                </a:tc>
                <a:extLst>
                  <a:ext uri="{0D108BD9-81ED-4DB2-BD59-A6C34878D82A}">
                    <a16:rowId xmlns:a16="http://schemas.microsoft.com/office/drawing/2014/main" val="3456756613"/>
                  </a:ext>
                </a:extLst>
              </a:tr>
              <a:tr h="41962">
                <a:tc>
                  <a:txBody>
                    <a:bodyPr/>
                    <a:lstStyle/>
                    <a:p>
                      <a:pPr algn="ctr">
                        <a:spcAft>
                          <a:spcPts val="0"/>
                        </a:spcAft>
                      </a:pPr>
                      <a:r>
                        <a:rPr lang="ru-RU" sz="1800">
                          <a:effectLst/>
                          <a:latin typeface="Times New Roman" panose="02020603050405020304" pitchFamily="18" charset="0"/>
                          <a:ea typeface="Times New Roman" panose="02020603050405020304" pitchFamily="18" charset="0"/>
                          <a:cs typeface="Times New Roman" panose="02020603050405020304" pitchFamily="18" charset="0"/>
                        </a:rPr>
                        <a:t>5</a:t>
                      </a:r>
                    </a:p>
                  </a:txBody>
                  <a:tcPr marL="68580" marR="68580" marT="0" marB="0" anchor="ctr">
                    <a:noFill/>
                  </a:tcPr>
                </a:tc>
                <a:tc>
                  <a:txBody>
                    <a:bodyPr/>
                    <a:lstStyle/>
                    <a:p>
                      <a:pPr algn="l" fontAlgn="b"/>
                      <a:r>
                        <a:rPr lang="ru-RU" sz="1800" b="0" i="0" u="none" strike="noStrike" dirty="0">
                          <a:solidFill>
                            <a:srgbClr val="000000"/>
                          </a:solidFill>
                          <a:effectLst/>
                          <a:latin typeface="Times New Roman" panose="02020603050405020304" pitchFamily="18" charset="0"/>
                          <a:cs typeface="Times New Roman" panose="02020603050405020304" pitchFamily="18" charset="0"/>
                        </a:rPr>
                        <a:t>Извлекать из письменного источника исторические факты (имена, названия событий, даты и другие)</a:t>
                      </a:r>
                    </a:p>
                  </a:txBody>
                  <a:tcPr marL="9525" marR="9525" marT="9525" marB="0" anchor="b">
                    <a:noFill/>
                  </a:tcPr>
                </a:tc>
                <a:extLst>
                  <a:ext uri="{0D108BD9-81ED-4DB2-BD59-A6C34878D82A}">
                    <a16:rowId xmlns:a16="http://schemas.microsoft.com/office/drawing/2014/main" val="3443452799"/>
                  </a:ext>
                </a:extLst>
              </a:tr>
              <a:tr h="85073">
                <a:tc>
                  <a:txBody>
                    <a:bodyPr/>
                    <a:lstStyle/>
                    <a:p>
                      <a:pPr algn="ctr">
                        <a:spcAft>
                          <a:spcPts val="0"/>
                        </a:spcAft>
                      </a:pPr>
                      <a:r>
                        <a:rPr lang="ru-RU" sz="1800">
                          <a:effectLst/>
                          <a:latin typeface="Times New Roman" panose="02020603050405020304" pitchFamily="18" charset="0"/>
                          <a:ea typeface="Times New Roman" panose="02020603050405020304" pitchFamily="18" charset="0"/>
                          <a:cs typeface="Times New Roman" panose="02020603050405020304" pitchFamily="18" charset="0"/>
                        </a:rPr>
                        <a:t>6</a:t>
                      </a:r>
                    </a:p>
                  </a:txBody>
                  <a:tcPr marL="68580" marR="68580" marT="0" marB="0" anchor="ctr">
                    <a:noFill/>
                  </a:tcPr>
                </a:tc>
                <a:tc>
                  <a:txBody>
                    <a:bodyPr/>
                    <a:lstStyle/>
                    <a:p>
                      <a:pPr algn="l" fontAlgn="b"/>
                      <a:r>
                        <a:rPr lang="ru-RU" sz="1800" b="0" i="0" u="none" strike="noStrike" dirty="0">
                          <a:solidFill>
                            <a:srgbClr val="000000"/>
                          </a:solidFill>
                          <a:effectLst/>
                          <a:latin typeface="Times New Roman" panose="02020603050405020304" pitchFamily="18" charset="0"/>
                          <a:cs typeface="Times New Roman" panose="02020603050405020304" pitchFamily="18" charset="0"/>
                        </a:rPr>
                        <a:t>Владеть историческими понятиями древней истории и использовать их для решения учебных и практических задач</a:t>
                      </a:r>
                    </a:p>
                  </a:txBody>
                  <a:tcPr marL="9525" marR="9525" marT="9525" marB="0" anchor="b">
                    <a:noFill/>
                  </a:tcPr>
                </a:tc>
                <a:extLst>
                  <a:ext uri="{0D108BD9-81ED-4DB2-BD59-A6C34878D82A}">
                    <a16:rowId xmlns:a16="http://schemas.microsoft.com/office/drawing/2014/main" val="1071059244"/>
                  </a:ext>
                </a:extLst>
              </a:tr>
              <a:tr h="41962">
                <a:tc>
                  <a:txBody>
                    <a:bodyPr/>
                    <a:lstStyle/>
                    <a:p>
                      <a:pPr algn="ctr">
                        <a:spcAft>
                          <a:spcPts val="0"/>
                        </a:spcAft>
                      </a:pPr>
                      <a:r>
                        <a:rPr lang="ru-RU" sz="1800" dirty="0">
                          <a:effectLst/>
                          <a:latin typeface="Times New Roman" panose="02020603050405020304" pitchFamily="18" charset="0"/>
                          <a:ea typeface="Times New Roman" panose="02020603050405020304" pitchFamily="18" charset="0"/>
                          <a:cs typeface="Times New Roman" panose="02020603050405020304" pitchFamily="18" charset="0"/>
                        </a:rPr>
                        <a:t>7</a:t>
                      </a:r>
                    </a:p>
                  </a:txBody>
                  <a:tcPr marL="68580" marR="68580" marT="0" marB="0" anchor="ctr">
                    <a:noFill/>
                  </a:tcPr>
                </a:tc>
                <a:tc>
                  <a:txBody>
                    <a:bodyPr/>
                    <a:lstStyle/>
                    <a:p>
                      <a:pPr algn="l" fontAlgn="b"/>
                      <a:r>
                        <a:rPr lang="ru-RU" sz="1800" b="0" i="0" u="none" strike="noStrike" dirty="0">
                          <a:solidFill>
                            <a:srgbClr val="000000"/>
                          </a:solidFill>
                          <a:effectLst/>
                          <a:latin typeface="Times New Roman" panose="02020603050405020304" pitchFamily="18" charset="0"/>
                          <a:cs typeface="Times New Roman" panose="02020603050405020304" pitchFamily="18" charset="0"/>
                        </a:rPr>
                        <a:t>Объяснять причины и следствия важнейших событий, явлений, процессов древней истории; характеризовать итоги и историческое значение событий</a:t>
                      </a:r>
                    </a:p>
                  </a:txBody>
                  <a:tcPr marL="9525" marR="9525" marT="9525" marB="0" anchor="b">
                    <a:noFill/>
                  </a:tcPr>
                </a:tc>
                <a:extLst>
                  <a:ext uri="{0D108BD9-81ED-4DB2-BD59-A6C34878D82A}">
                    <a16:rowId xmlns:a16="http://schemas.microsoft.com/office/drawing/2014/main" val="1258273726"/>
                  </a:ext>
                </a:extLst>
              </a:tr>
              <a:tr h="41962">
                <a:tc>
                  <a:txBody>
                    <a:bodyPr/>
                    <a:lstStyle/>
                    <a:p>
                      <a:pPr algn="ctr">
                        <a:spcAft>
                          <a:spcPts val="0"/>
                        </a:spcAft>
                      </a:pPr>
                      <a:r>
                        <a:rPr lang="ru-RU" sz="1800" dirty="0">
                          <a:effectLst/>
                          <a:latin typeface="Times New Roman" panose="02020603050405020304" pitchFamily="18" charset="0"/>
                          <a:ea typeface="Times New Roman" panose="02020603050405020304" pitchFamily="18" charset="0"/>
                          <a:cs typeface="Times New Roman" panose="02020603050405020304" pitchFamily="18" charset="0"/>
                        </a:rPr>
                        <a:t>8</a:t>
                      </a:r>
                    </a:p>
                  </a:txBody>
                  <a:tcPr marL="68580" marR="68580" marT="0" marB="0" anchor="ctr">
                    <a:noFill/>
                  </a:tcPr>
                </a:tc>
                <a:tc>
                  <a:txBody>
                    <a:bodyPr/>
                    <a:lstStyle/>
                    <a:p>
                      <a:pPr algn="l" fontAlgn="b"/>
                      <a:r>
                        <a:rPr lang="ru-RU" sz="1800" b="0" i="0" u="none" strike="noStrike" dirty="0">
                          <a:solidFill>
                            <a:srgbClr val="000000"/>
                          </a:solidFill>
                          <a:effectLst/>
                          <a:latin typeface="Times New Roman" panose="02020603050405020304" pitchFamily="18" charset="0"/>
                          <a:cs typeface="Times New Roman" panose="02020603050405020304" pitchFamily="18" charset="0"/>
                        </a:rPr>
                        <a:t>Находить в визуальных памятниках изучаемой эпохи ключевые знаки, символы; высказывать на уровне эмоциональных оценок отношение к поступкам людей прошлого, к памятникам культуры</a:t>
                      </a:r>
                    </a:p>
                  </a:txBody>
                  <a:tcPr marL="9525" marR="9525" marT="9525" marB="0" anchor="b">
                    <a:noFill/>
                  </a:tcPr>
                </a:tc>
                <a:extLst>
                  <a:ext uri="{0D108BD9-81ED-4DB2-BD59-A6C34878D82A}">
                    <a16:rowId xmlns:a16="http://schemas.microsoft.com/office/drawing/2014/main" val="286390399"/>
                  </a:ext>
                </a:extLst>
              </a:tr>
            </a:tbl>
          </a:graphicData>
        </a:graphic>
      </p:graphicFrame>
      <p:sp>
        <p:nvSpPr>
          <p:cNvPr id="6" name="Заголовок 3">
            <a:extLst>
              <a:ext uri="{FF2B5EF4-FFF2-40B4-BE49-F238E27FC236}">
                <a16:creationId xmlns:a16="http://schemas.microsoft.com/office/drawing/2014/main" id="{6AA098EB-00A5-4472-B92F-2DD914CDD303}"/>
              </a:ext>
            </a:extLst>
          </p:cNvPr>
          <p:cNvSpPr>
            <a:spLocks noGrp="1"/>
          </p:cNvSpPr>
          <p:nvPr>
            <p:ph type="title"/>
          </p:nvPr>
        </p:nvSpPr>
        <p:spPr>
          <a:xfrm>
            <a:off x="3436620" y="292746"/>
            <a:ext cx="10728960" cy="594360"/>
          </a:xfrm>
        </p:spPr>
        <p:txBody>
          <a:bodyPr/>
          <a:lstStyle/>
          <a:p>
            <a:r>
              <a:rPr lang="ru-RU" dirty="0"/>
              <a:t>Требования (умения)</a:t>
            </a:r>
          </a:p>
        </p:txBody>
      </p:sp>
      <p:sp>
        <p:nvSpPr>
          <p:cNvPr id="4" name="TextBox 3">
            <a:extLst>
              <a:ext uri="{FF2B5EF4-FFF2-40B4-BE49-F238E27FC236}">
                <a16:creationId xmlns:a16="http://schemas.microsoft.com/office/drawing/2014/main" id="{688D516A-A9A5-4C20-A1F9-F61AA911FE31}"/>
              </a:ext>
            </a:extLst>
          </p:cNvPr>
          <p:cNvSpPr txBox="1"/>
          <p:nvPr/>
        </p:nvSpPr>
        <p:spPr>
          <a:xfrm>
            <a:off x="10923063" y="0"/>
            <a:ext cx="1268937" cy="276999"/>
          </a:xfrm>
          <a:prstGeom prst="rect">
            <a:avLst/>
          </a:prstGeom>
          <a:noFill/>
        </p:spPr>
        <p:txBody>
          <a:bodyPr wrap="none" rtlCol="0">
            <a:spAutoFit/>
          </a:bodyPr>
          <a:lstStyle/>
          <a:p>
            <a:r>
              <a:rPr lang="ru-RU" sz="1200" dirty="0">
                <a:solidFill>
                  <a:schemeClr val="tx2">
                    <a:lumMod val="40000"/>
                    <a:lumOff val="60000"/>
                  </a:schemeClr>
                </a:solidFill>
              </a:rPr>
              <a:t>История, 5 класс</a:t>
            </a:r>
          </a:p>
        </p:txBody>
      </p:sp>
    </p:spTree>
    <p:extLst>
      <p:ext uri="{BB962C8B-B14F-4D97-AF65-F5344CB8AC3E}">
        <p14:creationId xmlns:p14="http://schemas.microsoft.com/office/powerpoint/2010/main" val="367489621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8362281" cy="444387"/>
          </a:xfrm>
        </p:spPr>
        <p:txBody>
          <a:bodyPr>
            <a:noAutofit/>
          </a:bodyPr>
          <a:lstStyle/>
          <a:p>
            <a:r>
              <a:rPr lang="ru-RU" sz="1800" b="1" dirty="0"/>
              <a:t>Изменение доли участников по качеству знаний («4»+«5») по результатам ВПР в  2022-2026 гг.</a:t>
            </a:r>
          </a:p>
        </p:txBody>
      </p:sp>
      <p:graphicFrame>
        <p:nvGraphicFramePr>
          <p:cNvPr id="5" name="Диаграмма 4">
            <a:extLst>
              <a:ext uri="{FF2B5EF4-FFF2-40B4-BE49-F238E27FC236}">
                <a16:creationId xmlns:a16="http://schemas.microsoft.com/office/drawing/2014/main" id="{B778A58D-E6E9-4DE1-8D27-8FDCACC32A8C}"/>
              </a:ext>
            </a:extLst>
          </p:cNvPr>
          <p:cNvGraphicFramePr/>
          <p:nvPr>
            <p:extLst>
              <p:ext uri="{D42A27DB-BD31-4B8C-83A1-F6EECF244321}">
                <p14:modId xmlns:p14="http://schemas.microsoft.com/office/powerpoint/2010/main" val="1860912832"/>
              </p:ext>
            </p:extLst>
          </p:nvPr>
        </p:nvGraphicFramePr>
        <p:xfrm>
          <a:off x="98854" y="719667"/>
          <a:ext cx="11986054" cy="303318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Диаграмма 6">
            <a:extLst>
              <a:ext uri="{FF2B5EF4-FFF2-40B4-BE49-F238E27FC236}">
                <a16:creationId xmlns:a16="http://schemas.microsoft.com/office/drawing/2014/main" id="{8FAA810D-E1F2-4CF0-9CEE-B6A9C74CD080}"/>
              </a:ext>
            </a:extLst>
          </p:cNvPr>
          <p:cNvGraphicFramePr/>
          <p:nvPr>
            <p:extLst>
              <p:ext uri="{D42A27DB-BD31-4B8C-83A1-F6EECF244321}">
                <p14:modId xmlns:p14="http://schemas.microsoft.com/office/powerpoint/2010/main" val="1215449556"/>
              </p:ext>
            </p:extLst>
          </p:nvPr>
        </p:nvGraphicFramePr>
        <p:xfrm>
          <a:off x="0" y="3687846"/>
          <a:ext cx="11986054" cy="3033184"/>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Box 1">
            <a:extLst>
              <a:ext uri="{FF2B5EF4-FFF2-40B4-BE49-F238E27FC236}">
                <a16:creationId xmlns:a16="http://schemas.microsoft.com/office/drawing/2014/main" id="{5E8F50C1-C4D1-43A8-B93C-6EA36DCF8BC4}"/>
              </a:ext>
            </a:extLst>
          </p:cNvPr>
          <p:cNvSpPr txBox="1"/>
          <p:nvPr/>
        </p:nvSpPr>
        <p:spPr>
          <a:xfrm>
            <a:off x="10183501" y="6643360"/>
            <a:ext cx="2027735" cy="276999"/>
          </a:xfrm>
          <a:prstGeom prst="rect">
            <a:avLst/>
          </a:prstGeom>
          <a:noFill/>
        </p:spPr>
        <p:txBody>
          <a:bodyPr wrap="none" rtlCol="0">
            <a:spAutoFit/>
          </a:bodyPr>
          <a:lstStyle/>
          <a:p>
            <a:r>
              <a:rPr lang="ru-RU" sz="1200" b="1" dirty="0"/>
              <a:t>Качество знаний = «4»+«5»</a:t>
            </a:r>
          </a:p>
        </p:txBody>
      </p:sp>
      <p:sp>
        <p:nvSpPr>
          <p:cNvPr id="8" name="TextBox 7">
            <a:extLst>
              <a:ext uri="{FF2B5EF4-FFF2-40B4-BE49-F238E27FC236}">
                <a16:creationId xmlns:a16="http://schemas.microsoft.com/office/drawing/2014/main" id="{7D3A78F6-244A-4002-8708-747A8BE12F1E}"/>
              </a:ext>
            </a:extLst>
          </p:cNvPr>
          <p:cNvSpPr txBox="1"/>
          <p:nvPr/>
        </p:nvSpPr>
        <p:spPr>
          <a:xfrm>
            <a:off x="10923063" y="0"/>
            <a:ext cx="1268937" cy="276999"/>
          </a:xfrm>
          <a:prstGeom prst="rect">
            <a:avLst/>
          </a:prstGeom>
          <a:noFill/>
        </p:spPr>
        <p:txBody>
          <a:bodyPr wrap="none" rtlCol="0">
            <a:spAutoFit/>
          </a:bodyPr>
          <a:lstStyle/>
          <a:p>
            <a:r>
              <a:rPr lang="ru-RU" sz="1200" dirty="0">
                <a:solidFill>
                  <a:schemeClr val="tx2">
                    <a:lumMod val="40000"/>
                    <a:lumOff val="60000"/>
                  </a:schemeClr>
                </a:solidFill>
              </a:rPr>
              <a:t>История, 5 класс</a:t>
            </a:r>
          </a:p>
        </p:txBody>
      </p:sp>
    </p:spTree>
    <p:extLst>
      <p:ext uri="{BB962C8B-B14F-4D97-AF65-F5344CB8AC3E}">
        <p14:creationId xmlns:p14="http://schemas.microsoft.com/office/powerpoint/2010/main" val="3251097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3">
            <a:extLst>
              <a:ext uri="{FF2B5EF4-FFF2-40B4-BE49-F238E27FC236}">
                <a16:creationId xmlns:a16="http://schemas.microsoft.com/office/drawing/2014/main" id="{CB08541A-D9C6-46ED-958B-471025D2106D}"/>
              </a:ext>
            </a:extLst>
          </p:cNvPr>
          <p:cNvSpPr txBox="1">
            <a:spLocks/>
          </p:cNvSpPr>
          <p:nvPr/>
        </p:nvSpPr>
        <p:spPr>
          <a:xfrm>
            <a:off x="3608070" y="308651"/>
            <a:ext cx="2859405" cy="47817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800" kern="1200">
                <a:solidFill>
                  <a:srgbClr val="138189"/>
                </a:solidFill>
                <a:latin typeface="+mj-lt"/>
                <a:ea typeface="+mj-ea"/>
                <a:cs typeface="+mj-cs"/>
              </a:defRPr>
            </a:lvl1pPr>
          </a:lstStyle>
          <a:p>
            <a:r>
              <a:rPr lang="ru-RU" dirty="0"/>
              <a:t>Общие сведения</a:t>
            </a:r>
          </a:p>
        </p:txBody>
      </p:sp>
      <p:graphicFrame>
        <p:nvGraphicFramePr>
          <p:cNvPr id="5" name="Диаграмма 4">
            <a:extLst>
              <a:ext uri="{FF2B5EF4-FFF2-40B4-BE49-F238E27FC236}">
                <a16:creationId xmlns:a16="http://schemas.microsoft.com/office/drawing/2014/main" id="{8BC71586-C6B2-4793-9E42-7D30FCCE6773}"/>
              </a:ext>
            </a:extLst>
          </p:cNvPr>
          <p:cNvGraphicFramePr/>
          <p:nvPr>
            <p:extLst>
              <p:ext uri="{D42A27DB-BD31-4B8C-83A1-F6EECF244321}">
                <p14:modId xmlns:p14="http://schemas.microsoft.com/office/powerpoint/2010/main" val="1691696059"/>
              </p:ext>
            </p:extLst>
          </p:nvPr>
        </p:nvGraphicFramePr>
        <p:xfrm>
          <a:off x="180974" y="1038705"/>
          <a:ext cx="5322204" cy="52362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Диаграмма 7">
            <a:extLst>
              <a:ext uri="{FF2B5EF4-FFF2-40B4-BE49-F238E27FC236}">
                <a16:creationId xmlns:a16="http://schemas.microsoft.com/office/drawing/2014/main" id="{49883617-0E5C-442A-BC67-FB7D7BCAF978}"/>
              </a:ext>
            </a:extLst>
          </p:cNvPr>
          <p:cNvGraphicFramePr/>
          <p:nvPr>
            <p:extLst>
              <p:ext uri="{D42A27DB-BD31-4B8C-83A1-F6EECF244321}">
                <p14:modId xmlns:p14="http://schemas.microsoft.com/office/powerpoint/2010/main" val="1905118513"/>
              </p:ext>
            </p:extLst>
          </p:nvPr>
        </p:nvGraphicFramePr>
        <p:xfrm>
          <a:off x="5184397" y="761658"/>
          <a:ext cx="6740904" cy="531197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14676808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300365"/>
            <a:ext cx="6688455" cy="509260"/>
          </a:xfrm>
        </p:spPr>
        <p:txBody>
          <a:bodyPr>
            <a:noAutofit/>
          </a:bodyPr>
          <a:lstStyle/>
          <a:p>
            <a:r>
              <a:rPr lang="ru-RU" sz="2000" b="1" dirty="0"/>
              <a:t>Достижение планируемых результатов</a:t>
            </a:r>
          </a:p>
        </p:txBody>
      </p:sp>
      <p:sp>
        <p:nvSpPr>
          <p:cNvPr id="12" name="TextBox 11">
            <a:extLst>
              <a:ext uri="{FF2B5EF4-FFF2-40B4-BE49-F238E27FC236}">
                <a16:creationId xmlns:a16="http://schemas.microsoft.com/office/drawing/2014/main" id="{70F73F21-030B-4D31-B4B5-81797FB627DC}"/>
              </a:ext>
            </a:extLst>
          </p:cNvPr>
          <p:cNvSpPr txBox="1"/>
          <p:nvPr/>
        </p:nvSpPr>
        <p:spPr>
          <a:xfrm>
            <a:off x="10923063" y="0"/>
            <a:ext cx="1268937" cy="276999"/>
          </a:xfrm>
          <a:prstGeom prst="rect">
            <a:avLst/>
          </a:prstGeom>
          <a:noFill/>
        </p:spPr>
        <p:txBody>
          <a:bodyPr wrap="none" rtlCol="0">
            <a:spAutoFit/>
          </a:bodyPr>
          <a:lstStyle/>
          <a:p>
            <a:r>
              <a:rPr lang="ru-RU" sz="1200" dirty="0">
                <a:solidFill>
                  <a:schemeClr val="tx2">
                    <a:lumMod val="40000"/>
                    <a:lumOff val="60000"/>
                  </a:schemeClr>
                </a:solidFill>
              </a:rPr>
              <a:t>История, 5 класс</a:t>
            </a:r>
          </a:p>
        </p:txBody>
      </p:sp>
      <p:pic>
        <p:nvPicPr>
          <p:cNvPr id="4" name="Рисунок 3">
            <a:extLst>
              <a:ext uri="{FF2B5EF4-FFF2-40B4-BE49-F238E27FC236}">
                <a16:creationId xmlns:a16="http://schemas.microsoft.com/office/drawing/2014/main" id="{384D7732-B3EC-4061-AF5D-9930B9EB8B50}"/>
              </a:ext>
            </a:extLst>
          </p:cNvPr>
          <p:cNvPicPr>
            <a:picLocks noChangeAspect="1"/>
          </p:cNvPicPr>
          <p:nvPr/>
        </p:nvPicPr>
        <p:blipFill rotWithShape="1">
          <a:blip r:embed="rId2">
            <a:extLst>
              <a:ext uri="{28A0092B-C50C-407E-A947-70E740481C1C}">
                <a14:useLocalDpi xmlns:a14="http://schemas.microsoft.com/office/drawing/2010/main" val="0"/>
              </a:ext>
            </a:extLst>
          </a:blip>
          <a:srcRect t="9371"/>
          <a:stretch/>
        </p:blipFill>
        <p:spPr>
          <a:xfrm>
            <a:off x="2299447" y="1036949"/>
            <a:ext cx="7593105" cy="4587668"/>
          </a:xfrm>
          <a:prstGeom prst="rect">
            <a:avLst/>
          </a:prstGeom>
        </p:spPr>
      </p:pic>
    </p:spTree>
    <p:extLst>
      <p:ext uri="{BB962C8B-B14F-4D97-AF65-F5344CB8AC3E}">
        <p14:creationId xmlns:p14="http://schemas.microsoft.com/office/powerpoint/2010/main" val="381376234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6688455" cy="509260"/>
          </a:xfrm>
        </p:spPr>
        <p:txBody>
          <a:bodyPr>
            <a:noAutofit/>
          </a:bodyPr>
          <a:lstStyle/>
          <a:p>
            <a:r>
              <a:rPr lang="ru-RU" sz="2000" b="1" dirty="0"/>
              <a:t>Распределение участников по отметкам, %</a:t>
            </a:r>
          </a:p>
        </p:txBody>
      </p:sp>
      <p:sp>
        <p:nvSpPr>
          <p:cNvPr id="7" name="TextBox 6">
            <a:extLst>
              <a:ext uri="{FF2B5EF4-FFF2-40B4-BE49-F238E27FC236}">
                <a16:creationId xmlns:a16="http://schemas.microsoft.com/office/drawing/2014/main" id="{403FAC99-A19E-4425-8F49-2A911DC1EA3D}"/>
              </a:ext>
            </a:extLst>
          </p:cNvPr>
          <p:cNvSpPr txBox="1"/>
          <p:nvPr/>
        </p:nvSpPr>
        <p:spPr>
          <a:xfrm>
            <a:off x="10923063" y="0"/>
            <a:ext cx="1268937" cy="276999"/>
          </a:xfrm>
          <a:prstGeom prst="rect">
            <a:avLst/>
          </a:prstGeom>
          <a:noFill/>
        </p:spPr>
        <p:txBody>
          <a:bodyPr wrap="none" rtlCol="0">
            <a:spAutoFit/>
          </a:bodyPr>
          <a:lstStyle/>
          <a:p>
            <a:r>
              <a:rPr lang="ru-RU" sz="1200" dirty="0">
                <a:solidFill>
                  <a:schemeClr val="tx2">
                    <a:lumMod val="40000"/>
                    <a:lumOff val="60000"/>
                  </a:schemeClr>
                </a:solidFill>
              </a:rPr>
              <a:t>История, 5 класс</a:t>
            </a:r>
          </a:p>
        </p:txBody>
      </p:sp>
      <p:graphicFrame>
        <p:nvGraphicFramePr>
          <p:cNvPr id="4" name="Диаграмма 3">
            <a:extLst>
              <a:ext uri="{FF2B5EF4-FFF2-40B4-BE49-F238E27FC236}">
                <a16:creationId xmlns:a16="http://schemas.microsoft.com/office/drawing/2014/main" id="{7C607399-F97C-4EF1-A9C3-F66F432684B2}"/>
              </a:ext>
            </a:extLst>
          </p:cNvPr>
          <p:cNvGraphicFramePr>
            <a:graphicFrameLocks/>
          </p:cNvGraphicFramePr>
          <p:nvPr>
            <p:extLst>
              <p:ext uri="{D42A27DB-BD31-4B8C-83A1-F6EECF244321}">
                <p14:modId xmlns:p14="http://schemas.microsoft.com/office/powerpoint/2010/main" val="509130917"/>
              </p:ext>
            </p:extLst>
          </p:nvPr>
        </p:nvGraphicFramePr>
        <p:xfrm>
          <a:off x="554722" y="824216"/>
          <a:ext cx="11282144" cy="587858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91913864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6688455" cy="509260"/>
          </a:xfrm>
        </p:spPr>
        <p:txBody>
          <a:bodyPr>
            <a:normAutofit/>
          </a:bodyPr>
          <a:lstStyle/>
          <a:p>
            <a:r>
              <a:rPr lang="ru-RU" b="1" dirty="0"/>
              <a:t>Распределение первичных баллов</a:t>
            </a:r>
          </a:p>
        </p:txBody>
      </p:sp>
      <p:sp>
        <p:nvSpPr>
          <p:cNvPr id="12" name="TextBox 11">
            <a:extLst>
              <a:ext uri="{FF2B5EF4-FFF2-40B4-BE49-F238E27FC236}">
                <a16:creationId xmlns:a16="http://schemas.microsoft.com/office/drawing/2014/main" id="{F6034E24-01F2-45B4-A30A-621AB9B0DA82}"/>
              </a:ext>
            </a:extLst>
          </p:cNvPr>
          <p:cNvSpPr txBox="1"/>
          <p:nvPr/>
        </p:nvSpPr>
        <p:spPr>
          <a:xfrm>
            <a:off x="10923063" y="0"/>
            <a:ext cx="1268937" cy="276999"/>
          </a:xfrm>
          <a:prstGeom prst="rect">
            <a:avLst/>
          </a:prstGeom>
          <a:noFill/>
        </p:spPr>
        <p:txBody>
          <a:bodyPr wrap="none" rtlCol="0">
            <a:spAutoFit/>
          </a:bodyPr>
          <a:lstStyle/>
          <a:p>
            <a:r>
              <a:rPr lang="ru-RU" sz="1200" dirty="0">
                <a:solidFill>
                  <a:schemeClr val="tx2">
                    <a:lumMod val="40000"/>
                    <a:lumOff val="60000"/>
                  </a:schemeClr>
                </a:solidFill>
              </a:rPr>
              <a:t>История, 5 класс</a:t>
            </a:r>
          </a:p>
        </p:txBody>
      </p:sp>
      <p:pic>
        <p:nvPicPr>
          <p:cNvPr id="4" name="Рисунок 3">
            <a:extLst>
              <a:ext uri="{FF2B5EF4-FFF2-40B4-BE49-F238E27FC236}">
                <a16:creationId xmlns:a16="http://schemas.microsoft.com/office/drawing/2014/main" id="{41033467-31D2-4DD8-8C3A-336FB2792887}"/>
              </a:ext>
            </a:extLst>
          </p:cNvPr>
          <p:cNvPicPr>
            <a:picLocks noChangeAspect="1"/>
          </p:cNvPicPr>
          <p:nvPr/>
        </p:nvPicPr>
        <p:blipFill rotWithShape="1">
          <a:blip r:embed="rId2">
            <a:extLst>
              <a:ext uri="{28A0092B-C50C-407E-A947-70E740481C1C}">
                <a14:useLocalDpi xmlns:a14="http://schemas.microsoft.com/office/drawing/2010/main" val="0"/>
              </a:ext>
            </a:extLst>
          </a:blip>
          <a:srcRect t="8433"/>
          <a:stretch/>
        </p:blipFill>
        <p:spPr>
          <a:xfrm>
            <a:off x="1905478" y="1236206"/>
            <a:ext cx="8381044" cy="5116162"/>
          </a:xfrm>
          <a:prstGeom prst="rect">
            <a:avLst/>
          </a:prstGeom>
        </p:spPr>
      </p:pic>
      <p:sp>
        <p:nvSpPr>
          <p:cNvPr id="5" name="Стрелка: пятиугольник 4">
            <a:extLst>
              <a:ext uri="{FF2B5EF4-FFF2-40B4-BE49-F238E27FC236}">
                <a16:creationId xmlns:a16="http://schemas.microsoft.com/office/drawing/2014/main" id="{FCA79D1D-AF89-4B69-B265-E00D5737C685}"/>
              </a:ext>
            </a:extLst>
          </p:cNvPr>
          <p:cNvSpPr/>
          <p:nvPr/>
        </p:nvSpPr>
        <p:spPr>
          <a:xfrm rot="5400000">
            <a:off x="8388851" y="999870"/>
            <a:ext cx="374244" cy="472673"/>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dirty="0"/>
              <a:t>5</a:t>
            </a:r>
            <a:endParaRPr lang="ru-RU" dirty="0"/>
          </a:p>
        </p:txBody>
      </p:sp>
      <p:sp>
        <p:nvSpPr>
          <p:cNvPr id="7" name="Стрелка: пятиугольник 6">
            <a:extLst>
              <a:ext uri="{FF2B5EF4-FFF2-40B4-BE49-F238E27FC236}">
                <a16:creationId xmlns:a16="http://schemas.microsoft.com/office/drawing/2014/main" id="{FE0AB906-9161-476E-9BDE-25357EF3331F}"/>
              </a:ext>
            </a:extLst>
          </p:cNvPr>
          <p:cNvSpPr/>
          <p:nvPr/>
        </p:nvSpPr>
        <p:spPr>
          <a:xfrm rot="5400000">
            <a:off x="6698499" y="999872"/>
            <a:ext cx="374244" cy="472673"/>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dirty="0"/>
              <a:t>4</a:t>
            </a:r>
            <a:endParaRPr lang="ru-RU" dirty="0"/>
          </a:p>
        </p:txBody>
      </p:sp>
      <p:sp>
        <p:nvSpPr>
          <p:cNvPr id="8" name="Стрелка: пятиугольник 7">
            <a:extLst>
              <a:ext uri="{FF2B5EF4-FFF2-40B4-BE49-F238E27FC236}">
                <a16:creationId xmlns:a16="http://schemas.microsoft.com/office/drawing/2014/main" id="{076AE1D0-1D18-4135-B9C7-2B2B21127BC1}"/>
              </a:ext>
            </a:extLst>
          </p:cNvPr>
          <p:cNvSpPr/>
          <p:nvPr/>
        </p:nvSpPr>
        <p:spPr>
          <a:xfrm rot="5400000">
            <a:off x="5008147" y="999871"/>
            <a:ext cx="374244" cy="472673"/>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dirty="0"/>
              <a:t>3</a:t>
            </a:r>
            <a:endParaRPr lang="ru-RU" dirty="0"/>
          </a:p>
        </p:txBody>
      </p:sp>
    </p:spTree>
    <p:extLst>
      <p:ext uri="{BB962C8B-B14F-4D97-AF65-F5344CB8AC3E}">
        <p14:creationId xmlns:p14="http://schemas.microsoft.com/office/powerpoint/2010/main" val="125613083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6688455" cy="509260"/>
          </a:xfrm>
        </p:spPr>
        <p:txBody>
          <a:bodyPr>
            <a:noAutofit/>
          </a:bodyPr>
          <a:lstStyle/>
          <a:p>
            <a:r>
              <a:rPr lang="ru-RU" sz="2000" b="1" dirty="0"/>
              <a:t>Выполнение заданий группами участников</a:t>
            </a:r>
          </a:p>
        </p:txBody>
      </p:sp>
      <p:sp>
        <p:nvSpPr>
          <p:cNvPr id="5" name="TextBox 4">
            <a:extLst>
              <a:ext uri="{FF2B5EF4-FFF2-40B4-BE49-F238E27FC236}">
                <a16:creationId xmlns:a16="http://schemas.microsoft.com/office/drawing/2014/main" id="{2873FE0F-78D9-4482-8084-87415A83F488}"/>
              </a:ext>
            </a:extLst>
          </p:cNvPr>
          <p:cNvSpPr txBox="1"/>
          <p:nvPr/>
        </p:nvSpPr>
        <p:spPr>
          <a:xfrm>
            <a:off x="10923063" y="0"/>
            <a:ext cx="1268937" cy="276999"/>
          </a:xfrm>
          <a:prstGeom prst="rect">
            <a:avLst/>
          </a:prstGeom>
          <a:noFill/>
        </p:spPr>
        <p:txBody>
          <a:bodyPr wrap="none" rtlCol="0">
            <a:spAutoFit/>
          </a:bodyPr>
          <a:lstStyle/>
          <a:p>
            <a:r>
              <a:rPr lang="ru-RU" sz="1200" dirty="0">
                <a:solidFill>
                  <a:schemeClr val="tx2">
                    <a:lumMod val="40000"/>
                    <a:lumOff val="60000"/>
                  </a:schemeClr>
                </a:solidFill>
              </a:rPr>
              <a:t>История, 5 класс</a:t>
            </a:r>
          </a:p>
        </p:txBody>
      </p:sp>
      <p:pic>
        <p:nvPicPr>
          <p:cNvPr id="3" name="Рисунок 2">
            <a:extLst>
              <a:ext uri="{FF2B5EF4-FFF2-40B4-BE49-F238E27FC236}">
                <a16:creationId xmlns:a16="http://schemas.microsoft.com/office/drawing/2014/main" id="{06372AD3-3549-4801-A9B0-00B196BB7EF6}"/>
              </a:ext>
            </a:extLst>
          </p:cNvPr>
          <p:cNvPicPr>
            <a:picLocks noChangeAspect="1"/>
          </p:cNvPicPr>
          <p:nvPr/>
        </p:nvPicPr>
        <p:blipFill rotWithShape="1">
          <a:blip r:embed="rId2">
            <a:extLst>
              <a:ext uri="{28A0092B-C50C-407E-A947-70E740481C1C}">
                <a14:useLocalDpi xmlns:a14="http://schemas.microsoft.com/office/drawing/2010/main" val="0"/>
              </a:ext>
            </a:extLst>
          </a:blip>
          <a:srcRect t="14330"/>
          <a:stretch/>
        </p:blipFill>
        <p:spPr>
          <a:xfrm>
            <a:off x="2043641" y="974586"/>
            <a:ext cx="8594912" cy="4908828"/>
          </a:xfrm>
          <a:prstGeom prst="rect">
            <a:avLst/>
          </a:prstGeom>
        </p:spPr>
      </p:pic>
    </p:spTree>
    <p:extLst>
      <p:ext uri="{BB962C8B-B14F-4D97-AF65-F5344CB8AC3E}">
        <p14:creationId xmlns:p14="http://schemas.microsoft.com/office/powerpoint/2010/main" val="73421231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491967" y="288781"/>
            <a:ext cx="8032767" cy="509260"/>
          </a:xfrm>
        </p:spPr>
        <p:txBody>
          <a:bodyPr>
            <a:noAutofit/>
          </a:bodyPr>
          <a:lstStyle/>
          <a:p>
            <a:r>
              <a:rPr lang="ru-RU" sz="2000" b="1" dirty="0"/>
              <a:t>Сравнение отметок за работу с отметками по журналу</a:t>
            </a:r>
          </a:p>
        </p:txBody>
      </p:sp>
      <p:sp>
        <p:nvSpPr>
          <p:cNvPr id="5" name="TextBox 4">
            <a:extLst>
              <a:ext uri="{FF2B5EF4-FFF2-40B4-BE49-F238E27FC236}">
                <a16:creationId xmlns:a16="http://schemas.microsoft.com/office/drawing/2014/main" id="{F753327C-C1EA-481F-8E09-21F6842F4A80}"/>
              </a:ext>
            </a:extLst>
          </p:cNvPr>
          <p:cNvSpPr txBox="1"/>
          <p:nvPr/>
        </p:nvSpPr>
        <p:spPr>
          <a:xfrm>
            <a:off x="10923063" y="0"/>
            <a:ext cx="1268937" cy="276999"/>
          </a:xfrm>
          <a:prstGeom prst="rect">
            <a:avLst/>
          </a:prstGeom>
          <a:noFill/>
        </p:spPr>
        <p:txBody>
          <a:bodyPr wrap="none" rtlCol="0">
            <a:spAutoFit/>
          </a:bodyPr>
          <a:lstStyle/>
          <a:p>
            <a:r>
              <a:rPr lang="ru-RU" sz="1200" dirty="0">
                <a:solidFill>
                  <a:schemeClr val="tx2">
                    <a:lumMod val="40000"/>
                    <a:lumOff val="60000"/>
                  </a:schemeClr>
                </a:solidFill>
              </a:rPr>
              <a:t>История, 5 класс</a:t>
            </a:r>
          </a:p>
        </p:txBody>
      </p:sp>
      <p:graphicFrame>
        <p:nvGraphicFramePr>
          <p:cNvPr id="4" name="Диаграмма 3">
            <a:extLst>
              <a:ext uri="{FF2B5EF4-FFF2-40B4-BE49-F238E27FC236}">
                <a16:creationId xmlns:a16="http://schemas.microsoft.com/office/drawing/2014/main" id="{3618A7E6-44D7-401F-8C4D-01E576BFA9E2}"/>
              </a:ext>
            </a:extLst>
          </p:cNvPr>
          <p:cNvGraphicFramePr>
            <a:graphicFrameLocks/>
          </p:cNvGraphicFramePr>
          <p:nvPr>
            <p:extLst>
              <p:ext uri="{D42A27DB-BD31-4B8C-83A1-F6EECF244321}">
                <p14:modId xmlns:p14="http://schemas.microsoft.com/office/powerpoint/2010/main" val="1573654370"/>
              </p:ext>
            </p:extLst>
          </p:nvPr>
        </p:nvGraphicFramePr>
        <p:xfrm>
          <a:off x="303401" y="950053"/>
          <a:ext cx="11390852" cy="574436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25690798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6FA4C46F-5D12-76B5-8BC8-F8B04389451E}"/>
              </a:ext>
            </a:extLst>
          </p:cNvPr>
          <p:cNvSpPr>
            <a:spLocks noGrp="1"/>
          </p:cNvSpPr>
          <p:nvPr>
            <p:ph type="title"/>
          </p:nvPr>
        </p:nvSpPr>
        <p:spPr>
          <a:xfrm>
            <a:off x="3531870" y="297181"/>
            <a:ext cx="10728960" cy="594360"/>
          </a:xfrm>
        </p:spPr>
        <p:txBody>
          <a:bodyPr/>
          <a:lstStyle/>
          <a:p>
            <a:r>
              <a:rPr lang="ru-RU" b="1" dirty="0"/>
              <a:t>Выводы</a:t>
            </a:r>
          </a:p>
        </p:txBody>
      </p:sp>
      <p:sp>
        <p:nvSpPr>
          <p:cNvPr id="7" name="Объект 4">
            <a:extLst>
              <a:ext uri="{FF2B5EF4-FFF2-40B4-BE49-F238E27FC236}">
                <a16:creationId xmlns:a16="http://schemas.microsoft.com/office/drawing/2014/main" id="{C43E84AE-2FC9-4608-BADC-F993BE74A5F5}"/>
              </a:ext>
            </a:extLst>
          </p:cNvPr>
          <p:cNvSpPr>
            <a:spLocks noGrp="1"/>
          </p:cNvSpPr>
          <p:nvPr>
            <p:ph idx="1"/>
          </p:nvPr>
        </p:nvSpPr>
        <p:spPr>
          <a:xfrm>
            <a:off x="436284" y="1237507"/>
            <a:ext cx="11467694" cy="5323312"/>
          </a:xfrm>
        </p:spPr>
        <p:txBody>
          <a:bodyPr>
            <a:normAutofit/>
          </a:bodyPr>
          <a:lstStyle/>
          <a:p>
            <a:pPr marL="285750" indent="-285750">
              <a:buFont typeface="Courier New" panose="02070309020205020404" pitchFamily="49" charset="0"/>
              <a:buChar char="o"/>
            </a:pPr>
            <a:r>
              <a:rPr lang="ru-RU" dirty="0"/>
              <a:t>В ВПР по истории в 5 классах приняло участие </a:t>
            </a:r>
            <a:r>
              <a:rPr lang="ru-RU" b="1" dirty="0"/>
              <a:t>6703</a:t>
            </a:r>
            <a:r>
              <a:rPr lang="ru-RU" dirty="0"/>
              <a:t> человека.</a:t>
            </a:r>
          </a:p>
          <a:p>
            <a:endParaRPr lang="ru-RU" dirty="0"/>
          </a:p>
          <a:p>
            <a:pPr marL="285750" indent="-285750">
              <a:buFont typeface="Courier New" panose="02070309020205020404" pitchFamily="49" charset="0"/>
              <a:buChar char="o"/>
            </a:pPr>
            <a:r>
              <a:rPr lang="ru-RU" dirty="0"/>
              <a:t>Не справились с  работой (получили «2») </a:t>
            </a:r>
            <a:r>
              <a:rPr lang="ru-RU" b="1" dirty="0"/>
              <a:t>367 </a:t>
            </a:r>
            <a:r>
              <a:rPr lang="ru-RU" dirty="0"/>
              <a:t>участников (</a:t>
            </a:r>
            <a:r>
              <a:rPr lang="ru-RU" b="1" dirty="0"/>
              <a:t>5,48</a:t>
            </a:r>
            <a:r>
              <a:rPr lang="ru-RU" dirty="0"/>
              <a:t>%).</a:t>
            </a:r>
          </a:p>
          <a:p>
            <a:endParaRPr lang="ru-RU" dirty="0"/>
          </a:p>
          <a:p>
            <a:pPr marL="285750" indent="-285750">
              <a:buFont typeface="Courier New" panose="02070309020205020404" pitchFamily="49" charset="0"/>
              <a:buChar char="o"/>
            </a:pPr>
            <a:r>
              <a:rPr lang="ru-RU" dirty="0"/>
              <a:t> </a:t>
            </a:r>
            <a:r>
              <a:rPr lang="ru-RU" b="1" dirty="0"/>
              <a:t>57,54 </a:t>
            </a:r>
            <a:r>
              <a:rPr lang="ru-RU" dirty="0"/>
              <a:t>% участников показали качество знаний (получили «4» и «5») в  процессе выполнения работы.</a:t>
            </a:r>
          </a:p>
          <a:p>
            <a:endParaRPr lang="ru-RU" dirty="0"/>
          </a:p>
          <a:p>
            <a:pPr marL="285750" indent="-285750">
              <a:buFont typeface="Courier New" panose="02070309020205020404" pitchFamily="49" charset="0"/>
              <a:buChar char="o"/>
            </a:pPr>
            <a:r>
              <a:rPr lang="ru-RU" dirty="0"/>
              <a:t>Наибольшую сложность при выполнении работы вызвали задания  № </a:t>
            </a:r>
            <a:r>
              <a:rPr lang="ru-RU" b="1" dirty="0"/>
              <a:t>6, 7.</a:t>
            </a:r>
          </a:p>
          <a:p>
            <a:endParaRPr lang="ru-RU" dirty="0"/>
          </a:p>
        </p:txBody>
      </p:sp>
      <p:sp>
        <p:nvSpPr>
          <p:cNvPr id="5" name="TextBox 4">
            <a:extLst>
              <a:ext uri="{FF2B5EF4-FFF2-40B4-BE49-F238E27FC236}">
                <a16:creationId xmlns:a16="http://schemas.microsoft.com/office/drawing/2014/main" id="{47816099-DE77-4665-9514-73A97ADE9308}"/>
              </a:ext>
            </a:extLst>
          </p:cNvPr>
          <p:cNvSpPr txBox="1"/>
          <p:nvPr/>
        </p:nvSpPr>
        <p:spPr>
          <a:xfrm>
            <a:off x="10923063" y="0"/>
            <a:ext cx="1268937" cy="276999"/>
          </a:xfrm>
          <a:prstGeom prst="rect">
            <a:avLst/>
          </a:prstGeom>
          <a:noFill/>
        </p:spPr>
        <p:txBody>
          <a:bodyPr wrap="none" rtlCol="0">
            <a:spAutoFit/>
          </a:bodyPr>
          <a:lstStyle/>
          <a:p>
            <a:r>
              <a:rPr lang="ru-RU" sz="1200" dirty="0">
                <a:solidFill>
                  <a:schemeClr val="tx2">
                    <a:lumMod val="40000"/>
                    <a:lumOff val="60000"/>
                  </a:schemeClr>
                </a:solidFill>
              </a:rPr>
              <a:t>История, 5 класс</a:t>
            </a:r>
          </a:p>
        </p:txBody>
      </p:sp>
    </p:spTree>
    <p:extLst>
      <p:ext uri="{BB962C8B-B14F-4D97-AF65-F5344CB8AC3E}">
        <p14:creationId xmlns:p14="http://schemas.microsoft.com/office/powerpoint/2010/main" val="331299380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a:extLst>
              <a:ext uri="{FF2B5EF4-FFF2-40B4-BE49-F238E27FC236}">
                <a16:creationId xmlns:a16="http://schemas.microsoft.com/office/drawing/2014/main" id="{E7192A1F-275E-951D-1242-8D6271F06BC5}"/>
              </a:ext>
            </a:extLst>
          </p:cNvPr>
          <p:cNvSpPr>
            <a:spLocks noGrp="1"/>
          </p:cNvSpPr>
          <p:nvPr>
            <p:ph idx="1"/>
          </p:nvPr>
        </p:nvSpPr>
        <p:spPr>
          <a:xfrm>
            <a:off x="1061857" y="1993557"/>
            <a:ext cx="10068285" cy="4740464"/>
          </a:xfrm>
        </p:spPr>
        <p:txBody>
          <a:bodyPr>
            <a:normAutofit/>
          </a:bodyPr>
          <a:lstStyle/>
          <a:p>
            <a:pPr algn="ctr"/>
            <a:r>
              <a:rPr lang="ru-RU" sz="6600" b="1" dirty="0"/>
              <a:t>Основные результаты </a:t>
            </a:r>
          </a:p>
          <a:p>
            <a:pPr algn="ctr"/>
            <a:r>
              <a:rPr lang="ru-RU" sz="6600" b="1" dirty="0"/>
              <a:t>по географии</a:t>
            </a:r>
          </a:p>
        </p:txBody>
      </p:sp>
    </p:spTree>
    <p:extLst>
      <p:ext uri="{BB962C8B-B14F-4D97-AF65-F5344CB8AC3E}">
        <p14:creationId xmlns:p14="http://schemas.microsoft.com/office/powerpoint/2010/main" val="275076699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90F7D01D-7223-435B-A3CF-762E77D525DC}"/>
              </a:ext>
            </a:extLst>
          </p:cNvPr>
          <p:cNvSpPr txBox="1">
            <a:spLocks/>
          </p:cNvSpPr>
          <p:nvPr/>
        </p:nvSpPr>
        <p:spPr>
          <a:xfrm>
            <a:off x="3490686" y="290710"/>
            <a:ext cx="3116580" cy="59436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800" kern="1200">
                <a:solidFill>
                  <a:srgbClr val="138189"/>
                </a:solidFill>
                <a:latin typeface="+mj-lt"/>
                <a:ea typeface="+mj-ea"/>
                <a:cs typeface="+mj-cs"/>
              </a:defRPr>
            </a:lvl1pPr>
          </a:lstStyle>
          <a:p>
            <a:r>
              <a:rPr lang="ru-RU" sz="2400" dirty="0"/>
              <a:t>Описание работы</a:t>
            </a:r>
          </a:p>
        </p:txBody>
      </p:sp>
      <p:sp>
        <p:nvSpPr>
          <p:cNvPr id="5" name="Прямоугольник: скругленные углы 4">
            <a:extLst>
              <a:ext uri="{FF2B5EF4-FFF2-40B4-BE49-F238E27FC236}">
                <a16:creationId xmlns:a16="http://schemas.microsoft.com/office/drawing/2014/main" id="{F452794E-3ABB-4847-9459-CB69FDB4776B}"/>
              </a:ext>
            </a:extLst>
          </p:cNvPr>
          <p:cNvSpPr/>
          <p:nvPr/>
        </p:nvSpPr>
        <p:spPr>
          <a:xfrm>
            <a:off x="108739" y="2341046"/>
            <a:ext cx="1723356" cy="1518852"/>
          </a:xfrm>
          <a:prstGeom prst="roundRect">
            <a:avLst/>
          </a:prstGeom>
          <a:solidFill>
            <a:srgbClr val="429AA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17</a:t>
            </a:r>
            <a:r>
              <a:rPr lang="en-US" dirty="0">
                <a:solidFill>
                  <a:sysClr val="windowText" lastClr="000000"/>
                </a:solidFill>
              </a:rPr>
              <a:t> </a:t>
            </a:r>
            <a:r>
              <a:rPr lang="ru-RU" dirty="0">
                <a:solidFill>
                  <a:sysClr val="windowText" lastClr="000000"/>
                </a:solidFill>
              </a:rPr>
              <a:t>заданий</a:t>
            </a:r>
          </a:p>
        </p:txBody>
      </p:sp>
      <p:sp>
        <p:nvSpPr>
          <p:cNvPr id="8" name="Прямоугольник: скругленные углы 7">
            <a:extLst>
              <a:ext uri="{FF2B5EF4-FFF2-40B4-BE49-F238E27FC236}">
                <a16:creationId xmlns:a16="http://schemas.microsoft.com/office/drawing/2014/main" id="{F4BA2786-3DFF-41D6-A840-04D3ABEAA725}"/>
              </a:ext>
            </a:extLst>
          </p:cNvPr>
          <p:cNvSpPr/>
          <p:nvPr/>
        </p:nvSpPr>
        <p:spPr>
          <a:xfrm>
            <a:off x="1958699" y="2511115"/>
            <a:ext cx="2883243" cy="59436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16 заданий базового уровня сложности</a:t>
            </a:r>
          </a:p>
        </p:txBody>
      </p:sp>
      <p:sp>
        <p:nvSpPr>
          <p:cNvPr id="9" name="Прямоугольник: скругленные углы 8">
            <a:extLst>
              <a:ext uri="{FF2B5EF4-FFF2-40B4-BE49-F238E27FC236}">
                <a16:creationId xmlns:a16="http://schemas.microsoft.com/office/drawing/2014/main" id="{BE1EAEA2-B72C-4122-8C12-CC36DD7CF02D}"/>
              </a:ext>
            </a:extLst>
          </p:cNvPr>
          <p:cNvSpPr/>
          <p:nvPr/>
        </p:nvSpPr>
        <p:spPr>
          <a:xfrm>
            <a:off x="113682" y="5200288"/>
            <a:ext cx="1723356" cy="1518852"/>
          </a:xfrm>
          <a:prstGeom prst="roundRect">
            <a:avLst/>
          </a:prstGeom>
          <a:solidFill>
            <a:srgbClr val="429AA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Работа состоит </a:t>
            </a:r>
          </a:p>
          <a:p>
            <a:pPr algn="ctr"/>
            <a:r>
              <a:rPr lang="ru-RU" dirty="0">
                <a:solidFill>
                  <a:schemeClr val="tx1"/>
                </a:solidFill>
              </a:rPr>
              <a:t>из двух частей</a:t>
            </a:r>
          </a:p>
        </p:txBody>
      </p:sp>
      <p:sp>
        <p:nvSpPr>
          <p:cNvPr id="10" name="Прямоугольник: скругленные углы 9">
            <a:extLst>
              <a:ext uri="{FF2B5EF4-FFF2-40B4-BE49-F238E27FC236}">
                <a16:creationId xmlns:a16="http://schemas.microsoft.com/office/drawing/2014/main" id="{D31FB0FC-E027-4013-AD37-A9F2A0F8AB8A}"/>
              </a:ext>
            </a:extLst>
          </p:cNvPr>
          <p:cNvSpPr/>
          <p:nvPr/>
        </p:nvSpPr>
        <p:spPr>
          <a:xfrm>
            <a:off x="5477315" y="5362528"/>
            <a:ext cx="6478795" cy="1119612"/>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dirty="0">
                <a:solidFill>
                  <a:schemeClr val="tx1"/>
                </a:solidFill>
              </a:rPr>
              <a:t>Задания 1-6, 8-12, 14-16 предполагают краткий ответ.</a:t>
            </a:r>
          </a:p>
          <a:p>
            <a:r>
              <a:rPr lang="ru-RU" dirty="0">
                <a:solidFill>
                  <a:schemeClr val="tx1"/>
                </a:solidFill>
              </a:rPr>
              <a:t>Задание 7 предполагает подчеркивание.</a:t>
            </a:r>
          </a:p>
          <a:p>
            <a:r>
              <a:rPr lang="ru-RU" dirty="0">
                <a:solidFill>
                  <a:schemeClr val="tx1"/>
                </a:solidFill>
              </a:rPr>
              <a:t>Задание 13 - запись решения задачи.</a:t>
            </a:r>
          </a:p>
          <a:p>
            <a:r>
              <a:rPr lang="ru-RU" dirty="0">
                <a:solidFill>
                  <a:schemeClr val="tx1"/>
                </a:solidFill>
              </a:rPr>
              <a:t>Задание 17 - развернутый ответ.</a:t>
            </a:r>
          </a:p>
        </p:txBody>
      </p:sp>
      <p:sp>
        <p:nvSpPr>
          <p:cNvPr id="12" name="Прямоугольник: скругленные углы 11">
            <a:extLst>
              <a:ext uri="{FF2B5EF4-FFF2-40B4-BE49-F238E27FC236}">
                <a16:creationId xmlns:a16="http://schemas.microsoft.com/office/drawing/2014/main" id="{50E5816E-2110-4725-BDF8-B4AAAD3DAE81}"/>
              </a:ext>
            </a:extLst>
          </p:cNvPr>
          <p:cNvSpPr/>
          <p:nvPr/>
        </p:nvSpPr>
        <p:spPr>
          <a:xfrm>
            <a:off x="5048976" y="3265538"/>
            <a:ext cx="2533130" cy="58360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минимальный балл за работу - 5</a:t>
            </a:r>
            <a:endParaRPr lang="ru-RU" b="1" dirty="0">
              <a:solidFill>
                <a:sysClr val="windowText" lastClr="000000"/>
              </a:solidFill>
            </a:endParaRPr>
          </a:p>
        </p:txBody>
      </p:sp>
      <p:sp>
        <p:nvSpPr>
          <p:cNvPr id="13" name="Прямоугольник: скругленные углы 12">
            <a:extLst>
              <a:ext uri="{FF2B5EF4-FFF2-40B4-BE49-F238E27FC236}">
                <a16:creationId xmlns:a16="http://schemas.microsoft.com/office/drawing/2014/main" id="{7EC46491-BD9C-4F30-ABB8-8D06FC9DB66F}"/>
              </a:ext>
            </a:extLst>
          </p:cNvPr>
          <p:cNvSpPr/>
          <p:nvPr/>
        </p:nvSpPr>
        <p:spPr>
          <a:xfrm>
            <a:off x="5048976" y="2351806"/>
            <a:ext cx="2533130" cy="58360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максимальный балл за работу -  </a:t>
            </a:r>
            <a:r>
              <a:rPr lang="ru-RU" b="1" dirty="0">
                <a:solidFill>
                  <a:sysClr val="windowText" lastClr="000000"/>
                </a:solidFill>
              </a:rPr>
              <a:t>20</a:t>
            </a:r>
          </a:p>
        </p:txBody>
      </p:sp>
      <p:sp>
        <p:nvSpPr>
          <p:cNvPr id="15" name="Прямоугольник: скругленные углы 14">
            <a:extLst>
              <a:ext uri="{FF2B5EF4-FFF2-40B4-BE49-F238E27FC236}">
                <a16:creationId xmlns:a16="http://schemas.microsoft.com/office/drawing/2014/main" id="{2BD5BEBA-741E-4EA2-8876-EB92469EB874}"/>
              </a:ext>
            </a:extLst>
          </p:cNvPr>
          <p:cNvSpPr/>
          <p:nvPr/>
        </p:nvSpPr>
        <p:spPr>
          <a:xfrm>
            <a:off x="8207221" y="1422511"/>
            <a:ext cx="3525107" cy="807308"/>
          </a:xfrm>
          <a:prstGeom prst="roundRect">
            <a:avLst/>
          </a:prstGeom>
          <a:solidFill>
            <a:srgbClr val="429AA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Перевод первичных баллов </a:t>
            </a:r>
          </a:p>
          <a:p>
            <a:pPr algn="ctr"/>
            <a:r>
              <a:rPr lang="ru-RU" dirty="0">
                <a:solidFill>
                  <a:sysClr val="windowText" lastClr="000000"/>
                </a:solidFill>
              </a:rPr>
              <a:t>в  отметки по пятибалльной шкале</a:t>
            </a:r>
          </a:p>
        </p:txBody>
      </p:sp>
      <p:graphicFrame>
        <p:nvGraphicFramePr>
          <p:cNvPr id="16" name="Таблица 15">
            <a:extLst>
              <a:ext uri="{FF2B5EF4-FFF2-40B4-BE49-F238E27FC236}">
                <a16:creationId xmlns:a16="http://schemas.microsoft.com/office/drawing/2014/main" id="{7506DA7C-50E6-4EB1-B291-D46D75408635}"/>
              </a:ext>
            </a:extLst>
          </p:cNvPr>
          <p:cNvGraphicFramePr>
            <a:graphicFrameLocks noGrp="1"/>
          </p:cNvGraphicFramePr>
          <p:nvPr>
            <p:extLst/>
          </p:nvPr>
        </p:nvGraphicFramePr>
        <p:xfrm>
          <a:off x="7953375" y="2389325"/>
          <a:ext cx="4002735" cy="1715950"/>
        </p:xfrm>
        <a:graphic>
          <a:graphicData uri="http://schemas.openxmlformats.org/drawingml/2006/table">
            <a:tbl>
              <a:tblPr firstRow="1" bandRow="1">
                <a:tableStyleId>{5940675A-B579-460E-94D1-54222C63F5DA}</a:tableStyleId>
              </a:tblPr>
              <a:tblGrid>
                <a:gridCol w="1276814">
                  <a:extLst>
                    <a:ext uri="{9D8B030D-6E8A-4147-A177-3AD203B41FA5}">
                      <a16:colId xmlns:a16="http://schemas.microsoft.com/office/drawing/2014/main" val="3089212738"/>
                    </a:ext>
                  </a:extLst>
                </a:gridCol>
                <a:gridCol w="705455">
                  <a:extLst>
                    <a:ext uri="{9D8B030D-6E8A-4147-A177-3AD203B41FA5}">
                      <a16:colId xmlns:a16="http://schemas.microsoft.com/office/drawing/2014/main" val="469627586"/>
                    </a:ext>
                  </a:extLst>
                </a:gridCol>
                <a:gridCol w="673488">
                  <a:extLst>
                    <a:ext uri="{9D8B030D-6E8A-4147-A177-3AD203B41FA5}">
                      <a16:colId xmlns:a16="http://schemas.microsoft.com/office/drawing/2014/main" val="1410754882"/>
                    </a:ext>
                  </a:extLst>
                </a:gridCol>
                <a:gridCol w="664134">
                  <a:extLst>
                    <a:ext uri="{9D8B030D-6E8A-4147-A177-3AD203B41FA5}">
                      <a16:colId xmlns:a16="http://schemas.microsoft.com/office/drawing/2014/main" val="3208314456"/>
                    </a:ext>
                  </a:extLst>
                </a:gridCol>
                <a:gridCol w="682844">
                  <a:extLst>
                    <a:ext uri="{9D8B030D-6E8A-4147-A177-3AD203B41FA5}">
                      <a16:colId xmlns:a16="http://schemas.microsoft.com/office/drawing/2014/main" val="4101601159"/>
                    </a:ext>
                  </a:extLst>
                </a:gridCol>
              </a:tblGrid>
              <a:tr h="777992">
                <a:tc>
                  <a:txBody>
                    <a:bodyPr/>
                    <a:lstStyle/>
                    <a:p>
                      <a:pPr algn="ctr"/>
                      <a:r>
                        <a:rPr lang="ru-RU" sz="1600" dirty="0"/>
                        <a:t>Отметка</a:t>
                      </a:r>
                    </a:p>
                  </a:txBody>
                  <a:tcPr anchor="ctr"/>
                </a:tc>
                <a:tc>
                  <a:txBody>
                    <a:bodyPr/>
                    <a:lstStyle/>
                    <a:p>
                      <a:pPr algn="ctr"/>
                      <a:r>
                        <a:rPr lang="ru-RU" sz="1600" dirty="0"/>
                        <a:t>«2»</a:t>
                      </a:r>
                    </a:p>
                  </a:txBody>
                  <a:tcPr anchor="ctr"/>
                </a:tc>
                <a:tc>
                  <a:txBody>
                    <a:bodyPr/>
                    <a:lstStyle/>
                    <a:p>
                      <a:pPr algn="ctr"/>
                      <a:r>
                        <a:rPr lang="ru-RU" sz="1600" dirty="0"/>
                        <a:t>«3»</a:t>
                      </a:r>
                    </a:p>
                  </a:txBody>
                  <a:tcPr anchor="ctr"/>
                </a:tc>
                <a:tc>
                  <a:txBody>
                    <a:bodyPr/>
                    <a:lstStyle/>
                    <a:p>
                      <a:pPr algn="ctr"/>
                      <a:r>
                        <a:rPr lang="ru-RU" sz="1600" dirty="0"/>
                        <a:t>«4»</a:t>
                      </a:r>
                    </a:p>
                  </a:txBody>
                  <a:tcPr anchor="ctr"/>
                </a:tc>
                <a:tc>
                  <a:txBody>
                    <a:bodyPr/>
                    <a:lstStyle/>
                    <a:p>
                      <a:pPr algn="ctr"/>
                      <a:r>
                        <a:rPr lang="ru-RU" sz="1600" dirty="0"/>
                        <a:t>«5»</a:t>
                      </a:r>
                    </a:p>
                  </a:txBody>
                  <a:tcPr anchor="ctr"/>
                </a:tc>
                <a:extLst>
                  <a:ext uri="{0D108BD9-81ED-4DB2-BD59-A6C34878D82A}">
                    <a16:rowId xmlns:a16="http://schemas.microsoft.com/office/drawing/2014/main" val="3892861024"/>
                  </a:ext>
                </a:extLst>
              </a:tr>
              <a:tr h="937958">
                <a:tc>
                  <a:txBody>
                    <a:bodyPr/>
                    <a:lstStyle/>
                    <a:p>
                      <a:pPr algn="ctr"/>
                      <a:r>
                        <a:rPr lang="ru-RU" sz="1600" dirty="0"/>
                        <a:t>Первичные баллы</a:t>
                      </a:r>
                    </a:p>
                  </a:txBody>
                  <a:tcPr anchor="ctr"/>
                </a:tc>
                <a:tc>
                  <a:txBody>
                    <a:bodyPr/>
                    <a:lstStyle/>
                    <a:p>
                      <a:pPr algn="ctr"/>
                      <a:r>
                        <a:rPr lang="ru-RU" sz="1600" dirty="0"/>
                        <a:t>0-4</a:t>
                      </a:r>
                    </a:p>
                  </a:txBody>
                  <a:tcPr anchor="ctr"/>
                </a:tc>
                <a:tc>
                  <a:txBody>
                    <a:bodyPr/>
                    <a:lstStyle/>
                    <a:p>
                      <a:pPr algn="ctr"/>
                      <a:r>
                        <a:rPr lang="ru-RU" sz="1600" dirty="0"/>
                        <a:t>5-8</a:t>
                      </a:r>
                    </a:p>
                  </a:txBody>
                  <a:tcPr anchor="ctr"/>
                </a:tc>
                <a:tc>
                  <a:txBody>
                    <a:bodyPr/>
                    <a:lstStyle/>
                    <a:p>
                      <a:pPr algn="ctr"/>
                      <a:r>
                        <a:rPr lang="ru-RU" sz="1600" dirty="0"/>
                        <a:t>9-12</a:t>
                      </a:r>
                    </a:p>
                  </a:txBody>
                  <a:tcPr anchor="ctr"/>
                </a:tc>
                <a:tc>
                  <a:txBody>
                    <a:bodyPr/>
                    <a:lstStyle/>
                    <a:p>
                      <a:pPr algn="ctr"/>
                      <a:r>
                        <a:rPr lang="ru-RU" sz="1600" dirty="0"/>
                        <a:t>13-16</a:t>
                      </a:r>
                    </a:p>
                  </a:txBody>
                  <a:tcPr anchor="ctr"/>
                </a:tc>
                <a:extLst>
                  <a:ext uri="{0D108BD9-81ED-4DB2-BD59-A6C34878D82A}">
                    <a16:rowId xmlns:a16="http://schemas.microsoft.com/office/drawing/2014/main" val="1517554406"/>
                  </a:ext>
                </a:extLst>
              </a:tr>
            </a:tbl>
          </a:graphicData>
        </a:graphic>
      </p:graphicFrame>
      <p:pic>
        <p:nvPicPr>
          <p:cNvPr id="17" name="Рисунок 16" descr="Часы">
            <a:extLst>
              <a:ext uri="{FF2B5EF4-FFF2-40B4-BE49-F238E27FC236}">
                <a16:creationId xmlns:a16="http://schemas.microsoft.com/office/drawing/2014/main" id="{305C066C-516A-49B0-B9CF-8A7285CF749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53612" y="3966678"/>
            <a:ext cx="1233610" cy="1233610"/>
          </a:xfrm>
          <a:prstGeom prst="rect">
            <a:avLst/>
          </a:prstGeom>
        </p:spPr>
      </p:pic>
      <p:sp>
        <p:nvSpPr>
          <p:cNvPr id="18" name="Прямоугольник: скругленные углы 17">
            <a:extLst>
              <a:ext uri="{FF2B5EF4-FFF2-40B4-BE49-F238E27FC236}">
                <a16:creationId xmlns:a16="http://schemas.microsoft.com/office/drawing/2014/main" id="{17BD4829-F0EE-426E-95EF-C14D905F9713}"/>
              </a:ext>
            </a:extLst>
          </p:cNvPr>
          <p:cNvSpPr/>
          <p:nvPr/>
        </p:nvSpPr>
        <p:spPr>
          <a:xfrm>
            <a:off x="1958699" y="5625154"/>
            <a:ext cx="1040768" cy="59436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90 минут</a:t>
            </a:r>
          </a:p>
        </p:txBody>
      </p:sp>
      <p:pic>
        <p:nvPicPr>
          <p:cNvPr id="20" name="Рисунок 19" descr="Документ">
            <a:extLst>
              <a:ext uri="{FF2B5EF4-FFF2-40B4-BE49-F238E27FC236}">
                <a16:creationId xmlns:a16="http://schemas.microsoft.com/office/drawing/2014/main" id="{0627694F-307C-4CA3-BF8D-9B63DD6F630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58475" y="1125928"/>
            <a:ext cx="1139034" cy="1139034"/>
          </a:xfrm>
          <a:prstGeom prst="rect">
            <a:avLst/>
          </a:prstGeom>
        </p:spPr>
      </p:pic>
      <p:pic>
        <p:nvPicPr>
          <p:cNvPr id="21" name="Рисунок 20" descr="Поделиться">
            <a:extLst>
              <a:ext uri="{FF2B5EF4-FFF2-40B4-BE49-F238E27FC236}">
                <a16:creationId xmlns:a16="http://schemas.microsoft.com/office/drawing/2014/main" id="{F8F9697D-AED4-4A45-A862-D48E11A392C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364744" y="208110"/>
            <a:ext cx="1054895" cy="1054895"/>
          </a:xfrm>
          <a:prstGeom prst="rect">
            <a:avLst/>
          </a:prstGeom>
        </p:spPr>
      </p:pic>
      <p:sp>
        <p:nvSpPr>
          <p:cNvPr id="19" name="Прямоугольник: скругленные углы 18">
            <a:extLst>
              <a:ext uri="{FF2B5EF4-FFF2-40B4-BE49-F238E27FC236}">
                <a16:creationId xmlns:a16="http://schemas.microsoft.com/office/drawing/2014/main" id="{E7F6DD5A-C4D9-40EA-8F4D-F92FE5F89DE8}"/>
              </a:ext>
            </a:extLst>
          </p:cNvPr>
          <p:cNvSpPr/>
          <p:nvPr/>
        </p:nvSpPr>
        <p:spPr>
          <a:xfrm>
            <a:off x="1980098" y="3242293"/>
            <a:ext cx="2883243" cy="59436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1 задание повышенного уровня сложности</a:t>
            </a:r>
          </a:p>
        </p:txBody>
      </p:sp>
      <p:sp>
        <p:nvSpPr>
          <p:cNvPr id="22" name="TextBox 21">
            <a:extLst>
              <a:ext uri="{FF2B5EF4-FFF2-40B4-BE49-F238E27FC236}">
                <a16:creationId xmlns:a16="http://schemas.microsoft.com/office/drawing/2014/main" id="{5F7F0745-1A3D-4E5E-8431-8A8B34EF4D78}"/>
              </a:ext>
            </a:extLst>
          </p:cNvPr>
          <p:cNvSpPr txBox="1"/>
          <p:nvPr/>
        </p:nvSpPr>
        <p:spPr>
          <a:xfrm>
            <a:off x="10785974" y="13873"/>
            <a:ext cx="1406026" cy="276999"/>
          </a:xfrm>
          <a:prstGeom prst="rect">
            <a:avLst/>
          </a:prstGeom>
          <a:noFill/>
        </p:spPr>
        <p:txBody>
          <a:bodyPr wrap="none" rtlCol="0">
            <a:spAutoFit/>
          </a:bodyPr>
          <a:lstStyle/>
          <a:p>
            <a:r>
              <a:rPr lang="ru-RU" sz="1200" dirty="0">
                <a:solidFill>
                  <a:schemeClr val="tx2">
                    <a:lumMod val="40000"/>
                    <a:lumOff val="60000"/>
                  </a:schemeClr>
                </a:solidFill>
              </a:rPr>
              <a:t>Географии, 5 класс</a:t>
            </a:r>
          </a:p>
        </p:txBody>
      </p:sp>
      <p:sp>
        <p:nvSpPr>
          <p:cNvPr id="23" name="Прямоугольник: скругленные углы 22">
            <a:extLst>
              <a:ext uri="{FF2B5EF4-FFF2-40B4-BE49-F238E27FC236}">
                <a16:creationId xmlns:a16="http://schemas.microsoft.com/office/drawing/2014/main" id="{CAECB574-2FA8-4BCA-8A59-A21E7D65A435}"/>
              </a:ext>
            </a:extLst>
          </p:cNvPr>
          <p:cNvSpPr/>
          <p:nvPr/>
        </p:nvSpPr>
        <p:spPr>
          <a:xfrm>
            <a:off x="3365224" y="5365930"/>
            <a:ext cx="1973491" cy="1119613"/>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600" dirty="0">
                <a:solidFill>
                  <a:schemeClr val="tx1"/>
                </a:solidFill>
              </a:rPr>
              <a:t>Часть 1 состоит из заданий 1-9.</a:t>
            </a:r>
          </a:p>
          <a:p>
            <a:pPr algn="just"/>
            <a:r>
              <a:rPr lang="ru-RU" sz="1600" dirty="0">
                <a:solidFill>
                  <a:schemeClr val="tx1"/>
                </a:solidFill>
              </a:rPr>
              <a:t>Часть 2 состоит из заданий 10-17.</a:t>
            </a:r>
          </a:p>
        </p:txBody>
      </p:sp>
    </p:spTree>
    <p:extLst>
      <p:ext uri="{BB962C8B-B14F-4D97-AF65-F5344CB8AC3E}">
        <p14:creationId xmlns:p14="http://schemas.microsoft.com/office/powerpoint/2010/main" val="193614436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a:extLst>
              <a:ext uri="{FF2B5EF4-FFF2-40B4-BE49-F238E27FC236}">
                <a16:creationId xmlns:a16="http://schemas.microsoft.com/office/drawing/2014/main" id="{923AEC73-3C65-42DB-8517-994DE7F35046}"/>
              </a:ext>
            </a:extLst>
          </p:cNvPr>
          <p:cNvGraphicFramePr>
            <a:graphicFrameLocks noGrp="1"/>
          </p:cNvGraphicFramePr>
          <p:nvPr>
            <p:extLst>
              <p:ext uri="{D42A27DB-BD31-4B8C-83A1-F6EECF244321}">
                <p14:modId xmlns:p14="http://schemas.microsoft.com/office/powerpoint/2010/main" val="3529001862"/>
              </p:ext>
            </p:extLst>
          </p:nvPr>
        </p:nvGraphicFramePr>
        <p:xfrm>
          <a:off x="197709" y="887106"/>
          <a:ext cx="11796582" cy="5796852"/>
        </p:xfrm>
        <a:graphic>
          <a:graphicData uri="http://schemas.openxmlformats.org/drawingml/2006/table">
            <a:tbl>
              <a:tblPr firstRow="1" firstCol="1" lastRow="1" lastCol="1" bandRow="1" bandCol="1">
                <a:noFill/>
                <a:tableStyleId>{5940675A-B579-460E-94D1-54222C63F5DA}</a:tableStyleId>
              </a:tblPr>
              <a:tblGrid>
                <a:gridCol w="631850">
                  <a:extLst>
                    <a:ext uri="{9D8B030D-6E8A-4147-A177-3AD203B41FA5}">
                      <a16:colId xmlns:a16="http://schemas.microsoft.com/office/drawing/2014/main" val="1602300257"/>
                    </a:ext>
                  </a:extLst>
                </a:gridCol>
                <a:gridCol w="11164732">
                  <a:extLst>
                    <a:ext uri="{9D8B030D-6E8A-4147-A177-3AD203B41FA5}">
                      <a16:colId xmlns:a16="http://schemas.microsoft.com/office/drawing/2014/main" val="3427477491"/>
                    </a:ext>
                  </a:extLst>
                </a:gridCol>
              </a:tblGrid>
              <a:tr h="387043">
                <a:tc>
                  <a:txBody>
                    <a:bodyPr/>
                    <a:lstStyle/>
                    <a:p>
                      <a:pPr algn="ctr">
                        <a:lnSpc>
                          <a:spcPct val="115000"/>
                        </a:lnSpc>
                        <a:spcBef>
                          <a:spcPts val="55"/>
                        </a:spcBef>
                        <a:spcAft>
                          <a:spcPts val="0"/>
                        </a:spcAft>
                        <a:tabLst>
                          <a:tab pos="452120" algn="l"/>
                        </a:tabLst>
                      </a:pPr>
                      <a:r>
                        <a:rPr lang="ru-RU" sz="1400" b="1" dirty="0">
                          <a:effectLst/>
                          <a:latin typeface="Times New Roman" panose="02020603050405020304" pitchFamily="18" charset="0"/>
                          <a:cs typeface="Times New Roman" panose="02020603050405020304" pitchFamily="18" charset="0"/>
                        </a:rPr>
                        <a:t>№</a:t>
                      </a:r>
                    </a:p>
                    <a:p>
                      <a:pPr algn="ctr">
                        <a:lnSpc>
                          <a:spcPct val="115000"/>
                        </a:lnSpc>
                        <a:spcBef>
                          <a:spcPts val="55"/>
                        </a:spcBef>
                        <a:spcAft>
                          <a:spcPts val="0"/>
                        </a:spcAft>
                        <a:tabLst>
                          <a:tab pos="452120" algn="l"/>
                        </a:tabLst>
                      </a:pPr>
                      <a:r>
                        <a:rPr lang="ru-RU" sz="1400" b="1" dirty="0">
                          <a:effectLst/>
                          <a:latin typeface="Times New Roman" panose="02020603050405020304" pitchFamily="18" charset="0"/>
                          <a:cs typeface="Times New Roman" panose="02020603050405020304" pitchFamily="18" charset="0"/>
                        </a:rPr>
                        <a:t>п/п</a:t>
                      </a:r>
                      <a:endParaRPr lang="ru-RU"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a:lnSpc>
                          <a:spcPct val="115000"/>
                        </a:lnSpc>
                        <a:spcBef>
                          <a:spcPts val="55"/>
                        </a:spcBef>
                        <a:spcAft>
                          <a:spcPts val="0"/>
                        </a:spcAft>
                        <a:tabLst>
                          <a:tab pos="452120" algn="l"/>
                        </a:tabLst>
                      </a:pPr>
                      <a:r>
                        <a:rPr lang="ru-RU" sz="1400" b="1" dirty="0">
                          <a:effectLst/>
                          <a:latin typeface="Times New Roman" panose="02020603050405020304" pitchFamily="18" charset="0"/>
                          <a:cs typeface="Times New Roman" panose="02020603050405020304" pitchFamily="18" charset="0"/>
                        </a:rPr>
                        <a:t>Блоки</a:t>
                      </a:r>
                      <a:r>
                        <a:rPr lang="ru-RU" sz="1400" b="1" spc="-35" dirty="0">
                          <a:effectLst/>
                          <a:latin typeface="Times New Roman" panose="02020603050405020304" pitchFamily="18" charset="0"/>
                          <a:cs typeface="Times New Roman" panose="02020603050405020304" pitchFamily="18" charset="0"/>
                        </a:rPr>
                        <a:t> </a:t>
                      </a:r>
                      <a:r>
                        <a:rPr lang="ru-RU" sz="1400" b="1" dirty="0" err="1">
                          <a:effectLst/>
                          <a:latin typeface="Times New Roman" panose="02020603050405020304" pitchFamily="18" charset="0"/>
                          <a:cs typeface="Times New Roman" panose="02020603050405020304" pitchFamily="18" charset="0"/>
                        </a:rPr>
                        <a:t>ПООП</a:t>
                      </a:r>
                      <a:r>
                        <a:rPr lang="ru-RU" sz="1400" b="1" spc="-35"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a:t>
                      </a:r>
                      <a:r>
                        <a:rPr lang="ru-RU" sz="1400" b="1" spc="-35"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выпускник</a:t>
                      </a:r>
                      <a:r>
                        <a:rPr lang="ru-RU" sz="1400" b="1" spc="-45"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научится</a:t>
                      </a:r>
                      <a:r>
                        <a:rPr lang="ru-RU" sz="1400" b="1" spc="-35"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a:t>
                      </a:r>
                      <a:r>
                        <a:rPr lang="ru-RU" sz="1400" b="1" spc="-20"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получит </a:t>
                      </a:r>
                      <a:r>
                        <a:rPr lang="ru-RU" sz="1400" b="1" spc="-285"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возможность</a:t>
                      </a:r>
                      <a:r>
                        <a:rPr lang="ru-RU" sz="1400" b="1" spc="-10"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научиться</a:t>
                      </a:r>
                      <a:r>
                        <a:rPr lang="ru-RU" sz="1400" b="1" spc="-5"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или</a:t>
                      </a:r>
                      <a:r>
                        <a:rPr lang="ru-RU" sz="1400" b="1" spc="-10"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проверяемые требования</a:t>
                      </a:r>
                      <a:r>
                        <a:rPr lang="ru-RU" sz="1400" b="1" spc="-20"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(умения)</a:t>
                      </a:r>
                      <a:r>
                        <a:rPr lang="ru-RU" sz="1400" b="1" spc="-25"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в</a:t>
                      </a:r>
                      <a:r>
                        <a:rPr lang="ru-RU" sz="1400" b="1" spc="-30"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соответствии</a:t>
                      </a:r>
                      <a:r>
                        <a:rPr lang="ru-RU" sz="1400" b="1" spc="-20"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с</a:t>
                      </a:r>
                      <a:r>
                        <a:rPr lang="ru-RU" sz="1400" b="1" spc="-25" dirty="0">
                          <a:effectLst/>
                          <a:latin typeface="Times New Roman" panose="02020603050405020304" pitchFamily="18" charset="0"/>
                          <a:cs typeface="Times New Roman" panose="02020603050405020304" pitchFamily="18" charset="0"/>
                        </a:rPr>
                        <a:t> </a:t>
                      </a:r>
                      <a:r>
                        <a:rPr lang="ru-RU" sz="1400" b="1" dirty="0" err="1">
                          <a:effectLst/>
                          <a:latin typeface="Times New Roman" panose="02020603050405020304" pitchFamily="18" charset="0"/>
                          <a:cs typeface="Times New Roman" panose="02020603050405020304" pitchFamily="18" charset="0"/>
                        </a:rPr>
                        <a:t>ФГОС</a:t>
                      </a:r>
                      <a:endParaRPr lang="ru-RU"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extLst>
                  <a:ext uri="{0D108BD9-81ED-4DB2-BD59-A6C34878D82A}">
                    <a16:rowId xmlns:a16="http://schemas.microsoft.com/office/drawing/2014/main" val="373384286"/>
                  </a:ext>
                </a:extLst>
              </a:tr>
              <a:tr h="41962">
                <a:tc>
                  <a:txBody>
                    <a:bodyPr/>
                    <a:lstStyle/>
                    <a:p>
                      <a:pPr algn="ctr">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1</a:t>
                      </a:r>
                    </a:p>
                  </a:txBody>
                  <a:tcPr marL="68580" marR="68580" marT="0" marB="0" anchor="ctr">
                    <a:noFill/>
                  </a:tcPr>
                </a:tc>
                <a:tc>
                  <a:txBody>
                    <a:bodyPr/>
                    <a:lstStyle/>
                    <a:p>
                      <a:pPr algn="l"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Показывать на карте и обозначать на контурной карте материки и океаны</a:t>
                      </a:r>
                    </a:p>
                  </a:txBody>
                  <a:tcPr marL="9525" marR="9525" marT="9525" marB="0" anchor="b">
                    <a:noFill/>
                  </a:tcPr>
                </a:tc>
                <a:extLst>
                  <a:ext uri="{0D108BD9-81ED-4DB2-BD59-A6C34878D82A}">
                    <a16:rowId xmlns:a16="http://schemas.microsoft.com/office/drawing/2014/main" val="3392768954"/>
                  </a:ext>
                </a:extLst>
              </a:tr>
              <a:tr h="41962">
                <a:tc>
                  <a:txBody>
                    <a:bodyPr/>
                    <a:lstStyle/>
                    <a:p>
                      <a:pPr algn="ctr">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2</a:t>
                      </a:r>
                    </a:p>
                  </a:txBody>
                  <a:tcPr marL="68580" marR="68580" marT="0" marB="0" anchor="ctr">
                    <a:noFill/>
                  </a:tcPr>
                </a:tc>
                <a:tc>
                  <a:txBody>
                    <a:bodyPr/>
                    <a:lstStyle/>
                    <a:p>
                      <a:pPr algn="l"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Показывать на карте и обозначать на контурной карте крупные формы рельефа Земли</a:t>
                      </a:r>
                    </a:p>
                  </a:txBody>
                  <a:tcPr marL="9525" marR="9525" marT="9525" marB="0" anchor="b">
                    <a:noFill/>
                  </a:tcPr>
                </a:tc>
                <a:extLst>
                  <a:ext uri="{0D108BD9-81ED-4DB2-BD59-A6C34878D82A}">
                    <a16:rowId xmlns:a16="http://schemas.microsoft.com/office/drawing/2014/main" val="2067784926"/>
                  </a:ext>
                </a:extLst>
              </a:tr>
              <a:tr h="163326">
                <a:tc>
                  <a:txBody>
                    <a:bodyPr/>
                    <a:lstStyle/>
                    <a:p>
                      <a:pPr algn="ctr">
                        <a:spcAft>
                          <a:spcPts val="0"/>
                        </a:spcAft>
                      </a:pPr>
                      <a:r>
                        <a:rPr lang="ru-RU" sz="1300">
                          <a:effectLst/>
                          <a:latin typeface="Times New Roman" panose="02020603050405020304" pitchFamily="18" charset="0"/>
                          <a:ea typeface="Times New Roman" panose="02020603050405020304" pitchFamily="18" charset="0"/>
                          <a:cs typeface="Times New Roman" panose="02020603050405020304" pitchFamily="18" charset="0"/>
                        </a:rPr>
                        <a:t>3</a:t>
                      </a:r>
                    </a:p>
                  </a:txBody>
                  <a:tcPr marL="68580" marR="68580" marT="0" marB="0" anchor="ctr">
                    <a:noFill/>
                  </a:tcPr>
                </a:tc>
                <a:tc>
                  <a:txBody>
                    <a:bodyPr/>
                    <a:lstStyle/>
                    <a:p>
                      <a:pPr algn="l"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Приводить примеры географических объектов, процессов и явлений, изучаемых различными ветвями географической науки</a:t>
                      </a:r>
                    </a:p>
                  </a:txBody>
                  <a:tcPr marL="9525" marR="9525" marT="9525" marB="0" anchor="b">
                    <a:noFill/>
                  </a:tcPr>
                </a:tc>
                <a:extLst>
                  <a:ext uri="{0D108BD9-81ED-4DB2-BD59-A6C34878D82A}">
                    <a16:rowId xmlns:a16="http://schemas.microsoft.com/office/drawing/2014/main" val="1574819962"/>
                  </a:ext>
                </a:extLst>
              </a:tr>
              <a:tr h="41484">
                <a:tc>
                  <a:txBody>
                    <a:bodyPr/>
                    <a:lstStyle/>
                    <a:p>
                      <a:pPr algn="ctr">
                        <a:spcAft>
                          <a:spcPts val="0"/>
                        </a:spcAft>
                      </a:pPr>
                      <a:r>
                        <a:rPr lang="ru-RU" sz="1300">
                          <a:effectLst/>
                          <a:latin typeface="Times New Roman" panose="02020603050405020304" pitchFamily="18" charset="0"/>
                          <a:ea typeface="Times New Roman" panose="02020603050405020304" pitchFamily="18" charset="0"/>
                          <a:cs typeface="Times New Roman" panose="02020603050405020304" pitchFamily="18" charset="0"/>
                        </a:rPr>
                        <a:t>4</a:t>
                      </a:r>
                    </a:p>
                  </a:txBody>
                  <a:tcPr marL="68580" marR="68580" marT="0" marB="0" anchor="ctr">
                    <a:noFill/>
                  </a:tcPr>
                </a:tc>
                <a:tc>
                  <a:txBody>
                    <a:bodyPr/>
                    <a:lstStyle/>
                    <a:p>
                      <a:pPr algn="l"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Различать вклад великих путешественников в географическое изучение Земли</a:t>
                      </a:r>
                    </a:p>
                  </a:txBody>
                  <a:tcPr marL="9525" marR="9525" marT="9525" marB="0" anchor="b">
                    <a:noFill/>
                  </a:tcPr>
                </a:tc>
                <a:extLst>
                  <a:ext uri="{0D108BD9-81ED-4DB2-BD59-A6C34878D82A}">
                    <a16:rowId xmlns:a16="http://schemas.microsoft.com/office/drawing/2014/main" val="3456756613"/>
                  </a:ext>
                </a:extLst>
              </a:tr>
              <a:tr h="41962">
                <a:tc>
                  <a:txBody>
                    <a:bodyPr/>
                    <a:lstStyle/>
                    <a:p>
                      <a:pPr algn="ctr">
                        <a:spcAft>
                          <a:spcPts val="0"/>
                        </a:spcAft>
                      </a:pPr>
                      <a:r>
                        <a:rPr lang="ru-RU" sz="1300">
                          <a:effectLst/>
                          <a:latin typeface="Times New Roman" panose="02020603050405020304" pitchFamily="18" charset="0"/>
                          <a:ea typeface="Times New Roman" panose="02020603050405020304" pitchFamily="18" charset="0"/>
                          <a:cs typeface="Times New Roman" panose="02020603050405020304" pitchFamily="18" charset="0"/>
                        </a:rPr>
                        <a:t>5</a:t>
                      </a:r>
                    </a:p>
                  </a:txBody>
                  <a:tcPr marL="68580" marR="68580" marT="0" marB="0" anchor="ctr">
                    <a:noFill/>
                  </a:tcPr>
                </a:tc>
                <a:tc>
                  <a:txBody>
                    <a:bodyPr/>
                    <a:lstStyle/>
                    <a:p>
                      <a:pPr algn="l"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Сравнивать маршруты путешествий великих путешественников; выбирать картографические источники географической информации, необходимые для изучения истории географических открытий</a:t>
                      </a:r>
                    </a:p>
                  </a:txBody>
                  <a:tcPr marL="9525" marR="9525" marT="9525" marB="0" anchor="b">
                    <a:noFill/>
                  </a:tcPr>
                </a:tc>
                <a:extLst>
                  <a:ext uri="{0D108BD9-81ED-4DB2-BD59-A6C34878D82A}">
                    <a16:rowId xmlns:a16="http://schemas.microsoft.com/office/drawing/2014/main" val="3443452799"/>
                  </a:ext>
                </a:extLst>
              </a:tr>
              <a:tr h="85073">
                <a:tc>
                  <a:txBody>
                    <a:bodyPr/>
                    <a:lstStyle/>
                    <a:p>
                      <a:pPr algn="ctr">
                        <a:spcAft>
                          <a:spcPts val="0"/>
                        </a:spcAft>
                      </a:pPr>
                      <a:r>
                        <a:rPr lang="ru-RU" sz="1300">
                          <a:effectLst/>
                          <a:latin typeface="Times New Roman" panose="02020603050405020304" pitchFamily="18" charset="0"/>
                          <a:ea typeface="Times New Roman" panose="02020603050405020304" pitchFamily="18" charset="0"/>
                          <a:cs typeface="Times New Roman" panose="02020603050405020304" pitchFamily="18" charset="0"/>
                        </a:rPr>
                        <a:t>6</a:t>
                      </a:r>
                    </a:p>
                  </a:txBody>
                  <a:tcPr marL="68580" marR="68580" marT="0" marB="0" anchor="ctr">
                    <a:noFill/>
                  </a:tcPr>
                </a:tc>
                <a:tc>
                  <a:txBody>
                    <a:bodyPr/>
                    <a:lstStyle/>
                    <a:p>
                      <a:pPr algn="l"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Описывать маршруты путешествий великих путешественников; выбирать картографические источники географической информации, необходимые для изучения истории географических открытий</a:t>
                      </a:r>
                    </a:p>
                  </a:txBody>
                  <a:tcPr marL="9525" marR="9525" marT="9525" marB="0" anchor="b">
                    <a:noFill/>
                  </a:tcPr>
                </a:tc>
                <a:extLst>
                  <a:ext uri="{0D108BD9-81ED-4DB2-BD59-A6C34878D82A}">
                    <a16:rowId xmlns:a16="http://schemas.microsoft.com/office/drawing/2014/main" val="1071059244"/>
                  </a:ext>
                </a:extLst>
              </a:tr>
              <a:tr h="41962">
                <a:tc>
                  <a:txBody>
                    <a:bodyPr/>
                    <a:lstStyle/>
                    <a:p>
                      <a:pPr algn="ctr">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7</a:t>
                      </a:r>
                    </a:p>
                  </a:txBody>
                  <a:tcPr marL="68580" marR="68580" marT="0" marB="0" anchor="ctr">
                    <a:noFill/>
                  </a:tcPr>
                </a:tc>
                <a:tc>
                  <a:txBody>
                    <a:bodyPr/>
                    <a:lstStyle/>
                    <a:p>
                      <a:pPr algn="l"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Использовать условные обозначения планов местности и географических карт для получения информации, необходимой для решения учебных и (или) практико-ориентированных задач</a:t>
                      </a:r>
                    </a:p>
                  </a:txBody>
                  <a:tcPr marL="9525" marR="9525" marT="9525" marB="0" anchor="b">
                    <a:noFill/>
                  </a:tcPr>
                </a:tc>
                <a:extLst>
                  <a:ext uri="{0D108BD9-81ED-4DB2-BD59-A6C34878D82A}">
                    <a16:rowId xmlns:a16="http://schemas.microsoft.com/office/drawing/2014/main" val="1258273726"/>
                  </a:ext>
                </a:extLst>
              </a:tr>
              <a:tr h="41962">
                <a:tc>
                  <a:txBody>
                    <a:bodyPr/>
                    <a:lstStyle/>
                    <a:p>
                      <a:pPr algn="ctr">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8</a:t>
                      </a:r>
                    </a:p>
                  </a:txBody>
                  <a:tcPr marL="68580" marR="68580" marT="0" marB="0" anchor="ctr">
                    <a:noFill/>
                  </a:tcPr>
                </a:tc>
                <a:tc>
                  <a:txBody>
                    <a:bodyPr/>
                    <a:lstStyle/>
                    <a:p>
                      <a:pPr algn="l"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Определять направления по плану местности (топографической карте)</a:t>
                      </a:r>
                    </a:p>
                  </a:txBody>
                  <a:tcPr marL="9525" marR="9525" marT="9525" marB="0" anchor="b">
                    <a:noFill/>
                  </a:tcPr>
                </a:tc>
                <a:extLst>
                  <a:ext uri="{0D108BD9-81ED-4DB2-BD59-A6C34878D82A}">
                    <a16:rowId xmlns:a16="http://schemas.microsoft.com/office/drawing/2014/main" val="286390399"/>
                  </a:ext>
                </a:extLst>
              </a:tr>
              <a:tr h="41962">
                <a:tc>
                  <a:txBody>
                    <a:bodyPr/>
                    <a:lstStyle/>
                    <a:p>
                      <a:pPr algn="ctr">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9</a:t>
                      </a:r>
                    </a:p>
                  </a:txBody>
                  <a:tcPr marL="68580" marR="68580" marT="0" marB="0" anchor="ctr">
                    <a:noFill/>
                  </a:tcPr>
                </a:tc>
                <a:tc>
                  <a:txBody>
                    <a:bodyPr/>
                    <a:lstStyle/>
                    <a:p>
                      <a:pPr algn="l"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Определять расстояния по плану местности (топографической карте)</a:t>
                      </a:r>
                    </a:p>
                  </a:txBody>
                  <a:tcPr marL="9525" marR="9525" marT="9525" marB="0" anchor="b">
                    <a:noFill/>
                  </a:tcPr>
                </a:tc>
                <a:extLst>
                  <a:ext uri="{0D108BD9-81ED-4DB2-BD59-A6C34878D82A}">
                    <a16:rowId xmlns:a16="http://schemas.microsoft.com/office/drawing/2014/main" val="3294388646"/>
                  </a:ext>
                </a:extLst>
              </a:tr>
              <a:tr h="41962">
                <a:tc>
                  <a:txBody>
                    <a:bodyPr/>
                    <a:lstStyle/>
                    <a:p>
                      <a:pPr algn="ctr">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10</a:t>
                      </a:r>
                    </a:p>
                  </a:txBody>
                  <a:tcPr marL="68580" marR="68580" marT="0" marB="0" anchor="ctr">
                    <a:noFill/>
                  </a:tcPr>
                </a:tc>
                <a:tc>
                  <a:txBody>
                    <a:bodyPr/>
                    <a:lstStyle/>
                    <a:p>
                      <a:pPr algn="l"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Применять понятия «план местности», «масштаб» для решения учебных и (или) практико-ориентированных задач</a:t>
                      </a:r>
                    </a:p>
                  </a:txBody>
                  <a:tcPr marL="9525" marR="9525" marT="9525" marB="0" anchor="b">
                    <a:noFill/>
                  </a:tcPr>
                </a:tc>
                <a:extLst>
                  <a:ext uri="{0D108BD9-81ED-4DB2-BD59-A6C34878D82A}">
                    <a16:rowId xmlns:a16="http://schemas.microsoft.com/office/drawing/2014/main" val="1702778524"/>
                  </a:ext>
                </a:extLst>
              </a:tr>
              <a:tr h="41962">
                <a:tc>
                  <a:txBody>
                    <a:bodyPr/>
                    <a:lstStyle/>
                    <a:p>
                      <a:pPr algn="ctr">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11</a:t>
                      </a:r>
                    </a:p>
                  </a:txBody>
                  <a:tcPr marL="68580" marR="68580" marT="0" marB="0" anchor="ctr">
                    <a:noFill/>
                  </a:tcPr>
                </a:tc>
                <a:tc>
                  <a:txBody>
                    <a:bodyPr/>
                    <a:lstStyle/>
                    <a:p>
                      <a:pPr algn="l"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Различать понятия «параллель» и «меридиан»</a:t>
                      </a:r>
                    </a:p>
                  </a:txBody>
                  <a:tcPr marL="9525" marR="9525" marT="9525" marB="0" anchor="b">
                    <a:noFill/>
                  </a:tcPr>
                </a:tc>
                <a:extLst>
                  <a:ext uri="{0D108BD9-81ED-4DB2-BD59-A6C34878D82A}">
                    <a16:rowId xmlns:a16="http://schemas.microsoft.com/office/drawing/2014/main" val="1221736808"/>
                  </a:ext>
                </a:extLst>
              </a:tr>
              <a:tr h="41962">
                <a:tc>
                  <a:txBody>
                    <a:bodyPr/>
                    <a:lstStyle/>
                    <a:p>
                      <a:pPr algn="ctr">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12</a:t>
                      </a:r>
                    </a:p>
                  </a:txBody>
                  <a:tcPr marL="68580" marR="68580" marT="0" marB="0" anchor="ctr">
                    <a:noFill/>
                  </a:tcPr>
                </a:tc>
                <a:tc>
                  <a:txBody>
                    <a:bodyPr/>
                    <a:lstStyle/>
                    <a:p>
                      <a:pPr algn="l"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Определять географические координаты по географическим картам</a:t>
                      </a:r>
                    </a:p>
                  </a:txBody>
                  <a:tcPr marL="9525" marR="9525" marT="9525" marB="0" anchor="b">
                    <a:noFill/>
                  </a:tcPr>
                </a:tc>
                <a:extLst>
                  <a:ext uri="{0D108BD9-81ED-4DB2-BD59-A6C34878D82A}">
                    <a16:rowId xmlns:a16="http://schemas.microsoft.com/office/drawing/2014/main" val="769885137"/>
                  </a:ext>
                </a:extLst>
              </a:tr>
              <a:tr h="41962">
                <a:tc>
                  <a:txBody>
                    <a:bodyPr/>
                    <a:lstStyle/>
                    <a:p>
                      <a:pPr algn="ctr">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13</a:t>
                      </a:r>
                    </a:p>
                  </a:txBody>
                  <a:tcPr marL="68580" marR="68580" marT="0" marB="0" anchor="ctr">
                    <a:noFill/>
                  </a:tcPr>
                </a:tc>
                <a:tc>
                  <a:txBody>
                    <a:bodyPr/>
                    <a:lstStyle/>
                    <a:p>
                      <a:pPr algn="l"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Определять расстояния по географическим картам</a:t>
                      </a:r>
                    </a:p>
                  </a:txBody>
                  <a:tcPr marL="9525" marR="9525" marT="9525" marB="0" anchor="b">
                    <a:noFill/>
                  </a:tcPr>
                </a:tc>
                <a:extLst>
                  <a:ext uri="{0D108BD9-81ED-4DB2-BD59-A6C34878D82A}">
                    <a16:rowId xmlns:a16="http://schemas.microsoft.com/office/drawing/2014/main" val="669931694"/>
                  </a:ext>
                </a:extLst>
              </a:tr>
              <a:tr h="41962">
                <a:tc>
                  <a:txBody>
                    <a:bodyPr/>
                    <a:lstStyle/>
                    <a:p>
                      <a:pPr algn="ctr">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14</a:t>
                      </a:r>
                    </a:p>
                  </a:txBody>
                  <a:tcPr marL="68580" marR="68580" marT="0" marB="0" anchor="ctr">
                    <a:noFill/>
                  </a:tcPr>
                </a:tc>
                <a:tc>
                  <a:txBody>
                    <a:bodyPr/>
                    <a:lstStyle/>
                    <a:p>
                      <a:pPr algn="l"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Устанавливать эмпирические зависимости между продолжительностью дня и географической широтой местности, между высотой Солнца над горизонтом и географической широтой местности на основе анализа данных наблюдений</a:t>
                      </a:r>
                    </a:p>
                  </a:txBody>
                  <a:tcPr marL="9525" marR="9525" marT="9525" marB="0" anchor="b">
                    <a:noFill/>
                  </a:tcPr>
                </a:tc>
                <a:extLst>
                  <a:ext uri="{0D108BD9-81ED-4DB2-BD59-A6C34878D82A}">
                    <a16:rowId xmlns:a16="http://schemas.microsoft.com/office/drawing/2014/main" val="3424872571"/>
                  </a:ext>
                </a:extLst>
              </a:tr>
              <a:tr h="252407">
                <a:tc>
                  <a:txBody>
                    <a:bodyPr/>
                    <a:lstStyle/>
                    <a:p>
                      <a:pPr algn="ctr">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15</a:t>
                      </a:r>
                    </a:p>
                  </a:txBody>
                  <a:tcPr marL="68580" marR="68580" marT="0" marB="0" anchor="ctr">
                    <a:noFill/>
                  </a:tcPr>
                </a:tc>
                <a:tc>
                  <a:txBody>
                    <a:bodyPr/>
                    <a:lstStyle/>
                    <a:p>
                      <a:pPr algn="l"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Устанавливать эмпирические зависимости между продолжительностью дня и географической широтой местности, между высотой Солнца над горизонтом и географической широтой местности на основе анализа данных наблюдений</a:t>
                      </a:r>
                    </a:p>
                  </a:txBody>
                  <a:tcPr marL="9525" marR="9525" marT="9525" marB="0" anchor="b">
                    <a:noFill/>
                  </a:tcPr>
                </a:tc>
                <a:extLst>
                  <a:ext uri="{0D108BD9-81ED-4DB2-BD59-A6C34878D82A}">
                    <a16:rowId xmlns:a16="http://schemas.microsoft.com/office/drawing/2014/main" val="706586716"/>
                  </a:ext>
                </a:extLst>
              </a:tr>
              <a:tr h="41962">
                <a:tc>
                  <a:txBody>
                    <a:bodyPr/>
                    <a:lstStyle/>
                    <a:p>
                      <a:pPr algn="ctr">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16</a:t>
                      </a:r>
                    </a:p>
                  </a:txBody>
                  <a:tcPr marL="68580" marR="68580" marT="0" marB="0" anchor="ctr">
                    <a:noFill/>
                  </a:tcPr>
                </a:tc>
                <a:tc>
                  <a:txBody>
                    <a:bodyPr/>
                    <a:lstStyle/>
                    <a:p>
                      <a:pPr algn="l"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Описывать внутренне строение Земли. Различать понятия «ядро», «мантия», «земная </a:t>
                      </a:r>
                      <a:r>
                        <a:rPr lang="ru-RU" sz="1300" b="0" i="0" u="none" strike="noStrike" dirty="0" err="1">
                          <a:solidFill>
                            <a:srgbClr val="000000"/>
                          </a:solidFill>
                          <a:effectLst/>
                          <a:latin typeface="Times New Roman" panose="02020603050405020304" pitchFamily="18" charset="0"/>
                          <a:cs typeface="Times New Roman" panose="02020603050405020304" pitchFamily="18" charset="0"/>
                        </a:rPr>
                        <a:t>кора</a:t>
                      </a:r>
                      <a:r>
                        <a:rPr lang="ru-RU" sz="1300" b="0" i="0" u="none" strike="noStrike" dirty="0">
                          <a:solidFill>
                            <a:srgbClr val="000000"/>
                          </a:solidFill>
                          <a:effectLst/>
                          <a:latin typeface="Times New Roman" panose="02020603050405020304" pitchFamily="18" charset="0"/>
                          <a:cs typeface="Times New Roman" panose="02020603050405020304" pitchFamily="18" charset="0"/>
                        </a:rPr>
                        <a:t>», «материковая земная </a:t>
                      </a:r>
                      <a:r>
                        <a:rPr lang="ru-RU" sz="1300" b="0" i="0" u="none" strike="noStrike" dirty="0" err="1">
                          <a:solidFill>
                            <a:srgbClr val="000000"/>
                          </a:solidFill>
                          <a:effectLst/>
                          <a:latin typeface="Times New Roman" panose="02020603050405020304" pitchFamily="18" charset="0"/>
                          <a:cs typeface="Times New Roman" panose="02020603050405020304" pitchFamily="18" charset="0"/>
                        </a:rPr>
                        <a:t>кора</a:t>
                      </a:r>
                      <a:r>
                        <a:rPr lang="ru-RU" sz="1300" b="0" i="0" u="none" strike="noStrike" dirty="0">
                          <a:solidFill>
                            <a:srgbClr val="000000"/>
                          </a:solidFill>
                          <a:effectLst/>
                          <a:latin typeface="Times New Roman" panose="02020603050405020304" pitchFamily="18" charset="0"/>
                          <a:cs typeface="Times New Roman" panose="02020603050405020304" pitchFamily="18" charset="0"/>
                        </a:rPr>
                        <a:t>» и «океаническая земная </a:t>
                      </a:r>
                      <a:r>
                        <a:rPr lang="ru-RU" sz="1300" b="0" i="0" u="none" strike="noStrike" dirty="0" err="1">
                          <a:solidFill>
                            <a:srgbClr val="000000"/>
                          </a:solidFill>
                          <a:effectLst/>
                          <a:latin typeface="Times New Roman" panose="02020603050405020304" pitchFamily="18" charset="0"/>
                          <a:cs typeface="Times New Roman" panose="02020603050405020304" pitchFamily="18" charset="0"/>
                        </a:rPr>
                        <a:t>кора</a:t>
                      </a:r>
                      <a:r>
                        <a:rPr lang="ru-RU" sz="1300" b="0" i="0" u="none" strike="noStrike" dirty="0">
                          <a:solidFill>
                            <a:srgbClr val="000000"/>
                          </a:solidFill>
                          <a:effectLst/>
                          <a:latin typeface="Times New Roman" panose="02020603050405020304" pitchFamily="18" charset="0"/>
                          <a:cs typeface="Times New Roman" panose="02020603050405020304" pitchFamily="18" charset="0"/>
                        </a:rPr>
                        <a:t>»</a:t>
                      </a:r>
                    </a:p>
                  </a:txBody>
                  <a:tcPr marL="9525" marR="9525" marT="9525" marB="0" anchor="b">
                    <a:noFill/>
                  </a:tcPr>
                </a:tc>
                <a:extLst>
                  <a:ext uri="{0D108BD9-81ED-4DB2-BD59-A6C34878D82A}">
                    <a16:rowId xmlns:a16="http://schemas.microsoft.com/office/drawing/2014/main" val="540912784"/>
                  </a:ext>
                </a:extLst>
              </a:tr>
              <a:tr h="41962">
                <a:tc>
                  <a:txBody>
                    <a:bodyPr/>
                    <a:lstStyle/>
                    <a:p>
                      <a:pPr algn="ctr">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17</a:t>
                      </a:r>
                    </a:p>
                  </a:txBody>
                  <a:tcPr marL="68580" marR="68580" marT="0" marB="0" anchor="ctr">
                    <a:noFill/>
                  </a:tcPr>
                </a:tc>
                <a:tc>
                  <a:txBody>
                    <a:bodyPr/>
                    <a:lstStyle/>
                    <a:p>
                      <a:pPr algn="l"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Интегрировать и интерпретировать информацию о путешествиях и географических исследованиях Земли, представленную в одном или нескольких источниках; использовать условные обозначения планов местности и географических карт для получения информации, необходимой для решения учебных и (или) практико-ориентированных задач; объяснять причины смены дня и ночи и времен года; называть причины землетрясений; применять понятия «литосфера», «землетрясение», «вулкан», «литосферная плита», «эпицентр землетрясения» и «очаг землетрясения» для решения учебных и (или) практико-ориентированных задач</a:t>
                      </a:r>
                    </a:p>
                  </a:txBody>
                  <a:tcPr marL="9525" marR="9525" marT="9525" marB="0" anchor="b">
                    <a:noFill/>
                  </a:tcPr>
                </a:tc>
                <a:extLst>
                  <a:ext uri="{0D108BD9-81ED-4DB2-BD59-A6C34878D82A}">
                    <a16:rowId xmlns:a16="http://schemas.microsoft.com/office/drawing/2014/main" val="3561794734"/>
                  </a:ext>
                </a:extLst>
              </a:tr>
            </a:tbl>
          </a:graphicData>
        </a:graphic>
      </p:graphicFrame>
      <p:sp>
        <p:nvSpPr>
          <p:cNvPr id="6" name="Заголовок 3">
            <a:extLst>
              <a:ext uri="{FF2B5EF4-FFF2-40B4-BE49-F238E27FC236}">
                <a16:creationId xmlns:a16="http://schemas.microsoft.com/office/drawing/2014/main" id="{6AA098EB-00A5-4472-B92F-2DD914CDD303}"/>
              </a:ext>
            </a:extLst>
          </p:cNvPr>
          <p:cNvSpPr>
            <a:spLocks noGrp="1"/>
          </p:cNvSpPr>
          <p:nvPr>
            <p:ph type="title"/>
          </p:nvPr>
        </p:nvSpPr>
        <p:spPr>
          <a:xfrm>
            <a:off x="3436620" y="292746"/>
            <a:ext cx="10728960" cy="594360"/>
          </a:xfrm>
        </p:spPr>
        <p:txBody>
          <a:bodyPr/>
          <a:lstStyle/>
          <a:p>
            <a:r>
              <a:rPr lang="ru-RU" dirty="0"/>
              <a:t>Требования (умения)</a:t>
            </a:r>
          </a:p>
        </p:txBody>
      </p:sp>
      <p:sp>
        <p:nvSpPr>
          <p:cNvPr id="5" name="TextBox 4">
            <a:extLst>
              <a:ext uri="{FF2B5EF4-FFF2-40B4-BE49-F238E27FC236}">
                <a16:creationId xmlns:a16="http://schemas.microsoft.com/office/drawing/2014/main" id="{224EB3B2-3163-40B0-865C-43E26CD20184}"/>
              </a:ext>
            </a:extLst>
          </p:cNvPr>
          <p:cNvSpPr txBox="1"/>
          <p:nvPr/>
        </p:nvSpPr>
        <p:spPr>
          <a:xfrm>
            <a:off x="10785974" y="13873"/>
            <a:ext cx="1406026" cy="276999"/>
          </a:xfrm>
          <a:prstGeom prst="rect">
            <a:avLst/>
          </a:prstGeom>
          <a:noFill/>
        </p:spPr>
        <p:txBody>
          <a:bodyPr wrap="none" rtlCol="0">
            <a:spAutoFit/>
          </a:bodyPr>
          <a:lstStyle/>
          <a:p>
            <a:r>
              <a:rPr lang="ru-RU" sz="1200" dirty="0">
                <a:solidFill>
                  <a:schemeClr val="tx2">
                    <a:lumMod val="40000"/>
                    <a:lumOff val="60000"/>
                  </a:schemeClr>
                </a:solidFill>
              </a:rPr>
              <a:t>Географии, 5 класс</a:t>
            </a:r>
          </a:p>
        </p:txBody>
      </p:sp>
    </p:spTree>
    <p:extLst>
      <p:ext uri="{BB962C8B-B14F-4D97-AF65-F5344CB8AC3E}">
        <p14:creationId xmlns:p14="http://schemas.microsoft.com/office/powerpoint/2010/main" val="20762074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8642367" cy="932842"/>
          </a:xfrm>
        </p:spPr>
        <p:txBody>
          <a:bodyPr>
            <a:noAutofit/>
          </a:bodyPr>
          <a:lstStyle/>
          <a:p>
            <a:r>
              <a:rPr lang="ru-RU" sz="1800" b="1" dirty="0"/>
              <a:t>Изменение доли участников по качеству знаний («4»+«5») по результатам ВПР в  2025-2026  гг.</a:t>
            </a:r>
            <a:br>
              <a:rPr lang="ru-RU" sz="1800" b="1" dirty="0"/>
            </a:br>
            <a:r>
              <a:rPr lang="ru-RU" sz="1800" b="1" u="sng" dirty="0"/>
              <a:t>В  параллели 5 классов впервые проводилась ВПР по географии в 2025 г.</a:t>
            </a:r>
            <a:endParaRPr lang="ru-RU" sz="1800" b="1" dirty="0"/>
          </a:p>
        </p:txBody>
      </p:sp>
      <p:graphicFrame>
        <p:nvGraphicFramePr>
          <p:cNvPr id="5" name="Диаграмма 4">
            <a:extLst>
              <a:ext uri="{FF2B5EF4-FFF2-40B4-BE49-F238E27FC236}">
                <a16:creationId xmlns:a16="http://schemas.microsoft.com/office/drawing/2014/main" id="{B778A58D-E6E9-4DE1-8D27-8FDCACC32A8C}"/>
              </a:ext>
            </a:extLst>
          </p:cNvPr>
          <p:cNvGraphicFramePr/>
          <p:nvPr>
            <p:extLst>
              <p:ext uri="{D42A27DB-BD31-4B8C-83A1-F6EECF244321}">
                <p14:modId xmlns:p14="http://schemas.microsoft.com/office/powerpoint/2010/main" val="3509458326"/>
              </p:ext>
            </p:extLst>
          </p:nvPr>
        </p:nvGraphicFramePr>
        <p:xfrm>
          <a:off x="102973" y="963827"/>
          <a:ext cx="11986054" cy="302881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Диаграмма 6">
            <a:extLst>
              <a:ext uri="{FF2B5EF4-FFF2-40B4-BE49-F238E27FC236}">
                <a16:creationId xmlns:a16="http://schemas.microsoft.com/office/drawing/2014/main" id="{8FAA810D-E1F2-4CF0-9CEE-B6A9C74CD080}"/>
              </a:ext>
            </a:extLst>
          </p:cNvPr>
          <p:cNvGraphicFramePr/>
          <p:nvPr>
            <p:extLst>
              <p:ext uri="{D42A27DB-BD31-4B8C-83A1-F6EECF244321}">
                <p14:modId xmlns:p14="http://schemas.microsoft.com/office/powerpoint/2010/main" val="714578694"/>
              </p:ext>
            </p:extLst>
          </p:nvPr>
        </p:nvGraphicFramePr>
        <p:xfrm>
          <a:off x="0" y="3687846"/>
          <a:ext cx="11986054" cy="3033184"/>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Box 1">
            <a:extLst>
              <a:ext uri="{FF2B5EF4-FFF2-40B4-BE49-F238E27FC236}">
                <a16:creationId xmlns:a16="http://schemas.microsoft.com/office/drawing/2014/main" id="{5E8F50C1-C4D1-43A8-B93C-6EA36DCF8BC4}"/>
              </a:ext>
            </a:extLst>
          </p:cNvPr>
          <p:cNvSpPr txBox="1"/>
          <p:nvPr/>
        </p:nvSpPr>
        <p:spPr>
          <a:xfrm>
            <a:off x="10183501" y="6643360"/>
            <a:ext cx="2027735" cy="276999"/>
          </a:xfrm>
          <a:prstGeom prst="rect">
            <a:avLst/>
          </a:prstGeom>
          <a:noFill/>
        </p:spPr>
        <p:txBody>
          <a:bodyPr wrap="none" rtlCol="0">
            <a:spAutoFit/>
          </a:bodyPr>
          <a:lstStyle/>
          <a:p>
            <a:r>
              <a:rPr lang="ru-RU" sz="1200" b="1" dirty="0"/>
              <a:t>Качество знаний = «4»+«5»</a:t>
            </a:r>
          </a:p>
        </p:txBody>
      </p:sp>
      <p:sp>
        <p:nvSpPr>
          <p:cNvPr id="9" name="TextBox 8">
            <a:extLst>
              <a:ext uri="{FF2B5EF4-FFF2-40B4-BE49-F238E27FC236}">
                <a16:creationId xmlns:a16="http://schemas.microsoft.com/office/drawing/2014/main" id="{4FEA3790-6CD9-4DAF-9670-509B8E2FB0D3}"/>
              </a:ext>
            </a:extLst>
          </p:cNvPr>
          <p:cNvSpPr txBox="1"/>
          <p:nvPr/>
        </p:nvSpPr>
        <p:spPr>
          <a:xfrm>
            <a:off x="10785974" y="13873"/>
            <a:ext cx="1406026" cy="276999"/>
          </a:xfrm>
          <a:prstGeom prst="rect">
            <a:avLst/>
          </a:prstGeom>
          <a:noFill/>
        </p:spPr>
        <p:txBody>
          <a:bodyPr wrap="none" rtlCol="0">
            <a:spAutoFit/>
          </a:bodyPr>
          <a:lstStyle/>
          <a:p>
            <a:r>
              <a:rPr lang="ru-RU" sz="1200" dirty="0">
                <a:solidFill>
                  <a:schemeClr val="tx2">
                    <a:lumMod val="40000"/>
                    <a:lumOff val="60000"/>
                  </a:schemeClr>
                </a:solidFill>
              </a:rPr>
              <a:t>Географии, 5 класс</a:t>
            </a:r>
          </a:p>
        </p:txBody>
      </p:sp>
    </p:spTree>
    <p:extLst>
      <p:ext uri="{BB962C8B-B14F-4D97-AF65-F5344CB8AC3E}">
        <p14:creationId xmlns:p14="http://schemas.microsoft.com/office/powerpoint/2010/main" val="38300304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a:extLst>
              <a:ext uri="{FF2B5EF4-FFF2-40B4-BE49-F238E27FC236}">
                <a16:creationId xmlns:a16="http://schemas.microsoft.com/office/drawing/2014/main" id="{E7192A1F-275E-951D-1242-8D6271F06BC5}"/>
              </a:ext>
            </a:extLst>
          </p:cNvPr>
          <p:cNvSpPr>
            <a:spLocks noGrp="1"/>
          </p:cNvSpPr>
          <p:nvPr>
            <p:ph idx="1"/>
          </p:nvPr>
        </p:nvSpPr>
        <p:spPr>
          <a:xfrm>
            <a:off x="1061857" y="1993557"/>
            <a:ext cx="10068285" cy="4740464"/>
          </a:xfrm>
        </p:spPr>
        <p:txBody>
          <a:bodyPr>
            <a:normAutofit/>
          </a:bodyPr>
          <a:lstStyle/>
          <a:p>
            <a:pPr algn="ctr"/>
            <a:r>
              <a:rPr lang="ru-RU" sz="6600" b="1" dirty="0"/>
              <a:t>Основные результаты </a:t>
            </a:r>
          </a:p>
          <a:p>
            <a:pPr algn="ctr"/>
            <a:r>
              <a:rPr lang="ru-RU" sz="6600" b="1" dirty="0"/>
              <a:t>по русскому языку</a:t>
            </a:r>
          </a:p>
        </p:txBody>
      </p:sp>
    </p:spTree>
    <p:extLst>
      <p:ext uri="{BB962C8B-B14F-4D97-AF65-F5344CB8AC3E}">
        <p14:creationId xmlns:p14="http://schemas.microsoft.com/office/powerpoint/2010/main" val="249070652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300365"/>
            <a:ext cx="6688455" cy="509260"/>
          </a:xfrm>
        </p:spPr>
        <p:txBody>
          <a:bodyPr>
            <a:noAutofit/>
          </a:bodyPr>
          <a:lstStyle/>
          <a:p>
            <a:r>
              <a:rPr lang="ru-RU" sz="2000" b="1" dirty="0"/>
              <a:t>Достижение планируемых результатов</a:t>
            </a:r>
          </a:p>
        </p:txBody>
      </p:sp>
      <p:sp>
        <p:nvSpPr>
          <p:cNvPr id="13" name="TextBox 12">
            <a:extLst>
              <a:ext uri="{FF2B5EF4-FFF2-40B4-BE49-F238E27FC236}">
                <a16:creationId xmlns:a16="http://schemas.microsoft.com/office/drawing/2014/main" id="{867CD130-0D63-4FA8-A986-D5B6E7863764}"/>
              </a:ext>
            </a:extLst>
          </p:cNvPr>
          <p:cNvSpPr txBox="1"/>
          <p:nvPr/>
        </p:nvSpPr>
        <p:spPr>
          <a:xfrm>
            <a:off x="10785974" y="13873"/>
            <a:ext cx="1406026" cy="276999"/>
          </a:xfrm>
          <a:prstGeom prst="rect">
            <a:avLst/>
          </a:prstGeom>
          <a:noFill/>
        </p:spPr>
        <p:txBody>
          <a:bodyPr wrap="none" rtlCol="0">
            <a:spAutoFit/>
          </a:bodyPr>
          <a:lstStyle/>
          <a:p>
            <a:r>
              <a:rPr lang="ru-RU" sz="1200" dirty="0">
                <a:solidFill>
                  <a:schemeClr val="tx2">
                    <a:lumMod val="40000"/>
                    <a:lumOff val="60000"/>
                  </a:schemeClr>
                </a:solidFill>
              </a:rPr>
              <a:t>Географии, 5 класс</a:t>
            </a:r>
          </a:p>
        </p:txBody>
      </p:sp>
      <p:pic>
        <p:nvPicPr>
          <p:cNvPr id="4" name="Рисунок 3">
            <a:extLst>
              <a:ext uri="{FF2B5EF4-FFF2-40B4-BE49-F238E27FC236}">
                <a16:creationId xmlns:a16="http://schemas.microsoft.com/office/drawing/2014/main" id="{F367572D-E08F-4FD2-A074-FB1089594E55}"/>
              </a:ext>
            </a:extLst>
          </p:cNvPr>
          <p:cNvPicPr>
            <a:picLocks noChangeAspect="1"/>
          </p:cNvPicPr>
          <p:nvPr/>
        </p:nvPicPr>
        <p:blipFill rotWithShape="1">
          <a:blip r:embed="rId2">
            <a:extLst>
              <a:ext uri="{28A0092B-C50C-407E-A947-70E740481C1C}">
                <a14:useLocalDpi xmlns:a14="http://schemas.microsoft.com/office/drawing/2010/main" val="0"/>
              </a:ext>
            </a:extLst>
          </a:blip>
          <a:srcRect t="10837"/>
          <a:stretch/>
        </p:blipFill>
        <p:spPr>
          <a:xfrm>
            <a:off x="2017145" y="1168711"/>
            <a:ext cx="7818344" cy="4647356"/>
          </a:xfrm>
          <a:prstGeom prst="rect">
            <a:avLst/>
          </a:prstGeom>
        </p:spPr>
      </p:pic>
    </p:spTree>
    <p:extLst>
      <p:ext uri="{BB962C8B-B14F-4D97-AF65-F5344CB8AC3E}">
        <p14:creationId xmlns:p14="http://schemas.microsoft.com/office/powerpoint/2010/main" val="14695597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6688455" cy="509260"/>
          </a:xfrm>
        </p:spPr>
        <p:txBody>
          <a:bodyPr>
            <a:noAutofit/>
          </a:bodyPr>
          <a:lstStyle/>
          <a:p>
            <a:r>
              <a:rPr lang="ru-RU" sz="2000" b="1" dirty="0"/>
              <a:t>Распределение участников по отметкам, %</a:t>
            </a:r>
          </a:p>
        </p:txBody>
      </p:sp>
      <p:sp>
        <p:nvSpPr>
          <p:cNvPr id="8" name="TextBox 7">
            <a:extLst>
              <a:ext uri="{FF2B5EF4-FFF2-40B4-BE49-F238E27FC236}">
                <a16:creationId xmlns:a16="http://schemas.microsoft.com/office/drawing/2014/main" id="{21CA5523-84BC-46FE-A06B-742D3C25C14F}"/>
              </a:ext>
            </a:extLst>
          </p:cNvPr>
          <p:cNvSpPr txBox="1"/>
          <p:nvPr/>
        </p:nvSpPr>
        <p:spPr>
          <a:xfrm>
            <a:off x="10785974" y="13873"/>
            <a:ext cx="1406026" cy="276999"/>
          </a:xfrm>
          <a:prstGeom prst="rect">
            <a:avLst/>
          </a:prstGeom>
          <a:noFill/>
        </p:spPr>
        <p:txBody>
          <a:bodyPr wrap="none" rtlCol="0">
            <a:spAutoFit/>
          </a:bodyPr>
          <a:lstStyle/>
          <a:p>
            <a:r>
              <a:rPr lang="ru-RU" sz="1200" dirty="0">
                <a:solidFill>
                  <a:schemeClr val="tx2">
                    <a:lumMod val="40000"/>
                    <a:lumOff val="60000"/>
                  </a:schemeClr>
                </a:solidFill>
              </a:rPr>
              <a:t>Географии, 5 класс</a:t>
            </a:r>
          </a:p>
        </p:txBody>
      </p:sp>
      <p:graphicFrame>
        <p:nvGraphicFramePr>
          <p:cNvPr id="4" name="Диаграмма 3">
            <a:extLst>
              <a:ext uri="{FF2B5EF4-FFF2-40B4-BE49-F238E27FC236}">
                <a16:creationId xmlns:a16="http://schemas.microsoft.com/office/drawing/2014/main" id="{AE48DD7F-9598-4FE6-B46C-C89388773F2F}"/>
              </a:ext>
            </a:extLst>
          </p:cNvPr>
          <p:cNvGraphicFramePr>
            <a:graphicFrameLocks/>
          </p:cNvGraphicFramePr>
          <p:nvPr>
            <p:extLst>
              <p:ext uri="{D42A27DB-BD31-4B8C-83A1-F6EECF244321}">
                <p14:modId xmlns:p14="http://schemas.microsoft.com/office/powerpoint/2010/main" val="2098875007"/>
              </p:ext>
            </p:extLst>
          </p:nvPr>
        </p:nvGraphicFramePr>
        <p:xfrm>
          <a:off x="345347" y="891329"/>
          <a:ext cx="11617354" cy="581986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51351668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6688455" cy="509260"/>
          </a:xfrm>
        </p:spPr>
        <p:txBody>
          <a:bodyPr>
            <a:normAutofit/>
          </a:bodyPr>
          <a:lstStyle/>
          <a:p>
            <a:r>
              <a:rPr lang="ru-RU" b="1" dirty="0"/>
              <a:t>Распределение первичных баллов</a:t>
            </a:r>
          </a:p>
        </p:txBody>
      </p:sp>
      <p:sp>
        <p:nvSpPr>
          <p:cNvPr id="13" name="TextBox 12">
            <a:extLst>
              <a:ext uri="{FF2B5EF4-FFF2-40B4-BE49-F238E27FC236}">
                <a16:creationId xmlns:a16="http://schemas.microsoft.com/office/drawing/2014/main" id="{B1FAC0FA-D5D5-46AE-8854-D16F55A8337E}"/>
              </a:ext>
            </a:extLst>
          </p:cNvPr>
          <p:cNvSpPr txBox="1"/>
          <p:nvPr/>
        </p:nvSpPr>
        <p:spPr>
          <a:xfrm>
            <a:off x="10785974" y="13873"/>
            <a:ext cx="1406026" cy="276999"/>
          </a:xfrm>
          <a:prstGeom prst="rect">
            <a:avLst/>
          </a:prstGeom>
          <a:noFill/>
        </p:spPr>
        <p:txBody>
          <a:bodyPr wrap="none" rtlCol="0">
            <a:spAutoFit/>
          </a:bodyPr>
          <a:lstStyle/>
          <a:p>
            <a:r>
              <a:rPr lang="ru-RU" sz="1200" dirty="0">
                <a:solidFill>
                  <a:schemeClr val="tx2">
                    <a:lumMod val="40000"/>
                    <a:lumOff val="60000"/>
                  </a:schemeClr>
                </a:solidFill>
              </a:rPr>
              <a:t>Географии, 5 класс</a:t>
            </a:r>
          </a:p>
        </p:txBody>
      </p:sp>
      <p:pic>
        <p:nvPicPr>
          <p:cNvPr id="5" name="Рисунок 4">
            <a:extLst>
              <a:ext uri="{FF2B5EF4-FFF2-40B4-BE49-F238E27FC236}">
                <a16:creationId xmlns:a16="http://schemas.microsoft.com/office/drawing/2014/main" id="{BCD6A6CC-942C-4452-BE7A-26F2ED97F83B}"/>
              </a:ext>
            </a:extLst>
          </p:cNvPr>
          <p:cNvPicPr>
            <a:picLocks noChangeAspect="1"/>
          </p:cNvPicPr>
          <p:nvPr/>
        </p:nvPicPr>
        <p:blipFill rotWithShape="1">
          <a:blip r:embed="rId2">
            <a:extLst>
              <a:ext uri="{28A0092B-C50C-407E-A947-70E740481C1C}">
                <a14:useLocalDpi xmlns:a14="http://schemas.microsoft.com/office/drawing/2010/main" val="0"/>
              </a:ext>
            </a:extLst>
          </a:blip>
          <a:srcRect t="7693"/>
          <a:stretch/>
        </p:blipFill>
        <p:spPr>
          <a:xfrm>
            <a:off x="2284354" y="1476424"/>
            <a:ext cx="8268749" cy="5088445"/>
          </a:xfrm>
          <a:prstGeom prst="rect">
            <a:avLst/>
          </a:prstGeom>
        </p:spPr>
      </p:pic>
      <p:sp>
        <p:nvSpPr>
          <p:cNvPr id="7" name="Стрелка: пятиугольник 6">
            <a:extLst>
              <a:ext uri="{FF2B5EF4-FFF2-40B4-BE49-F238E27FC236}">
                <a16:creationId xmlns:a16="http://schemas.microsoft.com/office/drawing/2014/main" id="{0BF9885D-EBC6-4F47-8C0B-A2E681E0C4A7}"/>
              </a:ext>
            </a:extLst>
          </p:cNvPr>
          <p:cNvSpPr/>
          <p:nvPr/>
        </p:nvSpPr>
        <p:spPr>
          <a:xfrm rot="5400000">
            <a:off x="7617886" y="1240088"/>
            <a:ext cx="374244" cy="472673"/>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dirty="0"/>
              <a:t>5</a:t>
            </a:r>
            <a:endParaRPr lang="ru-RU" dirty="0"/>
          </a:p>
        </p:txBody>
      </p:sp>
      <p:sp>
        <p:nvSpPr>
          <p:cNvPr id="8" name="Стрелка: пятиугольник 7">
            <a:extLst>
              <a:ext uri="{FF2B5EF4-FFF2-40B4-BE49-F238E27FC236}">
                <a16:creationId xmlns:a16="http://schemas.microsoft.com/office/drawing/2014/main" id="{F67B0F79-B3CB-4C82-BC7A-739A122C08FB}"/>
              </a:ext>
            </a:extLst>
          </p:cNvPr>
          <p:cNvSpPr/>
          <p:nvPr/>
        </p:nvSpPr>
        <p:spPr>
          <a:xfrm rot="5400000">
            <a:off x="6231605" y="1240089"/>
            <a:ext cx="374244" cy="472673"/>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dirty="0"/>
              <a:t>4</a:t>
            </a:r>
            <a:endParaRPr lang="ru-RU" dirty="0"/>
          </a:p>
        </p:txBody>
      </p:sp>
      <p:sp>
        <p:nvSpPr>
          <p:cNvPr id="9" name="Стрелка: пятиугольник 8">
            <a:extLst>
              <a:ext uri="{FF2B5EF4-FFF2-40B4-BE49-F238E27FC236}">
                <a16:creationId xmlns:a16="http://schemas.microsoft.com/office/drawing/2014/main" id="{BAEE513B-F796-4FEF-9F59-B0E69BFEE866}"/>
              </a:ext>
            </a:extLst>
          </p:cNvPr>
          <p:cNvSpPr/>
          <p:nvPr/>
        </p:nvSpPr>
        <p:spPr>
          <a:xfrm rot="5400000">
            <a:off x="4964333" y="1240090"/>
            <a:ext cx="374244" cy="472673"/>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dirty="0"/>
              <a:t>3</a:t>
            </a:r>
            <a:endParaRPr lang="ru-RU" dirty="0"/>
          </a:p>
        </p:txBody>
      </p:sp>
    </p:spTree>
    <p:extLst>
      <p:ext uri="{BB962C8B-B14F-4D97-AF65-F5344CB8AC3E}">
        <p14:creationId xmlns:p14="http://schemas.microsoft.com/office/powerpoint/2010/main" val="155629292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6688455" cy="509260"/>
          </a:xfrm>
        </p:spPr>
        <p:txBody>
          <a:bodyPr>
            <a:noAutofit/>
          </a:bodyPr>
          <a:lstStyle/>
          <a:p>
            <a:r>
              <a:rPr lang="ru-RU" sz="2000" b="1" dirty="0"/>
              <a:t>Выполнение заданий группами участников</a:t>
            </a:r>
          </a:p>
        </p:txBody>
      </p:sp>
      <p:sp>
        <p:nvSpPr>
          <p:cNvPr id="7" name="TextBox 6">
            <a:extLst>
              <a:ext uri="{FF2B5EF4-FFF2-40B4-BE49-F238E27FC236}">
                <a16:creationId xmlns:a16="http://schemas.microsoft.com/office/drawing/2014/main" id="{239F3F5A-7165-44AF-A8C0-05D94B277090}"/>
              </a:ext>
            </a:extLst>
          </p:cNvPr>
          <p:cNvSpPr txBox="1"/>
          <p:nvPr/>
        </p:nvSpPr>
        <p:spPr>
          <a:xfrm>
            <a:off x="10785974" y="13873"/>
            <a:ext cx="1406026" cy="276999"/>
          </a:xfrm>
          <a:prstGeom prst="rect">
            <a:avLst/>
          </a:prstGeom>
          <a:noFill/>
        </p:spPr>
        <p:txBody>
          <a:bodyPr wrap="none" rtlCol="0">
            <a:spAutoFit/>
          </a:bodyPr>
          <a:lstStyle/>
          <a:p>
            <a:r>
              <a:rPr lang="ru-RU" sz="1200" dirty="0">
                <a:solidFill>
                  <a:schemeClr val="tx2">
                    <a:lumMod val="40000"/>
                    <a:lumOff val="60000"/>
                  </a:schemeClr>
                </a:solidFill>
              </a:rPr>
              <a:t>Географии, 5 класс</a:t>
            </a:r>
          </a:p>
        </p:txBody>
      </p:sp>
      <p:pic>
        <p:nvPicPr>
          <p:cNvPr id="4" name="Рисунок 3">
            <a:extLst>
              <a:ext uri="{FF2B5EF4-FFF2-40B4-BE49-F238E27FC236}">
                <a16:creationId xmlns:a16="http://schemas.microsoft.com/office/drawing/2014/main" id="{700669F6-4ACF-47CF-9D56-FBC9E5640A8B}"/>
              </a:ext>
            </a:extLst>
          </p:cNvPr>
          <p:cNvPicPr>
            <a:picLocks noChangeAspect="1"/>
          </p:cNvPicPr>
          <p:nvPr/>
        </p:nvPicPr>
        <p:blipFill rotWithShape="1">
          <a:blip r:embed="rId2">
            <a:extLst>
              <a:ext uri="{28A0092B-C50C-407E-A947-70E740481C1C}">
                <a14:useLocalDpi xmlns:a14="http://schemas.microsoft.com/office/drawing/2010/main" val="0"/>
              </a:ext>
            </a:extLst>
          </a:blip>
          <a:srcRect t="13715"/>
          <a:stretch/>
        </p:blipFill>
        <p:spPr>
          <a:xfrm>
            <a:off x="2064124" y="1080409"/>
            <a:ext cx="8165726" cy="4697182"/>
          </a:xfrm>
          <a:prstGeom prst="rect">
            <a:avLst/>
          </a:prstGeom>
        </p:spPr>
      </p:pic>
    </p:spTree>
    <p:extLst>
      <p:ext uri="{BB962C8B-B14F-4D97-AF65-F5344CB8AC3E}">
        <p14:creationId xmlns:p14="http://schemas.microsoft.com/office/powerpoint/2010/main" val="356677025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491967" y="288781"/>
            <a:ext cx="8032767" cy="509260"/>
          </a:xfrm>
        </p:spPr>
        <p:txBody>
          <a:bodyPr>
            <a:noAutofit/>
          </a:bodyPr>
          <a:lstStyle/>
          <a:p>
            <a:r>
              <a:rPr lang="ru-RU" sz="2000" b="1" dirty="0"/>
              <a:t>Сравнение отметок за работу с отметками по журналу</a:t>
            </a:r>
          </a:p>
        </p:txBody>
      </p:sp>
      <p:sp>
        <p:nvSpPr>
          <p:cNvPr id="8" name="TextBox 7">
            <a:extLst>
              <a:ext uri="{FF2B5EF4-FFF2-40B4-BE49-F238E27FC236}">
                <a16:creationId xmlns:a16="http://schemas.microsoft.com/office/drawing/2014/main" id="{CE899AB3-FB7E-4DEE-81CA-AE785B0BC842}"/>
              </a:ext>
            </a:extLst>
          </p:cNvPr>
          <p:cNvSpPr txBox="1"/>
          <p:nvPr/>
        </p:nvSpPr>
        <p:spPr>
          <a:xfrm>
            <a:off x="10785974" y="13873"/>
            <a:ext cx="1406026" cy="276999"/>
          </a:xfrm>
          <a:prstGeom prst="rect">
            <a:avLst/>
          </a:prstGeom>
          <a:noFill/>
        </p:spPr>
        <p:txBody>
          <a:bodyPr wrap="none" rtlCol="0">
            <a:spAutoFit/>
          </a:bodyPr>
          <a:lstStyle/>
          <a:p>
            <a:r>
              <a:rPr lang="ru-RU" sz="1200" dirty="0">
                <a:solidFill>
                  <a:schemeClr val="tx2">
                    <a:lumMod val="40000"/>
                    <a:lumOff val="60000"/>
                  </a:schemeClr>
                </a:solidFill>
              </a:rPr>
              <a:t>Географии, 5 класс</a:t>
            </a:r>
          </a:p>
        </p:txBody>
      </p:sp>
      <p:graphicFrame>
        <p:nvGraphicFramePr>
          <p:cNvPr id="5" name="Диаграмма 4">
            <a:extLst>
              <a:ext uri="{FF2B5EF4-FFF2-40B4-BE49-F238E27FC236}">
                <a16:creationId xmlns:a16="http://schemas.microsoft.com/office/drawing/2014/main" id="{EC73E222-9E78-4771-9E33-8A42E205D0D4}"/>
              </a:ext>
            </a:extLst>
          </p:cNvPr>
          <p:cNvGraphicFramePr>
            <a:graphicFrameLocks/>
          </p:cNvGraphicFramePr>
          <p:nvPr>
            <p:extLst>
              <p:ext uri="{D42A27DB-BD31-4B8C-83A1-F6EECF244321}">
                <p14:modId xmlns:p14="http://schemas.microsoft.com/office/powerpoint/2010/main" val="3622219465"/>
              </p:ext>
            </p:extLst>
          </p:nvPr>
        </p:nvGraphicFramePr>
        <p:xfrm>
          <a:off x="538293" y="832606"/>
          <a:ext cx="11223071" cy="583664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65455906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6FA4C46F-5D12-76B5-8BC8-F8B04389451E}"/>
              </a:ext>
            </a:extLst>
          </p:cNvPr>
          <p:cNvSpPr>
            <a:spLocks noGrp="1"/>
          </p:cNvSpPr>
          <p:nvPr>
            <p:ph type="title"/>
          </p:nvPr>
        </p:nvSpPr>
        <p:spPr>
          <a:xfrm>
            <a:off x="3531870" y="297181"/>
            <a:ext cx="10728960" cy="594360"/>
          </a:xfrm>
        </p:spPr>
        <p:txBody>
          <a:bodyPr/>
          <a:lstStyle/>
          <a:p>
            <a:r>
              <a:rPr lang="ru-RU" b="1" dirty="0"/>
              <a:t>Выводы</a:t>
            </a:r>
          </a:p>
        </p:txBody>
      </p:sp>
      <p:sp>
        <p:nvSpPr>
          <p:cNvPr id="7" name="Объект 4">
            <a:extLst>
              <a:ext uri="{FF2B5EF4-FFF2-40B4-BE49-F238E27FC236}">
                <a16:creationId xmlns:a16="http://schemas.microsoft.com/office/drawing/2014/main" id="{C43E84AE-2FC9-4608-BADC-F993BE74A5F5}"/>
              </a:ext>
            </a:extLst>
          </p:cNvPr>
          <p:cNvSpPr>
            <a:spLocks noGrp="1"/>
          </p:cNvSpPr>
          <p:nvPr>
            <p:ph idx="1"/>
          </p:nvPr>
        </p:nvSpPr>
        <p:spPr>
          <a:xfrm>
            <a:off x="436284" y="1237507"/>
            <a:ext cx="11611172" cy="5323312"/>
          </a:xfrm>
        </p:spPr>
        <p:txBody>
          <a:bodyPr>
            <a:normAutofit/>
          </a:bodyPr>
          <a:lstStyle/>
          <a:p>
            <a:pPr marL="285750" indent="-285750">
              <a:buFont typeface="Courier New" panose="02070309020205020404" pitchFamily="49" charset="0"/>
              <a:buChar char="o"/>
            </a:pPr>
            <a:r>
              <a:rPr lang="ru-RU" dirty="0"/>
              <a:t>В ВПР по географии в 5 классах приняло участие </a:t>
            </a:r>
            <a:r>
              <a:rPr lang="ru-RU" b="1" dirty="0"/>
              <a:t>10049</a:t>
            </a:r>
            <a:r>
              <a:rPr lang="ru-RU" dirty="0"/>
              <a:t> человек.</a:t>
            </a:r>
          </a:p>
          <a:p>
            <a:endParaRPr lang="ru-RU" dirty="0"/>
          </a:p>
          <a:p>
            <a:pPr marL="285750" indent="-285750">
              <a:buFont typeface="Courier New" panose="02070309020205020404" pitchFamily="49" charset="0"/>
              <a:buChar char="o"/>
            </a:pPr>
            <a:r>
              <a:rPr lang="ru-RU" dirty="0"/>
              <a:t>Не справились с  работой (получили «2») </a:t>
            </a:r>
            <a:r>
              <a:rPr lang="ru-RU" b="1" dirty="0"/>
              <a:t>319 </a:t>
            </a:r>
            <a:r>
              <a:rPr lang="ru-RU" dirty="0"/>
              <a:t>участников (</a:t>
            </a:r>
            <a:r>
              <a:rPr lang="ru-RU" b="1" dirty="0"/>
              <a:t>3, 17</a:t>
            </a:r>
            <a:r>
              <a:rPr lang="ru-RU" dirty="0"/>
              <a:t>%).</a:t>
            </a:r>
          </a:p>
          <a:p>
            <a:endParaRPr lang="ru-RU" dirty="0"/>
          </a:p>
          <a:p>
            <a:pPr marL="285750" indent="-285750">
              <a:buFont typeface="Courier New" panose="02070309020205020404" pitchFamily="49" charset="0"/>
              <a:buChar char="o"/>
            </a:pPr>
            <a:r>
              <a:rPr lang="ru-RU" dirty="0"/>
              <a:t> </a:t>
            </a:r>
            <a:r>
              <a:rPr lang="ru-RU" b="1" dirty="0"/>
              <a:t>51,08 </a:t>
            </a:r>
            <a:r>
              <a:rPr lang="ru-RU" dirty="0"/>
              <a:t>% участников показали качество знаний (получили «4» и «5») в  процессе выполнения работы.</a:t>
            </a:r>
          </a:p>
          <a:p>
            <a:endParaRPr lang="ru-RU" dirty="0"/>
          </a:p>
          <a:p>
            <a:pPr marL="285750" indent="-285750">
              <a:buFont typeface="Courier New" panose="02070309020205020404" pitchFamily="49" charset="0"/>
              <a:buChar char="o"/>
            </a:pPr>
            <a:r>
              <a:rPr lang="ru-RU" dirty="0"/>
              <a:t>Наибольшую сложность при выполнении работы вызвали задания № </a:t>
            </a:r>
            <a:r>
              <a:rPr lang="ru-RU" b="1" dirty="0"/>
              <a:t>5, 6, 13, 15, 17.</a:t>
            </a:r>
          </a:p>
          <a:p>
            <a:endParaRPr lang="ru-RU" dirty="0"/>
          </a:p>
        </p:txBody>
      </p:sp>
      <p:sp>
        <p:nvSpPr>
          <p:cNvPr id="6" name="TextBox 5">
            <a:extLst>
              <a:ext uri="{FF2B5EF4-FFF2-40B4-BE49-F238E27FC236}">
                <a16:creationId xmlns:a16="http://schemas.microsoft.com/office/drawing/2014/main" id="{DFEE8050-303A-4F83-9419-C7DB3CFBEA84}"/>
              </a:ext>
            </a:extLst>
          </p:cNvPr>
          <p:cNvSpPr txBox="1"/>
          <p:nvPr/>
        </p:nvSpPr>
        <p:spPr>
          <a:xfrm>
            <a:off x="10785974" y="13873"/>
            <a:ext cx="1406026" cy="276999"/>
          </a:xfrm>
          <a:prstGeom prst="rect">
            <a:avLst/>
          </a:prstGeom>
          <a:noFill/>
        </p:spPr>
        <p:txBody>
          <a:bodyPr wrap="none" rtlCol="0">
            <a:spAutoFit/>
          </a:bodyPr>
          <a:lstStyle/>
          <a:p>
            <a:r>
              <a:rPr lang="ru-RU" sz="1200" dirty="0">
                <a:solidFill>
                  <a:schemeClr val="tx2">
                    <a:lumMod val="40000"/>
                    <a:lumOff val="60000"/>
                  </a:schemeClr>
                </a:solidFill>
              </a:rPr>
              <a:t>Географии, 5 класс</a:t>
            </a:r>
          </a:p>
        </p:txBody>
      </p:sp>
    </p:spTree>
    <p:extLst>
      <p:ext uri="{BB962C8B-B14F-4D97-AF65-F5344CB8AC3E}">
        <p14:creationId xmlns:p14="http://schemas.microsoft.com/office/powerpoint/2010/main" val="342244766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a:extLst>
              <a:ext uri="{FF2B5EF4-FFF2-40B4-BE49-F238E27FC236}">
                <a16:creationId xmlns:a16="http://schemas.microsoft.com/office/drawing/2014/main" id="{E7192A1F-275E-951D-1242-8D6271F06BC5}"/>
              </a:ext>
            </a:extLst>
          </p:cNvPr>
          <p:cNvSpPr>
            <a:spLocks noGrp="1"/>
          </p:cNvSpPr>
          <p:nvPr>
            <p:ph idx="1"/>
          </p:nvPr>
        </p:nvSpPr>
        <p:spPr>
          <a:xfrm>
            <a:off x="1061857" y="1993557"/>
            <a:ext cx="10068285" cy="4740464"/>
          </a:xfrm>
        </p:spPr>
        <p:txBody>
          <a:bodyPr>
            <a:normAutofit/>
          </a:bodyPr>
          <a:lstStyle/>
          <a:p>
            <a:pPr algn="ctr"/>
            <a:r>
              <a:rPr lang="ru-RU" sz="6600" b="1" dirty="0"/>
              <a:t>Основные результаты </a:t>
            </a:r>
          </a:p>
          <a:p>
            <a:pPr algn="ctr"/>
            <a:r>
              <a:rPr lang="ru-RU" sz="6600" b="1" dirty="0"/>
              <a:t>по английскому языку</a:t>
            </a:r>
          </a:p>
        </p:txBody>
      </p:sp>
    </p:spTree>
    <p:extLst>
      <p:ext uri="{BB962C8B-B14F-4D97-AF65-F5344CB8AC3E}">
        <p14:creationId xmlns:p14="http://schemas.microsoft.com/office/powerpoint/2010/main" val="404934115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90F7D01D-7223-435B-A3CF-762E77D525DC}"/>
              </a:ext>
            </a:extLst>
          </p:cNvPr>
          <p:cNvSpPr txBox="1">
            <a:spLocks/>
          </p:cNvSpPr>
          <p:nvPr/>
        </p:nvSpPr>
        <p:spPr>
          <a:xfrm>
            <a:off x="3490686" y="290710"/>
            <a:ext cx="3116580" cy="59436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800" kern="1200">
                <a:solidFill>
                  <a:srgbClr val="138189"/>
                </a:solidFill>
                <a:latin typeface="+mj-lt"/>
                <a:ea typeface="+mj-ea"/>
                <a:cs typeface="+mj-cs"/>
              </a:defRPr>
            </a:lvl1pPr>
          </a:lstStyle>
          <a:p>
            <a:r>
              <a:rPr lang="ru-RU" dirty="0"/>
              <a:t>Описание работы</a:t>
            </a:r>
          </a:p>
        </p:txBody>
      </p:sp>
      <p:sp>
        <p:nvSpPr>
          <p:cNvPr id="5" name="Прямоугольник: скругленные углы 4">
            <a:extLst>
              <a:ext uri="{FF2B5EF4-FFF2-40B4-BE49-F238E27FC236}">
                <a16:creationId xmlns:a16="http://schemas.microsoft.com/office/drawing/2014/main" id="{F452794E-3ABB-4847-9459-CB69FDB4776B}"/>
              </a:ext>
            </a:extLst>
          </p:cNvPr>
          <p:cNvSpPr/>
          <p:nvPr/>
        </p:nvSpPr>
        <p:spPr>
          <a:xfrm>
            <a:off x="108739" y="2341046"/>
            <a:ext cx="1723356" cy="1518852"/>
          </a:xfrm>
          <a:prstGeom prst="roundRect">
            <a:avLst/>
          </a:prstGeom>
          <a:solidFill>
            <a:srgbClr val="429AA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ysClr val="windowText" lastClr="000000"/>
                </a:solidFill>
              </a:rPr>
              <a:t>4 </a:t>
            </a:r>
            <a:r>
              <a:rPr lang="ru-RU" sz="2000" dirty="0">
                <a:solidFill>
                  <a:sysClr val="windowText" lastClr="000000"/>
                </a:solidFill>
              </a:rPr>
              <a:t>заданий</a:t>
            </a:r>
          </a:p>
        </p:txBody>
      </p:sp>
      <p:sp>
        <p:nvSpPr>
          <p:cNvPr id="8" name="Прямоугольник: скругленные углы 7">
            <a:extLst>
              <a:ext uri="{FF2B5EF4-FFF2-40B4-BE49-F238E27FC236}">
                <a16:creationId xmlns:a16="http://schemas.microsoft.com/office/drawing/2014/main" id="{F4BA2786-3DFF-41D6-A840-04D3ABEAA725}"/>
              </a:ext>
            </a:extLst>
          </p:cNvPr>
          <p:cNvSpPr/>
          <p:nvPr/>
        </p:nvSpPr>
        <p:spPr>
          <a:xfrm>
            <a:off x="2049064" y="2835325"/>
            <a:ext cx="2883243" cy="59436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ysClr val="windowText" lastClr="000000"/>
                </a:solidFill>
              </a:rPr>
              <a:t>4</a:t>
            </a:r>
            <a:r>
              <a:rPr lang="ru-RU" sz="2000" dirty="0">
                <a:solidFill>
                  <a:sysClr val="windowText" lastClr="000000"/>
                </a:solidFill>
              </a:rPr>
              <a:t> заданий базового уровня сложности</a:t>
            </a:r>
          </a:p>
        </p:txBody>
      </p:sp>
      <p:sp>
        <p:nvSpPr>
          <p:cNvPr id="9" name="Прямоугольник: скругленные углы 8">
            <a:extLst>
              <a:ext uri="{FF2B5EF4-FFF2-40B4-BE49-F238E27FC236}">
                <a16:creationId xmlns:a16="http://schemas.microsoft.com/office/drawing/2014/main" id="{BE1EAEA2-B72C-4122-8C12-CC36DD7CF02D}"/>
              </a:ext>
            </a:extLst>
          </p:cNvPr>
          <p:cNvSpPr/>
          <p:nvPr/>
        </p:nvSpPr>
        <p:spPr>
          <a:xfrm>
            <a:off x="113682" y="5200288"/>
            <a:ext cx="1723356" cy="1518852"/>
          </a:xfrm>
          <a:prstGeom prst="roundRect">
            <a:avLst/>
          </a:prstGeom>
          <a:solidFill>
            <a:srgbClr val="429AA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dirty="0">
                <a:solidFill>
                  <a:schemeClr val="tx1"/>
                </a:solidFill>
              </a:rPr>
              <a:t>Работа состоит из одной части</a:t>
            </a:r>
          </a:p>
        </p:txBody>
      </p:sp>
      <p:sp>
        <p:nvSpPr>
          <p:cNvPr id="10" name="Прямоугольник: скругленные углы 9">
            <a:extLst>
              <a:ext uri="{FF2B5EF4-FFF2-40B4-BE49-F238E27FC236}">
                <a16:creationId xmlns:a16="http://schemas.microsoft.com/office/drawing/2014/main" id="{D31FB0FC-E027-4013-AD37-A9F2A0F8AB8A}"/>
              </a:ext>
            </a:extLst>
          </p:cNvPr>
          <p:cNvSpPr/>
          <p:nvPr/>
        </p:nvSpPr>
        <p:spPr>
          <a:xfrm>
            <a:off x="3622320" y="5379940"/>
            <a:ext cx="8455998" cy="1247678"/>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2000" dirty="0">
                <a:solidFill>
                  <a:schemeClr val="tx1"/>
                </a:solidFill>
              </a:rPr>
              <a:t>задания 1-3 предполагают краткий ответ</a:t>
            </a:r>
          </a:p>
          <a:p>
            <a:r>
              <a:rPr lang="ru-RU" sz="2000" dirty="0">
                <a:solidFill>
                  <a:schemeClr val="tx1"/>
                </a:solidFill>
              </a:rPr>
              <a:t>задание 4 – развернутый ответ</a:t>
            </a:r>
          </a:p>
        </p:txBody>
      </p:sp>
      <p:sp>
        <p:nvSpPr>
          <p:cNvPr id="12" name="Прямоугольник: скругленные углы 11">
            <a:extLst>
              <a:ext uri="{FF2B5EF4-FFF2-40B4-BE49-F238E27FC236}">
                <a16:creationId xmlns:a16="http://schemas.microsoft.com/office/drawing/2014/main" id="{50E5816E-2110-4725-BDF8-B4AAAD3DAE81}"/>
              </a:ext>
            </a:extLst>
          </p:cNvPr>
          <p:cNvSpPr/>
          <p:nvPr/>
        </p:nvSpPr>
        <p:spPr>
          <a:xfrm>
            <a:off x="5048976" y="3265538"/>
            <a:ext cx="2533130" cy="58360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dirty="0">
                <a:solidFill>
                  <a:sysClr val="windowText" lastClr="000000"/>
                </a:solidFill>
              </a:rPr>
              <a:t>минимальный балл за работу - </a:t>
            </a:r>
            <a:r>
              <a:rPr lang="ru-RU" sz="2000" b="1" dirty="0">
                <a:solidFill>
                  <a:sysClr val="windowText" lastClr="000000"/>
                </a:solidFill>
              </a:rPr>
              <a:t>1</a:t>
            </a:r>
            <a:r>
              <a:rPr lang="en-US" sz="2000" b="1" dirty="0">
                <a:solidFill>
                  <a:sysClr val="windowText" lastClr="000000"/>
                </a:solidFill>
              </a:rPr>
              <a:t>0</a:t>
            </a:r>
            <a:endParaRPr lang="ru-RU" sz="2000" b="1" dirty="0">
              <a:solidFill>
                <a:sysClr val="windowText" lastClr="000000"/>
              </a:solidFill>
            </a:endParaRPr>
          </a:p>
        </p:txBody>
      </p:sp>
      <p:sp>
        <p:nvSpPr>
          <p:cNvPr id="13" name="Прямоугольник: скругленные углы 12">
            <a:extLst>
              <a:ext uri="{FF2B5EF4-FFF2-40B4-BE49-F238E27FC236}">
                <a16:creationId xmlns:a16="http://schemas.microsoft.com/office/drawing/2014/main" id="{7EC46491-BD9C-4F30-ABB8-8D06FC9DB66F}"/>
              </a:ext>
            </a:extLst>
          </p:cNvPr>
          <p:cNvSpPr/>
          <p:nvPr/>
        </p:nvSpPr>
        <p:spPr>
          <a:xfrm>
            <a:off x="5048976" y="2351806"/>
            <a:ext cx="2533130" cy="58360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dirty="0">
                <a:solidFill>
                  <a:sysClr val="windowText" lastClr="000000"/>
                </a:solidFill>
              </a:rPr>
              <a:t>максимальный балл за работу -  </a:t>
            </a:r>
            <a:r>
              <a:rPr lang="ru-RU" sz="2000" b="1" dirty="0">
                <a:solidFill>
                  <a:sysClr val="windowText" lastClr="000000"/>
                </a:solidFill>
              </a:rPr>
              <a:t>2</a:t>
            </a:r>
            <a:r>
              <a:rPr lang="en-US" sz="2000" b="1" dirty="0">
                <a:solidFill>
                  <a:sysClr val="windowText" lastClr="000000"/>
                </a:solidFill>
              </a:rPr>
              <a:t>5</a:t>
            </a:r>
            <a:endParaRPr lang="ru-RU" sz="2000" b="1" dirty="0">
              <a:solidFill>
                <a:sysClr val="windowText" lastClr="000000"/>
              </a:solidFill>
            </a:endParaRPr>
          </a:p>
        </p:txBody>
      </p:sp>
      <p:sp>
        <p:nvSpPr>
          <p:cNvPr id="15" name="Прямоугольник: скругленные углы 14">
            <a:extLst>
              <a:ext uri="{FF2B5EF4-FFF2-40B4-BE49-F238E27FC236}">
                <a16:creationId xmlns:a16="http://schemas.microsoft.com/office/drawing/2014/main" id="{2BD5BEBA-741E-4EA2-8876-EB92469EB874}"/>
              </a:ext>
            </a:extLst>
          </p:cNvPr>
          <p:cNvSpPr/>
          <p:nvPr/>
        </p:nvSpPr>
        <p:spPr>
          <a:xfrm>
            <a:off x="8207221" y="1422511"/>
            <a:ext cx="3525107" cy="807308"/>
          </a:xfrm>
          <a:prstGeom prst="roundRect">
            <a:avLst/>
          </a:prstGeom>
          <a:solidFill>
            <a:srgbClr val="429AA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dirty="0">
                <a:solidFill>
                  <a:sysClr val="windowText" lastClr="000000"/>
                </a:solidFill>
              </a:rPr>
              <a:t>Перевод первичных баллов </a:t>
            </a:r>
          </a:p>
          <a:p>
            <a:pPr algn="ctr"/>
            <a:r>
              <a:rPr lang="ru-RU" sz="2000" dirty="0">
                <a:solidFill>
                  <a:sysClr val="windowText" lastClr="000000"/>
                </a:solidFill>
              </a:rPr>
              <a:t>в  отметки по пятибалльной шкале</a:t>
            </a:r>
          </a:p>
        </p:txBody>
      </p:sp>
      <p:graphicFrame>
        <p:nvGraphicFramePr>
          <p:cNvPr id="16" name="Таблица 15">
            <a:extLst>
              <a:ext uri="{FF2B5EF4-FFF2-40B4-BE49-F238E27FC236}">
                <a16:creationId xmlns:a16="http://schemas.microsoft.com/office/drawing/2014/main" id="{7506DA7C-50E6-4EB1-B291-D46D75408635}"/>
              </a:ext>
            </a:extLst>
          </p:cNvPr>
          <p:cNvGraphicFramePr>
            <a:graphicFrameLocks noGrp="1"/>
          </p:cNvGraphicFramePr>
          <p:nvPr>
            <p:extLst>
              <p:ext uri="{D42A27DB-BD31-4B8C-83A1-F6EECF244321}">
                <p14:modId xmlns:p14="http://schemas.microsoft.com/office/powerpoint/2010/main" val="3246522105"/>
              </p:ext>
            </p:extLst>
          </p:nvPr>
        </p:nvGraphicFramePr>
        <p:xfrm>
          <a:off x="7953375" y="2389325"/>
          <a:ext cx="4002735" cy="1715950"/>
        </p:xfrm>
        <a:graphic>
          <a:graphicData uri="http://schemas.openxmlformats.org/drawingml/2006/table">
            <a:tbl>
              <a:tblPr firstRow="1" bandRow="1">
                <a:tableStyleId>{5940675A-B579-460E-94D1-54222C63F5DA}</a:tableStyleId>
              </a:tblPr>
              <a:tblGrid>
                <a:gridCol w="1276814">
                  <a:extLst>
                    <a:ext uri="{9D8B030D-6E8A-4147-A177-3AD203B41FA5}">
                      <a16:colId xmlns:a16="http://schemas.microsoft.com/office/drawing/2014/main" val="3089212738"/>
                    </a:ext>
                  </a:extLst>
                </a:gridCol>
                <a:gridCol w="705455">
                  <a:extLst>
                    <a:ext uri="{9D8B030D-6E8A-4147-A177-3AD203B41FA5}">
                      <a16:colId xmlns:a16="http://schemas.microsoft.com/office/drawing/2014/main" val="469627586"/>
                    </a:ext>
                  </a:extLst>
                </a:gridCol>
                <a:gridCol w="673488">
                  <a:extLst>
                    <a:ext uri="{9D8B030D-6E8A-4147-A177-3AD203B41FA5}">
                      <a16:colId xmlns:a16="http://schemas.microsoft.com/office/drawing/2014/main" val="1410754882"/>
                    </a:ext>
                  </a:extLst>
                </a:gridCol>
                <a:gridCol w="664134">
                  <a:extLst>
                    <a:ext uri="{9D8B030D-6E8A-4147-A177-3AD203B41FA5}">
                      <a16:colId xmlns:a16="http://schemas.microsoft.com/office/drawing/2014/main" val="3208314456"/>
                    </a:ext>
                  </a:extLst>
                </a:gridCol>
                <a:gridCol w="682844">
                  <a:extLst>
                    <a:ext uri="{9D8B030D-6E8A-4147-A177-3AD203B41FA5}">
                      <a16:colId xmlns:a16="http://schemas.microsoft.com/office/drawing/2014/main" val="4101601159"/>
                    </a:ext>
                  </a:extLst>
                </a:gridCol>
              </a:tblGrid>
              <a:tr h="777992">
                <a:tc>
                  <a:txBody>
                    <a:bodyPr/>
                    <a:lstStyle/>
                    <a:p>
                      <a:pPr algn="ctr"/>
                      <a:r>
                        <a:rPr lang="ru-RU" sz="1600" dirty="0"/>
                        <a:t>Отметка</a:t>
                      </a:r>
                    </a:p>
                  </a:txBody>
                  <a:tcPr anchor="ctr"/>
                </a:tc>
                <a:tc>
                  <a:txBody>
                    <a:bodyPr/>
                    <a:lstStyle/>
                    <a:p>
                      <a:pPr algn="ctr"/>
                      <a:r>
                        <a:rPr lang="ru-RU" sz="1600" dirty="0"/>
                        <a:t>«2»</a:t>
                      </a:r>
                    </a:p>
                  </a:txBody>
                  <a:tcPr anchor="ctr"/>
                </a:tc>
                <a:tc>
                  <a:txBody>
                    <a:bodyPr/>
                    <a:lstStyle/>
                    <a:p>
                      <a:pPr algn="ctr"/>
                      <a:r>
                        <a:rPr lang="ru-RU" sz="1600" dirty="0"/>
                        <a:t>«3»</a:t>
                      </a:r>
                    </a:p>
                  </a:txBody>
                  <a:tcPr anchor="ctr"/>
                </a:tc>
                <a:tc>
                  <a:txBody>
                    <a:bodyPr/>
                    <a:lstStyle/>
                    <a:p>
                      <a:pPr algn="ctr"/>
                      <a:r>
                        <a:rPr lang="ru-RU" sz="1600" dirty="0"/>
                        <a:t>«4»</a:t>
                      </a:r>
                    </a:p>
                  </a:txBody>
                  <a:tcPr anchor="ctr"/>
                </a:tc>
                <a:tc>
                  <a:txBody>
                    <a:bodyPr/>
                    <a:lstStyle/>
                    <a:p>
                      <a:pPr algn="ctr"/>
                      <a:r>
                        <a:rPr lang="ru-RU" sz="1600" dirty="0"/>
                        <a:t>«5»</a:t>
                      </a:r>
                    </a:p>
                  </a:txBody>
                  <a:tcPr anchor="ctr"/>
                </a:tc>
                <a:extLst>
                  <a:ext uri="{0D108BD9-81ED-4DB2-BD59-A6C34878D82A}">
                    <a16:rowId xmlns:a16="http://schemas.microsoft.com/office/drawing/2014/main" val="3892861024"/>
                  </a:ext>
                </a:extLst>
              </a:tr>
              <a:tr h="937958">
                <a:tc>
                  <a:txBody>
                    <a:bodyPr/>
                    <a:lstStyle/>
                    <a:p>
                      <a:pPr algn="ctr"/>
                      <a:r>
                        <a:rPr lang="ru-RU" sz="1600" dirty="0"/>
                        <a:t>Первичные баллы</a:t>
                      </a:r>
                    </a:p>
                  </a:txBody>
                  <a:tcPr anchor="ctr"/>
                </a:tc>
                <a:tc>
                  <a:txBody>
                    <a:bodyPr/>
                    <a:lstStyle/>
                    <a:p>
                      <a:pPr algn="ctr"/>
                      <a:r>
                        <a:rPr lang="ru-RU" sz="1600" dirty="0"/>
                        <a:t>0-</a:t>
                      </a:r>
                      <a:r>
                        <a:rPr lang="en-US" sz="1600" dirty="0"/>
                        <a:t>9</a:t>
                      </a:r>
                      <a:endParaRPr lang="ru-RU" sz="1600" dirty="0"/>
                    </a:p>
                  </a:txBody>
                  <a:tcPr anchor="ctr"/>
                </a:tc>
                <a:tc>
                  <a:txBody>
                    <a:bodyPr/>
                    <a:lstStyle/>
                    <a:p>
                      <a:pPr algn="ctr"/>
                      <a:r>
                        <a:rPr lang="en-US" sz="1600" dirty="0"/>
                        <a:t>10</a:t>
                      </a:r>
                      <a:r>
                        <a:rPr lang="ru-RU" sz="1600" dirty="0"/>
                        <a:t>-1</a:t>
                      </a:r>
                      <a:r>
                        <a:rPr lang="en-US" sz="1600" dirty="0"/>
                        <a:t>4</a:t>
                      </a:r>
                      <a:endParaRPr lang="ru-RU" sz="1600" dirty="0"/>
                    </a:p>
                  </a:txBody>
                  <a:tcPr anchor="ctr"/>
                </a:tc>
                <a:tc>
                  <a:txBody>
                    <a:bodyPr/>
                    <a:lstStyle/>
                    <a:p>
                      <a:pPr algn="ctr"/>
                      <a:r>
                        <a:rPr lang="ru-RU" sz="1600" dirty="0"/>
                        <a:t>1</a:t>
                      </a:r>
                      <a:r>
                        <a:rPr lang="en-US" sz="1600" dirty="0"/>
                        <a:t>5</a:t>
                      </a:r>
                      <a:r>
                        <a:rPr lang="ru-RU" sz="1600" dirty="0"/>
                        <a:t>-</a:t>
                      </a:r>
                      <a:r>
                        <a:rPr lang="en-US" sz="1600" dirty="0"/>
                        <a:t>21</a:t>
                      </a:r>
                      <a:endParaRPr lang="ru-RU" sz="1600" dirty="0"/>
                    </a:p>
                  </a:txBody>
                  <a:tcPr anchor="ctr"/>
                </a:tc>
                <a:tc>
                  <a:txBody>
                    <a:bodyPr/>
                    <a:lstStyle/>
                    <a:p>
                      <a:pPr algn="ctr"/>
                      <a:r>
                        <a:rPr lang="en-US" sz="1600" dirty="0"/>
                        <a:t>21</a:t>
                      </a:r>
                      <a:r>
                        <a:rPr lang="ru-RU" sz="1600" dirty="0"/>
                        <a:t>-2</a:t>
                      </a:r>
                      <a:r>
                        <a:rPr lang="en-US" sz="1600" dirty="0"/>
                        <a:t>5</a:t>
                      </a:r>
                      <a:endParaRPr lang="ru-RU" sz="1600" dirty="0"/>
                    </a:p>
                  </a:txBody>
                  <a:tcPr anchor="ctr"/>
                </a:tc>
                <a:extLst>
                  <a:ext uri="{0D108BD9-81ED-4DB2-BD59-A6C34878D82A}">
                    <a16:rowId xmlns:a16="http://schemas.microsoft.com/office/drawing/2014/main" val="1517554406"/>
                  </a:ext>
                </a:extLst>
              </a:tr>
            </a:tbl>
          </a:graphicData>
        </a:graphic>
      </p:graphicFrame>
      <p:pic>
        <p:nvPicPr>
          <p:cNvPr id="17" name="Рисунок 16" descr="Часы">
            <a:extLst>
              <a:ext uri="{FF2B5EF4-FFF2-40B4-BE49-F238E27FC236}">
                <a16:creationId xmlns:a16="http://schemas.microsoft.com/office/drawing/2014/main" id="{305C066C-516A-49B0-B9CF-8A7285CF749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53612" y="3966678"/>
            <a:ext cx="1233610" cy="1233610"/>
          </a:xfrm>
          <a:prstGeom prst="rect">
            <a:avLst/>
          </a:prstGeom>
        </p:spPr>
      </p:pic>
      <p:sp>
        <p:nvSpPr>
          <p:cNvPr id="19" name="Прямоугольник: скругленные углы 18">
            <a:extLst>
              <a:ext uri="{FF2B5EF4-FFF2-40B4-BE49-F238E27FC236}">
                <a16:creationId xmlns:a16="http://schemas.microsoft.com/office/drawing/2014/main" id="{C431F4B8-6A0B-40ED-A631-9FC3542E6944}"/>
              </a:ext>
            </a:extLst>
          </p:cNvPr>
          <p:cNvSpPr/>
          <p:nvPr/>
        </p:nvSpPr>
        <p:spPr>
          <a:xfrm>
            <a:off x="1939187" y="5590788"/>
            <a:ext cx="1350768" cy="737851"/>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dirty="0">
                <a:solidFill>
                  <a:schemeClr val="tx1"/>
                </a:solidFill>
              </a:rPr>
              <a:t>45 минут</a:t>
            </a:r>
          </a:p>
        </p:txBody>
      </p:sp>
      <p:pic>
        <p:nvPicPr>
          <p:cNvPr id="20" name="Рисунок 19" descr="Документ">
            <a:extLst>
              <a:ext uri="{FF2B5EF4-FFF2-40B4-BE49-F238E27FC236}">
                <a16:creationId xmlns:a16="http://schemas.microsoft.com/office/drawing/2014/main" id="{0627694F-307C-4CA3-BF8D-9B63DD6F630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58475" y="1125928"/>
            <a:ext cx="1139034" cy="1139034"/>
          </a:xfrm>
          <a:prstGeom prst="rect">
            <a:avLst/>
          </a:prstGeom>
        </p:spPr>
      </p:pic>
      <p:pic>
        <p:nvPicPr>
          <p:cNvPr id="21" name="Рисунок 20" descr="Поделиться">
            <a:extLst>
              <a:ext uri="{FF2B5EF4-FFF2-40B4-BE49-F238E27FC236}">
                <a16:creationId xmlns:a16="http://schemas.microsoft.com/office/drawing/2014/main" id="{F8F9697D-AED4-4A45-A862-D48E11A392C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364744" y="208110"/>
            <a:ext cx="1054895" cy="1054895"/>
          </a:xfrm>
          <a:prstGeom prst="rect">
            <a:avLst/>
          </a:prstGeom>
        </p:spPr>
      </p:pic>
      <p:sp>
        <p:nvSpPr>
          <p:cNvPr id="18" name="TextBox 17">
            <a:extLst>
              <a:ext uri="{FF2B5EF4-FFF2-40B4-BE49-F238E27FC236}">
                <a16:creationId xmlns:a16="http://schemas.microsoft.com/office/drawing/2014/main" id="{E83B311E-7571-4E1E-ACA8-3A2DBFA95BBC}"/>
              </a:ext>
            </a:extLst>
          </p:cNvPr>
          <p:cNvSpPr txBox="1"/>
          <p:nvPr/>
        </p:nvSpPr>
        <p:spPr>
          <a:xfrm>
            <a:off x="10347136" y="9346"/>
            <a:ext cx="1844864" cy="276999"/>
          </a:xfrm>
          <a:prstGeom prst="rect">
            <a:avLst/>
          </a:prstGeom>
          <a:noFill/>
        </p:spPr>
        <p:txBody>
          <a:bodyPr wrap="none" rtlCol="0">
            <a:spAutoFit/>
          </a:bodyPr>
          <a:lstStyle/>
          <a:p>
            <a:r>
              <a:rPr lang="ru-RU" sz="1200" dirty="0">
                <a:solidFill>
                  <a:schemeClr val="tx2">
                    <a:lumMod val="40000"/>
                    <a:lumOff val="60000"/>
                  </a:schemeClr>
                </a:solidFill>
              </a:rPr>
              <a:t>Английский язык, 5 класс</a:t>
            </a:r>
          </a:p>
        </p:txBody>
      </p:sp>
    </p:spTree>
    <p:extLst>
      <p:ext uri="{BB962C8B-B14F-4D97-AF65-F5344CB8AC3E}">
        <p14:creationId xmlns:p14="http://schemas.microsoft.com/office/powerpoint/2010/main" val="241625131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6AA098EB-00A5-4472-B92F-2DD914CDD303}"/>
              </a:ext>
            </a:extLst>
          </p:cNvPr>
          <p:cNvSpPr>
            <a:spLocks noGrp="1"/>
          </p:cNvSpPr>
          <p:nvPr>
            <p:ph type="title"/>
          </p:nvPr>
        </p:nvSpPr>
        <p:spPr>
          <a:xfrm>
            <a:off x="3660469" y="272660"/>
            <a:ext cx="10728960" cy="594360"/>
          </a:xfrm>
        </p:spPr>
        <p:txBody>
          <a:bodyPr/>
          <a:lstStyle/>
          <a:p>
            <a:r>
              <a:rPr lang="ru-RU" dirty="0"/>
              <a:t>Требования (умения)</a:t>
            </a:r>
          </a:p>
        </p:txBody>
      </p:sp>
      <p:sp>
        <p:nvSpPr>
          <p:cNvPr id="7" name="TextBox 6">
            <a:extLst>
              <a:ext uri="{FF2B5EF4-FFF2-40B4-BE49-F238E27FC236}">
                <a16:creationId xmlns:a16="http://schemas.microsoft.com/office/drawing/2014/main" id="{7CDF9B98-192F-4704-A73B-BC332191B2B4}"/>
              </a:ext>
            </a:extLst>
          </p:cNvPr>
          <p:cNvSpPr txBox="1"/>
          <p:nvPr/>
        </p:nvSpPr>
        <p:spPr>
          <a:xfrm>
            <a:off x="10347136" y="9346"/>
            <a:ext cx="1844864" cy="276999"/>
          </a:xfrm>
          <a:prstGeom prst="rect">
            <a:avLst/>
          </a:prstGeom>
          <a:noFill/>
        </p:spPr>
        <p:txBody>
          <a:bodyPr wrap="none" rtlCol="0">
            <a:spAutoFit/>
          </a:bodyPr>
          <a:lstStyle/>
          <a:p>
            <a:r>
              <a:rPr lang="ru-RU" sz="1200" dirty="0">
                <a:solidFill>
                  <a:schemeClr val="tx2">
                    <a:lumMod val="40000"/>
                    <a:lumOff val="60000"/>
                  </a:schemeClr>
                </a:solidFill>
              </a:rPr>
              <a:t>Английский язык, 5 класс</a:t>
            </a:r>
          </a:p>
        </p:txBody>
      </p:sp>
      <p:graphicFrame>
        <p:nvGraphicFramePr>
          <p:cNvPr id="8" name="Таблица 7">
            <a:extLst>
              <a:ext uri="{FF2B5EF4-FFF2-40B4-BE49-F238E27FC236}">
                <a16:creationId xmlns:a16="http://schemas.microsoft.com/office/drawing/2014/main" id="{19C9ECA3-1293-4B23-8678-23E3DCECF937}"/>
              </a:ext>
            </a:extLst>
          </p:cNvPr>
          <p:cNvGraphicFramePr>
            <a:graphicFrameLocks noGrp="1"/>
          </p:cNvGraphicFramePr>
          <p:nvPr>
            <p:extLst>
              <p:ext uri="{D42A27DB-BD31-4B8C-83A1-F6EECF244321}">
                <p14:modId xmlns:p14="http://schemas.microsoft.com/office/powerpoint/2010/main" val="2790772647"/>
              </p:ext>
            </p:extLst>
          </p:nvPr>
        </p:nvGraphicFramePr>
        <p:xfrm>
          <a:off x="175676" y="1816478"/>
          <a:ext cx="11796583" cy="3068701"/>
        </p:xfrm>
        <a:graphic>
          <a:graphicData uri="http://schemas.openxmlformats.org/drawingml/2006/table">
            <a:tbl>
              <a:tblPr firstRow="1" firstCol="1" lastRow="1" lastCol="1" bandRow="1" bandCol="1">
                <a:noFill/>
                <a:tableStyleId>{5940675A-B579-460E-94D1-54222C63F5DA}</a:tableStyleId>
              </a:tblPr>
              <a:tblGrid>
                <a:gridCol w="613218">
                  <a:extLst>
                    <a:ext uri="{9D8B030D-6E8A-4147-A177-3AD203B41FA5}">
                      <a16:colId xmlns:a16="http://schemas.microsoft.com/office/drawing/2014/main" val="1602300257"/>
                    </a:ext>
                  </a:extLst>
                </a:gridCol>
                <a:gridCol w="11183365">
                  <a:extLst>
                    <a:ext uri="{9D8B030D-6E8A-4147-A177-3AD203B41FA5}">
                      <a16:colId xmlns:a16="http://schemas.microsoft.com/office/drawing/2014/main" val="3427477491"/>
                    </a:ext>
                  </a:extLst>
                </a:gridCol>
              </a:tblGrid>
              <a:tr h="219605">
                <a:tc>
                  <a:txBody>
                    <a:bodyPr/>
                    <a:lstStyle/>
                    <a:p>
                      <a:pPr algn="ctr">
                        <a:lnSpc>
                          <a:spcPct val="115000"/>
                        </a:lnSpc>
                        <a:spcBef>
                          <a:spcPts val="55"/>
                        </a:spcBef>
                        <a:spcAft>
                          <a:spcPts val="0"/>
                        </a:spcAft>
                        <a:tabLst>
                          <a:tab pos="452120" algn="l"/>
                        </a:tabLst>
                      </a:pPr>
                      <a:r>
                        <a:rPr lang="ru-RU" sz="1600" b="1" dirty="0">
                          <a:effectLst/>
                          <a:latin typeface="Times New Roman" panose="02020603050405020304" pitchFamily="18" charset="0"/>
                          <a:cs typeface="Times New Roman" panose="02020603050405020304" pitchFamily="18" charset="0"/>
                        </a:rPr>
                        <a:t>№</a:t>
                      </a:r>
                    </a:p>
                    <a:p>
                      <a:pPr algn="ctr">
                        <a:lnSpc>
                          <a:spcPct val="115000"/>
                        </a:lnSpc>
                        <a:spcBef>
                          <a:spcPts val="55"/>
                        </a:spcBef>
                        <a:spcAft>
                          <a:spcPts val="0"/>
                        </a:spcAft>
                        <a:tabLst>
                          <a:tab pos="452120" algn="l"/>
                        </a:tabLst>
                      </a:pPr>
                      <a:r>
                        <a:rPr lang="ru-RU" sz="1600" b="1" dirty="0">
                          <a:effectLst/>
                          <a:latin typeface="Times New Roman" panose="02020603050405020304" pitchFamily="18" charset="0"/>
                          <a:cs typeface="Times New Roman" panose="02020603050405020304" pitchFamily="18" charset="0"/>
                        </a:rPr>
                        <a:t>п/п</a:t>
                      </a:r>
                      <a:endParaRPr lang="ru-RU"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a:lnSpc>
                          <a:spcPct val="115000"/>
                        </a:lnSpc>
                        <a:spcBef>
                          <a:spcPts val="55"/>
                        </a:spcBef>
                        <a:spcAft>
                          <a:spcPts val="0"/>
                        </a:spcAft>
                        <a:tabLst>
                          <a:tab pos="452120" algn="l"/>
                        </a:tabLst>
                      </a:pPr>
                      <a:r>
                        <a:rPr lang="ru-RU" sz="1600" b="1" dirty="0">
                          <a:effectLst/>
                          <a:latin typeface="Times New Roman" panose="02020603050405020304" pitchFamily="18" charset="0"/>
                          <a:cs typeface="Times New Roman" panose="02020603050405020304" pitchFamily="18" charset="0"/>
                        </a:rPr>
                        <a:t>Блоки</a:t>
                      </a:r>
                      <a:r>
                        <a:rPr lang="ru-RU" sz="1600" b="1" spc="-35" dirty="0">
                          <a:effectLst/>
                          <a:latin typeface="Times New Roman" panose="02020603050405020304" pitchFamily="18" charset="0"/>
                          <a:cs typeface="Times New Roman" panose="02020603050405020304" pitchFamily="18" charset="0"/>
                        </a:rPr>
                        <a:t> </a:t>
                      </a:r>
                      <a:r>
                        <a:rPr lang="ru-RU" sz="1600" b="1" dirty="0" err="1">
                          <a:effectLst/>
                          <a:latin typeface="Times New Roman" panose="02020603050405020304" pitchFamily="18" charset="0"/>
                          <a:cs typeface="Times New Roman" panose="02020603050405020304" pitchFamily="18" charset="0"/>
                        </a:rPr>
                        <a:t>ПООП</a:t>
                      </a:r>
                      <a:r>
                        <a:rPr lang="ru-RU" sz="1600" b="1" spc="-35"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a:t>
                      </a:r>
                      <a:r>
                        <a:rPr lang="ru-RU" sz="1600" b="1" spc="-35"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выпускник</a:t>
                      </a:r>
                      <a:r>
                        <a:rPr lang="ru-RU" sz="1600" b="1" spc="-45"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научится</a:t>
                      </a:r>
                      <a:r>
                        <a:rPr lang="ru-RU" sz="1600" b="1" spc="-35"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a:t>
                      </a:r>
                      <a:r>
                        <a:rPr lang="ru-RU" sz="1600" b="1" spc="-20"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получит </a:t>
                      </a:r>
                      <a:r>
                        <a:rPr lang="ru-RU" sz="1600" b="1" spc="-285"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возможность</a:t>
                      </a:r>
                      <a:r>
                        <a:rPr lang="ru-RU" sz="1600" b="1" spc="-10"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научиться</a:t>
                      </a:r>
                      <a:r>
                        <a:rPr lang="ru-RU" sz="1600" b="1" spc="-5"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или</a:t>
                      </a:r>
                      <a:r>
                        <a:rPr lang="ru-RU" sz="1600" b="1" spc="-10"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проверяемые требования</a:t>
                      </a:r>
                      <a:r>
                        <a:rPr lang="ru-RU" sz="1600" b="1" spc="-20"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(умения)</a:t>
                      </a:r>
                      <a:r>
                        <a:rPr lang="ru-RU" sz="1600" b="1" spc="-25"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в</a:t>
                      </a:r>
                      <a:r>
                        <a:rPr lang="ru-RU" sz="1600" b="1" spc="-30"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соответствии</a:t>
                      </a:r>
                      <a:r>
                        <a:rPr lang="ru-RU" sz="1600" b="1" spc="-20"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с</a:t>
                      </a:r>
                      <a:r>
                        <a:rPr lang="ru-RU" sz="1600" b="1" spc="-25" dirty="0">
                          <a:effectLst/>
                          <a:latin typeface="Times New Roman" panose="02020603050405020304" pitchFamily="18" charset="0"/>
                          <a:cs typeface="Times New Roman" panose="02020603050405020304" pitchFamily="18" charset="0"/>
                        </a:rPr>
                        <a:t> </a:t>
                      </a:r>
                      <a:r>
                        <a:rPr lang="ru-RU" sz="1600" b="1" dirty="0" err="1">
                          <a:effectLst/>
                          <a:latin typeface="Times New Roman" panose="02020603050405020304" pitchFamily="18" charset="0"/>
                          <a:cs typeface="Times New Roman" panose="02020603050405020304" pitchFamily="18" charset="0"/>
                        </a:rPr>
                        <a:t>ФГОС</a:t>
                      </a:r>
                      <a:endParaRPr lang="ru-RU"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extLst>
                  <a:ext uri="{0D108BD9-81ED-4DB2-BD59-A6C34878D82A}">
                    <a16:rowId xmlns:a16="http://schemas.microsoft.com/office/drawing/2014/main" val="373384286"/>
                  </a:ext>
                </a:extLst>
              </a:tr>
              <a:tr h="41962">
                <a:tc>
                  <a:txBody>
                    <a:bodyPr/>
                    <a:lstStyle/>
                    <a:p>
                      <a:pPr algn="ctr">
                        <a:lnSpc>
                          <a:spcPct val="115000"/>
                        </a:lnSpc>
                        <a:spcBef>
                          <a:spcPts val="1200"/>
                        </a:spcBef>
                        <a:spcAft>
                          <a:spcPts val="0"/>
                        </a:spcAft>
                      </a:pPr>
                      <a:r>
                        <a:rPr lang="ru-RU" sz="1600" dirty="0">
                          <a:effectLst/>
                          <a:latin typeface="Times New Roman" panose="02020603050405020304" pitchFamily="18" charset="0"/>
                          <a:ea typeface="Times New Roman" panose="02020603050405020304" pitchFamily="18" charset="0"/>
                          <a:cs typeface="Times New Roman" panose="02020603050405020304" pitchFamily="18" charset="0"/>
                        </a:rPr>
                        <a:t>1</a:t>
                      </a:r>
                    </a:p>
                  </a:txBody>
                  <a:tcPr marL="68580" marR="68580" marT="0" marB="0" anchor="ctr">
                    <a:noFill/>
                  </a:tcPr>
                </a:tc>
                <a:tc>
                  <a:txBody>
                    <a:bodyPr/>
                    <a:lstStyle/>
                    <a:p>
                      <a:pPr algn="l" fontAlgn="b"/>
                      <a:r>
                        <a:rPr lang="ru-RU" sz="1600" b="0" i="0" u="none" strike="noStrike" dirty="0">
                          <a:solidFill>
                            <a:srgbClr val="000000"/>
                          </a:solidFill>
                          <a:effectLst/>
                          <a:latin typeface="Times New Roman" panose="02020603050405020304" pitchFamily="18" charset="0"/>
                          <a:cs typeface="Times New Roman" panose="02020603050405020304" pitchFamily="18" charset="0"/>
                        </a:rPr>
                        <a:t>Воспринимать на слух и понимать несложные адаптированные аутентичные тексты, содержащие отдельные незнакомые слова</a:t>
                      </a:r>
                    </a:p>
                  </a:txBody>
                  <a:tcPr marL="7620" marR="7620" marT="7620" marB="0" anchor="b">
                    <a:noFill/>
                  </a:tcPr>
                </a:tc>
                <a:extLst>
                  <a:ext uri="{0D108BD9-81ED-4DB2-BD59-A6C34878D82A}">
                    <a16:rowId xmlns:a16="http://schemas.microsoft.com/office/drawing/2014/main" val="3392768954"/>
                  </a:ext>
                </a:extLst>
              </a:tr>
              <a:tr h="41962">
                <a:tc>
                  <a:txBody>
                    <a:bodyPr/>
                    <a:lstStyle/>
                    <a:p>
                      <a:pPr algn="ctr">
                        <a:lnSpc>
                          <a:spcPct val="115000"/>
                        </a:lnSpc>
                        <a:spcBef>
                          <a:spcPts val="1200"/>
                        </a:spcBef>
                        <a:spcAft>
                          <a:spcPts val="0"/>
                        </a:spcAft>
                      </a:pPr>
                      <a:r>
                        <a:rPr lang="ru-RU" sz="1600" dirty="0">
                          <a:effectLst/>
                          <a:latin typeface="Times New Roman" panose="02020603050405020304" pitchFamily="18" charset="0"/>
                          <a:ea typeface="Times New Roman" panose="02020603050405020304" pitchFamily="18" charset="0"/>
                          <a:cs typeface="Times New Roman" panose="02020603050405020304" pitchFamily="18" charset="0"/>
                        </a:rPr>
                        <a:t>2</a:t>
                      </a:r>
                    </a:p>
                  </a:txBody>
                  <a:tcPr marL="68580" marR="68580" marT="0" marB="0" anchor="ctr">
                    <a:noFill/>
                  </a:tcPr>
                </a:tc>
                <a:tc>
                  <a:txBody>
                    <a:bodyPr/>
                    <a:lstStyle/>
                    <a:p>
                      <a:pPr algn="l" fontAlgn="b"/>
                      <a:r>
                        <a:rPr lang="ru-RU" sz="1600" b="0" i="0" u="none" strike="noStrike" dirty="0">
                          <a:solidFill>
                            <a:srgbClr val="000000"/>
                          </a:solidFill>
                          <a:effectLst/>
                          <a:latin typeface="Times New Roman" panose="02020603050405020304" pitchFamily="18" charset="0"/>
                          <a:cs typeface="Times New Roman" panose="02020603050405020304" pitchFamily="18" charset="0"/>
                        </a:rPr>
                        <a:t>Читать про себя и понимать несложные адаптированные аутентичные тексты, содержащие отдельные незнакомые слова, с пониманием запрашиваемой информации</a:t>
                      </a:r>
                    </a:p>
                  </a:txBody>
                  <a:tcPr marL="7620" marR="7620" marT="7620" marB="0" anchor="b">
                    <a:noFill/>
                  </a:tcPr>
                </a:tc>
                <a:extLst>
                  <a:ext uri="{0D108BD9-81ED-4DB2-BD59-A6C34878D82A}">
                    <a16:rowId xmlns:a16="http://schemas.microsoft.com/office/drawing/2014/main" val="3565456059"/>
                  </a:ext>
                </a:extLst>
              </a:tr>
              <a:tr h="41962">
                <a:tc>
                  <a:txBody>
                    <a:bodyPr/>
                    <a:lstStyle/>
                    <a:p>
                      <a:pPr algn="ctr">
                        <a:lnSpc>
                          <a:spcPct val="115000"/>
                        </a:lnSpc>
                        <a:spcBef>
                          <a:spcPts val="1200"/>
                        </a:spcBef>
                        <a:spcAft>
                          <a:spcPts val="0"/>
                        </a:spcAft>
                      </a:pPr>
                      <a:r>
                        <a:rPr lang="ru-RU" sz="1600" dirty="0">
                          <a:effectLst/>
                          <a:latin typeface="Times New Roman" panose="02020603050405020304" pitchFamily="18" charset="0"/>
                          <a:ea typeface="Times New Roman" panose="02020603050405020304" pitchFamily="18" charset="0"/>
                          <a:cs typeface="Times New Roman" panose="02020603050405020304" pitchFamily="18" charset="0"/>
                        </a:rPr>
                        <a:t>3</a:t>
                      </a:r>
                    </a:p>
                  </a:txBody>
                  <a:tcPr marL="68580" marR="68580" marT="0" marB="0" anchor="ctr">
                    <a:noFill/>
                  </a:tcPr>
                </a:tc>
                <a:tc>
                  <a:txBody>
                    <a:bodyPr/>
                    <a:lstStyle/>
                    <a:p>
                      <a:pPr algn="l" fontAlgn="b"/>
                      <a:r>
                        <a:rPr lang="ru-RU" sz="1600" b="0" i="0" u="none" strike="noStrike" dirty="0">
                          <a:solidFill>
                            <a:srgbClr val="000000"/>
                          </a:solidFill>
                          <a:effectLst/>
                          <a:latin typeface="Times New Roman" panose="02020603050405020304" pitchFamily="18" charset="0"/>
                          <a:cs typeface="Times New Roman" panose="02020603050405020304" pitchFamily="18" charset="0"/>
                        </a:rPr>
                        <a:t>Оперировать языковыми средствами в коммуникативно значимом контексте: грамматические формы</a:t>
                      </a:r>
                    </a:p>
                  </a:txBody>
                  <a:tcPr marL="7620" marR="7620" marT="7620" marB="0" anchor="b">
                    <a:noFill/>
                  </a:tcPr>
                </a:tc>
                <a:extLst>
                  <a:ext uri="{0D108BD9-81ED-4DB2-BD59-A6C34878D82A}">
                    <a16:rowId xmlns:a16="http://schemas.microsoft.com/office/drawing/2014/main" val="2618870386"/>
                  </a:ext>
                </a:extLst>
              </a:tr>
              <a:tr h="41962">
                <a:tc>
                  <a:txBody>
                    <a:bodyPr/>
                    <a:lstStyle/>
                    <a:p>
                      <a:pPr algn="ctr">
                        <a:lnSpc>
                          <a:spcPct val="115000"/>
                        </a:lnSpc>
                        <a:spcBef>
                          <a:spcPts val="1200"/>
                        </a:spcBef>
                        <a:spcAft>
                          <a:spcPts val="0"/>
                        </a:spcAft>
                      </a:pPr>
                      <a:r>
                        <a:rPr lang="ru-RU" sz="1600" dirty="0">
                          <a:effectLst/>
                          <a:latin typeface="Times New Roman" panose="02020603050405020304" pitchFamily="18" charset="0"/>
                          <a:ea typeface="Times New Roman" panose="02020603050405020304" pitchFamily="18" charset="0"/>
                          <a:cs typeface="Times New Roman" panose="02020603050405020304" pitchFamily="18" charset="0"/>
                        </a:rPr>
                        <a:t>4К1</a:t>
                      </a:r>
                    </a:p>
                  </a:txBody>
                  <a:tcPr marL="68580" marR="68580" marT="0" marB="0" anchor="ctr">
                    <a:noFill/>
                  </a:tcPr>
                </a:tc>
                <a:tc>
                  <a:txBody>
                    <a:bodyPr/>
                    <a:lstStyle/>
                    <a:p>
                      <a:pPr algn="l" fontAlgn="b"/>
                      <a:r>
                        <a:rPr lang="ru-RU" sz="1600" b="0" i="0" u="none" strike="noStrike" dirty="0">
                          <a:solidFill>
                            <a:srgbClr val="000000"/>
                          </a:solidFill>
                          <a:effectLst/>
                          <a:latin typeface="Times New Roman" panose="02020603050405020304" pitchFamily="18" charset="0"/>
                          <a:cs typeface="Times New Roman" panose="02020603050405020304" pitchFamily="18" charset="0"/>
                        </a:rPr>
                        <a:t>Писать электронное сообщение личного характера, соблюдая речевой этикет, принятый в стране (странах) изучаемого языка</a:t>
                      </a:r>
                    </a:p>
                  </a:txBody>
                  <a:tcPr marL="7620" marR="7620" marT="7620" marB="0" anchor="b">
                    <a:noFill/>
                  </a:tcPr>
                </a:tc>
                <a:extLst>
                  <a:ext uri="{0D108BD9-81ED-4DB2-BD59-A6C34878D82A}">
                    <a16:rowId xmlns:a16="http://schemas.microsoft.com/office/drawing/2014/main" val="4152742015"/>
                  </a:ext>
                </a:extLst>
              </a:tr>
              <a:tr h="41962">
                <a:tc>
                  <a:txBody>
                    <a:bodyPr/>
                    <a:lstStyle/>
                    <a:p>
                      <a:pPr algn="ctr">
                        <a:lnSpc>
                          <a:spcPct val="115000"/>
                        </a:lnSpc>
                        <a:spcBef>
                          <a:spcPts val="1200"/>
                        </a:spcBef>
                        <a:spcAft>
                          <a:spcPts val="0"/>
                        </a:spcAft>
                      </a:pPr>
                      <a:r>
                        <a:rPr lang="ru-RU" sz="1600" dirty="0">
                          <a:effectLst/>
                          <a:latin typeface="Times New Roman" panose="02020603050405020304" pitchFamily="18" charset="0"/>
                          <a:ea typeface="Times New Roman" panose="02020603050405020304" pitchFamily="18" charset="0"/>
                          <a:cs typeface="Times New Roman" panose="02020603050405020304" pitchFamily="18" charset="0"/>
                        </a:rPr>
                        <a:t>4К2</a:t>
                      </a:r>
                    </a:p>
                  </a:txBody>
                  <a:tcPr marL="68580" marR="68580" marT="0" marB="0" anchor="ctr">
                    <a:noFill/>
                  </a:tcPr>
                </a:tc>
                <a:tc>
                  <a:txBody>
                    <a:bodyPr/>
                    <a:lstStyle/>
                    <a:p>
                      <a:pPr algn="l" fontAlgn="b"/>
                      <a:r>
                        <a:rPr lang="ru-RU" sz="1600" b="0" i="0" u="none" strike="noStrike" dirty="0">
                          <a:solidFill>
                            <a:srgbClr val="000000"/>
                          </a:solidFill>
                          <a:effectLst/>
                          <a:latin typeface="Times New Roman" panose="02020603050405020304" pitchFamily="18" charset="0"/>
                          <a:cs typeface="Times New Roman" panose="02020603050405020304" pitchFamily="18" charset="0"/>
                        </a:rPr>
                        <a:t>Правильно использовать средства логической связи; структурно оформлять текст в соответствии с нормами письменного этикета</a:t>
                      </a:r>
                    </a:p>
                  </a:txBody>
                  <a:tcPr marL="7620" marR="7620" marT="7620" marB="0" anchor="b">
                    <a:noFill/>
                  </a:tcPr>
                </a:tc>
                <a:extLst>
                  <a:ext uri="{0D108BD9-81ED-4DB2-BD59-A6C34878D82A}">
                    <a16:rowId xmlns:a16="http://schemas.microsoft.com/office/drawing/2014/main" val="1954617202"/>
                  </a:ext>
                </a:extLst>
              </a:tr>
              <a:tr h="41962">
                <a:tc>
                  <a:txBody>
                    <a:bodyPr/>
                    <a:lstStyle/>
                    <a:p>
                      <a:pPr algn="ctr">
                        <a:lnSpc>
                          <a:spcPct val="115000"/>
                        </a:lnSpc>
                        <a:spcBef>
                          <a:spcPts val="1200"/>
                        </a:spcBef>
                        <a:spcAft>
                          <a:spcPts val="0"/>
                        </a:spcAft>
                      </a:pPr>
                      <a:r>
                        <a:rPr lang="ru-RU" sz="1600" dirty="0">
                          <a:effectLst/>
                          <a:latin typeface="Times New Roman" panose="02020603050405020304" pitchFamily="18" charset="0"/>
                          <a:ea typeface="Times New Roman" panose="02020603050405020304" pitchFamily="18" charset="0"/>
                          <a:cs typeface="Times New Roman" panose="02020603050405020304" pitchFamily="18" charset="0"/>
                        </a:rPr>
                        <a:t>4К3</a:t>
                      </a:r>
                    </a:p>
                  </a:txBody>
                  <a:tcPr marL="68580" marR="68580" marT="0" marB="0" anchor="ctr">
                    <a:noFill/>
                  </a:tcPr>
                </a:tc>
                <a:tc>
                  <a:txBody>
                    <a:bodyPr/>
                    <a:lstStyle/>
                    <a:p>
                      <a:pPr algn="l" fontAlgn="b"/>
                      <a:r>
                        <a:rPr lang="ru-RU" sz="1600" b="0" i="0" u="none" strike="noStrike" dirty="0">
                          <a:solidFill>
                            <a:srgbClr val="000000"/>
                          </a:solidFill>
                          <a:effectLst/>
                          <a:latin typeface="Times New Roman" panose="02020603050405020304" pitchFamily="18" charset="0"/>
                          <a:cs typeface="Times New Roman" panose="02020603050405020304" pitchFamily="18" charset="0"/>
                        </a:rPr>
                        <a:t>Правильное лексико-грамматическое оформление текста</a:t>
                      </a:r>
                    </a:p>
                  </a:txBody>
                  <a:tcPr marL="7620" marR="7620" marT="7620" marB="0" anchor="b">
                    <a:noFill/>
                  </a:tcPr>
                </a:tc>
                <a:extLst>
                  <a:ext uri="{0D108BD9-81ED-4DB2-BD59-A6C34878D82A}">
                    <a16:rowId xmlns:a16="http://schemas.microsoft.com/office/drawing/2014/main" val="3785311347"/>
                  </a:ext>
                </a:extLst>
              </a:tr>
              <a:tr h="41962">
                <a:tc>
                  <a:txBody>
                    <a:bodyPr/>
                    <a:lstStyle/>
                    <a:p>
                      <a:pPr algn="ctr">
                        <a:lnSpc>
                          <a:spcPct val="115000"/>
                        </a:lnSpc>
                        <a:spcBef>
                          <a:spcPts val="1200"/>
                        </a:spcBef>
                        <a:spcAft>
                          <a:spcPts val="0"/>
                        </a:spcAft>
                      </a:pPr>
                      <a:r>
                        <a:rPr lang="ru-RU" sz="1600" dirty="0">
                          <a:effectLst/>
                          <a:latin typeface="Times New Roman" panose="02020603050405020304" pitchFamily="18" charset="0"/>
                          <a:ea typeface="Times New Roman" panose="02020603050405020304" pitchFamily="18" charset="0"/>
                          <a:cs typeface="Times New Roman" panose="02020603050405020304" pitchFamily="18" charset="0"/>
                        </a:rPr>
                        <a:t>4К4</a:t>
                      </a:r>
                    </a:p>
                  </a:txBody>
                  <a:tcPr marL="68580" marR="68580" marT="0" marB="0" anchor="ctr">
                    <a:noFill/>
                  </a:tcPr>
                </a:tc>
                <a:tc>
                  <a:txBody>
                    <a:bodyPr/>
                    <a:lstStyle/>
                    <a:p>
                      <a:pPr algn="l" fontAlgn="b"/>
                      <a:r>
                        <a:rPr lang="ru-RU" sz="1600" b="0" i="0" u="none" strike="noStrike" dirty="0">
                          <a:solidFill>
                            <a:srgbClr val="000000"/>
                          </a:solidFill>
                          <a:effectLst/>
                          <a:latin typeface="Times New Roman" panose="02020603050405020304" pitchFamily="18" charset="0"/>
                          <a:cs typeface="Times New Roman" panose="02020603050405020304" pitchFamily="18" charset="0"/>
                        </a:rPr>
                        <a:t>Владеть орфографическими навыками: правильно писать изученные слова, пунктуационно правильно оформлять электронное сообщение личного характера</a:t>
                      </a:r>
                    </a:p>
                  </a:txBody>
                  <a:tcPr marL="7620" marR="7620" marT="7620" marB="0" anchor="b">
                    <a:noFill/>
                  </a:tcPr>
                </a:tc>
                <a:extLst>
                  <a:ext uri="{0D108BD9-81ED-4DB2-BD59-A6C34878D82A}">
                    <a16:rowId xmlns:a16="http://schemas.microsoft.com/office/drawing/2014/main" val="3030603168"/>
                  </a:ext>
                </a:extLst>
              </a:tr>
            </a:tbl>
          </a:graphicData>
        </a:graphic>
      </p:graphicFrame>
    </p:spTree>
    <p:extLst>
      <p:ext uri="{BB962C8B-B14F-4D97-AF65-F5344CB8AC3E}">
        <p14:creationId xmlns:p14="http://schemas.microsoft.com/office/powerpoint/2010/main" val="312997895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747341" y="286345"/>
            <a:ext cx="8444659" cy="891888"/>
          </a:xfrm>
        </p:spPr>
        <p:txBody>
          <a:bodyPr>
            <a:noAutofit/>
          </a:bodyPr>
          <a:lstStyle/>
          <a:p>
            <a:r>
              <a:rPr lang="ru-RU" sz="1800" b="1" dirty="0"/>
              <a:t>Изменение доли участников по качеству знаний («4»+»5») по результатам ВПР  в  2025-2026  гг. </a:t>
            </a:r>
            <a:br>
              <a:rPr lang="ru-RU" sz="1800" b="1" dirty="0"/>
            </a:br>
            <a:r>
              <a:rPr lang="ru-RU" sz="1600" b="1" u="sng" dirty="0"/>
              <a:t>В  параллели 5 классов впервые проводилась ВПР по иностранному языку в 2025 г.</a:t>
            </a:r>
            <a:br>
              <a:rPr lang="ru-RU" sz="1800" b="1" dirty="0"/>
            </a:br>
            <a:endParaRPr lang="ru-RU" sz="1800" b="1" dirty="0"/>
          </a:p>
        </p:txBody>
      </p:sp>
      <p:graphicFrame>
        <p:nvGraphicFramePr>
          <p:cNvPr id="5" name="Диаграмма 4">
            <a:extLst>
              <a:ext uri="{FF2B5EF4-FFF2-40B4-BE49-F238E27FC236}">
                <a16:creationId xmlns:a16="http://schemas.microsoft.com/office/drawing/2014/main" id="{B778A58D-E6E9-4DE1-8D27-8FDCACC32A8C}"/>
              </a:ext>
            </a:extLst>
          </p:cNvPr>
          <p:cNvGraphicFramePr/>
          <p:nvPr>
            <p:extLst>
              <p:ext uri="{D42A27DB-BD31-4B8C-83A1-F6EECF244321}">
                <p14:modId xmlns:p14="http://schemas.microsoft.com/office/powerpoint/2010/main" val="2368136845"/>
              </p:ext>
            </p:extLst>
          </p:nvPr>
        </p:nvGraphicFramePr>
        <p:xfrm>
          <a:off x="98854" y="1052945"/>
          <a:ext cx="11986054" cy="283556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Диаграмма 6">
            <a:extLst>
              <a:ext uri="{FF2B5EF4-FFF2-40B4-BE49-F238E27FC236}">
                <a16:creationId xmlns:a16="http://schemas.microsoft.com/office/drawing/2014/main" id="{8FAA810D-E1F2-4CF0-9CEE-B6A9C74CD080}"/>
              </a:ext>
            </a:extLst>
          </p:cNvPr>
          <p:cNvGraphicFramePr/>
          <p:nvPr>
            <p:extLst>
              <p:ext uri="{D42A27DB-BD31-4B8C-83A1-F6EECF244321}">
                <p14:modId xmlns:p14="http://schemas.microsoft.com/office/powerpoint/2010/main" val="645874660"/>
              </p:ext>
            </p:extLst>
          </p:nvPr>
        </p:nvGraphicFramePr>
        <p:xfrm>
          <a:off x="0" y="3752850"/>
          <a:ext cx="11986054" cy="2971802"/>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73E2141D-11BA-4F58-B00D-A53FF2BB76C4}"/>
              </a:ext>
            </a:extLst>
          </p:cNvPr>
          <p:cNvSpPr txBox="1"/>
          <p:nvPr/>
        </p:nvSpPr>
        <p:spPr>
          <a:xfrm>
            <a:off x="10347136" y="9346"/>
            <a:ext cx="1844864" cy="276999"/>
          </a:xfrm>
          <a:prstGeom prst="rect">
            <a:avLst/>
          </a:prstGeom>
          <a:noFill/>
        </p:spPr>
        <p:txBody>
          <a:bodyPr wrap="none" rtlCol="0">
            <a:spAutoFit/>
          </a:bodyPr>
          <a:lstStyle/>
          <a:p>
            <a:r>
              <a:rPr lang="ru-RU" sz="1200" dirty="0">
                <a:solidFill>
                  <a:schemeClr val="tx2">
                    <a:lumMod val="40000"/>
                    <a:lumOff val="60000"/>
                  </a:schemeClr>
                </a:solidFill>
              </a:rPr>
              <a:t>Английский язык, 5 класс</a:t>
            </a:r>
          </a:p>
        </p:txBody>
      </p:sp>
    </p:spTree>
    <p:extLst>
      <p:ext uri="{BB962C8B-B14F-4D97-AF65-F5344CB8AC3E}">
        <p14:creationId xmlns:p14="http://schemas.microsoft.com/office/powerpoint/2010/main" val="34840677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90F7D01D-7223-435B-A3CF-762E77D525DC}"/>
              </a:ext>
            </a:extLst>
          </p:cNvPr>
          <p:cNvSpPr txBox="1">
            <a:spLocks/>
          </p:cNvSpPr>
          <p:nvPr/>
        </p:nvSpPr>
        <p:spPr>
          <a:xfrm>
            <a:off x="3490686" y="290710"/>
            <a:ext cx="3116580" cy="59436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800" kern="1200">
                <a:solidFill>
                  <a:srgbClr val="138189"/>
                </a:solidFill>
                <a:latin typeface="+mj-lt"/>
                <a:ea typeface="+mj-ea"/>
                <a:cs typeface="+mj-cs"/>
              </a:defRPr>
            </a:lvl1pPr>
          </a:lstStyle>
          <a:p>
            <a:r>
              <a:rPr lang="ru-RU" dirty="0"/>
              <a:t>Описание работы</a:t>
            </a:r>
          </a:p>
        </p:txBody>
      </p:sp>
      <p:sp>
        <p:nvSpPr>
          <p:cNvPr id="5" name="Прямоугольник: скругленные углы 4">
            <a:extLst>
              <a:ext uri="{FF2B5EF4-FFF2-40B4-BE49-F238E27FC236}">
                <a16:creationId xmlns:a16="http://schemas.microsoft.com/office/drawing/2014/main" id="{F452794E-3ABB-4847-9459-CB69FDB4776B}"/>
              </a:ext>
            </a:extLst>
          </p:cNvPr>
          <p:cNvSpPr/>
          <p:nvPr/>
        </p:nvSpPr>
        <p:spPr>
          <a:xfrm>
            <a:off x="108739" y="2341046"/>
            <a:ext cx="1723356" cy="1518852"/>
          </a:xfrm>
          <a:prstGeom prst="roundRect">
            <a:avLst/>
          </a:prstGeom>
          <a:solidFill>
            <a:srgbClr val="429AA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dirty="0">
                <a:solidFill>
                  <a:sysClr val="windowText" lastClr="000000"/>
                </a:solidFill>
              </a:rPr>
              <a:t>5</a:t>
            </a:r>
            <a:r>
              <a:rPr lang="en-US" sz="2000" dirty="0">
                <a:solidFill>
                  <a:sysClr val="windowText" lastClr="000000"/>
                </a:solidFill>
              </a:rPr>
              <a:t> </a:t>
            </a:r>
            <a:r>
              <a:rPr lang="ru-RU" sz="2000" dirty="0">
                <a:solidFill>
                  <a:sysClr val="windowText" lastClr="000000"/>
                </a:solidFill>
              </a:rPr>
              <a:t>заданий</a:t>
            </a:r>
          </a:p>
        </p:txBody>
      </p:sp>
      <p:sp>
        <p:nvSpPr>
          <p:cNvPr id="8" name="Прямоугольник: скругленные углы 7">
            <a:extLst>
              <a:ext uri="{FF2B5EF4-FFF2-40B4-BE49-F238E27FC236}">
                <a16:creationId xmlns:a16="http://schemas.microsoft.com/office/drawing/2014/main" id="{F4BA2786-3DFF-41D6-A840-04D3ABEAA725}"/>
              </a:ext>
            </a:extLst>
          </p:cNvPr>
          <p:cNvSpPr/>
          <p:nvPr/>
        </p:nvSpPr>
        <p:spPr>
          <a:xfrm>
            <a:off x="2049064" y="2835325"/>
            <a:ext cx="2883243" cy="59436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dirty="0">
                <a:solidFill>
                  <a:sysClr val="windowText" lastClr="000000"/>
                </a:solidFill>
              </a:rPr>
              <a:t>5 заданий базового уровня сложности</a:t>
            </a:r>
          </a:p>
        </p:txBody>
      </p:sp>
      <p:sp>
        <p:nvSpPr>
          <p:cNvPr id="9" name="Прямоугольник: скругленные углы 8">
            <a:extLst>
              <a:ext uri="{FF2B5EF4-FFF2-40B4-BE49-F238E27FC236}">
                <a16:creationId xmlns:a16="http://schemas.microsoft.com/office/drawing/2014/main" id="{BE1EAEA2-B72C-4122-8C12-CC36DD7CF02D}"/>
              </a:ext>
            </a:extLst>
          </p:cNvPr>
          <p:cNvSpPr/>
          <p:nvPr/>
        </p:nvSpPr>
        <p:spPr>
          <a:xfrm>
            <a:off x="113682" y="5200288"/>
            <a:ext cx="1723356" cy="1518852"/>
          </a:xfrm>
          <a:prstGeom prst="roundRect">
            <a:avLst/>
          </a:prstGeom>
          <a:solidFill>
            <a:srgbClr val="429AA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dirty="0">
                <a:solidFill>
                  <a:schemeClr val="tx1"/>
                </a:solidFill>
              </a:rPr>
              <a:t>Работа состоит из одной части</a:t>
            </a:r>
          </a:p>
        </p:txBody>
      </p:sp>
      <p:sp>
        <p:nvSpPr>
          <p:cNvPr id="10" name="Прямоугольник: скругленные углы 9">
            <a:extLst>
              <a:ext uri="{FF2B5EF4-FFF2-40B4-BE49-F238E27FC236}">
                <a16:creationId xmlns:a16="http://schemas.microsoft.com/office/drawing/2014/main" id="{D31FB0FC-E027-4013-AD37-A9F2A0F8AB8A}"/>
              </a:ext>
            </a:extLst>
          </p:cNvPr>
          <p:cNvSpPr/>
          <p:nvPr/>
        </p:nvSpPr>
        <p:spPr>
          <a:xfrm>
            <a:off x="3500112" y="5471462"/>
            <a:ext cx="8455998" cy="1247678"/>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2000" dirty="0">
                <a:solidFill>
                  <a:schemeClr val="tx1"/>
                </a:solidFill>
              </a:rPr>
              <a:t>задания 1-3 предполагают запись развернутого ответа</a:t>
            </a:r>
          </a:p>
          <a:p>
            <a:r>
              <a:rPr lang="ru-RU" sz="2000" dirty="0">
                <a:solidFill>
                  <a:schemeClr val="tx1"/>
                </a:solidFill>
              </a:rPr>
              <a:t>задание 4 – краткий ответ в виде слова (сочетания слов)</a:t>
            </a:r>
          </a:p>
          <a:p>
            <a:r>
              <a:rPr lang="ru-RU" sz="2000" dirty="0">
                <a:solidFill>
                  <a:schemeClr val="tx1"/>
                </a:solidFill>
              </a:rPr>
              <a:t>задание 5 – краткий ответ в виде слова (постановка ударения)</a:t>
            </a:r>
          </a:p>
        </p:txBody>
      </p:sp>
      <p:sp>
        <p:nvSpPr>
          <p:cNvPr id="12" name="Прямоугольник: скругленные углы 11">
            <a:extLst>
              <a:ext uri="{FF2B5EF4-FFF2-40B4-BE49-F238E27FC236}">
                <a16:creationId xmlns:a16="http://schemas.microsoft.com/office/drawing/2014/main" id="{50E5816E-2110-4725-BDF8-B4AAAD3DAE81}"/>
              </a:ext>
            </a:extLst>
          </p:cNvPr>
          <p:cNvSpPr/>
          <p:nvPr/>
        </p:nvSpPr>
        <p:spPr>
          <a:xfrm>
            <a:off x="5048976" y="3265538"/>
            <a:ext cx="2533130" cy="58360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dirty="0">
                <a:solidFill>
                  <a:sysClr val="windowText" lastClr="000000"/>
                </a:solidFill>
              </a:rPr>
              <a:t>минимальный балл за работу - </a:t>
            </a:r>
            <a:r>
              <a:rPr lang="ru-RU" sz="2000" b="1" dirty="0">
                <a:solidFill>
                  <a:sysClr val="windowText" lastClr="000000"/>
                </a:solidFill>
              </a:rPr>
              <a:t>12</a:t>
            </a:r>
          </a:p>
        </p:txBody>
      </p:sp>
      <p:sp>
        <p:nvSpPr>
          <p:cNvPr id="13" name="Прямоугольник: скругленные углы 12">
            <a:extLst>
              <a:ext uri="{FF2B5EF4-FFF2-40B4-BE49-F238E27FC236}">
                <a16:creationId xmlns:a16="http://schemas.microsoft.com/office/drawing/2014/main" id="{7EC46491-BD9C-4F30-ABB8-8D06FC9DB66F}"/>
              </a:ext>
            </a:extLst>
          </p:cNvPr>
          <p:cNvSpPr/>
          <p:nvPr/>
        </p:nvSpPr>
        <p:spPr>
          <a:xfrm>
            <a:off x="5048976" y="2351806"/>
            <a:ext cx="2533130" cy="58360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dirty="0">
                <a:solidFill>
                  <a:sysClr val="windowText" lastClr="000000"/>
                </a:solidFill>
              </a:rPr>
              <a:t>максимальный балл за работу -  </a:t>
            </a:r>
            <a:r>
              <a:rPr lang="ru-RU" sz="2000" b="1" dirty="0">
                <a:solidFill>
                  <a:sysClr val="windowText" lastClr="000000"/>
                </a:solidFill>
              </a:rPr>
              <a:t>24</a:t>
            </a:r>
          </a:p>
        </p:txBody>
      </p:sp>
      <p:sp>
        <p:nvSpPr>
          <p:cNvPr id="15" name="Прямоугольник: скругленные углы 14">
            <a:extLst>
              <a:ext uri="{FF2B5EF4-FFF2-40B4-BE49-F238E27FC236}">
                <a16:creationId xmlns:a16="http://schemas.microsoft.com/office/drawing/2014/main" id="{2BD5BEBA-741E-4EA2-8876-EB92469EB874}"/>
              </a:ext>
            </a:extLst>
          </p:cNvPr>
          <p:cNvSpPr/>
          <p:nvPr/>
        </p:nvSpPr>
        <p:spPr>
          <a:xfrm>
            <a:off x="8207221" y="1422511"/>
            <a:ext cx="3525107" cy="807308"/>
          </a:xfrm>
          <a:prstGeom prst="roundRect">
            <a:avLst/>
          </a:prstGeom>
          <a:solidFill>
            <a:srgbClr val="429AA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dirty="0">
                <a:solidFill>
                  <a:sysClr val="windowText" lastClr="000000"/>
                </a:solidFill>
              </a:rPr>
              <a:t>Перевод первичных баллов </a:t>
            </a:r>
          </a:p>
          <a:p>
            <a:pPr algn="ctr"/>
            <a:r>
              <a:rPr lang="ru-RU" sz="2000" dirty="0">
                <a:solidFill>
                  <a:sysClr val="windowText" lastClr="000000"/>
                </a:solidFill>
              </a:rPr>
              <a:t>в  отметки по пятибалльной шкале</a:t>
            </a:r>
          </a:p>
        </p:txBody>
      </p:sp>
      <p:graphicFrame>
        <p:nvGraphicFramePr>
          <p:cNvPr id="16" name="Таблица 15">
            <a:extLst>
              <a:ext uri="{FF2B5EF4-FFF2-40B4-BE49-F238E27FC236}">
                <a16:creationId xmlns:a16="http://schemas.microsoft.com/office/drawing/2014/main" id="{7506DA7C-50E6-4EB1-B291-D46D75408635}"/>
              </a:ext>
            </a:extLst>
          </p:cNvPr>
          <p:cNvGraphicFramePr>
            <a:graphicFrameLocks noGrp="1"/>
          </p:cNvGraphicFramePr>
          <p:nvPr>
            <p:extLst>
              <p:ext uri="{D42A27DB-BD31-4B8C-83A1-F6EECF244321}">
                <p14:modId xmlns:p14="http://schemas.microsoft.com/office/powerpoint/2010/main" val="1051770569"/>
              </p:ext>
            </p:extLst>
          </p:nvPr>
        </p:nvGraphicFramePr>
        <p:xfrm>
          <a:off x="7953375" y="2389325"/>
          <a:ext cx="4002735" cy="1715950"/>
        </p:xfrm>
        <a:graphic>
          <a:graphicData uri="http://schemas.openxmlformats.org/drawingml/2006/table">
            <a:tbl>
              <a:tblPr firstRow="1" bandRow="1">
                <a:tableStyleId>{5940675A-B579-460E-94D1-54222C63F5DA}</a:tableStyleId>
              </a:tblPr>
              <a:tblGrid>
                <a:gridCol w="1276814">
                  <a:extLst>
                    <a:ext uri="{9D8B030D-6E8A-4147-A177-3AD203B41FA5}">
                      <a16:colId xmlns:a16="http://schemas.microsoft.com/office/drawing/2014/main" val="3089212738"/>
                    </a:ext>
                  </a:extLst>
                </a:gridCol>
                <a:gridCol w="705455">
                  <a:extLst>
                    <a:ext uri="{9D8B030D-6E8A-4147-A177-3AD203B41FA5}">
                      <a16:colId xmlns:a16="http://schemas.microsoft.com/office/drawing/2014/main" val="469627586"/>
                    </a:ext>
                  </a:extLst>
                </a:gridCol>
                <a:gridCol w="673488">
                  <a:extLst>
                    <a:ext uri="{9D8B030D-6E8A-4147-A177-3AD203B41FA5}">
                      <a16:colId xmlns:a16="http://schemas.microsoft.com/office/drawing/2014/main" val="1410754882"/>
                    </a:ext>
                  </a:extLst>
                </a:gridCol>
                <a:gridCol w="664134">
                  <a:extLst>
                    <a:ext uri="{9D8B030D-6E8A-4147-A177-3AD203B41FA5}">
                      <a16:colId xmlns:a16="http://schemas.microsoft.com/office/drawing/2014/main" val="3208314456"/>
                    </a:ext>
                  </a:extLst>
                </a:gridCol>
                <a:gridCol w="682844">
                  <a:extLst>
                    <a:ext uri="{9D8B030D-6E8A-4147-A177-3AD203B41FA5}">
                      <a16:colId xmlns:a16="http://schemas.microsoft.com/office/drawing/2014/main" val="4101601159"/>
                    </a:ext>
                  </a:extLst>
                </a:gridCol>
              </a:tblGrid>
              <a:tr h="777992">
                <a:tc>
                  <a:txBody>
                    <a:bodyPr/>
                    <a:lstStyle/>
                    <a:p>
                      <a:pPr algn="ctr"/>
                      <a:r>
                        <a:rPr lang="ru-RU" sz="1600" dirty="0"/>
                        <a:t>Отметка</a:t>
                      </a:r>
                    </a:p>
                  </a:txBody>
                  <a:tcPr anchor="ctr"/>
                </a:tc>
                <a:tc>
                  <a:txBody>
                    <a:bodyPr/>
                    <a:lstStyle/>
                    <a:p>
                      <a:pPr algn="ctr"/>
                      <a:r>
                        <a:rPr lang="ru-RU" sz="1600" dirty="0"/>
                        <a:t>«2»</a:t>
                      </a:r>
                    </a:p>
                  </a:txBody>
                  <a:tcPr anchor="ctr"/>
                </a:tc>
                <a:tc>
                  <a:txBody>
                    <a:bodyPr/>
                    <a:lstStyle/>
                    <a:p>
                      <a:pPr algn="ctr"/>
                      <a:r>
                        <a:rPr lang="ru-RU" sz="1600" dirty="0"/>
                        <a:t>«3»</a:t>
                      </a:r>
                    </a:p>
                  </a:txBody>
                  <a:tcPr anchor="ctr"/>
                </a:tc>
                <a:tc>
                  <a:txBody>
                    <a:bodyPr/>
                    <a:lstStyle/>
                    <a:p>
                      <a:pPr algn="ctr"/>
                      <a:r>
                        <a:rPr lang="ru-RU" sz="1600" dirty="0"/>
                        <a:t>«4»</a:t>
                      </a:r>
                    </a:p>
                  </a:txBody>
                  <a:tcPr anchor="ctr"/>
                </a:tc>
                <a:tc>
                  <a:txBody>
                    <a:bodyPr/>
                    <a:lstStyle/>
                    <a:p>
                      <a:pPr algn="ctr"/>
                      <a:r>
                        <a:rPr lang="ru-RU" sz="1600" dirty="0"/>
                        <a:t>«5»</a:t>
                      </a:r>
                    </a:p>
                  </a:txBody>
                  <a:tcPr anchor="ctr"/>
                </a:tc>
                <a:extLst>
                  <a:ext uri="{0D108BD9-81ED-4DB2-BD59-A6C34878D82A}">
                    <a16:rowId xmlns:a16="http://schemas.microsoft.com/office/drawing/2014/main" val="3892861024"/>
                  </a:ext>
                </a:extLst>
              </a:tr>
              <a:tr h="937958">
                <a:tc>
                  <a:txBody>
                    <a:bodyPr/>
                    <a:lstStyle/>
                    <a:p>
                      <a:pPr algn="ctr"/>
                      <a:r>
                        <a:rPr lang="ru-RU" sz="1600" dirty="0"/>
                        <a:t>Первичные баллы</a:t>
                      </a:r>
                    </a:p>
                  </a:txBody>
                  <a:tcPr anchor="ctr"/>
                </a:tc>
                <a:tc>
                  <a:txBody>
                    <a:bodyPr/>
                    <a:lstStyle/>
                    <a:p>
                      <a:pPr algn="ctr"/>
                      <a:r>
                        <a:rPr lang="ru-RU" sz="1600" dirty="0"/>
                        <a:t>0-11</a:t>
                      </a:r>
                    </a:p>
                  </a:txBody>
                  <a:tcPr anchor="ctr"/>
                </a:tc>
                <a:tc>
                  <a:txBody>
                    <a:bodyPr/>
                    <a:lstStyle/>
                    <a:p>
                      <a:pPr algn="ctr"/>
                      <a:r>
                        <a:rPr lang="ru-RU" sz="1600" dirty="0"/>
                        <a:t>12-15</a:t>
                      </a:r>
                    </a:p>
                  </a:txBody>
                  <a:tcPr anchor="ctr"/>
                </a:tc>
                <a:tc>
                  <a:txBody>
                    <a:bodyPr/>
                    <a:lstStyle/>
                    <a:p>
                      <a:pPr algn="ctr"/>
                      <a:r>
                        <a:rPr lang="ru-RU" sz="1600" dirty="0"/>
                        <a:t>16-19</a:t>
                      </a:r>
                    </a:p>
                  </a:txBody>
                  <a:tcPr anchor="ctr"/>
                </a:tc>
                <a:tc>
                  <a:txBody>
                    <a:bodyPr/>
                    <a:lstStyle/>
                    <a:p>
                      <a:pPr algn="ctr"/>
                      <a:r>
                        <a:rPr lang="ru-RU" sz="1600" dirty="0"/>
                        <a:t>20-24</a:t>
                      </a:r>
                    </a:p>
                  </a:txBody>
                  <a:tcPr anchor="ctr"/>
                </a:tc>
                <a:extLst>
                  <a:ext uri="{0D108BD9-81ED-4DB2-BD59-A6C34878D82A}">
                    <a16:rowId xmlns:a16="http://schemas.microsoft.com/office/drawing/2014/main" val="1517554406"/>
                  </a:ext>
                </a:extLst>
              </a:tr>
            </a:tbl>
          </a:graphicData>
        </a:graphic>
      </p:graphicFrame>
      <p:pic>
        <p:nvPicPr>
          <p:cNvPr id="17" name="Рисунок 16" descr="Часы">
            <a:extLst>
              <a:ext uri="{FF2B5EF4-FFF2-40B4-BE49-F238E27FC236}">
                <a16:creationId xmlns:a16="http://schemas.microsoft.com/office/drawing/2014/main" id="{305C066C-516A-49B0-B9CF-8A7285CF749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53612" y="3966678"/>
            <a:ext cx="1233610" cy="1233610"/>
          </a:xfrm>
          <a:prstGeom prst="rect">
            <a:avLst/>
          </a:prstGeom>
        </p:spPr>
      </p:pic>
      <p:sp>
        <p:nvSpPr>
          <p:cNvPr id="19" name="Прямоугольник: скругленные углы 18">
            <a:extLst>
              <a:ext uri="{FF2B5EF4-FFF2-40B4-BE49-F238E27FC236}">
                <a16:creationId xmlns:a16="http://schemas.microsoft.com/office/drawing/2014/main" id="{C431F4B8-6A0B-40ED-A631-9FC3542E6944}"/>
              </a:ext>
            </a:extLst>
          </p:cNvPr>
          <p:cNvSpPr/>
          <p:nvPr/>
        </p:nvSpPr>
        <p:spPr>
          <a:xfrm>
            <a:off x="1939187" y="5590788"/>
            <a:ext cx="1350768" cy="737851"/>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dirty="0">
                <a:solidFill>
                  <a:schemeClr val="tx1"/>
                </a:solidFill>
              </a:rPr>
              <a:t>45 минут</a:t>
            </a:r>
          </a:p>
        </p:txBody>
      </p:sp>
      <p:pic>
        <p:nvPicPr>
          <p:cNvPr id="20" name="Рисунок 19" descr="Документ">
            <a:extLst>
              <a:ext uri="{FF2B5EF4-FFF2-40B4-BE49-F238E27FC236}">
                <a16:creationId xmlns:a16="http://schemas.microsoft.com/office/drawing/2014/main" id="{0627694F-307C-4CA3-BF8D-9B63DD6F630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58475" y="1125928"/>
            <a:ext cx="1139034" cy="1139034"/>
          </a:xfrm>
          <a:prstGeom prst="rect">
            <a:avLst/>
          </a:prstGeom>
        </p:spPr>
      </p:pic>
      <p:pic>
        <p:nvPicPr>
          <p:cNvPr id="21" name="Рисунок 20" descr="Поделиться">
            <a:extLst>
              <a:ext uri="{FF2B5EF4-FFF2-40B4-BE49-F238E27FC236}">
                <a16:creationId xmlns:a16="http://schemas.microsoft.com/office/drawing/2014/main" id="{F8F9697D-AED4-4A45-A862-D48E11A392C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364744" y="208110"/>
            <a:ext cx="1054895" cy="1054895"/>
          </a:xfrm>
          <a:prstGeom prst="rect">
            <a:avLst/>
          </a:prstGeom>
        </p:spPr>
      </p:pic>
      <p:sp>
        <p:nvSpPr>
          <p:cNvPr id="18" name="TextBox 17">
            <a:extLst>
              <a:ext uri="{FF2B5EF4-FFF2-40B4-BE49-F238E27FC236}">
                <a16:creationId xmlns:a16="http://schemas.microsoft.com/office/drawing/2014/main" id="{E83B311E-7571-4E1E-ACA8-3A2DBFA95BBC}"/>
              </a:ext>
            </a:extLst>
          </p:cNvPr>
          <p:cNvSpPr txBox="1"/>
          <p:nvPr/>
        </p:nvSpPr>
        <p:spPr>
          <a:xfrm>
            <a:off x="10562067" y="17520"/>
            <a:ext cx="1629933" cy="276999"/>
          </a:xfrm>
          <a:prstGeom prst="rect">
            <a:avLst/>
          </a:prstGeom>
          <a:noFill/>
        </p:spPr>
        <p:txBody>
          <a:bodyPr wrap="none" rtlCol="0">
            <a:spAutoFit/>
          </a:bodyPr>
          <a:lstStyle/>
          <a:p>
            <a:r>
              <a:rPr lang="ru-RU" sz="1200" dirty="0">
                <a:solidFill>
                  <a:schemeClr val="tx2">
                    <a:lumMod val="40000"/>
                    <a:lumOff val="60000"/>
                  </a:schemeClr>
                </a:solidFill>
              </a:rPr>
              <a:t>Русский язык, 5 класс</a:t>
            </a:r>
          </a:p>
        </p:txBody>
      </p:sp>
    </p:spTree>
    <p:extLst>
      <p:ext uri="{BB962C8B-B14F-4D97-AF65-F5344CB8AC3E}">
        <p14:creationId xmlns:p14="http://schemas.microsoft.com/office/powerpoint/2010/main" val="68446794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300365"/>
            <a:ext cx="6688455" cy="509260"/>
          </a:xfrm>
        </p:spPr>
        <p:txBody>
          <a:bodyPr>
            <a:noAutofit/>
          </a:bodyPr>
          <a:lstStyle/>
          <a:p>
            <a:r>
              <a:rPr lang="ru-RU" sz="2000" b="1" dirty="0"/>
              <a:t>Достижение планируемых результатов</a:t>
            </a:r>
          </a:p>
        </p:txBody>
      </p:sp>
      <p:sp>
        <p:nvSpPr>
          <p:cNvPr id="13" name="TextBox 12">
            <a:extLst>
              <a:ext uri="{FF2B5EF4-FFF2-40B4-BE49-F238E27FC236}">
                <a16:creationId xmlns:a16="http://schemas.microsoft.com/office/drawing/2014/main" id="{9A90EDDE-1A82-4D67-B7A3-7BFAFDA7315A}"/>
              </a:ext>
            </a:extLst>
          </p:cNvPr>
          <p:cNvSpPr txBox="1"/>
          <p:nvPr/>
        </p:nvSpPr>
        <p:spPr>
          <a:xfrm>
            <a:off x="10347136" y="9346"/>
            <a:ext cx="1844864" cy="276999"/>
          </a:xfrm>
          <a:prstGeom prst="rect">
            <a:avLst/>
          </a:prstGeom>
          <a:noFill/>
        </p:spPr>
        <p:txBody>
          <a:bodyPr wrap="none" rtlCol="0">
            <a:spAutoFit/>
          </a:bodyPr>
          <a:lstStyle/>
          <a:p>
            <a:r>
              <a:rPr lang="ru-RU" sz="1200" dirty="0">
                <a:solidFill>
                  <a:schemeClr val="tx2">
                    <a:lumMod val="40000"/>
                    <a:lumOff val="60000"/>
                  </a:schemeClr>
                </a:solidFill>
              </a:rPr>
              <a:t>Английский язык, 5 класс</a:t>
            </a:r>
          </a:p>
        </p:txBody>
      </p:sp>
      <p:graphicFrame>
        <p:nvGraphicFramePr>
          <p:cNvPr id="4" name="Диаграмма 3">
            <a:extLst>
              <a:ext uri="{FF2B5EF4-FFF2-40B4-BE49-F238E27FC236}">
                <a16:creationId xmlns:a16="http://schemas.microsoft.com/office/drawing/2014/main" id="{EBB4FA57-60C7-4C08-BC4A-95F2FF7140E4}"/>
              </a:ext>
            </a:extLst>
          </p:cNvPr>
          <p:cNvGraphicFramePr>
            <a:graphicFrameLocks/>
          </p:cNvGraphicFramePr>
          <p:nvPr>
            <p:extLst>
              <p:ext uri="{D42A27DB-BD31-4B8C-83A1-F6EECF244321}">
                <p14:modId xmlns:p14="http://schemas.microsoft.com/office/powerpoint/2010/main" val="1034864965"/>
              </p:ext>
            </p:extLst>
          </p:nvPr>
        </p:nvGraphicFramePr>
        <p:xfrm>
          <a:off x="1055644" y="975852"/>
          <a:ext cx="10080711" cy="490629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5635290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6688455" cy="509260"/>
          </a:xfrm>
        </p:spPr>
        <p:txBody>
          <a:bodyPr>
            <a:noAutofit/>
          </a:bodyPr>
          <a:lstStyle/>
          <a:p>
            <a:r>
              <a:rPr lang="ru-RU" sz="2000" b="1" dirty="0"/>
              <a:t>Распределение участников по отметкам, %</a:t>
            </a:r>
          </a:p>
        </p:txBody>
      </p:sp>
      <p:sp>
        <p:nvSpPr>
          <p:cNvPr id="8" name="TextBox 7">
            <a:extLst>
              <a:ext uri="{FF2B5EF4-FFF2-40B4-BE49-F238E27FC236}">
                <a16:creationId xmlns:a16="http://schemas.microsoft.com/office/drawing/2014/main" id="{E3210D34-D6FC-48BC-B44F-718116C5512B}"/>
              </a:ext>
            </a:extLst>
          </p:cNvPr>
          <p:cNvSpPr txBox="1"/>
          <p:nvPr/>
        </p:nvSpPr>
        <p:spPr>
          <a:xfrm>
            <a:off x="10347136" y="9346"/>
            <a:ext cx="1844864" cy="276999"/>
          </a:xfrm>
          <a:prstGeom prst="rect">
            <a:avLst/>
          </a:prstGeom>
          <a:noFill/>
        </p:spPr>
        <p:txBody>
          <a:bodyPr wrap="none" rtlCol="0">
            <a:spAutoFit/>
          </a:bodyPr>
          <a:lstStyle/>
          <a:p>
            <a:r>
              <a:rPr lang="ru-RU" sz="1200" dirty="0">
                <a:solidFill>
                  <a:schemeClr val="tx2">
                    <a:lumMod val="40000"/>
                    <a:lumOff val="60000"/>
                  </a:schemeClr>
                </a:solidFill>
              </a:rPr>
              <a:t>Английский язык, 5 класс</a:t>
            </a:r>
          </a:p>
        </p:txBody>
      </p:sp>
      <p:graphicFrame>
        <p:nvGraphicFramePr>
          <p:cNvPr id="4" name="Диаграмма 3">
            <a:extLst>
              <a:ext uri="{FF2B5EF4-FFF2-40B4-BE49-F238E27FC236}">
                <a16:creationId xmlns:a16="http://schemas.microsoft.com/office/drawing/2014/main" id="{7BCFAEE2-C7F4-46FC-A1B5-4D3B5B7D05C3}"/>
              </a:ext>
            </a:extLst>
          </p:cNvPr>
          <p:cNvGraphicFramePr>
            <a:graphicFrameLocks/>
          </p:cNvGraphicFramePr>
          <p:nvPr>
            <p:extLst>
              <p:ext uri="{D42A27DB-BD31-4B8C-83A1-F6EECF244321}">
                <p14:modId xmlns:p14="http://schemas.microsoft.com/office/powerpoint/2010/main" val="2233047171"/>
              </p:ext>
            </p:extLst>
          </p:nvPr>
        </p:nvGraphicFramePr>
        <p:xfrm>
          <a:off x="1188984" y="877970"/>
          <a:ext cx="10324590" cy="576539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07713094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6688455" cy="509260"/>
          </a:xfrm>
        </p:spPr>
        <p:txBody>
          <a:bodyPr>
            <a:normAutofit/>
          </a:bodyPr>
          <a:lstStyle/>
          <a:p>
            <a:r>
              <a:rPr lang="ru-RU" b="1" dirty="0"/>
              <a:t>Распределение первичных баллов</a:t>
            </a:r>
          </a:p>
        </p:txBody>
      </p:sp>
      <p:sp>
        <p:nvSpPr>
          <p:cNvPr id="13" name="TextBox 12">
            <a:extLst>
              <a:ext uri="{FF2B5EF4-FFF2-40B4-BE49-F238E27FC236}">
                <a16:creationId xmlns:a16="http://schemas.microsoft.com/office/drawing/2014/main" id="{F7C82129-DFBF-490A-AF75-19D993196076}"/>
              </a:ext>
            </a:extLst>
          </p:cNvPr>
          <p:cNvSpPr txBox="1"/>
          <p:nvPr/>
        </p:nvSpPr>
        <p:spPr>
          <a:xfrm>
            <a:off x="10347136" y="9346"/>
            <a:ext cx="1844864" cy="276999"/>
          </a:xfrm>
          <a:prstGeom prst="rect">
            <a:avLst/>
          </a:prstGeom>
          <a:noFill/>
        </p:spPr>
        <p:txBody>
          <a:bodyPr wrap="none" rtlCol="0">
            <a:spAutoFit/>
          </a:bodyPr>
          <a:lstStyle/>
          <a:p>
            <a:r>
              <a:rPr lang="ru-RU" sz="1200" dirty="0">
                <a:solidFill>
                  <a:schemeClr val="tx2">
                    <a:lumMod val="40000"/>
                    <a:lumOff val="60000"/>
                  </a:schemeClr>
                </a:solidFill>
              </a:rPr>
              <a:t>Английский язык, 5 класс</a:t>
            </a:r>
          </a:p>
        </p:txBody>
      </p:sp>
      <p:graphicFrame>
        <p:nvGraphicFramePr>
          <p:cNvPr id="4" name="Диаграмма 3">
            <a:extLst>
              <a:ext uri="{FF2B5EF4-FFF2-40B4-BE49-F238E27FC236}">
                <a16:creationId xmlns:a16="http://schemas.microsoft.com/office/drawing/2014/main" id="{902EDEB5-00AC-4B05-91E6-5A40AF6E4123}"/>
              </a:ext>
            </a:extLst>
          </p:cNvPr>
          <p:cNvGraphicFramePr>
            <a:graphicFrameLocks/>
          </p:cNvGraphicFramePr>
          <p:nvPr>
            <p:extLst>
              <p:ext uri="{D42A27DB-BD31-4B8C-83A1-F6EECF244321}">
                <p14:modId xmlns:p14="http://schemas.microsoft.com/office/powerpoint/2010/main" val="1229743979"/>
              </p:ext>
            </p:extLst>
          </p:nvPr>
        </p:nvGraphicFramePr>
        <p:xfrm>
          <a:off x="955175" y="1391265"/>
          <a:ext cx="10903974" cy="4894861"/>
        </p:xfrm>
        <a:graphic>
          <a:graphicData uri="http://schemas.openxmlformats.org/drawingml/2006/chart">
            <c:chart xmlns:c="http://schemas.openxmlformats.org/drawingml/2006/chart" xmlns:r="http://schemas.openxmlformats.org/officeDocument/2006/relationships" r:id="rId2"/>
          </a:graphicData>
        </a:graphic>
      </p:graphicFrame>
      <p:sp>
        <p:nvSpPr>
          <p:cNvPr id="5" name="Стрелка: пятиугольник 4">
            <a:extLst>
              <a:ext uri="{FF2B5EF4-FFF2-40B4-BE49-F238E27FC236}">
                <a16:creationId xmlns:a16="http://schemas.microsoft.com/office/drawing/2014/main" id="{89CBB063-E742-45E0-A200-179D0EB3F7DD}"/>
              </a:ext>
            </a:extLst>
          </p:cNvPr>
          <p:cNvSpPr/>
          <p:nvPr/>
        </p:nvSpPr>
        <p:spPr>
          <a:xfrm rot="5400000">
            <a:off x="9688733" y="1039791"/>
            <a:ext cx="374244" cy="472673"/>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dirty="0"/>
              <a:t>5</a:t>
            </a:r>
            <a:endParaRPr lang="ru-RU" dirty="0"/>
          </a:p>
        </p:txBody>
      </p:sp>
      <p:sp>
        <p:nvSpPr>
          <p:cNvPr id="7" name="Стрелка: пятиугольник 6">
            <a:extLst>
              <a:ext uri="{FF2B5EF4-FFF2-40B4-BE49-F238E27FC236}">
                <a16:creationId xmlns:a16="http://schemas.microsoft.com/office/drawing/2014/main" id="{5C89ED07-C879-4567-9869-FB91A1FF4950}"/>
              </a:ext>
            </a:extLst>
          </p:cNvPr>
          <p:cNvSpPr/>
          <p:nvPr/>
        </p:nvSpPr>
        <p:spPr>
          <a:xfrm rot="5400000">
            <a:off x="7469102" y="1042797"/>
            <a:ext cx="374244" cy="472673"/>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dirty="0"/>
              <a:t>4</a:t>
            </a:r>
            <a:endParaRPr lang="ru-RU" dirty="0"/>
          </a:p>
        </p:txBody>
      </p:sp>
      <p:sp>
        <p:nvSpPr>
          <p:cNvPr id="8" name="Стрелка: пятиугольник 7">
            <a:extLst>
              <a:ext uri="{FF2B5EF4-FFF2-40B4-BE49-F238E27FC236}">
                <a16:creationId xmlns:a16="http://schemas.microsoft.com/office/drawing/2014/main" id="{4832E9FE-6048-4419-A490-1AD2C30D7B4C}"/>
              </a:ext>
            </a:extLst>
          </p:cNvPr>
          <p:cNvSpPr/>
          <p:nvPr/>
        </p:nvSpPr>
        <p:spPr>
          <a:xfrm rot="5400000">
            <a:off x="5485807" y="1039792"/>
            <a:ext cx="374244" cy="472673"/>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dirty="0"/>
              <a:t>3</a:t>
            </a:r>
            <a:endParaRPr lang="ru-RU" dirty="0"/>
          </a:p>
        </p:txBody>
      </p:sp>
    </p:spTree>
    <p:extLst>
      <p:ext uri="{BB962C8B-B14F-4D97-AF65-F5344CB8AC3E}">
        <p14:creationId xmlns:p14="http://schemas.microsoft.com/office/powerpoint/2010/main" val="10455114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6688455" cy="509260"/>
          </a:xfrm>
        </p:spPr>
        <p:txBody>
          <a:bodyPr>
            <a:noAutofit/>
          </a:bodyPr>
          <a:lstStyle/>
          <a:p>
            <a:r>
              <a:rPr lang="ru-RU" sz="2000" b="1" dirty="0"/>
              <a:t>Выполнение заданий группами участников, %</a:t>
            </a:r>
          </a:p>
        </p:txBody>
      </p:sp>
      <p:sp>
        <p:nvSpPr>
          <p:cNvPr id="7" name="TextBox 6">
            <a:extLst>
              <a:ext uri="{FF2B5EF4-FFF2-40B4-BE49-F238E27FC236}">
                <a16:creationId xmlns:a16="http://schemas.microsoft.com/office/drawing/2014/main" id="{7A790AD6-B61B-4B64-B11B-554EC387499B}"/>
              </a:ext>
            </a:extLst>
          </p:cNvPr>
          <p:cNvSpPr txBox="1"/>
          <p:nvPr/>
        </p:nvSpPr>
        <p:spPr>
          <a:xfrm>
            <a:off x="10347136" y="9346"/>
            <a:ext cx="1844864" cy="276999"/>
          </a:xfrm>
          <a:prstGeom prst="rect">
            <a:avLst/>
          </a:prstGeom>
          <a:noFill/>
        </p:spPr>
        <p:txBody>
          <a:bodyPr wrap="none" rtlCol="0">
            <a:spAutoFit/>
          </a:bodyPr>
          <a:lstStyle/>
          <a:p>
            <a:r>
              <a:rPr lang="ru-RU" sz="1200" dirty="0">
                <a:solidFill>
                  <a:schemeClr val="tx2">
                    <a:lumMod val="40000"/>
                    <a:lumOff val="60000"/>
                  </a:schemeClr>
                </a:solidFill>
              </a:rPr>
              <a:t>Английский язык, 5 класс</a:t>
            </a:r>
          </a:p>
        </p:txBody>
      </p:sp>
      <p:pic>
        <p:nvPicPr>
          <p:cNvPr id="3" name="Рисунок 2">
            <a:extLst>
              <a:ext uri="{FF2B5EF4-FFF2-40B4-BE49-F238E27FC236}">
                <a16:creationId xmlns:a16="http://schemas.microsoft.com/office/drawing/2014/main" id="{80C214D9-8396-4087-BFF4-F4A2C65828D2}"/>
              </a:ext>
            </a:extLst>
          </p:cNvPr>
          <p:cNvPicPr>
            <a:picLocks noChangeAspect="1"/>
          </p:cNvPicPr>
          <p:nvPr/>
        </p:nvPicPr>
        <p:blipFill rotWithShape="1">
          <a:blip r:embed="rId2">
            <a:extLst>
              <a:ext uri="{28A0092B-C50C-407E-A947-70E740481C1C}">
                <a14:useLocalDpi xmlns:a14="http://schemas.microsoft.com/office/drawing/2010/main" val="0"/>
              </a:ext>
            </a:extLst>
          </a:blip>
          <a:srcRect t="14161"/>
          <a:stretch/>
        </p:blipFill>
        <p:spPr>
          <a:xfrm>
            <a:off x="1977596" y="904973"/>
            <a:ext cx="8821269" cy="5048054"/>
          </a:xfrm>
          <a:prstGeom prst="rect">
            <a:avLst/>
          </a:prstGeom>
        </p:spPr>
      </p:pic>
    </p:spTree>
    <p:extLst>
      <p:ext uri="{BB962C8B-B14F-4D97-AF65-F5344CB8AC3E}">
        <p14:creationId xmlns:p14="http://schemas.microsoft.com/office/powerpoint/2010/main" val="312519873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491967" y="288781"/>
            <a:ext cx="8032767" cy="509260"/>
          </a:xfrm>
        </p:spPr>
        <p:txBody>
          <a:bodyPr>
            <a:noAutofit/>
          </a:bodyPr>
          <a:lstStyle/>
          <a:p>
            <a:r>
              <a:rPr lang="ru-RU" sz="2000" b="1" dirty="0"/>
              <a:t>Сравнение отметок за работу с отметками по журналу</a:t>
            </a:r>
          </a:p>
        </p:txBody>
      </p:sp>
      <p:sp>
        <p:nvSpPr>
          <p:cNvPr id="7" name="TextBox 6">
            <a:extLst>
              <a:ext uri="{FF2B5EF4-FFF2-40B4-BE49-F238E27FC236}">
                <a16:creationId xmlns:a16="http://schemas.microsoft.com/office/drawing/2014/main" id="{299AD3F9-FE75-4A9A-90AD-561DA9633006}"/>
              </a:ext>
            </a:extLst>
          </p:cNvPr>
          <p:cNvSpPr txBox="1"/>
          <p:nvPr/>
        </p:nvSpPr>
        <p:spPr>
          <a:xfrm>
            <a:off x="10347136" y="9346"/>
            <a:ext cx="1844864" cy="276999"/>
          </a:xfrm>
          <a:prstGeom prst="rect">
            <a:avLst/>
          </a:prstGeom>
          <a:noFill/>
        </p:spPr>
        <p:txBody>
          <a:bodyPr wrap="none" rtlCol="0">
            <a:spAutoFit/>
          </a:bodyPr>
          <a:lstStyle/>
          <a:p>
            <a:r>
              <a:rPr lang="ru-RU" sz="1200" dirty="0">
                <a:solidFill>
                  <a:schemeClr val="tx2">
                    <a:lumMod val="40000"/>
                    <a:lumOff val="60000"/>
                  </a:schemeClr>
                </a:solidFill>
              </a:rPr>
              <a:t>Английский язык, 5 класс</a:t>
            </a:r>
          </a:p>
        </p:txBody>
      </p:sp>
      <p:graphicFrame>
        <p:nvGraphicFramePr>
          <p:cNvPr id="4" name="Диаграмма 3">
            <a:extLst>
              <a:ext uri="{FF2B5EF4-FFF2-40B4-BE49-F238E27FC236}">
                <a16:creationId xmlns:a16="http://schemas.microsoft.com/office/drawing/2014/main" id="{E1C2E21A-BB5C-47A8-AC3C-9F922B1509EC}"/>
              </a:ext>
            </a:extLst>
          </p:cNvPr>
          <p:cNvGraphicFramePr>
            <a:graphicFrameLocks/>
          </p:cNvGraphicFramePr>
          <p:nvPr>
            <p:extLst>
              <p:ext uri="{D42A27DB-BD31-4B8C-83A1-F6EECF244321}">
                <p14:modId xmlns:p14="http://schemas.microsoft.com/office/powerpoint/2010/main" val="1739208899"/>
              </p:ext>
            </p:extLst>
          </p:nvPr>
        </p:nvGraphicFramePr>
        <p:xfrm>
          <a:off x="1063487" y="993913"/>
          <a:ext cx="10774017" cy="578457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11808209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6FA4C46F-5D12-76B5-8BC8-F8B04389451E}"/>
              </a:ext>
            </a:extLst>
          </p:cNvPr>
          <p:cNvSpPr>
            <a:spLocks noGrp="1"/>
          </p:cNvSpPr>
          <p:nvPr>
            <p:ph type="title"/>
          </p:nvPr>
        </p:nvSpPr>
        <p:spPr>
          <a:xfrm>
            <a:off x="3541297" y="294519"/>
            <a:ext cx="10728960" cy="594360"/>
          </a:xfrm>
        </p:spPr>
        <p:txBody>
          <a:bodyPr/>
          <a:lstStyle/>
          <a:p>
            <a:r>
              <a:rPr lang="ru-RU" b="1" dirty="0"/>
              <a:t>Выводы</a:t>
            </a:r>
          </a:p>
        </p:txBody>
      </p:sp>
      <p:sp>
        <p:nvSpPr>
          <p:cNvPr id="7" name="Объект 4">
            <a:extLst>
              <a:ext uri="{FF2B5EF4-FFF2-40B4-BE49-F238E27FC236}">
                <a16:creationId xmlns:a16="http://schemas.microsoft.com/office/drawing/2014/main" id="{C43E84AE-2FC9-4608-BADC-F993BE74A5F5}"/>
              </a:ext>
            </a:extLst>
          </p:cNvPr>
          <p:cNvSpPr>
            <a:spLocks noGrp="1"/>
          </p:cNvSpPr>
          <p:nvPr>
            <p:ph idx="1"/>
          </p:nvPr>
        </p:nvSpPr>
        <p:spPr>
          <a:xfrm>
            <a:off x="436284" y="1237507"/>
            <a:ext cx="11467694" cy="5323312"/>
          </a:xfrm>
        </p:spPr>
        <p:txBody>
          <a:bodyPr>
            <a:normAutofit/>
          </a:bodyPr>
          <a:lstStyle/>
          <a:p>
            <a:pPr marL="285750" indent="-285750">
              <a:buFont typeface="Courier New" panose="02070309020205020404" pitchFamily="49" charset="0"/>
              <a:buChar char="o"/>
            </a:pPr>
            <a:r>
              <a:rPr lang="ru-RU" dirty="0"/>
              <a:t>В ВПР по английскому языку в 5 классах приняло участие </a:t>
            </a:r>
            <a:r>
              <a:rPr lang="ru-RU" b="1" dirty="0"/>
              <a:t>6560 </a:t>
            </a:r>
            <a:r>
              <a:rPr lang="ru-RU" dirty="0"/>
              <a:t>человека.</a:t>
            </a:r>
          </a:p>
          <a:p>
            <a:endParaRPr lang="ru-RU" dirty="0"/>
          </a:p>
          <a:p>
            <a:pPr marL="285750" indent="-285750">
              <a:buFont typeface="Courier New" panose="02070309020205020404" pitchFamily="49" charset="0"/>
              <a:buChar char="o"/>
            </a:pPr>
            <a:r>
              <a:rPr lang="ru-RU" dirty="0"/>
              <a:t>Не справились с  работой (получили «2») </a:t>
            </a:r>
            <a:r>
              <a:rPr lang="ru-RU" b="1" dirty="0"/>
              <a:t>632</a:t>
            </a:r>
            <a:r>
              <a:rPr lang="ru-RU" dirty="0"/>
              <a:t> участников (</a:t>
            </a:r>
            <a:r>
              <a:rPr lang="ru-RU" b="1" dirty="0"/>
              <a:t>9,63 </a:t>
            </a:r>
            <a:r>
              <a:rPr lang="ru-RU" dirty="0"/>
              <a:t>%).</a:t>
            </a:r>
          </a:p>
          <a:p>
            <a:endParaRPr lang="ru-RU" dirty="0"/>
          </a:p>
          <a:p>
            <a:pPr marL="285750" indent="-285750">
              <a:buFont typeface="Courier New" panose="02070309020205020404" pitchFamily="49" charset="0"/>
              <a:buChar char="o"/>
            </a:pPr>
            <a:r>
              <a:rPr lang="ru-RU" dirty="0"/>
              <a:t> </a:t>
            </a:r>
            <a:r>
              <a:rPr lang="ru-RU" b="1" dirty="0"/>
              <a:t>49,62 %</a:t>
            </a:r>
            <a:r>
              <a:rPr lang="ru-RU" dirty="0"/>
              <a:t> участников показали качество знаний (получили «4» и «5») в  процессе выполнения работы</a:t>
            </a:r>
          </a:p>
          <a:p>
            <a:endParaRPr lang="ru-RU" dirty="0"/>
          </a:p>
          <a:p>
            <a:pPr marL="285750" indent="-285750">
              <a:buFont typeface="Courier New" panose="02070309020205020404" pitchFamily="49" charset="0"/>
              <a:buChar char="o"/>
            </a:pPr>
            <a:r>
              <a:rPr lang="ru-RU" dirty="0"/>
              <a:t>Наибольшую сложность при выполнении работы вызвало задание № </a:t>
            </a:r>
            <a:r>
              <a:rPr lang="ru-RU" b="1" dirty="0"/>
              <a:t>4К3.</a:t>
            </a:r>
            <a:endParaRPr lang="ru-RU" dirty="0"/>
          </a:p>
        </p:txBody>
      </p:sp>
      <p:sp>
        <p:nvSpPr>
          <p:cNvPr id="6" name="TextBox 5">
            <a:extLst>
              <a:ext uri="{FF2B5EF4-FFF2-40B4-BE49-F238E27FC236}">
                <a16:creationId xmlns:a16="http://schemas.microsoft.com/office/drawing/2014/main" id="{FDF1F4D7-7D79-4745-BE4E-6C8AF51F22D9}"/>
              </a:ext>
            </a:extLst>
          </p:cNvPr>
          <p:cNvSpPr txBox="1"/>
          <p:nvPr/>
        </p:nvSpPr>
        <p:spPr>
          <a:xfrm>
            <a:off x="10347136" y="9346"/>
            <a:ext cx="1844864" cy="276999"/>
          </a:xfrm>
          <a:prstGeom prst="rect">
            <a:avLst/>
          </a:prstGeom>
          <a:noFill/>
        </p:spPr>
        <p:txBody>
          <a:bodyPr wrap="none" rtlCol="0">
            <a:spAutoFit/>
          </a:bodyPr>
          <a:lstStyle/>
          <a:p>
            <a:r>
              <a:rPr lang="ru-RU" sz="1200" dirty="0">
                <a:solidFill>
                  <a:schemeClr val="tx2">
                    <a:lumMod val="40000"/>
                    <a:lumOff val="60000"/>
                  </a:schemeClr>
                </a:solidFill>
              </a:rPr>
              <a:t>Английский язык, 5 класс</a:t>
            </a:r>
          </a:p>
        </p:txBody>
      </p:sp>
    </p:spTree>
    <p:extLst>
      <p:ext uri="{BB962C8B-B14F-4D97-AF65-F5344CB8AC3E}">
        <p14:creationId xmlns:p14="http://schemas.microsoft.com/office/powerpoint/2010/main" val="53106859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a:extLst>
              <a:ext uri="{FF2B5EF4-FFF2-40B4-BE49-F238E27FC236}">
                <a16:creationId xmlns:a16="http://schemas.microsoft.com/office/drawing/2014/main" id="{E7192A1F-275E-951D-1242-8D6271F06BC5}"/>
              </a:ext>
            </a:extLst>
          </p:cNvPr>
          <p:cNvSpPr>
            <a:spLocks noGrp="1"/>
          </p:cNvSpPr>
          <p:nvPr>
            <p:ph idx="1"/>
          </p:nvPr>
        </p:nvSpPr>
        <p:spPr>
          <a:xfrm>
            <a:off x="1061857" y="1993557"/>
            <a:ext cx="10068285" cy="4740464"/>
          </a:xfrm>
        </p:spPr>
        <p:txBody>
          <a:bodyPr>
            <a:normAutofit/>
          </a:bodyPr>
          <a:lstStyle/>
          <a:p>
            <a:pPr algn="ctr"/>
            <a:r>
              <a:rPr lang="ru-RU" sz="6600" b="1" dirty="0"/>
              <a:t>Основные результаты </a:t>
            </a:r>
          </a:p>
          <a:p>
            <a:pPr algn="ctr"/>
            <a:r>
              <a:rPr lang="ru-RU" sz="6600" b="1" dirty="0"/>
              <a:t>по литература</a:t>
            </a:r>
          </a:p>
        </p:txBody>
      </p:sp>
    </p:spTree>
    <p:extLst>
      <p:ext uri="{BB962C8B-B14F-4D97-AF65-F5344CB8AC3E}">
        <p14:creationId xmlns:p14="http://schemas.microsoft.com/office/powerpoint/2010/main" val="139498188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90F7D01D-7223-435B-A3CF-762E77D525DC}"/>
              </a:ext>
            </a:extLst>
          </p:cNvPr>
          <p:cNvSpPr txBox="1">
            <a:spLocks/>
          </p:cNvSpPr>
          <p:nvPr/>
        </p:nvSpPr>
        <p:spPr>
          <a:xfrm>
            <a:off x="3490686" y="290710"/>
            <a:ext cx="3116580" cy="59436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800" kern="1200">
                <a:solidFill>
                  <a:srgbClr val="138189"/>
                </a:solidFill>
                <a:latin typeface="+mj-lt"/>
                <a:ea typeface="+mj-ea"/>
                <a:cs typeface="+mj-cs"/>
              </a:defRPr>
            </a:lvl1pPr>
          </a:lstStyle>
          <a:p>
            <a:r>
              <a:rPr lang="ru-RU" dirty="0"/>
              <a:t>Описание работы</a:t>
            </a:r>
          </a:p>
        </p:txBody>
      </p:sp>
      <p:sp>
        <p:nvSpPr>
          <p:cNvPr id="5" name="Прямоугольник: скругленные углы 4">
            <a:extLst>
              <a:ext uri="{FF2B5EF4-FFF2-40B4-BE49-F238E27FC236}">
                <a16:creationId xmlns:a16="http://schemas.microsoft.com/office/drawing/2014/main" id="{F452794E-3ABB-4847-9459-CB69FDB4776B}"/>
              </a:ext>
            </a:extLst>
          </p:cNvPr>
          <p:cNvSpPr/>
          <p:nvPr/>
        </p:nvSpPr>
        <p:spPr>
          <a:xfrm>
            <a:off x="108739" y="2341046"/>
            <a:ext cx="1723356" cy="1518852"/>
          </a:xfrm>
          <a:prstGeom prst="roundRect">
            <a:avLst/>
          </a:prstGeom>
          <a:solidFill>
            <a:srgbClr val="429AA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dirty="0">
                <a:solidFill>
                  <a:sysClr val="windowText" lastClr="000000"/>
                </a:solidFill>
              </a:rPr>
              <a:t>6</a:t>
            </a:r>
            <a:r>
              <a:rPr lang="en-US" sz="2000" dirty="0">
                <a:solidFill>
                  <a:sysClr val="windowText" lastClr="000000"/>
                </a:solidFill>
              </a:rPr>
              <a:t> </a:t>
            </a:r>
            <a:r>
              <a:rPr lang="ru-RU" sz="2000" dirty="0">
                <a:solidFill>
                  <a:sysClr val="windowText" lastClr="000000"/>
                </a:solidFill>
              </a:rPr>
              <a:t>заданий</a:t>
            </a:r>
          </a:p>
        </p:txBody>
      </p:sp>
      <p:sp>
        <p:nvSpPr>
          <p:cNvPr id="8" name="Прямоугольник: скругленные углы 7">
            <a:extLst>
              <a:ext uri="{FF2B5EF4-FFF2-40B4-BE49-F238E27FC236}">
                <a16:creationId xmlns:a16="http://schemas.microsoft.com/office/drawing/2014/main" id="{F4BA2786-3DFF-41D6-A840-04D3ABEAA725}"/>
              </a:ext>
            </a:extLst>
          </p:cNvPr>
          <p:cNvSpPr/>
          <p:nvPr/>
        </p:nvSpPr>
        <p:spPr>
          <a:xfrm>
            <a:off x="1939187" y="2399969"/>
            <a:ext cx="2883243" cy="59436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dirty="0">
                <a:solidFill>
                  <a:sysClr val="windowText" lastClr="000000"/>
                </a:solidFill>
              </a:rPr>
              <a:t>5 заданий базового уровня сложности</a:t>
            </a:r>
          </a:p>
        </p:txBody>
      </p:sp>
      <p:sp>
        <p:nvSpPr>
          <p:cNvPr id="9" name="Прямоугольник: скругленные углы 8">
            <a:extLst>
              <a:ext uri="{FF2B5EF4-FFF2-40B4-BE49-F238E27FC236}">
                <a16:creationId xmlns:a16="http://schemas.microsoft.com/office/drawing/2014/main" id="{BE1EAEA2-B72C-4122-8C12-CC36DD7CF02D}"/>
              </a:ext>
            </a:extLst>
          </p:cNvPr>
          <p:cNvSpPr/>
          <p:nvPr/>
        </p:nvSpPr>
        <p:spPr>
          <a:xfrm>
            <a:off x="113682" y="5200288"/>
            <a:ext cx="1723356" cy="1518852"/>
          </a:xfrm>
          <a:prstGeom prst="roundRect">
            <a:avLst/>
          </a:prstGeom>
          <a:solidFill>
            <a:srgbClr val="429AA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dirty="0">
                <a:solidFill>
                  <a:schemeClr val="tx1"/>
                </a:solidFill>
              </a:rPr>
              <a:t>Работа состоит из одной части</a:t>
            </a:r>
          </a:p>
        </p:txBody>
      </p:sp>
      <p:sp>
        <p:nvSpPr>
          <p:cNvPr id="10" name="Прямоугольник: скругленные углы 9">
            <a:extLst>
              <a:ext uri="{FF2B5EF4-FFF2-40B4-BE49-F238E27FC236}">
                <a16:creationId xmlns:a16="http://schemas.microsoft.com/office/drawing/2014/main" id="{D31FB0FC-E027-4013-AD37-A9F2A0F8AB8A}"/>
              </a:ext>
            </a:extLst>
          </p:cNvPr>
          <p:cNvSpPr/>
          <p:nvPr/>
        </p:nvSpPr>
        <p:spPr>
          <a:xfrm>
            <a:off x="3622320" y="5379940"/>
            <a:ext cx="8455998" cy="1247678"/>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2000" dirty="0">
                <a:solidFill>
                  <a:schemeClr val="tx1"/>
                </a:solidFill>
              </a:rPr>
              <a:t>Задания 1-3 предполагают краткий ответ.</a:t>
            </a:r>
          </a:p>
          <a:p>
            <a:r>
              <a:rPr lang="ru-RU" sz="2000" dirty="0">
                <a:solidFill>
                  <a:schemeClr val="tx1"/>
                </a:solidFill>
              </a:rPr>
              <a:t>Задание 4 предполагает последовательность цифр.</a:t>
            </a:r>
          </a:p>
          <a:p>
            <a:r>
              <a:rPr lang="ru-RU" sz="2000" dirty="0">
                <a:solidFill>
                  <a:schemeClr val="tx1"/>
                </a:solidFill>
              </a:rPr>
              <a:t>Задания 5-6 - развернутый ответ.</a:t>
            </a:r>
          </a:p>
        </p:txBody>
      </p:sp>
      <p:sp>
        <p:nvSpPr>
          <p:cNvPr id="12" name="Прямоугольник: скругленные углы 11">
            <a:extLst>
              <a:ext uri="{FF2B5EF4-FFF2-40B4-BE49-F238E27FC236}">
                <a16:creationId xmlns:a16="http://schemas.microsoft.com/office/drawing/2014/main" id="{50E5816E-2110-4725-BDF8-B4AAAD3DAE81}"/>
              </a:ext>
            </a:extLst>
          </p:cNvPr>
          <p:cNvSpPr/>
          <p:nvPr/>
        </p:nvSpPr>
        <p:spPr>
          <a:xfrm>
            <a:off x="5048976" y="3265538"/>
            <a:ext cx="2533130" cy="58360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dirty="0">
                <a:solidFill>
                  <a:sysClr val="windowText" lastClr="000000"/>
                </a:solidFill>
              </a:rPr>
              <a:t>минимальный балл за работу - </a:t>
            </a:r>
            <a:r>
              <a:rPr lang="ru-RU" sz="2000" b="1" dirty="0">
                <a:solidFill>
                  <a:sysClr val="windowText" lastClr="000000"/>
                </a:solidFill>
              </a:rPr>
              <a:t>9</a:t>
            </a:r>
          </a:p>
        </p:txBody>
      </p:sp>
      <p:sp>
        <p:nvSpPr>
          <p:cNvPr id="13" name="Прямоугольник: скругленные углы 12">
            <a:extLst>
              <a:ext uri="{FF2B5EF4-FFF2-40B4-BE49-F238E27FC236}">
                <a16:creationId xmlns:a16="http://schemas.microsoft.com/office/drawing/2014/main" id="{7EC46491-BD9C-4F30-ABB8-8D06FC9DB66F}"/>
              </a:ext>
            </a:extLst>
          </p:cNvPr>
          <p:cNvSpPr/>
          <p:nvPr/>
        </p:nvSpPr>
        <p:spPr>
          <a:xfrm>
            <a:off x="5048976" y="2351806"/>
            <a:ext cx="2533130" cy="58360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dirty="0">
                <a:solidFill>
                  <a:sysClr val="windowText" lastClr="000000"/>
                </a:solidFill>
              </a:rPr>
              <a:t>максимальный балл за работу -  </a:t>
            </a:r>
            <a:r>
              <a:rPr lang="ru-RU" sz="2000" b="1" dirty="0">
                <a:solidFill>
                  <a:sysClr val="windowText" lastClr="000000"/>
                </a:solidFill>
              </a:rPr>
              <a:t>17</a:t>
            </a:r>
          </a:p>
        </p:txBody>
      </p:sp>
      <p:sp>
        <p:nvSpPr>
          <p:cNvPr id="15" name="Прямоугольник: скругленные углы 14">
            <a:extLst>
              <a:ext uri="{FF2B5EF4-FFF2-40B4-BE49-F238E27FC236}">
                <a16:creationId xmlns:a16="http://schemas.microsoft.com/office/drawing/2014/main" id="{2BD5BEBA-741E-4EA2-8876-EB92469EB874}"/>
              </a:ext>
            </a:extLst>
          </p:cNvPr>
          <p:cNvSpPr/>
          <p:nvPr/>
        </p:nvSpPr>
        <p:spPr>
          <a:xfrm>
            <a:off x="8207221" y="1422511"/>
            <a:ext cx="3525107" cy="807308"/>
          </a:xfrm>
          <a:prstGeom prst="roundRect">
            <a:avLst/>
          </a:prstGeom>
          <a:solidFill>
            <a:srgbClr val="429AA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dirty="0">
                <a:solidFill>
                  <a:sysClr val="windowText" lastClr="000000"/>
                </a:solidFill>
              </a:rPr>
              <a:t>Перевод первичных баллов </a:t>
            </a:r>
          </a:p>
          <a:p>
            <a:pPr algn="ctr"/>
            <a:r>
              <a:rPr lang="ru-RU" sz="2000" dirty="0">
                <a:solidFill>
                  <a:sysClr val="windowText" lastClr="000000"/>
                </a:solidFill>
              </a:rPr>
              <a:t>в  отметки по пятибалльной шкале</a:t>
            </a:r>
          </a:p>
        </p:txBody>
      </p:sp>
      <p:graphicFrame>
        <p:nvGraphicFramePr>
          <p:cNvPr id="16" name="Таблица 15">
            <a:extLst>
              <a:ext uri="{FF2B5EF4-FFF2-40B4-BE49-F238E27FC236}">
                <a16:creationId xmlns:a16="http://schemas.microsoft.com/office/drawing/2014/main" id="{7506DA7C-50E6-4EB1-B291-D46D75408635}"/>
              </a:ext>
            </a:extLst>
          </p:cNvPr>
          <p:cNvGraphicFramePr>
            <a:graphicFrameLocks noGrp="1"/>
          </p:cNvGraphicFramePr>
          <p:nvPr>
            <p:extLst>
              <p:ext uri="{D42A27DB-BD31-4B8C-83A1-F6EECF244321}">
                <p14:modId xmlns:p14="http://schemas.microsoft.com/office/powerpoint/2010/main" val="3950919212"/>
              </p:ext>
            </p:extLst>
          </p:nvPr>
        </p:nvGraphicFramePr>
        <p:xfrm>
          <a:off x="7953375" y="2389325"/>
          <a:ext cx="4002735" cy="1715950"/>
        </p:xfrm>
        <a:graphic>
          <a:graphicData uri="http://schemas.openxmlformats.org/drawingml/2006/table">
            <a:tbl>
              <a:tblPr firstRow="1" bandRow="1">
                <a:tableStyleId>{5940675A-B579-460E-94D1-54222C63F5DA}</a:tableStyleId>
              </a:tblPr>
              <a:tblGrid>
                <a:gridCol w="1276814">
                  <a:extLst>
                    <a:ext uri="{9D8B030D-6E8A-4147-A177-3AD203B41FA5}">
                      <a16:colId xmlns:a16="http://schemas.microsoft.com/office/drawing/2014/main" val="3089212738"/>
                    </a:ext>
                  </a:extLst>
                </a:gridCol>
                <a:gridCol w="705455">
                  <a:extLst>
                    <a:ext uri="{9D8B030D-6E8A-4147-A177-3AD203B41FA5}">
                      <a16:colId xmlns:a16="http://schemas.microsoft.com/office/drawing/2014/main" val="469627586"/>
                    </a:ext>
                  </a:extLst>
                </a:gridCol>
                <a:gridCol w="673488">
                  <a:extLst>
                    <a:ext uri="{9D8B030D-6E8A-4147-A177-3AD203B41FA5}">
                      <a16:colId xmlns:a16="http://schemas.microsoft.com/office/drawing/2014/main" val="1410754882"/>
                    </a:ext>
                  </a:extLst>
                </a:gridCol>
                <a:gridCol w="664134">
                  <a:extLst>
                    <a:ext uri="{9D8B030D-6E8A-4147-A177-3AD203B41FA5}">
                      <a16:colId xmlns:a16="http://schemas.microsoft.com/office/drawing/2014/main" val="3208314456"/>
                    </a:ext>
                  </a:extLst>
                </a:gridCol>
                <a:gridCol w="682844">
                  <a:extLst>
                    <a:ext uri="{9D8B030D-6E8A-4147-A177-3AD203B41FA5}">
                      <a16:colId xmlns:a16="http://schemas.microsoft.com/office/drawing/2014/main" val="4101601159"/>
                    </a:ext>
                  </a:extLst>
                </a:gridCol>
              </a:tblGrid>
              <a:tr h="777992">
                <a:tc>
                  <a:txBody>
                    <a:bodyPr/>
                    <a:lstStyle/>
                    <a:p>
                      <a:pPr algn="ctr"/>
                      <a:r>
                        <a:rPr lang="ru-RU" sz="1600" dirty="0"/>
                        <a:t>Отметка</a:t>
                      </a:r>
                    </a:p>
                  </a:txBody>
                  <a:tcPr anchor="ctr"/>
                </a:tc>
                <a:tc>
                  <a:txBody>
                    <a:bodyPr/>
                    <a:lstStyle/>
                    <a:p>
                      <a:pPr algn="ctr"/>
                      <a:r>
                        <a:rPr lang="ru-RU" sz="1600" dirty="0"/>
                        <a:t>«2»</a:t>
                      </a:r>
                    </a:p>
                  </a:txBody>
                  <a:tcPr anchor="ctr"/>
                </a:tc>
                <a:tc>
                  <a:txBody>
                    <a:bodyPr/>
                    <a:lstStyle/>
                    <a:p>
                      <a:pPr algn="ctr"/>
                      <a:r>
                        <a:rPr lang="ru-RU" sz="1600" dirty="0"/>
                        <a:t>«3»</a:t>
                      </a:r>
                    </a:p>
                  </a:txBody>
                  <a:tcPr anchor="ctr"/>
                </a:tc>
                <a:tc>
                  <a:txBody>
                    <a:bodyPr/>
                    <a:lstStyle/>
                    <a:p>
                      <a:pPr algn="ctr"/>
                      <a:r>
                        <a:rPr lang="ru-RU" sz="1600" dirty="0"/>
                        <a:t>«4»</a:t>
                      </a:r>
                    </a:p>
                  </a:txBody>
                  <a:tcPr anchor="ctr"/>
                </a:tc>
                <a:tc>
                  <a:txBody>
                    <a:bodyPr/>
                    <a:lstStyle/>
                    <a:p>
                      <a:pPr algn="ctr"/>
                      <a:r>
                        <a:rPr lang="ru-RU" sz="1600" dirty="0"/>
                        <a:t>«5»</a:t>
                      </a:r>
                    </a:p>
                  </a:txBody>
                  <a:tcPr anchor="ctr"/>
                </a:tc>
                <a:extLst>
                  <a:ext uri="{0D108BD9-81ED-4DB2-BD59-A6C34878D82A}">
                    <a16:rowId xmlns:a16="http://schemas.microsoft.com/office/drawing/2014/main" val="3892861024"/>
                  </a:ext>
                </a:extLst>
              </a:tr>
              <a:tr h="937958">
                <a:tc>
                  <a:txBody>
                    <a:bodyPr/>
                    <a:lstStyle/>
                    <a:p>
                      <a:pPr algn="ctr"/>
                      <a:r>
                        <a:rPr lang="ru-RU" sz="1600" dirty="0"/>
                        <a:t>Первичные баллы</a:t>
                      </a:r>
                    </a:p>
                  </a:txBody>
                  <a:tcPr anchor="ctr"/>
                </a:tc>
                <a:tc>
                  <a:txBody>
                    <a:bodyPr/>
                    <a:lstStyle/>
                    <a:p>
                      <a:pPr algn="ctr"/>
                      <a:r>
                        <a:rPr lang="ru-RU" sz="1600" dirty="0"/>
                        <a:t>0-8</a:t>
                      </a:r>
                    </a:p>
                  </a:txBody>
                  <a:tcPr anchor="ctr"/>
                </a:tc>
                <a:tc>
                  <a:txBody>
                    <a:bodyPr/>
                    <a:lstStyle/>
                    <a:p>
                      <a:pPr algn="ctr"/>
                      <a:r>
                        <a:rPr lang="ru-RU" sz="1600" dirty="0"/>
                        <a:t>9-11</a:t>
                      </a:r>
                    </a:p>
                  </a:txBody>
                  <a:tcPr anchor="ctr"/>
                </a:tc>
                <a:tc>
                  <a:txBody>
                    <a:bodyPr/>
                    <a:lstStyle/>
                    <a:p>
                      <a:pPr algn="ctr"/>
                      <a:r>
                        <a:rPr lang="ru-RU" sz="1600" dirty="0"/>
                        <a:t>12-14</a:t>
                      </a:r>
                    </a:p>
                  </a:txBody>
                  <a:tcPr anchor="ctr"/>
                </a:tc>
                <a:tc>
                  <a:txBody>
                    <a:bodyPr/>
                    <a:lstStyle/>
                    <a:p>
                      <a:pPr algn="ctr"/>
                      <a:r>
                        <a:rPr lang="ru-RU" sz="1600" dirty="0"/>
                        <a:t>15-17</a:t>
                      </a:r>
                    </a:p>
                  </a:txBody>
                  <a:tcPr anchor="ctr"/>
                </a:tc>
                <a:extLst>
                  <a:ext uri="{0D108BD9-81ED-4DB2-BD59-A6C34878D82A}">
                    <a16:rowId xmlns:a16="http://schemas.microsoft.com/office/drawing/2014/main" val="1517554406"/>
                  </a:ext>
                </a:extLst>
              </a:tr>
            </a:tbl>
          </a:graphicData>
        </a:graphic>
      </p:graphicFrame>
      <p:pic>
        <p:nvPicPr>
          <p:cNvPr id="17" name="Рисунок 16" descr="Часы">
            <a:extLst>
              <a:ext uri="{FF2B5EF4-FFF2-40B4-BE49-F238E27FC236}">
                <a16:creationId xmlns:a16="http://schemas.microsoft.com/office/drawing/2014/main" id="{305C066C-516A-49B0-B9CF-8A7285CF749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53612" y="3966678"/>
            <a:ext cx="1233610" cy="1233610"/>
          </a:xfrm>
          <a:prstGeom prst="rect">
            <a:avLst/>
          </a:prstGeom>
        </p:spPr>
      </p:pic>
      <p:sp>
        <p:nvSpPr>
          <p:cNvPr id="19" name="Прямоугольник: скругленные углы 18">
            <a:extLst>
              <a:ext uri="{FF2B5EF4-FFF2-40B4-BE49-F238E27FC236}">
                <a16:creationId xmlns:a16="http://schemas.microsoft.com/office/drawing/2014/main" id="{C431F4B8-6A0B-40ED-A631-9FC3542E6944}"/>
              </a:ext>
            </a:extLst>
          </p:cNvPr>
          <p:cNvSpPr/>
          <p:nvPr/>
        </p:nvSpPr>
        <p:spPr>
          <a:xfrm>
            <a:off x="1939187" y="5590788"/>
            <a:ext cx="1350768" cy="737851"/>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dirty="0">
                <a:solidFill>
                  <a:schemeClr val="tx1"/>
                </a:solidFill>
              </a:rPr>
              <a:t>45 минут</a:t>
            </a:r>
          </a:p>
        </p:txBody>
      </p:sp>
      <p:pic>
        <p:nvPicPr>
          <p:cNvPr id="20" name="Рисунок 19" descr="Документ">
            <a:extLst>
              <a:ext uri="{FF2B5EF4-FFF2-40B4-BE49-F238E27FC236}">
                <a16:creationId xmlns:a16="http://schemas.microsoft.com/office/drawing/2014/main" id="{0627694F-307C-4CA3-BF8D-9B63DD6F630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58475" y="1125928"/>
            <a:ext cx="1139034" cy="1139034"/>
          </a:xfrm>
          <a:prstGeom prst="rect">
            <a:avLst/>
          </a:prstGeom>
        </p:spPr>
      </p:pic>
      <p:pic>
        <p:nvPicPr>
          <p:cNvPr id="21" name="Рисунок 20" descr="Поделиться">
            <a:extLst>
              <a:ext uri="{FF2B5EF4-FFF2-40B4-BE49-F238E27FC236}">
                <a16:creationId xmlns:a16="http://schemas.microsoft.com/office/drawing/2014/main" id="{F8F9697D-AED4-4A45-A862-D48E11A392C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364744" y="208110"/>
            <a:ext cx="1054895" cy="1054895"/>
          </a:xfrm>
          <a:prstGeom prst="rect">
            <a:avLst/>
          </a:prstGeom>
        </p:spPr>
      </p:pic>
      <p:sp>
        <p:nvSpPr>
          <p:cNvPr id="18" name="TextBox 17">
            <a:extLst>
              <a:ext uri="{FF2B5EF4-FFF2-40B4-BE49-F238E27FC236}">
                <a16:creationId xmlns:a16="http://schemas.microsoft.com/office/drawing/2014/main" id="{E83B311E-7571-4E1E-ACA8-3A2DBFA95BBC}"/>
              </a:ext>
            </a:extLst>
          </p:cNvPr>
          <p:cNvSpPr txBox="1"/>
          <p:nvPr/>
        </p:nvSpPr>
        <p:spPr>
          <a:xfrm>
            <a:off x="10716340" y="19195"/>
            <a:ext cx="1475660" cy="276999"/>
          </a:xfrm>
          <a:prstGeom prst="rect">
            <a:avLst/>
          </a:prstGeom>
          <a:noFill/>
        </p:spPr>
        <p:txBody>
          <a:bodyPr wrap="none" rtlCol="0">
            <a:spAutoFit/>
          </a:bodyPr>
          <a:lstStyle/>
          <a:p>
            <a:r>
              <a:rPr lang="ru-RU" sz="1200" dirty="0">
                <a:solidFill>
                  <a:schemeClr val="tx2">
                    <a:lumMod val="40000"/>
                    <a:lumOff val="60000"/>
                  </a:schemeClr>
                </a:solidFill>
              </a:rPr>
              <a:t>Литература, 5 класс</a:t>
            </a:r>
          </a:p>
        </p:txBody>
      </p:sp>
      <p:sp>
        <p:nvSpPr>
          <p:cNvPr id="22" name="Прямоугольник: скругленные углы 21">
            <a:extLst>
              <a:ext uri="{FF2B5EF4-FFF2-40B4-BE49-F238E27FC236}">
                <a16:creationId xmlns:a16="http://schemas.microsoft.com/office/drawing/2014/main" id="{6B5CAE6A-8E33-4581-B3D6-B17A2EB80704}"/>
              </a:ext>
            </a:extLst>
          </p:cNvPr>
          <p:cNvSpPr/>
          <p:nvPr/>
        </p:nvSpPr>
        <p:spPr>
          <a:xfrm>
            <a:off x="1939187" y="3226169"/>
            <a:ext cx="2883243" cy="59436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dirty="0">
                <a:solidFill>
                  <a:sysClr val="windowText" lastClr="000000"/>
                </a:solidFill>
              </a:rPr>
              <a:t>1 задание повышенного уровня сложности</a:t>
            </a:r>
          </a:p>
        </p:txBody>
      </p:sp>
    </p:spTree>
    <p:extLst>
      <p:ext uri="{BB962C8B-B14F-4D97-AF65-F5344CB8AC3E}">
        <p14:creationId xmlns:p14="http://schemas.microsoft.com/office/powerpoint/2010/main" val="114792877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a:extLst>
              <a:ext uri="{FF2B5EF4-FFF2-40B4-BE49-F238E27FC236}">
                <a16:creationId xmlns:a16="http://schemas.microsoft.com/office/drawing/2014/main" id="{923AEC73-3C65-42DB-8517-994DE7F35046}"/>
              </a:ext>
            </a:extLst>
          </p:cNvPr>
          <p:cNvGraphicFramePr>
            <a:graphicFrameLocks noGrp="1"/>
          </p:cNvGraphicFramePr>
          <p:nvPr>
            <p:extLst>
              <p:ext uri="{D42A27DB-BD31-4B8C-83A1-F6EECF244321}">
                <p14:modId xmlns:p14="http://schemas.microsoft.com/office/powerpoint/2010/main" val="786243242"/>
              </p:ext>
            </p:extLst>
          </p:nvPr>
        </p:nvGraphicFramePr>
        <p:xfrm>
          <a:off x="264541" y="969876"/>
          <a:ext cx="11662918" cy="4791212"/>
        </p:xfrm>
        <a:graphic>
          <a:graphicData uri="http://schemas.openxmlformats.org/drawingml/2006/table">
            <a:tbl>
              <a:tblPr firstRow="1" firstCol="1" lastRow="1" lastCol="1" bandRow="1" bandCol="1">
                <a:noFill/>
                <a:tableStyleId>{5940675A-B579-460E-94D1-54222C63F5DA}</a:tableStyleId>
              </a:tblPr>
              <a:tblGrid>
                <a:gridCol w="470753">
                  <a:extLst>
                    <a:ext uri="{9D8B030D-6E8A-4147-A177-3AD203B41FA5}">
                      <a16:colId xmlns:a16="http://schemas.microsoft.com/office/drawing/2014/main" val="1602300257"/>
                    </a:ext>
                  </a:extLst>
                </a:gridCol>
                <a:gridCol w="11192165">
                  <a:extLst>
                    <a:ext uri="{9D8B030D-6E8A-4147-A177-3AD203B41FA5}">
                      <a16:colId xmlns:a16="http://schemas.microsoft.com/office/drawing/2014/main" val="3427477491"/>
                    </a:ext>
                  </a:extLst>
                </a:gridCol>
              </a:tblGrid>
              <a:tr h="312367">
                <a:tc>
                  <a:txBody>
                    <a:bodyPr/>
                    <a:lstStyle/>
                    <a:p>
                      <a:pPr algn="ctr">
                        <a:lnSpc>
                          <a:spcPct val="115000"/>
                        </a:lnSpc>
                        <a:spcBef>
                          <a:spcPts val="55"/>
                        </a:spcBef>
                        <a:spcAft>
                          <a:spcPts val="0"/>
                        </a:spcAft>
                        <a:tabLst>
                          <a:tab pos="452120" algn="l"/>
                        </a:tabLst>
                      </a:pPr>
                      <a:r>
                        <a:rPr lang="ru-RU" sz="1500" b="1" dirty="0">
                          <a:effectLst/>
                          <a:latin typeface="Times New Roman" panose="02020603050405020304" pitchFamily="18" charset="0"/>
                          <a:cs typeface="Times New Roman" panose="02020603050405020304" pitchFamily="18" charset="0"/>
                        </a:rPr>
                        <a:t>№</a:t>
                      </a:r>
                    </a:p>
                    <a:p>
                      <a:pPr algn="ctr">
                        <a:lnSpc>
                          <a:spcPct val="115000"/>
                        </a:lnSpc>
                        <a:spcBef>
                          <a:spcPts val="55"/>
                        </a:spcBef>
                        <a:spcAft>
                          <a:spcPts val="0"/>
                        </a:spcAft>
                        <a:tabLst>
                          <a:tab pos="452120" algn="l"/>
                        </a:tabLst>
                      </a:pPr>
                      <a:r>
                        <a:rPr lang="ru-RU" sz="1500" b="1" dirty="0">
                          <a:effectLst/>
                          <a:latin typeface="Times New Roman" panose="02020603050405020304" pitchFamily="18" charset="0"/>
                          <a:cs typeface="Times New Roman" panose="02020603050405020304" pitchFamily="18" charset="0"/>
                        </a:rPr>
                        <a:t>п/п</a:t>
                      </a:r>
                      <a:endParaRPr lang="ru-RU" sz="15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a:lnSpc>
                          <a:spcPct val="115000"/>
                        </a:lnSpc>
                        <a:spcBef>
                          <a:spcPts val="55"/>
                        </a:spcBef>
                        <a:spcAft>
                          <a:spcPts val="0"/>
                        </a:spcAft>
                        <a:tabLst>
                          <a:tab pos="452120" algn="l"/>
                        </a:tabLst>
                      </a:pPr>
                      <a:r>
                        <a:rPr lang="ru-RU" sz="1500" b="1" dirty="0">
                          <a:effectLst/>
                          <a:latin typeface="Times New Roman" panose="02020603050405020304" pitchFamily="18" charset="0"/>
                          <a:cs typeface="Times New Roman" panose="02020603050405020304" pitchFamily="18" charset="0"/>
                        </a:rPr>
                        <a:t>Блоки</a:t>
                      </a:r>
                      <a:r>
                        <a:rPr lang="ru-RU" sz="1500" b="1" spc="-35" dirty="0">
                          <a:effectLst/>
                          <a:latin typeface="Times New Roman" panose="02020603050405020304" pitchFamily="18" charset="0"/>
                          <a:cs typeface="Times New Roman" panose="02020603050405020304" pitchFamily="18" charset="0"/>
                        </a:rPr>
                        <a:t> </a:t>
                      </a:r>
                      <a:r>
                        <a:rPr lang="ru-RU" sz="1500" b="1" dirty="0" err="1">
                          <a:effectLst/>
                          <a:latin typeface="Times New Roman" panose="02020603050405020304" pitchFamily="18" charset="0"/>
                          <a:cs typeface="Times New Roman" panose="02020603050405020304" pitchFamily="18" charset="0"/>
                        </a:rPr>
                        <a:t>ПООП</a:t>
                      </a:r>
                      <a:r>
                        <a:rPr lang="ru-RU" sz="1500" b="1" spc="-35" dirty="0">
                          <a:effectLst/>
                          <a:latin typeface="Times New Roman" panose="02020603050405020304" pitchFamily="18" charset="0"/>
                          <a:cs typeface="Times New Roman" panose="02020603050405020304" pitchFamily="18" charset="0"/>
                        </a:rPr>
                        <a:t> </a:t>
                      </a:r>
                      <a:r>
                        <a:rPr lang="ru-RU" sz="1500" b="1" dirty="0">
                          <a:effectLst/>
                          <a:latin typeface="Times New Roman" panose="02020603050405020304" pitchFamily="18" charset="0"/>
                          <a:cs typeface="Times New Roman" panose="02020603050405020304" pitchFamily="18" charset="0"/>
                        </a:rPr>
                        <a:t>:</a:t>
                      </a:r>
                      <a:r>
                        <a:rPr lang="ru-RU" sz="1500" b="1" spc="-35"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выпускник</a:t>
                      </a:r>
                      <a:r>
                        <a:rPr lang="ru-RU" sz="1600" b="1" spc="-45"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научится</a:t>
                      </a:r>
                      <a:r>
                        <a:rPr lang="ru-RU" sz="1600" b="1" spc="-35"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a:t>
                      </a:r>
                      <a:r>
                        <a:rPr lang="ru-RU" sz="1600" b="1" spc="-20"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получит </a:t>
                      </a:r>
                      <a:r>
                        <a:rPr lang="ru-RU" sz="1600" b="1" spc="-285"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возможность</a:t>
                      </a:r>
                      <a:r>
                        <a:rPr lang="ru-RU" sz="1600" b="1" spc="-10"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научиться</a:t>
                      </a:r>
                      <a:r>
                        <a:rPr lang="ru-RU" sz="1600" b="1" spc="-5"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или</a:t>
                      </a:r>
                      <a:r>
                        <a:rPr lang="ru-RU" sz="1600" b="1" spc="-10"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проверяемые требования</a:t>
                      </a:r>
                      <a:r>
                        <a:rPr lang="ru-RU" sz="1600" b="1" spc="-20"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(умения)</a:t>
                      </a:r>
                      <a:r>
                        <a:rPr lang="ru-RU" sz="1600" b="1" spc="-25"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в</a:t>
                      </a:r>
                      <a:r>
                        <a:rPr lang="ru-RU" sz="1600" b="1" spc="-30"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соответствии</a:t>
                      </a:r>
                      <a:r>
                        <a:rPr lang="ru-RU" sz="1600" b="1" spc="-20"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с</a:t>
                      </a:r>
                      <a:r>
                        <a:rPr lang="ru-RU" sz="1600" b="1" spc="-25"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ФГОС</a:t>
                      </a:r>
                      <a:endParaRPr lang="ru-RU" sz="15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extLst>
                  <a:ext uri="{0D108BD9-81ED-4DB2-BD59-A6C34878D82A}">
                    <a16:rowId xmlns:a16="http://schemas.microsoft.com/office/drawing/2014/main" val="373384286"/>
                  </a:ext>
                </a:extLst>
              </a:tr>
              <a:tr h="178424">
                <a:tc>
                  <a:txBody>
                    <a:bodyPr/>
                    <a:lstStyle/>
                    <a:p>
                      <a:pPr algn="ctr">
                        <a:lnSpc>
                          <a:spcPct val="115000"/>
                        </a:lnSpc>
                        <a:spcBef>
                          <a:spcPts val="55"/>
                        </a:spcBef>
                        <a:spcAft>
                          <a:spcPts val="0"/>
                        </a:spcAft>
                        <a:tabLst>
                          <a:tab pos="452120" algn="l"/>
                        </a:tabLst>
                      </a:pPr>
                      <a:r>
                        <a:rPr lang="ru-RU" sz="1500" b="0" i="0" u="none" strike="noStrike" dirty="0">
                          <a:solidFill>
                            <a:srgbClr val="000000"/>
                          </a:solidFill>
                          <a:effectLst/>
                          <a:latin typeface="Times New Roman" panose="02020603050405020304" pitchFamily="18" charset="0"/>
                          <a:cs typeface="Times New Roman" panose="02020603050405020304" pitchFamily="18" charset="0"/>
                        </a:rPr>
                        <a:t>1 </a:t>
                      </a:r>
                      <a:endParaRPr lang="ru-RU" sz="15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tc>
                  <a:txBody>
                    <a:bodyPr/>
                    <a:lstStyle/>
                    <a:p>
                      <a:pPr algn="l" fontAlgn="b"/>
                      <a:r>
                        <a:rPr lang="ru-RU" sz="1500" b="0" i="0" u="none" strike="noStrike" dirty="0">
                          <a:solidFill>
                            <a:srgbClr val="000000"/>
                          </a:solidFill>
                          <a:effectLst/>
                          <a:latin typeface="Times New Roman" panose="02020603050405020304" pitchFamily="18" charset="0"/>
                          <a:cs typeface="Times New Roman" panose="02020603050405020304" pitchFamily="18" charset="0"/>
                        </a:rPr>
                        <a:t>Понимать смысловое наполнение теоретико-литературных понятий, иметь начальные представления о родах и жанрах литературы</a:t>
                      </a:r>
                    </a:p>
                  </a:txBody>
                  <a:tcPr marL="9525" marR="9525" marT="9525" marB="0" anchor="b">
                    <a:noFill/>
                  </a:tcPr>
                </a:tc>
                <a:extLst>
                  <a:ext uri="{0D108BD9-81ED-4DB2-BD59-A6C34878D82A}">
                    <a16:rowId xmlns:a16="http://schemas.microsoft.com/office/drawing/2014/main" val="192352598"/>
                  </a:ext>
                </a:extLst>
              </a:tr>
              <a:tr h="75012">
                <a:tc>
                  <a:txBody>
                    <a:bodyPr/>
                    <a:lstStyle/>
                    <a:p>
                      <a:pPr algn="ctr">
                        <a:lnSpc>
                          <a:spcPct val="115000"/>
                        </a:lnSpc>
                        <a:spcBef>
                          <a:spcPts val="55"/>
                        </a:spcBef>
                        <a:spcAft>
                          <a:spcPts val="0"/>
                        </a:spcAft>
                        <a:tabLst>
                          <a:tab pos="452120" algn="l"/>
                        </a:tabLst>
                      </a:pPr>
                      <a:r>
                        <a:rPr lang="ru-RU" sz="1500" b="0" dirty="0">
                          <a:effectLst/>
                          <a:latin typeface="Times New Roman" panose="02020603050405020304" pitchFamily="18" charset="0"/>
                          <a:ea typeface="Times New Roman" panose="02020603050405020304" pitchFamily="18" charset="0"/>
                          <a:cs typeface="Times New Roman" panose="02020603050405020304" pitchFamily="18" charset="0"/>
                        </a:rPr>
                        <a:t>2</a:t>
                      </a:r>
                    </a:p>
                  </a:txBody>
                  <a:tcPr marL="0" marR="0" marT="0" marB="0" anchor="ctr">
                    <a:noFill/>
                  </a:tcPr>
                </a:tc>
                <a:tc>
                  <a:txBody>
                    <a:bodyPr/>
                    <a:lstStyle/>
                    <a:p>
                      <a:pPr algn="l" fontAlgn="b"/>
                      <a:r>
                        <a:rPr lang="ru-RU" sz="1500" b="0" i="0" u="none" strike="noStrike" dirty="0">
                          <a:solidFill>
                            <a:srgbClr val="000000"/>
                          </a:solidFill>
                          <a:effectLst/>
                          <a:latin typeface="Times New Roman" panose="02020603050405020304" pitchFamily="18" charset="0"/>
                          <a:cs typeface="Times New Roman" panose="02020603050405020304" pitchFamily="18" charset="0"/>
                        </a:rPr>
                        <a:t>Понимать смысловое наполнение теоретико-литературных понятий, иметь начальные представления о родах и жанрах литературы</a:t>
                      </a:r>
                    </a:p>
                  </a:txBody>
                  <a:tcPr marL="9525" marR="9525" marT="9525" marB="0" anchor="b">
                    <a:noFill/>
                  </a:tcPr>
                </a:tc>
                <a:extLst>
                  <a:ext uri="{0D108BD9-81ED-4DB2-BD59-A6C34878D82A}">
                    <a16:rowId xmlns:a16="http://schemas.microsoft.com/office/drawing/2014/main" val="3369429595"/>
                  </a:ext>
                </a:extLst>
              </a:tr>
              <a:tr h="477911">
                <a:tc>
                  <a:txBody>
                    <a:bodyPr/>
                    <a:lstStyle/>
                    <a:p>
                      <a:pPr algn="ctr">
                        <a:lnSpc>
                          <a:spcPct val="115000"/>
                        </a:lnSpc>
                        <a:spcBef>
                          <a:spcPts val="55"/>
                        </a:spcBef>
                        <a:spcAft>
                          <a:spcPts val="0"/>
                        </a:spcAft>
                        <a:tabLst>
                          <a:tab pos="452120" algn="l"/>
                        </a:tabLst>
                      </a:pPr>
                      <a:r>
                        <a:rPr lang="ru-RU" sz="1500" b="0" i="0" u="none" strike="noStrike" dirty="0">
                          <a:solidFill>
                            <a:srgbClr val="000000"/>
                          </a:solidFill>
                          <a:effectLst/>
                          <a:latin typeface="Times New Roman" panose="02020603050405020304" pitchFamily="18" charset="0"/>
                          <a:cs typeface="Times New Roman" panose="02020603050405020304" pitchFamily="18" charset="0"/>
                        </a:rPr>
                        <a:t>3</a:t>
                      </a:r>
                      <a:endParaRPr lang="ru-RU" sz="15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tc>
                  <a:txBody>
                    <a:bodyPr/>
                    <a:lstStyle/>
                    <a:p>
                      <a:pPr algn="l" fontAlgn="b"/>
                      <a:r>
                        <a:rPr lang="ru-RU" sz="1500" b="0" i="0" u="none" strike="noStrike" dirty="0">
                          <a:solidFill>
                            <a:srgbClr val="000000"/>
                          </a:solidFill>
                          <a:effectLst/>
                          <a:latin typeface="Times New Roman" panose="02020603050405020304" pitchFamily="18" charset="0"/>
                          <a:cs typeface="Times New Roman" panose="02020603050405020304" pitchFamily="18" charset="0"/>
                        </a:rPr>
                        <a:t>Владеть элементарными умениями воспринимать, анализировать, интерпретировать и оценивать прочитанные произведения; отвечать на вопросы по прочитанному произведению</a:t>
                      </a:r>
                    </a:p>
                  </a:txBody>
                  <a:tcPr marL="9525" marR="9525" marT="9525" marB="0" anchor="b">
                    <a:noFill/>
                  </a:tcPr>
                </a:tc>
                <a:extLst>
                  <a:ext uri="{0D108BD9-81ED-4DB2-BD59-A6C34878D82A}">
                    <a16:rowId xmlns:a16="http://schemas.microsoft.com/office/drawing/2014/main" val="2673965685"/>
                  </a:ext>
                </a:extLst>
              </a:tr>
              <a:tr h="315701">
                <a:tc>
                  <a:txBody>
                    <a:bodyPr/>
                    <a:lstStyle/>
                    <a:p>
                      <a:pPr algn="ctr">
                        <a:lnSpc>
                          <a:spcPct val="115000"/>
                        </a:lnSpc>
                        <a:spcBef>
                          <a:spcPts val="55"/>
                        </a:spcBef>
                        <a:spcAft>
                          <a:spcPts val="0"/>
                        </a:spcAft>
                        <a:tabLst>
                          <a:tab pos="452120" algn="l"/>
                        </a:tabLst>
                      </a:pPr>
                      <a:r>
                        <a:rPr lang="ru-RU" sz="1500" b="0" i="0" u="none" strike="noStrike" dirty="0">
                          <a:solidFill>
                            <a:srgbClr val="000000"/>
                          </a:solidFill>
                          <a:effectLst/>
                          <a:latin typeface="Times New Roman" panose="02020603050405020304" pitchFamily="18" charset="0"/>
                          <a:cs typeface="Times New Roman" panose="02020603050405020304" pitchFamily="18" charset="0"/>
                        </a:rPr>
                        <a:t>4</a:t>
                      </a:r>
                      <a:endParaRPr lang="ru-RU" sz="15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tc>
                  <a:txBody>
                    <a:bodyPr/>
                    <a:lstStyle/>
                    <a:p>
                      <a:pPr algn="l" fontAlgn="b"/>
                      <a:r>
                        <a:rPr lang="ru-RU" sz="1500" b="0" i="0" u="none" strike="noStrike" dirty="0">
                          <a:solidFill>
                            <a:srgbClr val="000000"/>
                          </a:solidFill>
                          <a:effectLst/>
                          <a:latin typeface="Times New Roman" panose="02020603050405020304" pitchFamily="18" charset="0"/>
                          <a:cs typeface="Times New Roman" panose="02020603050405020304" pitchFamily="18" charset="0"/>
                        </a:rPr>
                        <a:t>Выявлять элементарные особенности языка художественного произведения; понимать смысловое наполнение теоретико-литературных понятий и использовать их в процессе анализа и интерпретации произведений; иметь начальные представления о родах и жанрах литературы</a:t>
                      </a:r>
                    </a:p>
                  </a:txBody>
                  <a:tcPr marL="9525" marR="9525" marT="9525" marB="0" anchor="b">
                    <a:noFill/>
                  </a:tcPr>
                </a:tc>
                <a:extLst>
                  <a:ext uri="{0D108BD9-81ED-4DB2-BD59-A6C34878D82A}">
                    <a16:rowId xmlns:a16="http://schemas.microsoft.com/office/drawing/2014/main" val="2166026924"/>
                  </a:ext>
                </a:extLst>
              </a:tr>
              <a:tr h="134433">
                <a:tc>
                  <a:txBody>
                    <a:bodyPr/>
                    <a:lstStyle/>
                    <a:p>
                      <a:pPr algn="ctr">
                        <a:lnSpc>
                          <a:spcPct val="115000"/>
                        </a:lnSpc>
                        <a:spcBef>
                          <a:spcPts val="55"/>
                        </a:spcBef>
                        <a:spcAft>
                          <a:spcPts val="0"/>
                        </a:spcAft>
                        <a:tabLst>
                          <a:tab pos="452120" algn="l"/>
                        </a:tabLst>
                      </a:pPr>
                      <a:r>
                        <a:rPr lang="ru-RU" sz="1500" b="0" i="0" u="none" strike="noStrike" dirty="0">
                          <a:solidFill>
                            <a:srgbClr val="000000"/>
                          </a:solidFill>
                          <a:effectLst/>
                          <a:latin typeface="Times New Roman" panose="02020603050405020304" pitchFamily="18" charset="0"/>
                          <a:cs typeface="Times New Roman" panose="02020603050405020304" pitchFamily="18" charset="0"/>
                        </a:rPr>
                        <a:t>5К1 </a:t>
                      </a:r>
                      <a:endParaRPr lang="ru-RU" sz="15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tc>
                  <a:txBody>
                    <a:bodyPr/>
                    <a:lstStyle/>
                    <a:p>
                      <a:pPr algn="l" fontAlgn="b"/>
                      <a:r>
                        <a:rPr lang="ru-RU" sz="1500" b="0" i="0" u="none" strike="noStrike" dirty="0">
                          <a:solidFill>
                            <a:srgbClr val="000000"/>
                          </a:solidFill>
                          <a:effectLst/>
                          <a:latin typeface="Times New Roman" panose="02020603050405020304" pitchFamily="18" charset="0"/>
                          <a:cs typeface="Times New Roman" panose="02020603050405020304" pitchFamily="18" charset="0"/>
                        </a:rPr>
                        <a:t>Владеть элементарными умениями отвечать на вопросы по прочитанному произведению</a:t>
                      </a:r>
                    </a:p>
                  </a:txBody>
                  <a:tcPr marL="9525" marR="9525" marT="9525" marB="0" anchor="b">
                    <a:noFill/>
                  </a:tcPr>
                </a:tc>
                <a:extLst>
                  <a:ext uri="{0D108BD9-81ED-4DB2-BD59-A6C34878D82A}">
                    <a16:rowId xmlns:a16="http://schemas.microsoft.com/office/drawing/2014/main" val="1786510207"/>
                  </a:ext>
                </a:extLst>
              </a:tr>
              <a:tr h="204635">
                <a:tc>
                  <a:txBody>
                    <a:bodyPr/>
                    <a:lstStyle/>
                    <a:p>
                      <a:pPr algn="ctr">
                        <a:lnSpc>
                          <a:spcPct val="115000"/>
                        </a:lnSpc>
                        <a:spcBef>
                          <a:spcPts val="55"/>
                        </a:spcBef>
                        <a:spcAft>
                          <a:spcPts val="0"/>
                        </a:spcAft>
                        <a:tabLst>
                          <a:tab pos="452120" algn="l"/>
                        </a:tabLst>
                      </a:pPr>
                      <a:r>
                        <a:rPr lang="ru-RU" sz="1500" b="0" i="0" u="none" strike="noStrike" dirty="0">
                          <a:solidFill>
                            <a:srgbClr val="000000"/>
                          </a:solidFill>
                          <a:effectLst/>
                          <a:latin typeface="Times New Roman" panose="02020603050405020304" pitchFamily="18" charset="0"/>
                          <a:cs typeface="Times New Roman" panose="02020603050405020304" pitchFamily="18" charset="0"/>
                        </a:rPr>
                        <a:t>5К2 </a:t>
                      </a:r>
                      <a:endParaRPr lang="ru-RU" sz="15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tc>
                  <a:txBody>
                    <a:bodyPr/>
                    <a:lstStyle/>
                    <a:p>
                      <a:pPr algn="l" fontAlgn="b"/>
                      <a:r>
                        <a:rPr lang="ru-RU" sz="1500" b="0" i="0" u="none" strike="noStrike" dirty="0">
                          <a:solidFill>
                            <a:srgbClr val="000000"/>
                          </a:solidFill>
                          <a:effectLst/>
                          <a:latin typeface="Times New Roman" panose="02020603050405020304" pitchFamily="18" charset="0"/>
                          <a:cs typeface="Times New Roman" panose="02020603050405020304" pitchFamily="18" charset="0"/>
                        </a:rPr>
                        <a:t>Владеть элементарными умениями воспринимать, анализировать, интерпретировать и оценивать прочитанные произведения</a:t>
                      </a:r>
                    </a:p>
                  </a:txBody>
                  <a:tcPr marL="9525" marR="9525" marT="9525" marB="0" anchor="b">
                    <a:noFill/>
                  </a:tcPr>
                </a:tc>
                <a:extLst>
                  <a:ext uri="{0D108BD9-81ED-4DB2-BD59-A6C34878D82A}">
                    <a16:rowId xmlns:a16="http://schemas.microsoft.com/office/drawing/2014/main" val="2666709235"/>
                  </a:ext>
                </a:extLst>
              </a:tr>
              <a:tr h="381743">
                <a:tc>
                  <a:txBody>
                    <a:bodyPr/>
                    <a:lstStyle/>
                    <a:p>
                      <a:pPr algn="ctr">
                        <a:lnSpc>
                          <a:spcPct val="115000"/>
                        </a:lnSpc>
                        <a:spcBef>
                          <a:spcPts val="55"/>
                        </a:spcBef>
                        <a:spcAft>
                          <a:spcPts val="0"/>
                        </a:spcAft>
                        <a:tabLst>
                          <a:tab pos="452120" algn="l"/>
                        </a:tabLst>
                      </a:pPr>
                      <a:r>
                        <a:rPr lang="ru-RU" sz="1500" b="0" i="0" u="none" strike="noStrike" dirty="0">
                          <a:solidFill>
                            <a:srgbClr val="000000"/>
                          </a:solidFill>
                          <a:effectLst/>
                          <a:latin typeface="Times New Roman" panose="02020603050405020304" pitchFamily="18" charset="0"/>
                          <a:cs typeface="Times New Roman" panose="02020603050405020304" pitchFamily="18" charset="0"/>
                        </a:rPr>
                        <a:t>5К3</a:t>
                      </a:r>
                      <a:endParaRPr lang="ru-RU" sz="15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tc>
                  <a:txBody>
                    <a:bodyPr/>
                    <a:lstStyle/>
                    <a:p>
                      <a:pPr algn="l" fontAlgn="b"/>
                      <a:r>
                        <a:rPr lang="ru-RU" sz="1500" b="0" i="0" u="none" strike="noStrike" dirty="0">
                          <a:solidFill>
                            <a:srgbClr val="000000"/>
                          </a:solidFill>
                          <a:effectLst/>
                          <a:latin typeface="Times New Roman" panose="02020603050405020304" pitchFamily="18" charset="0"/>
                          <a:cs typeface="Times New Roman" panose="02020603050405020304" pitchFamily="18" charset="0"/>
                        </a:rPr>
                        <a:t>Владеть элементарными умениями создавать письменные высказывания разных жанров объемом не менее 20 слов (с учетом литературного развития обучающихся) </a:t>
                      </a:r>
                    </a:p>
                  </a:txBody>
                  <a:tcPr marL="9525" marR="9525" marT="9525" marB="0" anchor="b">
                    <a:noFill/>
                  </a:tcPr>
                </a:tc>
                <a:extLst>
                  <a:ext uri="{0D108BD9-81ED-4DB2-BD59-A6C34878D82A}">
                    <a16:rowId xmlns:a16="http://schemas.microsoft.com/office/drawing/2014/main" val="1263097136"/>
                  </a:ext>
                </a:extLst>
              </a:tr>
              <a:tr h="381743">
                <a:tc>
                  <a:txBody>
                    <a:bodyPr/>
                    <a:lstStyle/>
                    <a:p>
                      <a:pPr algn="ctr">
                        <a:lnSpc>
                          <a:spcPct val="115000"/>
                        </a:lnSpc>
                        <a:spcBef>
                          <a:spcPts val="55"/>
                        </a:spcBef>
                        <a:spcAft>
                          <a:spcPts val="0"/>
                        </a:spcAft>
                        <a:tabLst>
                          <a:tab pos="452120" algn="l"/>
                        </a:tabLst>
                      </a:pPr>
                      <a:r>
                        <a:rPr lang="ru-RU" sz="1500" b="0" dirty="0">
                          <a:effectLst/>
                          <a:latin typeface="Times New Roman" panose="02020603050405020304" pitchFamily="18" charset="0"/>
                          <a:ea typeface="Times New Roman" panose="02020603050405020304" pitchFamily="18" charset="0"/>
                          <a:cs typeface="Times New Roman" panose="02020603050405020304" pitchFamily="18" charset="0"/>
                        </a:rPr>
                        <a:t>6К1</a:t>
                      </a:r>
                    </a:p>
                  </a:txBody>
                  <a:tcPr marL="0" marR="0" marT="0" marB="0" anchor="ctr">
                    <a:noFill/>
                  </a:tcPr>
                </a:tc>
                <a:tc>
                  <a:txBody>
                    <a:bodyPr/>
                    <a:lstStyle/>
                    <a:p>
                      <a:pPr algn="l" fontAlgn="b"/>
                      <a:r>
                        <a:rPr lang="ru-RU" sz="1500" b="0" i="0" u="none" strike="noStrike" dirty="0">
                          <a:solidFill>
                            <a:srgbClr val="000000"/>
                          </a:solidFill>
                          <a:effectLst/>
                          <a:latin typeface="Times New Roman" panose="02020603050405020304" pitchFamily="18" charset="0"/>
                          <a:cs typeface="Times New Roman" panose="02020603050405020304" pitchFamily="18" charset="0"/>
                        </a:rPr>
                        <a:t>Осознавать важность чтения и изучения произведений устного народного творчества и художественной литературы для познания мира, формирования эмоциональных и эстетических впечатлений, а также для собственного развития. Владеть элементарными умениями воспринимать, анализировать, интерпретировать и оценивать прочитанные произведения, характеризовать героев-персонажей</a:t>
                      </a:r>
                    </a:p>
                  </a:txBody>
                  <a:tcPr marL="9525" marR="9525" marT="9525" marB="0" anchor="b">
                    <a:noFill/>
                  </a:tcPr>
                </a:tc>
                <a:extLst>
                  <a:ext uri="{0D108BD9-81ED-4DB2-BD59-A6C34878D82A}">
                    <a16:rowId xmlns:a16="http://schemas.microsoft.com/office/drawing/2014/main" val="220531904"/>
                  </a:ext>
                </a:extLst>
              </a:tr>
              <a:tr h="217687">
                <a:tc>
                  <a:txBody>
                    <a:bodyPr/>
                    <a:lstStyle/>
                    <a:p>
                      <a:pPr algn="ctr">
                        <a:lnSpc>
                          <a:spcPct val="115000"/>
                        </a:lnSpc>
                        <a:spcBef>
                          <a:spcPts val="55"/>
                        </a:spcBef>
                        <a:spcAft>
                          <a:spcPts val="0"/>
                        </a:spcAft>
                        <a:tabLst>
                          <a:tab pos="452120" algn="l"/>
                        </a:tabLst>
                      </a:pPr>
                      <a:r>
                        <a:rPr lang="ru-RU" sz="1500" b="0" dirty="0">
                          <a:effectLst/>
                          <a:latin typeface="Times New Roman" panose="02020603050405020304" pitchFamily="18" charset="0"/>
                          <a:ea typeface="Times New Roman" panose="02020603050405020304" pitchFamily="18" charset="0"/>
                          <a:cs typeface="Times New Roman" panose="02020603050405020304" pitchFamily="18" charset="0"/>
                        </a:rPr>
                        <a:t>6К2</a:t>
                      </a:r>
                    </a:p>
                  </a:txBody>
                  <a:tcPr marL="0" marR="0" marT="0" marB="0" anchor="ctr">
                    <a:noFill/>
                  </a:tcPr>
                </a:tc>
                <a:tc>
                  <a:txBody>
                    <a:bodyPr/>
                    <a:lstStyle/>
                    <a:p>
                      <a:pPr algn="l" fontAlgn="b"/>
                      <a:r>
                        <a:rPr lang="ru-RU" sz="1500" b="0" i="0" u="none" strike="noStrike" dirty="0">
                          <a:solidFill>
                            <a:srgbClr val="000000"/>
                          </a:solidFill>
                          <a:effectLst/>
                          <a:latin typeface="Times New Roman" panose="02020603050405020304" pitchFamily="18" charset="0"/>
                          <a:cs typeface="Times New Roman" panose="02020603050405020304" pitchFamily="18" charset="0"/>
                        </a:rPr>
                        <a:t>Владеть элементарными умениями воспринимать, анализировать, интерпретировать и оценивать прочитанные произведения</a:t>
                      </a:r>
                    </a:p>
                  </a:txBody>
                  <a:tcPr marL="9525" marR="9525" marT="9525" marB="0" anchor="b">
                    <a:noFill/>
                  </a:tcPr>
                </a:tc>
                <a:extLst>
                  <a:ext uri="{0D108BD9-81ED-4DB2-BD59-A6C34878D82A}">
                    <a16:rowId xmlns:a16="http://schemas.microsoft.com/office/drawing/2014/main" val="4077088070"/>
                  </a:ext>
                </a:extLst>
              </a:tr>
              <a:tr h="0">
                <a:tc>
                  <a:txBody>
                    <a:bodyPr/>
                    <a:lstStyle/>
                    <a:p>
                      <a:pPr algn="ctr">
                        <a:lnSpc>
                          <a:spcPct val="115000"/>
                        </a:lnSpc>
                        <a:spcBef>
                          <a:spcPts val="55"/>
                        </a:spcBef>
                        <a:spcAft>
                          <a:spcPts val="0"/>
                        </a:spcAft>
                        <a:tabLst>
                          <a:tab pos="452120" algn="l"/>
                        </a:tabLst>
                      </a:pPr>
                      <a:r>
                        <a:rPr lang="ru-RU" sz="1500" b="0" dirty="0">
                          <a:effectLst/>
                          <a:latin typeface="Times New Roman" panose="02020603050405020304" pitchFamily="18" charset="0"/>
                          <a:ea typeface="Times New Roman" panose="02020603050405020304" pitchFamily="18" charset="0"/>
                          <a:cs typeface="Times New Roman" panose="02020603050405020304" pitchFamily="18" charset="0"/>
                        </a:rPr>
                        <a:t>6К3</a:t>
                      </a:r>
                    </a:p>
                  </a:txBody>
                  <a:tcPr marL="0" marR="0" marT="0" marB="0" anchor="ctr">
                    <a:noFill/>
                  </a:tcPr>
                </a:tc>
                <a:tc>
                  <a:txBody>
                    <a:bodyPr/>
                    <a:lstStyle/>
                    <a:p>
                      <a:pPr algn="l" fontAlgn="b"/>
                      <a:r>
                        <a:rPr lang="ru-RU" sz="1500" b="0" i="0" u="none" strike="noStrike" dirty="0">
                          <a:solidFill>
                            <a:srgbClr val="000000"/>
                          </a:solidFill>
                          <a:effectLst/>
                          <a:latin typeface="Times New Roman" panose="02020603050405020304" pitchFamily="18" charset="0"/>
                          <a:cs typeface="Times New Roman" panose="02020603050405020304" pitchFamily="18" charset="0"/>
                        </a:rPr>
                        <a:t>Владеть элементарными умениями подбирать аргументы для оценки прочитанного (с учетом литературного развития обучающихся)</a:t>
                      </a:r>
                    </a:p>
                  </a:txBody>
                  <a:tcPr marL="9525" marR="9525" marT="9525" marB="0" anchor="b">
                    <a:noFill/>
                  </a:tcPr>
                </a:tc>
                <a:extLst>
                  <a:ext uri="{0D108BD9-81ED-4DB2-BD59-A6C34878D82A}">
                    <a16:rowId xmlns:a16="http://schemas.microsoft.com/office/drawing/2014/main" val="3394255558"/>
                  </a:ext>
                </a:extLst>
              </a:tr>
              <a:tr h="381743">
                <a:tc>
                  <a:txBody>
                    <a:bodyPr/>
                    <a:lstStyle/>
                    <a:p>
                      <a:pPr algn="ctr">
                        <a:lnSpc>
                          <a:spcPct val="115000"/>
                        </a:lnSpc>
                        <a:spcBef>
                          <a:spcPts val="55"/>
                        </a:spcBef>
                        <a:spcAft>
                          <a:spcPts val="0"/>
                        </a:spcAft>
                        <a:tabLst>
                          <a:tab pos="452120" algn="l"/>
                        </a:tabLst>
                      </a:pPr>
                      <a:r>
                        <a:rPr lang="ru-RU" sz="1500" b="0" dirty="0">
                          <a:effectLst/>
                          <a:latin typeface="Times New Roman" panose="02020603050405020304" pitchFamily="18" charset="0"/>
                          <a:ea typeface="Times New Roman" panose="02020603050405020304" pitchFamily="18" charset="0"/>
                          <a:cs typeface="Times New Roman" panose="02020603050405020304" pitchFamily="18" charset="0"/>
                        </a:rPr>
                        <a:t>6К4</a:t>
                      </a:r>
                    </a:p>
                  </a:txBody>
                  <a:tcPr marL="0" marR="0" marT="0" marB="0" anchor="ctr">
                    <a:noFill/>
                  </a:tcPr>
                </a:tc>
                <a:tc>
                  <a:txBody>
                    <a:bodyPr/>
                    <a:lstStyle/>
                    <a:p>
                      <a:pPr algn="l" fontAlgn="b"/>
                      <a:r>
                        <a:rPr lang="ru-RU" sz="1500" b="0" i="0" u="none" strike="noStrike" dirty="0">
                          <a:solidFill>
                            <a:srgbClr val="000000"/>
                          </a:solidFill>
                          <a:effectLst/>
                          <a:latin typeface="Times New Roman" panose="02020603050405020304" pitchFamily="18" charset="0"/>
                          <a:cs typeface="Times New Roman" panose="02020603050405020304" pitchFamily="18" charset="0"/>
                        </a:rPr>
                        <a:t>Владеть элементарными умениями создавать письменные высказывания разных жанров объемом не менее 50 слов (с учетом литературного развития обучающихся); подбирать аргументы для оценки прочитанного (с учетом литературного развития обучающихся) </a:t>
                      </a:r>
                    </a:p>
                  </a:txBody>
                  <a:tcPr marL="9525" marR="9525" marT="9525" marB="0" anchor="b">
                    <a:noFill/>
                  </a:tcPr>
                </a:tc>
                <a:extLst>
                  <a:ext uri="{0D108BD9-81ED-4DB2-BD59-A6C34878D82A}">
                    <a16:rowId xmlns:a16="http://schemas.microsoft.com/office/drawing/2014/main" val="846007802"/>
                  </a:ext>
                </a:extLst>
              </a:tr>
            </a:tbl>
          </a:graphicData>
        </a:graphic>
      </p:graphicFrame>
      <p:sp>
        <p:nvSpPr>
          <p:cNvPr id="6" name="Заголовок 3">
            <a:extLst>
              <a:ext uri="{FF2B5EF4-FFF2-40B4-BE49-F238E27FC236}">
                <a16:creationId xmlns:a16="http://schemas.microsoft.com/office/drawing/2014/main" id="{6AA098EB-00A5-4472-B92F-2DD914CDD303}"/>
              </a:ext>
            </a:extLst>
          </p:cNvPr>
          <p:cNvSpPr>
            <a:spLocks noGrp="1"/>
          </p:cNvSpPr>
          <p:nvPr>
            <p:ph type="title"/>
          </p:nvPr>
        </p:nvSpPr>
        <p:spPr>
          <a:xfrm>
            <a:off x="3660469" y="272660"/>
            <a:ext cx="10728960" cy="594360"/>
          </a:xfrm>
        </p:spPr>
        <p:txBody>
          <a:bodyPr/>
          <a:lstStyle/>
          <a:p>
            <a:r>
              <a:rPr lang="ru-RU" dirty="0"/>
              <a:t>Требования (умения)</a:t>
            </a:r>
          </a:p>
        </p:txBody>
      </p:sp>
      <p:sp>
        <p:nvSpPr>
          <p:cNvPr id="7" name="TextBox 6">
            <a:extLst>
              <a:ext uri="{FF2B5EF4-FFF2-40B4-BE49-F238E27FC236}">
                <a16:creationId xmlns:a16="http://schemas.microsoft.com/office/drawing/2014/main" id="{CCC7020E-9F2B-4B03-B647-A7FD7141D53E}"/>
              </a:ext>
            </a:extLst>
          </p:cNvPr>
          <p:cNvSpPr txBox="1"/>
          <p:nvPr/>
        </p:nvSpPr>
        <p:spPr>
          <a:xfrm>
            <a:off x="10716340" y="19195"/>
            <a:ext cx="1475660" cy="276999"/>
          </a:xfrm>
          <a:prstGeom prst="rect">
            <a:avLst/>
          </a:prstGeom>
          <a:noFill/>
        </p:spPr>
        <p:txBody>
          <a:bodyPr wrap="none" rtlCol="0">
            <a:spAutoFit/>
          </a:bodyPr>
          <a:lstStyle/>
          <a:p>
            <a:r>
              <a:rPr lang="ru-RU" sz="1200" dirty="0">
                <a:solidFill>
                  <a:schemeClr val="tx2">
                    <a:lumMod val="40000"/>
                    <a:lumOff val="60000"/>
                  </a:schemeClr>
                </a:solidFill>
              </a:rPr>
              <a:t>Литература, 5 класс</a:t>
            </a:r>
          </a:p>
        </p:txBody>
      </p:sp>
    </p:spTree>
    <p:extLst>
      <p:ext uri="{BB962C8B-B14F-4D97-AF65-F5344CB8AC3E}">
        <p14:creationId xmlns:p14="http://schemas.microsoft.com/office/powerpoint/2010/main" val="325187243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8650605" cy="762513"/>
          </a:xfrm>
        </p:spPr>
        <p:txBody>
          <a:bodyPr>
            <a:noAutofit/>
          </a:bodyPr>
          <a:lstStyle/>
          <a:p>
            <a:r>
              <a:rPr lang="ru-RU" sz="1800" b="1" dirty="0"/>
              <a:t>Изменение доли участников по качеству знаний («4»+»5») по результатам ВПР в  2025-2026 гг. </a:t>
            </a:r>
            <a:br>
              <a:rPr lang="ru-RU" sz="1800" b="1" dirty="0"/>
            </a:br>
            <a:r>
              <a:rPr lang="ru-RU" sz="1400" b="1" u="sng" dirty="0"/>
              <a:t>В  параллели 5 классов впервые проводилась ВПР по литературе в 2025 г.</a:t>
            </a:r>
            <a:endParaRPr lang="ru-RU" sz="1800" b="1" dirty="0"/>
          </a:p>
        </p:txBody>
      </p:sp>
      <p:graphicFrame>
        <p:nvGraphicFramePr>
          <p:cNvPr id="5" name="Диаграмма 4">
            <a:extLst>
              <a:ext uri="{FF2B5EF4-FFF2-40B4-BE49-F238E27FC236}">
                <a16:creationId xmlns:a16="http://schemas.microsoft.com/office/drawing/2014/main" id="{B778A58D-E6E9-4DE1-8D27-8FDCACC32A8C}"/>
              </a:ext>
            </a:extLst>
          </p:cNvPr>
          <p:cNvGraphicFramePr/>
          <p:nvPr>
            <p:extLst>
              <p:ext uri="{D42A27DB-BD31-4B8C-83A1-F6EECF244321}">
                <p14:modId xmlns:p14="http://schemas.microsoft.com/office/powerpoint/2010/main" val="2967707960"/>
              </p:ext>
            </p:extLst>
          </p:nvPr>
        </p:nvGraphicFramePr>
        <p:xfrm>
          <a:off x="98854" y="977153"/>
          <a:ext cx="11986054" cy="277569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Диаграмма 6">
            <a:extLst>
              <a:ext uri="{FF2B5EF4-FFF2-40B4-BE49-F238E27FC236}">
                <a16:creationId xmlns:a16="http://schemas.microsoft.com/office/drawing/2014/main" id="{8FAA810D-E1F2-4CF0-9CEE-B6A9C74CD080}"/>
              </a:ext>
            </a:extLst>
          </p:cNvPr>
          <p:cNvGraphicFramePr/>
          <p:nvPr>
            <p:extLst>
              <p:ext uri="{D42A27DB-BD31-4B8C-83A1-F6EECF244321}">
                <p14:modId xmlns:p14="http://schemas.microsoft.com/office/powerpoint/2010/main" val="399925834"/>
              </p:ext>
            </p:extLst>
          </p:nvPr>
        </p:nvGraphicFramePr>
        <p:xfrm>
          <a:off x="0" y="3429000"/>
          <a:ext cx="12093146" cy="3295652"/>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368CF010-9B07-4027-91F0-FB206BFE3F97}"/>
              </a:ext>
            </a:extLst>
          </p:cNvPr>
          <p:cNvSpPr txBox="1"/>
          <p:nvPr/>
        </p:nvSpPr>
        <p:spPr>
          <a:xfrm>
            <a:off x="10716340" y="19195"/>
            <a:ext cx="1475660" cy="276999"/>
          </a:xfrm>
          <a:prstGeom prst="rect">
            <a:avLst/>
          </a:prstGeom>
          <a:noFill/>
        </p:spPr>
        <p:txBody>
          <a:bodyPr wrap="none" rtlCol="0">
            <a:spAutoFit/>
          </a:bodyPr>
          <a:lstStyle/>
          <a:p>
            <a:r>
              <a:rPr lang="ru-RU" sz="1200" dirty="0">
                <a:solidFill>
                  <a:schemeClr val="tx2">
                    <a:lumMod val="40000"/>
                    <a:lumOff val="60000"/>
                  </a:schemeClr>
                </a:solidFill>
              </a:rPr>
              <a:t>Литература, 5 класс</a:t>
            </a:r>
          </a:p>
        </p:txBody>
      </p:sp>
    </p:spTree>
    <p:extLst>
      <p:ext uri="{BB962C8B-B14F-4D97-AF65-F5344CB8AC3E}">
        <p14:creationId xmlns:p14="http://schemas.microsoft.com/office/powerpoint/2010/main" val="37910392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a:extLst>
              <a:ext uri="{FF2B5EF4-FFF2-40B4-BE49-F238E27FC236}">
                <a16:creationId xmlns:a16="http://schemas.microsoft.com/office/drawing/2014/main" id="{923AEC73-3C65-42DB-8517-994DE7F35046}"/>
              </a:ext>
            </a:extLst>
          </p:cNvPr>
          <p:cNvGraphicFramePr>
            <a:graphicFrameLocks noGrp="1"/>
          </p:cNvGraphicFramePr>
          <p:nvPr>
            <p:extLst>
              <p:ext uri="{D42A27DB-BD31-4B8C-83A1-F6EECF244321}">
                <p14:modId xmlns:p14="http://schemas.microsoft.com/office/powerpoint/2010/main" val="155607212"/>
              </p:ext>
            </p:extLst>
          </p:nvPr>
        </p:nvGraphicFramePr>
        <p:xfrm>
          <a:off x="254949" y="1029325"/>
          <a:ext cx="11461335" cy="5288407"/>
        </p:xfrm>
        <a:graphic>
          <a:graphicData uri="http://schemas.openxmlformats.org/drawingml/2006/table">
            <a:tbl>
              <a:tblPr firstRow="1" firstCol="1" lastRow="1" lastCol="1" bandRow="1" bandCol="1">
                <a:noFill/>
                <a:tableStyleId>{5940675A-B579-460E-94D1-54222C63F5DA}</a:tableStyleId>
              </a:tblPr>
              <a:tblGrid>
                <a:gridCol w="462615">
                  <a:extLst>
                    <a:ext uri="{9D8B030D-6E8A-4147-A177-3AD203B41FA5}">
                      <a16:colId xmlns:a16="http://schemas.microsoft.com/office/drawing/2014/main" val="1602300257"/>
                    </a:ext>
                  </a:extLst>
                </a:gridCol>
                <a:gridCol w="10998720">
                  <a:extLst>
                    <a:ext uri="{9D8B030D-6E8A-4147-A177-3AD203B41FA5}">
                      <a16:colId xmlns:a16="http://schemas.microsoft.com/office/drawing/2014/main" val="3427477491"/>
                    </a:ext>
                  </a:extLst>
                </a:gridCol>
              </a:tblGrid>
              <a:tr h="308859">
                <a:tc>
                  <a:txBody>
                    <a:bodyPr/>
                    <a:lstStyle/>
                    <a:p>
                      <a:pPr algn="ctr">
                        <a:lnSpc>
                          <a:spcPct val="115000"/>
                        </a:lnSpc>
                        <a:spcBef>
                          <a:spcPts val="55"/>
                        </a:spcBef>
                        <a:spcAft>
                          <a:spcPts val="0"/>
                        </a:spcAft>
                        <a:tabLst>
                          <a:tab pos="452120" algn="l"/>
                        </a:tabLst>
                      </a:pPr>
                      <a:r>
                        <a:rPr lang="ru-RU" sz="1600" b="1" dirty="0">
                          <a:effectLst/>
                          <a:latin typeface="Times New Roman" panose="02020603050405020304" pitchFamily="18" charset="0"/>
                          <a:cs typeface="Times New Roman" panose="02020603050405020304" pitchFamily="18" charset="0"/>
                        </a:rPr>
                        <a:t>№</a:t>
                      </a:r>
                    </a:p>
                    <a:p>
                      <a:pPr algn="ctr">
                        <a:lnSpc>
                          <a:spcPct val="115000"/>
                        </a:lnSpc>
                        <a:spcBef>
                          <a:spcPts val="55"/>
                        </a:spcBef>
                        <a:spcAft>
                          <a:spcPts val="0"/>
                        </a:spcAft>
                        <a:tabLst>
                          <a:tab pos="452120" algn="l"/>
                        </a:tabLst>
                      </a:pPr>
                      <a:r>
                        <a:rPr lang="ru-RU" sz="1600" b="1" dirty="0">
                          <a:effectLst/>
                          <a:latin typeface="Times New Roman" panose="02020603050405020304" pitchFamily="18" charset="0"/>
                          <a:cs typeface="Times New Roman" panose="02020603050405020304" pitchFamily="18" charset="0"/>
                        </a:rPr>
                        <a:t>п/п</a:t>
                      </a:r>
                      <a:endParaRPr lang="ru-RU"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a:lnSpc>
                          <a:spcPct val="115000"/>
                        </a:lnSpc>
                        <a:spcBef>
                          <a:spcPts val="55"/>
                        </a:spcBef>
                        <a:spcAft>
                          <a:spcPts val="0"/>
                        </a:spcAft>
                        <a:tabLst>
                          <a:tab pos="452120" algn="l"/>
                        </a:tabLst>
                      </a:pPr>
                      <a:r>
                        <a:rPr lang="ru-RU" sz="1600" b="1" dirty="0">
                          <a:effectLst/>
                          <a:latin typeface="Times New Roman" panose="02020603050405020304" pitchFamily="18" charset="0"/>
                          <a:cs typeface="Times New Roman" panose="02020603050405020304" pitchFamily="18" charset="0"/>
                        </a:rPr>
                        <a:t>Блоки</a:t>
                      </a:r>
                      <a:r>
                        <a:rPr lang="ru-RU" sz="1600" b="1" spc="-35"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ПООП</a:t>
                      </a:r>
                      <a:r>
                        <a:rPr lang="ru-RU" sz="1600" b="1" spc="-35"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a:t>
                      </a:r>
                      <a:r>
                        <a:rPr lang="ru-RU" sz="1600" b="1" spc="-35"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выпускник</a:t>
                      </a:r>
                      <a:r>
                        <a:rPr lang="ru-RU" sz="1600" b="1" spc="-45"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научится</a:t>
                      </a:r>
                      <a:r>
                        <a:rPr lang="ru-RU" sz="1600" b="1" spc="-35"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a:t>
                      </a:r>
                      <a:r>
                        <a:rPr lang="ru-RU" sz="1600" b="1" spc="-20"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получит </a:t>
                      </a:r>
                      <a:r>
                        <a:rPr lang="ru-RU" sz="1600" b="1" spc="-285"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возможность</a:t>
                      </a:r>
                      <a:r>
                        <a:rPr lang="ru-RU" sz="1600" b="1" spc="-10"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научиться</a:t>
                      </a:r>
                      <a:r>
                        <a:rPr lang="ru-RU" sz="1600" b="1" spc="-5"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или</a:t>
                      </a:r>
                      <a:r>
                        <a:rPr lang="ru-RU" sz="1600" b="1" spc="-10"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проверяемые требования</a:t>
                      </a:r>
                      <a:r>
                        <a:rPr lang="ru-RU" sz="1600" b="1" spc="-20"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(умения)</a:t>
                      </a:r>
                      <a:r>
                        <a:rPr lang="ru-RU" sz="1600" b="1" spc="-25"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в</a:t>
                      </a:r>
                      <a:r>
                        <a:rPr lang="ru-RU" sz="1600" b="1" spc="-30"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соответствии</a:t>
                      </a:r>
                      <a:r>
                        <a:rPr lang="ru-RU" sz="1600" b="1" spc="-20"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с</a:t>
                      </a:r>
                      <a:r>
                        <a:rPr lang="ru-RU" sz="1600" b="1" spc="-25"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ФГОС</a:t>
                      </a:r>
                      <a:endParaRPr lang="ru-RU"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extLst>
                  <a:ext uri="{0D108BD9-81ED-4DB2-BD59-A6C34878D82A}">
                    <a16:rowId xmlns:a16="http://schemas.microsoft.com/office/drawing/2014/main" val="373384286"/>
                  </a:ext>
                </a:extLst>
              </a:tr>
              <a:tr h="145252">
                <a:tc>
                  <a:txBody>
                    <a:bodyPr/>
                    <a:lstStyle/>
                    <a:p>
                      <a:pPr algn="ctr">
                        <a:lnSpc>
                          <a:spcPct val="115000"/>
                        </a:lnSpc>
                        <a:spcBef>
                          <a:spcPts val="55"/>
                        </a:spcBef>
                        <a:spcAft>
                          <a:spcPts val="0"/>
                        </a:spcAft>
                        <a:tabLst>
                          <a:tab pos="452120" algn="l"/>
                        </a:tabLst>
                      </a:pPr>
                      <a:r>
                        <a:rPr lang="ru-RU" sz="1600" b="0" i="0" u="none" strike="noStrike" dirty="0">
                          <a:solidFill>
                            <a:srgbClr val="000000"/>
                          </a:solidFill>
                          <a:effectLst/>
                          <a:latin typeface="Times New Roman" panose="02020603050405020304" pitchFamily="18" charset="0"/>
                          <a:cs typeface="Times New Roman" panose="02020603050405020304" pitchFamily="18" charset="0"/>
                        </a:rPr>
                        <a:t>1К1 </a:t>
                      </a:r>
                      <a:endParaRPr lang="ru-RU"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tc>
                  <a:txBody>
                    <a:bodyPr/>
                    <a:lstStyle/>
                    <a:p>
                      <a:pPr algn="l" fontAlgn="b"/>
                      <a:r>
                        <a:rPr lang="ru-RU" sz="1600" b="0" i="0" u="none" strike="noStrike" dirty="0">
                          <a:solidFill>
                            <a:srgbClr val="000000"/>
                          </a:solidFill>
                          <a:effectLst/>
                          <a:latin typeface="Times New Roman" panose="02020603050405020304" pitchFamily="18" charset="0"/>
                          <a:cs typeface="Times New Roman" panose="02020603050405020304" pitchFamily="18" charset="0"/>
                        </a:rPr>
                        <a:t>Соблюдать на письме нормы современного русского литературного языка, в том числе во время списывания текста объемом 90–100 слов</a:t>
                      </a:r>
                    </a:p>
                  </a:txBody>
                  <a:tcPr marL="9525" marR="9525" marT="9525" marB="0" anchor="b">
                    <a:noFill/>
                  </a:tcPr>
                </a:tc>
                <a:extLst>
                  <a:ext uri="{0D108BD9-81ED-4DB2-BD59-A6C34878D82A}">
                    <a16:rowId xmlns:a16="http://schemas.microsoft.com/office/drawing/2014/main" val="192352598"/>
                  </a:ext>
                </a:extLst>
              </a:tr>
              <a:tr h="145252">
                <a:tc>
                  <a:txBody>
                    <a:bodyPr/>
                    <a:lstStyle/>
                    <a:p>
                      <a:pPr algn="ctr">
                        <a:lnSpc>
                          <a:spcPct val="115000"/>
                        </a:lnSpc>
                        <a:spcBef>
                          <a:spcPts val="55"/>
                        </a:spcBef>
                        <a:spcAft>
                          <a:spcPts val="0"/>
                        </a:spcAft>
                        <a:tabLst>
                          <a:tab pos="452120" algn="l"/>
                        </a:tabLst>
                      </a:pPr>
                      <a:r>
                        <a:rPr lang="ru-RU" sz="1600" b="0" i="0" u="none" strike="noStrike" dirty="0">
                          <a:solidFill>
                            <a:srgbClr val="000000"/>
                          </a:solidFill>
                          <a:effectLst/>
                          <a:latin typeface="Times New Roman" panose="02020603050405020304" pitchFamily="18" charset="0"/>
                          <a:cs typeface="Times New Roman" panose="02020603050405020304" pitchFamily="18" charset="0"/>
                        </a:rPr>
                        <a:t>1К2</a:t>
                      </a:r>
                      <a:endParaRPr lang="ru-RU"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tc>
                  <a:txBody>
                    <a:bodyPr/>
                    <a:lstStyle/>
                    <a:p>
                      <a:pPr algn="l" fontAlgn="b"/>
                      <a:r>
                        <a:rPr lang="ru-RU" sz="1600" b="0" i="0" u="none" strike="noStrike" dirty="0">
                          <a:solidFill>
                            <a:srgbClr val="000000"/>
                          </a:solidFill>
                          <a:effectLst/>
                          <a:latin typeface="Times New Roman" panose="02020603050405020304" pitchFamily="18" charset="0"/>
                          <a:cs typeface="Times New Roman" panose="02020603050405020304" pitchFamily="18" charset="0"/>
                        </a:rPr>
                        <a:t>Соблюдать на письме нормы современного русского литературного языка, в том числе во время списывания текста объемом 90–100 слов</a:t>
                      </a:r>
                    </a:p>
                  </a:txBody>
                  <a:tcPr marL="9525" marR="9525" marT="9525" marB="0" anchor="b">
                    <a:noFill/>
                  </a:tcPr>
                </a:tc>
                <a:extLst>
                  <a:ext uri="{0D108BD9-81ED-4DB2-BD59-A6C34878D82A}">
                    <a16:rowId xmlns:a16="http://schemas.microsoft.com/office/drawing/2014/main" val="3369429595"/>
                  </a:ext>
                </a:extLst>
              </a:tr>
              <a:tr h="159022">
                <a:tc>
                  <a:txBody>
                    <a:bodyPr/>
                    <a:lstStyle/>
                    <a:p>
                      <a:pPr algn="ctr">
                        <a:lnSpc>
                          <a:spcPct val="115000"/>
                        </a:lnSpc>
                        <a:spcBef>
                          <a:spcPts val="55"/>
                        </a:spcBef>
                        <a:spcAft>
                          <a:spcPts val="0"/>
                        </a:spcAft>
                        <a:tabLst>
                          <a:tab pos="452120" algn="l"/>
                        </a:tabLst>
                      </a:pPr>
                      <a:r>
                        <a:rPr lang="ru-RU" sz="1600" b="0" i="0" u="none" strike="noStrike" dirty="0">
                          <a:solidFill>
                            <a:srgbClr val="000000"/>
                          </a:solidFill>
                          <a:effectLst/>
                          <a:latin typeface="Times New Roman" panose="02020603050405020304" pitchFamily="18" charset="0"/>
                          <a:cs typeface="Times New Roman" panose="02020603050405020304" pitchFamily="18" charset="0"/>
                        </a:rPr>
                        <a:t>1К3</a:t>
                      </a:r>
                      <a:endParaRPr lang="ru-RU"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tc>
                  <a:txBody>
                    <a:bodyPr/>
                    <a:lstStyle/>
                    <a:p>
                      <a:pPr algn="l" fontAlgn="b"/>
                      <a:r>
                        <a:rPr lang="ru-RU" sz="1600" b="0" i="0" u="none" strike="noStrike" dirty="0">
                          <a:solidFill>
                            <a:srgbClr val="000000"/>
                          </a:solidFill>
                          <a:effectLst/>
                          <a:latin typeface="Times New Roman" panose="02020603050405020304" pitchFamily="18" charset="0"/>
                          <a:cs typeface="Times New Roman" panose="02020603050405020304" pitchFamily="18" charset="0"/>
                        </a:rPr>
                        <a:t>Соблюдать на письме нормы современного русского литературного языка, в том числе во время списывания текста объемом 90–100 слов</a:t>
                      </a:r>
                    </a:p>
                  </a:txBody>
                  <a:tcPr marL="9525" marR="9525" marT="9525" marB="0" anchor="b">
                    <a:noFill/>
                  </a:tcPr>
                </a:tc>
                <a:extLst>
                  <a:ext uri="{0D108BD9-81ED-4DB2-BD59-A6C34878D82A}">
                    <a16:rowId xmlns:a16="http://schemas.microsoft.com/office/drawing/2014/main" val="2673965685"/>
                  </a:ext>
                </a:extLst>
              </a:tr>
              <a:tr h="145252">
                <a:tc>
                  <a:txBody>
                    <a:bodyPr/>
                    <a:lstStyle/>
                    <a:p>
                      <a:pPr algn="ctr">
                        <a:lnSpc>
                          <a:spcPct val="115000"/>
                        </a:lnSpc>
                        <a:spcBef>
                          <a:spcPts val="55"/>
                        </a:spcBef>
                        <a:spcAft>
                          <a:spcPts val="0"/>
                        </a:spcAft>
                        <a:tabLst>
                          <a:tab pos="452120" algn="l"/>
                        </a:tabLst>
                      </a:pPr>
                      <a:r>
                        <a:rPr lang="ru-RU" sz="1600" b="0" i="0" u="none" strike="noStrike" dirty="0">
                          <a:solidFill>
                            <a:srgbClr val="000000"/>
                          </a:solidFill>
                          <a:effectLst/>
                          <a:latin typeface="Times New Roman" panose="02020603050405020304" pitchFamily="18" charset="0"/>
                          <a:cs typeface="Times New Roman" panose="02020603050405020304" pitchFamily="18" charset="0"/>
                        </a:rPr>
                        <a:t>2К1</a:t>
                      </a:r>
                      <a:endParaRPr lang="ru-RU"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tc>
                  <a:txBody>
                    <a:bodyPr/>
                    <a:lstStyle/>
                    <a:p>
                      <a:pPr algn="l" fontAlgn="b"/>
                      <a:r>
                        <a:rPr lang="ru-RU" sz="1600" b="0" i="0" u="none" strike="noStrike" dirty="0">
                          <a:solidFill>
                            <a:srgbClr val="000000"/>
                          </a:solidFill>
                          <a:effectLst/>
                          <a:latin typeface="Times New Roman" panose="02020603050405020304" pitchFamily="18" charset="0"/>
                          <a:cs typeface="Times New Roman" panose="02020603050405020304" pitchFamily="18" charset="0"/>
                        </a:rPr>
                        <a:t>Проводить фонетический анализ слов.</a:t>
                      </a:r>
                    </a:p>
                  </a:txBody>
                  <a:tcPr marL="9525" marR="9525" marT="9525" marB="0" anchor="b">
                    <a:noFill/>
                  </a:tcPr>
                </a:tc>
                <a:extLst>
                  <a:ext uri="{0D108BD9-81ED-4DB2-BD59-A6C34878D82A}">
                    <a16:rowId xmlns:a16="http://schemas.microsoft.com/office/drawing/2014/main" val="2166026924"/>
                  </a:ext>
                </a:extLst>
              </a:tr>
              <a:tr h="145252">
                <a:tc>
                  <a:txBody>
                    <a:bodyPr/>
                    <a:lstStyle/>
                    <a:p>
                      <a:pPr algn="ctr">
                        <a:lnSpc>
                          <a:spcPct val="115000"/>
                        </a:lnSpc>
                        <a:spcBef>
                          <a:spcPts val="55"/>
                        </a:spcBef>
                        <a:spcAft>
                          <a:spcPts val="0"/>
                        </a:spcAft>
                        <a:tabLst>
                          <a:tab pos="452120" algn="l"/>
                        </a:tabLst>
                      </a:pPr>
                      <a:r>
                        <a:rPr lang="ru-RU" sz="1600" b="0" i="0" u="none" strike="noStrike" dirty="0">
                          <a:solidFill>
                            <a:srgbClr val="000000"/>
                          </a:solidFill>
                          <a:effectLst/>
                          <a:latin typeface="Times New Roman" panose="02020603050405020304" pitchFamily="18" charset="0"/>
                          <a:cs typeface="Times New Roman" panose="02020603050405020304" pitchFamily="18" charset="0"/>
                        </a:rPr>
                        <a:t>2К2 </a:t>
                      </a:r>
                      <a:endParaRPr lang="ru-RU"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tc>
                  <a:txBody>
                    <a:bodyPr/>
                    <a:lstStyle/>
                    <a:p>
                      <a:pPr algn="l" fontAlgn="b"/>
                      <a:r>
                        <a:rPr lang="ru-RU" sz="1600" b="0" i="0" u="none" strike="noStrike" dirty="0">
                          <a:solidFill>
                            <a:srgbClr val="000000"/>
                          </a:solidFill>
                          <a:effectLst/>
                          <a:latin typeface="Times New Roman" panose="02020603050405020304" pitchFamily="18" charset="0"/>
                          <a:cs typeface="Times New Roman" panose="02020603050405020304" pitchFamily="18" charset="0"/>
                        </a:rPr>
                        <a:t>Проводить морфологический анализ имен существительных, частичный морфологический анализ имен прилагательных, глаголов (в рамках изученного).</a:t>
                      </a:r>
                    </a:p>
                  </a:txBody>
                  <a:tcPr marL="9525" marR="9525" marT="9525" marB="0" anchor="b">
                    <a:noFill/>
                  </a:tcPr>
                </a:tc>
                <a:extLst>
                  <a:ext uri="{0D108BD9-81ED-4DB2-BD59-A6C34878D82A}">
                    <a16:rowId xmlns:a16="http://schemas.microsoft.com/office/drawing/2014/main" val="1786510207"/>
                  </a:ext>
                </a:extLst>
              </a:tr>
              <a:tr h="145252">
                <a:tc>
                  <a:txBody>
                    <a:bodyPr/>
                    <a:lstStyle/>
                    <a:p>
                      <a:pPr algn="ctr">
                        <a:lnSpc>
                          <a:spcPct val="115000"/>
                        </a:lnSpc>
                        <a:spcBef>
                          <a:spcPts val="55"/>
                        </a:spcBef>
                        <a:spcAft>
                          <a:spcPts val="0"/>
                        </a:spcAft>
                        <a:tabLst>
                          <a:tab pos="452120" algn="l"/>
                        </a:tabLst>
                      </a:pPr>
                      <a:r>
                        <a:rPr lang="ru-RU" sz="1600" b="0" i="0" u="none" strike="noStrike" dirty="0">
                          <a:solidFill>
                            <a:srgbClr val="000000"/>
                          </a:solidFill>
                          <a:effectLst/>
                          <a:latin typeface="Times New Roman" panose="02020603050405020304" pitchFamily="18" charset="0"/>
                          <a:cs typeface="Times New Roman" panose="02020603050405020304" pitchFamily="18" charset="0"/>
                        </a:rPr>
                        <a:t>2К3 </a:t>
                      </a:r>
                      <a:endParaRPr lang="ru-RU"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tc>
                  <a:txBody>
                    <a:bodyPr/>
                    <a:lstStyle/>
                    <a:p>
                      <a:pPr algn="l" fontAlgn="b"/>
                      <a:r>
                        <a:rPr lang="ru-RU" sz="1600" b="0" i="0" u="none" strike="noStrike" dirty="0">
                          <a:solidFill>
                            <a:srgbClr val="000000"/>
                          </a:solidFill>
                          <a:effectLst/>
                          <a:latin typeface="Times New Roman" panose="02020603050405020304" pitchFamily="18" charset="0"/>
                          <a:cs typeface="Times New Roman" panose="02020603050405020304" pitchFamily="18" charset="0"/>
                        </a:rPr>
                        <a:t>Проводить синтаксический анализ простых предложений, проводить пунктуационный анализ простых осложненных и сложных предложений (в рамках изученного)</a:t>
                      </a:r>
                    </a:p>
                  </a:txBody>
                  <a:tcPr marL="9525" marR="9525" marT="9525" marB="0" anchor="b">
                    <a:noFill/>
                  </a:tcPr>
                </a:tc>
                <a:extLst>
                  <a:ext uri="{0D108BD9-81ED-4DB2-BD59-A6C34878D82A}">
                    <a16:rowId xmlns:a16="http://schemas.microsoft.com/office/drawing/2014/main" val="2666709235"/>
                  </a:ext>
                </a:extLst>
              </a:tr>
              <a:tr h="275318">
                <a:tc>
                  <a:txBody>
                    <a:bodyPr/>
                    <a:lstStyle/>
                    <a:p>
                      <a:pPr algn="ctr">
                        <a:lnSpc>
                          <a:spcPct val="115000"/>
                        </a:lnSpc>
                        <a:spcBef>
                          <a:spcPts val="55"/>
                        </a:spcBef>
                        <a:spcAft>
                          <a:spcPts val="0"/>
                        </a:spcAft>
                        <a:tabLst>
                          <a:tab pos="452120" algn="l"/>
                        </a:tabLst>
                      </a:pPr>
                      <a:r>
                        <a:rPr lang="ru-RU" sz="1600" b="0" i="0" u="none" strike="noStrike" dirty="0">
                          <a:solidFill>
                            <a:srgbClr val="000000"/>
                          </a:solidFill>
                          <a:effectLst/>
                          <a:latin typeface="Times New Roman" panose="02020603050405020304" pitchFamily="18" charset="0"/>
                          <a:cs typeface="Times New Roman" panose="02020603050405020304" pitchFamily="18" charset="0"/>
                        </a:rPr>
                        <a:t>3</a:t>
                      </a:r>
                      <a:endParaRPr lang="ru-RU"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tc>
                  <a:txBody>
                    <a:bodyPr/>
                    <a:lstStyle/>
                    <a:p>
                      <a:pPr algn="l" fontAlgn="b"/>
                      <a:r>
                        <a:rPr lang="ru-RU" sz="1600" b="0" i="0" u="none" strike="noStrike" dirty="0">
                          <a:solidFill>
                            <a:srgbClr val="000000"/>
                          </a:solidFill>
                          <a:effectLst/>
                          <a:latin typeface="Times New Roman" panose="02020603050405020304" pitchFamily="18" charset="0"/>
                          <a:cs typeface="Times New Roman" panose="02020603050405020304" pitchFamily="18" charset="0"/>
                        </a:rPr>
                        <a:t>Осуществлять информационную переработку прочитанных научно-учебного, художественного и научно-популярного текстов, включая умения формулировать вопросы по содержанию текста и отвечать на них; осуществлять выбор языковых средств для создания высказывания в соответствии с целью, темой и коммуникативным замыслом</a:t>
                      </a:r>
                    </a:p>
                  </a:txBody>
                  <a:tcPr marL="9525" marR="9525" marT="9525" marB="0" anchor="b">
                    <a:noFill/>
                  </a:tcPr>
                </a:tc>
                <a:extLst>
                  <a:ext uri="{0D108BD9-81ED-4DB2-BD59-A6C34878D82A}">
                    <a16:rowId xmlns:a16="http://schemas.microsoft.com/office/drawing/2014/main" val="1263097136"/>
                  </a:ext>
                </a:extLst>
              </a:tr>
              <a:tr h="145252">
                <a:tc>
                  <a:txBody>
                    <a:bodyPr/>
                    <a:lstStyle/>
                    <a:p>
                      <a:pPr algn="ctr">
                        <a:lnSpc>
                          <a:spcPct val="115000"/>
                        </a:lnSpc>
                        <a:spcBef>
                          <a:spcPts val="55"/>
                        </a:spcBef>
                        <a:spcAft>
                          <a:spcPts val="0"/>
                        </a:spcAft>
                        <a:tabLst>
                          <a:tab pos="452120" algn="l"/>
                        </a:tabLst>
                      </a:pPr>
                      <a:r>
                        <a:rPr lang="ru-RU" sz="1600" b="0" i="0" u="none" strike="noStrike" dirty="0">
                          <a:solidFill>
                            <a:srgbClr val="000000"/>
                          </a:solidFill>
                          <a:effectLst/>
                          <a:latin typeface="Times New Roman" panose="02020603050405020304" pitchFamily="18" charset="0"/>
                          <a:cs typeface="Times New Roman" panose="02020603050405020304" pitchFamily="18" charset="0"/>
                        </a:rPr>
                        <a:t>4.1 </a:t>
                      </a:r>
                      <a:endParaRPr lang="ru-RU"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tc>
                  <a:txBody>
                    <a:bodyPr/>
                    <a:lstStyle/>
                    <a:p>
                      <a:pPr algn="l" fontAlgn="b"/>
                      <a:r>
                        <a:rPr lang="ru-RU" sz="1600" b="0" i="0" u="none" strike="noStrike" dirty="0">
                          <a:solidFill>
                            <a:srgbClr val="000000"/>
                          </a:solidFill>
                          <a:effectLst/>
                          <a:latin typeface="Times New Roman" panose="02020603050405020304" pitchFamily="18" charset="0"/>
                          <a:cs typeface="Times New Roman" panose="02020603050405020304" pitchFamily="18" charset="0"/>
                        </a:rPr>
                        <a:t>Объяснять лексическое значение слова разными способами (подбор однокоренных слов, подбор синонимов и антонимов, определение значения слова по контексту) </a:t>
                      </a:r>
                    </a:p>
                  </a:txBody>
                  <a:tcPr marL="9525" marR="9525" marT="9525" marB="0" anchor="b">
                    <a:noFill/>
                  </a:tcPr>
                </a:tc>
                <a:extLst>
                  <a:ext uri="{0D108BD9-81ED-4DB2-BD59-A6C34878D82A}">
                    <a16:rowId xmlns:a16="http://schemas.microsoft.com/office/drawing/2014/main" val="2042040038"/>
                  </a:ext>
                </a:extLst>
              </a:tr>
              <a:tr h="145252">
                <a:tc>
                  <a:txBody>
                    <a:bodyPr/>
                    <a:lstStyle/>
                    <a:p>
                      <a:pPr algn="ctr">
                        <a:lnSpc>
                          <a:spcPct val="115000"/>
                        </a:lnSpc>
                        <a:spcBef>
                          <a:spcPts val="55"/>
                        </a:spcBef>
                        <a:spcAft>
                          <a:spcPts val="0"/>
                        </a:spcAft>
                        <a:tabLst>
                          <a:tab pos="452120" algn="l"/>
                        </a:tabLst>
                      </a:pPr>
                      <a:r>
                        <a:rPr lang="ru-RU" sz="1600" b="0" i="0" u="none" strike="noStrike" dirty="0">
                          <a:solidFill>
                            <a:srgbClr val="000000"/>
                          </a:solidFill>
                          <a:effectLst/>
                          <a:latin typeface="Times New Roman" panose="02020603050405020304" pitchFamily="18" charset="0"/>
                          <a:cs typeface="Times New Roman" panose="02020603050405020304" pitchFamily="18" charset="0"/>
                        </a:rPr>
                        <a:t>4.2</a:t>
                      </a:r>
                      <a:endParaRPr lang="ru-RU"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tc>
                  <a:txBody>
                    <a:bodyPr/>
                    <a:lstStyle/>
                    <a:p>
                      <a:pPr algn="l" fontAlgn="b"/>
                      <a:r>
                        <a:rPr lang="ru-RU" sz="1600" b="0" i="0" u="none" strike="noStrike" dirty="0">
                          <a:solidFill>
                            <a:srgbClr val="000000"/>
                          </a:solidFill>
                          <a:effectLst/>
                          <a:latin typeface="Times New Roman" panose="02020603050405020304" pitchFamily="18" charset="0"/>
                          <a:cs typeface="Times New Roman" panose="02020603050405020304" pitchFamily="18" charset="0"/>
                        </a:rPr>
                        <a:t>Объяснять лексическое значение слова разными способами (подбор однокоренных слов, подбор синонимов и антонимов, определение значения слова по контексту) </a:t>
                      </a:r>
                    </a:p>
                  </a:txBody>
                  <a:tcPr marL="9525" marR="9525" marT="9525" marB="0" anchor="b">
                    <a:noFill/>
                  </a:tcPr>
                </a:tc>
                <a:extLst>
                  <a:ext uri="{0D108BD9-81ED-4DB2-BD59-A6C34878D82A}">
                    <a16:rowId xmlns:a16="http://schemas.microsoft.com/office/drawing/2014/main" val="1729597369"/>
                  </a:ext>
                </a:extLst>
              </a:tr>
              <a:tr h="229512">
                <a:tc>
                  <a:txBody>
                    <a:bodyPr/>
                    <a:lstStyle/>
                    <a:p>
                      <a:pPr algn="ctr">
                        <a:lnSpc>
                          <a:spcPct val="115000"/>
                        </a:lnSpc>
                        <a:spcBef>
                          <a:spcPts val="55"/>
                        </a:spcBef>
                        <a:spcAft>
                          <a:spcPts val="0"/>
                        </a:spcAft>
                        <a:tabLst>
                          <a:tab pos="452120" algn="l"/>
                        </a:tabLst>
                      </a:pPr>
                      <a:r>
                        <a:rPr lang="ru-RU" sz="1600" b="0" i="0" u="none" strike="noStrike" dirty="0">
                          <a:solidFill>
                            <a:srgbClr val="000000"/>
                          </a:solidFill>
                          <a:effectLst/>
                          <a:latin typeface="Times New Roman" panose="02020603050405020304" pitchFamily="18" charset="0"/>
                          <a:cs typeface="Times New Roman" panose="02020603050405020304" pitchFamily="18" charset="0"/>
                        </a:rPr>
                        <a:t>5</a:t>
                      </a:r>
                      <a:endParaRPr lang="ru-RU"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tc>
                  <a:txBody>
                    <a:bodyPr/>
                    <a:lstStyle/>
                    <a:p>
                      <a:pPr algn="l" fontAlgn="b"/>
                      <a:r>
                        <a:rPr lang="ru-RU" sz="1600" b="0" i="0" u="none" strike="noStrike" dirty="0">
                          <a:solidFill>
                            <a:srgbClr val="000000"/>
                          </a:solidFill>
                          <a:effectLst/>
                          <a:latin typeface="Times New Roman" panose="02020603050405020304" pitchFamily="18" charset="0"/>
                          <a:cs typeface="Times New Roman" panose="02020603050405020304" pitchFamily="18" charset="0"/>
                        </a:rPr>
                        <a:t>Соблюдать нормы постановки ударения (в рамках изученного)</a:t>
                      </a:r>
                    </a:p>
                  </a:txBody>
                  <a:tcPr marL="9525" marR="9525" marT="9525" marB="0" anchor="b">
                    <a:noFill/>
                  </a:tcPr>
                </a:tc>
                <a:extLst>
                  <a:ext uri="{0D108BD9-81ED-4DB2-BD59-A6C34878D82A}">
                    <a16:rowId xmlns:a16="http://schemas.microsoft.com/office/drawing/2014/main" val="2666088144"/>
                  </a:ext>
                </a:extLst>
              </a:tr>
            </a:tbl>
          </a:graphicData>
        </a:graphic>
      </p:graphicFrame>
      <p:sp>
        <p:nvSpPr>
          <p:cNvPr id="6" name="Заголовок 3">
            <a:extLst>
              <a:ext uri="{FF2B5EF4-FFF2-40B4-BE49-F238E27FC236}">
                <a16:creationId xmlns:a16="http://schemas.microsoft.com/office/drawing/2014/main" id="{6AA098EB-00A5-4472-B92F-2DD914CDD303}"/>
              </a:ext>
            </a:extLst>
          </p:cNvPr>
          <p:cNvSpPr>
            <a:spLocks noGrp="1"/>
          </p:cNvSpPr>
          <p:nvPr>
            <p:ph type="title"/>
          </p:nvPr>
        </p:nvSpPr>
        <p:spPr>
          <a:xfrm>
            <a:off x="3660469" y="272660"/>
            <a:ext cx="10728960" cy="594360"/>
          </a:xfrm>
        </p:spPr>
        <p:txBody>
          <a:bodyPr/>
          <a:lstStyle/>
          <a:p>
            <a:r>
              <a:rPr lang="ru-RU" dirty="0"/>
              <a:t>Требования (умения)</a:t>
            </a:r>
          </a:p>
        </p:txBody>
      </p:sp>
      <p:sp>
        <p:nvSpPr>
          <p:cNvPr id="5" name="TextBox 4">
            <a:extLst>
              <a:ext uri="{FF2B5EF4-FFF2-40B4-BE49-F238E27FC236}">
                <a16:creationId xmlns:a16="http://schemas.microsoft.com/office/drawing/2014/main" id="{029E71BB-5CA3-43B7-A296-47C5812B3071}"/>
              </a:ext>
            </a:extLst>
          </p:cNvPr>
          <p:cNvSpPr txBox="1"/>
          <p:nvPr/>
        </p:nvSpPr>
        <p:spPr>
          <a:xfrm>
            <a:off x="10562067" y="17520"/>
            <a:ext cx="1629933" cy="276999"/>
          </a:xfrm>
          <a:prstGeom prst="rect">
            <a:avLst/>
          </a:prstGeom>
          <a:noFill/>
        </p:spPr>
        <p:txBody>
          <a:bodyPr wrap="none" rtlCol="0">
            <a:spAutoFit/>
          </a:bodyPr>
          <a:lstStyle/>
          <a:p>
            <a:r>
              <a:rPr lang="ru-RU" sz="1200" dirty="0">
                <a:solidFill>
                  <a:schemeClr val="tx2">
                    <a:lumMod val="40000"/>
                    <a:lumOff val="60000"/>
                  </a:schemeClr>
                </a:solidFill>
              </a:rPr>
              <a:t>Русский язык, 5 класс</a:t>
            </a:r>
          </a:p>
        </p:txBody>
      </p:sp>
    </p:spTree>
    <p:extLst>
      <p:ext uri="{BB962C8B-B14F-4D97-AF65-F5344CB8AC3E}">
        <p14:creationId xmlns:p14="http://schemas.microsoft.com/office/powerpoint/2010/main" val="19804482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300365"/>
            <a:ext cx="6688455" cy="509260"/>
          </a:xfrm>
        </p:spPr>
        <p:txBody>
          <a:bodyPr>
            <a:noAutofit/>
          </a:bodyPr>
          <a:lstStyle/>
          <a:p>
            <a:r>
              <a:rPr lang="ru-RU" sz="2000" b="1" dirty="0"/>
              <a:t>Достижение планируемых результатов</a:t>
            </a:r>
          </a:p>
        </p:txBody>
      </p:sp>
      <p:sp>
        <p:nvSpPr>
          <p:cNvPr id="13" name="TextBox 12">
            <a:extLst>
              <a:ext uri="{FF2B5EF4-FFF2-40B4-BE49-F238E27FC236}">
                <a16:creationId xmlns:a16="http://schemas.microsoft.com/office/drawing/2014/main" id="{B5F01B13-85DB-409C-AA3B-7538BD705CE6}"/>
              </a:ext>
            </a:extLst>
          </p:cNvPr>
          <p:cNvSpPr txBox="1"/>
          <p:nvPr/>
        </p:nvSpPr>
        <p:spPr>
          <a:xfrm>
            <a:off x="10716340" y="19195"/>
            <a:ext cx="1475660" cy="276999"/>
          </a:xfrm>
          <a:prstGeom prst="rect">
            <a:avLst/>
          </a:prstGeom>
          <a:noFill/>
        </p:spPr>
        <p:txBody>
          <a:bodyPr wrap="none" rtlCol="0">
            <a:spAutoFit/>
          </a:bodyPr>
          <a:lstStyle/>
          <a:p>
            <a:r>
              <a:rPr lang="ru-RU" sz="1200" dirty="0">
                <a:solidFill>
                  <a:schemeClr val="tx2">
                    <a:lumMod val="40000"/>
                    <a:lumOff val="60000"/>
                  </a:schemeClr>
                </a:solidFill>
              </a:rPr>
              <a:t>Литература, 5 класс</a:t>
            </a:r>
          </a:p>
        </p:txBody>
      </p:sp>
      <p:pic>
        <p:nvPicPr>
          <p:cNvPr id="4" name="Рисунок 3">
            <a:extLst>
              <a:ext uri="{FF2B5EF4-FFF2-40B4-BE49-F238E27FC236}">
                <a16:creationId xmlns:a16="http://schemas.microsoft.com/office/drawing/2014/main" id="{FA587031-657E-4B27-B6BE-2E3BA0BFB5A4}"/>
              </a:ext>
            </a:extLst>
          </p:cNvPr>
          <p:cNvPicPr>
            <a:picLocks noChangeAspect="1"/>
          </p:cNvPicPr>
          <p:nvPr/>
        </p:nvPicPr>
        <p:blipFill rotWithShape="1">
          <a:blip r:embed="rId2">
            <a:extLst>
              <a:ext uri="{28A0092B-C50C-407E-A947-70E740481C1C}">
                <a14:useLocalDpi xmlns:a14="http://schemas.microsoft.com/office/drawing/2010/main" val="0"/>
              </a:ext>
            </a:extLst>
          </a:blip>
          <a:srcRect t="8549"/>
          <a:stretch/>
        </p:blipFill>
        <p:spPr>
          <a:xfrm>
            <a:off x="2276029" y="1407459"/>
            <a:ext cx="8007546" cy="4881953"/>
          </a:xfrm>
          <a:prstGeom prst="rect">
            <a:avLst/>
          </a:prstGeom>
        </p:spPr>
      </p:pic>
    </p:spTree>
    <p:extLst>
      <p:ext uri="{BB962C8B-B14F-4D97-AF65-F5344CB8AC3E}">
        <p14:creationId xmlns:p14="http://schemas.microsoft.com/office/powerpoint/2010/main" val="315837054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6688455" cy="509260"/>
          </a:xfrm>
        </p:spPr>
        <p:txBody>
          <a:bodyPr>
            <a:noAutofit/>
          </a:bodyPr>
          <a:lstStyle/>
          <a:p>
            <a:r>
              <a:rPr lang="ru-RU" sz="2000" b="1" dirty="0"/>
              <a:t>Распределение участников по отметкам, %</a:t>
            </a:r>
          </a:p>
        </p:txBody>
      </p:sp>
      <p:sp>
        <p:nvSpPr>
          <p:cNvPr id="8" name="TextBox 7">
            <a:extLst>
              <a:ext uri="{FF2B5EF4-FFF2-40B4-BE49-F238E27FC236}">
                <a16:creationId xmlns:a16="http://schemas.microsoft.com/office/drawing/2014/main" id="{F064CCF3-4FDF-4AAE-8570-87242421CD9C}"/>
              </a:ext>
            </a:extLst>
          </p:cNvPr>
          <p:cNvSpPr txBox="1"/>
          <p:nvPr/>
        </p:nvSpPr>
        <p:spPr>
          <a:xfrm>
            <a:off x="10716340" y="19195"/>
            <a:ext cx="1475660" cy="276999"/>
          </a:xfrm>
          <a:prstGeom prst="rect">
            <a:avLst/>
          </a:prstGeom>
          <a:noFill/>
        </p:spPr>
        <p:txBody>
          <a:bodyPr wrap="none" rtlCol="0">
            <a:spAutoFit/>
          </a:bodyPr>
          <a:lstStyle/>
          <a:p>
            <a:r>
              <a:rPr lang="ru-RU" sz="1200" dirty="0">
                <a:solidFill>
                  <a:schemeClr val="tx2">
                    <a:lumMod val="40000"/>
                    <a:lumOff val="60000"/>
                  </a:schemeClr>
                </a:solidFill>
              </a:rPr>
              <a:t>Литература, 5 класс</a:t>
            </a:r>
          </a:p>
        </p:txBody>
      </p:sp>
      <p:graphicFrame>
        <p:nvGraphicFramePr>
          <p:cNvPr id="4" name="Диаграмма 3">
            <a:extLst>
              <a:ext uri="{FF2B5EF4-FFF2-40B4-BE49-F238E27FC236}">
                <a16:creationId xmlns:a16="http://schemas.microsoft.com/office/drawing/2014/main" id="{99F96E5D-CF9F-40BA-8E0D-F3C2D4E2CC44}"/>
              </a:ext>
            </a:extLst>
          </p:cNvPr>
          <p:cNvGraphicFramePr>
            <a:graphicFrameLocks/>
          </p:cNvGraphicFramePr>
          <p:nvPr>
            <p:extLst>
              <p:ext uri="{D42A27DB-BD31-4B8C-83A1-F6EECF244321}">
                <p14:modId xmlns:p14="http://schemas.microsoft.com/office/powerpoint/2010/main" val="3237687401"/>
              </p:ext>
            </p:extLst>
          </p:nvPr>
        </p:nvGraphicFramePr>
        <p:xfrm>
          <a:off x="487051" y="884096"/>
          <a:ext cx="11217897" cy="575977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4102024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6688455" cy="509260"/>
          </a:xfrm>
        </p:spPr>
        <p:txBody>
          <a:bodyPr>
            <a:normAutofit/>
          </a:bodyPr>
          <a:lstStyle/>
          <a:p>
            <a:r>
              <a:rPr lang="ru-RU" b="1" dirty="0"/>
              <a:t>Распределение первичных баллов</a:t>
            </a:r>
          </a:p>
        </p:txBody>
      </p:sp>
      <p:sp>
        <p:nvSpPr>
          <p:cNvPr id="13" name="TextBox 12">
            <a:extLst>
              <a:ext uri="{FF2B5EF4-FFF2-40B4-BE49-F238E27FC236}">
                <a16:creationId xmlns:a16="http://schemas.microsoft.com/office/drawing/2014/main" id="{A9B1775D-BF22-49B0-BBE2-4C97D8F99B26}"/>
              </a:ext>
            </a:extLst>
          </p:cNvPr>
          <p:cNvSpPr txBox="1"/>
          <p:nvPr/>
        </p:nvSpPr>
        <p:spPr>
          <a:xfrm>
            <a:off x="10716340" y="19195"/>
            <a:ext cx="1475660" cy="276999"/>
          </a:xfrm>
          <a:prstGeom prst="rect">
            <a:avLst/>
          </a:prstGeom>
          <a:noFill/>
        </p:spPr>
        <p:txBody>
          <a:bodyPr wrap="none" rtlCol="0">
            <a:spAutoFit/>
          </a:bodyPr>
          <a:lstStyle/>
          <a:p>
            <a:r>
              <a:rPr lang="ru-RU" sz="1200" dirty="0">
                <a:solidFill>
                  <a:schemeClr val="tx2">
                    <a:lumMod val="40000"/>
                    <a:lumOff val="60000"/>
                  </a:schemeClr>
                </a:solidFill>
              </a:rPr>
              <a:t>Литература, 5 класс</a:t>
            </a:r>
          </a:p>
        </p:txBody>
      </p:sp>
      <p:pic>
        <p:nvPicPr>
          <p:cNvPr id="4" name="Рисунок 3">
            <a:extLst>
              <a:ext uri="{FF2B5EF4-FFF2-40B4-BE49-F238E27FC236}">
                <a16:creationId xmlns:a16="http://schemas.microsoft.com/office/drawing/2014/main" id="{241E0496-182E-46BB-824D-D61B0F1286BE}"/>
              </a:ext>
            </a:extLst>
          </p:cNvPr>
          <p:cNvPicPr>
            <a:picLocks noChangeAspect="1"/>
          </p:cNvPicPr>
          <p:nvPr/>
        </p:nvPicPr>
        <p:blipFill rotWithShape="1">
          <a:blip r:embed="rId2">
            <a:extLst>
              <a:ext uri="{28A0092B-C50C-407E-A947-70E740481C1C}">
                <a14:useLocalDpi xmlns:a14="http://schemas.microsoft.com/office/drawing/2010/main" val="0"/>
              </a:ext>
            </a:extLst>
          </a:blip>
          <a:srcRect t="10365"/>
          <a:stretch/>
        </p:blipFill>
        <p:spPr>
          <a:xfrm>
            <a:off x="1553238" y="1214174"/>
            <a:ext cx="9085524" cy="5429186"/>
          </a:xfrm>
          <a:prstGeom prst="rect">
            <a:avLst/>
          </a:prstGeom>
        </p:spPr>
      </p:pic>
      <p:sp>
        <p:nvSpPr>
          <p:cNvPr id="5" name="Стрелка: пятиугольник 4">
            <a:extLst>
              <a:ext uri="{FF2B5EF4-FFF2-40B4-BE49-F238E27FC236}">
                <a16:creationId xmlns:a16="http://schemas.microsoft.com/office/drawing/2014/main" id="{FDC129B0-FD57-4883-A044-FC89C5590CFF}"/>
              </a:ext>
            </a:extLst>
          </p:cNvPr>
          <p:cNvSpPr/>
          <p:nvPr/>
        </p:nvSpPr>
        <p:spPr>
          <a:xfrm rot="5400000">
            <a:off x="9276356" y="905321"/>
            <a:ext cx="374244" cy="472673"/>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dirty="0"/>
              <a:t>5</a:t>
            </a:r>
            <a:endParaRPr lang="ru-RU" dirty="0"/>
          </a:p>
        </p:txBody>
      </p:sp>
      <p:sp>
        <p:nvSpPr>
          <p:cNvPr id="7" name="Стрелка: пятиугольник 6">
            <a:extLst>
              <a:ext uri="{FF2B5EF4-FFF2-40B4-BE49-F238E27FC236}">
                <a16:creationId xmlns:a16="http://schemas.microsoft.com/office/drawing/2014/main" id="{4E9AAD0D-D295-4247-B30C-2F4BBEB2EDDE}"/>
              </a:ext>
            </a:extLst>
          </p:cNvPr>
          <p:cNvSpPr/>
          <p:nvPr/>
        </p:nvSpPr>
        <p:spPr>
          <a:xfrm rot="5400000">
            <a:off x="7949580" y="905321"/>
            <a:ext cx="374244" cy="472673"/>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dirty="0"/>
              <a:t>4</a:t>
            </a:r>
            <a:endParaRPr lang="ru-RU" dirty="0"/>
          </a:p>
        </p:txBody>
      </p:sp>
      <p:sp>
        <p:nvSpPr>
          <p:cNvPr id="8" name="Стрелка: пятиугольник 7">
            <a:extLst>
              <a:ext uri="{FF2B5EF4-FFF2-40B4-BE49-F238E27FC236}">
                <a16:creationId xmlns:a16="http://schemas.microsoft.com/office/drawing/2014/main" id="{8735E616-2552-4731-A132-3E215CA4A7A0}"/>
              </a:ext>
            </a:extLst>
          </p:cNvPr>
          <p:cNvSpPr/>
          <p:nvPr/>
        </p:nvSpPr>
        <p:spPr>
          <a:xfrm rot="5400000">
            <a:off x="6537959" y="934325"/>
            <a:ext cx="374244" cy="472673"/>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dirty="0"/>
              <a:t>3</a:t>
            </a:r>
            <a:endParaRPr lang="ru-RU" dirty="0"/>
          </a:p>
        </p:txBody>
      </p:sp>
    </p:spTree>
    <p:extLst>
      <p:ext uri="{BB962C8B-B14F-4D97-AF65-F5344CB8AC3E}">
        <p14:creationId xmlns:p14="http://schemas.microsoft.com/office/powerpoint/2010/main" val="404541712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6688455" cy="509260"/>
          </a:xfrm>
        </p:spPr>
        <p:txBody>
          <a:bodyPr>
            <a:noAutofit/>
          </a:bodyPr>
          <a:lstStyle/>
          <a:p>
            <a:r>
              <a:rPr lang="ru-RU" sz="2000" b="1" dirty="0"/>
              <a:t>Выполнение заданий группами участников, %</a:t>
            </a:r>
          </a:p>
        </p:txBody>
      </p:sp>
      <p:sp>
        <p:nvSpPr>
          <p:cNvPr id="7" name="TextBox 6">
            <a:extLst>
              <a:ext uri="{FF2B5EF4-FFF2-40B4-BE49-F238E27FC236}">
                <a16:creationId xmlns:a16="http://schemas.microsoft.com/office/drawing/2014/main" id="{6CFB5B62-C74A-4EBD-95A7-E4555A169826}"/>
              </a:ext>
            </a:extLst>
          </p:cNvPr>
          <p:cNvSpPr txBox="1"/>
          <p:nvPr/>
        </p:nvSpPr>
        <p:spPr>
          <a:xfrm>
            <a:off x="10716340" y="19195"/>
            <a:ext cx="1475660" cy="276999"/>
          </a:xfrm>
          <a:prstGeom prst="rect">
            <a:avLst/>
          </a:prstGeom>
          <a:noFill/>
        </p:spPr>
        <p:txBody>
          <a:bodyPr wrap="none" rtlCol="0">
            <a:spAutoFit/>
          </a:bodyPr>
          <a:lstStyle/>
          <a:p>
            <a:r>
              <a:rPr lang="ru-RU" sz="1200" dirty="0">
                <a:solidFill>
                  <a:schemeClr val="tx2">
                    <a:lumMod val="40000"/>
                    <a:lumOff val="60000"/>
                  </a:schemeClr>
                </a:solidFill>
              </a:rPr>
              <a:t>Литература, 5 класс</a:t>
            </a:r>
          </a:p>
        </p:txBody>
      </p:sp>
      <p:pic>
        <p:nvPicPr>
          <p:cNvPr id="3" name="Рисунок 2">
            <a:extLst>
              <a:ext uri="{FF2B5EF4-FFF2-40B4-BE49-F238E27FC236}">
                <a16:creationId xmlns:a16="http://schemas.microsoft.com/office/drawing/2014/main" id="{F440CA4A-7187-4FEF-ACB9-C1D67D83D128}"/>
              </a:ext>
            </a:extLst>
          </p:cNvPr>
          <p:cNvPicPr>
            <a:picLocks noChangeAspect="1"/>
          </p:cNvPicPr>
          <p:nvPr/>
        </p:nvPicPr>
        <p:blipFill rotWithShape="1">
          <a:blip r:embed="rId2">
            <a:extLst>
              <a:ext uri="{28A0092B-C50C-407E-A947-70E740481C1C}">
                <a14:useLocalDpi xmlns:a14="http://schemas.microsoft.com/office/drawing/2010/main" val="0"/>
              </a:ext>
            </a:extLst>
          </a:blip>
          <a:srcRect t="13898"/>
          <a:stretch/>
        </p:blipFill>
        <p:spPr>
          <a:xfrm>
            <a:off x="1951099" y="980388"/>
            <a:ext cx="8765241" cy="5031376"/>
          </a:xfrm>
          <a:prstGeom prst="rect">
            <a:avLst/>
          </a:prstGeom>
        </p:spPr>
      </p:pic>
    </p:spTree>
    <p:extLst>
      <p:ext uri="{BB962C8B-B14F-4D97-AF65-F5344CB8AC3E}">
        <p14:creationId xmlns:p14="http://schemas.microsoft.com/office/powerpoint/2010/main" val="264539189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491967" y="288781"/>
            <a:ext cx="8032767" cy="509260"/>
          </a:xfrm>
        </p:spPr>
        <p:txBody>
          <a:bodyPr>
            <a:noAutofit/>
          </a:bodyPr>
          <a:lstStyle/>
          <a:p>
            <a:r>
              <a:rPr lang="ru-RU" sz="2000" b="1" dirty="0"/>
              <a:t>Сравнение отметок за работу с отметками по журналу</a:t>
            </a:r>
          </a:p>
        </p:txBody>
      </p:sp>
      <p:sp>
        <p:nvSpPr>
          <p:cNvPr id="7" name="TextBox 6">
            <a:extLst>
              <a:ext uri="{FF2B5EF4-FFF2-40B4-BE49-F238E27FC236}">
                <a16:creationId xmlns:a16="http://schemas.microsoft.com/office/drawing/2014/main" id="{B7402534-0E81-40E4-BF88-68A2AB874163}"/>
              </a:ext>
            </a:extLst>
          </p:cNvPr>
          <p:cNvSpPr txBox="1"/>
          <p:nvPr/>
        </p:nvSpPr>
        <p:spPr>
          <a:xfrm>
            <a:off x="10716340" y="19195"/>
            <a:ext cx="1475660" cy="276999"/>
          </a:xfrm>
          <a:prstGeom prst="rect">
            <a:avLst/>
          </a:prstGeom>
          <a:noFill/>
        </p:spPr>
        <p:txBody>
          <a:bodyPr wrap="none" rtlCol="0">
            <a:spAutoFit/>
          </a:bodyPr>
          <a:lstStyle/>
          <a:p>
            <a:r>
              <a:rPr lang="ru-RU" sz="1200" dirty="0">
                <a:solidFill>
                  <a:schemeClr val="tx2">
                    <a:lumMod val="40000"/>
                    <a:lumOff val="60000"/>
                  </a:schemeClr>
                </a:solidFill>
              </a:rPr>
              <a:t>Литература, 5 класс</a:t>
            </a:r>
          </a:p>
        </p:txBody>
      </p:sp>
      <p:graphicFrame>
        <p:nvGraphicFramePr>
          <p:cNvPr id="4" name="Диаграмма 3">
            <a:extLst>
              <a:ext uri="{FF2B5EF4-FFF2-40B4-BE49-F238E27FC236}">
                <a16:creationId xmlns:a16="http://schemas.microsoft.com/office/drawing/2014/main" id="{90D08A7E-3A22-4ED4-BED7-76C4514E16CD}"/>
              </a:ext>
            </a:extLst>
          </p:cNvPr>
          <p:cNvGraphicFramePr>
            <a:graphicFrameLocks/>
          </p:cNvGraphicFramePr>
          <p:nvPr>
            <p:extLst>
              <p:ext uri="{D42A27DB-BD31-4B8C-83A1-F6EECF244321}">
                <p14:modId xmlns:p14="http://schemas.microsoft.com/office/powerpoint/2010/main" val="2921936208"/>
              </p:ext>
            </p:extLst>
          </p:nvPr>
        </p:nvGraphicFramePr>
        <p:xfrm>
          <a:off x="664127" y="931178"/>
          <a:ext cx="11181127" cy="577162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74120927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6FA4C46F-5D12-76B5-8BC8-F8B04389451E}"/>
              </a:ext>
            </a:extLst>
          </p:cNvPr>
          <p:cNvSpPr>
            <a:spLocks noGrp="1"/>
          </p:cNvSpPr>
          <p:nvPr>
            <p:ph type="title"/>
          </p:nvPr>
        </p:nvSpPr>
        <p:spPr>
          <a:xfrm>
            <a:off x="3541297" y="294519"/>
            <a:ext cx="10728960" cy="594360"/>
          </a:xfrm>
        </p:spPr>
        <p:txBody>
          <a:bodyPr/>
          <a:lstStyle/>
          <a:p>
            <a:r>
              <a:rPr lang="ru-RU" b="1" dirty="0"/>
              <a:t>Выводы</a:t>
            </a:r>
          </a:p>
        </p:txBody>
      </p:sp>
      <p:sp>
        <p:nvSpPr>
          <p:cNvPr id="7" name="Объект 4">
            <a:extLst>
              <a:ext uri="{FF2B5EF4-FFF2-40B4-BE49-F238E27FC236}">
                <a16:creationId xmlns:a16="http://schemas.microsoft.com/office/drawing/2014/main" id="{C43E84AE-2FC9-4608-BADC-F993BE74A5F5}"/>
              </a:ext>
            </a:extLst>
          </p:cNvPr>
          <p:cNvSpPr>
            <a:spLocks noGrp="1"/>
          </p:cNvSpPr>
          <p:nvPr>
            <p:ph idx="1"/>
          </p:nvPr>
        </p:nvSpPr>
        <p:spPr>
          <a:xfrm>
            <a:off x="436284" y="1237507"/>
            <a:ext cx="11467694" cy="5323312"/>
          </a:xfrm>
        </p:spPr>
        <p:txBody>
          <a:bodyPr>
            <a:normAutofit/>
          </a:bodyPr>
          <a:lstStyle/>
          <a:p>
            <a:pPr marL="285750" indent="-285750">
              <a:buFont typeface="Courier New" panose="02070309020205020404" pitchFamily="49" charset="0"/>
              <a:buChar char="o"/>
            </a:pPr>
            <a:r>
              <a:rPr lang="ru-RU" dirty="0"/>
              <a:t>В ВПР по литературе в 5 классах приняло участие </a:t>
            </a:r>
            <a:r>
              <a:rPr lang="ru-RU" b="1" dirty="0"/>
              <a:t>6628 </a:t>
            </a:r>
            <a:r>
              <a:rPr lang="ru-RU" dirty="0"/>
              <a:t>человек.</a:t>
            </a:r>
          </a:p>
          <a:p>
            <a:endParaRPr lang="ru-RU" dirty="0"/>
          </a:p>
          <a:p>
            <a:pPr marL="285750" indent="-285750">
              <a:buFont typeface="Courier New" panose="02070309020205020404" pitchFamily="49" charset="0"/>
              <a:buChar char="o"/>
            </a:pPr>
            <a:r>
              <a:rPr lang="ru-RU" dirty="0"/>
              <a:t>Не справились с  работой (получили «2») </a:t>
            </a:r>
            <a:r>
              <a:rPr lang="ru-RU" b="1" dirty="0"/>
              <a:t>605</a:t>
            </a:r>
            <a:r>
              <a:rPr lang="ru-RU" dirty="0"/>
              <a:t> участников (</a:t>
            </a:r>
            <a:r>
              <a:rPr lang="ru-RU" b="1" dirty="0"/>
              <a:t>9,13 </a:t>
            </a:r>
            <a:r>
              <a:rPr lang="ru-RU" dirty="0"/>
              <a:t>%).</a:t>
            </a:r>
          </a:p>
          <a:p>
            <a:endParaRPr lang="ru-RU" dirty="0"/>
          </a:p>
          <a:p>
            <a:pPr marL="285750" indent="-285750">
              <a:buFont typeface="Courier New" panose="02070309020205020404" pitchFamily="49" charset="0"/>
              <a:buChar char="o"/>
            </a:pPr>
            <a:r>
              <a:rPr lang="ru-RU" dirty="0"/>
              <a:t> </a:t>
            </a:r>
            <a:r>
              <a:rPr lang="ru-RU" b="1" dirty="0"/>
              <a:t>55,77 %</a:t>
            </a:r>
            <a:r>
              <a:rPr lang="ru-RU" dirty="0"/>
              <a:t> участников показали качество знаний (получили «4» и «5») в  процессе выполнения работы.</a:t>
            </a:r>
          </a:p>
          <a:p>
            <a:endParaRPr lang="ru-RU" dirty="0"/>
          </a:p>
          <a:p>
            <a:pPr marL="285750" indent="-285750">
              <a:buFont typeface="Courier New" panose="02070309020205020404" pitchFamily="49" charset="0"/>
              <a:buChar char="o"/>
            </a:pPr>
            <a:r>
              <a:rPr lang="ru-RU" dirty="0"/>
              <a:t>Отсутствуют задания, вызвавшие наибольшую сложность при выполнении работы.</a:t>
            </a:r>
          </a:p>
        </p:txBody>
      </p:sp>
      <p:sp>
        <p:nvSpPr>
          <p:cNvPr id="6" name="TextBox 5">
            <a:extLst>
              <a:ext uri="{FF2B5EF4-FFF2-40B4-BE49-F238E27FC236}">
                <a16:creationId xmlns:a16="http://schemas.microsoft.com/office/drawing/2014/main" id="{E3186573-E594-41E6-BD33-3D2812DCAAE8}"/>
              </a:ext>
            </a:extLst>
          </p:cNvPr>
          <p:cNvSpPr txBox="1"/>
          <p:nvPr/>
        </p:nvSpPr>
        <p:spPr>
          <a:xfrm>
            <a:off x="10716340" y="19195"/>
            <a:ext cx="1475660" cy="276999"/>
          </a:xfrm>
          <a:prstGeom prst="rect">
            <a:avLst/>
          </a:prstGeom>
          <a:noFill/>
        </p:spPr>
        <p:txBody>
          <a:bodyPr wrap="none" rtlCol="0">
            <a:spAutoFit/>
          </a:bodyPr>
          <a:lstStyle/>
          <a:p>
            <a:r>
              <a:rPr lang="ru-RU" sz="1200" dirty="0">
                <a:solidFill>
                  <a:schemeClr val="tx2">
                    <a:lumMod val="40000"/>
                    <a:lumOff val="60000"/>
                  </a:schemeClr>
                </a:solidFill>
              </a:rPr>
              <a:t>Литература, 5 класс</a:t>
            </a:r>
          </a:p>
        </p:txBody>
      </p:sp>
    </p:spTree>
    <p:extLst>
      <p:ext uri="{BB962C8B-B14F-4D97-AF65-F5344CB8AC3E}">
        <p14:creationId xmlns:p14="http://schemas.microsoft.com/office/powerpoint/2010/main" val="2090022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8362281" cy="654936"/>
          </a:xfrm>
        </p:spPr>
        <p:txBody>
          <a:bodyPr>
            <a:noAutofit/>
          </a:bodyPr>
          <a:lstStyle/>
          <a:p>
            <a:r>
              <a:rPr lang="ru-RU" sz="2000" b="1" dirty="0"/>
              <a:t>Изменение доли участников по качеству знаний («4»+»5») по результатам ВПР в  2022-2026 гг.</a:t>
            </a:r>
          </a:p>
        </p:txBody>
      </p:sp>
      <p:graphicFrame>
        <p:nvGraphicFramePr>
          <p:cNvPr id="5" name="Диаграмма 4">
            <a:extLst>
              <a:ext uri="{FF2B5EF4-FFF2-40B4-BE49-F238E27FC236}">
                <a16:creationId xmlns:a16="http://schemas.microsoft.com/office/drawing/2014/main" id="{B778A58D-E6E9-4DE1-8D27-8FDCACC32A8C}"/>
              </a:ext>
            </a:extLst>
          </p:cNvPr>
          <p:cNvGraphicFramePr/>
          <p:nvPr>
            <p:extLst>
              <p:ext uri="{D42A27DB-BD31-4B8C-83A1-F6EECF244321}">
                <p14:modId xmlns:p14="http://schemas.microsoft.com/office/powerpoint/2010/main" val="2088080016"/>
              </p:ext>
            </p:extLst>
          </p:nvPr>
        </p:nvGraphicFramePr>
        <p:xfrm>
          <a:off x="98854" y="719667"/>
          <a:ext cx="11986054" cy="303318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Диаграмма 6">
            <a:extLst>
              <a:ext uri="{FF2B5EF4-FFF2-40B4-BE49-F238E27FC236}">
                <a16:creationId xmlns:a16="http://schemas.microsoft.com/office/drawing/2014/main" id="{8FAA810D-E1F2-4CF0-9CEE-B6A9C74CD080}"/>
              </a:ext>
            </a:extLst>
          </p:cNvPr>
          <p:cNvGraphicFramePr/>
          <p:nvPr>
            <p:extLst>
              <p:ext uri="{D42A27DB-BD31-4B8C-83A1-F6EECF244321}">
                <p14:modId xmlns:p14="http://schemas.microsoft.com/office/powerpoint/2010/main" val="2482424355"/>
              </p:ext>
            </p:extLst>
          </p:nvPr>
        </p:nvGraphicFramePr>
        <p:xfrm>
          <a:off x="0" y="3691468"/>
          <a:ext cx="11986054" cy="3033184"/>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a16="http://schemas.microsoft.com/office/drawing/2014/main" id="{A4396C56-9893-4B80-830A-A4B0A8452C63}"/>
              </a:ext>
            </a:extLst>
          </p:cNvPr>
          <p:cNvSpPr txBox="1"/>
          <p:nvPr/>
        </p:nvSpPr>
        <p:spPr>
          <a:xfrm>
            <a:off x="10562067" y="17520"/>
            <a:ext cx="1629933" cy="276999"/>
          </a:xfrm>
          <a:prstGeom prst="rect">
            <a:avLst/>
          </a:prstGeom>
          <a:noFill/>
        </p:spPr>
        <p:txBody>
          <a:bodyPr wrap="none" rtlCol="0">
            <a:spAutoFit/>
          </a:bodyPr>
          <a:lstStyle/>
          <a:p>
            <a:r>
              <a:rPr lang="ru-RU" sz="1200" dirty="0">
                <a:solidFill>
                  <a:schemeClr val="tx2">
                    <a:lumMod val="40000"/>
                    <a:lumOff val="60000"/>
                  </a:schemeClr>
                </a:solidFill>
              </a:rPr>
              <a:t>Русский язык, 5 класс</a:t>
            </a:r>
          </a:p>
        </p:txBody>
      </p:sp>
    </p:spTree>
    <p:extLst>
      <p:ext uri="{BB962C8B-B14F-4D97-AF65-F5344CB8AC3E}">
        <p14:creationId xmlns:p14="http://schemas.microsoft.com/office/powerpoint/2010/main" val="26969831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300365"/>
            <a:ext cx="6688455" cy="509260"/>
          </a:xfrm>
        </p:spPr>
        <p:txBody>
          <a:bodyPr>
            <a:noAutofit/>
          </a:bodyPr>
          <a:lstStyle/>
          <a:p>
            <a:r>
              <a:rPr lang="ru-RU" sz="2000" b="1" dirty="0"/>
              <a:t>Достижение планируемых результатов</a:t>
            </a:r>
          </a:p>
        </p:txBody>
      </p:sp>
      <p:sp>
        <p:nvSpPr>
          <p:cNvPr id="12" name="TextBox 11">
            <a:extLst>
              <a:ext uri="{FF2B5EF4-FFF2-40B4-BE49-F238E27FC236}">
                <a16:creationId xmlns:a16="http://schemas.microsoft.com/office/drawing/2014/main" id="{4E13FA3A-8260-437A-A7A8-AA3EBE62A678}"/>
              </a:ext>
            </a:extLst>
          </p:cNvPr>
          <p:cNvSpPr txBox="1"/>
          <p:nvPr/>
        </p:nvSpPr>
        <p:spPr>
          <a:xfrm>
            <a:off x="10562067" y="17520"/>
            <a:ext cx="1629933" cy="276999"/>
          </a:xfrm>
          <a:prstGeom prst="rect">
            <a:avLst/>
          </a:prstGeom>
          <a:noFill/>
        </p:spPr>
        <p:txBody>
          <a:bodyPr wrap="none" rtlCol="0">
            <a:spAutoFit/>
          </a:bodyPr>
          <a:lstStyle/>
          <a:p>
            <a:r>
              <a:rPr lang="ru-RU" sz="1200" dirty="0">
                <a:solidFill>
                  <a:schemeClr val="tx2">
                    <a:lumMod val="40000"/>
                    <a:lumOff val="60000"/>
                  </a:schemeClr>
                </a:solidFill>
              </a:rPr>
              <a:t>Русский язык, 5 класс</a:t>
            </a:r>
          </a:p>
        </p:txBody>
      </p:sp>
      <p:graphicFrame>
        <p:nvGraphicFramePr>
          <p:cNvPr id="4" name="Диаграмма 3">
            <a:extLst>
              <a:ext uri="{FF2B5EF4-FFF2-40B4-BE49-F238E27FC236}">
                <a16:creationId xmlns:a16="http://schemas.microsoft.com/office/drawing/2014/main" id="{965ECC27-9388-459D-9F41-39D1FDA09631}"/>
              </a:ext>
            </a:extLst>
          </p:cNvPr>
          <p:cNvGraphicFramePr>
            <a:graphicFrameLocks/>
          </p:cNvGraphicFramePr>
          <p:nvPr>
            <p:extLst>
              <p:ext uri="{D42A27DB-BD31-4B8C-83A1-F6EECF244321}">
                <p14:modId xmlns:p14="http://schemas.microsoft.com/office/powerpoint/2010/main" val="4156264812"/>
              </p:ext>
            </p:extLst>
          </p:nvPr>
        </p:nvGraphicFramePr>
        <p:xfrm>
          <a:off x="1157243" y="954055"/>
          <a:ext cx="9877514" cy="560358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261090830"/>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11076</TotalTime>
  <Words>4931</Words>
  <Application>Microsoft Office PowerPoint</Application>
  <PresentationFormat>Широкоэкранный</PresentationFormat>
  <Paragraphs>667</Paragraphs>
  <Slides>75</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75</vt:i4>
      </vt:variant>
    </vt:vector>
  </HeadingPairs>
  <TitlesOfParts>
    <vt:vector size="82" baseType="lpstr">
      <vt:lpstr>Arial</vt:lpstr>
      <vt:lpstr>Calibri</vt:lpstr>
      <vt:lpstr>Calibri Light</vt:lpstr>
      <vt:lpstr>Courier New</vt:lpstr>
      <vt:lpstr>Montserrat regular</vt:lpstr>
      <vt:lpstr>Times New Roman</vt:lpstr>
      <vt:lpstr>Тема Office</vt:lpstr>
      <vt:lpstr>Результаты Всероссийских проверочных работ (ВПР)  в  Приморском крае  2026 год 5 класс</vt:lpstr>
      <vt:lpstr>Презентация PowerPoint</vt:lpstr>
      <vt:lpstr>Как использовать результаты ВПР</vt:lpstr>
      <vt:lpstr>Презентация PowerPoint</vt:lpstr>
      <vt:lpstr>Презентация PowerPoint</vt:lpstr>
      <vt:lpstr>Презентация PowerPoint</vt:lpstr>
      <vt:lpstr>Требования (умения)</vt:lpstr>
      <vt:lpstr>Изменение доли участников по качеству знаний («4»+»5») по результатам ВПР в  2022-2026 гг.</vt:lpstr>
      <vt:lpstr>Достижение планируемых результатов</vt:lpstr>
      <vt:lpstr>Распределение участников по отметкам, %</vt:lpstr>
      <vt:lpstr>Распределение первичных баллов</vt:lpstr>
      <vt:lpstr>Выполнение заданий группами участников, %</vt:lpstr>
      <vt:lpstr>Сравнение отметок за работу с отметками по журналу</vt:lpstr>
      <vt:lpstr>Выводы</vt:lpstr>
      <vt:lpstr>Презентация PowerPoint</vt:lpstr>
      <vt:lpstr>Презентация PowerPoint</vt:lpstr>
      <vt:lpstr>Требования (умения)</vt:lpstr>
      <vt:lpstr>Изменение доли участников по качеству знаний («4»+«5») по результатам ВПР в  2022-2026 гг.</vt:lpstr>
      <vt:lpstr>Достижение планируемых результатов</vt:lpstr>
      <vt:lpstr>Распределение участников по отметкам, %</vt:lpstr>
      <vt:lpstr>Распределение первичных баллов</vt:lpstr>
      <vt:lpstr>Выполнение заданий группами участников</vt:lpstr>
      <vt:lpstr>Сравнение отметок за работу с отметками по журналу</vt:lpstr>
      <vt:lpstr>Выводы</vt:lpstr>
      <vt:lpstr>Презентация PowerPoint</vt:lpstr>
      <vt:lpstr>Презентация PowerPoint</vt:lpstr>
      <vt:lpstr>Требования (умения) – Часть 1 </vt:lpstr>
      <vt:lpstr>Требования (умения) – Часть 2</vt:lpstr>
      <vt:lpstr>Изменение доли участников по качеству знаний («4»+«5») по результатам ВПР в  2022-2026 гг.</vt:lpstr>
      <vt:lpstr>Достижение планируемых результатов</vt:lpstr>
      <vt:lpstr>Распределение участников по отметкам, %</vt:lpstr>
      <vt:lpstr>Распределение первичных баллов</vt:lpstr>
      <vt:lpstr>Выполнение заданий группами участников</vt:lpstr>
      <vt:lpstr>Сравнение отметок за работу с отметками по журналу</vt:lpstr>
      <vt:lpstr>Выводы</vt:lpstr>
      <vt:lpstr>Презентация PowerPoint</vt:lpstr>
      <vt:lpstr>Презентация PowerPoint</vt:lpstr>
      <vt:lpstr>Требования (умения)</vt:lpstr>
      <vt:lpstr>Изменение доли участников по качеству знаний («4»+«5») по результатам ВПР в  2022-2026 гг.</vt:lpstr>
      <vt:lpstr>Достижение планируемых результатов</vt:lpstr>
      <vt:lpstr>Распределение участников по отметкам, %</vt:lpstr>
      <vt:lpstr>Распределение первичных баллов</vt:lpstr>
      <vt:lpstr>Выполнение заданий группами участников</vt:lpstr>
      <vt:lpstr>Сравнение отметок за работу с отметками по журналу</vt:lpstr>
      <vt:lpstr>Выводы</vt:lpstr>
      <vt:lpstr>Презентация PowerPoint</vt:lpstr>
      <vt:lpstr>Презентация PowerPoint</vt:lpstr>
      <vt:lpstr>Требования (умения)</vt:lpstr>
      <vt:lpstr>Изменение доли участников по качеству знаний («4»+«5») по результатам ВПР в  2025-2026  гг. В  параллели 5 классов впервые проводилась ВПР по географии в 2025 г.</vt:lpstr>
      <vt:lpstr>Достижение планируемых результатов</vt:lpstr>
      <vt:lpstr>Распределение участников по отметкам, %</vt:lpstr>
      <vt:lpstr>Распределение первичных баллов</vt:lpstr>
      <vt:lpstr>Выполнение заданий группами участников</vt:lpstr>
      <vt:lpstr>Сравнение отметок за работу с отметками по журналу</vt:lpstr>
      <vt:lpstr>Выводы</vt:lpstr>
      <vt:lpstr>Презентация PowerPoint</vt:lpstr>
      <vt:lpstr>Презентация PowerPoint</vt:lpstr>
      <vt:lpstr>Требования (умения)</vt:lpstr>
      <vt:lpstr>Изменение доли участников по качеству знаний («4»+»5») по результатам ВПР  в  2025-2026  гг.  В  параллели 5 классов впервые проводилась ВПР по иностранному языку в 2025 г. </vt:lpstr>
      <vt:lpstr>Достижение планируемых результатов</vt:lpstr>
      <vt:lpstr>Распределение участников по отметкам, %</vt:lpstr>
      <vt:lpstr>Распределение первичных баллов</vt:lpstr>
      <vt:lpstr>Выполнение заданий группами участников, %</vt:lpstr>
      <vt:lpstr>Сравнение отметок за работу с отметками по журналу</vt:lpstr>
      <vt:lpstr>Выводы</vt:lpstr>
      <vt:lpstr>Презентация PowerPoint</vt:lpstr>
      <vt:lpstr>Презентация PowerPoint</vt:lpstr>
      <vt:lpstr>Требования (умения)</vt:lpstr>
      <vt:lpstr>Изменение доли участников по качеству знаний («4»+»5») по результатам ВПР в  2025-2026 гг.  В  параллели 5 классов впервые проводилась ВПР по литературе в 2025 г.</vt:lpstr>
      <vt:lpstr>Достижение планируемых результатов</vt:lpstr>
      <vt:lpstr>Распределение участников по отметкам, %</vt:lpstr>
      <vt:lpstr>Распределение первичных баллов</vt:lpstr>
      <vt:lpstr>Выполнение заданий группами участников, %</vt:lpstr>
      <vt:lpstr>Сравнение отметок за работу с отметками по журналу</vt:lpstr>
      <vt:lpstr>Выводы</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Bogdan Nurgatin</dc:creator>
  <cp:lastModifiedBy>Ирина А. Карташова</cp:lastModifiedBy>
  <cp:revision>588</cp:revision>
  <dcterms:created xsi:type="dcterms:W3CDTF">2022-06-03T19:16:13Z</dcterms:created>
  <dcterms:modified xsi:type="dcterms:W3CDTF">2026-07-16T03:51:47Z</dcterms:modified>
</cp:coreProperties>
</file>