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Ex1.xml" ContentType="application/vnd.ms-office.chartex+xml"/>
  <Override PartName="/ppt/charts/style8.xml" ContentType="application/vnd.ms-office.chartstyle+xml"/>
  <Override PartName="/ppt/charts/colors8.xml" ContentType="application/vnd.ms-office.chartcolorstyle+xml"/>
  <Override PartName="/ppt/charts/chart8.xml" ContentType="application/vnd.openxmlformats-officedocument.drawingml.chart+xml"/>
  <Override PartName="/ppt/charts/style9.xml" ContentType="application/vnd.ms-office.chartstyle+xml"/>
  <Override PartName="/ppt/charts/colors9.xml" ContentType="application/vnd.ms-office.chartcolorstyle+xml"/>
  <Override PartName="/ppt/charts/chart9.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0.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1.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2.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3.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Ex2.xml" ContentType="application/vnd.ms-office.chartex+xml"/>
  <Override PartName="/ppt/charts/style15.xml" ContentType="application/vnd.ms-office.chartstyle+xml"/>
  <Override PartName="/ppt/charts/colors15.xml" ContentType="application/vnd.ms-office.chartcolorstyle+xml"/>
  <Override PartName="/ppt/charts/chart14.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5.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6.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Ex3.xml" ContentType="application/vnd.ms-office.chartex+xml"/>
  <Override PartName="/ppt/charts/style19.xml" ContentType="application/vnd.ms-office.chartstyle+xml"/>
  <Override PartName="/ppt/charts/colors19.xml" ContentType="application/vnd.ms-office.chartcolorstyle+xml"/>
  <Override PartName="/ppt/charts/chart17.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18.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19.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0.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1.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2.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Ex4.xml" ContentType="application/vnd.ms-office.chartex+xml"/>
  <Override PartName="/ppt/charts/style26.xml" ContentType="application/vnd.ms-office.chartstyle+xml"/>
  <Override PartName="/ppt/charts/colors26.xml" ContentType="application/vnd.ms-office.chartcolorstyle+xml"/>
  <Override PartName="/ppt/charts/chart2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2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2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Ex5.xml" ContentType="application/vnd.ms-office.chartex+xml"/>
  <Override PartName="/ppt/charts/style32.xml" ContentType="application/vnd.ms-office.chartstyle+xml"/>
  <Override PartName="/ppt/charts/colors32.xml" ContentType="application/vnd.ms-office.chartcolorstyle+xml"/>
  <Override PartName="/ppt/charts/chart28.xml" ContentType="application/vnd.openxmlformats-officedocument.drawingml.chart+xml"/>
  <Override PartName="/ppt/charts/style33.xml" ContentType="application/vnd.ms-office.chartstyle+xml"/>
  <Override PartName="/ppt/charts/colors3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handoutMasterIdLst>
    <p:handoutMasterId r:id="rId57"/>
  </p:handoutMasterIdLst>
  <p:sldIdLst>
    <p:sldId id="257" r:id="rId2"/>
    <p:sldId id="275" r:id="rId3"/>
    <p:sldId id="260" r:id="rId4"/>
    <p:sldId id="286" r:id="rId5"/>
    <p:sldId id="268" r:id="rId6"/>
    <p:sldId id="287" r:id="rId7"/>
    <p:sldId id="280" r:id="rId8"/>
    <p:sldId id="319" r:id="rId9"/>
    <p:sldId id="356" r:id="rId10"/>
    <p:sldId id="357" r:id="rId11"/>
    <p:sldId id="358" r:id="rId12"/>
    <p:sldId id="359" r:id="rId13"/>
    <p:sldId id="360" r:id="rId14"/>
    <p:sldId id="273" r:id="rId15"/>
    <p:sldId id="298" r:id="rId16"/>
    <p:sldId id="299" r:id="rId17"/>
    <p:sldId id="300" r:id="rId18"/>
    <p:sldId id="321" r:id="rId19"/>
    <p:sldId id="362" r:id="rId20"/>
    <p:sldId id="363" r:id="rId21"/>
    <p:sldId id="364" r:id="rId22"/>
    <p:sldId id="365" r:id="rId23"/>
    <p:sldId id="366" r:id="rId24"/>
    <p:sldId id="307" r:id="rId25"/>
    <p:sldId id="308" r:id="rId26"/>
    <p:sldId id="309" r:id="rId27"/>
    <p:sldId id="310" r:id="rId28"/>
    <p:sldId id="318" r:id="rId29"/>
    <p:sldId id="367" r:id="rId30"/>
    <p:sldId id="368" r:id="rId31"/>
    <p:sldId id="369" r:id="rId32"/>
    <p:sldId id="370" r:id="rId33"/>
    <p:sldId id="371" r:id="rId34"/>
    <p:sldId id="317" r:id="rId35"/>
    <p:sldId id="324" r:id="rId36"/>
    <p:sldId id="361" r:id="rId37"/>
    <p:sldId id="326" r:id="rId38"/>
    <p:sldId id="327" r:id="rId39"/>
    <p:sldId id="372" r:id="rId40"/>
    <p:sldId id="373" r:id="rId41"/>
    <p:sldId id="374" r:id="rId42"/>
    <p:sldId id="375" r:id="rId43"/>
    <p:sldId id="376" r:id="rId44"/>
    <p:sldId id="333" r:id="rId45"/>
    <p:sldId id="334" r:id="rId46"/>
    <p:sldId id="355" r:id="rId47"/>
    <p:sldId id="336" r:id="rId48"/>
    <p:sldId id="337" r:id="rId49"/>
    <p:sldId id="338" r:id="rId50"/>
    <p:sldId id="339" r:id="rId51"/>
    <p:sldId id="340" r:id="rId52"/>
    <p:sldId id="341" r:id="rId53"/>
    <p:sldId id="342" r:id="rId54"/>
    <p:sldId id="343" r:id="rId55"/>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138189"/>
    <a:srgbClr val="14444F"/>
    <a:srgbClr val="009999"/>
    <a:srgbClr val="429AA1"/>
    <a:srgbClr val="1616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63" autoAdjust="0"/>
    <p:restoredTop sz="94660"/>
  </p:normalViewPr>
  <p:slideViewPr>
    <p:cSldViewPr snapToGrid="0" showGuides="1">
      <p:cViewPr varScale="1">
        <p:scale>
          <a:sx n="114" d="100"/>
          <a:sy n="114" d="100"/>
        </p:scale>
        <p:origin x="492" y="11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2165"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1.xml"/><Relationship Id="rId1" Type="http://schemas.microsoft.com/office/2011/relationships/chartStyle" Target="style11.xml"/></Relationships>
</file>

<file path=ppt/charts/_rels/chart1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2.xml"/><Relationship Id="rId1" Type="http://schemas.microsoft.com/office/2011/relationships/chartStyle" Target="style12.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3.xml"/><Relationship Id="rId1" Type="http://schemas.microsoft.com/office/2011/relationships/chartStyle" Target="style13.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14.xml"/><Relationship Id="rId1" Type="http://schemas.microsoft.com/office/2011/relationships/chartStyle" Target="style14.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6.xml"/><Relationship Id="rId1" Type="http://schemas.microsoft.com/office/2011/relationships/chartStyle" Target="style16.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7.xml"/><Relationship Id="rId1" Type="http://schemas.microsoft.com/office/2011/relationships/chartStyle" Target="style17.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8.xml"/><Relationship Id="rId1" Type="http://schemas.microsoft.com/office/2011/relationships/chartStyle" Target="style18.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kartashova\AppData\Local\Temp\MicrosoftEdgeDownloads\06af6dcb-1816-47f9-beda-91f7329f8abe\&#1060;9_&#1057;&#1088;&#1072;&#1074;&#1085;&#1077;&#1085;&#1080;&#1077;%20&#1086;&#1090;&#1084;&#1077;&#1090;&#1086;&#1082;%20&#1089;%20&#1086;&#1090;&#1084;&#1077;&#1090;&#1082;&#1072;&#1084;&#1080;%20&#1087;&#1086;%20&#1078;&#1091;&#1088;&#1085;&#1072;&#1083;&#1091;%20(1).xlsx" TargetMode="External"/><Relationship Id="rId2" Type="http://schemas.microsoft.com/office/2011/relationships/chartColorStyle" Target="colors20.xml"/><Relationship Id="rId1" Type="http://schemas.microsoft.com/office/2011/relationships/chartStyle" Target="style20.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21.xml"/><Relationship Id="rId1" Type="http://schemas.microsoft.com/office/2011/relationships/chartStyle" Target="style21.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22.xml"/><Relationship Id="rId1" Type="http://schemas.microsoft.com/office/2011/relationships/chartStyle" Target="style2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1058;&#1072;&#1090;&#1100;&#1103;&#1085;&#1072;\Downloads\&#1060;2.2_&#1044;&#1086;&#1089;&#1090;&#1080;&#1078;&#1077;&#1085;&#1080;&#1077;%20&#1087;&#1083;&#1072;&#1085;&#1080;&#1088;&#1091;&#1077;&#1084;&#1099;&#1093;%20&#1088;&#1077;&#1079;&#1091;&#1083;&#1100;&#1090;&#1072;&#1090;&#1086;&#1074;%20(1).xlsx" TargetMode="External"/><Relationship Id="rId2" Type="http://schemas.microsoft.com/office/2011/relationships/chartColorStyle" Target="colors23.xml"/><Relationship Id="rId1" Type="http://schemas.microsoft.com/office/2011/relationships/chartStyle" Target="style23.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1058;&#1072;&#1090;&#1100;&#1103;&#1085;&#1072;\Downloads\&#1060;3_&#1057;&#1090;&#1072;&#1090;&#1080;&#1089;&#1090;&#1080;&#1082;&#1072;%20&#1087;&#1086;%20&#1086;&#1090;&#1084;&#1077;&#1090;&#1082;&#1072;&#1084;%20(1).xlsx" TargetMode="External"/><Relationship Id="rId2" Type="http://schemas.microsoft.com/office/2011/relationships/chartColorStyle" Target="colors24.xml"/><Relationship Id="rId1" Type="http://schemas.microsoft.com/office/2011/relationships/chartStyle" Target="style24.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1058;&#1072;&#1090;&#1100;&#1103;&#1085;&#1072;\Downloads\&#1060;4_&#1056;&#1072;&#1089;&#1087;&#1088;&#1077;&#1076;&#1077;&#1083;&#1077;&#1085;&#1080;&#1077;%20&#1087;&#1077;&#1088;&#1074;&#1080;&#1095;&#1085;&#1099;&#1093;%20&#1073;&#1072;&#1083;&#1083;&#1086;&#1074;%20(2).xlsx" TargetMode="External"/><Relationship Id="rId2" Type="http://schemas.microsoft.com/office/2011/relationships/chartColorStyle" Target="colors25.xml"/><Relationship Id="rId1" Type="http://schemas.microsoft.com/office/2011/relationships/chartStyle" Target="style25.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1058;&#1072;&#1090;&#1100;&#1103;&#1085;&#1072;\Downloads\&#1060;9_&#1057;&#1088;&#1072;&#1074;&#1085;&#1077;&#1085;&#1080;&#1077;%20&#1086;&#1090;&#1084;&#1077;&#1090;&#1086;&#1082;%20&#1089;%20&#1086;&#1090;&#1084;&#1077;&#1090;&#1082;&#1072;&#1084;&#1080;%20&#1087;&#1086;%20&#1078;&#1091;&#1088;&#1085;&#1072;&#1083;&#1091;%20(1).xlsx" TargetMode="External"/><Relationship Id="rId2" Type="http://schemas.microsoft.com/office/2011/relationships/chartColorStyle" Target="colors27.xml"/><Relationship Id="rId1" Type="http://schemas.microsoft.com/office/2011/relationships/chartStyle" Target="style2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28.xml"/><Relationship Id="rId1" Type="http://schemas.microsoft.com/office/2011/relationships/chartStyle" Target="style28.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1058;&#1072;&#1090;&#1100;&#1103;&#1085;&#1072;\Downloads\&#1060;2.2_&#1044;&#1086;&#1089;&#1090;&#1080;&#1078;&#1077;&#1085;&#1080;&#1077;%20&#1087;&#1083;&#1072;&#1085;&#1080;&#1088;&#1091;&#1077;&#1084;&#1099;&#1093;%20&#1088;&#1077;&#1079;&#1091;&#1083;&#1100;&#1090;&#1072;&#1090;&#1086;&#1074;.xlsx" TargetMode="External"/><Relationship Id="rId2" Type="http://schemas.microsoft.com/office/2011/relationships/chartColorStyle" Target="colors29.xml"/><Relationship Id="rId1" Type="http://schemas.microsoft.com/office/2011/relationships/chartStyle" Target="style29.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1058;&#1072;&#1090;&#1100;&#1103;&#1085;&#1072;\Downloads\&#1060;3_&#1057;&#1090;&#1072;&#1090;&#1080;&#1089;&#1090;&#1080;&#1082;&#1072;%20&#1087;&#1086;%20&#1086;&#1090;&#1084;&#1077;&#1090;&#1082;&#1072;&#1084;.xlsx" TargetMode="External"/><Relationship Id="rId2" Type="http://schemas.microsoft.com/office/2011/relationships/chartColorStyle" Target="colors30.xml"/><Relationship Id="rId1" Type="http://schemas.microsoft.com/office/2011/relationships/chartStyle" Target="style30.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1058;&#1072;&#1090;&#1100;&#1103;&#1085;&#1072;\Downloads\&#1060;4_&#1056;&#1072;&#1089;&#1087;&#1088;&#1077;&#1076;&#1077;&#1083;&#1077;&#1085;&#1080;&#1077;%20&#1087;&#1077;&#1088;&#1074;&#1080;&#1095;&#1085;&#1099;&#1093;%20&#1073;&#1072;&#1083;&#1083;&#1086;&#1074;.xlsx" TargetMode="External"/><Relationship Id="rId2" Type="http://schemas.microsoft.com/office/2011/relationships/chartColorStyle" Target="colors31.xml"/><Relationship Id="rId1" Type="http://schemas.microsoft.com/office/2011/relationships/chartStyle" Target="style31.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1058;&#1072;&#1090;&#1100;&#1103;&#1085;&#1072;\Downloads\&#1060;9_&#1057;&#1088;&#1072;&#1074;&#1085;&#1077;&#1085;&#1080;&#1077;%20&#1086;&#1090;&#1084;&#1077;&#1090;&#1086;&#1082;%20&#1089;%20&#1086;&#1090;&#1084;&#1077;&#1090;&#1082;&#1072;&#1084;&#1080;%20&#1087;&#1086;%20&#1078;&#1091;&#1088;&#1085;&#1072;&#1083;&#1091;.xlsx" TargetMode="External"/><Relationship Id="rId2" Type="http://schemas.microsoft.com/office/2011/relationships/chartColorStyle" Target="colors33.xml"/><Relationship Id="rId1" Type="http://schemas.microsoft.com/office/2011/relationships/chartStyle" Target="style3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atveeva\Downloads\2850338.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atveeva\Downloads\285790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atveeva\Downloads\2850338.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atveeva\Downloads\2857904.xlsx" TargetMode="External"/><Relationship Id="rId2" Type="http://schemas.microsoft.com/office/2011/relationships/chartColorStyle" Target="colors9.xml"/><Relationship Id="rId1" Type="http://schemas.microsoft.com/office/2011/relationships/chartStyle" Target="style9.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0.xml"/><Relationship Id="rId1" Type="http://schemas.microsoft.com/office/2011/relationships/chartStyle" Target="style10.xml"/></Relationships>
</file>

<file path=ppt/charts/_rels/chartEx1.xml.rels><?xml version="1.0" encoding="UTF-8" standalone="yes"?>
<Relationships xmlns="http://schemas.openxmlformats.org/package/2006/relationships"><Relationship Id="rId2" Type="http://schemas.microsoft.com/office/2011/relationships/chartColorStyle" Target="colors8.xml"/><Relationship Id="rId1" Type="http://schemas.microsoft.com/office/2011/relationships/chartStyle" Target="style8.xml"/></Relationships>
</file>

<file path=ppt/charts/_rels/chartEx2.xml.rels><?xml version="1.0" encoding="UTF-8" standalone="yes"?>
<Relationships xmlns="http://schemas.openxmlformats.org/package/2006/relationships"><Relationship Id="rId2" Type="http://schemas.microsoft.com/office/2011/relationships/chartColorStyle" Target="colors15.xml"/><Relationship Id="rId1" Type="http://schemas.microsoft.com/office/2011/relationships/chartStyle" Target="style15.xml"/></Relationships>
</file>

<file path=ppt/charts/_rels/chartEx3.xml.rels><?xml version="1.0" encoding="UTF-8" standalone="yes"?>
<Relationships xmlns="http://schemas.openxmlformats.org/package/2006/relationships"><Relationship Id="rId2" Type="http://schemas.microsoft.com/office/2011/relationships/chartColorStyle" Target="colors19.xml"/><Relationship Id="rId1" Type="http://schemas.microsoft.com/office/2011/relationships/chartStyle" Target="style19.xml"/></Relationships>
</file>

<file path=ppt/charts/_rels/chartEx4.xml.rels><?xml version="1.0" encoding="UTF-8" standalone="yes"?>
<Relationships xmlns="http://schemas.openxmlformats.org/package/2006/relationships"><Relationship Id="rId2" Type="http://schemas.microsoft.com/office/2011/relationships/chartColorStyle" Target="colors26.xml"/><Relationship Id="rId1" Type="http://schemas.microsoft.com/office/2011/relationships/chartStyle" Target="style26.xml"/></Relationships>
</file>

<file path=ppt/charts/_rels/chartEx5.xml.rels><?xml version="1.0" encoding="UTF-8" standalone="yes"?>
<Relationships xmlns="http://schemas.openxmlformats.org/package/2006/relationships"><Relationship Id="rId2" Type="http://schemas.microsoft.com/office/2011/relationships/chartColorStyle" Target="colors32.xml"/><Relationship Id="rId1" Type="http://schemas.microsoft.com/office/2011/relationships/chartStyle" Target="style3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0849695082015"/>
          <c:y val="0.21291967306550974"/>
          <c:w val="0.62775974025974024"/>
          <c:h val="0.72412500043806927"/>
        </c:manualLayout>
      </c:layout>
      <c:radarChart>
        <c:radarStyle val="marker"/>
        <c:varyColors val="0"/>
        <c:ser>
          <c:idx val="0"/>
          <c:order val="0"/>
          <c:tx>
            <c:strRef>
              <c:f>Лист1!$B$1</c:f>
              <c:strCache>
                <c:ptCount val="1"/>
                <c:pt idx="0">
                  <c:v>количество участников по Приморскому краю</c:v>
                </c:pt>
              </c:strCache>
            </c:strRef>
          </c:tx>
          <c:spPr>
            <a:ln w="38100" cap="rnd">
              <a:solidFill>
                <a:schemeClr val="accent1"/>
              </a:solidFill>
              <a:round/>
            </a:ln>
            <a:effectLst/>
          </c:spPr>
          <c:marker>
            <c:symbol val="none"/>
          </c:marker>
          <c:dLbls>
            <c:dLbl>
              <c:idx val="0"/>
              <c:layout>
                <c:manualLayout>
                  <c:x val="7.6401725200246365E-2"/>
                  <c:y val="4.31034385230702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3F8-4AFA-913C-52641C5510B1}"/>
                </c:ext>
              </c:extLst>
            </c:dLbl>
            <c:dLbl>
              <c:idx val="1"/>
              <c:layout>
                <c:manualLayout>
                  <c:x val="-8.8305489260143116E-2"/>
                  <c:y val="1.15329151213771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F8-4AFA-913C-52641C5510B1}"/>
                </c:ext>
              </c:extLst>
            </c:dLbl>
            <c:dLbl>
              <c:idx val="2"/>
              <c:layout>
                <c:manualLayout>
                  <c:x val="-9.8582871226124916E-3"/>
                  <c:y val="-6.8965501636912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F8-4AFA-913C-52641C5510B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Русский язык</c:v>
                </c:pt>
                <c:pt idx="1">
                  <c:v>Математика</c:v>
                </c:pt>
                <c:pt idx="2">
                  <c:v>Окружающий мир</c:v>
                </c:pt>
                <c:pt idx="3">
                  <c:v>Английский язык</c:v>
                </c:pt>
                <c:pt idx="4">
                  <c:v>Литературное чтение</c:v>
                </c:pt>
              </c:strCache>
            </c:strRef>
          </c:cat>
          <c:val>
            <c:numRef>
              <c:f>Лист1!$B$2:$B$6</c:f>
              <c:numCache>
                <c:formatCode>General</c:formatCode>
                <c:ptCount val="5"/>
                <c:pt idx="0">
                  <c:v>20589</c:v>
                </c:pt>
                <c:pt idx="1">
                  <c:v>20651</c:v>
                </c:pt>
                <c:pt idx="2">
                  <c:v>6940</c:v>
                </c:pt>
                <c:pt idx="3">
                  <c:v>6674</c:v>
                </c:pt>
                <c:pt idx="4">
                  <c:v>6868</c:v>
                </c:pt>
              </c:numCache>
            </c:numRef>
          </c:val>
          <c:extLst>
            <c:ext xmlns:c16="http://schemas.microsoft.com/office/drawing/2014/chart" uri="{C3380CC4-5D6E-409C-BE32-E72D297353CC}">
              <c16:uniqueId val="{00000000-03F8-4AFA-913C-52641C5510B1}"/>
            </c:ext>
          </c:extLst>
        </c:ser>
        <c:dLbls>
          <c:showLegendKey val="0"/>
          <c:showVal val="0"/>
          <c:showCatName val="0"/>
          <c:showSerName val="0"/>
          <c:showPercent val="0"/>
          <c:showBubbleSize val="0"/>
        </c:dLbls>
        <c:axId val="1358334175"/>
        <c:axId val="1446891967"/>
      </c:radarChart>
      <c:catAx>
        <c:axId val="1358334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ru-RU"/>
          </a:p>
        </c:txPr>
        <c:crossAx val="1446891967"/>
        <c:crosses val="autoZero"/>
        <c:auto val="1"/>
        <c:lblAlgn val="ctr"/>
        <c:lblOffset val="100"/>
        <c:noMultiLvlLbl val="0"/>
      </c:catAx>
      <c:valAx>
        <c:axId val="1446891967"/>
        <c:scaling>
          <c:orientation val="minMax"/>
          <c:min val="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358334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58.300000000000004</c:v>
                </c:pt>
                <c:pt idx="1">
                  <c:v>62.75</c:v>
                </c:pt>
                <c:pt idx="2">
                  <c:v>73.67</c:v>
                </c:pt>
                <c:pt idx="3">
                  <c:v>66.960000000000008</c:v>
                </c:pt>
                <c:pt idx="4">
                  <c:v>58.38</c:v>
                </c:pt>
                <c:pt idx="5">
                  <c:v>59.15</c:v>
                </c:pt>
                <c:pt idx="6">
                  <c:v>69.66</c:v>
                </c:pt>
                <c:pt idx="7">
                  <c:v>59.91</c:v>
                </c:pt>
                <c:pt idx="8">
                  <c:v>60.160000000000004</c:v>
                </c:pt>
                <c:pt idx="9">
                  <c:v>64.47</c:v>
                </c:pt>
                <c:pt idx="10">
                  <c:v>70.430000000000007</c:v>
                </c:pt>
                <c:pt idx="11">
                  <c:v>65.099999999999994</c:v>
                </c:pt>
                <c:pt idx="12">
                  <c:v>65.949999999999989</c:v>
                </c:pt>
                <c:pt idx="13">
                  <c:v>64</c:v>
                </c:pt>
                <c:pt idx="14">
                  <c:v>69.710000000000008</c:v>
                </c:pt>
                <c:pt idx="15">
                  <c:v>58.76</c:v>
                </c:pt>
                <c:pt idx="16">
                  <c:v>65.509999999999991</c:v>
                </c:pt>
                <c:pt idx="17">
                  <c:v>57.25</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71.34</c:v>
                </c:pt>
                <c:pt idx="1">
                  <c:v>70.89</c:v>
                </c:pt>
                <c:pt idx="2">
                  <c:v>73.75</c:v>
                </c:pt>
                <c:pt idx="3">
                  <c:v>68.64</c:v>
                </c:pt>
                <c:pt idx="4">
                  <c:v>71.430000000000007</c:v>
                </c:pt>
                <c:pt idx="5">
                  <c:v>68.990000000000009</c:v>
                </c:pt>
                <c:pt idx="6">
                  <c:v>73.19</c:v>
                </c:pt>
                <c:pt idx="7">
                  <c:v>69.320000000000007</c:v>
                </c:pt>
                <c:pt idx="8">
                  <c:v>69.09</c:v>
                </c:pt>
                <c:pt idx="9">
                  <c:v>77.55</c:v>
                </c:pt>
                <c:pt idx="10">
                  <c:v>74.88</c:v>
                </c:pt>
                <c:pt idx="11">
                  <c:v>70.699999999999989</c:v>
                </c:pt>
                <c:pt idx="12">
                  <c:v>75</c:v>
                </c:pt>
                <c:pt idx="13">
                  <c:v>65.539999999999992</c:v>
                </c:pt>
                <c:pt idx="14">
                  <c:v>68.78</c:v>
                </c:pt>
                <c:pt idx="15">
                  <c:v>70.349999999999994</c:v>
                </c:pt>
                <c:pt idx="16">
                  <c:v>73.650000000000006</c:v>
                </c:pt>
                <c:pt idx="17">
                  <c:v>80.59</c:v>
                </c:pt>
              </c:numCache>
            </c:numRef>
          </c:val>
          <c:extLst>
            <c:ext xmlns:c16="http://schemas.microsoft.com/office/drawing/2014/chart" uri="{C3380CC4-5D6E-409C-BE32-E72D297353CC}">
              <c16:uniqueId val="{00000001-B054-4CAA-870E-E2B002DFDF07}"/>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66.740000000000009</c:v>
                </c:pt>
                <c:pt idx="1">
                  <c:v>68.429999999999993</c:v>
                </c:pt>
                <c:pt idx="2">
                  <c:v>71.930000000000007</c:v>
                </c:pt>
                <c:pt idx="3">
                  <c:v>69.56</c:v>
                </c:pt>
                <c:pt idx="4">
                  <c:v>64.73</c:v>
                </c:pt>
                <c:pt idx="5">
                  <c:v>65.599999999999994</c:v>
                </c:pt>
                <c:pt idx="6">
                  <c:v>72.25</c:v>
                </c:pt>
                <c:pt idx="7">
                  <c:v>72.05</c:v>
                </c:pt>
                <c:pt idx="8">
                  <c:v>72.27000000000001</c:v>
                </c:pt>
                <c:pt idx="9">
                  <c:v>71.75</c:v>
                </c:pt>
                <c:pt idx="10">
                  <c:v>73.16</c:v>
                </c:pt>
                <c:pt idx="11">
                  <c:v>71.7</c:v>
                </c:pt>
                <c:pt idx="12">
                  <c:v>77</c:v>
                </c:pt>
                <c:pt idx="13">
                  <c:v>62.21</c:v>
                </c:pt>
                <c:pt idx="14">
                  <c:v>70.16</c:v>
                </c:pt>
                <c:pt idx="15">
                  <c:v>63.07</c:v>
                </c:pt>
                <c:pt idx="16">
                  <c:v>73.25</c:v>
                </c:pt>
                <c:pt idx="17">
                  <c:v>90.29</c:v>
                </c:pt>
              </c:numCache>
            </c:numRef>
          </c:val>
          <c:extLst>
            <c:ext xmlns:c16="http://schemas.microsoft.com/office/drawing/2014/chart" uri="{C3380CC4-5D6E-409C-BE32-E72D297353CC}">
              <c16:uniqueId val="{00000002-B054-4CAA-870E-E2B002DFDF07}"/>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61.59</c:v>
                </c:pt>
                <c:pt idx="1">
                  <c:v>69.710000000000008</c:v>
                </c:pt>
                <c:pt idx="2">
                  <c:v>71.349999999999994</c:v>
                </c:pt>
                <c:pt idx="3">
                  <c:v>67.710000000000008</c:v>
                </c:pt>
                <c:pt idx="4">
                  <c:v>74.27</c:v>
                </c:pt>
                <c:pt idx="5">
                  <c:v>67.150000000000006</c:v>
                </c:pt>
                <c:pt idx="6">
                  <c:v>71.86</c:v>
                </c:pt>
                <c:pt idx="7">
                  <c:v>57.550000000000004</c:v>
                </c:pt>
                <c:pt idx="8">
                  <c:v>69.91</c:v>
                </c:pt>
                <c:pt idx="9">
                  <c:v>73.539999999999992</c:v>
                </c:pt>
                <c:pt idx="10">
                  <c:v>79.389999999999986</c:v>
                </c:pt>
                <c:pt idx="11">
                  <c:v>64.290000000000006</c:v>
                </c:pt>
                <c:pt idx="12">
                  <c:v>69.97</c:v>
                </c:pt>
                <c:pt idx="13">
                  <c:v>73.06</c:v>
                </c:pt>
                <c:pt idx="14">
                  <c:v>68.92</c:v>
                </c:pt>
                <c:pt idx="15">
                  <c:v>69.31</c:v>
                </c:pt>
                <c:pt idx="16">
                  <c:v>69.45</c:v>
                </c:pt>
                <c:pt idx="17">
                  <c:v>89.32</c:v>
                </c:pt>
              </c:numCache>
            </c:numRef>
          </c:val>
          <c:extLst>
            <c:ext xmlns:c16="http://schemas.microsoft.com/office/drawing/2014/chart" uri="{C3380CC4-5D6E-409C-BE32-E72D297353CC}">
              <c16:uniqueId val="{00000000-8A68-4E62-8910-87AA14D0BB1F}"/>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67.58</c:v>
                </c:pt>
                <c:pt idx="1">
                  <c:v>60.900000000000006</c:v>
                </c:pt>
                <c:pt idx="2">
                  <c:v>72.36</c:v>
                </c:pt>
                <c:pt idx="3">
                  <c:v>71.490000000000009</c:v>
                </c:pt>
                <c:pt idx="4">
                  <c:v>60.9</c:v>
                </c:pt>
                <c:pt idx="5">
                  <c:v>70.88</c:v>
                </c:pt>
                <c:pt idx="6">
                  <c:v>73.930000000000007</c:v>
                </c:pt>
                <c:pt idx="8">
                  <c:v>64.650000000000006</c:v>
                </c:pt>
                <c:pt idx="9">
                  <c:v>81.05</c:v>
                </c:pt>
                <c:pt idx="10">
                  <c:v>79.89</c:v>
                </c:pt>
                <c:pt idx="11">
                  <c:v>71.14</c:v>
                </c:pt>
                <c:pt idx="12">
                  <c:v>73.599999999999994</c:v>
                </c:pt>
                <c:pt idx="13">
                  <c:v>71.429999999999993</c:v>
                </c:pt>
                <c:pt idx="14">
                  <c:v>71.510000000000005</c:v>
                </c:pt>
                <c:pt idx="15">
                  <c:v>66.67</c:v>
                </c:pt>
                <c:pt idx="16">
                  <c:v>74.72999999999999</c:v>
                </c:pt>
                <c:pt idx="17">
                  <c:v>94.210000000000008</c:v>
                </c:pt>
              </c:numCache>
            </c:numRef>
          </c:val>
          <c:extLst>
            <c:ext xmlns:c16="http://schemas.microsoft.com/office/drawing/2014/chart" uri="{C3380CC4-5D6E-409C-BE32-E72D297353CC}">
              <c16:uniqueId val="{00000001-5B45-4B2F-A086-193722C38D4F}"/>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solidFill>
              <a:srgbClr val="00B0F0"/>
            </a:soli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результатов4.xlsx]МАТ'!$A$3:$A$16</c:f>
              <c:strCache>
                <c:ptCount val="14"/>
                <c:pt idx="0">
                  <c:v>1. </c:v>
                </c:pt>
                <c:pt idx="1">
                  <c:v>2. </c:v>
                </c:pt>
                <c:pt idx="2">
                  <c:v>3. </c:v>
                </c:pt>
                <c:pt idx="3">
                  <c:v>4. </c:v>
                </c:pt>
                <c:pt idx="4">
                  <c:v>5.1</c:v>
                </c:pt>
                <c:pt idx="5">
                  <c:v>5.2</c:v>
                </c:pt>
                <c:pt idx="6">
                  <c:v>6.1</c:v>
                </c:pt>
                <c:pt idx="7">
                  <c:v>6.2</c:v>
                </c:pt>
                <c:pt idx="8">
                  <c:v>7. </c:v>
                </c:pt>
                <c:pt idx="9">
                  <c:v>8. </c:v>
                </c:pt>
                <c:pt idx="10">
                  <c:v>9.1</c:v>
                </c:pt>
                <c:pt idx="11">
                  <c:v>9.2</c:v>
                </c:pt>
                <c:pt idx="12">
                  <c:v>10. </c:v>
                </c:pt>
                <c:pt idx="13">
                  <c:v>11. </c:v>
                </c:pt>
              </c:strCache>
            </c:strRef>
          </c:cat>
          <c:val>
            <c:numRef>
              <c:f>'[Ф2.2_Достижение планируемых результатов4.xlsx]МАТ'!$E$3:$E$16</c:f>
              <c:numCache>
                <c:formatCode>General</c:formatCode>
                <c:ptCount val="14"/>
                <c:pt idx="0">
                  <c:v>92.78</c:v>
                </c:pt>
                <c:pt idx="1">
                  <c:v>83.91</c:v>
                </c:pt>
                <c:pt idx="2">
                  <c:v>82.39</c:v>
                </c:pt>
                <c:pt idx="3">
                  <c:v>64.92</c:v>
                </c:pt>
                <c:pt idx="4">
                  <c:v>71.55</c:v>
                </c:pt>
                <c:pt idx="5">
                  <c:v>58.18</c:v>
                </c:pt>
                <c:pt idx="6">
                  <c:v>93.66</c:v>
                </c:pt>
                <c:pt idx="7">
                  <c:v>84.54</c:v>
                </c:pt>
                <c:pt idx="8">
                  <c:v>64.31</c:v>
                </c:pt>
                <c:pt idx="9">
                  <c:v>46.67</c:v>
                </c:pt>
                <c:pt idx="10">
                  <c:v>51.62</c:v>
                </c:pt>
                <c:pt idx="11">
                  <c:v>46.06</c:v>
                </c:pt>
                <c:pt idx="12">
                  <c:v>66.05</c:v>
                </c:pt>
                <c:pt idx="13">
                  <c:v>16.649999999999999</c:v>
                </c:pt>
              </c:numCache>
            </c:numRef>
          </c:val>
          <c:extLst>
            <c:ext xmlns:c16="http://schemas.microsoft.com/office/drawing/2014/chart" uri="{C3380CC4-5D6E-409C-BE32-E72D297353CC}">
              <c16:uniqueId val="{00000000-F031-4EDB-ABDA-0F9DB9911073}"/>
            </c:ext>
          </c:extLst>
        </c:ser>
        <c:ser>
          <c:idx val="1"/>
          <c:order val="1"/>
          <c:tx>
            <c:strRef>
              <c:f>'[Ф2.2_Достижение планируемых результатов4.xlsx]МАТ'!$F$1</c:f>
              <c:strCache>
                <c:ptCount val="1"/>
                <c:pt idx="0">
                  <c:v>Приморский край</c:v>
                </c:pt>
              </c:strCache>
            </c:strRef>
          </c:tx>
          <c:spPr>
            <a:solidFill>
              <a:srgbClr val="0070C0"/>
            </a:soli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результатов4.xlsx]МАТ'!$A$3:$A$16</c:f>
              <c:strCache>
                <c:ptCount val="14"/>
                <c:pt idx="0">
                  <c:v>1. </c:v>
                </c:pt>
                <c:pt idx="1">
                  <c:v>2. </c:v>
                </c:pt>
                <c:pt idx="2">
                  <c:v>3. </c:v>
                </c:pt>
                <c:pt idx="3">
                  <c:v>4. </c:v>
                </c:pt>
                <c:pt idx="4">
                  <c:v>5.1</c:v>
                </c:pt>
                <c:pt idx="5">
                  <c:v>5.2</c:v>
                </c:pt>
                <c:pt idx="6">
                  <c:v>6.1</c:v>
                </c:pt>
                <c:pt idx="7">
                  <c:v>6.2</c:v>
                </c:pt>
                <c:pt idx="8">
                  <c:v>7. </c:v>
                </c:pt>
                <c:pt idx="9">
                  <c:v>8. </c:v>
                </c:pt>
                <c:pt idx="10">
                  <c:v>9.1</c:v>
                </c:pt>
                <c:pt idx="11">
                  <c:v>9.2</c:v>
                </c:pt>
                <c:pt idx="12">
                  <c:v>10. </c:v>
                </c:pt>
                <c:pt idx="13">
                  <c:v>11. </c:v>
                </c:pt>
              </c:strCache>
            </c:strRef>
          </c:cat>
          <c:val>
            <c:numRef>
              <c:f>'[Ф2.2_Достижение планируемых результатов4.xlsx]МАТ'!$F$3:$F$16</c:f>
              <c:numCache>
                <c:formatCode>General</c:formatCode>
                <c:ptCount val="14"/>
                <c:pt idx="0">
                  <c:v>92.21</c:v>
                </c:pt>
                <c:pt idx="1">
                  <c:v>81.400000000000006</c:v>
                </c:pt>
                <c:pt idx="2">
                  <c:v>81.33</c:v>
                </c:pt>
                <c:pt idx="3">
                  <c:v>60.56</c:v>
                </c:pt>
                <c:pt idx="4">
                  <c:v>67.27</c:v>
                </c:pt>
                <c:pt idx="5">
                  <c:v>53.37</c:v>
                </c:pt>
                <c:pt idx="6">
                  <c:v>92.79</c:v>
                </c:pt>
                <c:pt idx="7">
                  <c:v>82.34</c:v>
                </c:pt>
                <c:pt idx="8">
                  <c:v>60.5</c:v>
                </c:pt>
                <c:pt idx="9">
                  <c:v>40.9</c:v>
                </c:pt>
                <c:pt idx="10">
                  <c:v>48.53</c:v>
                </c:pt>
                <c:pt idx="11">
                  <c:v>42.32</c:v>
                </c:pt>
                <c:pt idx="12">
                  <c:v>65.430000000000007</c:v>
                </c:pt>
                <c:pt idx="13">
                  <c:v>15.61</c:v>
                </c:pt>
              </c:numCache>
            </c:numRef>
          </c:val>
          <c:extLst>
            <c:ext xmlns:c16="http://schemas.microsoft.com/office/drawing/2014/chart" uri="{C3380CC4-5D6E-409C-BE32-E72D297353CC}">
              <c16:uniqueId val="{00000001-F031-4EDB-ABDA-0F9DB9911073}"/>
            </c:ext>
          </c:extLst>
        </c:ser>
        <c:dLbls>
          <c:dLblPos val="ctr"/>
          <c:showLegendKey val="0"/>
          <c:showVal val="1"/>
          <c:showCatName val="0"/>
          <c:showSerName val="0"/>
          <c:showPercent val="0"/>
          <c:showBubbleSize val="0"/>
        </c:dLbls>
        <c:gapWidth val="100"/>
        <c:overlap val="-24"/>
        <c:axId val="334925136"/>
        <c:axId val="334923176"/>
      </c:barChart>
      <c:catAx>
        <c:axId val="334925136"/>
        <c:scaling>
          <c:orientation val="minMax"/>
        </c:scaling>
        <c:delete val="0"/>
        <c:axPos val="b"/>
        <c:title>
          <c:tx>
            <c:rich>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34923176"/>
        <c:crosses val="autoZero"/>
        <c:auto val="1"/>
        <c:lblAlgn val="ctr"/>
        <c:lblOffset val="100"/>
        <c:noMultiLvlLbl val="0"/>
      </c:catAx>
      <c:valAx>
        <c:axId val="33492317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34925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lumMod val="60000"/>
                <a:lumOff val="40000"/>
              </a:schemeClr>
            </a:solidFill>
            <a:ln>
              <a:noFill/>
            </a:ln>
            <a:effectLst/>
          </c:spPr>
          <c:invertIfNegative val="0"/>
          <c:dLbls>
            <c:dLbl>
              <c:idx val="35"/>
              <c:layout>
                <c:manualLayout>
                  <c:x val="5.6278763971071661E-3"/>
                  <c:y val="-2.3796882852435493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E54-45C7-8B7C-C0324B5CC6BC}"/>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2.08</c:v>
                </c:pt>
                <c:pt idx="1">
                  <c:v>2.29</c:v>
                </c:pt>
                <c:pt idx="2">
                  <c:v>3.26</c:v>
                </c:pt>
                <c:pt idx="3">
                  <c:v>2.6</c:v>
                </c:pt>
                <c:pt idx="4">
                  <c:v>2.15</c:v>
                </c:pt>
                <c:pt idx="5">
                  <c:v>0.44</c:v>
                </c:pt>
                <c:pt idx="6">
                  <c:v>0.35</c:v>
                </c:pt>
                <c:pt idx="7">
                  <c:v>2.02</c:v>
                </c:pt>
                <c:pt idx="8">
                  <c:v>1.94</c:v>
                </c:pt>
                <c:pt idx="9">
                  <c:v>0</c:v>
                </c:pt>
                <c:pt idx="10">
                  <c:v>0.72</c:v>
                </c:pt>
                <c:pt idx="11">
                  <c:v>3.23</c:v>
                </c:pt>
                <c:pt idx="12">
                  <c:v>5.2</c:v>
                </c:pt>
                <c:pt idx="13">
                  <c:v>3.42</c:v>
                </c:pt>
                <c:pt idx="14">
                  <c:v>1.67</c:v>
                </c:pt>
                <c:pt idx="15">
                  <c:v>3.72</c:v>
                </c:pt>
                <c:pt idx="16">
                  <c:v>3.37</c:v>
                </c:pt>
                <c:pt idx="17">
                  <c:v>3.31</c:v>
                </c:pt>
                <c:pt idx="18">
                  <c:v>1.99</c:v>
                </c:pt>
                <c:pt idx="19">
                  <c:v>2.48</c:v>
                </c:pt>
                <c:pt idx="20">
                  <c:v>3.43</c:v>
                </c:pt>
                <c:pt idx="21">
                  <c:v>1.31</c:v>
                </c:pt>
                <c:pt idx="22">
                  <c:v>1.28</c:v>
                </c:pt>
                <c:pt idx="23">
                  <c:v>2.23</c:v>
                </c:pt>
                <c:pt idx="24">
                  <c:v>3.07</c:v>
                </c:pt>
                <c:pt idx="25">
                  <c:v>0.95</c:v>
                </c:pt>
                <c:pt idx="26">
                  <c:v>7.07</c:v>
                </c:pt>
                <c:pt idx="27">
                  <c:v>1.08</c:v>
                </c:pt>
                <c:pt idx="28">
                  <c:v>2.87</c:v>
                </c:pt>
                <c:pt idx="29">
                  <c:v>2.21</c:v>
                </c:pt>
                <c:pt idx="30">
                  <c:v>4.3499999999999996</c:v>
                </c:pt>
                <c:pt idx="31">
                  <c:v>0</c:v>
                </c:pt>
                <c:pt idx="32">
                  <c:v>2.59</c:v>
                </c:pt>
                <c:pt idx="33">
                  <c:v>2.04</c:v>
                </c:pt>
                <c:pt idx="34">
                  <c:v>2.16</c:v>
                </c:pt>
                <c:pt idx="35">
                  <c:v>0</c:v>
                </c:pt>
              </c:numCache>
            </c:numRef>
          </c:val>
          <c:extLst>
            <c:ext xmlns:c16="http://schemas.microsoft.com/office/drawing/2014/chart" uri="{C3380CC4-5D6E-409C-BE32-E72D297353CC}">
              <c16:uniqueId val="{00000001-5E54-45C7-8B7C-C0324B5CC6BC}"/>
            </c:ext>
          </c:extLst>
        </c:ser>
        <c:ser>
          <c:idx val="1"/>
          <c:order val="1"/>
          <c:tx>
            <c:strRef>
              <c:f>'[Ф3_Статистика по отметкам4.xlsx]МАТ'!$F$1</c:f>
              <c:strCache>
                <c:ptCount val="1"/>
                <c:pt idx="0">
                  <c:v>3</c:v>
                </c:pt>
              </c:strCache>
            </c:strRef>
          </c:tx>
          <c:spPr>
            <a:solidFill>
              <a:schemeClr val="accent2">
                <a:lumMod val="60000"/>
                <a:lumOff val="40000"/>
              </a:schemeClr>
            </a:solidFill>
            <a:ln>
              <a:noFill/>
            </a:ln>
            <a:effectLst/>
          </c:spPr>
          <c:invertIfNegative val="0"/>
          <c:dLbls>
            <c:dLbl>
              <c:idx val="35"/>
              <c:layout>
                <c:manualLayout>
                  <c:x val="5.2596975673898753E-3"/>
                  <c:y val="-2.3796882852435493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E54-45C7-8B7C-C0324B5CC6B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21.23</c:v>
                </c:pt>
                <c:pt idx="1">
                  <c:v>24.28</c:v>
                </c:pt>
                <c:pt idx="2">
                  <c:v>32.61</c:v>
                </c:pt>
                <c:pt idx="3">
                  <c:v>20.239999999999998</c:v>
                </c:pt>
                <c:pt idx="4">
                  <c:v>27.06</c:v>
                </c:pt>
                <c:pt idx="5">
                  <c:v>29.82</c:v>
                </c:pt>
                <c:pt idx="6">
                  <c:v>24.3</c:v>
                </c:pt>
                <c:pt idx="7">
                  <c:v>23.91</c:v>
                </c:pt>
                <c:pt idx="8">
                  <c:v>19.420000000000002</c:v>
                </c:pt>
                <c:pt idx="9">
                  <c:v>32</c:v>
                </c:pt>
                <c:pt idx="10">
                  <c:v>29.86</c:v>
                </c:pt>
                <c:pt idx="11">
                  <c:v>29.03</c:v>
                </c:pt>
                <c:pt idx="12">
                  <c:v>33.53</c:v>
                </c:pt>
                <c:pt idx="13">
                  <c:v>24.2</c:v>
                </c:pt>
                <c:pt idx="14">
                  <c:v>30</c:v>
                </c:pt>
                <c:pt idx="15">
                  <c:v>29.75</c:v>
                </c:pt>
                <c:pt idx="16">
                  <c:v>18.86</c:v>
                </c:pt>
                <c:pt idx="17">
                  <c:v>29.48</c:v>
                </c:pt>
                <c:pt idx="18">
                  <c:v>25.5</c:v>
                </c:pt>
                <c:pt idx="19">
                  <c:v>29.95</c:v>
                </c:pt>
                <c:pt idx="20">
                  <c:v>35.67</c:v>
                </c:pt>
                <c:pt idx="21">
                  <c:v>26.34</c:v>
                </c:pt>
                <c:pt idx="22">
                  <c:v>27.23</c:v>
                </c:pt>
                <c:pt idx="23">
                  <c:v>36.869999999999997</c:v>
                </c:pt>
                <c:pt idx="24">
                  <c:v>26.05</c:v>
                </c:pt>
                <c:pt idx="25">
                  <c:v>25.12</c:v>
                </c:pt>
                <c:pt idx="26">
                  <c:v>28.28</c:v>
                </c:pt>
                <c:pt idx="27">
                  <c:v>17.87</c:v>
                </c:pt>
                <c:pt idx="28">
                  <c:v>17.239999999999998</c:v>
                </c:pt>
                <c:pt idx="29">
                  <c:v>26.66</c:v>
                </c:pt>
                <c:pt idx="30">
                  <c:v>22.05</c:v>
                </c:pt>
                <c:pt idx="31">
                  <c:v>28.57</c:v>
                </c:pt>
                <c:pt idx="32">
                  <c:v>25.91</c:v>
                </c:pt>
                <c:pt idx="33">
                  <c:v>31.3</c:v>
                </c:pt>
                <c:pt idx="34">
                  <c:v>23.11</c:v>
                </c:pt>
                <c:pt idx="35">
                  <c:v>5.79</c:v>
                </c:pt>
              </c:numCache>
            </c:numRef>
          </c:val>
          <c:extLst>
            <c:ext xmlns:c16="http://schemas.microsoft.com/office/drawing/2014/chart" uri="{C3380CC4-5D6E-409C-BE32-E72D297353CC}">
              <c16:uniqueId val="{00000003-5E54-45C7-8B7C-C0324B5CC6BC}"/>
            </c:ext>
          </c:extLst>
        </c:ser>
        <c:ser>
          <c:idx val="2"/>
          <c:order val="2"/>
          <c:tx>
            <c:strRef>
              <c:f>'[Ф3_Статистика по отметкам4.xlsx]МАТ'!$G$1</c:f>
              <c:strCache>
                <c:ptCount val="1"/>
                <c:pt idx="0">
                  <c:v>4</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47.79</c:v>
                </c:pt>
                <c:pt idx="1">
                  <c:v>49.69</c:v>
                </c:pt>
                <c:pt idx="2">
                  <c:v>47.83</c:v>
                </c:pt>
                <c:pt idx="3">
                  <c:v>49.88</c:v>
                </c:pt>
                <c:pt idx="4">
                  <c:v>48.68</c:v>
                </c:pt>
                <c:pt idx="5">
                  <c:v>53.95</c:v>
                </c:pt>
                <c:pt idx="6">
                  <c:v>54.58</c:v>
                </c:pt>
                <c:pt idx="7">
                  <c:v>53.54</c:v>
                </c:pt>
                <c:pt idx="8">
                  <c:v>53.4</c:v>
                </c:pt>
                <c:pt idx="9">
                  <c:v>52</c:v>
                </c:pt>
                <c:pt idx="10">
                  <c:v>48.92</c:v>
                </c:pt>
                <c:pt idx="11">
                  <c:v>51.61</c:v>
                </c:pt>
                <c:pt idx="12">
                  <c:v>43.35</c:v>
                </c:pt>
                <c:pt idx="13">
                  <c:v>50.23</c:v>
                </c:pt>
                <c:pt idx="14">
                  <c:v>41.67</c:v>
                </c:pt>
                <c:pt idx="15">
                  <c:v>46.28</c:v>
                </c:pt>
                <c:pt idx="16">
                  <c:v>56.23</c:v>
                </c:pt>
                <c:pt idx="17">
                  <c:v>48.48</c:v>
                </c:pt>
                <c:pt idx="18">
                  <c:v>49</c:v>
                </c:pt>
                <c:pt idx="19">
                  <c:v>51.24</c:v>
                </c:pt>
                <c:pt idx="20">
                  <c:v>44.63</c:v>
                </c:pt>
                <c:pt idx="21">
                  <c:v>49.07</c:v>
                </c:pt>
                <c:pt idx="22">
                  <c:v>52.34</c:v>
                </c:pt>
                <c:pt idx="23">
                  <c:v>46.37</c:v>
                </c:pt>
                <c:pt idx="24">
                  <c:v>50.96</c:v>
                </c:pt>
                <c:pt idx="25">
                  <c:v>48.34</c:v>
                </c:pt>
                <c:pt idx="26">
                  <c:v>50.51</c:v>
                </c:pt>
                <c:pt idx="27">
                  <c:v>51.99</c:v>
                </c:pt>
                <c:pt idx="28">
                  <c:v>54.6</c:v>
                </c:pt>
                <c:pt idx="29">
                  <c:v>50</c:v>
                </c:pt>
                <c:pt idx="30">
                  <c:v>49.38</c:v>
                </c:pt>
                <c:pt idx="31">
                  <c:v>53.3</c:v>
                </c:pt>
                <c:pt idx="32">
                  <c:v>50.88</c:v>
                </c:pt>
                <c:pt idx="33">
                  <c:v>46.82</c:v>
                </c:pt>
                <c:pt idx="34">
                  <c:v>46.87</c:v>
                </c:pt>
                <c:pt idx="35">
                  <c:v>46.28</c:v>
                </c:pt>
              </c:numCache>
            </c:numRef>
          </c:val>
          <c:extLst>
            <c:ext xmlns:c16="http://schemas.microsoft.com/office/drawing/2014/chart" uri="{C3380CC4-5D6E-409C-BE32-E72D297353CC}">
              <c16:uniqueId val="{00000004-5E54-45C7-8B7C-C0324B5CC6BC}"/>
            </c:ext>
          </c:extLst>
        </c:ser>
        <c:ser>
          <c:idx val="3"/>
          <c:order val="3"/>
          <c:tx>
            <c:strRef>
              <c:f>'[Ф3_Статистика по отметкам4.xlsx]МАТ'!$H$1</c:f>
              <c:strCache>
                <c:ptCount val="1"/>
                <c:pt idx="0">
                  <c:v>5</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28.89</c:v>
                </c:pt>
                <c:pt idx="1">
                  <c:v>23.74</c:v>
                </c:pt>
                <c:pt idx="2">
                  <c:v>16.3</c:v>
                </c:pt>
                <c:pt idx="3">
                  <c:v>27.28</c:v>
                </c:pt>
                <c:pt idx="4">
                  <c:v>22.12</c:v>
                </c:pt>
                <c:pt idx="5">
                  <c:v>15.79</c:v>
                </c:pt>
                <c:pt idx="6">
                  <c:v>20.77</c:v>
                </c:pt>
                <c:pt idx="7">
                  <c:v>20.54</c:v>
                </c:pt>
                <c:pt idx="8">
                  <c:v>25.24</c:v>
                </c:pt>
                <c:pt idx="9">
                  <c:v>16</c:v>
                </c:pt>
                <c:pt idx="10">
                  <c:v>20.5</c:v>
                </c:pt>
                <c:pt idx="11">
                  <c:v>16.13</c:v>
                </c:pt>
                <c:pt idx="12">
                  <c:v>17.920000000000002</c:v>
                </c:pt>
                <c:pt idx="13">
                  <c:v>22.15</c:v>
                </c:pt>
                <c:pt idx="14">
                  <c:v>26.67</c:v>
                </c:pt>
                <c:pt idx="15">
                  <c:v>20.25</c:v>
                </c:pt>
                <c:pt idx="16">
                  <c:v>21.55</c:v>
                </c:pt>
                <c:pt idx="17">
                  <c:v>18.73</c:v>
                </c:pt>
                <c:pt idx="18">
                  <c:v>23.51</c:v>
                </c:pt>
                <c:pt idx="19">
                  <c:v>16.34</c:v>
                </c:pt>
                <c:pt idx="20">
                  <c:v>16.27</c:v>
                </c:pt>
                <c:pt idx="21">
                  <c:v>23.29</c:v>
                </c:pt>
                <c:pt idx="22">
                  <c:v>19.149999999999999</c:v>
                </c:pt>
                <c:pt idx="23">
                  <c:v>14.53</c:v>
                </c:pt>
                <c:pt idx="24">
                  <c:v>19.920000000000002</c:v>
                </c:pt>
                <c:pt idx="25">
                  <c:v>25.59</c:v>
                </c:pt>
                <c:pt idx="26">
                  <c:v>14.14</c:v>
                </c:pt>
                <c:pt idx="27">
                  <c:v>29.06</c:v>
                </c:pt>
                <c:pt idx="28">
                  <c:v>25.29</c:v>
                </c:pt>
                <c:pt idx="29">
                  <c:v>21.14</c:v>
                </c:pt>
                <c:pt idx="30">
                  <c:v>24.22</c:v>
                </c:pt>
                <c:pt idx="31">
                  <c:v>18.13</c:v>
                </c:pt>
                <c:pt idx="32">
                  <c:v>20.63</c:v>
                </c:pt>
                <c:pt idx="33">
                  <c:v>19.850000000000001</c:v>
                </c:pt>
                <c:pt idx="34">
                  <c:v>27.86</c:v>
                </c:pt>
                <c:pt idx="35">
                  <c:v>47.93</c:v>
                </c:pt>
              </c:numCache>
            </c:numRef>
          </c:val>
          <c:extLst>
            <c:ext xmlns:c16="http://schemas.microsoft.com/office/drawing/2014/chart" uri="{C3380CC4-5D6E-409C-BE32-E72D297353CC}">
              <c16:uniqueId val="{00000005-5E54-45C7-8B7C-C0324B5CC6BC}"/>
            </c:ext>
          </c:extLst>
        </c:ser>
        <c:dLbls>
          <c:dLblPos val="ctr"/>
          <c:showLegendKey val="0"/>
          <c:showVal val="1"/>
          <c:showCatName val="0"/>
          <c:showSerName val="0"/>
          <c:showPercent val="0"/>
          <c:showBubbleSize val="0"/>
        </c:dLbls>
        <c:gapWidth val="50"/>
        <c:overlap val="100"/>
        <c:axId val="341693248"/>
        <c:axId val="341695600"/>
      </c:barChart>
      <c:catAx>
        <c:axId val="34169324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41695600"/>
        <c:crosses val="autoZero"/>
        <c:auto val="1"/>
        <c:lblAlgn val="ctr"/>
        <c:lblOffset val="100"/>
        <c:noMultiLvlLbl val="0"/>
      </c:catAx>
      <c:valAx>
        <c:axId val="34169560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32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баллов4.xlsx]МАТ'!$E$2:$W$2</c:f>
              <c:numCache>
                <c:formatCode>General</c:formatCode>
                <c:ptCount val="19"/>
                <c:pt idx="0">
                  <c:v>0.1</c:v>
                </c:pt>
                <c:pt idx="1">
                  <c:v>0.1</c:v>
                </c:pt>
                <c:pt idx="2">
                  <c:v>0.3</c:v>
                </c:pt>
                <c:pt idx="3">
                  <c:v>0.6</c:v>
                </c:pt>
                <c:pt idx="4">
                  <c:v>1</c:v>
                </c:pt>
                <c:pt idx="5">
                  <c:v>2.6</c:v>
                </c:pt>
                <c:pt idx="6">
                  <c:v>4.0999999999999996</c:v>
                </c:pt>
                <c:pt idx="7">
                  <c:v>5.8</c:v>
                </c:pt>
                <c:pt idx="8">
                  <c:v>8.6999999999999993</c:v>
                </c:pt>
                <c:pt idx="9">
                  <c:v>7.1</c:v>
                </c:pt>
                <c:pt idx="10">
                  <c:v>9.1999999999999993</c:v>
                </c:pt>
                <c:pt idx="11">
                  <c:v>9.8000000000000007</c:v>
                </c:pt>
                <c:pt idx="12">
                  <c:v>10.6</c:v>
                </c:pt>
                <c:pt idx="13">
                  <c:v>11.1</c:v>
                </c:pt>
                <c:pt idx="14">
                  <c:v>8.6999999999999993</c:v>
                </c:pt>
                <c:pt idx="15">
                  <c:v>7.7</c:v>
                </c:pt>
                <c:pt idx="16">
                  <c:v>6.9</c:v>
                </c:pt>
                <c:pt idx="17">
                  <c:v>3</c:v>
                </c:pt>
                <c:pt idx="18">
                  <c:v>2.6</c:v>
                </c:pt>
              </c:numCache>
            </c:numRef>
          </c:val>
          <c:extLst>
            <c:ext xmlns:c16="http://schemas.microsoft.com/office/drawing/2014/chart" uri="{C3380CC4-5D6E-409C-BE32-E72D297353CC}">
              <c16:uniqueId val="{00000000-8EB5-4745-B8EF-39F2787C205F}"/>
            </c:ext>
          </c:extLst>
        </c:ser>
        <c:ser>
          <c:idx val="1"/>
          <c:order val="1"/>
          <c:tx>
            <c:strRef>
              <c:f>'[Ф4_Распределение первичных баллов4.xlsx]МАТ'!$A$3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баллов4.xlsx]МАТ'!$E$3:$W$3</c:f>
              <c:numCache>
                <c:formatCode>General</c:formatCode>
                <c:ptCount val="19"/>
                <c:pt idx="0">
                  <c:v>0.1</c:v>
                </c:pt>
                <c:pt idx="1">
                  <c:v>0.1</c:v>
                </c:pt>
                <c:pt idx="2">
                  <c:v>0.4</c:v>
                </c:pt>
                <c:pt idx="3">
                  <c:v>0.7</c:v>
                </c:pt>
                <c:pt idx="4">
                  <c:v>0.9</c:v>
                </c:pt>
                <c:pt idx="5">
                  <c:v>3.5</c:v>
                </c:pt>
                <c:pt idx="6">
                  <c:v>4.9000000000000004</c:v>
                </c:pt>
                <c:pt idx="7">
                  <c:v>6.4</c:v>
                </c:pt>
                <c:pt idx="8">
                  <c:v>9.5</c:v>
                </c:pt>
                <c:pt idx="9">
                  <c:v>8.6</c:v>
                </c:pt>
                <c:pt idx="10">
                  <c:v>10</c:v>
                </c:pt>
                <c:pt idx="11">
                  <c:v>10.3</c:v>
                </c:pt>
                <c:pt idx="12">
                  <c:v>10.5</c:v>
                </c:pt>
                <c:pt idx="13">
                  <c:v>10.3</c:v>
                </c:pt>
                <c:pt idx="14">
                  <c:v>8.1999999999999993</c:v>
                </c:pt>
                <c:pt idx="15">
                  <c:v>6.2</c:v>
                </c:pt>
                <c:pt idx="16">
                  <c:v>5.4</c:v>
                </c:pt>
                <c:pt idx="17">
                  <c:v>2.2999999999999998</c:v>
                </c:pt>
                <c:pt idx="18">
                  <c:v>1.7</c:v>
                </c:pt>
              </c:numCache>
            </c:numRef>
          </c:val>
          <c:extLst>
            <c:ext xmlns:c16="http://schemas.microsoft.com/office/drawing/2014/chart" uri="{C3380CC4-5D6E-409C-BE32-E72D297353CC}">
              <c16:uniqueId val="{00000001-8EB5-4745-B8EF-39F2787C205F}"/>
            </c:ext>
          </c:extLst>
        </c:ser>
        <c:dLbls>
          <c:dLblPos val="outEnd"/>
          <c:showLegendKey val="0"/>
          <c:showVal val="1"/>
          <c:showCatName val="0"/>
          <c:showSerName val="0"/>
          <c:showPercent val="0"/>
          <c:showBubbleSize val="0"/>
        </c:dLbls>
        <c:gapWidth val="50"/>
        <c:overlap val="-25"/>
        <c:axId val="339068400"/>
        <c:axId val="339063696"/>
      </c:barChart>
      <c:catAx>
        <c:axId val="339068400"/>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3696"/>
        <c:crosses val="autoZero"/>
        <c:auto val="1"/>
        <c:lblAlgn val="ctr"/>
        <c:lblOffset val="100"/>
        <c:noMultiLvlLbl val="0"/>
      </c:catAx>
      <c:valAx>
        <c:axId val="339063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8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10.1</c:v>
                </c:pt>
                <c:pt idx="1">
                  <c:v>18.68</c:v>
                </c:pt>
                <c:pt idx="2">
                  <c:v>12.31</c:v>
                </c:pt>
                <c:pt idx="3">
                  <c:v>8.1</c:v>
                </c:pt>
                <c:pt idx="4">
                  <c:v>3.07</c:v>
                </c:pt>
                <c:pt idx="5">
                  <c:v>8.8000000000000007</c:v>
                </c:pt>
                <c:pt idx="6">
                  <c:v>16.79</c:v>
                </c:pt>
                <c:pt idx="7">
                  <c:v>4.8499999999999996</c:v>
                </c:pt>
                <c:pt idx="8">
                  <c:v>14.67</c:v>
                </c:pt>
                <c:pt idx="9">
                  <c:v>3.25</c:v>
                </c:pt>
                <c:pt idx="10">
                  <c:v>3.23</c:v>
                </c:pt>
                <c:pt idx="11">
                  <c:v>20.23</c:v>
                </c:pt>
                <c:pt idx="12">
                  <c:v>10.73</c:v>
                </c:pt>
                <c:pt idx="13">
                  <c:v>5</c:v>
                </c:pt>
                <c:pt idx="14">
                  <c:v>8.68</c:v>
                </c:pt>
                <c:pt idx="15">
                  <c:v>11.11</c:v>
                </c:pt>
                <c:pt idx="16">
                  <c:v>13.22</c:v>
                </c:pt>
                <c:pt idx="17">
                  <c:v>12.2</c:v>
                </c:pt>
                <c:pt idx="18">
                  <c:v>6.19</c:v>
                </c:pt>
                <c:pt idx="19">
                  <c:v>12.86</c:v>
                </c:pt>
                <c:pt idx="20">
                  <c:v>8.83</c:v>
                </c:pt>
                <c:pt idx="21">
                  <c:v>3</c:v>
                </c:pt>
                <c:pt idx="22">
                  <c:v>16.760000000000002</c:v>
                </c:pt>
                <c:pt idx="23">
                  <c:v>5.75</c:v>
                </c:pt>
                <c:pt idx="24">
                  <c:v>1.97</c:v>
                </c:pt>
                <c:pt idx="25">
                  <c:v>19.190000000000001</c:v>
                </c:pt>
                <c:pt idx="26">
                  <c:v>7.94</c:v>
                </c:pt>
                <c:pt idx="27">
                  <c:v>8.6199999999999992</c:v>
                </c:pt>
                <c:pt idx="28">
                  <c:v>8.68</c:v>
                </c:pt>
                <c:pt idx="29">
                  <c:v>12.73</c:v>
                </c:pt>
                <c:pt idx="30">
                  <c:v>7.69</c:v>
                </c:pt>
                <c:pt idx="31">
                  <c:v>8.34</c:v>
                </c:pt>
                <c:pt idx="32">
                  <c:v>8.91</c:v>
                </c:pt>
                <c:pt idx="33">
                  <c:v>8.43</c:v>
                </c:pt>
                <c:pt idx="34">
                  <c:v>10.79</c:v>
                </c:pt>
              </c:numCache>
            </c:numRef>
          </c:val>
          <c:extLst>
            <c:ext xmlns:c16="http://schemas.microsoft.com/office/drawing/2014/chart" uri="{C3380CC4-5D6E-409C-BE32-E72D297353CC}">
              <c16:uniqueId val="{00000000-7AEF-4B4E-A115-FCDD7C457547}"/>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69.69</c:v>
                </c:pt>
                <c:pt idx="1">
                  <c:v>68.13</c:v>
                </c:pt>
                <c:pt idx="2">
                  <c:v>65.739999999999995</c:v>
                </c:pt>
                <c:pt idx="3">
                  <c:v>73.760000000000005</c:v>
                </c:pt>
                <c:pt idx="4">
                  <c:v>85.96</c:v>
                </c:pt>
                <c:pt idx="5">
                  <c:v>72.89</c:v>
                </c:pt>
                <c:pt idx="6">
                  <c:v>67.56</c:v>
                </c:pt>
                <c:pt idx="7">
                  <c:v>70.87</c:v>
                </c:pt>
                <c:pt idx="8">
                  <c:v>77.33</c:v>
                </c:pt>
                <c:pt idx="9">
                  <c:v>87</c:v>
                </c:pt>
                <c:pt idx="10">
                  <c:v>87.9</c:v>
                </c:pt>
                <c:pt idx="11">
                  <c:v>64.739999999999995</c:v>
                </c:pt>
                <c:pt idx="12">
                  <c:v>74.430000000000007</c:v>
                </c:pt>
                <c:pt idx="13">
                  <c:v>71.67</c:v>
                </c:pt>
                <c:pt idx="14">
                  <c:v>71.900000000000006</c:v>
                </c:pt>
                <c:pt idx="15">
                  <c:v>68.69</c:v>
                </c:pt>
                <c:pt idx="16">
                  <c:v>63.36</c:v>
                </c:pt>
                <c:pt idx="17">
                  <c:v>60.16</c:v>
                </c:pt>
                <c:pt idx="18">
                  <c:v>74.260000000000005</c:v>
                </c:pt>
                <c:pt idx="19">
                  <c:v>73.39</c:v>
                </c:pt>
                <c:pt idx="20">
                  <c:v>70.89</c:v>
                </c:pt>
                <c:pt idx="21">
                  <c:v>74</c:v>
                </c:pt>
                <c:pt idx="22">
                  <c:v>67.040000000000006</c:v>
                </c:pt>
                <c:pt idx="23">
                  <c:v>77.010000000000005</c:v>
                </c:pt>
                <c:pt idx="24">
                  <c:v>88.18</c:v>
                </c:pt>
                <c:pt idx="25">
                  <c:v>61.62</c:v>
                </c:pt>
                <c:pt idx="26">
                  <c:v>67.87</c:v>
                </c:pt>
                <c:pt idx="27">
                  <c:v>63.22</c:v>
                </c:pt>
                <c:pt idx="28">
                  <c:v>72.08</c:v>
                </c:pt>
                <c:pt idx="29">
                  <c:v>70.5</c:v>
                </c:pt>
                <c:pt idx="30">
                  <c:v>76.37</c:v>
                </c:pt>
                <c:pt idx="31">
                  <c:v>72.36</c:v>
                </c:pt>
                <c:pt idx="32">
                  <c:v>70.739999999999995</c:v>
                </c:pt>
                <c:pt idx="33">
                  <c:v>56.72</c:v>
                </c:pt>
                <c:pt idx="34">
                  <c:v>55.98</c:v>
                </c:pt>
              </c:numCache>
            </c:numRef>
          </c:val>
          <c:extLst>
            <c:ext xmlns:c16="http://schemas.microsoft.com/office/drawing/2014/chart" uri="{C3380CC4-5D6E-409C-BE32-E72D297353CC}">
              <c16:uniqueId val="{00000001-7AEF-4B4E-A115-FCDD7C457547}"/>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AEF-4B4E-A115-FCDD7C457547}"/>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AEF-4B4E-A115-FCDD7C45754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20.2</c:v>
                </c:pt>
                <c:pt idx="1">
                  <c:v>13.19</c:v>
                </c:pt>
                <c:pt idx="2">
                  <c:v>21.95</c:v>
                </c:pt>
                <c:pt idx="3">
                  <c:v>18.14</c:v>
                </c:pt>
                <c:pt idx="4">
                  <c:v>10.96</c:v>
                </c:pt>
                <c:pt idx="5">
                  <c:v>18.309999999999999</c:v>
                </c:pt>
                <c:pt idx="6">
                  <c:v>15.65</c:v>
                </c:pt>
                <c:pt idx="7">
                  <c:v>24.27</c:v>
                </c:pt>
                <c:pt idx="8">
                  <c:v>8</c:v>
                </c:pt>
                <c:pt idx="9">
                  <c:v>9.75</c:v>
                </c:pt>
                <c:pt idx="10">
                  <c:v>8.8699999999999992</c:v>
                </c:pt>
                <c:pt idx="11">
                  <c:v>15.03</c:v>
                </c:pt>
                <c:pt idx="12">
                  <c:v>14.84</c:v>
                </c:pt>
                <c:pt idx="13">
                  <c:v>23.33</c:v>
                </c:pt>
                <c:pt idx="14">
                  <c:v>19.420000000000002</c:v>
                </c:pt>
                <c:pt idx="15">
                  <c:v>20.2</c:v>
                </c:pt>
                <c:pt idx="16">
                  <c:v>23.42</c:v>
                </c:pt>
                <c:pt idx="17">
                  <c:v>27.64</c:v>
                </c:pt>
                <c:pt idx="18">
                  <c:v>19.55</c:v>
                </c:pt>
                <c:pt idx="19">
                  <c:v>13.75</c:v>
                </c:pt>
                <c:pt idx="20">
                  <c:v>20.28</c:v>
                </c:pt>
                <c:pt idx="21">
                  <c:v>23</c:v>
                </c:pt>
                <c:pt idx="22">
                  <c:v>16.2</c:v>
                </c:pt>
                <c:pt idx="23">
                  <c:v>17.239999999999998</c:v>
                </c:pt>
                <c:pt idx="24">
                  <c:v>9.85</c:v>
                </c:pt>
                <c:pt idx="25">
                  <c:v>19.190000000000001</c:v>
                </c:pt>
                <c:pt idx="26">
                  <c:v>24.19</c:v>
                </c:pt>
                <c:pt idx="27">
                  <c:v>28.16</c:v>
                </c:pt>
                <c:pt idx="28">
                  <c:v>19.239999999999998</c:v>
                </c:pt>
                <c:pt idx="29">
                  <c:v>16.77</c:v>
                </c:pt>
                <c:pt idx="30">
                  <c:v>15.93</c:v>
                </c:pt>
                <c:pt idx="31">
                  <c:v>19.309999999999999</c:v>
                </c:pt>
                <c:pt idx="32">
                  <c:v>20.36</c:v>
                </c:pt>
                <c:pt idx="33">
                  <c:v>34.85</c:v>
                </c:pt>
                <c:pt idx="34">
                  <c:v>33.24</c:v>
                </c:pt>
              </c:numCache>
            </c:numRef>
          </c:val>
          <c:extLst>
            <c:ext xmlns:c16="http://schemas.microsoft.com/office/drawing/2014/chart" uri="{C3380CC4-5D6E-409C-BE32-E72D297353CC}">
              <c16:uniqueId val="{00000004-7AEF-4B4E-A115-FCDD7C457547}"/>
            </c:ext>
          </c:extLst>
        </c:ser>
        <c:dLbls>
          <c:dLblPos val="ctr"/>
          <c:showLegendKey val="0"/>
          <c:showVal val="1"/>
          <c:showCatName val="0"/>
          <c:showSerName val="0"/>
          <c:showPercent val="0"/>
          <c:showBubbleSize val="0"/>
        </c:dLbls>
        <c:gapWidth val="50"/>
        <c:overlap val="100"/>
        <c:axId val="401203528"/>
        <c:axId val="401200000"/>
      </c:barChart>
      <c:catAx>
        <c:axId val="40120352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1200000"/>
        <c:crosses val="autoZero"/>
        <c:auto val="1"/>
        <c:lblAlgn val="ctr"/>
        <c:lblOffset val="100"/>
        <c:noMultiLvlLbl val="0"/>
      </c:catAx>
      <c:valAx>
        <c:axId val="40120000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12035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1"/>
          <c:order val="0"/>
          <c:tx>
            <c:strRef>
              <c:f>Лист1!$B$1</c:f>
              <c:strCache>
                <c:ptCount val="1"/>
                <c:pt idx="0">
                  <c:v>2022</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67.56</c:v>
                </c:pt>
                <c:pt idx="1">
                  <c:v>70.31</c:v>
                </c:pt>
                <c:pt idx="2">
                  <c:v>69.039999999999992</c:v>
                </c:pt>
                <c:pt idx="3">
                  <c:v>63.26</c:v>
                </c:pt>
                <c:pt idx="4">
                  <c:v>61.89</c:v>
                </c:pt>
                <c:pt idx="5">
                  <c:v>64.069999999999993</c:v>
                </c:pt>
                <c:pt idx="6">
                  <c:v>62.5</c:v>
                </c:pt>
                <c:pt idx="7">
                  <c:v>77.28</c:v>
                </c:pt>
                <c:pt idx="8">
                  <c:v>68.260000000000005</c:v>
                </c:pt>
                <c:pt idx="9">
                  <c:v>58.34</c:v>
                </c:pt>
                <c:pt idx="10">
                  <c:v>51.28</c:v>
                </c:pt>
                <c:pt idx="11">
                  <c:v>72.539999999999992</c:v>
                </c:pt>
                <c:pt idx="12">
                  <c:v>54.42</c:v>
                </c:pt>
                <c:pt idx="13">
                  <c:v>62.45</c:v>
                </c:pt>
                <c:pt idx="14">
                  <c:v>72.22</c:v>
                </c:pt>
                <c:pt idx="15">
                  <c:v>63.3</c:v>
                </c:pt>
                <c:pt idx="16">
                  <c:v>61.62</c:v>
                </c:pt>
              </c:numCache>
            </c:numRef>
          </c:val>
          <c:extLst>
            <c:ext xmlns:c16="http://schemas.microsoft.com/office/drawing/2014/chart" uri="{C3380CC4-5D6E-409C-BE32-E72D297353CC}">
              <c16:uniqueId val="{00000001-6120-4448-93D3-948E35661C93}"/>
            </c:ext>
          </c:extLst>
        </c:ser>
        <c:ser>
          <c:idx val="2"/>
          <c:order val="1"/>
          <c:tx>
            <c:strRef>
              <c:f>Лист1!$C$1</c:f>
              <c:strCache>
                <c:ptCount val="1"/>
                <c:pt idx="0">
                  <c:v>2023</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68.62</c:v>
                </c:pt>
                <c:pt idx="1">
                  <c:v>78.87</c:v>
                </c:pt>
                <c:pt idx="2">
                  <c:v>75.099999999999994</c:v>
                </c:pt>
                <c:pt idx="3">
                  <c:v>74.89</c:v>
                </c:pt>
                <c:pt idx="4">
                  <c:v>71.790000000000006</c:v>
                </c:pt>
                <c:pt idx="5">
                  <c:v>74.22</c:v>
                </c:pt>
                <c:pt idx="6">
                  <c:v>75.319999999999993</c:v>
                </c:pt>
                <c:pt idx="7">
                  <c:v>84.21</c:v>
                </c:pt>
                <c:pt idx="8">
                  <c:v>68.39</c:v>
                </c:pt>
                <c:pt idx="9">
                  <c:v>75</c:v>
                </c:pt>
                <c:pt idx="10">
                  <c:v>65.89</c:v>
                </c:pt>
                <c:pt idx="11">
                  <c:v>80.989999999999995</c:v>
                </c:pt>
                <c:pt idx="12">
                  <c:v>76.19</c:v>
                </c:pt>
                <c:pt idx="13">
                  <c:v>72.63</c:v>
                </c:pt>
                <c:pt idx="14">
                  <c:v>74.62</c:v>
                </c:pt>
                <c:pt idx="15">
                  <c:v>72.349999999999994</c:v>
                </c:pt>
                <c:pt idx="16">
                  <c:v>72.16</c:v>
                </c:pt>
              </c:numCache>
            </c:numRef>
          </c:val>
          <c:extLst>
            <c:ext xmlns:c16="http://schemas.microsoft.com/office/drawing/2014/chart" uri="{C3380CC4-5D6E-409C-BE32-E72D297353CC}">
              <c16:uniqueId val="{00000002-6120-4448-93D3-948E35661C93}"/>
            </c:ext>
          </c:extLst>
        </c:ser>
        <c:ser>
          <c:idx val="3"/>
          <c:order val="2"/>
          <c:tx>
            <c:strRef>
              <c:f>Лист1!$D$1</c:f>
              <c:strCache>
                <c:ptCount val="1"/>
                <c:pt idx="0">
                  <c:v>2024</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72.92</c:v>
                </c:pt>
                <c:pt idx="1">
                  <c:v>80.77</c:v>
                </c:pt>
                <c:pt idx="2">
                  <c:v>76.989999999999995</c:v>
                </c:pt>
                <c:pt idx="3">
                  <c:v>79.599999999999994</c:v>
                </c:pt>
                <c:pt idx="4">
                  <c:v>70.91</c:v>
                </c:pt>
                <c:pt idx="5">
                  <c:v>78.900000000000006</c:v>
                </c:pt>
                <c:pt idx="6">
                  <c:v>75.180000000000007</c:v>
                </c:pt>
                <c:pt idx="7">
                  <c:v>84.71</c:v>
                </c:pt>
                <c:pt idx="8">
                  <c:v>73.87</c:v>
                </c:pt>
                <c:pt idx="9">
                  <c:v>69.290000000000006</c:v>
                </c:pt>
                <c:pt idx="10">
                  <c:v>66.83</c:v>
                </c:pt>
                <c:pt idx="11">
                  <c:v>71.89</c:v>
                </c:pt>
                <c:pt idx="12">
                  <c:v>73.849999999999994</c:v>
                </c:pt>
                <c:pt idx="13">
                  <c:v>70.040000000000006</c:v>
                </c:pt>
                <c:pt idx="14">
                  <c:v>78.27</c:v>
                </c:pt>
                <c:pt idx="15">
                  <c:v>70.02</c:v>
                </c:pt>
                <c:pt idx="16">
                  <c:v>79.84</c:v>
                </c:pt>
              </c:numCache>
            </c:numRef>
          </c:val>
          <c:extLst>
            <c:ext xmlns:c16="http://schemas.microsoft.com/office/drawing/2014/chart" uri="{C3380CC4-5D6E-409C-BE32-E72D297353CC}">
              <c16:uniqueId val="{00000000-41D2-4CCD-965A-5AFA7EB40F17}"/>
            </c:ext>
          </c:extLst>
        </c:ser>
        <c:ser>
          <c:idx val="4"/>
          <c:order val="3"/>
          <c:tx>
            <c:strRef>
              <c:f>Лист1!$E$1</c:f>
              <c:strCache>
                <c:ptCount val="1"/>
                <c:pt idx="0">
                  <c:v>2025</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70</c:v>
                </c:pt>
                <c:pt idx="1">
                  <c:v>79.599999999999994</c:v>
                </c:pt>
                <c:pt idx="2">
                  <c:v>71.63</c:v>
                </c:pt>
                <c:pt idx="3">
                  <c:v>81.73</c:v>
                </c:pt>
                <c:pt idx="4">
                  <c:v>72.28</c:v>
                </c:pt>
                <c:pt idx="5">
                  <c:v>86.29</c:v>
                </c:pt>
                <c:pt idx="6">
                  <c:v>75.81</c:v>
                </c:pt>
                <c:pt idx="7">
                  <c:v>83.33</c:v>
                </c:pt>
                <c:pt idx="8">
                  <c:v>75.38</c:v>
                </c:pt>
                <c:pt idx="9">
                  <c:v>73.72999999999999</c:v>
                </c:pt>
                <c:pt idx="10">
                  <c:v>68.960000000000008</c:v>
                </c:pt>
                <c:pt idx="11">
                  <c:v>76.23</c:v>
                </c:pt>
                <c:pt idx="12">
                  <c:v>76.81</c:v>
                </c:pt>
                <c:pt idx="13">
                  <c:v>74.3</c:v>
                </c:pt>
                <c:pt idx="14">
                  <c:v>85.710000000000008</c:v>
                </c:pt>
                <c:pt idx="15">
                  <c:v>74.13</c:v>
                </c:pt>
                <c:pt idx="16">
                  <c:v>73.03</c:v>
                </c:pt>
              </c:numCache>
            </c:numRef>
          </c:val>
          <c:extLst>
            <c:ext xmlns:c16="http://schemas.microsoft.com/office/drawing/2014/chart" uri="{C3380CC4-5D6E-409C-BE32-E72D297353CC}">
              <c16:uniqueId val="{00000000-4721-461D-A909-4F49D2869C5E}"/>
            </c:ext>
          </c:extLst>
        </c:ser>
        <c:ser>
          <c:idx val="5"/>
          <c:order val="4"/>
          <c:tx>
            <c:strRef>
              <c:f>Лист1!$F$1</c:f>
              <c:strCache>
                <c:ptCount val="1"/>
                <c:pt idx="0">
                  <c:v>2026</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71.42</c:v>
                </c:pt>
                <c:pt idx="1">
                  <c:v>80.42</c:v>
                </c:pt>
                <c:pt idx="2">
                  <c:v>78.7</c:v>
                </c:pt>
                <c:pt idx="3">
                  <c:v>69.489999999999995</c:v>
                </c:pt>
                <c:pt idx="4">
                  <c:v>83.58</c:v>
                </c:pt>
                <c:pt idx="5">
                  <c:v>75.91</c:v>
                </c:pt>
                <c:pt idx="6">
                  <c:v>90</c:v>
                </c:pt>
                <c:pt idx="7">
                  <c:v>100</c:v>
                </c:pt>
                <c:pt idx="8">
                  <c:v>75.180000000000007</c:v>
                </c:pt>
                <c:pt idx="9">
                  <c:v>54.83</c:v>
                </c:pt>
                <c:pt idx="10">
                  <c:v>70.31</c:v>
                </c:pt>
                <c:pt idx="11">
                  <c:v>85.710000000000008</c:v>
                </c:pt>
                <c:pt idx="12">
                  <c:v>78.940000000000012</c:v>
                </c:pt>
                <c:pt idx="13">
                  <c:v>65.39</c:v>
                </c:pt>
                <c:pt idx="14">
                  <c:v>81.39</c:v>
                </c:pt>
                <c:pt idx="15">
                  <c:v>90.91</c:v>
                </c:pt>
                <c:pt idx="16">
                  <c:v>79.16</c:v>
                </c:pt>
              </c:numCache>
            </c:numRef>
          </c:val>
          <c:extLst>
            <c:ext xmlns:c16="http://schemas.microsoft.com/office/drawing/2014/chart" uri="{C3380CC4-5D6E-409C-BE32-E72D297353CC}">
              <c16:uniqueId val="{00000000-FFD3-4003-8E0D-017CC4021E43}"/>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2022</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61.16</c:v>
                </c:pt>
                <c:pt idx="1">
                  <c:v>66.5</c:v>
                </c:pt>
                <c:pt idx="2">
                  <c:v>66.91</c:v>
                </c:pt>
                <c:pt idx="3">
                  <c:v>65.28</c:v>
                </c:pt>
                <c:pt idx="4">
                  <c:v>53.42</c:v>
                </c:pt>
                <c:pt idx="5">
                  <c:v>66.510000000000005</c:v>
                </c:pt>
                <c:pt idx="6">
                  <c:v>76.289999999999992</c:v>
                </c:pt>
                <c:pt idx="7">
                  <c:v>69.710000000000008</c:v>
                </c:pt>
                <c:pt idx="8">
                  <c:v>62.93</c:v>
                </c:pt>
                <c:pt idx="9">
                  <c:v>59.050000000000004</c:v>
                </c:pt>
                <c:pt idx="10">
                  <c:v>69.84</c:v>
                </c:pt>
                <c:pt idx="11">
                  <c:v>81.55</c:v>
                </c:pt>
                <c:pt idx="12">
                  <c:v>61.17</c:v>
                </c:pt>
                <c:pt idx="13">
                  <c:v>72.91</c:v>
                </c:pt>
                <c:pt idx="14">
                  <c:v>70.53</c:v>
                </c:pt>
                <c:pt idx="15">
                  <c:v>71.349999999999994</c:v>
                </c:pt>
                <c:pt idx="16">
                  <c:v>57.99</c:v>
                </c:pt>
                <c:pt idx="17">
                  <c:v>73.22</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2023</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69.31</c:v>
                </c:pt>
                <c:pt idx="1">
                  <c:v>74.680000000000007</c:v>
                </c:pt>
                <c:pt idx="2">
                  <c:v>75.460000000000008</c:v>
                </c:pt>
                <c:pt idx="3">
                  <c:v>78.709999999999994</c:v>
                </c:pt>
                <c:pt idx="4">
                  <c:v>77.16</c:v>
                </c:pt>
                <c:pt idx="5">
                  <c:v>76.06</c:v>
                </c:pt>
                <c:pt idx="6">
                  <c:v>82.97</c:v>
                </c:pt>
                <c:pt idx="7">
                  <c:v>68.95</c:v>
                </c:pt>
                <c:pt idx="8">
                  <c:v>70.8</c:v>
                </c:pt>
                <c:pt idx="9">
                  <c:v>81.36</c:v>
                </c:pt>
                <c:pt idx="10">
                  <c:v>82.2</c:v>
                </c:pt>
                <c:pt idx="11">
                  <c:v>77.650000000000006</c:v>
                </c:pt>
                <c:pt idx="12">
                  <c:v>75.289999999999992</c:v>
                </c:pt>
                <c:pt idx="13">
                  <c:v>70.39</c:v>
                </c:pt>
                <c:pt idx="14">
                  <c:v>73.67</c:v>
                </c:pt>
                <c:pt idx="15">
                  <c:v>71.87</c:v>
                </c:pt>
                <c:pt idx="16">
                  <c:v>77.95</c:v>
                </c:pt>
                <c:pt idx="17">
                  <c:v>93.4</c:v>
                </c:pt>
              </c:numCache>
            </c:numRef>
          </c:val>
          <c:extLst>
            <c:ext xmlns:c16="http://schemas.microsoft.com/office/drawing/2014/chart" uri="{C3380CC4-5D6E-409C-BE32-E72D297353CC}">
              <c16:uniqueId val="{00000001-B054-4CAA-870E-E2B002DFDF07}"/>
            </c:ext>
          </c:extLst>
        </c:ser>
        <c:ser>
          <c:idx val="2"/>
          <c:order val="2"/>
          <c:tx>
            <c:strRef>
              <c:f>Лист1!$D$1</c:f>
              <c:strCache>
                <c:ptCount val="1"/>
                <c:pt idx="0">
                  <c:v>2024</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69.540000000000006</c:v>
                </c:pt>
                <c:pt idx="1">
                  <c:v>73.25</c:v>
                </c:pt>
                <c:pt idx="2">
                  <c:v>76.3</c:v>
                </c:pt>
                <c:pt idx="3">
                  <c:v>81.199999999999989</c:v>
                </c:pt>
                <c:pt idx="4">
                  <c:v>65.64</c:v>
                </c:pt>
                <c:pt idx="5">
                  <c:v>77.02</c:v>
                </c:pt>
                <c:pt idx="6">
                  <c:v>76.650000000000006</c:v>
                </c:pt>
                <c:pt idx="7">
                  <c:v>75.56</c:v>
                </c:pt>
                <c:pt idx="8">
                  <c:v>79.66</c:v>
                </c:pt>
                <c:pt idx="9">
                  <c:v>80.03</c:v>
                </c:pt>
                <c:pt idx="10">
                  <c:v>81.47999999999999</c:v>
                </c:pt>
                <c:pt idx="11">
                  <c:v>79.319999999999993</c:v>
                </c:pt>
                <c:pt idx="12">
                  <c:v>75.17</c:v>
                </c:pt>
                <c:pt idx="13">
                  <c:v>74.86</c:v>
                </c:pt>
                <c:pt idx="14">
                  <c:v>75.179999999999993</c:v>
                </c:pt>
                <c:pt idx="15">
                  <c:v>70.19</c:v>
                </c:pt>
                <c:pt idx="16">
                  <c:v>77.63</c:v>
                </c:pt>
                <c:pt idx="17">
                  <c:v>88.78</c:v>
                </c:pt>
              </c:numCache>
            </c:numRef>
          </c:val>
          <c:extLst>
            <c:ext xmlns:c16="http://schemas.microsoft.com/office/drawing/2014/chart" uri="{C3380CC4-5D6E-409C-BE32-E72D297353CC}">
              <c16:uniqueId val="{00000002-B054-4CAA-870E-E2B002DFDF07}"/>
            </c:ext>
          </c:extLst>
        </c:ser>
        <c:ser>
          <c:idx val="3"/>
          <c:order val="3"/>
          <c:tx>
            <c:strRef>
              <c:f>Лист1!$E$1</c:f>
              <c:strCache>
                <c:ptCount val="1"/>
                <c:pt idx="0">
                  <c:v>2025</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66.459999999999994</c:v>
                </c:pt>
                <c:pt idx="1">
                  <c:v>73.22</c:v>
                </c:pt>
                <c:pt idx="2">
                  <c:v>76.27</c:v>
                </c:pt>
                <c:pt idx="3">
                  <c:v>71.22</c:v>
                </c:pt>
                <c:pt idx="4">
                  <c:v>76.27</c:v>
                </c:pt>
                <c:pt idx="5">
                  <c:v>75.41</c:v>
                </c:pt>
                <c:pt idx="6">
                  <c:v>75.61</c:v>
                </c:pt>
                <c:pt idx="7">
                  <c:v>65.63</c:v>
                </c:pt>
                <c:pt idx="8">
                  <c:v>81.400000000000006</c:v>
                </c:pt>
                <c:pt idx="9">
                  <c:v>80.430000000000007</c:v>
                </c:pt>
                <c:pt idx="10">
                  <c:v>77.27000000000001</c:v>
                </c:pt>
                <c:pt idx="11">
                  <c:v>67.91</c:v>
                </c:pt>
                <c:pt idx="12">
                  <c:v>73.099999999999994</c:v>
                </c:pt>
                <c:pt idx="13">
                  <c:v>80.650000000000006</c:v>
                </c:pt>
                <c:pt idx="14">
                  <c:v>70.069999999999993</c:v>
                </c:pt>
                <c:pt idx="15">
                  <c:v>69.75</c:v>
                </c:pt>
                <c:pt idx="16">
                  <c:v>72.210000000000008</c:v>
                </c:pt>
                <c:pt idx="17">
                  <c:v>96.07</c:v>
                </c:pt>
              </c:numCache>
            </c:numRef>
          </c:val>
          <c:extLst>
            <c:ext xmlns:c16="http://schemas.microsoft.com/office/drawing/2014/chart" uri="{C3380CC4-5D6E-409C-BE32-E72D297353CC}">
              <c16:uniqueId val="{00000000-3401-47AC-800C-0F9AF7E1CF5F}"/>
            </c:ext>
          </c:extLst>
        </c:ser>
        <c:ser>
          <c:idx val="4"/>
          <c:order val="4"/>
          <c:tx>
            <c:strRef>
              <c:f>Лист1!$F$1</c:f>
              <c:strCache>
                <c:ptCount val="1"/>
                <c:pt idx="0">
                  <c:v>2026</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69.91</c:v>
                </c:pt>
                <c:pt idx="1">
                  <c:v>67.599999999999994</c:v>
                </c:pt>
                <c:pt idx="2">
                  <c:v>78.099999999999994</c:v>
                </c:pt>
                <c:pt idx="3">
                  <c:v>54.76</c:v>
                </c:pt>
                <c:pt idx="4">
                  <c:v>87.77</c:v>
                </c:pt>
                <c:pt idx="5">
                  <c:v>64.77</c:v>
                </c:pt>
                <c:pt idx="6">
                  <c:v>90.25</c:v>
                </c:pt>
                <c:pt idx="8">
                  <c:v>58.33</c:v>
                </c:pt>
                <c:pt idx="9">
                  <c:v>85.53</c:v>
                </c:pt>
                <c:pt idx="10">
                  <c:v>79.59</c:v>
                </c:pt>
                <c:pt idx="11">
                  <c:v>75.41</c:v>
                </c:pt>
                <c:pt idx="12">
                  <c:v>75.509999999999991</c:v>
                </c:pt>
                <c:pt idx="13">
                  <c:v>85.94</c:v>
                </c:pt>
                <c:pt idx="14">
                  <c:v>75.27</c:v>
                </c:pt>
                <c:pt idx="15">
                  <c:v>64.03</c:v>
                </c:pt>
                <c:pt idx="16">
                  <c:v>83.97</c:v>
                </c:pt>
                <c:pt idx="17">
                  <c:v>92.39</c:v>
                </c:pt>
              </c:numCache>
            </c:numRef>
          </c:val>
          <c:extLst>
            <c:ext xmlns:c16="http://schemas.microsoft.com/office/drawing/2014/chart" uri="{C3380CC4-5D6E-409C-BE32-E72D297353CC}">
              <c16:uniqueId val="{00000001-C66C-496D-A669-83BAA31BBB33}"/>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'ОМ 4 Сравнение отметок с отметк'!$B$8</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'ОМ 4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'ОМ 4 Сравнение отметок с отметк'!$B$9:$B$44</c:f>
              <c:numCache>
                <c:formatCode>General</c:formatCode>
                <c:ptCount val="36"/>
                <c:pt idx="0">
                  <c:v>13.52</c:v>
                </c:pt>
                <c:pt idx="1">
                  <c:v>12.24</c:v>
                </c:pt>
                <c:pt idx="2">
                  <c:v>34.549999999999997</c:v>
                </c:pt>
                <c:pt idx="3">
                  <c:v>17.43</c:v>
                </c:pt>
                <c:pt idx="4">
                  <c:v>3.26</c:v>
                </c:pt>
                <c:pt idx="5">
                  <c:v>6.78</c:v>
                </c:pt>
                <c:pt idx="6">
                  <c:v>10.45</c:v>
                </c:pt>
                <c:pt idx="7">
                  <c:v>12.31</c:v>
                </c:pt>
                <c:pt idx="8">
                  <c:v>15</c:v>
                </c:pt>
                <c:pt idx="9">
                  <c:v>0</c:v>
                </c:pt>
                <c:pt idx="10">
                  <c:v>4.38</c:v>
                </c:pt>
                <c:pt idx="11">
                  <c:v>0</c:v>
                </c:pt>
                <c:pt idx="12">
                  <c:v>25</c:v>
                </c:pt>
                <c:pt idx="13">
                  <c:v>13.66</c:v>
                </c:pt>
                <c:pt idx="14">
                  <c:v>10.53</c:v>
                </c:pt>
                <c:pt idx="15">
                  <c:v>11.54</c:v>
                </c:pt>
                <c:pt idx="16">
                  <c:v>9.3000000000000007</c:v>
                </c:pt>
                <c:pt idx="17">
                  <c:v>8.08</c:v>
                </c:pt>
                <c:pt idx="18">
                  <c:v>11.46</c:v>
                </c:pt>
                <c:pt idx="19">
                  <c:v>5.31</c:v>
                </c:pt>
                <c:pt idx="20">
                  <c:v>13.21</c:v>
                </c:pt>
                <c:pt idx="21">
                  <c:v>11.54</c:v>
                </c:pt>
                <c:pt idx="22">
                  <c:v>0</c:v>
                </c:pt>
                <c:pt idx="23">
                  <c:v>16.670000000000002</c:v>
                </c:pt>
                <c:pt idx="24">
                  <c:v>4.5999999999999996</c:v>
                </c:pt>
                <c:pt idx="25">
                  <c:v>4.88</c:v>
                </c:pt>
                <c:pt idx="26">
                  <c:v>0</c:v>
                </c:pt>
                <c:pt idx="27">
                  <c:v>18.239999999999998</c:v>
                </c:pt>
                <c:pt idx="28">
                  <c:v>0</c:v>
                </c:pt>
                <c:pt idx="29">
                  <c:v>11.67</c:v>
                </c:pt>
                <c:pt idx="30">
                  <c:v>7.14</c:v>
                </c:pt>
                <c:pt idx="31">
                  <c:v>1.56</c:v>
                </c:pt>
                <c:pt idx="32">
                  <c:v>10.01</c:v>
                </c:pt>
                <c:pt idx="33">
                  <c:v>12.32</c:v>
                </c:pt>
                <c:pt idx="34">
                  <c:v>6.11</c:v>
                </c:pt>
                <c:pt idx="35">
                  <c:v>12.5</c:v>
                </c:pt>
              </c:numCache>
            </c:numRef>
          </c:val>
          <c:extLst>
            <c:ext xmlns:c16="http://schemas.microsoft.com/office/drawing/2014/chart" uri="{C3380CC4-5D6E-409C-BE32-E72D297353CC}">
              <c16:uniqueId val="{00000000-B2C0-4129-BE67-91AAB5235D84}"/>
            </c:ext>
          </c:extLst>
        </c:ser>
        <c:ser>
          <c:idx val="1"/>
          <c:order val="1"/>
          <c:tx>
            <c:strRef>
              <c:f>'ОМ 4 Сравнение отметок с отметк'!$C$8</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'ОМ 4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'ОМ 4 Сравнение отметок с отметк'!$C$9:$C$44</c:f>
              <c:numCache>
                <c:formatCode>General</c:formatCode>
                <c:ptCount val="36"/>
                <c:pt idx="0">
                  <c:v>72.510000000000005</c:v>
                </c:pt>
                <c:pt idx="1">
                  <c:v>72.77</c:v>
                </c:pt>
                <c:pt idx="2">
                  <c:v>52.73</c:v>
                </c:pt>
                <c:pt idx="3">
                  <c:v>69.209999999999994</c:v>
                </c:pt>
                <c:pt idx="4">
                  <c:v>85</c:v>
                </c:pt>
                <c:pt idx="5">
                  <c:v>88.14</c:v>
                </c:pt>
                <c:pt idx="6">
                  <c:v>74.63</c:v>
                </c:pt>
                <c:pt idx="7">
                  <c:v>75.38</c:v>
                </c:pt>
                <c:pt idx="8">
                  <c:v>75</c:v>
                </c:pt>
                <c:pt idx="9">
                  <c:v>100</c:v>
                </c:pt>
                <c:pt idx="10">
                  <c:v>86.86</c:v>
                </c:pt>
                <c:pt idx="11">
                  <c:v>96.77</c:v>
                </c:pt>
                <c:pt idx="12">
                  <c:v>70.31</c:v>
                </c:pt>
                <c:pt idx="13">
                  <c:v>71.430000000000007</c:v>
                </c:pt>
                <c:pt idx="14">
                  <c:v>84.21</c:v>
                </c:pt>
                <c:pt idx="15">
                  <c:v>73.08</c:v>
                </c:pt>
                <c:pt idx="16">
                  <c:v>77.91</c:v>
                </c:pt>
                <c:pt idx="17">
                  <c:v>69.7</c:v>
                </c:pt>
                <c:pt idx="18">
                  <c:v>57.29</c:v>
                </c:pt>
                <c:pt idx="19">
                  <c:v>82.3</c:v>
                </c:pt>
                <c:pt idx="20">
                  <c:v>76.42</c:v>
                </c:pt>
                <c:pt idx="21">
                  <c:v>72.62</c:v>
                </c:pt>
                <c:pt idx="22">
                  <c:v>62.5</c:v>
                </c:pt>
                <c:pt idx="23">
                  <c:v>58.89</c:v>
                </c:pt>
                <c:pt idx="24">
                  <c:v>81.61</c:v>
                </c:pt>
                <c:pt idx="25">
                  <c:v>90.24</c:v>
                </c:pt>
                <c:pt idx="26">
                  <c:v>100</c:v>
                </c:pt>
                <c:pt idx="27">
                  <c:v>70.44</c:v>
                </c:pt>
                <c:pt idx="28">
                  <c:v>48.98</c:v>
                </c:pt>
                <c:pt idx="29">
                  <c:v>75.42</c:v>
                </c:pt>
                <c:pt idx="30">
                  <c:v>79.59</c:v>
                </c:pt>
                <c:pt idx="31">
                  <c:v>84.38</c:v>
                </c:pt>
                <c:pt idx="32">
                  <c:v>74.05</c:v>
                </c:pt>
                <c:pt idx="33">
                  <c:v>69.569999999999993</c:v>
                </c:pt>
                <c:pt idx="34">
                  <c:v>61.83</c:v>
                </c:pt>
                <c:pt idx="35">
                  <c:v>45.83</c:v>
                </c:pt>
              </c:numCache>
            </c:numRef>
          </c:val>
          <c:extLst>
            <c:ext xmlns:c16="http://schemas.microsoft.com/office/drawing/2014/chart" uri="{C3380CC4-5D6E-409C-BE32-E72D297353CC}">
              <c16:uniqueId val="{00000001-B2C0-4129-BE67-91AAB5235D84}"/>
            </c:ext>
          </c:extLst>
        </c:ser>
        <c:ser>
          <c:idx val="2"/>
          <c:order val="2"/>
          <c:tx>
            <c:strRef>
              <c:f>'ОМ 4 Сравнение отметок с отметк'!$D$8</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'ОМ 4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'ОМ 4 Сравнение отметок с отметк'!$D$9:$D$44</c:f>
              <c:numCache>
                <c:formatCode>General</c:formatCode>
                <c:ptCount val="36"/>
                <c:pt idx="0">
                  <c:v>13.97</c:v>
                </c:pt>
                <c:pt idx="1">
                  <c:v>14.99</c:v>
                </c:pt>
                <c:pt idx="2">
                  <c:v>12.73</c:v>
                </c:pt>
                <c:pt idx="3">
                  <c:v>13.36</c:v>
                </c:pt>
                <c:pt idx="4">
                  <c:v>11.74</c:v>
                </c:pt>
                <c:pt idx="5">
                  <c:v>5.08</c:v>
                </c:pt>
                <c:pt idx="6">
                  <c:v>14.93</c:v>
                </c:pt>
                <c:pt idx="7">
                  <c:v>12.31</c:v>
                </c:pt>
                <c:pt idx="8">
                  <c:v>10</c:v>
                </c:pt>
                <c:pt idx="9">
                  <c:v>0</c:v>
                </c:pt>
                <c:pt idx="10">
                  <c:v>8.76</c:v>
                </c:pt>
                <c:pt idx="11">
                  <c:v>3.23</c:v>
                </c:pt>
                <c:pt idx="12">
                  <c:v>4.6900000000000004</c:v>
                </c:pt>
                <c:pt idx="13">
                  <c:v>14.91</c:v>
                </c:pt>
                <c:pt idx="14">
                  <c:v>5.26</c:v>
                </c:pt>
                <c:pt idx="15">
                  <c:v>15.38</c:v>
                </c:pt>
                <c:pt idx="16">
                  <c:v>12.79</c:v>
                </c:pt>
                <c:pt idx="17">
                  <c:v>22.22</c:v>
                </c:pt>
                <c:pt idx="18">
                  <c:v>31.25</c:v>
                </c:pt>
                <c:pt idx="19">
                  <c:v>12.39</c:v>
                </c:pt>
                <c:pt idx="20">
                  <c:v>10.38</c:v>
                </c:pt>
                <c:pt idx="21">
                  <c:v>15.84</c:v>
                </c:pt>
                <c:pt idx="22">
                  <c:v>37.5</c:v>
                </c:pt>
                <c:pt idx="23">
                  <c:v>24.44</c:v>
                </c:pt>
                <c:pt idx="24">
                  <c:v>13.79</c:v>
                </c:pt>
                <c:pt idx="25">
                  <c:v>4.88</c:v>
                </c:pt>
                <c:pt idx="26">
                  <c:v>0</c:v>
                </c:pt>
                <c:pt idx="27">
                  <c:v>11.32</c:v>
                </c:pt>
                <c:pt idx="28">
                  <c:v>51.02</c:v>
                </c:pt>
                <c:pt idx="29">
                  <c:v>12.92</c:v>
                </c:pt>
                <c:pt idx="30">
                  <c:v>13.27</c:v>
                </c:pt>
                <c:pt idx="31">
                  <c:v>14.06</c:v>
                </c:pt>
                <c:pt idx="32">
                  <c:v>15.94</c:v>
                </c:pt>
                <c:pt idx="33">
                  <c:v>18.12</c:v>
                </c:pt>
                <c:pt idx="34">
                  <c:v>32.06</c:v>
                </c:pt>
                <c:pt idx="35">
                  <c:v>41.67</c:v>
                </c:pt>
              </c:numCache>
            </c:numRef>
          </c:val>
          <c:extLst>
            <c:ext xmlns:c16="http://schemas.microsoft.com/office/drawing/2014/chart" uri="{C3380CC4-5D6E-409C-BE32-E72D297353CC}">
              <c16:uniqueId val="{00000002-B2C0-4129-BE67-91AAB5235D84}"/>
            </c:ext>
          </c:extLst>
        </c:ser>
        <c:dLbls>
          <c:dLblPos val="ctr"/>
          <c:showLegendKey val="0"/>
          <c:showVal val="1"/>
          <c:showCatName val="0"/>
          <c:showSerName val="0"/>
          <c:showPercent val="0"/>
          <c:showBubbleSize val="0"/>
        </c:dLbls>
        <c:gapWidth val="50"/>
        <c:overlap val="100"/>
        <c:axId val="1393146832"/>
        <c:axId val="1392904672"/>
      </c:barChart>
      <c:catAx>
        <c:axId val="1393146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392904672"/>
        <c:crosses val="autoZero"/>
        <c:auto val="1"/>
        <c:lblAlgn val="ctr"/>
        <c:lblOffset val="100"/>
        <c:noMultiLvlLbl val="0"/>
      </c:catAx>
      <c:valAx>
        <c:axId val="139290467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393146832"/>
        <c:crosses val="autoZero"/>
        <c:crossBetween val="between"/>
      </c:valAx>
      <c:spPr>
        <a:noFill/>
        <a:ln>
          <a:noFill/>
        </a:ln>
        <a:effectLst/>
      </c:spPr>
    </c:plotArea>
    <c:legend>
      <c:legendPos val="r"/>
      <c:layout>
        <c:manualLayout>
          <c:xMode val="edge"/>
          <c:yMode val="edge"/>
          <c:x val="0.7959464257961093"/>
          <c:y val="0.40741889595631003"/>
          <c:w val="0.14897581747498712"/>
          <c:h val="0.2043997614072127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70</c:v>
                </c:pt>
                <c:pt idx="1">
                  <c:v>79.599999999999994</c:v>
                </c:pt>
                <c:pt idx="2">
                  <c:v>71.63</c:v>
                </c:pt>
                <c:pt idx="3">
                  <c:v>81.73</c:v>
                </c:pt>
                <c:pt idx="4">
                  <c:v>72.28</c:v>
                </c:pt>
                <c:pt idx="5">
                  <c:v>86.29</c:v>
                </c:pt>
                <c:pt idx="6">
                  <c:v>75.81</c:v>
                </c:pt>
                <c:pt idx="7">
                  <c:v>83.33</c:v>
                </c:pt>
                <c:pt idx="8">
                  <c:v>75.38</c:v>
                </c:pt>
                <c:pt idx="9">
                  <c:v>73.72999999999999</c:v>
                </c:pt>
                <c:pt idx="10">
                  <c:v>68.960000000000008</c:v>
                </c:pt>
                <c:pt idx="11">
                  <c:v>76.23</c:v>
                </c:pt>
                <c:pt idx="12">
                  <c:v>76.81</c:v>
                </c:pt>
                <c:pt idx="13">
                  <c:v>74.3</c:v>
                </c:pt>
                <c:pt idx="14">
                  <c:v>85.710000000000008</c:v>
                </c:pt>
                <c:pt idx="15">
                  <c:v>74.13</c:v>
                </c:pt>
                <c:pt idx="16">
                  <c:v>73.03</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83.33</c:v>
                </c:pt>
                <c:pt idx="1">
                  <c:v>65.44</c:v>
                </c:pt>
                <c:pt idx="2">
                  <c:v>62.449999999999996</c:v>
                </c:pt>
                <c:pt idx="3">
                  <c:v>66.22</c:v>
                </c:pt>
                <c:pt idx="4">
                  <c:v>57.57</c:v>
                </c:pt>
                <c:pt idx="5">
                  <c:v>69.09</c:v>
                </c:pt>
                <c:pt idx="6">
                  <c:v>51.51</c:v>
                </c:pt>
                <c:pt idx="7">
                  <c:v>43.760000000000005</c:v>
                </c:pt>
                <c:pt idx="8">
                  <c:v>61.97</c:v>
                </c:pt>
                <c:pt idx="9">
                  <c:v>65.45</c:v>
                </c:pt>
                <c:pt idx="10">
                  <c:v>38.979999999999997</c:v>
                </c:pt>
                <c:pt idx="11">
                  <c:v>55.86</c:v>
                </c:pt>
                <c:pt idx="12">
                  <c:v>50</c:v>
                </c:pt>
                <c:pt idx="13">
                  <c:v>60.919999999999995</c:v>
                </c:pt>
                <c:pt idx="14">
                  <c:v>77.42</c:v>
                </c:pt>
                <c:pt idx="15">
                  <c:v>61.11</c:v>
                </c:pt>
                <c:pt idx="16">
                  <c:v>44.9</c:v>
                </c:pt>
              </c:numCache>
            </c:numRef>
          </c:val>
          <c:extLst>
            <c:ext xmlns:c16="http://schemas.microsoft.com/office/drawing/2014/chart" uri="{C3380CC4-5D6E-409C-BE32-E72D297353CC}">
              <c16:uniqueId val="{00000000-325B-4538-876B-DBE7A881CA4D}"/>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179005534265071E-2"/>
          <c:y val="6.7778281831896783E-2"/>
          <c:w val="0.95482099446573487"/>
          <c:h val="0.48423043244326752"/>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66.459999999999994</c:v>
                </c:pt>
                <c:pt idx="1">
                  <c:v>73.22</c:v>
                </c:pt>
                <c:pt idx="2">
                  <c:v>76.27</c:v>
                </c:pt>
                <c:pt idx="3">
                  <c:v>71.22</c:v>
                </c:pt>
                <c:pt idx="4">
                  <c:v>76.27</c:v>
                </c:pt>
                <c:pt idx="5">
                  <c:v>75.41</c:v>
                </c:pt>
                <c:pt idx="6">
                  <c:v>75.61</c:v>
                </c:pt>
                <c:pt idx="7">
                  <c:v>65.63</c:v>
                </c:pt>
                <c:pt idx="8">
                  <c:v>81.400000000000006</c:v>
                </c:pt>
                <c:pt idx="9">
                  <c:v>80.430000000000007</c:v>
                </c:pt>
                <c:pt idx="10">
                  <c:v>77.27000000000001</c:v>
                </c:pt>
                <c:pt idx="11">
                  <c:v>67.91</c:v>
                </c:pt>
                <c:pt idx="12">
                  <c:v>73.099999999999994</c:v>
                </c:pt>
                <c:pt idx="13">
                  <c:v>80.650000000000006</c:v>
                </c:pt>
                <c:pt idx="14">
                  <c:v>70.069999999999993</c:v>
                </c:pt>
                <c:pt idx="15">
                  <c:v>69.75</c:v>
                </c:pt>
                <c:pt idx="16">
                  <c:v>72.210000000000008</c:v>
                </c:pt>
                <c:pt idx="17">
                  <c:v>96.07</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53.38</c:v>
                </c:pt>
                <c:pt idx="1">
                  <c:v>49.56</c:v>
                </c:pt>
                <c:pt idx="2">
                  <c:v>64.33</c:v>
                </c:pt>
                <c:pt idx="3">
                  <c:v>55.97</c:v>
                </c:pt>
                <c:pt idx="4">
                  <c:v>11.76</c:v>
                </c:pt>
                <c:pt idx="5">
                  <c:v>56</c:v>
                </c:pt>
                <c:pt idx="6">
                  <c:v>68.97</c:v>
                </c:pt>
                <c:pt idx="8">
                  <c:v>53.66</c:v>
                </c:pt>
                <c:pt idx="9">
                  <c:v>73.3</c:v>
                </c:pt>
                <c:pt idx="10">
                  <c:v>67.31</c:v>
                </c:pt>
                <c:pt idx="11">
                  <c:v>66.67</c:v>
                </c:pt>
                <c:pt idx="12">
                  <c:v>53.46</c:v>
                </c:pt>
                <c:pt idx="13">
                  <c:v>34.61</c:v>
                </c:pt>
                <c:pt idx="14">
                  <c:v>66.459999999999994</c:v>
                </c:pt>
                <c:pt idx="15">
                  <c:v>58.54</c:v>
                </c:pt>
                <c:pt idx="16">
                  <c:v>60.89</c:v>
                </c:pt>
                <c:pt idx="17">
                  <c:v>84.33</c:v>
                </c:pt>
              </c:numCache>
            </c:numRef>
          </c:val>
          <c:extLst>
            <c:ext xmlns:c16="http://schemas.microsoft.com/office/drawing/2014/chart" uri="{C3380CC4-5D6E-409C-BE32-E72D297353CC}">
              <c16:uniqueId val="{00000000-2F74-4871-8ADA-D0617AD3FE47}"/>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r">
              <a:defRPr sz="1400" b="0" i="0" u="none" strike="noStrike" kern="1200" spc="0" baseline="0">
                <a:solidFill>
                  <a:schemeClr val="tx1">
                    <a:lumMod val="65000"/>
                    <a:lumOff val="35000"/>
                  </a:schemeClr>
                </a:solidFill>
                <a:latin typeface="+mn-lt"/>
                <a:ea typeface="+mn-ea"/>
                <a:cs typeface="+mn-cs"/>
              </a:defRPr>
            </a:pPr>
            <a:r>
              <a:rPr lang="ru-RU" sz="1400" dirty="0"/>
              <a:t>Результаты</a:t>
            </a:r>
            <a:r>
              <a:rPr lang="ru-RU" sz="1400" baseline="0" dirty="0"/>
              <a:t> проведения ВПР по количеству участников (отметки), чел.</a:t>
            </a:r>
            <a:endParaRPr lang="ru-RU" sz="1400" dirty="0"/>
          </a:p>
        </c:rich>
      </c:tx>
      <c:layout>
        <c:manualLayout>
          <c:xMode val="edge"/>
          <c:yMode val="edge"/>
          <c:x val="0.14556733141263703"/>
          <c:y val="2.286624614379664E-3"/>
        </c:manualLayout>
      </c:layout>
      <c:overlay val="0"/>
      <c:spPr>
        <a:noFill/>
        <a:ln>
          <a:noFill/>
        </a:ln>
        <a:effectLst/>
      </c:spPr>
      <c:txPr>
        <a:bodyPr rot="0" spcFirstLastPara="1" vertOverflow="ellipsis" vert="horz" wrap="square" anchor="ctr" anchorCtr="1"/>
        <a:lstStyle/>
        <a:p>
          <a:pPr algn="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25094395646308387"/>
          <c:y val="0.1887995145968181"/>
          <c:w val="0.71189384674202882"/>
          <c:h val="0.67781317207090119"/>
        </c:manualLayout>
      </c:layout>
      <c:barChart>
        <c:barDir val="bar"/>
        <c:grouping val="stacked"/>
        <c:varyColors val="0"/>
        <c:ser>
          <c:idx val="0"/>
          <c:order val="0"/>
          <c:tx>
            <c:strRef>
              <c:f>Лист1!$B$1</c:f>
              <c:strCache>
                <c:ptCount val="1"/>
                <c:pt idx="0">
                  <c:v>"2"</c:v>
                </c:pt>
              </c:strCache>
            </c:strRef>
          </c:tx>
          <c:spPr>
            <a:solidFill>
              <a:schemeClr val="accent6"/>
            </a:solidFill>
            <a:ln>
              <a:noFill/>
            </a:ln>
            <a:effectLst/>
          </c:spPr>
          <c:invertIfNegative val="0"/>
          <c:dLbls>
            <c:dLbl>
              <c:idx val="0"/>
              <c:layout>
                <c:manualLayout>
                  <c:x val="1.7679304387263001E-3"/>
                  <c:y val="-7.8065452388372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405-469A-AD8D-0B41522754EE}"/>
                </c:ext>
              </c:extLst>
            </c:dLbl>
            <c:dLbl>
              <c:idx val="1"/>
              <c:layout>
                <c:manualLayout>
                  <c:x val="2.9903250035907446E-2"/>
                  <c:y val="-8.68917353464272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405-469A-AD8D-0B41522754EE}"/>
                </c:ext>
              </c:extLst>
            </c:dLbl>
            <c:dLbl>
              <c:idx val="2"/>
              <c:layout>
                <c:manualLayout>
                  <c:x val="2.9891460018665855E-2"/>
                  <c:y val="-6.36860891580072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405-469A-AD8D-0B41522754EE}"/>
                </c:ext>
              </c:extLst>
            </c:dLbl>
            <c:dLbl>
              <c:idx val="3"/>
              <c:layout>
                <c:manualLayout>
                  <c:x val="-2.1084190577262525E-2"/>
                  <c:y val="-5.7335103801716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EF0-43F9-9CB1-7EFAFAE93FA4}"/>
                </c:ext>
              </c:extLst>
            </c:dLbl>
            <c:dLbl>
              <c:idx val="4"/>
              <c:layout>
                <c:manualLayout>
                  <c:x val="-2.6340587249911333E-2"/>
                  <c:y val="-2.6594899147840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EF0-43F9-9CB1-7EFAFAE93FA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Русский язык</c:v>
                </c:pt>
                <c:pt idx="1">
                  <c:v>Математика</c:v>
                </c:pt>
                <c:pt idx="2">
                  <c:v>Окружающий мир</c:v>
                </c:pt>
                <c:pt idx="3">
                  <c:v>Английский язык</c:v>
                </c:pt>
                <c:pt idx="4">
                  <c:v>Литературное чтение</c:v>
                </c:pt>
              </c:strCache>
            </c:strRef>
          </c:cat>
          <c:val>
            <c:numRef>
              <c:f>Лист1!$B$2:$B$6</c:f>
              <c:numCache>
                <c:formatCode>General</c:formatCode>
                <c:ptCount val="5"/>
                <c:pt idx="0">
                  <c:v>1288</c:v>
                </c:pt>
                <c:pt idx="1">
                  <c:v>472</c:v>
                </c:pt>
                <c:pt idx="2">
                  <c:v>62</c:v>
                </c:pt>
                <c:pt idx="3">
                  <c:v>360</c:v>
                </c:pt>
                <c:pt idx="4">
                  <c:v>196</c:v>
                </c:pt>
              </c:numCache>
            </c:numRef>
          </c:val>
          <c:extLst>
            <c:ext xmlns:c16="http://schemas.microsoft.com/office/drawing/2014/chart" uri="{C3380CC4-5D6E-409C-BE32-E72D297353CC}">
              <c16:uniqueId val="{00000000-B405-469A-AD8D-0B41522754EE}"/>
            </c:ext>
          </c:extLst>
        </c:ser>
        <c:ser>
          <c:idx val="1"/>
          <c:order val="1"/>
          <c:tx>
            <c:strRef>
              <c:f>Лист1!$C$1</c:f>
              <c:strCache>
                <c:ptCount val="1"/>
                <c:pt idx="0">
                  <c:v>"3"</c:v>
                </c:pt>
              </c:strCache>
            </c:strRef>
          </c:tx>
          <c:spPr>
            <a:solidFill>
              <a:schemeClr val="accent5"/>
            </a:solidFill>
            <a:ln>
              <a:noFill/>
            </a:ln>
            <a:effectLst/>
          </c:spPr>
          <c:invertIfNegative val="0"/>
          <c:dLbls>
            <c:dLbl>
              <c:idx val="3"/>
              <c:layout>
                <c:manualLayout>
                  <c:x val="-3.4858024503043633E-3"/>
                  <c:y val="-7.89304681341916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EF0-43F9-9CB1-7EFAFAE93FA4}"/>
                </c:ext>
              </c:extLst>
            </c:dLbl>
            <c:dLbl>
              <c:idx val="4"/>
              <c:layout>
                <c:manualLayout>
                  <c:x val="1.7794819969456483E-3"/>
                  <c:y val="-4.48813315522348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EF0-43F9-9CB1-7EFAFAE93FA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Русский язык</c:v>
                </c:pt>
                <c:pt idx="1">
                  <c:v>Математика</c:v>
                </c:pt>
                <c:pt idx="2">
                  <c:v>Окружающий мир</c:v>
                </c:pt>
                <c:pt idx="3">
                  <c:v>Английский язык</c:v>
                </c:pt>
                <c:pt idx="4">
                  <c:v>Литературное чтение</c:v>
                </c:pt>
              </c:strCache>
            </c:strRef>
          </c:cat>
          <c:val>
            <c:numRef>
              <c:f>Лист1!$C$2:$C$6</c:f>
              <c:numCache>
                <c:formatCode>General</c:formatCode>
                <c:ptCount val="5"/>
                <c:pt idx="0">
                  <c:v>7816</c:v>
                </c:pt>
                <c:pt idx="1">
                  <c:v>5015</c:v>
                </c:pt>
                <c:pt idx="2">
                  <c:v>1456</c:v>
                </c:pt>
                <c:pt idx="3">
                  <c:v>2104</c:v>
                </c:pt>
                <c:pt idx="4">
                  <c:v>2077</c:v>
                </c:pt>
              </c:numCache>
            </c:numRef>
          </c:val>
          <c:extLst>
            <c:ext xmlns:c16="http://schemas.microsoft.com/office/drawing/2014/chart" uri="{C3380CC4-5D6E-409C-BE32-E72D297353CC}">
              <c16:uniqueId val="{00000001-B405-469A-AD8D-0B41522754EE}"/>
            </c:ext>
          </c:extLst>
        </c:ser>
        <c:ser>
          <c:idx val="2"/>
          <c:order val="2"/>
          <c:tx>
            <c:strRef>
              <c:f>Лист1!$D$1</c:f>
              <c:strCache>
                <c:ptCount val="1"/>
                <c:pt idx="0">
                  <c:v>"4"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Русский язык</c:v>
                </c:pt>
                <c:pt idx="1">
                  <c:v>Математика</c:v>
                </c:pt>
                <c:pt idx="2">
                  <c:v>Окружающий мир</c:v>
                </c:pt>
                <c:pt idx="3">
                  <c:v>Английский язык</c:v>
                </c:pt>
                <c:pt idx="4">
                  <c:v>Литературное чтение</c:v>
                </c:pt>
              </c:strCache>
            </c:strRef>
          </c:cat>
          <c:val>
            <c:numRef>
              <c:f>Лист1!$D$2:$D$6</c:f>
              <c:numCache>
                <c:formatCode>General</c:formatCode>
                <c:ptCount val="5"/>
                <c:pt idx="0">
                  <c:v>8662</c:v>
                </c:pt>
                <c:pt idx="1">
                  <c:v>10262</c:v>
                </c:pt>
                <c:pt idx="2">
                  <c:v>3915</c:v>
                </c:pt>
                <c:pt idx="3">
                  <c:v>3169</c:v>
                </c:pt>
                <c:pt idx="4">
                  <c:v>3314</c:v>
                </c:pt>
              </c:numCache>
            </c:numRef>
          </c:val>
          <c:extLst>
            <c:ext xmlns:c16="http://schemas.microsoft.com/office/drawing/2014/chart" uri="{C3380CC4-5D6E-409C-BE32-E72D297353CC}">
              <c16:uniqueId val="{00000002-B405-469A-AD8D-0B41522754EE}"/>
            </c:ext>
          </c:extLst>
        </c:ser>
        <c:ser>
          <c:idx val="3"/>
          <c:order val="3"/>
          <c:tx>
            <c:strRef>
              <c:f>Лист1!$E$1</c:f>
              <c:strCache>
                <c:ptCount val="1"/>
                <c:pt idx="0">
                  <c:v>"5"</c:v>
                </c:pt>
              </c:strCache>
            </c:strRef>
          </c:tx>
          <c:spPr>
            <a:solidFill>
              <a:schemeClr val="accent6">
                <a:lumMod val="60000"/>
              </a:schemeClr>
            </a:solidFill>
            <a:ln>
              <a:noFill/>
            </a:ln>
            <a:effectLst/>
          </c:spPr>
          <c:invertIfNegative val="0"/>
          <c:dLbls>
            <c:dLbl>
              <c:idx val="3"/>
              <c:layout>
                <c:manualLayout>
                  <c:x val="3.5120782999881778E-2"/>
                  <c:y val="-9.6708724173963766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ysClr val="windowText" lastClr="000000"/>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F0-43F9-9CB1-7EFAFAE93FA4}"/>
                </c:ext>
              </c:extLst>
            </c:dLbl>
            <c:dLbl>
              <c:idx val="4"/>
              <c:layout>
                <c:manualLayout>
                  <c:x val="5.0913394263555151E-2"/>
                  <c:y val="5.3290287089882461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ysClr val="windowText" lastClr="000000"/>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EF0-43F9-9CB1-7EFAFAE93FA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Русский язык</c:v>
                </c:pt>
                <c:pt idx="1">
                  <c:v>Математика</c:v>
                </c:pt>
                <c:pt idx="2">
                  <c:v>Окружающий мир</c:v>
                </c:pt>
                <c:pt idx="3">
                  <c:v>Английский язык</c:v>
                </c:pt>
                <c:pt idx="4">
                  <c:v>Литературное чтение</c:v>
                </c:pt>
              </c:strCache>
            </c:strRef>
          </c:cat>
          <c:val>
            <c:numRef>
              <c:f>Лист1!$E$2:$E$6</c:f>
              <c:numCache>
                <c:formatCode>General</c:formatCode>
                <c:ptCount val="5"/>
                <c:pt idx="0">
                  <c:v>2823</c:v>
                </c:pt>
                <c:pt idx="1">
                  <c:v>4902</c:v>
                </c:pt>
                <c:pt idx="2">
                  <c:v>1507</c:v>
                </c:pt>
                <c:pt idx="3">
                  <c:v>1041</c:v>
                </c:pt>
                <c:pt idx="4">
                  <c:v>1281</c:v>
                </c:pt>
              </c:numCache>
            </c:numRef>
          </c:val>
          <c:extLst>
            <c:ext xmlns:c16="http://schemas.microsoft.com/office/drawing/2014/chart" uri="{C3380CC4-5D6E-409C-BE32-E72D297353CC}">
              <c16:uniqueId val="{00000003-B405-469A-AD8D-0B41522754EE}"/>
            </c:ext>
          </c:extLst>
        </c:ser>
        <c:dLbls>
          <c:showLegendKey val="0"/>
          <c:showVal val="0"/>
          <c:showCatName val="0"/>
          <c:showSerName val="0"/>
          <c:showPercent val="0"/>
          <c:showBubbleSize val="0"/>
        </c:dLbls>
        <c:gapWidth val="150"/>
        <c:overlap val="100"/>
        <c:axId val="1358290175"/>
        <c:axId val="1446896543"/>
      </c:barChart>
      <c:catAx>
        <c:axId val="13582901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ru-RU"/>
          </a:p>
        </c:txPr>
        <c:crossAx val="1446896543"/>
        <c:crosses val="autoZero"/>
        <c:auto val="1"/>
        <c:lblAlgn val="ctr"/>
        <c:lblOffset val="100"/>
        <c:noMultiLvlLbl val="0"/>
      </c:catAx>
      <c:valAx>
        <c:axId val="1446896543"/>
        <c:scaling>
          <c:orientation val="minMax"/>
          <c:max val="210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58290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'АЯ 4 Достижение планируемых рез'!$C$8</c:f>
              <c:strCache>
                <c:ptCount val="1"/>
                <c:pt idx="0">
                  <c:v>Приморский край</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4 Достижение планируемых рез'!$B$9:$B$13</c:f>
              <c:strCache>
                <c:ptCount val="5"/>
                <c:pt idx="0">
                  <c:v>1</c:v>
                </c:pt>
                <c:pt idx="1">
                  <c:v>2</c:v>
                </c:pt>
                <c:pt idx="2">
                  <c:v>3</c:v>
                </c:pt>
                <c:pt idx="3">
                  <c:v>4К1</c:v>
                </c:pt>
                <c:pt idx="4">
                  <c:v>4К2</c:v>
                </c:pt>
              </c:strCache>
            </c:strRef>
          </c:cat>
          <c:val>
            <c:numRef>
              <c:f>'АЯ 4 Достижение планируемых рез'!$C$9:$C$13</c:f>
              <c:numCache>
                <c:formatCode>General</c:formatCode>
                <c:ptCount val="5"/>
                <c:pt idx="0">
                  <c:v>62.04</c:v>
                </c:pt>
                <c:pt idx="1">
                  <c:v>58.25</c:v>
                </c:pt>
                <c:pt idx="2">
                  <c:v>53.41</c:v>
                </c:pt>
                <c:pt idx="3">
                  <c:v>70.83</c:v>
                </c:pt>
                <c:pt idx="4">
                  <c:v>81.67</c:v>
                </c:pt>
              </c:numCache>
            </c:numRef>
          </c:val>
          <c:extLst>
            <c:ext xmlns:c16="http://schemas.microsoft.com/office/drawing/2014/chart" uri="{C3380CC4-5D6E-409C-BE32-E72D297353CC}">
              <c16:uniqueId val="{00000000-0701-4EC5-A276-B444D8563D01}"/>
            </c:ext>
          </c:extLst>
        </c:ser>
        <c:ser>
          <c:idx val="1"/>
          <c:order val="1"/>
          <c:tx>
            <c:strRef>
              <c:f>'АЯ 4 Достижение планируемых рез'!$D$8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4 Достижение планируемых рез'!$B$9:$B$13</c:f>
              <c:strCache>
                <c:ptCount val="5"/>
                <c:pt idx="0">
                  <c:v>1</c:v>
                </c:pt>
                <c:pt idx="1">
                  <c:v>2</c:v>
                </c:pt>
                <c:pt idx="2">
                  <c:v>3</c:v>
                </c:pt>
                <c:pt idx="3">
                  <c:v>4К1</c:v>
                </c:pt>
                <c:pt idx="4">
                  <c:v>4К2</c:v>
                </c:pt>
              </c:strCache>
            </c:strRef>
          </c:cat>
          <c:val>
            <c:numRef>
              <c:f>'АЯ 4 Достижение планируемых рез'!$D$9:$D$13</c:f>
              <c:numCache>
                <c:formatCode>General</c:formatCode>
                <c:ptCount val="5"/>
                <c:pt idx="0">
                  <c:v>63.39</c:v>
                </c:pt>
                <c:pt idx="1">
                  <c:v>60.57</c:v>
                </c:pt>
                <c:pt idx="2">
                  <c:v>56.06</c:v>
                </c:pt>
                <c:pt idx="3">
                  <c:v>73.150000000000006</c:v>
                </c:pt>
                <c:pt idx="4">
                  <c:v>81.790000000000006</c:v>
                </c:pt>
              </c:numCache>
            </c:numRef>
          </c:val>
          <c:extLst>
            <c:ext xmlns:c16="http://schemas.microsoft.com/office/drawing/2014/chart" uri="{C3380CC4-5D6E-409C-BE32-E72D297353CC}">
              <c16:uniqueId val="{00000001-0701-4EC5-A276-B444D8563D01}"/>
            </c:ext>
          </c:extLst>
        </c:ser>
        <c:dLbls>
          <c:dLblPos val="ctr"/>
          <c:showLegendKey val="0"/>
          <c:showVal val="1"/>
          <c:showCatName val="0"/>
          <c:showSerName val="0"/>
          <c:showPercent val="0"/>
          <c:showBubbleSize val="0"/>
        </c:dLbls>
        <c:gapWidth val="200"/>
        <c:overlap val="-27"/>
        <c:axId val="1419457328"/>
        <c:axId val="1204242656"/>
      </c:barChart>
      <c:catAx>
        <c:axId val="141945732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204242656"/>
        <c:crosses val="autoZero"/>
        <c:auto val="1"/>
        <c:lblAlgn val="ctr"/>
        <c:lblOffset val="100"/>
        <c:noMultiLvlLbl val="0"/>
      </c:catAx>
      <c:valAx>
        <c:axId val="120424265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1945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'АЯ 4 Статистика по отметкам'!$B$8</c:f>
              <c:strCache>
                <c:ptCount val="1"/>
                <c:pt idx="0">
                  <c:v>2</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4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4 Статистика по отметкам'!$B$9:$B$44</c:f>
              <c:numCache>
                <c:formatCode>General</c:formatCode>
                <c:ptCount val="36"/>
                <c:pt idx="0">
                  <c:v>4.21</c:v>
                </c:pt>
                <c:pt idx="1">
                  <c:v>5.39</c:v>
                </c:pt>
                <c:pt idx="2">
                  <c:v>0</c:v>
                </c:pt>
                <c:pt idx="3">
                  <c:v>7.03</c:v>
                </c:pt>
                <c:pt idx="4">
                  <c:v>5.46</c:v>
                </c:pt>
                <c:pt idx="5">
                  <c:v>2.7</c:v>
                </c:pt>
                <c:pt idx="6">
                  <c:v>6.06</c:v>
                </c:pt>
                <c:pt idx="7">
                  <c:v>6.36</c:v>
                </c:pt>
                <c:pt idx="8">
                  <c:v>6.06</c:v>
                </c:pt>
                <c:pt idx="9">
                  <c:v>3.13</c:v>
                </c:pt>
                <c:pt idx="10">
                  <c:v>1.41</c:v>
                </c:pt>
                <c:pt idx="11">
                  <c:v>1.82</c:v>
                </c:pt>
                <c:pt idx="12">
                  <c:v>18.64</c:v>
                </c:pt>
                <c:pt idx="13">
                  <c:v>2.0699999999999998</c:v>
                </c:pt>
                <c:pt idx="14">
                  <c:v>5.56</c:v>
                </c:pt>
                <c:pt idx="15">
                  <c:v>6.9</c:v>
                </c:pt>
                <c:pt idx="16">
                  <c:v>6.45</c:v>
                </c:pt>
                <c:pt idx="17">
                  <c:v>3.17</c:v>
                </c:pt>
                <c:pt idx="18">
                  <c:v>6.12</c:v>
                </c:pt>
                <c:pt idx="19">
                  <c:v>2.2599999999999998</c:v>
                </c:pt>
                <c:pt idx="20">
                  <c:v>6.64</c:v>
                </c:pt>
                <c:pt idx="21">
                  <c:v>3.26</c:v>
                </c:pt>
                <c:pt idx="22">
                  <c:v>2.2400000000000002</c:v>
                </c:pt>
                <c:pt idx="23">
                  <c:v>0</c:v>
                </c:pt>
                <c:pt idx="24">
                  <c:v>6</c:v>
                </c:pt>
                <c:pt idx="25">
                  <c:v>1.1499999999999999</c:v>
                </c:pt>
                <c:pt idx="26">
                  <c:v>21.95</c:v>
                </c:pt>
                <c:pt idx="27">
                  <c:v>2.4300000000000002</c:v>
                </c:pt>
                <c:pt idx="28">
                  <c:v>1.92</c:v>
                </c:pt>
                <c:pt idx="29">
                  <c:v>7.35</c:v>
                </c:pt>
                <c:pt idx="30">
                  <c:v>6.93</c:v>
                </c:pt>
                <c:pt idx="31">
                  <c:v>0</c:v>
                </c:pt>
                <c:pt idx="32">
                  <c:v>5.42</c:v>
                </c:pt>
                <c:pt idx="33">
                  <c:v>4.88</c:v>
                </c:pt>
                <c:pt idx="34">
                  <c:v>6.44</c:v>
                </c:pt>
                <c:pt idx="35">
                  <c:v>0</c:v>
                </c:pt>
              </c:numCache>
            </c:numRef>
          </c:val>
          <c:extLst>
            <c:ext xmlns:c16="http://schemas.microsoft.com/office/drawing/2014/chart" uri="{C3380CC4-5D6E-409C-BE32-E72D297353CC}">
              <c16:uniqueId val="{00000000-D3B7-497C-B71C-E597D03D9997}"/>
            </c:ext>
          </c:extLst>
        </c:ser>
        <c:ser>
          <c:idx val="1"/>
          <c:order val="1"/>
          <c:tx>
            <c:strRef>
              <c:f>'АЯ 4 Статистика по отметкам'!$C$8</c:f>
              <c:strCache>
                <c:ptCount val="1"/>
                <c:pt idx="0">
                  <c:v>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4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4 Статистика по отметкам'!$C$9:$C$44</c:f>
              <c:numCache>
                <c:formatCode>General</c:formatCode>
                <c:ptCount val="36"/>
                <c:pt idx="0">
                  <c:v>28.72</c:v>
                </c:pt>
                <c:pt idx="1">
                  <c:v>31.53</c:v>
                </c:pt>
                <c:pt idx="2">
                  <c:v>16.670000000000002</c:v>
                </c:pt>
                <c:pt idx="3">
                  <c:v>27.53</c:v>
                </c:pt>
                <c:pt idx="4">
                  <c:v>32.1</c:v>
                </c:pt>
                <c:pt idx="5">
                  <c:v>31.08</c:v>
                </c:pt>
                <c:pt idx="6">
                  <c:v>36.36</c:v>
                </c:pt>
                <c:pt idx="7">
                  <c:v>24.55</c:v>
                </c:pt>
                <c:pt idx="8">
                  <c:v>42.42</c:v>
                </c:pt>
                <c:pt idx="9">
                  <c:v>53.13</c:v>
                </c:pt>
                <c:pt idx="10">
                  <c:v>36.619999999999997</c:v>
                </c:pt>
                <c:pt idx="11">
                  <c:v>32.729999999999997</c:v>
                </c:pt>
                <c:pt idx="12">
                  <c:v>42.37</c:v>
                </c:pt>
                <c:pt idx="13">
                  <c:v>42.07</c:v>
                </c:pt>
                <c:pt idx="14">
                  <c:v>44.44</c:v>
                </c:pt>
                <c:pt idx="15">
                  <c:v>32.18</c:v>
                </c:pt>
                <c:pt idx="16">
                  <c:v>16.13</c:v>
                </c:pt>
                <c:pt idx="17">
                  <c:v>35.71</c:v>
                </c:pt>
                <c:pt idx="18">
                  <c:v>48.98</c:v>
                </c:pt>
                <c:pt idx="19">
                  <c:v>44.36</c:v>
                </c:pt>
                <c:pt idx="20">
                  <c:v>43.81</c:v>
                </c:pt>
                <c:pt idx="21">
                  <c:v>32.409999999999997</c:v>
                </c:pt>
                <c:pt idx="22">
                  <c:v>41.79</c:v>
                </c:pt>
                <c:pt idx="23">
                  <c:v>88.24</c:v>
                </c:pt>
                <c:pt idx="24">
                  <c:v>38</c:v>
                </c:pt>
                <c:pt idx="25">
                  <c:v>29.89</c:v>
                </c:pt>
                <c:pt idx="26">
                  <c:v>24.39</c:v>
                </c:pt>
                <c:pt idx="27">
                  <c:v>24.27</c:v>
                </c:pt>
                <c:pt idx="28">
                  <c:v>30.77</c:v>
                </c:pt>
                <c:pt idx="29">
                  <c:v>25.98</c:v>
                </c:pt>
                <c:pt idx="30">
                  <c:v>39.6</c:v>
                </c:pt>
                <c:pt idx="31">
                  <c:v>65.38</c:v>
                </c:pt>
                <c:pt idx="32">
                  <c:v>28.11</c:v>
                </c:pt>
                <c:pt idx="33">
                  <c:v>36.590000000000003</c:v>
                </c:pt>
                <c:pt idx="34">
                  <c:v>32.67</c:v>
                </c:pt>
                <c:pt idx="35">
                  <c:v>15.67</c:v>
                </c:pt>
              </c:numCache>
            </c:numRef>
          </c:val>
          <c:extLst>
            <c:ext xmlns:c16="http://schemas.microsoft.com/office/drawing/2014/chart" uri="{C3380CC4-5D6E-409C-BE32-E72D297353CC}">
              <c16:uniqueId val="{00000001-D3B7-497C-B71C-E597D03D9997}"/>
            </c:ext>
          </c:extLst>
        </c:ser>
        <c:ser>
          <c:idx val="2"/>
          <c:order val="2"/>
          <c:tx>
            <c:strRef>
              <c:f>'АЯ 4 Статистика по отметкам'!$D$8</c:f>
              <c:strCache>
                <c:ptCount val="1"/>
                <c:pt idx="0">
                  <c:v>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4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4 Статистика по отметкам'!$D$9:$D$44</c:f>
              <c:numCache>
                <c:formatCode>General</c:formatCode>
                <c:ptCount val="36"/>
                <c:pt idx="0">
                  <c:v>48.11</c:v>
                </c:pt>
                <c:pt idx="1">
                  <c:v>47.48</c:v>
                </c:pt>
                <c:pt idx="2">
                  <c:v>50</c:v>
                </c:pt>
                <c:pt idx="3">
                  <c:v>47.55</c:v>
                </c:pt>
                <c:pt idx="4">
                  <c:v>46.51</c:v>
                </c:pt>
                <c:pt idx="5">
                  <c:v>55.41</c:v>
                </c:pt>
                <c:pt idx="6">
                  <c:v>45.45</c:v>
                </c:pt>
                <c:pt idx="7">
                  <c:v>55.45</c:v>
                </c:pt>
                <c:pt idx="8">
                  <c:v>36.36</c:v>
                </c:pt>
                <c:pt idx="9">
                  <c:v>40.630000000000003</c:v>
                </c:pt>
                <c:pt idx="10">
                  <c:v>52.11</c:v>
                </c:pt>
                <c:pt idx="11">
                  <c:v>45.45</c:v>
                </c:pt>
                <c:pt idx="12">
                  <c:v>33.9</c:v>
                </c:pt>
                <c:pt idx="13">
                  <c:v>44.83</c:v>
                </c:pt>
                <c:pt idx="14">
                  <c:v>38.89</c:v>
                </c:pt>
                <c:pt idx="15">
                  <c:v>45.98</c:v>
                </c:pt>
                <c:pt idx="16">
                  <c:v>52.69</c:v>
                </c:pt>
                <c:pt idx="17">
                  <c:v>45.24</c:v>
                </c:pt>
                <c:pt idx="18">
                  <c:v>40.82</c:v>
                </c:pt>
                <c:pt idx="19">
                  <c:v>36.840000000000003</c:v>
                </c:pt>
                <c:pt idx="20">
                  <c:v>37.17</c:v>
                </c:pt>
                <c:pt idx="21">
                  <c:v>52.24</c:v>
                </c:pt>
                <c:pt idx="22">
                  <c:v>43.28</c:v>
                </c:pt>
                <c:pt idx="23">
                  <c:v>11.76</c:v>
                </c:pt>
                <c:pt idx="24">
                  <c:v>51</c:v>
                </c:pt>
                <c:pt idx="25">
                  <c:v>42.53</c:v>
                </c:pt>
                <c:pt idx="26">
                  <c:v>29.27</c:v>
                </c:pt>
                <c:pt idx="27">
                  <c:v>62.62</c:v>
                </c:pt>
                <c:pt idx="28">
                  <c:v>50</c:v>
                </c:pt>
                <c:pt idx="29">
                  <c:v>47.55</c:v>
                </c:pt>
                <c:pt idx="30">
                  <c:v>40.590000000000003</c:v>
                </c:pt>
                <c:pt idx="31">
                  <c:v>32.69</c:v>
                </c:pt>
                <c:pt idx="32">
                  <c:v>48.19</c:v>
                </c:pt>
                <c:pt idx="33">
                  <c:v>51.22</c:v>
                </c:pt>
                <c:pt idx="34">
                  <c:v>43.07</c:v>
                </c:pt>
                <c:pt idx="35">
                  <c:v>56.72</c:v>
                </c:pt>
              </c:numCache>
            </c:numRef>
          </c:val>
          <c:extLst>
            <c:ext xmlns:c16="http://schemas.microsoft.com/office/drawing/2014/chart" uri="{C3380CC4-5D6E-409C-BE32-E72D297353CC}">
              <c16:uniqueId val="{00000002-D3B7-497C-B71C-E597D03D9997}"/>
            </c:ext>
          </c:extLst>
        </c:ser>
        <c:ser>
          <c:idx val="3"/>
          <c:order val="3"/>
          <c:tx>
            <c:strRef>
              <c:f>'АЯ 4 Статистика по отметкам'!$E$8</c:f>
              <c:strCache>
                <c:ptCount val="1"/>
                <c:pt idx="0">
                  <c:v>5</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4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4 Статистика по отметкам'!$E$9:$E$44</c:f>
              <c:numCache>
                <c:formatCode>General</c:formatCode>
                <c:ptCount val="36"/>
                <c:pt idx="0">
                  <c:v>18.96</c:v>
                </c:pt>
                <c:pt idx="1">
                  <c:v>15.6</c:v>
                </c:pt>
                <c:pt idx="2">
                  <c:v>33.33</c:v>
                </c:pt>
                <c:pt idx="3">
                  <c:v>17.89</c:v>
                </c:pt>
                <c:pt idx="4">
                  <c:v>15.94</c:v>
                </c:pt>
                <c:pt idx="5">
                  <c:v>10.81</c:v>
                </c:pt>
                <c:pt idx="6">
                  <c:v>12.12</c:v>
                </c:pt>
                <c:pt idx="7">
                  <c:v>13.64</c:v>
                </c:pt>
                <c:pt idx="8">
                  <c:v>15.15</c:v>
                </c:pt>
                <c:pt idx="9">
                  <c:v>3.13</c:v>
                </c:pt>
                <c:pt idx="10">
                  <c:v>9.86</c:v>
                </c:pt>
                <c:pt idx="11">
                  <c:v>20</c:v>
                </c:pt>
                <c:pt idx="12">
                  <c:v>5.08</c:v>
                </c:pt>
                <c:pt idx="13">
                  <c:v>11.03</c:v>
                </c:pt>
                <c:pt idx="14">
                  <c:v>11.11</c:v>
                </c:pt>
                <c:pt idx="15">
                  <c:v>14.94</c:v>
                </c:pt>
                <c:pt idx="16">
                  <c:v>24.73</c:v>
                </c:pt>
                <c:pt idx="17">
                  <c:v>15.87</c:v>
                </c:pt>
                <c:pt idx="18">
                  <c:v>4.08</c:v>
                </c:pt>
                <c:pt idx="19">
                  <c:v>16.54</c:v>
                </c:pt>
                <c:pt idx="20">
                  <c:v>12.39</c:v>
                </c:pt>
                <c:pt idx="21">
                  <c:v>12.09</c:v>
                </c:pt>
                <c:pt idx="22">
                  <c:v>12.69</c:v>
                </c:pt>
                <c:pt idx="23">
                  <c:v>0</c:v>
                </c:pt>
                <c:pt idx="24">
                  <c:v>5</c:v>
                </c:pt>
                <c:pt idx="25">
                  <c:v>26.44</c:v>
                </c:pt>
                <c:pt idx="26">
                  <c:v>24.39</c:v>
                </c:pt>
                <c:pt idx="27">
                  <c:v>10.68</c:v>
                </c:pt>
                <c:pt idx="28">
                  <c:v>17.309999999999999</c:v>
                </c:pt>
                <c:pt idx="29">
                  <c:v>19.12</c:v>
                </c:pt>
                <c:pt idx="30">
                  <c:v>12.87</c:v>
                </c:pt>
                <c:pt idx="31">
                  <c:v>1.92</c:v>
                </c:pt>
                <c:pt idx="32">
                  <c:v>18.27</c:v>
                </c:pt>
                <c:pt idx="33">
                  <c:v>7.32</c:v>
                </c:pt>
                <c:pt idx="34">
                  <c:v>17.82</c:v>
                </c:pt>
                <c:pt idx="35">
                  <c:v>27.61</c:v>
                </c:pt>
              </c:numCache>
            </c:numRef>
          </c:val>
          <c:extLst>
            <c:ext xmlns:c16="http://schemas.microsoft.com/office/drawing/2014/chart" uri="{C3380CC4-5D6E-409C-BE32-E72D297353CC}">
              <c16:uniqueId val="{00000003-D3B7-497C-B71C-E597D03D9997}"/>
            </c:ext>
          </c:extLst>
        </c:ser>
        <c:dLbls>
          <c:dLblPos val="ctr"/>
          <c:showLegendKey val="0"/>
          <c:showVal val="1"/>
          <c:showCatName val="0"/>
          <c:showSerName val="0"/>
          <c:showPercent val="0"/>
          <c:showBubbleSize val="0"/>
        </c:dLbls>
        <c:gapWidth val="50"/>
        <c:overlap val="100"/>
        <c:axId val="1244770704"/>
        <c:axId val="1250903120"/>
      </c:barChart>
      <c:catAx>
        <c:axId val="1244770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50903120"/>
        <c:crosses val="autoZero"/>
        <c:auto val="1"/>
        <c:lblAlgn val="ctr"/>
        <c:lblOffset val="100"/>
        <c:noMultiLvlLbl val="0"/>
      </c:catAx>
      <c:valAx>
        <c:axId val="1250903120"/>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447707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'АЯ 4 Распределение первичных ба'!$A$9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'АЯ 4 Распределение первичных ба'!$B$8:$AA$8</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'АЯ 4 Распределение первичных ба'!$B$9:$AA$9</c:f>
              <c:numCache>
                <c:formatCode>General</c:formatCode>
                <c:ptCount val="26"/>
                <c:pt idx="0">
                  <c:v>0.1</c:v>
                </c:pt>
                <c:pt idx="1">
                  <c:v>0</c:v>
                </c:pt>
                <c:pt idx="2">
                  <c:v>0.1</c:v>
                </c:pt>
                <c:pt idx="3">
                  <c:v>0.2</c:v>
                </c:pt>
                <c:pt idx="4">
                  <c:v>0.4</c:v>
                </c:pt>
                <c:pt idx="5">
                  <c:v>0.5</c:v>
                </c:pt>
                <c:pt idx="6">
                  <c:v>0.6</c:v>
                </c:pt>
                <c:pt idx="7">
                  <c:v>0.7</c:v>
                </c:pt>
                <c:pt idx="8">
                  <c:v>0.8</c:v>
                </c:pt>
                <c:pt idx="9">
                  <c:v>0.8</c:v>
                </c:pt>
                <c:pt idx="10">
                  <c:v>5.9</c:v>
                </c:pt>
                <c:pt idx="11">
                  <c:v>5.5</c:v>
                </c:pt>
                <c:pt idx="12">
                  <c:v>5.6</c:v>
                </c:pt>
                <c:pt idx="13">
                  <c:v>5.8</c:v>
                </c:pt>
                <c:pt idx="14">
                  <c:v>6</c:v>
                </c:pt>
                <c:pt idx="15">
                  <c:v>9.1999999999999993</c:v>
                </c:pt>
                <c:pt idx="16">
                  <c:v>8.8000000000000007</c:v>
                </c:pt>
                <c:pt idx="17">
                  <c:v>7.9</c:v>
                </c:pt>
                <c:pt idx="18">
                  <c:v>6.9</c:v>
                </c:pt>
                <c:pt idx="19">
                  <c:v>5.9</c:v>
                </c:pt>
                <c:pt idx="20">
                  <c:v>5.3</c:v>
                </c:pt>
                <c:pt idx="21">
                  <c:v>4.0999999999999996</c:v>
                </c:pt>
                <c:pt idx="22">
                  <c:v>8.1</c:v>
                </c:pt>
                <c:pt idx="23">
                  <c:v>5.6</c:v>
                </c:pt>
                <c:pt idx="24">
                  <c:v>3.3</c:v>
                </c:pt>
                <c:pt idx="25">
                  <c:v>1.9</c:v>
                </c:pt>
              </c:numCache>
            </c:numRef>
          </c:val>
          <c:extLst>
            <c:ext xmlns:c16="http://schemas.microsoft.com/office/drawing/2014/chart" uri="{C3380CC4-5D6E-409C-BE32-E72D297353CC}">
              <c16:uniqueId val="{00000000-30E7-4C99-90BD-97829FE6BA99}"/>
            </c:ext>
          </c:extLst>
        </c:ser>
        <c:ser>
          <c:idx val="1"/>
          <c:order val="1"/>
          <c:tx>
            <c:strRef>
              <c:f>'АЯ 4 Распределение первичных ба'!$A$10</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'АЯ 4 Распределение первичных ба'!$B$8:$AA$8</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'АЯ 4 Распределение первичных ба'!$B$10:$AA$10</c:f>
              <c:numCache>
                <c:formatCode>General</c:formatCode>
                <c:ptCount val="26"/>
                <c:pt idx="0">
                  <c:v>0</c:v>
                </c:pt>
                <c:pt idx="1">
                  <c:v>0.1</c:v>
                </c:pt>
                <c:pt idx="2">
                  <c:v>0.1</c:v>
                </c:pt>
                <c:pt idx="3">
                  <c:v>0.4</c:v>
                </c:pt>
                <c:pt idx="4">
                  <c:v>0.5</c:v>
                </c:pt>
                <c:pt idx="5">
                  <c:v>0.6</c:v>
                </c:pt>
                <c:pt idx="6">
                  <c:v>0.8</c:v>
                </c:pt>
                <c:pt idx="7">
                  <c:v>0.9</c:v>
                </c:pt>
                <c:pt idx="8">
                  <c:v>1</c:v>
                </c:pt>
                <c:pt idx="9">
                  <c:v>0.9</c:v>
                </c:pt>
                <c:pt idx="10">
                  <c:v>8.1</c:v>
                </c:pt>
                <c:pt idx="11">
                  <c:v>5.5</c:v>
                </c:pt>
                <c:pt idx="12">
                  <c:v>5.6</c:v>
                </c:pt>
                <c:pt idx="13">
                  <c:v>6.1</c:v>
                </c:pt>
                <c:pt idx="14">
                  <c:v>6.3</c:v>
                </c:pt>
                <c:pt idx="15">
                  <c:v>9.5</c:v>
                </c:pt>
                <c:pt idx="16">
                  <c:v>8.6999999999999993</c:v>
                </c:pt>
                <c:pt idx="17">
                  <c:v>7.4</c:v>
                </c:pt>
                <c:pt idx="18">
                  <c:v>6.3</c:v>
                </c:pt>
                <c:pt idx="19">
                  <c:v>6.1</c:v>
                </c:pt>
                <c:pt idx="20">
                  <c:v>5.3</c:v>
                </c:pt>
                <c:pt idx="21">
                  <c:v>4.2</c:v>
                </c:pt>
                <c:pt idx="22">
                  <c:v>7</c:v>
                </c:pt>
                <c:pt idx="23">
                  <c:v>4.0999999999999996</c:v>
                </c:pt>
                <c:pt idx="24">
                  <c:v>3</c:v>
                </c:pt>
                <c:pt idx="25">
                  <c:v>1.5</c:v>
                </c:pt>
              </c:numCache>
            </c:numRef>
          </c:val>
          <c:extLst>
            <c:ext xmlns:c16="http://schemas.microsoft.com/office/drawing/2014/chart" uri="{C3380CC4-5D6E-409C-BE32-E72D297353CC}">
              <c16:uniqueId val="{00000001-30E7-4C99-90BD-97829FE6BA99}"/>
            </c:ext>
          </c:extLst>
        </c:ser>
        <c:dLbls>
          <c:dLblPos val="outEnd"/>
          <c:showLegendKey val="0"/>
          <c:showVal val="1"/>
          <c:showCatName val="0"/>
          <c:showSerName val="0"/>
          <c:showPercent val="0"/>
          <c:showBubbleSize val="0"/>
        </c:dLbls>
        <c:gapWidth val="50"/>
        <c:overlap val="-25"/>
        <c:axId val="1206414560"/>
        <c:axId val="1416332720"/>
      </c:barChart>
      <c:catAx>
        <c:axId val="120641456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16332720"/>
        <c:crosses val="autoZero"/>
        <c:auto val="1"/>
        <c:lblAlgn val="ctr"/>
        <c:lblOffset val="100"/>
        <c:noMultiLvlLbl val="0"/>
      </c:catAx>
      <c:valAx>
        <c:axId val="1416332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Доля участников,%</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06414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279118359992596"/>
          <c:y val="3.7917959324370906E-2"/>
          <c:w val="0.58250400836683858"/>
          <c:h val="0.88211558870549656"/>
        </c:manualLayout>
      </c:layout>
      <c:barChart>
        <c:barDir val="bar"/>
        <c:grouping val="stacked"/>
        <c:varyColors val="0"/>
        <c:ser>
          <c:idx val="0"/>
          <c:order val="0"/>
          <c:tx>
            <c:strRef>
              <c:f>'АЯ 4 Сравнение отметок с отметк'!$B$8</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4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4 Сравнение отметок с отметк'!$B$9:$B$44</c:f>
              <c:numCache>
                <c:formatCode>General</c:formatCode>
                <c:ptCount val="36"/>
                <c:pt idx="0">
                  <c:v>26.63</c:v>
                </c:pt>
                <c:pt idx="1">
                  <c:v>25.12</c:v>
                </c:pt>
                <c:pt idx="2">
                  <c:v>0</c:v>
                </c:pt>
                <c:pt idx="3">
                  <c:v>33.03</c:v>
                </c:pt>
                <c:pt idx="4">
                  <c:v>17.899999999999999</c:v>
                </c:pt>
                <c:pt idx="5">
                  <c:v>13.51</c:v>
                </c:pt>
                <c:pt idx="6">
                  <c:v>15.31</c:v>
                </c:pt>
                <c:pt idx="7">
                  <c:v>25.45</c:v>
                </c:pt>
                <c:pt idx="8">
                  <c:v>51.52</c:v>
                </c:pt>
                <c:pt idx="9">
                  <c:v>25</c:v>
                </c:pt>
                <c:pt idx="10">
                  <c:v>21.13</c:v>
                </c:pt>
                <c:pt idx="11">
                  <c:v>0</c:v>
                </c:pt>
                <c:pt idx="12">
                  <c:v>47.46</c:v>
                </c:pt>
                <c:pt idx="13">
                  <c:v>12.41</c:v>
                </c:pt>
                <c:pt idx="14">
                  <c:v>11.11</c:v>
                </c:pt>
                <c:pt idx="15">
                  <c:v>11.49</c:v>
                </c:pt>
                <c:pt idx="16">
                  <c:v>34.409999999999997</c:v>
                </c:pt>
                <c:pt idx="17">
                  <c:v>24.6</c:v>
                </c:pt>
                <c:pt idx="18">
                  <c:v>32.65</c:v>
                </c:pt>
                <c:pt idx="19">
                  <c:v>17.29</c:v>
                </c:pt>
                <c:pt idx="20">
                  <c:v>21.24</c:v>
                </c:pt>
                <c:pt idx="21">
                  <c:v>23.58</c:v>
                </c:pt>
                <c:pt idx="22">
                  <c:v>16.05</c:v>
                </c:pt>
                <c:pt idx="23">
                  <c:v>41.18</c:v>
                </c:pt>
                <c:pt idx="24">
                  <c:v>29</c:v>
                </c:pt>
                <c:pt idx="25">
                  <c:v>5.75</c:v>
                </c:pt>
                <c:pt idx="26">
                  <c:v>34.15</c:v>
                </c:pt>
                <c:pt idx="27">
                  <c:v>27.8</c:v>
                </c:pt>
                <c:pt idx="28">
                  <c:v>11.54</c:v>
                </c:pt>
                <c:pt idx="29">
                  <c:v>20.69</c:v>
                </c:pt>
                <c:pt idx="30">
                  <c:v>20.79</c:v>
                </c:pt>
                <c:pt idx="31">
                  <c:v>17.309999999999999</c:v>
                </c:pt>
                <c:pt idx="32">
                  <c:v>19.29</c:v>
                </c:pt>
                <c:pt idx="33">
                  <c:v>35.369999999999997</c:v>
                </c:pt>
                <c:pt idx="34">
                  <c:v>33.83</c:v>
                </c:pt>
                <c:pt idx="35">
                  <c:v>23.13</c:v>
                </c:pt>
              </c:numCache>
            </c:numRef>
          </c:val>
          <c:extLst>
            <c:ext xmlns:c16="http://schemas.microsoft.com/office/drawing/2014/chart" uri="{C3380CC4-5D6E-409C-BE32-E72D297353CC}">
              <c16:uniqueId val="{00000000-6ECF-4497-A451-950E98D3F2CD}"/>
            </c:ext>
          </c:extLst>
        </c:ser>
        <c:ser>
          <c:idx val="1"/>
          <c:order val="1"/>
          <c:tx>
            <c:strRef>
              <c:f>'АЯ 4 Сравнение отметок с отметк'!$C$8</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4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4 Сравнение отметок с отметк'!$C$9:$C$44</c:f>
              <c:numCache>
                <c:formatCode>General</c:formatCode>
                <c:ptCount val="36"/>
                <c:pt idx="0">
                  <c:v>66.599999999999994</c:v>
                </c:pt>
                <c:pt idx="1">
                  <c:v>66.84</c:v>
                </c:pt>
                <c:pt idx="2">
                  <c:v>100</c:v>
                </c:pt>
                <c:pt idx="3">
                  <c:v>58.84</c:v>
                </c:pt>
                <c:pt idx="4">
                  <c:v>70.31</c:v>
                </c:pt>
                <c:pt idx="5">
                  <c:v>83.78</c:v>
                </c:pt>
                <c:pt idx="6">
                  <c:v>75.510000000000005</c:v>
                </c:pt>
                <c:pt idx="7">
                  <c:v>62.73</c:v>
                </c:pt>
                <c:pt idx="8">
                  <c:v>42.42</c:v>
                </c:pt>
                <c:pt idx="9">
                  <c:v>71.88</c:v>
                </c:pt>
                <c:pt idx="10">
                  <c:v>76.06</c:v>
                </c:pt>
                <c:pt idx="11">
                  <c:v>96.36</c:v>
                </c:pt>
                <c:pt idx="12">
                  <c:v>49.15</c:v>
                </c:pt>
                <c:pt idx="13">
                  <c:v>82.07</c:v>
                </c:pt>
                <c:pt idx="14">
                  <c:v>77.78</c:v>
                </c:pt>
                <c:pt idx="15">
                  <c:v>82.76</c:v>
                </c:pt>
                <c:pt idx="16">
                  <c:v>56.99</c:v>
                </c:pt>
                <c:pt idx="17">
                  <c:v>59.52</c:v>
                </c:pt>
                <c:pt idx="18">
                  <c:v>63.27</c:v>
                </c:pt>
                <c:pt idx="19">
                  <c:v>79.7</c:v>
                </c:pt>
                <c:pt idx="20">
                  <c:v>73.010000000000005</c:v>
                </c:pt>
                <c:pt idx="21">
                  <c:v>69.89</c:v>
                </c:pt>
                <c:pt idx="22">
                  <c:v>75.31</c:v>
                </c:pt>
                <c:pt idx="23">
                  <c:v>58.82</c:v>
                </c:pt>
                <c:pt idx="24">
                  <c:v>63</c:v>
                </c:pt>
                <c:pt idx="25">
                  <c:v>94.25</c:v>
                </c:pt>
                <c:pt idx="26">
                  <c:v>46.34</c:v>
                </c:pt>
                <c:pt idx="27">
                  <c:v>61.46</c:v>
                </c:pt>
                <c:pt idx="28">
                  <c:v>82.69</c:v>
                </c:pt>
                <c:pt idx="29">
                  <c:v>72.91</c:v>
                </c:pt>
                <c:pt idx="30">
                  <c:v>73.27</c:v>
                </c:pt>
                <c:pt idx="31">
                  <c:v>76.92</c:v>
                </c:pt>
                <c:pt idx="32">
                  <c:v>72.2</c:v>
                </c:pt>
                <c:pt idx="33">
                  <c:v>62.2</c:v>
                </c:pt>
                <c:pt idx="34">
                  <c:v>51.24</c:v>
                </c:pt>
                <c:pt idx="35">
                  <c:v>64.180000000000007</c:v>
                </c:pt>
              </c:numCache>
            </c:numRef>
          </c:val>
          <c:extLst>
            <c:ext xmlns:c16="http://schemas.microsoft.com/office/drawing/2014/chart" uri="{C3380CC4-5D6E-409C-BE32-E72D297353CC}">
              <c16:uniqueId val="{00000001-6ECF-4497-A451-950E98D3F2CD}"/>
            </c:ext>
          </c:extLst>
        </c:ser>
        <c:ser>
          <c:idx val="2"/>
          <c:order val="2"/>
          <c:tx>
            <c:strRef>
              <c:f>'АЯ 4 Сравнение отметок с отметк'!$D$8</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4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'АЯ 4 Сравнение отметок с отметк'!$D$9:$D$44</c:f>
              <c:numCache>
                <c:formatCode>General</c:formatCode>
                <c:ptCount val="36"/>
                <c:pt idx="0">
                  <c:v>6.77</c:v>
                </c:pt>
                <c:pt idx="1">
                  <c:v>8.0399999999999991</c:v>
                </c:pt>
                <c:pt idx="2">
                  <c:v>0</c:v>
                </c:pt>
                <c:pt idx="3">
                  <c:v>8.1300000000000008</c:v>
                </c:pt>
                <c:pt idx="4">
                  <c:v>11.79</c:v>
                </c:pt>
                <c:pt idx="5">
                  <c:v>2.7</c:v>
                </c:pt>
                <c:pt idx="6">
                  <c:v>9.18</c:v>
                </c:pt>
                <c:pt idx="7">
                  <c:v>11.82</c:v>
                </c:pt>
                <c:pt idx="8">
                  <c:v>6.06</c:v>
                </c:pt>
                <c:pt idx="9">
                  <c:v>3.13</c:v>
                </c:pt>
                <c:pt idx="10">
                  <c:v>2.82</c:v>
                </c:pt>
                <c:pt idx="11">
                  <c:v>3.64</c:v>
                </c:pt>
                <c:pt idx="12">
                  <c:v>3.39</c:v>
                </c:pt>
                <c:pt idx="13">
                  <c:v>5.52</c:v>
                </c:pt>
                <c:pt idx="14">
                  <c:v>11.11</c:v>
                </c:pt>
                <c:pt idx="15">
                  <c:v>5.75</c:v>
                </c:pt>
                <c:pt idx="16">
                  <c:v>8.6</c:v>
                </c:pt>
                <c:pt idx="17">
                  <c:v>15.87</c:v>
                </c:pt>
                <c:pt idx="18">
                  <c:v>4.08</c:v>
                </c:pt>
                <c:pt idx="19">
                  <c:v>3.01</c:v>
                </c:pt>
                <c:pt idx="20">
                  <c:v>5.75</c:v>
                </c:pt>
                <c:pt idx="21">
                  <c:v>6.53</c:v>
                </c:pt>
                <c:pt idx="22">
                  <c:v>8.64</c:v>
                </c:pt>
                <c:pt idx="23">
                  <c:v>0</c:v>
                </c:pt>
                <c:pt idx="24">
                  <c:v>8</c:v>
                </c:pt>
                <c:pt idx="25">
                  <c:v>0</c:v>
                </c:pt>
                <c:pt idx="26">
                  <c:v>19.510000000000002</c:v>
                </c:pt>
                <c:pt idx="27">
                  <c:v>10.73</c:v>
                </c:pt>
                <c:pt idx="28">
                  <c:v>5.77</c:v>
                </c:pt>
                <c:pt idx="29">
                  <c:v>6.4</c:v>
                </c:pt>
                <c:pt idx="30">
                  <c:v>5.94</c:v>
                </c:pt>
                <c:pt idx="31">
                  <c:v>5.77</c:v>
                </c:pt>
                <c:pt idx="32">
                  <c:v>8.51</c:v>
                </c:pt>
                <c:pt idx="33">
                  <c:v>2.44</c:v>
                </c:pt>
                <c:pt idx="34">
                  <c:v>14.93</c:v>
                </c:pt>
                <c:pt idx="35">
                  <c:v>12.69</c:v>
                </c:pt>
              </c:numCache>
            </c:numRef>
          </c:val>
          <c:extLst>
            <c:ext xmlns:c16="http://schemas.microsoft.com/office/drawing/2014/chart" uri="{C3380CC4-5D6E-409C-BE32-E72D297353CC}">
              <c16:uniqueId val="{00000002-6ECF-4497-A451-950E98D3F2CD}"/>
            </c:ext>
          </c:extLst>
        </c:ser>
        <c:dLbls>
          <c:dLblPos val="ctr"/>
          <c:showLegendKey val="0"/>
          <c:showVal val="1"/>
          <c:showCatName val="0"/>
          <c:showSerName val="0"/>
          <c:showPercent val="0"/>
          <c:showBubbleSize val="0"/>
        </c:dLbls>
        <c:gapWidth val="50"/>
        <c:overlap val="100"/>
        <c:axId val="1204116896"/>
        <c:axId val="1127750336"/>
      </c:barChart>
      <c:catAx>
        <c:axId val="1204116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127750336"/>
        <c:crosses val="autoZero"/>
        <c:auto val="1"/>
        <c:lblAlgn val="ctr"/>
        <c:lblOffset val="100"/>
        <c:noMultiLvlLbl val="0"/>
      </c:catAx>
      <c:valAx>
        <c:axId val="112775033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04116896"/>
        <c:crosses val="autoZero"/>
        <c:crossBetween val="between"/>
      </c:valAx>
      <c:spPr>
        <a:noFill/>
        <a:ln>
          <a:noFill/>
        </a:ln>
        <a:effectLst/>
      </c:spPr>
    </c:plotArea>
    <c:legend>
      <c:legendPos val="r"/>
      <c:layout>
        <c:manualLayout>
          <c:xMode val="edge"/>
          <c:yMode val="edge"/>
          <c:x val="0.83356480397469435"/>
          <c:y val="0.41274499425937838"/>
          <c:w val="0.1579390193048299"/>
          <c:h val="0.3227347615674204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2025</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Лист1!$A$2:$A$36</c:f>
              <c:strCache>
                <c:ptCount val="35"/>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ГО Большой Камень</c:v>
                </c:pt>
                <c:pt idx="12">
                  <c:v>Дальнереченский МР</c:v>
                </c:pt>
                <c:pt idx="13">
                  <c:v>ЗАТО Фокино</c:v>
                </c:pt>
                <c:pt idx="14">
                  <c:v>Дальнереченский ГО</c:v>
                </c:pt>
                <c:pt idx="15">
                  <c:v>Михайловский МО</c:v>
                </c:pt>
                <c:pt idx="16">
                  <c:v>Пожарский МО</c:v>
                </c:pt>
                <c:pt idx="17">
                  <c:v>Партизанский ГО</c:v>
                </c:pt>
                <c:pt idx="18">
                  <c:v>МО Спасск-Дальний</c:v>
                </c:pt>
                <c:pt idx="19">
                  <c:v>Уссурийский ГО</c:v>
                </c:pt>
                <c:pt idx="20">
                  <c:v>Шкотовский МО</c:v>
                </c:pt>
                <c:pt idx="21">
                  <c:v>Кировский МО</c:v>
                </c:pt>
                <c:pt idx="22">
                  <c:v>Хорольский МО</c:v>
                </c:pt>
                <c:pt idx="23">
                  <c:v>Чугуевский МО</c:v>
                </c:pt>
                <c:pt idx="24">
                  <c:v>Спасский МО</c:v>
                </c:pt>
                <c:pt idx="25">
                  <c:v>Тернейский МО</c:v>
                </c:pt>
                <c:pt idx="26">
                  <c:v>Арсеньевский ГО</c:v>
                </c:pt>
                <c:pt idx="27">
                  <c:v>Пограничный МО</c:v>
                </c:pt>
                <c:pt idx="28">
                  <c:v>Надеждинский МР</c:v>
                </c:pt>
                <c:pt idx="29">
                  <c:v>Хасанский МО</c:v>
                </c:pt>
                <c:pt idx="30">
                  <c:v>Красноармейский МО</c:v>
                </c:pt>
                <c:pt idx="31">
                  <c:v>Находкинский ГО</c:v>
                </c:pt>
                <c:pt idx="32">
                  <c:v>Дальнегорский ГО</c:v>
                </c:pt>
                <c:pt idx="33">
                  <c:v>Лесозаводский ГО</c:v>
                </c:pt>
                <c:pt idx="34">
                  <c:v>Приморский край (региональное подчинение)</c:v>
                </c:pt>
              </c:strCache>
            </c:strRef>
          </c:cat>
          <c:val>
            <c:numRef>
              <c:f>Лист1!$B$2:$B$36</c:f>
              <c:numCache>
                <c:formatCode>General</c:formatCode>
                <c:ptCount val="35"/>
                <c:pt idx="1">
                  <c:v>65.490000000000009</c:v>
                </c:pt>
                <c:pt idx="2">
                  <c:v>78.38</c:v>
                </c:pt>
                <c:pt idx="3">
                  <c:v>75</c:v>
                </c:pt>
                <c:pt idx="4">
                  <c:v>73.08</c:v>
                </c:pt>
                <c:pt idx="5">
                  <c:v>61.41</c:v>
                </c:pt>
                <c:pt idx="8">
                  <c:v>66.67</c:v>
                </c:pt>
                <c:pt idx="9">
                  <c:v>83.34</c:v>
                </c:pt>
                <c:pt idx="11">
                  <c:v>69.62</c:v>
                </c:pt>
                <c:pt idx="12">
                  <c:v>50</c:v>
                </c:pt>
                <c:pt idx="13">
                  <c:v>60</c:v>
                </c:pt>
                <c:pt idx="14">
                  <c:v>76.47</c:v>
                </c:pt>
                <c:pt idx="15">
                  <c:v>50</c:v>
                </c:pt>
                <c:pt idx="16">
                  <c:v>62.06</c:v>
                </c:pt>
                <c:pt idx="17">
                  <c:v>72.84</c:v>
                </c:pt>
                <c:pt idx="18">
                  <c:v>67.5</c:v>
                </c:pt>
                <c:pt idx="19">
                  <c:v>65.67</c:v>
                </c:pt>
                <c:pt idx="22">
                  <c:v>80</c:v>
                </c:pt>
                <c:pt idx="23">
                  <c:v>87.5</c:v>
                </c:pt>
                <c:pt idx="24">
                  <c:v>46.15</c:v>
                </c:pt>
                <c:pt idx="26">
                  <c:v>79.650000000000006</c:v>
                </c:pt>
                <c:pt idx="27">
                  <c:v>90.91</c:v>
                </c:pt>
                <c:pt idx="28">
                  <c:v>73.17</c:v>
                </c:pt>
                <c:pt idx="29">
                  <c:v>77.5</c:v>
                </c:pt>
                <c:pt idx="31">
                  <c:v>68.75</c:v>
                </c:pt>
                <c:pt idx="32">
                  <c:v>75.56</c:v>
                </c:pt>
                <c:pt idx="33">
                  <c:v>54.39</c:v>
                </c:pt>
                <c:pt idx="34">
                  <c:v>89.29</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Лист1!$A$2:$A$36</c:f>
              <c:strCache>
                <c:ptCount val="35"/>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ГО Большой Камень</c:v>
                </c:pt>
                <c:pt idx="12">
                  <c:v>Дальнереченский МР</c:v>
                </c:pt>
                <c:pt idx="13">
                  <c:v>ЗАТО Фокино</c:v>
                </c:pt>
                <c:pt idx="14">
                  <c:v>Дальнереченский ГО</c:v>
                </c:pt>
                <c:pt idx="15">
                  <c:v>Михайловский МО</c:v>
                </c:pt>
                <c:pt idx="16">
                  <c:v>Пожарский МО</c:v>
                </c:pt>
                <c:pt idx="17">
                  <c:v>Партизанский ГО</c:v>
                </c:pt>
                <c:pt idx="18">
                  <c:v>МО Спасск-Дальний</c:v>
                </c:pt>
                <c:pt idx="19">
                  <c:v>Уссурийский ГО</c:v>
                </c:pt>
                <c:pt idx="20">
                  <c:v>Шкотовский МО</c:v>
                </c:pt>
                <c:pt idx="21">
                  <c:v>Кировский МО</c:v>
                </c:pt>
                <c:pt idx="22">
                  <c:v>Хорольский МО</c:v>
                </c:pt>
                <c:pt idx="23">
                  <c:v>Чугуевский МО</c:v>
                </c:pt>
                <c:pt idx="24">
                  <c:v>Спасский МО</c:v>
                </c:pt>
                <c:pt idx="25">
                  <c:v>Тернейский МО</c:v>
                </c:pt>
                <c:pt idx="26">
                  <c:v>Арсеньевский ГО</c:v>
                </c:pt>
                <c:pt idx="27">
                  <c:v>Пограничный МО</c:v>
                </c:pt>
                <c:pt idx="28">
                  <c:v>Надеждинский МР</c:v>
                </c:pt>
                <c:pt idx="29">
                  <c:v>Хасанский МО</c:v>
                </c:pt>
                <c:pt idx="30">
                  <c:v>Красноармейский МО</c:v>
                </c:pt>
                <c:pt idx="31">
                  <c:v>Находкинский ГО</c:v>
                </c:pt>
                <c:pt idx="32">
                  <c:v>Дальнегорский ГО</c:v>
                </c:pt>
                <c:pt idx="33">
                  <c:v>Лесозаводский ГО</c:v>
                </c:pt>
                <c:pt idx="34">
                  <c:v>Приморский край (региональное подчинение)</c:v>
                </c:pt>
              </c:strCache>
            </c:strRef>
          </c:cat>
          <c:val>
            <c:numRef>
              <c:f>Лист1!$C$2:$C$36</c:f>
              <c:numCache>
                <c:formatCode>General</c:formatCode>
                <c:ptCount val="35"/>
                <c:pt idx="0">
                  <c:v>46.67</c:v>
                </c:pt>
                <c:pt idx="1">
                  <c:v>68.150000000000006</c:v>
                </c:pt>
                <c:pt idx="2">
                  <c:v>73.36</c:v>
                </c:pt>
                <c:pt idx="3">
                  <c:v>74.72</c:v>
                </c:pt>
                <c:pt idx="4">
                  <c:v>74.16</c:v>
                </c:pt>
                <c:pt idx="5">
                  <c:v>52.629999999999995</c:v>
                </c:pt>
                <c:pt idx="6">
                  <c:v>57.769999999999996</c:v>
                </c:pt>
                <c:pt idx="7">
                  <c:v>100</c:v>
                </c:pt>
                <c:pt idx="8">
                  <c:v>71.02</c:v>
                </c:pt>
                <c:pt idx="9">
                  <c:v>80</c:v>
                </c:pt>
                <c:pt idx="10">
                  <c:v>56.82</c:v>
                </c:pt>
                <c:pt idx="11">
                  <c:v>70.539999999999992</c:v>
                </c:pt>
                <c:pt idx="12">
                  <c:v>56.519999999999996</c:v>
                </c:pt>
                <c:pt idx="13">
                  <c:v>74.650000000000006</c:v>
                </c:pt>
                <c:pt idx="14">
                  <c:v>67.789999999999992</c:v>
                </c:pt>
                <c:pt idx="15">
                  <c:v>59.690000000000005</c:v>
                </c:pt>
                <c:pt idx="16">
                  <c:v>43.56</c:v>
                </c:pt>
                <c:pt idx="17">
                  <c:v>61.33</c:v>
                </c:pt>
                <c:pt idx="18">
                  <c:v>64.73</c:v>
                </c:pt>
                <c:pt idx="19">
                  <c:v>66.02</c:v>
                </c:pt>
                <c:pt idx="20">
                  <c:v>75.86</c:v>
                </c:pt>
                <c:pt idx="21">
                  <c:v>60.29</c:v>
                </c:pt>
                <c:pt idx="22">
                  <c:v>60.870000000000005</c:v>
                </c:pt>
                <c:pt idx="23">
                  <c:v>80.900000000000006</c:v>
                </c:pt>
                <c:pt idx="25">
                  <c:v>65.11</c:v>
                </c:pt>
                <c:pt idx="26">
                  <c:v>64.849999999999994</c:v>
                </c:pt>
                <c:pt idx="27">
                  <c:v>72.849999999999994</c:v>
                </c:pt>
                <c:pt idx="28">
                  <c:v>55.959999999999994</c:v>
                </c:pt>
                <c:pt idx="29">
                  <c:v>53.050000000000004</c:v>
                </c:pt>
                <c:pt idx="30">
                  <c:v>66.12</c:v>
                </c:pt>
                <c:pt idx="31">
                  <c:v>67.430000000000007</c:v>
                </c:pt>
                <c:pt idx="32">
                  <c:v>69.52000000000001</c:v>
                </c:pt>
                <c:pt idx="33">
                  <c:v>54.690000000000005</c:v>
                </c:pt>
                <c:pt idx="34">
                  <c:v>87.9</c:v>
                </c:pt>
              </c:numCache>
            </c:numRef>
          </c:val>
          <c:extLst>
            <c:ext xmlns:c16="http://schemas.microsoft.com/office/drawing/2014/chart" uri="{C3380CC4-5D6E-409C-BE32-E72D297353CC}">
              <c16:uniqueId val="{00000000-54B8-40A7-8A83-80B6EC26736E}"/>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layout>
        <c:manualLayout>
          <c:xMode val="edge"/>
          <c:yMode val="edge"/>
          <c:x val="0.44824311861038696"/>
          <c:y val="0.92281199487886545"/>
          <c:w val="9.5129890120635205E-2"/>
          <c:h val="4.334814788127946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51237684859287E-2"/>
          <c:y val="6.399037993800058E-2"/>
          <c:w val="0.93852691135043698"/>
          <c:h val="0.85720252125650886"/>
        </c:manualLayout>
      </c:layout>
      <c:barChart>
        <c:barDir val="col"/>
        <c:grouping val="clustered"/>
        <c:varyColors val="0"/>
        <c:ser>
          <c:idx val="1"/>
          <c:order val="0"/>
          <c:tx>
            <c:strRef>
              <c:f>'ЛЧ 4 Достижение планируемых рез'!$D$8</c:f>
              <c:strCache>
                <c:ptCount val="1"/>
                <c:pt idx="0">
                  <c:v>Приморский край</c:v>
                </c:pt>
              </c:strCache>
            </c:strRef>
          </c:tx>
          <c:spPr>
            <a:solidFill>
              <a:srgbClr val="0070C0"/>
            </a:soli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'ЛЧ 4 Достижение планируемых рез'!$B$10:$B$24</c:f>
              <c:strCache>
                <c:ptCount val="15"/>
                <c:pt idx="0">
                  <c:v>1</c:v>
                </c:pt>
                <c:pt idx="1">
                  <c:v>2</c:v>
                </c:pt>
                <c:pt idx="2">
                  <c:v>3</c:v>
                </c:pt>
                <c:pt idx="3">
                  <c:v>4</c:v>
                </c:pt>
                <c:pt idx="4">
                  <c:v>5</c:v>
                </c:pt>
                <c:pt idx="5">
                  <c:v>6.1</c:v>
                </c:pt>
                <c:pt idx="6">
                  <c:v>6.2</c:v>
                </c:pt>
                <c:pt idx="7">
                  <c:v>7</c:v>
                </c:pt>
                <c:pt idx="8">
                  <c:v>8</c:v>
                </c:pt>
                <c:pt idx="9">
                  <c:v>9</c:v>
                </c:pt>
                <c:pt idx="10">
                  <c:v>10</c:v>
                </c:pt>
                <c:pt idx="11">
                  <c:v>11</c:v>
                </c:pt>
                <c:pt idx="12">
                  <c:v>12</c:v>
                </c:pt>
                <c:pt idx="13">
                  <c:v>13</c:v>
                </c:pt>
                <c:pt idx="14">
                  <c:v>14</c:v>
                </c:pt>
              </c:strCache>
            </c:strRef>
          </c:cat>
          <c:val>
            <c:numRef>
              <c:f>'ЛЧ 4 Достижение планируемых рез'!$D$10:$D$24</c:f>
              <c:numCache>
                <c:formatCode>General</c:formatCode>
                <c:ptCount val="15"/>
                <c:pt idx="0">
                  <c:v>72.52</c:v>
                </c:pt>
                <c:pt idx="1">
                  <c:v>78.900000000000006</c:v>
                </c:pt>
                <c:pt idx="2">
                  <c:v>40.6</c:v>
                </c:pt>
                <c:pt idx="3">
                  <c:v>65.510000000000005</c:v>
                </c:pt>
                <c:pt idx="4">
                  <c:v>85.67</c:v>
                </c:pt>
                <c:pt idx="5">
                  <c:v>64.92</c:v>
                </c:pt>
                <c:pt idx="6">
                  <c:v>59.64</c:v>
                </c:pt>
                <c:pt idx="7">
                  <c:v>69.849999999999994</c:v>
                </c:pt>
                <c:pt idx="8">
                  <c:v>65.39</c:v>
                </c:pt>
                <c:pt idx="9">
                  <c:v>71.349999999999994</c:v>
                </c:pt>
                <c:pt idx="10">
                  <c:v>73.38</c:v>
                </c:pt>
                <c:pt idx="11">
                  <c:v>76.5</c:v>
                </c:pt>
                <c:pt idx="12">
                  <c:v>80.97</c:v>
                </c:pt>
                <c:pt idx="13">
                  <c:v>65.650000000000006</c:v>
                </c:pt>
                <c:pt idx="14">
                  <c:v>40.409999999999997</c:v>
                </c:pt>
              </c:numCache>
            </c:numRef>
          </c:val>
          <c:extLst>
            <c:ext xmlns:c16="http://schemas.microsoft.com/office/drawing/2014/chart" uri="{C3380CC4-5D6E-409C-BE32-E72D297353CC}">
              <c16:uniqueId val="{00000000-1D2E-4237-8241-3BB5692AF3A0}"/>
            </c:ext>
          </c:extLst>
        </c:ser>
        <c:ser>
          <c:idx val="2"/>
          <c:order val="1"/>
          <c:tx>
            <c:strRef>
              <c:f>'ЛЧ 4 Достижение планируемых рез'!$E$8</c:f>
              <c:strCache>
                <c:ptCount val="1"/>
                <c:pt idx="0">
                  <c:v>РФ</c:v>
                </c:pt>
              </c:strCache>
            </c:strRef>
          </c:tx>
          <c:spPr>
            <a:solidFill>
              <a:srgbClr val="00B0F0"/>
            </a:soli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'ЛЧ 4 Достижение планируемых рез'!$B$10:$B$24</c:f>
              <c:strCache>
                <c:ptCount val="15"/>
                <c:pt idx="0">
                  <c:v>1</c:v>
                </c:pt>
                <c:pt idx="1">
                  <c:v>2</c:v>
                </c:pt>
                <c:pt idx="2">
                  <c:v>3</c:v>
                </c:pt>
                <c:pt idx="3">
                  <c:v>4</c:v>
                </c:pt>
                <c:pt idx="4">
                  <c:v>5</c:v>
                </c:pt>
                <c:pt idx="5">
                  <c:v>6.1</c:v>
                </c:pt>
                <c:pt idx="6">
                  <c:v>6.2</c:v>
                </c:pt>
                <c:pt idx="7">
                  <c:v>7</c:v>
                </c:pt>
                <c:pt idx="8">
                  <c:v>8</c:v>
                </c:pt>
                <c:pt idx="9">
                  <c:v>9</c:v>
                </c:pt>
                <c:pt idx="10">
                  <c:v>10</c:v>
                </c:pt>
                <c:pt idx="11">
                  <c:v>11</c:v>
                </c:pt>
                <c:pt idx="12">
                  <c:v>12</c:v>
                </c:pt>
                <c:pt idx="13">
                  <c:v>13</c:v>
                </c:pt>
                <c:pt idx="14">
                  <c:v>14</c:v>
                </c:pt>
              </c:strCache>
            </c:strRef>
          </c:cat>
          <c:val>
            <c:numRef>
              <c:f>'ЛЧ 4 Достижение планируемых рез'!$E$10:$E$24</c:f>
              <c:numCache>
                <c:formatCode>General</c:formatCode>
                <c:ptCount val="15"/>
                <c:pt idx="0">
                  <c:v>78.38</c:v>
                </c:pt>
                <c:pt idx="1">
                  <c:v>83.04</c:v>
                </c:pt>
                <c:pt idx="2">
                  <c:v>44.19</c:v>
                </c:pt>
                <c:pt idx="3">
                  <c:v>72.44</c:v>
                </c:pt>
                <c:pt idx="4">
                  <c:v>88.96</c:v>
                </c:pt>
                <c:pt idx="5">
                  <c:v>70.53</c:v>
                </c:pt>
                <c:pt idx="6">
                  <c:v>65.44</c:v>
                </c:pt>
                <c:pt idx="7">
                  <c:v>73.72</c:v>
                </c:pt>
                <c:pt idx="8">
                  <c:v>68.430000000000007</c:v>
                </c:pt>
                <c:pt idx="9">
                  <c:v>74.06</c:v>
                </c:pt>
                <c:pt idx="10">
                  <c:v>75.86</c:v>
                </c:pt>
                <c:pt idx="11">
                  <c:v>79.66</c:v>
                </c:pt>
                <c:pt idx="12">
                  <c:v>84.57</c:v>
                </c:pt>
                <c:pt idx="13">
                  <c:v>72.38</c:v>
                </c:pt>
                <c:pt idx="14">
                  <c:v>43.64</c:v>
                </c:pt>
              </c:numCache>
            </c:numRef>
          </c:val>
          <c:extLst>
            <c:ext xmlns:c16="http://schemas.microsoft.com/office/drawing/2014/chart" uri="{C3380CC4-5D6E-409C-BE32-E72D297353CC}">
              <c16:uniqueId val="{00000001-1D2E-4237-8241-3BB5692AF3A0}"/>
            </c:ext>
          </c:extLst>
        </c:ser>
        <c:dLbls>
          <c:dLblPos val="ctr"/>
          <c:showLegendKey val="0"/>
          <c:showVal val="1"/>
          <c:showCatName val="0"/>
          <c:showSerName val="0"/>
          <c:showPercent val="0"/>
          <c:showBubbleSize val="0"/>
        </c:dLbls>
        <c:gapWidth val="100"/>
        <c:overlap val="-24"/>
        <c:axId val="2046809407"/>
        <c:axId val="2048377887"/>
      </c:barChart>
      <c:catAx>
        <c:axId val="2046809407"/>
        <c:scaling>
          <c:orientation val="minMax"/>
        </c:scaling>
        <c:delete val="0"/>
        <c:axPos val="b"/>
        <c:title>
          <c:tx>
            <c:rich>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048377887"/>
        <c:crosses val="autoZero"/>
        <c:auto val="1"/>
        <c:lblAlgn val="ctr"/>
        <c:lblOffset val="100"/>
        <c:noMultiLvlLbl val="0"/>
      </c:catAx>
      <c:valAx>
        <c:axId val="20483778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04680940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'ЛЧ 4 Статистика по отметкам'!$B$1</c:f>
              <c:strCache>
                <c:ptCount val="1"/>
                <c:pt idx="0">
                  <c:v>2</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'ЛЧ 4 Статистика по отметкам'!$A$2:$A$37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'ЛЧ 4 Статистика по отметкам'!$B$2:$B$37</c:f>
              <c:numCache>
                <c:formatCode>General</c:formatCode>
                <c:ptCount val="36"/>
                <c:pt idx="0">
                  <c:v>2.16</c:v>
                </c:pt>
                <c:pt idx="1">
                  <c:v>2.85</c:v>
                </c:pt>
                <c:pt idx="2">
                  <c:v>6.67</c:v>
                </c:pt>
                <c:pt idx="3">
                  <c:v>3.8</c:v>
                </c:pt>
                <c:pt idx="4">
                  <c:v>1.23</c:v>
                </c:pt>
                <c:pt idx="5">
                  <c:v>0</c:v>
                </c:pt>
                <c:pt idx="6">
                  <c:v>0</c:v>
                </c:pt>
                <c:pt idx="7">
                  <c:v>9.4700000000000006</c:v>
                </c:pt>
                <c:pt idx="8">
                  <c:v>6.67</c:v>
                </c:pt>
                <c:pt idx="9">
                  <c:v>0</c:v>
                </c:pt>
                <c:pt idx="10">
                  <c:v>0</c:v>
                </c:pt>
                <c:pt idx="11">
                  <c:v>0</c:v>
                </c:pt>
                <c:pt idx="12">
                  <c:v>0</c:v>
                </c:pt>
                <c:pt idx="13">
                  <c:v>3.1</c:v>
                </c:pt>
                <c:pt idx="14">
                  <c:v>0</c:v>
                </c:pt>
                <c:pt idx="15">
                  <c:v>1.41</c:v>
                </c:pt>
                <c:pt idx="16">
                  <c:v>0</c:v>
                </c:pt>
                <c:pt idx="17">
                  <c:v>2.33</c:v>
                </c:pt>
                <c:pt idx="18">
                  <c:v>1.98</c:v>
                </c:pt>
                <c:pt idx="19">
                  <c:v>2</c:v>
                </c:pt>
                <c:pt idx="20">
                  <c:v>2.23</c:v>
                </c:pt>
                <c:pt idx="21">
                  <c:v>2.33</c:v>
                </c:pt>
                <c:pt idx="22">
                  <c:v>5.17</c:v>
                </c:pt>
                <c:pt idx="23">
                  <c:v>4.41</c:v>
                </c:pt>
                <c:pt idx="24">
                  <c:v>5.8</c:v>
                </c:pt>
                <c:pt idx="25">
                  <c:v>1.1200000000000001</c:v>
                </c:pt>
                <c:pt idx="26">
                  <c:v>0</c:v>
                </c:pt>
                <c:pt idx="27">
                  <c:v>2.48</c:v>
                </c:pt>
                <c:pt idx="28">
                  <c:v>1.43</c:v>
                </c:pt>
                <c:pt idx="29">
                  <c:v>2.0699999999999998</c:v>
                </c:pt>
                <c:pt idx="30">
                  <c:v>10.43</c:v>
                </c:pt>
                <c:pt idx="31">
                  <c:v>0</c:v>
                </c:pt>
                <c:pt idx="32">
                  <c:v>2.65</c:v>
                </c:pt>
                <c:pt idx="33">
                  <c:v>1.07</c:v>
                </c:pt>
                <c:pt idx="34">
                  <c:v>6.25</c:v>
                </c:pt>
                <c:pt idx="35">
                  <c:v>0</c:v>
                </c:pt>
              </c:numCache>
            </c:numRef>
          </c:val>
          <c:extLst>
            <c:ext xmlns:c16="http://schemas.microsoft.com/office/drawing/2014/chart" uri="{C3380CC4-5D6E-409C-BE32-E72D297353CC}">
              <c16:uniqueId val="{00000000-1770-436E-B8F0-53999CB6DFF0}"/>
            </c:ext>
          </c:extLst>
        </c:ser>
        <c:ser>
          <c:idx val="1"/>
          <c:order val="1"/>
          <c:tx>
            <c:strRef>
              <c:f>'ЛЧ 4 Статистика по отметкам'!$C$1</c:f>
              <c:strCache>
                <c:ptCount val="1"/>
                <c:pt idx="0">
                  <c:v>3</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'ЛЧ 4 Статистика по отметкам'!$A$2:$A$37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'ЛЧ 4 Статистика по отметкам'!$C$2:$C$37</c:f>
              <c:numCache>
                <c:formatCode>General</c:formatCode>
                <c:ptCount val="36"/>
                <c:pt idx="0">
                  <c:v>23.35</c:v>
                </c:pt>
                <c:pt idx="1">
                  <c:v>30.24</c:v>
                </c:pt>
                <c:pt idx="2">
                  <c:v>46.67</c:v>
                </c:pt>
                <c:pt idx="3">
                  <c:v>28.05</c:v>
                </c:pt>
                <c:pt idx="4">
                  <c:v>25.41</c:v>
                </c:pt>
                <c:pt idx="5">
                  <c:v>25.29</c:v>
                </c:pt>
                <c:pt idx="6">
                  <c:v>25.83</c:v>
                </c:pt>
                <c:pt idx="7">
                  <c:v>37.89</c:v>
                </c:pt>
                <c:pt idx="8">
                  <c:v>35.56</c:v>
                </c:pt>
                <c:pt idx="9">
                  <c:v>0</c:v>
                </c:pt>
                <c:pt idx="10">
                  <c:v>28.99</c:v>
                </c:pt>
                <c:pt idx="11">
                  <c:v>20</c:v>
                </c:pt>
                <c:pt idx="12">
                  <c:v>43.18</c:v>
                </c:pt>
                <c:pt idx="13">
                  <c:v>26.36</c:v>
                </c:pt>
                <c:pt idx="14">
                  <c:v>43.48</c:v>
                </c:pt>
                <c:pt idx="15">
                  <c:v>23.94</c:v>
                </c:pt>
                <c:pt idx="16">
                  <c:v>32.200000000000003</c:v>
                </c:pt>
                <c:pt idx="17">
                  <c:v>37.979999999999997</c:v>
                </c:pt>
                <c:pt idx="18">
                  <c:v>54.46</c:v>
                </c:pt>
                <c:pt idx="19">
                  <c:v>36.67</c:v>
                </c:pt>
                <c:pt idx="20">
                  <c:v>33.04</c:v>
                </c:pt>
                <c:pt idx="21">
                  <c:v>31.65</c:v>
                </c:pt>
                <c:pt idx="22">
                  <c:v>18.97</c:v>
                </c:pt>
                <c:pt idx="23">
                  <c:v>35.29</c:v>
                </c:pt>
                <c:pt idx="24">
                  <c:v>33.33</c:v>
                </c:pt>
                <c:pt idx="25">
                  <c:v>17.98</c:v>
                </c:pt>
                <c:pt idx="26">
                  <c:v>34.880000000000003</c:v>
                </c:pt>
                <c:pt idx="27">
                  <c:v>32.67</c:v>
                </c:pt>
                <c:pt idx="28">
                  <c:v>25.71</c:v>
                </c:pt>
                <c:pt idx="29">
                  <c:v>41.97</c:v>
                </c:pt>
                <c:pt idx="30">
                  <c:v>36.520000000000003</c:v>
                </c:pt>
                <c:pt idx="31">
                  <c:v>33.869999999999997</c:v>
                </c:pt>
                <c:pt idx="32">
                  <c:v>29.91</c:v>
                </c:pt>
                <c:pt idx="33">
                  <c:v>29.41</c:v>
                </c:pt>
                <c:pt idx="34">
                  <c:v>39.06</c:v>
                </c:pt>
                <c:pt idx="35">
                  <c:v>12.1</c:v>
                </c:pt>
              </c:numCache>
            </c:numRef>
          </c:val>
          <c:extLst>
            <c:ext xmlns:c16="http://schemas.microsoft.com/office/drawing/2014/chart" uri="{C3380CC4-5D6E-409C-BE32-E72D297353CC}">
              <c16:uniqueId val="{00000001-1770-436E-B8F0-53999CB6DFF0}"/>
            </c:ext>
          </c:extLst>
        </c:ser>
        <c:ser>
          <c:idx val="2"/>
          <c:order val="2"/>
          <c:tx>
            <c:strRef>
              <c:f>'ЛЧ 4 Статистика по отметкам'!$D$1</c:f>
              <c:strCache>
                <c:ptCount val="1"/>
                <c:pt idx="0">
                  <c:v>4</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'ЛЧ 4 Статистика по отметкам'!$A$2:$A$37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'ЛЧ 4 Статистика по отметкам'!$D$2:$D$37</c:f>
              <c:numCache>
                <c:formatCode>General</c:formatCode>
                <c:ptCount val="36"/>
                <c:pt idx="0">
                  <c:v>49.23</c:v>
                </c:pt>
                <c:pt idx="1">
                  <c:v>48.25</c:v>
                </c:pt>
                <c:pt idx="2">
                  <c:v>40</c:v>
                </c:pt>
                <c:pt idx="3">
                  <c:v>47.61</c:v>
                </c:pt>
                <c:pt idx="4">
                  <c:v>50.82</c:v>
                </c:pt>
                <c:pt idx="5">
                  <c:v>45.98</c:v>
                </c:pt>
                <c:pt idx="6">
                  <c:v>58.33</c:v>
                </c:pt>
                <c:pt idx="7">
                  <c:v>31.58</c:v>
                </c:pt>
                <c:pt idx="8">
                  <c:v>53.33</c:v>
                </c:pt>
                <c:pt idx="9">
                  <c:v>50</c:v>
                </c:pt>
                <c:pt idx="10">
                  <c:v>65.22</c:v>
                </c:pt>
                <c:pt idx="11">
                  <c:v>42.86</c:v>
                </c:pt>
                <c:pt idx="12">
                  <c:v>38.64</c:v>
                </c:pt>
                <c:pt idx="13">
                  <c:v>49.61</c:v>
                </c:pt>
                <c:pt idx="14">
                  <c:v>34.78</c:v>
                </c:pt>
                <c:pt idx="15">
                  <c:v>49.3</c:v>
                </c:pt>
                <c:pt idx="16">
                  <c:v>51.69</c:v>
                </c:pt>
                <c:pt idx="17">
                  <c:v>48.84</c:v>
                </c:pt>
                <c:pt idx="18">
                  <c:v>34.65</c:v>
                </c:pt>
                <c:pt idx="19">
                  <c:v>51.33</c:v>
                </c:pt>
                <c:pt idx="20">
                  <c:v>53.57</c:v>
                </c:pt>
                <c:pt idx="21">
                  <c:v>48.58</c:v>
                </c:pt>
                <c:pt idx="22">
                  <c:v>63.79</c:v>
                </c:pt>
                <c:pt idx="23">
                  <c:v>57.35</c:v>
                </c:pt>
                <c:pt idx="24">
                  <c:v>49.28</c:v>
                </c:pt>
                <c:pt idx="25">
                  <c:v>52.81</c:v>
                </c:pt>
                <c:pt idx="26">
                  <c:v>51.16</c:v>
                </c:pt>
                <c:pt idx="27">
                  <c:v>45.05</c:v>
                </c:pt>
                <c:pt idx="28">
                  <c:v>55.71</c:v>
                </c:pt>
                <c:pt idx="29">
                  <c:v>43.01</c:v>
                </c:pt>
                <c:pt idx="30">
                  <c:v>46.09</c:v>
                </c:pt>
                <c:pt idx="31">
                  <c:v>46.77</c:v>
                </c:pt>
                <c:pt idx="32">
                  <c:v>49.38</c:v>
                </c:pt>
                <c:pt idx="33">
                  <c:v>49.2</c:v>
                </c:pt>
                <c:pt idx="34">
                  <c:v>40.630000000000003</c:v>
                </c:pt>
                <c:pt idx="35">
                  <c:v>37.9</c:v>
                </c:pt>
              </c:numCache>
            </c:numRef>
          </c:val>
          <c:extLst>
            <c:ext xmlns:c16="http://schemas.microsoft.com/office/drawing/2014/chart" uri="{C3380CC4-5D6E-409C-BE32-E72D297353CC}">
              <c16:uniqueId val="{00000002-1770-436E-B8F0-53999CB6DFF0}"/>
            </c:ext>
          </c:extLst>
        </c:ser>
        <c:ser>
          <c:idx val="3"/>
          <c:order val="3"/>
          <c:tx>
            <c:strRef>
              <c:f>'ЛЧ 4 Статистика по отметкам'!$E$1</c:f>
              <c:strCache>
                <c:ptCount val="1"/>
                <c:pt idx="0">
                  <c:v>5</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'ЛЧ 4 Статистика по отметкам'!$A$2:$A$37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'ЛЧ 4 Статистика по отметкам'!$E$2:$E$37</c:f>
              <c:numCache>
                <c:formatCode>General</c:formatCode>
                <c:ptCount val="36"/>
                <c:pt idx="0">
                  <c:v>25.27</c:v>
                </c:pt>
                <c:pt idx="1">
                  <c:v>18.649999999999999</c:v>
                </c:pt>
                <c:pt idx="2">
                  <c:v>6.67</c:v>
                </c:pt>
                <c:pt idx="3">
                  <c:v>20.54</c:v>
                </c:pt>
                <c:pt idx="4">
                  <c:v>22.54</c:v>
                </c:pt>
                <c:pt idx="5">
                  <c:v>28.74</c:v>
                </c:pt>
                <c:pt idx="6">
                  <c:v>15.83</c:v>
                </c:pt>
                <c:pt idx="7">
                  <c:v>21.05</c:v>
                </c:pt>
                <c:pt idx="8">
                  <c:v>4.4400000000000004</c:v>
                </c:pt>
                <c:pt idx="9">
                  <c:v>50</c:v>
                </c:pt>
                <c:pt idx="10">
                  <c:v>5.8</c:v>
                </c:pt>
                <c:pt idx="11">
                  <c:v>37.14</c:v>
                </c:pt>
                <c:pt idx="12">
                  <c:v>18.18</c:v>
                </c:pt>
                <c:pt idx="13">
                  <c:v>20.93</c:v>
                </c:pt>
                <c:pt idx="14">
                  <c:v>21.74</c:v>
                </c:pt>
                <c:pt idx="15">
                  <c:v>25.35</c:v>
                </c:pt>
                <c:pt idx="16">
                  <c:v>16.100000000000001</c:v>
                </c:pt>
                <c:pt idx="17">
                  <c:v>10.85</c:v>
                </c:pt>
                <c:pt idx="18">
                  <c:v>8.91</c:v>
                </c:pt>
                <c:pt idx="19">
                  <c:v>10</c:v>
                </c:pt>
                <c:pt idx="20">
                  <c:v>11.16</c:v>
                </c:pt>
                <c:pt idx="21">
                  <c:v>17.440000000000001</c:v>
                </c:pt>
                <c:pt idx="22">
                  <c:v>12.07</c:v>
                </c:pt>
                <c:pt idx="23">
                  <c:v>2.94</c:v>
                </c:pt>
                <c:pt idx="24">
                  <c:v>11.59</c:v>
                </c:pt>
                <c:pt idx="25">
                  <c:v>28.09</c:v>
                </c:pt>
                <c:pt idx="26">
                  <c:v>13.95</c:v>
                </c:pt>
                <c:pt idx="27">
                  <c:v>19.8</c:v>
                </c:pt>
                <c:pt idx="28">
                  <c:v>17.14</c:v>
                </c:pt>
                <c:pt idx="29">
                  <c:v>12.95</c:v>
                </c:pt>
                <c:pt idx="30">
                  <c:v>6.96</c:v>
                </c:pt>
                <c:pt idx="31">
                  <c:v>19.350000000000001</c:v>
                </c:pt>
                <c:pt idx="32">
                  <c:v>18.05</c:v>
                </c:pt>
                <c:pt idx="33">
                  <c:v>20.32</c:v>
                </c:pt>
                <c:pt idx="34">
                  <c:v>14.06</c:v>
                </c:pt>
                <c:pt idx="35">
                  <c:v>50</c:v>
                </c:pt>
              </c:numCache>
            </c:numRef>
          </c:val>
          <c:extLst>
            <c:ext xmlns:c16="http://schemas.microsoft.com/office/drawing/2014/chart" uri="{C3380CC4-5D6E-409C-BE32-E72D297353CC}">
              <c16:uniqueId val="{00000003-1770-436E-B8F0-53999CB6DFF0}"/>
            </c:ext>
          </c:extLst>
        </c:ser>
        <c:dLbls>
          <c:showLegendKey val="0"/>
          <c:showVal val="1"/>
          <c:showCatName val="0"/>
          <c:showSerName val="0"/>
          <c:showPercent val="0"/>
          <c:showBubbleSize val="0"/>
        </c:dLbls>
        <c:gapWidth val="50"/>
        <c:overlap val="100"/>
        <c:axId val="2046785007"/>
        <c:axId val="2027202463"/>
      </c:barChart>
      <c:catAx>
        <c:axId val="20467850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027202463"/>
        <c:crosses val="autoZero"/>
        <c:auto val="1"/>
        <c:lblAlgn val="ctr"/>
        <c:lblOffset val="100"/>
        <c:noMultiLvlLbl val="0"/>
      </c:catAx>
      <c:valAx>
        <c:axId val="2027202463"/>
        <c:scaling>
          <c:orientation val="minMax"/>
          <c:max val="10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0467850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'ЛЧ 4 Распределение первичных ба'!$A$9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'ЛЧ 4 Распределение первичных ба'!$B$8:$X$8</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'ЛЧ 4 Распределение первичных ба'!$B$9:$X$9</c:f>
              <c:numCache>
                <c:formatCode>General</c:formatCode>
                <c:ptCount val="23"/>
                <c:pt idx="0">
                  <c:v>0</c:v>
                </c:pt>
                <c:pt idx="1">
                  <c:v>0</c:v>
                </c:pt>
                <c:pt idx="2">
                  <c:v>0.1</c:v>
                </c:pt>
                <c:pt idx="3">
                  <c:v>0.2</c:v>
                </c:pt>
                <c:pt idx="4">
                  <c:v>0.3</c:v>
                </c:pt>
                <c:pt idx="5">
                  <c:v>0.4</c:v>
                </c:pt>
                <c:pt idx="6">
                  <c:v>0.5</c:v>
                </c:pt>
                <c:pt idx="7">
                  <c:v>0.6</c:v>
                </c:pt>
                <c:pt idx="8">
                  <c:v>2.8</c:v>
                </c:pt>
                <c:pt idx="9">
                  <c:v>3.4</c:v>
                </c:pt>
                <c:pt idx="10">
                  <c:v>3.7</c:v>
                </c:pt>
                <c:pt idx="11">
                  <c:v>4.0999999999999996</c:v>
                </c:pt>
                <c:pt idx="12">
                  <c:v>4.5999999999999996</c:v>
                </c:pt>
                <c:pt idx="13">
                  <c:v>4.8</c:v>
                </c:pt>
                <c:pt idx="14">
                  <c:v>10.6</c:v>
                </c:pt>
                <c:pt idx="15">
                  <c:v>11.2</c:v>
                </c:pt>
                <c:pt idx="16">
                  <c:v>10.3</c:v>
                </c:pt>
                <c:pt idx="17">
                  <c:v>9.4</c:v>
                </c:pt>
                <c:pt idx="18">
                  <c:v>7.8</c:v>
                </c:pt>
                <c:pt idx="19">
                  <c:v>11</c:v>
                </c:pt>
                <c:pt idx="20">
                  <c:v>8.3000000000000007</c:v>
                </c:pt>
                <c:pt idx="21">
                  <c:v>4.2</c:v>
                </c:pt>
                <c:pt idx="22">
                  <c:v>1.7</c:v>
                </c:pt>
              </c:numCache>
            </c:numRef>
          </c:val>
          <c:extLst>
            <c:ext xmlns:c16="http://schemas.microsoft.com/office/drawing/2014/chart" uri="{C3380CC4-5D6E-409C-BE32-E72D297353CC}">
              <c16:uniqueId val="{00000000-5685-4632-BD4F-6518024991D5}"/>
            </c:ext>
          </c:extLst>
        </c:ser>
        <c:ser>
          <c:idx val="1"/>
          <c:order val="1"/>
          <c:tx>
            <c:strRef>
              <c:f>'ЛЧ 4 Распределение первичных ба'!$A$10</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'ЛЧ 4 Распределение первичных ба'!$B$8:$X$8</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'ЛЧ 4 Распределение первичных ба'!$B$10:$X$10</c:f>
              <c:numCache>
                <c:formatCode>General</c:formatCode>
                <c:ptCount val="23"/>
                <c:pt idx="0">
                  <c:v>0</c:v>
                </c:pt>
                <c:pt idx="1">
                  <c:v>0.1</c:v>
                </c:pt>
                <c:pt idx="2">
                  <c:v>0.2</c:v>
                </c:pt>
                <c:pt idx="3">
                  <c:v>0.3</c:v>
                </c:pt>
                <c:pt idx="4">
                  <c:v>0.4</c:v>
                </c:pt>
                <c:pt idx="5">
                  <c:v>0.5</c:v>
                </c:pt>
                <c:pt idx="6">
                  <c:v>0.6</c:v>
                </c:pt>
                <c:pt idx="7">
                  <c:v>0.8</c:v>
                </c:pt>
                <c:pt idx="8">
                  <c:v>5</c:v>
                </c:pt>
                <c:pt idx="9">
                  <c:v>5.2</c:v>
                </c:pt>
                <c:pt idx="10">
                  <c:v>4.9000000000000004</c:v>
                </c:pt>
                <c:pt idx="11">
                  <c:v>5.3</c:v>
                </c:pt>
                <c:pt idx="12">
                  <c:v>4.8</c:v>
                </c:pt>
                <c:pt idx="13">
                  <c:v>5.0999999999999996</c:v>
                </c:pt>
                <c:pt idx="14">
                  <c:v>14.3</c:v>
                </c:pt>
                <c:pt idx="15">
                  <c:v>10.8</c:v>
                </c:pt>
                <c:pt idx="16">
                  <c:v>9.1999999999999993</c:v>
                </c:pt>
                <c:pt idx="17">
                  <c:v>8</c:v>
                </c:pt>
                <c:pt idx="18">
                  <c:v>6</c:v>
                </c:pt>
                <c:pt idx="19">
                  <c:v>9.4</c:v>
                </c:pt>
                <c:pt idx="20">
                  <c:v>5.6</c:v>
                </c:pt>
                <c:pt idx="21">
                  <c:v>2.7</c:v>
                </c:pt>
                <c:pt idx="22">
                  <c:v>1</c:v>
                </c:pt>
              </c:numCache>
            </c:numRef>
          </c:val>
          <c:extLst>
            <c:ext xmlns:c16="http://schemas.microsoft.com/office/drawing/2014/chart" uri="{C3380CC4-5D6E-409C-BE32-E72D297353CC}">
              <c16:uniqueId val="{00000001-5685-4632-BD4F-6518024991D5}"/>
            </c:ext>
          </c:extLst>
        </c:ser>
        <c:dLbls>
          <c:dLblPos val="outEnd"/>
          <c:showLegendKey val="0"/>
          <c:showVal val="1"/>
          <c:showCatName val="0"/>
          <c:showSerName val="0"/>
          <c:showPercent val="0"/>
          <c:showBubbleSize val="0"/>
        </c:dLbls>
        <c:gapWidth val="50"/>
        <c:overlap val="-27"/>
        <c:axId val="296535775"/>
        <c:axId val="292813679"/>
      </c:barChart>
      <c:catAx>
        <c:axId val="296535775"/>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92813679"/>
        <c:crosses val="autoZero"/>
        <c:auto val="1"/>
        <c:lblAlgn val="ctr"/>
        <c:lblOffset val="100"/>
        <c:noMultiLvlLbl val="0"/>
      </c:catAx>
      <c:valAx>
        <c:axId val="2928136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965357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4402577288263"/>
          <c:y val="2.6162097132731536E-2"/>
          <c:w val="0.5713148716751707"/>
          <c:h val="0.94767580573453691"/>
        </c:manualLayout>
      </c:layout>
      <c:barChart>
        <c:barDir val="bar"/>
        <c:grouping val="stacked"/>
        <c:varyColors val="0"/>
        <c:ser>
          <c:idx val="0"/>
          <c:order val="0"/>
          <c:tx>
            <c:strRef>
              <c:f>'ЛЧ 4 Сравнение отметок с отметк'!$B$1</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'ЛЧ 4 Сравнение отметок с отметк'!$A$2:$A$37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'ЛЧ 4 Сравнение отметок с отметк'!$B$2:$B$37</c:f>
              <c:numCache>
                <c:formatCode>General</c:formatCode>
                <c:ptCount val="36"/>
                <c:pt idx="0">
                  <c:v>28.05</c:v>
                </c:pt>
                <c:pt idx="1">
                  <c:v>32.33</c:v>
                </c:pt>
                <c:pt idx="2">
                  <c:v>46.67</c:v>
                </c:pt>
                <c:pt idx="3">
                  <c:v>37.36</c:v>
                </c:pt>
                <c:pt idx="4">
                  <c:v>28.69</c:v>
                </c:pt>
                <c:pt idx="5">
                  <c:v>9.1999999999999993</c:v>
                </c:pt>
                <c:pt idx="6">
                  <c:v>11.67</c:v>
                </c:pt>
                <c:pt idx="7">
                  <c:v>42.5</c:v>
                </c:pt>
                <c:pt idx="8">
                  <c:v>38.64</c:v>
                </c:pt>
                <c:pt idx="9">
                  <c:v>0</c:v>
                </c:pt>
                <c:pt idx="10">
                  <c:v>21.74</c:v>
                </c:pt>
                <c:pt idx="11">
                  <c:v>14.29</c:v>
                </c:pt>
                <c:pt idx="12">
                  <c:v>40.909999999999997</c:v>
                </c:pt>
                <c:pt idx="13">
                  <c:v>14.73</c:v>
                </c:pt>
                <c:pt idx="14">
                  <c:v>17.39</c:v>
                </c:pt>
                <c:pt idx="15">
                  <c:v>33.799999999999997</c:v>
                </c:pt>
                <c:pt idx="16">
                  <c:v>27.97</c:v>
                </c:pt>
                <c:pt idx="17">
                  <c:v>33.33</c:v>
                </c:pt>
                <c:pt idx="18">
                  <c:v>60.4</c:v>
                </c:pt>
                <c:pt idx="19">
                  <c:v>26</c:v>
                </c:pt>
                <c:pt idx="20">
                  <c:v>22.87</c:v>
                </c:pt>
                <c:pt idx="21">
                  <c:v>33.46</c:v>
                </c:pt>
                <c:pt idx="22">
                  <c:v>0</c:v>
                </c:pt>
                <c:pt idx="23">
                  <c:v>38.24</c:v>
                </c:pt>
                <c:pt idx="24">
                  <c:v>21.74</c:v>
                </c:pt>
                <c:pt idx="25">
                  <c:v>7.41</c:v>
                </c:pt>
                <c:pt idx="26">
                  <c:v>41.86</c:v>
                </c:pt>
                <c:pt idx="27">
                  <c:v>39.11</c:v>
                </c:pt>
                <c:pt idx="28">
                  <c:v>34.29</c:v>
                </c:pt>
                <c:pt idx="29">
                  <c:v>34.72</c:v>
                </c:pt>
                <c:pt idx="30">
                  <c:v>53.91</c:v>
                </c:pt>
                <c:pt idx="31">
                  <c:v>22.58</c:v>
                </c:pt>
                <c:pt idx="32">
                  <c:v>30.62</c:v>
                </c:pt>
                <c:pt idx="33">
                  <c:v>26.74</c:v>
                </c:pt>
                <c:pt idx="34">
                  <c:v>34.380000000000003</c:v>
                </c:pt>
                <c:pt idx="35">
                  <c:v>22.76</c:v>
                </c:pt>
              </c:numCache>
            </c:numRef>
          </c:val>
          <c:extLst>
            <c:ext xmlns:c16="http://schemas.microsoft.com/office/drawing/2014/chart" uri="{C3380CC4-5D6E-409C-BE32-E72D297353CC}">
              <c16:uniqueId val="{00000000-A936-49AE-AA8E-EC5ACCFCF626}"/>
            </c:ext>
          </c:extLst>
        </c:ser>
        <c:ser>
          <c:idx val="2"/>
          <c:order val="1"/>
          <c:tx>
            <c:strRef>
              <c:f>'ЛЧ 4 Сравнение отметок с отметк'!$C$1</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'ЛЧ 4 Сравнение отметок с отметк'!$A$2:$A$37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'ЛЧ 4 Сравнение отметок с отметк'!$C$2:$C$37</c:f>
              <c:numCache>
                <c:formatCode>General</c:formatCode>
                <c:ptCount val="36"/>
                <c:pt idx="0">
                  <c:v>67.36</c:v>
                </c:pt>
                <c:pt idx="1">
                  <c:v>63.22</c:v>
                </c:pt>
                <c:pt idx="2">
                  <c:v>50</c:v>
                </c:pt>
                <c:pt idx="3">
                  <c:v>57.31</c:v>
                </c:pt>
                <c:pt idx="4">
                  <c:v>67.83</c:v>
                </c:pt>
                <c:pt idx="5">
                  <c:v>89.66</c:v>
                </c:pt>
                <c:pt idx="6">
                  <c:v>86.67</c:v>
                </c:pt>
                <c:pt idx="7">
                  <c:v>55</c:v>
                </c:pt>
                <c:pt idx="8">
                  <c:v>59.09</c:v>
                </c:pt>
                <c:pt idx="9">
                  <c:v>100</c:v>
                </c:pt>
                <c:pt idx="10">
                  <c:v>76.81</c:v>
                </c:pt>
                <c:pt idx="11">
                  <c:v>82.86</c:v>
                </c:pt>
                <c:pt idx="12">
                  <c:v>59.09</c:v>
                </c:pt>
                <c:pt idx="13">
                  <c:v>76.739999999999995</c:v>
                </c:pt>
                <c:pt idx="14">
                  <c:v>82.61</c:v>
                </c:pt>
                <c:pt idx="15">
                  <c:v>63.38</c:v>
                </c:pt>
                <c:pt idx="16">
                  <c:v>63.56</c:v>
                </c:pt>
                <c:pt idx="17">
                  <c:v>60.47</c:v>
                </c:pt>
                <c:pt idx="18">
                  <c:v>37.619999999999997</c:v>
                </c:pt>
                <c:pt idx="19">
                  <c:v>70.67</c:v>
                </c:pt>
                <c:pt idx="20">
                  <c:v>72.650000000000006</c:v>
                </c:pt>
                <c:pt idx="21">
                  <c:v>62.79</c:v>
                </c:pt>
                <c:pt idx="22">
                  <c:v>0</c:v>
                </c:pt>
                <c:pt idx="23">
                  <c:v>55.88</c:v>
                </c:pt>
                <c:pt idx="24">
                  <c:v>78.260000000000005</c:v>
                </c:pt>
                <c:pt idx="25">
                  <c:v>87.65</c:v>
                </c:pt>
                <c:pt idx="26">
                  <c:v>48.84</c:v>
                </c:pt>
                <c:pt idx="27">
                  <c:v>56.93</c:v>
                </c:pt>
                <c:pt idx="28">
                  <c:v>60</c:v>
                </c:pt>
                <c:pt idx="29">
                  <c:v>64.25</c:v>
                </c:pt>
                <c:pt idx="30">
                  <c:v>45.22</c:v>
                </c:pt>
                <c:pt idx="31">
                  <c:v>70.97</c:v>
                </c:pt>
                <c:pt idx="32">
                  <c:v>65.13</c:v>
                </c:pt>
                <c:pt idx="33">
                  <c:v>63.1</c:v>
                </c:pt>
                <c:pt idx="34">
                  <c:v>60.94</c:v>
                </c:pt>
                <c:pt idx="35">
                  <c:v>71.540000000000006</c:v>
                </c:pt>
              </c:numCache>
            </c:numRef>
          </c:val>
          <c:extLst>
            <c:ext xmlns:c16="http://schemas.microsoft.com/office/drawing/2014/chart" uri="{C3380CC4-5D6E-409C-BE32-E72D297353CC}">
              <c16:uniqueId val="{00000001-A936-49AE-AA8E-EC5ACCFCF626}"/>
            </c:ext>
          </c:extLst>
        </c:ser>
        <c:ser>
          <c:idx val="4"/>
          <c:order val="2"/>
          <c:tx>
            <c:strRef>
              <c:f>'ЛЧ 4 Сравнение отметок с отметк'!$D$1</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'ЛЧ 4 Сравнение отметок с отметк'!$A$2:$A$37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'ЛЧ 4 Сравнение отметок с отметк'!$D$2:$D$37</c:f>
              <c:numCache>
                <c:formatCode>General</c:formatCode>
                <c:ptCount val="36"/>
                <c:pt idx="0">
                  <c:v>4.59</c:v>
                </c:pt>
                <c:pt idx="1">
                  <c:v>4.45</c:v>
                </c:pt>
                <c:pt idx="2">
                  <c:v>3.33</c:v>
                </c:pt>
                <c:pt idx="3">
                  <c:v>5.33</c:v>
                </c:pt>
                <c:pt idx="4">
                  <c:v>3.48</c:v>
                </c:pt>
                <c:pt idx="5">
                  <c:v>1.1499999999999999</c:v>
                </c:pt>
                <c:pt idx="6">
                  <c:v>1.67</c:v>
                </c:pt>
                <c:pt idx="7">
                  <c:v>2.5</c:v>
                </c:pt>
                <c:pt idx="8">
                  <c:v>2.27</c:v>
                </c:pt>
                <c:pt idx="9">
                  <c:v>0</c:v>
                </c:pt>
                <c:pt idx="10">
                  <c:v>1.45</c:v>
                </c:pt>
                <c:pt idx="11">
                  <c:v>2.86</c:v>
                </c:pt>
                <c:pt idx="12">
                  <c:v>0</c:v>
                </c:pt>
                <c:pt idx="13">
                  <c:v>8.5299999999999994</c:v>
                </c:pt>
                <c:pt idx="14">
                  <c:v>0</c:v>
                </c:pt>
                <c:pt idx="15">
                  <c:v>2.82</c:v>
                </c:pt>
                <c:pt idx="16">
                  <c:v>8.4700000000000006</c:v>
                </c:pt>
                <c:pt idx="17">
                  <c:v>6.2</c:v>
                </c:pt>
                <c:pt idx="18">
                  <c:v>1.98</c:v>
                </c:pt>
                <c:pt idx="19">
                  <c:v>3.33</c:v>
                </c:pt>
                <c:pt idx="20">
                  <c:v>4.4800000000000004</c:v>
                </c:pt>
                <c:pt idx="21">
                  <c:v>3.75</c:v>
                </c:pt>
                <c:pt idx="22">
                  <c:v>0</c:v>
                </c:pt>
                <c:pt idx="23">
                  <c:v>5.88</c:v>
                </c:pt>
                <c:pt idx="24">
                  <c:v>0</c:v>
                </c:pt>
                <c:pt idx="25">
                  <c:v>4.9400000000000004</c:v>
                </c:pt>
                <c:pt idx="26">
                  <c:v>9.3000000000000007</c:v>
                </c:pt>
                <c:pt idx="27">
                  <c:v>3.96</c:v>
                </c:pt>
                <c:pt idx="28">
                  <c:v>5.71</c:v>
                </c:pt>
                <c:pt idx="29">
                  <c:v>1.04</c:v>
                </c:pt>
                <c:pt idx="30">
                  <c:v>0.87</c:v>
                </c:pt>
                <c:pt idx="31">
                  <c:v>6.45</c:v>
                </c:pt>
                <c:pt idx="32">
                  <c:v>4.25</c:v>
                </c:pt>
                <c:pt idx="33">
                  <c:v>10.16</c:v>
                </c:pt>
                <c:pt idx="34">
                  <c:v>4.6900000000000004</c:v>
                </c:pt>
                <c:pt idx="35">
                  <c:v>5.69</c:v>
                </c:pt>
              </c:numCache>
            </c:numRef>
          </c:val>
          <c:extLst>
            <c:ext xmlns:c16="http://schemas.microsoft.com/office/drawing/2014/chart" uri="{C3380CC4-5D6E-409C-BE32-E72D297353CC}">
              <c16:uniqueId val="{00000002-A936-49AE-AA8E-EC5ACCFCF626}"/>
            </c:ext>
          </c:extLst>
        </c:ser>
        <c:dLbls>
          <c:showLegendKey val="0"/>
          <c:showVal val="1"/>
          <c:showCatName val="0"/>
          <c:showSerName val="0"/>
          <c:showPercent val="0"/>
          <c:showBubbleSize val="0"/>
        </c:dLbls>
        <c:gapWidth val="50"/>
        <c:overlap val="100"/>
        <c:axId val="1835807743"/>
        <c:axId val="2027204127"/>
      </c:barChart>
      <c:catAx>
        <c:axId val="18358077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027204127"/>
        <c:crosses val="autoZero"/>
        <c:auto val="1"/>
        <c:lblAlgn val="ctr"/>
        <c:lblOffset val="100"/>
        <c:noMultiLvlLbl val="0"/>
      </c:catAx>
      <c:valAx>
        <c:axId val="2027204127"/>
        <c:scaling>
          <c:orientation val="minMax"/>
          <c:max val="100"/>
        </c:scaling>
        <c:delete val="1"/>
        <c:axPos val="b"/>
        <c:numFmt formatCode="General" sourceLinked="1"/>
        <c:majorTickMark val="none"/>
        <c:minorTickMark val="none"/>
        <c:tickLblPos val="nextTo"/>
        <c:crossAx val="1835807743"/>
        <c:crosses val="autoZero"/>
        <c:crossBetween val="between"/>
      </c:valAx>
      <c:spPr>
        <a:noFill/>
        <a:ln>
          <a:noFill/>
        </a:ln>
        <a:effectLst/>
      </c:spPr>
    </c:plotArea>
    <c:legend>
      <c:legendPos val="r"/>
      <c:layout>
        <c:manualLayout>
          <c:xMode val="edge"/>
          <c:yMode val="edge"/>
          <c:x val="0.80670492607701094"/>
          <c:y val="0.43979702557368405"/>
          <c:w val="0.18593315980986166"/>
          <c:h val="0.1727301431180950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49.54</c:v>
                </c:pt>
                <c:pt idx="1">
                  <c:v>55.04</c:v>
                </c:pt>
                <c:pt idx="2">
                  <c:v>57.33</c:v>
                </c:pt>
                <c:pt idx="3">
                  <c:v>42.2</c:v>
                </c:pt>
                <c:pt idx="4">
                  <c:v>53.79</c:v>
                </c:pt>
                <c:pt idx="5">
                  <c:v>47.269999999999996</c:v>
                </c:pt>
                <c:pt idx="6">
                  <c:v>38.590000000000003</c:v>
                </c:pt>
                <c:pt idx="7">
                  <c:v>68.06</c:v>
                </c:pt>
                <c:pt idx="8">
                  <c:v>62.76</c:v>
                </c:pt>
                <c:pt idx="9">
                  <c:v>48.809999999999995</c:v>
                </c:pt>
                <c:pt idx="10">
                  <c:v>42.239999999999995</c:v>
                </c:pt>
                <c:pt idx="11">
                  <c:v>62.680000000000007</c:v>
                </c:pt>
                <c:pt idx="12">
                  <c:v>46.03</c:v>
                </c:pt>
                <c:pt idx="13">
                  <c:v>45.699999999999996</c:v>
                </c:pt>
                <c:pt idx="14">
                  <c:v>61.26</c:v>
                </c:pt>
                <c:pt idx="15">
                  <c:v>49.29</c:v>
                </c:pt>
                <c:pt idx="16">
                  <c:v>43.620000000000005</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53.92</c:v>
                </c:pt>
                <c:pt idx="1">
                  <c:v>65.73</c:v>
                </c:pt>
                <c:pt idx="2">
                  <c:v>56.59</c:v>
                </c:pt>
                <c:pt idx="3">
                  <c:v>61.41</c:v>
                </c:pt>
                <c:pt idx="4">
                  <c:v>51.26</c:v>
                </c:pt>
                <c:pt idx="5">
                  <c:v>53.36</c:v>
                </c:pt>
                <c:pt idx="6">
                  <c:v>61.11</c:v>
                </c:pt>
                <c:pt idx="7">
                  <c:v>67.5</c:v>
                </c:pt>
                <c:pt idx="8">
                  <c:v>48.629999999999995</c:v>
                </c:pt>
                <c:pt idx="9">
                  <c:v>64.510000000000005</c:v>
                </c:pt>
                <c:pt idx="10">
                  <c:v>50.480000000000004</c:v>
                </c:pt>
                <c:pt idx="11">
                  <c:v>60.33</c:v>
                </c:pt>
                <c:pt idx="12">
                  <c:v>40.909999999999997</c:v>
                </c:pt>
                <c:pt idx="13">
                  <c:v>54.949999999999996</c:v>
                </c:pt>
                <c:pt idx="14">
                  <c:v>62.57</c:v>
                </c:pt>
                <c:pt idx="15">
                  <c:v>55.400000000000006</c:v>
                </c:pt>
                <c:pt idx="16">
                  <c:v>61.92</c:v>
                </c:pt>
              </c:numCache>
            </c:numRef>
          </c:val>
          <c:extLst>
            <c:ext xmlns:c16="http://schemas.microsoft.com/office/drawing/2014/chart" uri="{C3380CC4-5D6E-409C-BE32-E72D297353CC}">
              <c16:uniqueId val="{00000001-6120-4448-93D3-948E35661C93}"/>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53.19</c:v>
                </c:pt>
                <c:pt idx="1">
                  <c:v>64.36</c:v>
                </c:pt>
                <c:pt idx="2">
                  <c:v>56.260000000000005</c:v>
                </c:pt>
                <c:pt idx="3">
                  <c:v>62.75</c:v>
                </c:pt>
                <c:pt idx="4">
                  <c:v>51.99</c:v>
                </c:pt>
                <c:pt idx="5">
                  <c:v>57.1</c:v>
                </c:pt>
                <c:pt idx="6">
                  <c:v>58.95</c:v>
                </c:pt>
                <c:pt idx="7">
                  <c:v>62.22</c:v>
                </c:pt>
                <c:pt idx="8">
                  <c:v>55.79</c:v>
                </c:pt>
                <c:pt idx="9">
                  <c:v>51.66</c:v>
                </c:pt>
                <c:pt idx="10">
                  <c:v>44.45</c:v>
                </c:pt>
                <c:pt idx="11">
                  <c:v>55.07</c:v>
                </c:pt>
                <c:pt idx="12">
                  <c:v>47.89</c:v>
                </c:pt>
                <c:pt idx="13">
                  <c:v>60.79</c:v>
                </c:pt>
                <c:pt idx="14">
                  <c:v>63.55</c:v>
                </c:pt>
                <c:pt idx="15">
                  <c:v>59.830000000000005</c:v>
                </c:pt>
                <c:pt idx="16">
                  <c:v>61.45</c:v>
                </c:pt>
              </c:numCache>
            </c:numRef>
          </c:val>
          <c:extLst>
            <c:ext xmlns:c16="http://schemas.microsoft.com/office/drawing/2014/chart" uri="{C3380CC4-5D6E-409C-BE32-E72D297353CC}">
              <c16:uniqueId val="{00000002-6120-4448-93D3-948E35661C93}"/>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61.85</c:v>
                </c:pt>
                <c:pt idx="1">
                  <c:v>55.26</c:v>
                </c:pt>
                <c:pt idx="2">
                  <c:v>52.15</c:v>
                </c:pt>
                <c:pt idx="3">
                  <c:v>53.43</c:v>
                </c:pt>
                <c:pt idx="4">
                  <c:v>55.849999999999994</c:v>
                </c:pt>
                <c:pt idx="5">
                  <c:v>56.89</c:v>
                </c:pt>
                <c:pt idx="6">
                  <c:v>55.650000000000006</c:v>
                </c:pt>
                <c:pt idx="7">
                  <c:v>55.71</c:v>
                </c:pt>
                <c:pt idx="8">
                  <c:v>60</c:v>
                </c:pt>
                <c:pt idx="9">
                  <c:v>52.03</c:v>
                </c:pt>
                <c:pt idx="10">
                  <c:v>46.08</c:v>
                </c:pt>
                <c:pt idx="11">
                  <c:v>57.81</c:v>
                </c:pt>
                <c:pt idx="12">
                  <c:v>53.57</c:v>
                </c:pt>
                <c:pt idx="13">
                  <c:v>47.059999999999995</c:v>
                </c:pt>
                <c:pt idx="14">
                  <c:v>61.69</c:v>
                </c:pt>
                <c:pt idx="15">
                  <c:v>55.339999999999996</c:v>
                </c:pt>
                <c:pt idx="16">
                  <c:v>41.129999999999995</c:v>
                </c:pt>
              </c:numCache>
            </c:numRef>
          </c:val>
          <c:extLst>
            <c:ext xmlns:c16="http://schemas.microsoft.com/office/drawing/2014/chart" uri="{C3380CC4-5D6E-409C-BE32-E72D297353CC}">
              <c16:uniqueId val="{00000000-F275-4F86-9178-E53CD430E9FD}"/>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56.04</c:v>
                </c:pt>
                <c:pt idx="1">
                  <c:v>58.459999999999994</c:v>
                </c:pt>
                <c:pt idx="2">
                  <c:v>54.16</c:v>
                </c:pt>
                <c:pt idx="3">
                  <c:v>58.260000000000005</c:v>
                </c:pt>
                <c:pt idx="4">
                  <c:v>53.849999999999994</c:v>
                </c:pt>
                <c:pt idx="5">
                  <c:v>50.17</c:v>
                </c:pt>
                <c:pt idx="6">
                  <c:v>58.58</c:v>
                </c:pt>
                <c:pt idx="7">
                  <c:v>50.71</c:v>
                </c:pt>
                <c:pt idx="8">
                  <c:v>54.51</c:v>
                </c:pt>
                <c:pt idx="9">
                  <c:v>51.64</c:v>
                </c:pt>
                <c:pt idx="10">
                  <c:v>51.7</c:v>
                </c:pt>
                <c:pt idx="11">
                  <c:v>57.27</c:v>
                </c:pt>
                <c:pt idx="12">
                  <c:v>46.769999999999996</c:v>
                </c:pt>
                <c:pt idx="13">
                  <c:v>44.87</c:v>
                </c:pt>
                <c:pt idx="14">
                  <c:v>58.91</c:v>
                </c:pt>
                <c:pt idx="15">
                  <c:v>51.42</c:v>
                </c:pt>
                <c:pt idx="16">
                  <c:v>45.680000000000007</c:v>
                </c:pt>
              </c:numCache>
            </c:numRef>
          </c:val>
          <c:extLst>
            <c:ext xmlns:c16="http://schemas.microsoft.com/office/drawing/2014/chart" uri="{C3380CC4-5D6E-409C-BE32-E72D297353CC}">
              <c16:uniqueId val="{00000000-E91B-4E9E-B39B-7BD281F8EAB1}"/>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179005534265071E-2"/>
          <c:y val="6.7778281831896783E-2"/>
          <c:w val="0.95482099446573487"/>
          <c:h val="0.48423043244326752"/>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47.57</c:v>
                </c:pt>
                <c:pt idx="1">
                  <c:v>49.09</c:v>
                </c:pt>
                <c:pt idx="2">
                  <c:v>56.120000000000005</c:v>
                </c:pt>
                <c:pt idx="3">
                  <c:v>50</c:v>
                </c:pt>
                <c:pt idx="4">
                  <c:v>49.63</c:v>
                </c:pt>
                <c:pt idx="5">
                  <c:v>46.84</c:v>
                </c:pt>
                <c:pt idx="6">
                  <c:v>54.07</c:v>
                </c:pt>
                <c:pt idx="7">
                  <c:v>48.54</c:v>
                </c:pt>
                <c:pt idx="8">
                  <c:v>46.46</c:v>
                </c:pt>
                <c:pt idx="9">
                  <c:v>54.58</c:v>
                </c:pt>
                <c:pt idx="10">
                  <c:v>58.129999999999995</c:v>
                </c:pt>
                <c:pt idx="11">
                  <c:v>62.53</c:v>
                </c:pt>
                <c:pt idx="12">
                  <c:v>44.4</c:v>
                </c:pt>
                <c:pt idx="13">
                  <c:v>53.04</c:v>
                </c:pt>
                <c:pt idx="14">
                  <c:v>53.61</c:v>
                </c:pt>
                <c:pt idx="15">
                  <c:v>47.65</c:v>
                </c:pt>
                <c:pt idx="16">
                  <c:v>55.92</c:v>
                </c:pt>
                <c:pt idx="17">
                  <c:v>57.25</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54.6</c:v>
                </c:pt>
                <c:pt idx="1">
                  <c:v>56.25</c:v>
                </c:pt>
                <c:pt idx="2">
                  <c:v>63.28</c:v>
                </c:pt>
                <c:pt idx="3">
                  <c:v>62.16</c:v>
                </c:pt>
                <c:pt idx="4">
                  <c:v>69.63</c:v>
                </c:pt>
                <c:pt idx="5">
                  <c:v>60</c:v>
                </c:pt>
                <c:pt idx="6">
                  <c:v>61.21</c:v>
                </c:pt>
                <c:pt idx="7">
                  <c:v>60.940000000000005</c:v>
                </c:pt>
                <c:pt idx="8">
                  <c:v>54.86</c:v>
                </c:pt>
                <c:pt idx="9">
                  <c:v>67.400000000000006</c:v>
                </c:pt>
                <c:pt idx="10">
                  <c:v>53.61</c:v>
                </c:pt>
                <c:pt idx="11">
                  <c:v>60.33</c:v>
                </c:pt>
                <c:pt idx="12">
                  <c:v>57.97</c:v>
                </c:pt>
                <c:pt idx="13">
                  <c:v>58.34</c:v>
                </c:pt>
                <c:pt idx="14">
                  <c:v>57.120000000000005</c:v>
                </c:pt>
                <c:pt idx="15">
                  <c:v>62.320000000000007</c:v>
                </c:pt>
                <c:pt idx="16">
                  <c:v>62.91</c:v>
                </c:pt>
                <c:pt idx="17">
                  <c:v>80.59</c:v>
                </c:pt>
              </c:numCache>
            </c:numRef>
          </c:val>
          <c:extLst>
            <c:ext xmlns:c16="http://schemas.microsoft.com/office/drawing/2014/chart" uri="{C3380CC4-5D6E-409C-BE32-E72D297353CC}">
              <c16:uniqueId val="{00000001-B054-4CAA-870E-E2B002DFDF07}"/>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53.61</c:v>
                </c:pt>
                <c:pt idx="1">
                  <c:v>55.65</c:v>
                </c:pt>
                <c:pt idx="2">
                  <c:v>61.099999999999994</c:v>
                </c:pt>
                <c:pt idx="3">
                  <c:v>61.57</c:v>
                </c:pt>
                <c:pt idx="4">
                  <c:v>54.88</c:v>
                </c:pt>
                <c:pt idx="5">
                  <c:v>54.120000000000005</c:v>
                </c:pt>
                <c:pt idx="6">
                  <c:v>53.260000000000005</c:v>
                </c:pt>
                <c:pt idx="7">
                  <c:v>60.989999999999995</c:v>
                </c:pt>
                <c:pt idx="8">
                  <c:v>66.95</c:v>
                </c:pt>
                <c:pt idx="9">
                  <c:v>64.81</c:v>
                </c:pt>
                <c:pt idx="10">
                  <c:v>61.87</c:v>
                </c:pt>
                <c:pt idx="11">
                  <c:v>56.739999999999995</c:v>
                </c:pt>
                <c:pt idx="12">
                  <c:v>66.66</c:v>
                </c:pt>
                <c:pt idx="13">
                  <c:v>63.69</c:v>
                </c:pt>
                <c:pt idx="14">
                  <c:v>56.36</c:v>
                </c:pt>
                <c:pt idx="15">
                  <c:v>53.89</c:v>
                </c:pt>
                <c:pt idx="16">
                  <c:v>64.099999999999994</c:v>
                </c:pt>
                <c:pt idx="17">
                  <c:v>79.94</c:v>
                </c:pt>
              </c:numCache>
            </c:numRef>
          </c:val>
          <c:extLst>
            <c:ext xmlns:c16="http://schemas.microsoft.com/office/drawing/2014/chart" uri="{C3380CC4-5D6E-409C-BE32-E72D297353CC}">
              <c16:uniqueId val="{00000002-B054-4CAA-870E-E2B002DFDF07}"/>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46.3</c:v>
                </c:pt>
                <c:pt idx="1">
                  <c:v>51.68</c:v>
                </c:pt>
                <c:pt idx="2">
                  <c:v>55.94</c:v>
                </c:pt>
                <c:pt idx="3">
                  <c:v>49.1</c:v>
                </c:pt>
                <c:pt idx="4">
                  <c:v>54.589999999999996</c:v>
                </c:pt>
                <c:pt idx="5">
                  <c:v>54.15</c:v>
                </c:pt>
                <c:pt idx="6">
                  <c:v>62.599999999999994</c:v>
                </c:pt>
                <c:pt idx="7">
                  <c:v>46.730000000000004</c:v>
                </c:pt>
                <c:pt idx="8">
                  <c:v>49.04</c:v>
                </c:pt>
                <c:pt idx="9">
                  <c:v>56.260000000000005</c:v>
                </c:pt>
                <c:pt idx="10">
                  <c:v>56.22</c:v>
                </c:pt>
                <c:pt idx="11">
                  <c:v>51.79</c:v>
                </c:pt>
                <c:pt idx="12">
                  <c:v>58.31</c:v>
                </c:pt>
                <c:pt idx="13">
                  <c:v>59.8</c:v>
                </c:pt>
                <c:pt idx="14">
                  <c:v>55.4</c:v>
                </c:pt>
                <c:pt idx="15">
                  <c:v>53</c:v>
                </c:pt>
                <c:pt idx="16">
                  <c:v>54.02</c:v>
                </c:pt>
                <c:pt idx="17">
                  <c:v>76</c:v>
                </c:pt>
              </c:numCache>
            </c:numRef>
          </c:val>
          <c:extLst>
            <c:ext xmlns:c16="http://schemas.microsoft.com/office/drawing/2014/chart" uri="{C3380CC4-5D6E-409C-BE32-E72D297353CC}">
              <c16:uniqueId val="{00000000-5419-4E93-932A-0AC5B177A5B0}"/>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48.9</c:v>
                </c:pt>
                <c:pt idx="1">
                  <c:v>46.12</c:v>
                </c:pt>
                <c:pt idx="2">
                  <c:v>55.98</c:v>
                </c:pt>
                <c:pt idx="3">
                  <c:v>50.64</c:v>
                </c:pt>
                <c:pt idx="4">
                  <c:v>51.41</c:v>
                </c:pt>
                <c:pt idx="5">
                  <c:v>58.02</c:v>
                </c:pt>
                <c:pt idx="6">
                  <c:v>61.5</c:v>
                </c:pt>
                <c:pt idx="8">
                  <c:v>51.48</c:v>
                </c:pt>
                <c:pt idx="9">
                  <c:v>64.849999999999994</c:v>
                </c:pt>
                <c:pt idx="10">
                  <c:v>65.680000000000007</c:v>
                </c:pt>
                <c:pt idx="11">
                  <c:v>52.769999999999996</c:v>
                </c:pt>
                <c:pt idx="12">
                  <c:v>50.629999999999995</c:v>
                </c:pt>
                <c:pt idx="13">
                  <c:v>60.58</c:v>
                </c:pt>
                <c:pt idx="14">
                  <c:v>52.94</c:v>
                </c:pt>
                <c:pt idx="15">
                  <c:v>49.24</c:v>
                </c:pt>
                <c:pt idx="16">
                  <c:v>56.180000000000007</c:v>
                </c:pt>
                <c:pt idx="17">
                  <c:v>73.94</c:v>
                </c:pt>
              </c:numCache>
            </c:numRef>
          </c:val>
          <c:extLst>
            <c:ext xmlns:c16="http://schemas.microsoft.com/office/drawing/2014/chart" uri="{C3380CC4-5D6E-409C-BE32-E72D297353CC}">
              <c16:uniqueId val="{00000001-B1C5-400E-8956-DE8C8DDEB7DD}"/>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'РУ 4 Достижение планируемых рез'!$C$8</c:f>
              <c:strCache>
                <c:ptCount val="1"/>
                <c:pt idx="0">
                  <c:v>Приморский край</c:v>
                </c:pt>
              </c:strCache>
            </c:strRef>
          </c:tx>
          <c:spPr>
            <a:solidFill>
              <a:srgbClr val="0070C0"/>
            </a:soli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4 Достижение планируемых рез'!$B$9:$B$23</c:f>
              <c:strCache>
                <c:ptCount val="15"/>
                <c:pt idx="0">
                  <c:v>1</c:v>
                </c:pt>
                <c:pt idx="1">
                  <c:v>2</c:v>
                </c:pt>
                <c:pt idx="2">
                  <c:v>3</c:v>
                </c:pt>
                <c:pt idx="3">
                  <c:v>4</c:v>
                </c:pt>
                <c:pt idx="4">
                  <c:v>5</c:v>
                </c:pt>
                <c:pt idx="5">
                  <c:v>6</c:v>
                </c:pt>
                <c:pt idx="6">
                  <c:v>7</c:v>
                </c:pt>
                <c:pt idx="7">
                  <c:v>8</c:v>
                </c:pt>
                <c:pt idx="8">
                  <c:v>9.1.</c:v>
                </c:pt>
                <c:pt idx="9">
                  <c:v>9.2.</c:v>
                </c:pt>
                <c:pt idx="10">
                  <c:v>10.1.</c:v>
                </c:pt>
                <c:pt idx="11">
                  <c:v>10.2</c:v>
                </c:pt>
                <c:pt idx="12">
                  <c:v>11</c:v>
                </c:pt>
                <c:pt idx="13">
                  <c:v>12.1</c:v>
                </c:pt>
                <c:pt idx="14">
                  <c:v>12.2</c:v>
                </c:pt>
              </c:strCache>
            </c:strRef>
          </c:cat>
          <c:val>
            <c:numRef>
              <c:f>'РУ 4 Достижение планируемых рез'!$C$9:$C$23</c:f>
              <c:numCache>
                <c:formatCode>General</c:formatCode>
                <c:ptCount val="15"/>
                <c:pt idx="0">
                  <c:v>76.38</c:v>
                </c:pt>
                <c:pt idx="1">
                  <c:v>79.760000000000005</c:v>
                </c:pt>
                <c:pt idx="2">
                  <c:v>57.22</c:v>
                </c:pt>
                <c:pt idx="3">
                  <c:v>59.37</c:v>
                </c:pt>
                <c:pt idx="4">
                  <c:v>69.48</c:v>
                </c:pt>
                <c:pt idx="5">
                  <c:v>74.08</c:v>
                </c:pt>
                <c:pt idx="6">
                  <c:v>71.06</c:v>
                </c:pt>
                <c:pt idx="7">
                  <c:v>65.069999999999993</c:v>
                </c:pt>
                <c:pt idx="8">
                  <c:v>70.540000000000006</c:v>
                </c:pt>
                <c:pt idx="9">
                  <c:v>70.040000000000006</c:v>
                </c:pt>
                <c:pt idx="10">
                  <c:v>68.069999999999993</c:v>
                </c:pt>
                <c:pt idx="11">
                  <c:v>60.61</c:v>
                </c:pt>
                <c:pt idx="12">
                  <c:v>80.16</c:v>
                </c:pt>
                <c:pt idx="13">
                  <c:v>44.14</c:v>
                </c:pt>
                <c:pt idx="14">
                  <c:v>40.49</c:v>
                </c:pt>
              </c:numCache>
            </c:numRef>
          </c:val>
          <c:extLst>
            <c:ext xmlns:c16="http://schemas.microsoft.com/office/drawing/2014/chart" uri="{C3380CC4-5D6E-409C-BE32-E72D297353CC}">
              <c16:uniqueId val="{00000000-B1F2-40F1-A181-8BFEACB6CC42}"/>
            </c:ext>
          </c:extLst>
        </c:ser>
        <c:ser>
          <c:idx val="1"/>
          <c:order val="1"/>
          <c:tx>
            <c:strRef>
              <c:f>'РУ 4 Достижение планируемых рез'!$D$8</c:f>
              <c:strCache>
                <c:ptCount val="1"/>
                <c:pt idx="0">
                  <c:v>РФ</c:v>
                </c:pt>
              </c:strCache>
            </c:strRef>
          </c:tx>
          <c:spPr>
            <a:solidFill>
              <a:srgbClr val="00B0F0"/>
            </a:soli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4 Достижение планируемых рез'!$B$9:$B$23</c:f>
              <c:strCache>
                <c:ptCount val="15"/>
                <c:pt idx="0">
                  <c:v>1</c:v>
                </c:pt>
                <c:pt idx="1">
                  <c:v>2</c:v>
                </c:pt>
                <c:pt idx="2">
                  <c:v>3</c:v>
                </c:pt>
                <c:pt idx="3">
                  <c:v>4</c:v>
                </c:pt>
                <c:pt idx="4">
                  <c:v>5</c:v>
                </c:pt>
                <c:pt idx="5">
                  <c:v>6</c:v>
                </c:pt>
                <c:pt idx="6">
                  <c:v>7</c:v>
                </c:pt>
                <c:pt idx="7">
                  <c:v>8</c:v>
                </c:pt>
                <c:pt idx="8">
                  <c:v>9.1.</c:v>
                </c:pt>
                <c:pt idx="9">
                  <c:v>9.2.</c:v>
                </c:pt>
                <c:pt idx="10">
                  <c:v>10.1.</c:v>
                </c:pt>
                <c:pt idx="11">
                  <c:v>10.2</c:v>
                </c:pt>
                <c:pt idx="12">
                  <c:v>11</c:v>
                </c:pt>
                <c:pt idx="13">
                  <c:v>12.1</c:v>
                </c:pt>
                <c:pt idx="14">
                  <c:v>12.2</c:v>
                </c:pt>
              </c:strCache>
            </c:strRef>
          </c:cat>
          <c:val>
            <c:numRef>
              <c:f>'РУ 4 Достижение планируемых рез'!$D$9:$D$23</c:f>
              <c:numCache>
                <c:formatCode>General</c:formatCode>
                <c:ptCount val="15"/>
                <c:pt idx="0">
                  <c:v>79.94</c:v>
                </c:pt>
                <c:pt idx="1">
                  <c:v>81.48</c:v>
                </c:pt>
                <c:pt idx="2">
                  <c:v>58.62</c:v>
                </c:pt>
                <c:pt idx="3">
                  <c:v>62.8</c:v>
                </c:pt>
                <c:pt idx="4">
                  <c:v>72.959999999999994</c:v>
                </c:pt>
                <c:pt idx="5">
                  <c:v>73.69</c:v>
                </c:pt>
                <c:pt idx="6">
                  <c:v>74.739999999999995</c:v>
                </c:pt>
                <c:pt idx="7">
                  <c:v>68.41</c:v>
                </c:pt>
                <c:pt idx="8">
                  <c:v>73.13</c:v>
                </c:pt>
                <c:pt idx="9">
                  <c:v>73.02</c:v>
                </c:pt>
                <c:pt idx="10">
                  <c:v>72.78</c:v>
                </c:pt>
                <c:pt idx="11">
                  <c:v>65.41</c:v>
                </c:pt>
                <c:pt idx="12">
                  <c:v>82.89</c:v>
                </c:pt>
                <c:pt idx="13">
                  <c:v>46.96</c:v>
                </c:pt>
                <c:pt idx="14">
                  <c:v>42.02</c:v>
                </c:pt>
              </c:numCache>
            </c:numRef>
          </c:val>
          <c:extLst>
            <c:ext xmlns:c16="http://schemas.microsoft.com/office/drawing/2014/chart" uri="{C3380CC4-5D6E-409C-BE32-E72D297353CC}">
              <c16:uniqueId val="{00000001-B1F2-40F1-A181-8BFEACB6CC42}"/>
            </c:ext>
          </c:extLst>
        </c:ser>
        <c:dLbls>
          <c:dLblPos val="ctr"/>
          <c:showLegendKey val="0"/>
          <c:showVal val="1"/>
          <c:showCatName val="0"/>
          <c:showSerName val="0"/>
          <c:showPercent val="0"/>
          <c:showBubbleSize val="0"/>
        </c:dLbls>
        <c:gapWidth val="100"/>
        <c:overlap val="-24"/>
        <c:axId val="1410786592"/>
        <c:axId val="1440271360"/>
      </c:barChart>
      <c:catAx>
        <c:axId val="1410786592"/>
        <c:scaling>
          <c:orientation val="minMax"/>
        </c:scaling>
        <c:delete val="0"/>
        <c:axPos val="b"/>
        <c:title>
          <c:tx>
            <c:rich>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ru-RU"/>
                  <a:t>ЗАДАНИЯ</a:t>
                </a:r>
              </a:p>
            </c:rich>
          </c:tx>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40271360"/>
        <c:crosses val="autoZero"/>
        <c:auto val="1"/>
        <c:lblAlgn val="ctr"/>
        <c:lblOffset val="100"/>
        <c:noMultiLvlLbl val="0"/>
      </c:catAx>
      <c:valAx>
        <c:axId val="144027136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10786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'РУ 4 Статистика по отметкам'!$B$8</c:f>
              <c:strCache>
                <c:ptCount val="1"/>
                <c:pt idx="0">
                  <c:v>2</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4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'РУ 4 Статистика по отметкам'!$B$9:$B$44</c:f>
              <c:numCache>
                <c:formatCode>General</c:formatCode>
                <c:ptCount val="36"/>
                <c:pt idx="0">
                  <c:v>5.0599999999999996</c:v>
                </c:pt>
                <c:pt idx="1">
                  <c:v>6.26</c:v>
                </c:pt>
                <c:pt idx="2">
                  <c:v>9.89</c:v>
                </c:pt>
                <c:pt idx="3">
                  <c:v>8.0299999999999994</c:v>
                </c:pt>
                <c:pt idx="4">
                  <c:v>4.58</c:v>
                </c:pt>
                <c:pt idx="5">
                  <c:v>1.3</c:v>
                </c:pt>
                <c:pt idx="6">
                  <c:v>4.55</c:v>
                </c:pt>
                <c:pt idx="7">
                  <c:v>7.41</c:v>
                </c:pt>
                <c:pt idx="8">
                  <c:v>7.07</c:v>
                </c:pt>
                <c:pt idx="9">
                  <c:v>4.2300000000000004</c:v>
                </c:pt>
                <c:pt idx="10">
                  <c:v>3.13</c:v>
                </c:pt>
                <c:pt idx="11">
                  <c:v>1.64</c:v>
                </c:pt>
                <c:pt idx="12">
                  <c:v>10.8</c:v>
                </c:pt>
                <c:pt idx="13">
                  <c:v>6.14</c:v>
                </c:pt>
                <c:pt idx="14">
                  <c:v>0</c:v>
                </c:pt>
                <c:pt idx="15">
                  <c:v>11.97</c:v>
                </c:pt>
                <c:pt idx="16">
                  <c:v>6.51</c:v>
                </c:pt>
                <c:pt idx="17">
                  <c:v>8.76</c:v>
                </c:pt>
                <c:pt idx="18">
                  <c:v>7.41</c:v>
                </c:pt>
                <c:pt idx="19">
                  <c:v>5.16</c:v>
                </c:pt>
                <c:pt idx="20">
                  <c:v>7.01</c:v>
                </c:pt>
                <c:pt idx="21">
                  <c:v>4.58</c:v>
                </c:pt>
                <c:pt idx="22">
                  <c:v>4.72</c:v>
                </c:pt>
                <c:pt idx="23">
                  <c:v>5.65</c:v>
                </c:pt>
                <c:pt idx="24">
                  <c:v>4.2</c:v>
                </c:pt>
                <c:pt idx="25">
                  <c:v>2.82</c:v>
                </c:pt>
                <c:pt idx="26">
                  <c:v>9.9</c:v>
                </c:pt>
                <c:pt idx="27">
                  <c:v>4.71</c:v>
                </c:pt>
                <c:pt idx="28">
                  <c:v>5.33</c:v>
                </c:pt>
                <c:pt idx="29">
                  <c:v>3.63</c:v>
                </c:pt>
                <c:pt idx="30">
                  <c:v>9.69</c:v>
                </c:pt>
                <c:pt idx="31">
                  <c:v>0.59</c:v>
                </c:pt>
                <c:pt idx="32">
                  <c:v>6.42</c:v>
                </c:pt>
                <c:pt idx="33">
                  <c:v>6.85</c:v>
                </c:pt>
                <c:pt idx="34">
                  <c:v>6.72</c:v>
                </c:pt>
                <c:pt idx="35">
                  <c:v>0.27</c:v>
                </c:pt>
              </c:numCache>
            </c:numRef>
          </c:val>
          <c:extLst>
            <c:ext xmlns:c16="http://schemas.microsoft.com/office/drawing/2014/chart" uri="{C3380CC4-5D6E-409C-BE32-E72D297353CC}">
              <c16:uniqueId val="{00000000-676E-4552-BB22-48416D673FA9}"/>
            </c:ext>
          </c:extLst>
        </c:ser>
        <c:ser>
          <c:idx val="1"/>
          <c:order val="1"/>
          <c:tx>
            <c:strRef>
              <c:f>'РУ 4 Статистика по отметкам'!$C$8</c:f>
              <c:strCache>
                <c:ptCount val="1"/>
                <c:pt idx="0">
                  <c:v>3</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4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'РУ 4 Статистика по отметкам'!$C$9:$C$44</c:f>
              <c:numCache>
                <c:formatCode>General</c:formatCode>
                <c:ptCount val="36"/>
                <c:pt idx="0">
                  <c:v>32.92</c:v>
                </c:pt>
                <c:pt idx="1">
                  <c:v>37.96</c:v>
                </c:pt>
                <c:pt idx="2">
                  <c:v>34.07</c:v>
                </c:pt>
                <c:pt idx="3">
                  <c:v>33.51</c:v>
                </c:pt>
                <c:pt idx="4">
                  <c:v>41.26</c:v>
                </c:pt>
                <c:pt idx="5">
                  <c:v>40.43</c:v>
                </c:pt>
                <c:pt idx="6">
                  <c:v>41.61</c:v>
                </c:pt>
                <c:pt idx="7">
                  <c:v>42.42</c:v>
                </c:pt>
                <c:pt idx="8">
                  <c:v>34.340000000000003</c:v>
                </c:pt>
                <c:pt idx="9">
                  <c:v>45.07</c:v>
                </c:pt>
                <c:pt idx="10">
                  <c:v>42.36</c:v>
                </c:pt>
                <c:pt idx="11">
                  <c:v>46.72</c:v>
                </c:pt>
                <c:pt idx="12">
                  <c:v>37.5</c:v>
                </c:pt>
                <c:pt idx="13">
                  <c:v>36.590000000000003</c:v>
                </c:pt>
                <c:pt idx="14">
                  <c:v>53.23</c:v>
                </c:pt>
                <c:pt idx="15">
                  <c:v>43.16</c:v>
                </c:pt>
                <c:pt idx="16">
                  <c:v>34.590000000000003</c:v>
                </c:pt>
                <c:pt idx="17">
                  <c:v>39.83</c:v>
                </c:pt>
                <c:pt idx="18">
                  <c:v>46.91</c:v>
                </c:pt>
                <c:pt idx="19">
                  <c:v>45.95</c:v>
                </c:pt>
                <c:pt idx="20">
                  <c:v>46.87</c:v>
                </c:pt>
                <c:pt idx="21">
                  <c:v>39.44</c:v>
                </c:pt>
                <c:pt idx="22">
                  <c:v>44.64</c:v>
                </c:pt>
                <c:pt idx="23">
                  <c:v>42.94</c:v>
                </c:pt>
                <c:pt idx="24">
                  <c:v>37.79</c:v>
                </c:pt>
                <c:pt idx="25">
                  <c:v>35.68</c:v>
                </c:pt>
                <c:pt idx="26">
                  <c:v>38.61</c:v>
                </c:pt>
                <c:pt idx="27">
                  <c:v>30.43</c:v>
                </c:pt>
                <c:pt idx="28">
                  <c:v>28.99</c:v>
                </c:pt>
                <c:pt idx="29">
                  <c:v>43.6</c:v>
                </c:pt>
                <c:pt idx="30">
                  <c:v>39.69</c:v>
                </c:pt>
                <c:pt idx="31">
                  <c:v>38.82</c:v>
                </c:pt>
                <c:pt idx="32">
                  <c:v>40.64</c:v>
                </c:pt>
                <c:pt idx="33">
                  <c:v>43.91</c:v>
                </c:pt>
                <c:pt idx="34">
                  <c:v>37.090000000000003</c:v>
                </c:pt>
                <c:pt idx="35">
                  <c:v>25.8</c:v>
                </c:pt>
              </c:numCache>
            </c:numRef>
          </c:val>
          <c:extLst>
            <c:ext xmlns:c16="http://schemas.microsoft.com/office/drawing/2014/chart" uri="{C3380CC4-5D6E-409C-BE32-E72D297353CC}">
              <c16:uniqueId val="{00000001-676E-4552-BB22-48416D673FA9}"/>
            </c:ext>
          </c:extLst>
        </c:ser>
        <c:ser>
          <c:idx val="2"/>
          <c:order val="2"/>
          <c:tx>
            <c:strRef>
              <c:f>'РУ 4 Статистика по отметкам'!$D$8</c:f>
              <c:strCache>
                <c:ptCount val="1"/>
                <c:pt idx="0">
                  <c:v>4</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4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'РУ 4 Статистика по отметкам'!$D$9:$D$44</c:f>
              <c:numCache>
                <c:formatCode>General</c:formatCode>
                <c:ptCount val="36"/>
                <c:pt idx="0">
                  <c:v>44.33</c:v>
                </c:pt>
                <c:pt idx="1">
                  <c:v>42.07</c:v>
                </c:pt>
                <c:pt idx="2">
                  <c:v>47.25</c:v>
                </c:pt>
                <c:pt idx="3">
                  <c:v>42.69</c:v>
                </c:pt>
                <c:pt idx="4">
                  <c:v>41.91</c:v>
                </c:pt>
                <c:pt idx="5">
                  <c:v>46.09</c:v>
                </c:pt>
                <c:pt idx="6">
                  <c:v>40.909999999999997</c:v>
                </c:pt>
                <c:pt idx="7">
                  <c:v>33.67</c:v>
                </c:pt>
                <c:pt idx="8">
                  <c:v>46.46</c:v>
                </c:pt>
                <c:pt idx="9">
                  <c:v>38.03</c:v>
                </c:pt>
                <c:pt idx="10">
                  <c:v>43.75</c:v>
                </c:pt>
                <c:pt idx="11">
                  <c:v>43.44</c:v>
                </c:pt>
                <c:pt idx="12">
                  <c:v>34.090000000000003</c:v>
                </c:pt>
                <c:pt idx="13">
                  <c:v>41.59</c:v>
                </c:pt>
                <c:pt idx="14">
                  <c:v>35.479999999999997</c:v>
                </c:pt>
                <c:pt idx="15">
                  <c:v>35.04</c:v>
                </c:pt>
                <c:pt idx="16">
                  <c:v>41.1</c:v>
                </c:pt>
                <c:pt idx="17">
                  <c:v>40.4</c:v>
                </c:pt>
                <c:pt idx="18">
                  <c:v>36.630000000000003</c:v>
                </c:pt>
                <c:pt idx="19">
                  <c:v>40.79</c:v>
                </c:pt>
                <c:pt idx="20">
                  <c:v>37.909999999999997</c:v>
                </c:pt>
                <c:pt idx="21">
                  <c:v>43.47</c:v>
                </c:pt>
                <c:pt idx="22">
                  <c:v>45.49</c:v>
                </c:pt>
                <c:pt idx="23">
                  <c:v>40.11</c:v>
                </c:pt>
                <c:pt idx="24">
                  <c:v>43.13</c:v>
                </c:pt>
                <c:pt idx="25">
                  <c:v>44.6</c:v>
                </c:pt>
                <c:pt idx="26">
                  <c:v>45.54</c:v>
                </c:pt>
                <c:pt idx="27">
                  <c:v>47.28</c:v>
                </c:pt>
                <c:pt idx="28">
                  <c:v>43.79</c:v>
                </c:pt>
                <c:pt idx="29">
                  <c:v>38.549999999999997</c:v>
                </c:pt>
                <c:pt idx="30">
                  <c:v>37.19</c:v>
                </c:pt>
                <c:pt idx="31">
                  <c:v>48.82</c:v>
                </c:pt>
                <c:pt idx="32">
                  <c:v>41.92</c:v>
                </c:pt>
                <c:pt idx="33">
                  <c:v>37.82</c:v>
                </c:pt>
                <c:pt idx="34">
                  <c:v>40.130000000000003</c:v>
                </c:pt>
                <c:pt idx="35">
                  <c:v>50.8</c:v>
                </c:pt>
              </c:numCache>
            </c:numRef>
          </c:val>
          <c:extLst>
            <c:ext xmlns:c16="http://schemas.microsoft.com/office/drawing/2014/chart" uri="{C3380CC4-5D6E-409C-BE32-E72D297353CC}">
              <c16:uniqueId val="{00000002-676E-4552-BB22-48416D673FA9}"/>
            </c:ext>
          </c:extLst>
        </c:ser>
        <c:ser>
          <c:idx val="3"/>
          <c:order val="3"/>
          <c:tx>
            <c:strRef>
              <c:f>'РУ 4 Статистика по отметкам'!$E$8</c:f>
              <c:strCache>
                <c:ptCount val="1"/>
                <c:pt idx="0">
                  <c:v>5</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4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'РУ 4 Статистика по отметкам'!$E$9:$E$44</c:f>
              <c:numCache>
                <c:formatCode>General</c:formatCode>
                <c:ptCount val="36"/>
                <c:pt idx="0">
                  <c:v>17.690000000000001</c:v>
                </c:pt>
                <c:pt idx="1">
                  <c:v>13.71</c:v>
                </c:pt>
                <c:pt idx="2">
                  <c:v>8.7899999999999991</c:v>
                </c:pt>
                <c:pt idx="3">
                  <c:v>15.77</c:v>
                </c:pt>
                <c:pt idx="4">
                  <c:v>12.25</c:v>
                </c:pt>
                <c:pt idx="5">
                  <c:v>12.17</c:v>
                </c:pt>
                <c:pt idx="6">
                  <c:v>12.94</c:v>
                </c:pt>
                <c:pt idx="7">
                  <c:v>16.5</c:v>
                </c:pt>
                <c:pt idx="8">
                  <c:v>12.12</c:v>
                </c:pt>
                <c:pt idx="9">
                  <c:v>12.68</c:v>
                </c:pt>
                <c:pt idx="10">
                  <c:v>10.76</c:v>
                </c:pt>
                <c:pt idx="11">
                  <c:v>8.1999999999999993</c:v>
                </c:pt>
                <c:pt idx="12">
                  <c:v>17.61</c:v>
                </c:pt>
                <c:pt idx="13">
                  <c:v>15.68</c:v>
                </c:pt>
                <c:pt idx="14">
                  <c:v>11.29</c:v>
                </c:pt>
                <c:pt idx="15">
                  <c:v>9.83</c:v>
                </c:pt>
                <c:pt idx="16">
                  <c:v>17.809999999999999</c:v>
                </c:pt>
                <c:pt idx="17">
                  <c:v>11.02</c:v>
                </c:pt>
                <c:pt idx="18">
                  <c:v>9.0500000000000007</c:v>
                </c:pt>
                <c:pt idx="19">
                  <c:v>8.11</c:v>
                </c:pt>
                <c:pt idx="20">
                  <c:v>8.2100000000000009</c:v>
                </c:pt>
                <c:pt idx="21">
                  <c:v>12.51</c:v>
                </c:pt>
                <c:pt idx="22">
                  <c:v>5.15</c:v>
                </c:pt>
                <c:pt idx="23">
                  <c:v>11.3</c:v>
                </c:pt>
                <c:pt idx="24">
                  <c:v>14.89</c:v>
                </c:pt>
                <c:pt idx="25">
                  <c:v>16.899999999999999</c:v>
                </c:pt>
                <c:pt idx="26">
                  <c:v>5.94</c:v>
                </c:pt>
                <c:pt idx="27">
                  <c:v>17.57</c:v>
                </c:pt>
                <c:pt idx="28">
                  <c:v>21.89</c:v>
                </c:pt>
                <c:pt idx="29">
                  <c:v>14.22</c:v>
                </c:pt>
                <c:pt idx="30">
                  <c:v>13.44</c:v>
                </c:pt>
                <c:pt idx="31">
                  <c:v>11.76</c:v>
                </c:pt>
                <c:pt idx="32">
                  <c:v>11.02</c:v>
                </c:pt>
                <c:pt idx="33">
                  <c:v>11.42</c:v>
                </c:pt>
                <c:pt idx="34">
                  <c:v>16.05</c:v>
                </c:pt>
                <c:pt idx="35">
                  <c:v>23.14</c:v>
                </c:pt>
              </c:numCache>
            </c:numRef>
          </c:val>
          <c:extLst>
            <c:ext xmlns:c16="http://schemas.microsoft.com/office/drawing/2014/chart" uri="{C3380CC4-5D6E-409C-BE32-E72D297353CC}">
              <c16:uniqueId val="{00000003-676E-4552-BB22-48416D673FA9}"/>
            </c:ext>
          </c:extLst>
        </c:ser>
        <c:dLbls>
          <c:dLblPos val="ctr"/>
          <c:showLegendKey val="0"/>
          <c:showVal val="1"/>
          <c:showCatName val="0"/>
          <c:showSerName val="0"/>
          <c:showPercent val="0"/>
          <c:showBubbleSize val="0"/>
        </c:dLbls>
        <c:gapWidth val="50"/>
        <c:overlap val="100"/>
        <c:axId val="173372928"/>
        <c:axId val="224518032"/>
      </c:barChart>
      <c:catAx>
        <c:axId val="1733729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224518032"/>
        <c:crosses val="autoZero"/>
        <c:auto val="1"/>
        <c:lblAlgn val="ctr"/>
        <c:lblOffset val="100"/>
        <c:noMultiLvlLbl val="0"/>
      </c:catAx>
      <c:valAx>
        <c:axId val="22451803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173372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a:solidFill>
            <a:schemeClr val="tx1"/>
          </a:solidFill>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'РУ 4 Распределение первичных ба'!$A$9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'РУ 4 Распределение первичных ба'!$B$8:$AB$8</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'РУ 4 Распределение первичных ба'!$B$9:$AB$9</c:f>
              <c:numCache>
                <c:formatCode>General</c:formatCode>
                <c:ptCount val="25"/>
                <c:pt idx="0">
                  <c:v>0.1</c:v>
                </c:pt>
                <c:pt idx="1">
                  <c:v>0.2</c:v>
                </c:pt>
                <c:pt idx="2">
                  <c:v>0.3</c:v>
                </c:pt>
                <c:pt idx="3">
                  <c:v>0.4</c:v>
                </c:pt>
                <c:pt idx="4">
                  <c:v>0.5</c:v>
                </c:pt>
                <c:pt idx="5">
                  <c:v>0.6</c:v>
                </c:pt>
                <c:pt idx="6">
                  <c:v>0.7</c:v>
                </c:pt>
                <c:pt idx="7">
                  <c:v>0.7</c:v>
                </c:pt>
                <c:pt idx="8">
                  <c:v>0.8</c:v>
                </c:pt>
                <c:pt idx="9">
                  <c:v>0.8</c:v>
                </c:pt>
                <c:pt idx="10">
                  <c:v>6.1</c:v>
                </c:pt>
                <c:pt idx="11">
                  <c:v>5.7</c:v>
                </c:pt>
                <c:pt idx="12">
                  <c:v>5.2</c:v>
                </c:pt>
                <c:pt idx="13">
                  <c:v>5.2</c:v>
                </c:pt>
                <c:pt idx="14">
                  <c:v>5.4</c:v>
                </c:pt>
                <c:pt idx="15">
                  <c:v>5.3</c:v>
                </c:pt>
                <c:pt idx="16">
                  <c:v>9.8000000000000007</c:v>
                </c:pt>
                <c:pt idx="17">
                  <c:v>10</c:v>
                </c:pt>
                <c:pt idx="18">
                  <c:v>9.1999999999999993</c:v>
                </c:pt>
                <c:pt idx="19">
                  <c:v>8.3000000000000007</c:v>
                </c:pt>
                <c:pt idx="20">
                  <c:v>7.1</c:v>
                </c:pt>
                <c:pt idx="21">
                  <c:v>6.7</c:v>
                </c:pt>
                <c:pt idx="22">
                  <c:v>5.6</c:v>
                </c:pt>
                <c:pt idx="23">
                  <c:v>3.6</c:v>
                </c:pt>
                <c:pt idx="24">
                  <c:v>1.9</c:v>
                </c:pt>
              </c:numCache>
            </c:numRef>
          </c:val>
          <c:extLst>
            <c:ext xmlns:c16="http://schemas.microsoft.com/office/drawing/2014/chart" uri="{C3380CC4-5D6E-409C-BE32-E72D297353CC}">
              <c16:uniqueId val="{00000000-97AB-4929-8A4B-C628C0853987}"/>
            </c:ext>
          </c:extLst>
        </c:ser>
        <c:ser>
          <c:idx val="1"/>
          <c:order val="1"/>
          <c:tx>
            <c:strRef>
              <c:f>'РУ 4 Распределение первичных ба'!$A$10</c:f>
              <c:strCache>
                <c:ptCount val="1"/>
                <c:pt idx="0">
                  <c:v>По 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'РУ 4 Распределение первичных ба'!$B$8:$AB$8</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'РУ 4 Распределение первичных ба'!$B$10:$AB$10</c:f>
              <c:numCache>
                <c:formatCode>General</c:formatCode>
                <c:ptCount val="25"/>
                <c:pt idx="0">
                  <c:v>0.2</c:v>
                </c:pt>
                <c:pt idx="1">
                  <c:v>0.3</c:v>
                </c:pt>
                <c:pt idx="2">
                  <c:v>0.4</c:v>
                </c:pt>
                <c:pt idx="3">
                  <c:v>0.6</c:v>
                </c:pt>
                <c:pt idx="4">
                  <c:v>0.6</c:v>
                </c:pt>
                <c:pt idx="5">
                  <c:v>0.7</c:v>
                </c:pt>
                <c:pt idx="6">
                  <c:v>0.8</c:v>
                </c:pt>
                <c:pt idx="7">
                  <c:v>0.9</c:v>
                </c:pt>
                <c:pt idx="8">
                  <c:v>0.8</c:v>
                </c:pt>
                <c:pt idx="9">
                  <c:v>0.9</c:v>
                </c:pt>
                <c:pt idx="10">
                  <c:v>8.9</c:v>
                </c:pt>
                <c:pt idx="11">
                  <c:v>6.4</c:v>
                </c:pt>
                <c:pt idx="12">
                  <c:v>5.8</c:v>
                </c:pt>
                <c:pt idx="13">
                  <c:v>5.4</c:v>
                </c:pt>
                <c:pt idx="14">
                  <c:v>5.8</c:v>
                </c:pt>
                <c:pt idx="15">
                  <c:v>5.7</c:v>
                </c:pt>
                <c:pt idx="16">
                  <c:v>10.7</c:v>
                </c:pt>
                <c:pt idx="17">
                  <c:v>9.4</c:v>
                </c:pt>
                <c:pt idx="18">
                  <c:v>8.4</c:v>
                </c:pt>
                <c:pt idx="19">
                  <c:v>7.4</c:v>
                </c:pt>
                <c:pt idx="20">
                  <c:v>6.3</c:v>
                </c:pt>
                <c:pt idx="21">
                  <c:v>5.5</c:v>
                </c:pt>
                <c:pt idx="22">
                  <c:v>4.2</c:v>
                </c:pt>
                <c:pt idx="23">
                  <c:v>2.6</c:v>
                </c:pt>
                <c:pt idx="24">
                  <c:v>1.4</c:v>
                </c:pt>
              </c:numCache>
            </c:numRef>
          </c:val>
          <c:extLst>
            <c:ext xmlns:c16="http://schemas.microsoft.com/office/drawing/2014/chart" uri="{C3380CC4-5D6E-409C-BE32-E72D297353CC}">
              <c16:uniqueId val="{00000001-97AB-4929-8A4B-C628C0853987}"/>
            </c:ext>
          </c:extLst>
        </c:ser>
        <c:dLbls>
          <c:dLblPos val="outEnd"/>
          <c:showLegendKey val="0"/>
          <c:showVal val="1"/>
          <c:showCatName val="0"/>
          <c:showSerName val="0"/>
          <c:showPercent val="0"/>
          <c:showBubbleSize val="0"/>
        </c:dLbls>
        <c:gapWidth val="50"/>
        <c:overlap val="-25"/>
        <c:axId val="1356530944"/>
        <c:axId val="1354239232"/>
      </c:barChart>
      <c:catAx>
        <c:axId val="13565309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354239232"/>
        <c:crosses val="autoZero"/>
        <c:auto val="1"/>
        <c:lblAlgn val="ctr"/>
        <c:lblOffset val="100"/>
        <c:noMultiLvlLbl val="0"/>
      </c:catAx>
      <c:valAx>
        <c:axId val="13542392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000" b="0" i="0" baseline="0">
                    <a:effectLst/>
                  </a:rPr>
                  <a:t>Доля участников, %</a:t>
                </a:r>
                <a:endParaRPr lang="ru-RU" sz="400">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356530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35134987409481"/>
          <c:y val="2.3744196311644192E-2"/>
          <c:w val="0.60609683705286488"/>
          <c:h val="0.92618087434731078"/>
        </c:manualLayout>
      </c:layout>
      <c:barChart>
        <c:barDir val="bar"/>
        <c:grouping val="stacked"/>
        <c:varyColors val="0"/>
        <c:ser>
          <c:idx val="0"/>
          <c:order val="0"/>
          <c:tx>
            <c:strRef>
              <c:f>'РУ 4 Сравнение отметок с отметк'!$B$8</c:f>
              <c:strCache>
                <c:ptCount val="1"/>
                <c:pt idx="0">
                  <c:v>Понизили (Отметка &lt; Отметка по журналу) %</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4 Сравнение отметок с отметк'!$A$9:$A$44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4 Сравнение отметок с отметк'!$B$9:$B$44</c:f>
              <c:numCache>
                <c:formatCode>General</c:formatCode>
                <c:ptCount val="36"/>
                <c:pt idx="0">
                  <c:v>18.329999999999998</c:v>
                </c:pt>
                <c:pt idx="1">
                  <c:v>19.86</c:v>
                </c:pt>
                <c:pt idx="2">
                  <c:v>25.27</c:v>
                </c:pt>
                <c:pt idx="3">
                  <c:v>24.36</c:v>
                </c:pt>
                <c:pt idx="4">
                  <c:v>16.8</c:v>
                </c:pt>
                <c:pt idx="5">
                  <c:v>9.1300000000000008</c:v>
                </c:pt>
                <c:pt idx="6">
                  <c:v>12.94</c:v>
                </c:pt>
                <c:pt idx="7">
                  <c:v>27.76</c:v>
                </c:pt>
                <c:pt idx="8">
                  <c:v>13.13</c:v>
                </c:pt>
                <c:pt idx="9">
                  <c:v>23.94</c:v>
                </c:pt>
                <c:pt idx="10">
                  <c:v>9.06</c:v>
                </c:pt>
                <c:pt idx="11">
                  <c:v>7.38</c:v>
                </c:pt>
                <c:pt idx="12">
                  <c:v>21.59</c:v>
                </c:pt>
                <c:pt idx="13">
                  <c:v>16.14</c:v>
                </c:pt>
                <c:pt idx="14">
                  <c:v>8.06</c:v>
                </c:pt>
                <c:pt idx="15">
                  <c:v>22.22</c:v>
                </c:pt>
                <c:pt idx="16">
                  <c:v>19.52</c:v>
                </c:pt>
                <c:pt idx="17">
                  <c:v>24.01</c:v>
                </c:pt>
                <c:pt idx="18">
                  <c:v>21.37</c:v>
                </c:pt>
                <c:pt idx="19">
                  <c:v>13.55</c:v>
                </c:pt>
                <c:pt idx="20">
                  <c:v>20.93</c:v>
                </c:pt>
                <c:pt idx="21">
                  <c:v>18.21</c:v>
                </c:pt>
                <c:pt idx="22">
                  <c:v>16.489999999999998</c:v>
                </c:pt>
                <c:pt idx="23">
                  <c:v>23.16</c:v>
                </c:pt>
                <c:pt idx="24">
                  <c:v>5.56</c:v>
                </c:pt>
                <c:pt idx="25">
                  <c:v>5.39</c:v>
                </c:pt>
                <c:pt idx="26">
                  <c:v>32.67</c:v>
                </c:pt>
                <c:pt idx="27">
                  <c:v>20.69</c:v>
                </c:pt>
                <c:pt idx="28">
                  <c:v>13.61</c:v>
                </c:pt>
                <c:pt idx="29">
                  <c:v>19.12</c:v>
                </c:pt>
                <c:pt idx="30">
                  <c:v>19.440000000000001</c:v>
                </c:pt>
                <c:pt idx="31">
                  <c:v>11.18</c:v>
                </c:pt>
                <c:pt idx="32">
                  <c:v>18.61</c:v>
                </c:pt>
                <c:pt idx="33">
                  <c:v>20.05</c:v>
                </c:pt>
                <c:pt idx="34">
                  <c:v>16.05</c:v>
                </c:pt>
                <c:pt idx="35">
                  <c:v>25.63</c:v>
                </c:pt>
              </c:numCache>
            </c:numRef>
          </c:val>
          <c:extLst>
            <c:ext xmlns:c16="http://schemas.microsoft.com/office/drawing/2014/chart" uri="{C3380CC4-5D6E-409C-BE32-E72D297353CC}">
              <c16:uniqueId val="{00000000-48CF-42FD-B06C-AECB7857AA7D}"/>
            </c:ext>
          </c:extLst>
        </c:ser>
        <c:ser>
          <c:idx val="1"/>
          <c:order val="1"/>
          <c:tx>
            <c:strRef>
              <c:f>'РУ 4 Сравнение отметок с отметк'!$C$8</c:f>
              <c:strCache>
                <c:ptCount val="1"/>
                <c:pt idx="0">
                  <c:v>Подтвердили (Отметка = Отметке по журналу) %</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4 Сравнение отметок с отметк'!$A$9:$A$44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4 Сравнение отметок с отметк'!$C$9:$C$44</c:f>
              <c:numCache>
                <c:formatCode>General</c:formatCode>
                <c:ptCount val="36"/>
                <c:pt idx="0">
                  <c:v>72.8</c:v>
                </c:pt>
                <c:pt idx="1">
                  <c:v>71.569999999999993</c:v>
                </c:pt>
                <c:pt idx="2">
                  <c:v>67.03</c:v>
                </c:pt>
                <c:pt idx="3">
                  <c:v>65.709999999999994</c:v>
                </c:pt>
                <c:pt idx="4">
                  <c:v>77.819999999999993</c:v>
                </c:pt>
                <c:pt idx="5">
                  <c:v>86.09</c:v>
                </c:pt>
                <c:pt idx="6">
                  <c:v>79.37</c:v>
                </c:pt>
                <c:pt idx="7">
                  <c:v>62.74</c:v>
                </c:pt>
                <c:pt idx="8">
                  <c:v>80.81</c:v>
                </c:pt>
                <c:pt idx="9">
                  <c:v>74.650000000000006</c:v>
                </c:pt>
                <c:pt idx="10">
                  <c:v>85.37</c:v>
                </c:pt>
                <c:pt idx="11">
                  <c:v>90.16</c:v>
                </c:pt>
                <c:pt idx="12">
                  <c:v>70.45</c:v>
                </c:pt>
                <c:pt idx="13">
                  <c:v>74.09</c:v>
                </c:pt>
                <c:pt idx="14">
                  <c:v>90.32</c:v>
                </c:pt>
                <c:pt idx="15">
                  <c:v>71.37</c:v>
                </c:pt>
                <c:pt idx="16">
                  <c:v>72.260000000000005</c:v>
                </c:pt>
                <c:pt idx="17">
                  <c:v>64.97</c:v>
                </c:pt>
                <c:pt idx="18">
                  <c:v>68.38</c:v>
                </c:pt>
                <c:pt idx="19">
                  <c:v>78.819999999999993</c:v>
                </c:pt>
                <c:pt idx="20">
                  <c:v>71</c:v>
                </c:pt>
                <c:pt idx="21">
                  <c:v>75.09</c:v>
                </c:pt>
                <c:pt idx="22">
                  <c:v>70.099999999999994</c:v>
                </c:pt>
                <c:pt idx="23">
                  <c:v>67.8</c:v>
                </c:pt>
                <c:pt idx="24">
                  <c:v>89.44</c:v>
                </c:pt>
                <c:pt idx="25">
                  <c:v>91.67</c:v>
                </c:pt>
                <c:pt idx="26">
                  <c:v>57.43</c:v>
                </c:pt>
                <c:pt idx="27">
                  <c:v>69.150000000000006</c:v>
                </c:pt>
                <c:pt idx="28">
                  <c:v>65.09</c:v>
                </c:pt>
                <c:pt idx="29">
                  <c:v>74.72</c:v>
                </c:pt>
                <c:pt idx="30">
                  <c:v>74.290000000000006</c:v>
                </c:pt>
                <c:pt idx="31">
                  <c:v>77.650000000000006</c:v>
                </c:pt>
                <c:pt idx="32">
                  <c:v>74.28</c:v>
                </c:pt>
                <c:pt idx="33">
                  <c:v>71.069999999999993</c:v>
                </c:pt>
                <c:pt idx="34">
                  <c:v>65.290000000000006</c:v>
                </c:pt>
                <c:pt idx="35">
                  <c:v>59.05</c:v>
                </c:pt>
              </c:numCache>
            </c:numRef>
          </c:val>
          <c:extLst>
            <c:ext xmlns:c16="http://schemas.microsoft.com/office/drawing/2014/chart" uri="{C3380CC4-5D6E-409C-BE32-E72D297353CC}">
              <c16:uniqueId val="{00000001-48CF-42FD-B06C-AECB7857AA7D}"/>
            </c:ext>
          </c:extLst>
        </c:ser>
        <c:ser>
          <c:idx val="2"/>
          <c:order val="2"/>
          <c:tx>
            <c:strRef>
              <c:f>'РУ 4 Сравнение отметок с отметк'!$D$8</c:f>
              <c:strCache>
                <c:ptCount val="1"/>
                <c:pt idx="0">
                  <c:v>Повысили (Отметка &gt; Отметка по журналу) %</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4 Сравнение отметок с отметк'!$A$9:$A$44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4 Сравнение отметок с отметк'!$D$9:$D$44</c:f>
              <c:numCache>
                <c:formatCode>General</c:formatCode>
                <c:ptCount val="36"/>
                <c:pt idx="0">
                  <c:v>8.86</c:v>
                </c:pt>
                <c:pt idx="1">
                  <c:v>8.57</c:v>
                </c:pt>
                <c:pt idx="2">
                  <c:v>7.69</c:v>
                </c:pt>
                <c:pt idx="3">
                  <c:v>9.93</c:v>
                </c:pt>
                <c:pt idx="4">
                  <c:v>5.38</c:v>
                </c:pt>
                <c:pt idx="5">
                  <c:v>4.78</c:v>
                </c:pt>
                <c:pt idx="6">
                  <c:v>7.69</c:v>
                </c:pt>
                <c:pt idx="7">
                  <c:v>9.51</c:v>
                </c:pt>
                <c:pt idx="8">
                  <c:v>6.06</c:v>
                </c:pt>
                <c:pt idx="9">
                  <c:v>1.41</c:v>
                </c:pt>
                <c:pt idx="10">
                  <c:v>5.57</c:v>
                </c:pt>
                <c:pt idx="11">
                  <c:v>2.46</c:v>
                </c:pt>
                <c:pt idx="12">
                  <c:v>7.95</c:v>
                </c:pt>
                <c:pt idx="13">
                  <c:v>9.77</c:v>
                </c:pt>
                <c:pt idx="14">
                  <c:v>1.61</c:v>
                </c:pt>
                <c:pt idx="15">
                  <c:v>6.41</c:v>
                </c:pt>
                <c:pt idx="16">
                  <c:v>8.2200000000000006</c:v>
                </c:pt>
                <c:pt idx="17">
                  <c:v>11.02</c:v>
                </c:pt>
                <c:pt idx="18">
                  <c:v>10.26</c:v>
                </c:pt>
                <c:pt idx="19">
                  <c:v>7.64</c:v>
                </c:pt>
                <c:pt idx="20">
                  <c:v>8.07</c:v>
                </c:pt>
                <c:pt idx="21">
                  <c:v>6.7</c:v>
                </c:pt>
                <c:pt idx="22">
                  <c:v>13.4</c:v>
                </c:pt>
                <c:pt idx="23">
                  <c:v>9.0399999999999991</c:v>
                </c:pt>
                <c:pt idx="24">
                  <c:v>5</c:v>
                </c:pt>
                <c:pt idx="25">
                  <c:v>2.94</c:v>
                </c:pt>
                <c:pt idx="26">
                  <c:v>9.9</c:v>
                </c:pt>
                <c:pt idx="27">
                  <c:v>10.16</c:v>
                </c:pt>
                <c:pt idx="28">
                  <c:v>21.3</c:v>
                </c:pt>
                <c:pt idx="29">
                  <c:v>6.16</c:v>
                </c:pt>
                <c:pt idx="30">
                  <c:v>6.27</c:v>
                </c:pt>
                <c:pt idx="31">
                  <c:v>11.18</c:v>
                </c:pt>
                <c:pt idx="32">
                  <c:v>7.11</c:v>
                </c:pt>
                <c:pt idx="33">
                  <c:v>8.8800000000000008</c:v>
                </c:pt>
                <c:pt idx="34">
                  <c:v>18.66</c:v>
                </c:pt>
                <c:pt idx="35">
                  <c:v>15.32</c:v>
                </c:pt>
              </c:numCache>
            </c:numRef>
          </c:val>
          <c:extLst>
            <c:ext xmlns:c16="http://schemas.microsoft.com/office/drawing/2014/chart" uri="{C3380CC4-5D6E-409C-BE32-E72D297353CC}">
              <c16:uniqueId val="{00000002-48CF-42FD-B06C-AECB7857AA7D}"/>
            </c:ext>
          </c:extLst>
        </c:ser>
        <c:dLbls>
          <c:dLblPos val="ctr"/>
          <c:showLegendKey val="0"/>
          <c:showVal val="1"/>
          <c:showCatName val="0"/>
          <c:showSerName val="0"/>
          <c:showPercent val="0"/>
          <c:showBubbleSize val="0"/>
        </c:dLbls>
        <c:gapWidth val="50"/>
        <c:overlap val="100"/>
        <c:axId val="351058880"/>
        <c:axId val="1969637488"/>
      </c:barChart>
      <c:catAx>
        <c:axId val="351058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1969637488"/>
        <c:crosses val="autoZero"/>
        <c:auto val="1"/>
        <c:lblAlgn val="ctr"/>
        <c:lblOffset val="100"/>
        <c:noMultiLvlLbl val="0"/>
      </c:catAx>
      <c:valAx>
        <c:axId val="1969637488"/>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351058880"/>
        <c:crosses val="autoZero"/>
        <c:crossBetween val="between"/>
      </c:valAx>
      <c:spPr>
        <a:noFill/>
        <a:ln>
          <a:noFill/>
        </a:ln>
        <a:effectLst/>
      </c:spPr>
    </c:plotArea>
    <c:legend>
      <c:legendPos val="r"/>
      <c:layout>
        <c:manualLayout>
          <c:xMode val="edge"/>
          <c:yMode val="edge"/>
          <c:x val="0.87888576332703283"/>
          <c:y val="0.39787250641322752"/>
          <c:w val="0.11465690779536029"/>
          <c:h val="0.2992316024545074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a:solidFill>
            <a:schemeClr val="tx1"/>
          </a:solidFill>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Лист1!$B$1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0">
                  <c:v>62.5</c:v>
                </c:pt>
                <c:pt idx="1">
                  <c:v>70.58</c:v>
                </c:pt>
                <c:pt idx="2">
                  <c:v>66.22999999999999</c:v>
                </c:pt>
                <c:pt idx="3">
                  <c:v>57.14</c:v>
                </c:pt>
                <c:pt idx="4">
                  <c:v>61.430000000000007</c:v>
                </c:pt>
                <c:pt idx="5">
                  <c:v>62.150000000000006</c:v>
                </c:pt>
                <c:pt idx="6">
                  <c:v>51.17</c:v>
                </c:pt>
                <c:pt idx="7">
                  <c:v>74.650000000000006</c:v>
                </c:pt>
                <c:pt idx="8">
                  <c:v>69.16</c:v>
                </c:pt>
                <c:pt idx="9">
                  <c:v>54.17</c:v>
                </c:pt>
                <c:pt idx="10">
                  <c:v>58.55</c:v>
                </c:pt>
                <c:pt idx="11">
                  <c:v>62.66</c:v>
                </c:pt>
                <c:pt idx="12">
                  <c:v>55.069999999999993</c:v>
                </c:pt>
                <c:pt idx="13">
                  <c:v>62.41</c:v>
                </c:pt>
                <c:pt idx="14">
                  <c:v>74.25</c:v>
                </c:pt>
                <c:pt idx="15">
                  <c:v>58.11</c:v>
                </c:pt>
                <c:pt idx="16">
                  <c:v>50.2</c:v>
                </c:pt>
              </c:numCache>
            </c:numRef>
          </c:val>
          <c:extLst>
            <c:ext xmlns:c16="http://schemas.microsoft.com/office/drawing/2014/chart" uri="{C3380CC4-5D6E-409C-BE32-E72D297353CC}">
              <c16:uniqueId val="{00000000-6120-4448-93D3-948E35661C93}"/>
            </c:ext>
          </c:extLst>
        </c:ser>
        <c:ser>
          <c:idx val="1"/>
          <c:order val="1"/>
          <c:tx>
            <c:strRef>
              <c:f>Лист1!$C$1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61.760000000000005</c:v>
                </c:pt>
                <c:pt idx="1">
                  <c:v>78.52</c:v>
                </c:pt>
                <c:pt idx="2">
                  <c:v>69.740000000000009</c:v>
                </c:pt>
                <c:pt idx="3">
                  <c:v>68.960000000000008</c:v>
                </c:pt>
                <c:pt idx="4">
                  <c:v>64.53</c:v>
                </c:pt>
                <c:pt idx="5">
                  <c:v>67.460000000000008</c:v>
                </c:pt>
                <c:pt idx="6">
                  <c:v>66.260000000000005</c:v>
                </c:pt>
                <c:pt idx="7">
                  <c:v>73.42</c:v>
                </c:pt>
                <c:pt idx="8">
                  <c:v>60.92</c:v>
                </c:pt>
                <c:pt idx="9">
                  <c:v>71.650000000000006</c:v>
                </c:pt>
                <c:pt idx="10">
                  <c:v>66.990000000000009</c:v>
                </c:pt>
                <c:pt idx="11">
                  <c:v>76.679999999999993</c:v>
                </c:pt>
                <c:pt idx="12">
                  <c:v>63.53</c:v>
                </c:pt>
                <c:pt idx="13">
                  <c:v>72.03</c:v>
                </c:pt>
                <c:pt idx="14">
                  <c:v>71</c:v>
                </c:pt>
                <c:pt idx="15">
                  <c:v>66.84</c:v>
                </c:pt>
                <c:pt idx="16">
                  <c:v>72.33</c:v>
                </c:pt>
              </c:numCache>
            </c:numRef>
          </c:val>
          <c:extLst>
            <c:ext xmlns:c16="http://schemas.microsoft.com/office/drawing/2014/chart" uri="{C3380CC4-5D6E-409C-BE32-E72D297353CC}">
              <c16:uniqueId val="{00000001-6120-4448-93D3-948E35661C93}"/>
            </c:ext>
          </c:extLst>
        </c:ser>
        <c:ser>
          <c:idx val="2"/>
          <c:order val="2"/>
          <c:tx>
            <c:strRef>
              <c:f>Лист1!$D$1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73.960000000000008</c:v>
                </c:pt>
                <c:pt idx="1">
                  <c:v>78.44</c:v>
                </c:pt>
                <c:pt idx="2">
                  <c:v>70.34</c:v>
                </c:pt>
                <c:pt idx="3">
                  <c:v>69.08</c:v>
                </c:pt>
                <c:pt idx="4">
                  <c:v>68.23</c:v>
                </c:pt>
                <c:pt idx="5">
                  <c:v>65.05</c:v>
                </c:pt>
                <c:pt idx="6">
                  <c:v>68.460000000000008</c:v>
                </c:pt>
                <c:pt idx="7">
                  <c:v>72.52</c:v>
                </c:pt>
                <c:pt idx="8">
                  <c:v>68.37</c:v>
                </c:pt>
                <c:pt idx="9">
                  <c:v>64.23</c:v>
                </c:pt>
                <c:pt idx="10">
                  <c:v>72.33</c:v>
                </c:pt>
                <c:pt idx="11">
                  <c:v>77.289999999999992</c:v>
                </c:pt>
                <c:pt idx="12">
                  <c:v>68.06</c:v>
                </c:pt>
                <c:pt idx="13">
                  <c:v>70.430000000000007</c:v>
                </c:pt>
                <c:pt idx="14">
                  <c:v>69.88</c:v>
                </c:pt>
                <c:pt idx="15">
                  <c:v>70.91</c:v>
                </c:pt>
                <c:pt idx="16">
                  <c:v>68.319999999999993</c:v>
                </c:pt>
              </c:numCache>
            </c:numRef>
          </c:val>
          <c:extLst>
            <c:ext xmlns:c16="http://schemas.microsoft.com/office/drawing/2014/chart" uri="{C3380CC4-5D6E-409C-BE32-E72D297353CC}">
              <c16:uniqueId val="{00000002-6120-4448-93D3-948E35661C93}"/>
            </c:ext>
          </c:extLst>
        </c:ser>
        <c:ser>
          <c:idx val="3"/>
          <c:order val="3"/>
          <c:tx>
            <c:strRef>
              <c:f>Лист1!$E$1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78.569999999999993</c:v>
                </c:pt>
                <c:pt idx="1">
                  <c:v>75.960000000000008</c:v>
                </c:pt>
                <c:pt idx="2">
                  <c:v>71.510000000000005</c:v>
                </c:pt>
                <c:pt idx="3">
                  <c:v>69.680000000000007</c:v>
                </c:pt>
                <c:pt idx="4">
                  <c:v>64.259999999999991</c:v>
                </c:pt>
                <c:pt idx="5">
                  <c:v>74.64</c:v>
                </c:pt>
                <c:pt idx="6">
                  <c:v>66.67</c:v>
                </c:pt>
                <c:pt idx="7">
                  <c:v>76.39</c:v>
                </c:pt>
                <c:pt idx="8">
                  <c:v>65.81</c:v>
                </c:pt>
                <c:pt idx="9">
                  <c:v>71.83</c:v>
                </c:pt>
                <c:pt idx="10">
                  <c:v>71.92</c:v>
                </c:pt>
                <c:pt idx="11">
                  <c:v>78.78</c:v>
                </c:pt>
                <c:pt idx="12">
                  <c:v>67.47</c:v>
                </c:pt>
                <c:pt idx="13">
                  <c:v>72.41</c:v>
                </c:pt>
                <c:pt idx="14">
                  <c:v>74.53</c:v>
                </c:pt>
                <c:pt idx="15">
                  <c:v>67.41</c:v>
                </c:pt>
                <c:pt idx="16">
                  <c:v>67.89</c:v>
                </c:pt>
              </c:numCache>
            </c:numRef>
          </c:val>
          <c:extLst>
            <c:ext xmlns:c16="http://schemas.microsoft.com/office/drawing/2014/chart" uri="{C3380CC4-5D6E-409C-BE32-E72D297353CC}">
              <c16:uniqueId val="{00000000-4420-498B-8166-D3F342A68213}"/>
            </c:ext>
          </c:extLst>
        </c:ser>
        <c:ser>
          <c:idx val="4"/>
          <c:order val="4"/>
          <c:tx>
            <c:strRef>
              <c:f>Лист1!$F$1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64.13</c:v>
                </c:pt>
                <c:pt idx="1">
                  <c:v>77.16</c:v>
                </c:pt>
                <c:pt idx="2">
                  <c:v>70.8</c:v>
                </c:pt>
                <c:pt idx="3">
                  <c:v>69.740000000000009</c:v>
                </c:pt>
                <c:pt idx="4">
                  <c:v>75.349999999999994</c:v>
                </c:pt>
                <c:pt idx="5">
                  <c:v>74.08</c:v>
                </c:pt>
                <c:pt idx="6">
                  <c:v>78.64</c:v>
                </c:pt>
                <c:pt idx="7">
                  <c:v>68</c:v>
                </c:pt>
                <c:pt idx="8">
                  <c:v>69.42</c:v>
                </c:pt>
                <c:pt idx="9">
                  <c:v>67.739999999999995</c:v>
                </c:pt>
                <c:pt idx="10">
                  <c:v>61.27</c:v>
                </c:pt>
                <c:pt idx="11">
                  <c:v>72.38</c:v>
                </c:pt>
                <c:pt idx="12">
                  <c:v>68.34</c:v>
                </c:pt>
                <c:pt idx="13">
                  <c:v>66.53</c:v>
                </c:pt>
                <c:pt idx="14">
                  <c:v>77.78</c:v>
                </c:pt>
                <c:pt idx="15">
                  <c:v>67.209999999999994</c:v>
                </c:pt>
                <c:pt idx="16">
                  <c:v>72.510000000000005</c:v>
                </c:pt>
              </c:numCache>
            </c:numRef>
          </c:val>
          <c:extLst>
            <c:ext xmlns:c16="http://schemas.microsoft.com/office/drawing/2014/chart" uri="{C3380CC4-5D6E-409C-BE32-E72D297353CC}">
              <c16:uniqueId val="{00000000-D235-431E-B00B-6FBD42E86D61}"/>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
    <cx:plotArea>
      <cx:plotAreaRegion/>
    </cx:plotArea>
    <cx:legend pos="t" align="ctr" overlay="0">
      <cx:txPr>
        <a:bodyPr spcFirstLastPara="1" vertOverflow="ellipsis" horzOverflow="overflow" wrap="square" lIns="0" tIns="0" rIns="0" bIns="0" anchor="ctr" anchorCtr="1"/>
        <a:lstStyle/>
        <a:p>
          <a:pPr algn="ctr" rtl="0">
            <a:defRPr sz="2400"/>
          </a:pPr>
          <a:endParaRPr lang="ru-RU" sz="2400" b="0" i="0" u="none" strike="noStrike" kern="1200" baseline="0">
            <a:solidFill>
              <a:prstClr val="black">
                <a:lumMod val="65000"/>
                <a:lumOff val="35000"/>
              </a:prstClr>
            </a:solidFill>
            <a:latin typeface="Montserrat Medium"/>
          </a:endParaRPr>
        </a:p>
      </cx:txPr>
    </cx:legend>
  </cx:chart>
</cx:chartSpace>
</file>

<file path=ppt/charts/chartEx2.xml><?xml version="1.0" encoding="utf-8"?>
<cx:chartSpace xmlns:a="http://schemas.openxmlformats.org/drawingml/2006/main" xmlns:r="http://schemas.openxmlformats.org/officeDocument/2006/relationships" xmlns:cx="http://schemas.microsoft.com/office/drawing/2014/chartex">
  <cx:chart>
    <cx:plotArea>
      <cx:plotAreaRegion/>
    </cx:plotArea>
    <cx:legend pos="t" align="ctr" overlay="0">
      <cx:txPr>
        <a:bodyPr spcFirstLastPara="1" vertOverflow="ellipsis" horzOverflow="overflow" wrap="square" lIns="0" tIns="0" rIns="0" bIns="0" anchor="ctr" anchorCtr="1"/>
        <a:lstStyle/>
        <a:p>
          <a:pPr algn="ctr" rtl="0">
            <a:defRPr sz="2400"/>
          </a:pPr>
          <a:endParaRPr lang="ru-RU" sz="2400" b="0" i="0" u="none" strike="noStrike" kern="1200" baseline="0">
            <a:solidFill>
              <a:prstClr val="black">
                <a:lumMod val="65000"/>
                <a:lumOff val="35000"/>
              </a:prstClr>
            </a:solidFill>
            <a:latin typeface="Montserrat Medium"/>
          </a:endParaRPr>
        </a:p>
      </cx:txPr>
    </cx:legend>
  </cx:chart>
</cx:chartSpace>
</file>

<file path=ppt/charts/chartEx3.xml><?xml version="1.0" encoding="utf-8"?>
<cx:chartSpace xmlns:a="http://schemas.openxmlformats.org/drawingml/2006/main" xmlns:r="http://schemas.openxmlformats.org/officeDocument/2006/relationships" xmlns:cx="http://schemas.microsoft.com/office/drawing/2014/chartex">
  <cx:chart>
    <cx:plotArea>
      <cx:plotAreaRegion/>
    </cx:plotArea>
    <cx:legend pos="t" align="ctr" overlay="0">
      <cx:txPr>
        <a:bodyPr spcFirstLastPara="1" vertOverflow="ellipsis" horzOverflow="overflow" wrap="square" lIns="0" tIns="0" rIns="0" bIns="0" anchor="ctr" anchorCtr="1"/>
        <a:lstStyle/>
        <a:p>
          <a:pPr algn="ctr" rtl="0">
            <a:defRPr sz="2400"/>
          </a:pPr>
          <a:endParaRPr lang="ru-RU" sz="2400" b="0" i="0" u="none" strike="noStrike" kern="1200" baseline="0">
            <a:solidFill>
              <a:prstClr val="black">
                <a:lumMod val="65000"/>
                <a:lumOff val="35000"/>
              </a:prstClr>
            </a:solidFill>
            <a:latin typeface="Montserrat Medium"/>
          </a:endParaRPr>
        </a:p>
      </cx:txPr>
    </cx:legend>
  </cx:chart>
</cx:chartSpace>
</file>

<file path=ppt/charts/chartEx4.xml><?xml version="1.0" encoding="utf-8"?>
<cx:chartSpace xmlns:a="http://schemas.openxmlformats.org/drawingml/2006/main" xmlns:r="http://schemas.openxmlformats.org/officeDocument/2006/relationships" xmlns:cx="http://schemas.microsoft.com/office/drawing/2014/chartex">
  <cx:chart>
    <cx:plotArea>
      <cx:plotAreaRegion/>
    </cx:plotArea>
    <cx:legend pos="t" align="ctr" overlay="0">
      <cx:txPr>
        <a:bodyPr spcFirstLastPara="1" vertOverflow="ellipsis" horzOverflow="overflow" wrap="square" lIns="0" tIns="0" rIns="0" bIns="0" anchor="ctr" anchorCtr="1"/>
        <a:lstStyle/>
        <a:p>
          <a:pPr algn="ctr" rtl="0">
            <a:defRPr sz="2400"/>
          </a:pPr>
          <a:endParaRPr lang="ru-RU" sz="2400" b="0" i="0" u="none" strike="noStrike" kern="1200" baseline="0">
            <a:solidFill>
              <a:prstClr val="black">
                <a:lumMod val="65000"/>
                <a:lumOff val="35000"/>
              </a:prstClr>
            </a:solidFill>
            <a:latin typeface="Montserrat Medium"/>
          </a:endParaRPr>
        </a:p>
      </cx:txPr>
    </cx:legend>
  </cx:chart>
</cx:chartSpace>
</file>

<file path=ppt/charts/chartEx5.xml><?xml version="1.0" encoding="utf-8"?>
<cx:chartSpace xmlns:a="http://schemas.openxmlformats.org/drawingml/2006/main" xmlns:r="http://schemas.openxmlformats.org/officeDocument/2006/relationships" xmlns:cx="http://schemas.microsoft.com/office/drawing/2014/chartex">
  <cx:chart>
    <cx:plotArea>
      <cx:plotAreaRegion/>
    </cx:plotArea>
    <cx:legend pos="t" align="ctr" overlay="0">
      <cx:txPr>
        <a:bodyPr spcFirstLastPara="1" vertOverflow="ellipsis" horzOverflow="overflow" wrap="square" lIns="0" tIns="0" rIns="0" bIns="0" anchor="ctr" anchorCtr="1"/>
        <a:lstStyle/>
        <a:p>
          <a:pPr algn="ctr" rtl="0">
            <a:defRPr sz="2400"/>
          </a:pPr>
          <a:endParaRPr lang="ru-RU" sz="2400" b="0" i="0" u="none" strike="noStrike" kern="1200" baseline="0">
            <a:solidFill>
              <a:prstClr val="black">
                <a:lumMod val="65000"/>
                <a:lumOff val="35000"/>
              </a:prstClr>
            </a:solidFill>
            <a:latin typeface="Montserrat Medium"/>
          </a:endParaRPr>
        </a:p>
      </cx:txPr>
    </cx:legend>
  </cx:chart>
</cx: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3.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71A82C1-5FFE-99FC-44F7-8EBF2B1B988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30B3D208-D754-2459-EAA9-83F5DB931612}"/>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AF74271-1331-4452-881E-898437D3224A}" type="datetimeFigureOut">
              <a:rPr lang="ru-RU" smtClean="0"/>
              <a:t>16.07.2026</a:t>
            </a:fld>
            <a:endParaRPr lang="ru-RU"/>
          </a:p>
        </p:txBody>
      </p:sp>
      <p:sp>
        <p:nvSpPr>
          <p:cNvPr id="4" name="Нижний колонтитул 3">
            <a:extLst>
              <a:ext uri="{FF2B5EF4-FFF2-40B4-BE49-F238E27FC236}">
                <a16:creationId xmlns:a16="http://schemas.microsoft.com/office/drawing/2014/main" id="{C34E2EEE-26BA-EF38-8770-4D4B49411EFA}"/>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5F3650DF-EBD7-1244-E1D3-0E3B85624151}"/>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09DB568-9709-4CEA-A565-5ED5DEAE58BA}" type="slidenum">
              <a:rPr lang="ru-RU" smtClean="0"/>
              <a:t>‹#›</a:t>
            </a:fld>
            <a:endParaRPr lang="ru-RU"/>
          </a:p>
        </p:txBody>
      </p:sp>
    </p:spTree>
    <p:extLst>
      <p:ext uri="{BB962C8B-B14F-4D97-AF65-F5344CB8AC3E}">
        <p14:creationId xmlns:p14="http://schemas.microsoft.com/office/powerpoint/2010/main" val="2424561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71C531-2026-422A-AC09-D689914D3051}" type="datetimeFigureOut">
              <a:rPr lang="ru-RU" smtClean="0"/>
              <a:t>16.07.2026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AB3C417-27E4-4FB8-9B77-C7EDFB723A41}" type="slidenum">
              <a:rPr lang="ru-RU" smtClean="0"/>
              <a:t>‹#›</a:t>
            </a:fld>
            <a:endParaRPr lang="ru-RU"/>
          </a:p>
        </p:txBody>
      </p:sp>
    </p:spTree>
    <p:extLst>
      <p:ext uri="{BB962C8B-B14F-4D97-AF65-F5344CB8AC3E}">
        <p14:creationId xmlns:p14="http://schemas.microsoft.com/office/powerpoint/2010/main" val="1911838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2CD8070-D9CD-8D41-1F42-C33AE22D67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Заголовок 1">
            <a:extLst>
              <a:ext uri="{FF2B5EF4-FFF2-40B4-BE49-F238E27FC236}">
                <a16:creationId xmlns:a16="http://schemas.microsoft.com/office/drawing/2014/main" id="{5767F854-6F87-EA0C-1A9B-AB8A17037B9E}"/>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8" name="Текст 2">
            <a:extLst>
              <a:ext uri="{FF2B5EF4-FFF2-40B4-BE49-F238E27FC236}">
                <a16:creationId xmlns:a16="http://schemas.microsoft.com/office/drawing/2014/main" id="{A3AC097A-484F-D4FF-B96D-5C68211E0D8C}"/>
              </a:ext>
            </a:extLst>
          </p:cNvPr>
          <p:cNvSpPr>
            <a:spLocks noGrp="1"/>
          </p:cNvSpPr>
          <p:nvPr>
            <p:ph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649036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Заголовок раздела">
    <p:spTree>
      <p:nvGrpSpPr>
        <p:cNvPr id="1" name=""/>
        <p:cNvGrpSpPr/>
        <p:nvPr/>
      </p:nvGrpSpPr>
      <p:grpSpPr>
        <a:xfrm>
          <a:off x="0" y="0"/>
          <a:ext cx="0" cy="0"/>
          <a:chOff x="0" y="0"/>
          <a:chExt cx="0" cy="0"/>
        </a:xfrm>
      </p:grpSpPr>
      <p:sp>
        <p:nvSpPr>
          <p:cNvPr id="14" name="Рисунок 13">
            <a:extLst>
              <a:ext uri="{FF2B5EF4-FFF2-40B4-BE49-F238E27FC236}">
                <a16:creationId xmlns:a16="http://schemas.microsoft.com/office/drawing/2014/main" id="{2C1D20F5-CE80-6AB5-012B-ED08711CB1A0}"/>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9 w 12192000"/>
              <a:gd name="connsiteY3" fmla="*/ 6858000 h 6858000"/>
              <a:gd name="connsiteX4" fmla="*/ 12191999 w 12192000"/>
              <a:gd name="connsiteY4" fmla="*/ 3430270 h 6858000"/>
              <a:gd name="connsiteX5" fmla="*/ 8764269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12191999" y="6858000"/>
                </a:lnTo>
                <a:lnTo>
                  <a:pt x="12191999" y="3430270"/>
                </a:lnTo>
                <a:cubicBezTo>
                  <a:pt x="12191999" y="5329555"/>
                  <a:pt x="10662919" y="6858000"/>
                  <a:pt x="8764269"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
        <p:nvSpPr>
          <p:cNvPr id="17" name="Полилиния: фигура 16">
            <a:extLst>
              <a:ext uri="{FF2B5EF4-FFF2-40B4-BE49-F238E27FC236}">
                <a16:creationId xmlns:a16="http://schemas.microsoft.com/office/drawing/2014/main" id="{65A9FB47-03F0-836A-5245-19852DA4EDB5}"/>
              </a:ext>
            </a:extLst>
          </p:cNvPr>
          <p:cNvSpPr/>
          <p:nvPr/>
        </p:nvSpPr>
        <p:spPr>
          <a:xfrm>
            <a:off x="8764269" y="3430270"/>
            <a:ext cx="3427730" cy="3427729"/>
          </a:xfrm>
          <a:custGeom>
            <a:avLst/>
            <a:gdLst>
              <a:gd name="connsiteX0" fmla="*/ 3427730 w 3427730"/>
              <a:gd name="connsiteY0" fmla="*/ 0 h 3427729"/>
              <a:gd name="connsiteX1" fmla="*/ 0 w 3427730"/>
              <a:gd name="connsiteY1" fmla="*/ 3427730 h 3427729"/>
              <a:gd name="connsiteX2" fmla="*/ 3427730 w 3427730"/>
              <a:gd name="connsiteY2" fmla="*/ 3427730 h 3427729"/>
              <a:gd name="connsiteX3" fmla="*/ 3427730 w 3427730"/>
              <a:gd name="connsiteY3" fmla="*/ 0 h 3427729"/>
            </a:gdLst>
            <a:ahLst/>
            <a:cxnLst>
              <a:cxn ang="0">
                <a:pos x="connsiteX0" y="connsiteY0"/>
              </a:cxn>
              <a:cxn ang="0">
                <a:pos x="connsiteX1" y="connsiteY1"/>
              </a:cxn>
              <a:cxn ang="0">
                <a:pos x="connsiteX2" y="connsiteY2"/>
              </a:cxn>
              <a:cxn ang="0">
                <a:pos x="connsiteX3" y="connsiteY3"/>
              </a:cxn>
            </a:cxnLst>
            <a:rect l="l" t="t" r="r" b="b"/>
            <a:pathLst>
              <a:path w="3427730" h="3427729">
                <a:moveTo>
                  <a:pt x="3427730" y="0"/>
                </a:moveTo>
                <a:cubicBezTo>
                  <a:pt x="3427730" y="1899285"/>
                  <a:pt x="1898650" y="3427730"/>
                  <a:pt x="0" y="3427730"/>
                </a:cubicBezTo>
                <a:lnTo>
                  <a:pt x="3427730" y="3427730"/>
                </a:lnTo>
                <a:lnTo>
                  <a:pt x="3427730" y="0"/>
                </a:lnTo>
                <a:close/>
              </a:path>
            </a:pathLst>
          </a:custGeom>
          <a:solidFill>
            <a:srgbClr val="138189"/>
          </a:solidFill>
          <a:ln w="6350" cap="flat">
            <a:noFill/>
            <a:prstDash val="solid"/>
            <a:miter/>
          </a:ln>
        </p:spPr>
        <p:txBody>
          <a:bodyPr rtlCol="0" anchor="ctr"/>
          <a:lstStyle/>
          <a:p>
            <a:endParaRPr lang="ru-RU"/>
          </a:p>
        </p:txBody>
      </p:sp>
    </p:spTree>
    <p:extLst>
      <p:ext uri="{BB962C8B-B14F-4D97-AF65-F5344CB8AC3E}">
        <p14:creationId xmlns:p14="http://schemas.microsoft.com/office/powerpoint/2010/main" val="102330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Заголовок раздела">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F53D96DD-D849-71BA-6111-25ADD9B57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9" name="Рисунок 18">
            <a:extLst>
              <a:ext uri="{FF2B5EF4-FFF2-40B4-BE49-F238E27FC236}">
                <a16:creationId xmlns:a16="http://schemas.microsoft.com/office/drawing/2014/main" id="{E797736F-CF0D-0124-7BE7-75B7E6853122}"/>
              </a:ext>
            </a:extLst>
          </p:cNvPr>
          <p:cNvSpPr>
            <a:spLocks noGrp="1"/>
          </p:cNvSpPr>
          <p:nvPr>
            <p:ph type="pic" sz="quarter" idx="10" hasCustomPrompt="1"/>
          </p:nvPr>
        </p:nvSpPr>
        <p:spPr>
          <a:xfrm>
            <a:off x="311150" y="341630"/>
            <a:ext cx="6174740" cy="6174740"/>
          </a:xfrm>
          <a:custGeom>
            <a:avLst/>
            <a:gdLst>
              <a:gd name="connsiteX0" fmla="*/ 3087371 w 6174740"/>
              <a:gd name="connsiteY0" fmla="*/ 0 h 6174740"/>
              <a:gd name="connsiteX1" fmla="*/ 4813490 w 6174740"/>
              <a:gd name="connsiteY1" fmla="*/ 527309 h 6174740"/>
              <a:gd name="connsiteX2" fmla="*/ 4992272 w 6174740"/>
              <a:gd name="connsiteY2" fmla="*/ 661004 h 6174740"/>
              <a:gd name="connsiteX3" fmla="*/ 5051169 w 6174740"/>
              <a:gd name="connsiteY3" fmla="*/ 705048 h 6174740"/>
              <a:gd name="connsiteX4" fmla="*/ 5270421 w 6174740"/>
              <a:gd name="connsiteY4" fmla="*/ 904320 h 6174740"/>
              <a:gd name="connsiteX5" fmla="*/ 6174740 w 6174740"/>
              <a:gd name="connsiteY5" fmla="*/ 3087370 h 6174740"/>
              <a:gd name="connsiteX6" fmla="*/ 6035981 w 6174740"/>
              <a:gd name="connsiteY6" fmla="*/ 4005410 h 6174740"/>
              <a:gd name="connsiteX7" fmla="*/ 5802213 w 6174740"/>
              <a:gd name="connsiteY7" fmla="*/ 4558935 h 6174740"/>
              <a:gd name="connsiteX8" fmla="*/ 4559217 w 6174740"/>
              <a:gd name="connsiteY8" fmla="*/ 5802085 h 6174740"/>
              <a:gd name="connsiteX9" fmla="*/ 3557662 w 6174740"/>
              <a:gd name="connsiteY9" fmla="*/ 6139164 h 6174740"/>
              <a:gd name="connsiteX10" fmla="*/ 3403119 w 6174740"/>
              <a:gd name="connsiteY10" fmla="*/ 6158799 h 6174740"/>
              <a:gd name="connsiteX11" fmla="*/ 3246290 w 6174740"/>
              <a:gd name="connsiteY11" fmla="*/ 6170723 h 6174740"/>
              <a:gd name="connsiteX12" fmla="*/ 3087370 w 6174740"/>
              <a:gd name="connsiteY12" fmla="*/ 6174740 h 6174740"/>
              <a:gd name="connsiteX13" fmla="*/ 2928506 w 6174740"/>
              <a:gd name="connsiteY13" fmla="*/ 6170723 h 6174740"/>
              <a:gd name="connsiteX14" fmla="*/ 0 w 6174740"/>
              <a:gd name="connsiteY14" fmla="*/ 3087370 h 6174740"/>
              <a:gd name="connsiteX15" fmla="*/ 3087371 w 6174740"/>
              <a:gd name="connsiteY15" fmla="*/ 0 h 617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40" h="6174740">
                <a:moveTo>
                  <a:pt x="3087371" y="0"/>
                </a:moveTo>
                <a:cubicBezTo>
                  <a:pt x="3726736" y="0"/>
                  <a:pt x="4320739" y="194400"/>
                  <a:pt x="4813490" y="527309"/>
                </a:cubicBezTo>
                <a:lnTo>
                  <a:pt x="4992272" y="661004"/>
                </a:lnTo>
                <a:lnTo>
                  <a:pt x="5051169" y="705048"/>
                </a:lnTo>
                <a:cubicBezTo>
                  <a:pt x="5127411" y="767969"/>
                  <a:pt x="5200581" y="834479"/>
                  <a:pt x="5270421" y="904320"/>
                </a:cubicBezTo>
                <a:cubicBezTo>
                  <a:pt x="5829142" y="1463040"/>
                  <a:pt x="6174740" y="2234883"/>
                  <a:pt x="6174740" y="3087370"/>
                </a:cubicBezTo>
                <a:cubicBezTo>
                  <a:pt x="6174740" y="3407053"/>
                  <a:pt x="6126163" y="3715395"/>
                  <a:pt x="6035981" y="4005410"/>
                </a:cubicBezTo>
                <a:cubicBezTo>
                  <a:pt x="5975860" y="4198754"/>
                  <a:pt x="5897249" y="4383952"/>
                  <a:pt x="5802213" y="4558935"/>
                </a:cubicBezTo>
                <a:cubicBezTo>
                  <a:pt x="5517105" y="5083885"/>
                  <a:pt x="5084177" y="5516897"/>
                  <a:pt x="4559217" y="5802085"/>
                </a:cubicBezTo>
                <a:cubicBezTo>
                  <a:pt x="4252991" y="5968444"/>
                  <a:pt x="3915448" y="6084501"/>
                  <a:pt x="3557662" y="6139164"/>
                </a:cubicBezTo>
                <a:cubicBezTo>
                  <a:pt x="3506550" y="6146972"/>
                  <a:pt x="3455025" y="6153528"/>
                  <a:pt x="3403119" y="6158799"/>
                </a:cubicBezTo>
                <a:cubicBezTo>
                  <a:pt x="3351213" y="6164070"/>
                  <a:pt x="3298926" y="6168055"/>
                  <a:pt x="3246290" y="6170723"/>
                </a:cubicBezTo>
                <a:lnTo>
                  <a:pt x="3087370" y="6174740"/>
                </a:lnTo>
                <a:lnTo>
                  <a:pt x="2928506" y="6170723"/>
                </a:lnTo>
                <a:cubicBezTo>
                  <a:pt x="1297346" y="6088026"/>
                  <a:pt x="0" y="4739065"/>
                  <a:pt x="0" y="3087370"/>
                </a:cubicBezTo>
                <a:cubicBezTo>
                  <a:pt x="0" y="1382395"/>
                  <a:pt x="1382395" y="0"/>
                  <a:pt x="3087371" y="0"/>
                </a:cubicBezTo>
                <a:close/>
              </a:path>
            </a:pathLst>
          </a:custGeom>
        </p:spPr>
        <p:txBody>
          <a:bodyPr wrap="square" anchor="ctr">
            <a:noAutofit/>
          </a:bodyPr>
          <a:lstStyle>
            <a:lvl1pPr marL="0" indent="0" algn="ctr">
              <a:buFontTx/>
              <a:buNone/>
              <a:defRPr/>
            </a:lvl1pPr>
          </a:lstStyle>
          <a:p>
            <a:r>
              <a:rPr lang="ru-RU" dirty="0"/>
              <a:t>Фото</a:t>
            </a:r>
          </a:p>
        </p:txBody>
      </p:sp>
      <p:sp>
        <p:nvSpPr>
          <p:cNvPr id="23" name="Объект 2">
            <a:extLst>
              <a:ext uri="{FF2B5EF4-FFF2-40B4-BE49-F238E27FC236}">
                <a16:creationId xmlns:a16="http://schemas.microsoft.com/office/drawing/2014/main" id="{9F91FFF6-4C03-7D93-625D-47EC299240FA}"/>
              </a:ext>
            </a:extLst>
          </p:cNvPr>
          <p:cNvSpPr>
            <a:spLocks noGrp="1"/>
          </p:cNvSpPr>
          <p:nvPr>
            <p:ph idx="1"/>
          </p:nvPr>
        </p:nvSpPr>
        <p:spPr>
          <a:xfrm>
            <a:off x="6797040" y="1097281"/>
            <a:ext cx="4663440" cy="5562599"/>
          </a:xfrm>
        </p:spPr>
        <p:txBody>
          <a:bodyPr/>
          <a:lstStyle>
            <a:lvl1pPr algn="l">
              <a:defRPr lang="ru-RU" dirty="0" smtClean="0">
                <a:solidFill>
                  <a:schemeClr val="bg1"/>
                </a:solidFill>
                <a:latin typeface="Montserrat regular" panose="00000500000000000000" pitchFamily="2" charset="-52"/>
              </a:defRPr>
            </a:lvl1pPr>
            <a:lvl2pPr marL="457200" indent="0" algn="l">
              <a:buFontTx/>
              <a:buNone/>
              <a:defRPr lang="ru-RU" dirty="0" smtClean="0">
                <a:solidFill>
                  <a:schemeClr val="bg1"/>
                </a:solidFill>
                <a:latin typeface="Montserrat regular" panose="00000500000000000000" pitchFamily="2" charset="-52"/>
              </a:defRPr>
            </a:lvl2pPr>
            <a:lvl3pPr marL="914400" indent="0" algn="l">
              <a:buFontTx/>
              <a:buNone/>
              <a:defRPr lang="ru-RU" dirty="0" smtClean="0">
                <a:solidFill>
                  <a:schemeClr val="bg1"/>
                </a:solidFill>
                <a:latin typeface="Montserrat regular" panose="00000500000000000000" pitchFamily="2" charset="-52"/>
              </a:defRPr>
            </a:lvl3pPr>
            <a:lvl4pPr marL="1371600" indent="0" algn="l">
              <a:buFontTx/>
              <a:buNone/>
              <a:defRPr lang="ru-RU" dirty="0" smtClean="0">
                <a:solidFill>
                  <a:schemeClr val="bg1"/>
                </a:solidFill>
                <a:latin typeface="Montserrat regular" panose="00000500000000000000" pitchFamily="2" charset="-52"/>
              </a:defRPr>
            </a:lvl4pPr>
            <a:lvl5pPr marL="1828800" indent="0" algn="l">
              <a:buFontTx/>
              <a:buNone/>
              <a:defRPr lang="ru-RU" dirty="0">
                <a:solidFill>
                  <a:schemeClr val="bg1"/>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89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marL="3429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1pPr>
            <a:lvl2pPr marL="8001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2pPr>
            <a:lvl3pPr marL="12573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3pPr>
            <a:lvl4pPr marL="1657350" indent="-28575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4pPr>
            <a:lvl5pPr marL="2114550" indent="-285750" algn="l">
              <a:buClr>
                <a:srgbClr val="138189"/>
              </a:buClr>
              <a:buFont typeface="Arial" panose="020B0604020202020204" pitchFamily="34" charset="0"/>
              <a:buChar char="•"/>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7969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EBA04DC2-40A0-83AD-C210-4FB4ACA435CE}"/>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654E0DCD-021D-F45C-2EDF-22567DC72B9C}"/>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44253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821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AE1843D4-49AC-1F6A-A790-A50BD02BDF67}"/>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Объект 2">
            <a:extLst>
              <a:ext uri="{FF2B5EF4-FFF2-40B4-BE49-F238E27FC236}">
                <a16:creationId xmlns:a16="http://schemas.microsoft.com/office/drawing/2014/main" id="{0D165736-A4CD-E14C-E750-388DB8D36EF2}"/>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7641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17495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A1DDF331-2770-C4DD-6ACE-560DF3BAD0E4}"/>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3400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D5270E1-4BAB-A5BC-91CF-58DB05B928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38804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pic>
        <p:nvPicPr>
          <p:cNvPr id="32" name="Рисунок 31">
            <a:extLst>
              <a:ext uri="{FF2B5EF4-FFF2-40B4-BE49-F238E27FC236}">
                <a16:creationId xmlns:a16="http://schemas.microsoft.com/office/drawing/2014/main" id="{C76EB2BD-F2B4-D605-EF79-8FBD2DA6A4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8" name="Рисунок 27">
            <a:extLst>
              <a:ext uri="{FF2B5EF4-FFF2-40B4-BE49-F238E27FC236}">
                <a16:creationId xmlns:a16="http://schemas.microsoft.com/office/drawing/2014/main" id="{598F62C9-8BAB-8957-DA8D-D17A7AC685DC}"/>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5334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cubicBezTo>
                  <a:pt x="12192000" y="3799205"/>
                  <a:pt x="9133205" y="6858000"/>
                  <a:pt x="5334000"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Tree>
    <p:extLst>
      <p:ext uri="{BB962C8B-B14F-4D97-AF65-F5344CB8AC3E}">
        <p14:creationId xmlns:p14="http://schemas.microsoft.com/office/powerpoint/2010/main" val="62635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70FFDF-0F1C-1BDE-2C7C-6F1EEA51EC92}"/>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3" name="Текст 2">
            <a:extLst>
              <a:ext uri="{FF2B5EF4-FFF2-40B4-BE49-F238E27FC236}">
                <a16:creationId xmlns:a16="http://schemas.microsoft.com/office/drawing/2014/main" id="{3C42A32B-87BF-A1C4-AE44-6C01AC3A9436}"/>
              </a:ext>
            </a:extLst>
          </p:cNvPr>
          <p:cNvSpPr>
            <a:spLocks noGrp="1"/>
          </p:cNvSpPr>
          <p:nvPr>
            <p:ph type="body"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143279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3" r:id="rId4"/>
    <p:sldLayoutId id="2147483669" r:id="rId5"/>
    <p:sldLayoutId id="2147483664" r:id="rId6"/>
    <p:sldLayoutId id="2147483668" r:id="rId7"/>
    <p:sldLayoutId id="2147483665" r:id="rId8"/>
    <p:sldLayoutId id="2147483651" r:id="rId9"/>
    <p:sldLayoutId id="2147483661" r:id="rId10"/>
    <p:sldLayoutId id="2147483662" r:id="rId11"/>
  </p:sldLayoutIdLst>
  <p:hf sldNum="0" hdr="0" dt="0"/>
  <p:txStyles>
    <p:title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4/relationships/chartEx" Target="../charts/chartEx1.xml"/><Relationship Id="rId1" Type="http://schemas.openxmlformats.org/officeDocument/2006/relationships/slideLayout" Target="../slideLayouts/slideLayout6.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4/relationships/chartEx" Target="../charts/chartEx2.xml"/><Relationship Id="rId1" Type="http://schemas.openxmlformats.org/officeDocument/2006/relationships/slideLayout" Target="../slideLayouts/slideLayout6.xml"/><Relationship Id="rId4" Type="http://schemas.openxmlformats.org/officeDocument/2006/relationships/chart" Target="../charts/char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4/relationships/chartEx" Target="../charts/chartEx3.xml"/><Relationship Id="rId1" Type="http://schemas.openxmlformats.org/officeDocument/2006/relationships/slideLayout" Target="../slideLayouts/slideLayout6.xml"/><Relationship Id="rId4" Type="http://schemas.openxmlformats.org/officeDocument/2006/relationships/chart" Target="../charts/char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4/relationships/chartEx" Target="../charts/chartEx4.xml"/><Relationship Id="rId1" Type="http://schemas.openxmlformats.org/officeDocument/2006/relationships/slideLayout" Target="../slideLayouts/slideLayout6.xml"/><Relationship Id="rId4" Type="http://schemas.openxmlformats.org/officeDocument/2006/relationships/chart" Target="../charts/chart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4/relationships/chartEx" Target="../charts/chartEx5.xml"/><Relationship Id="rId1" Type="http://schemas.openxmlformats.org/officeDocument/2006/relationships/slideLayout" Target="../slideLayouts/slideLayout6.xml"/><Relationship Id="rId4" Type="http://schemas.openxmlformats.org/officeDocument/2006/relationships/chart" Target="../charts/chart2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006AD5E-8059-51D8-7B2E-A3A2EF52D8CE}"/>
              </a:ext>
            </a:extLst>
          </p:cNvPr>
          <p:cNvSpPr>
            <a:spLocks noGrp="1"/>
          </p:cNvSpPr>
          <p:nvPr>
            <p:ph type="title"/>
          </p:nvPr>
        </p:nvSpPr>
        <p:spPr>
          <a:xfrm>
            <a:off x="731108" y="4317863"/>
            <a:ext cx="10515600" cy="972343"/>
          </a:xfrm>
        </p:spPr>
        <p:txBody>
          <a:bodyPr>
            <a:noAutofit/>
          </a:bodyPr>
          <a:lstStyle/>
          <a:p>
            <a:r>
              <a:rPr lang="ru-RU" sz="2800" b="1" dirty="0"/>
              <a:t>Результаты Всероссийских проверочных работ (ВПР)  </a:t>
            </a:r>
            <a:br>
              <a:rPr lang="ru-RU" sz="2800" b="1" dirty="0"/>
            </a:br>
            <a:r>
              <a:rPr lang="ru-RU" sz="2800" b="1" dirty="0"/>
              <a:t>в  Приморском крае</a:t>
            </a:r>
            <a:br>
              <a:rPr lang="ru-RU" sz="2800" b="1" dirty="0"/>
            </a:br>
            <a:br>
              <a:rPr lang="ru-RU" sz="2800" b="1" dirty="0"/>
            </a:br>
            <a:r>
              <a:rPr lang="ru-RU" sz="2800" b="1" dirty="0"/>
              <a:t>2026 год</a:t>
            </a:r>
            <a:br>
              <a:rPr lang="ru-RU" sz="2800" b="1" dirty="0"/>
            </a:br>
            <a:r>
              <a:rPr lang="ru-RU" sz="2800" b="1" dirty="0"/>
              <a:t>4 класс</a:t>
            </a:r>
          </a:p>
        </p:txBody>
      </p:sp>
    </p:spTree>
    <p:extLst>
      <p:ext uri="{BB962C8B-B14F-4D97-AF65-F5344CB8AC3E}">
        <p14:creationId xmlns:p14="http://schemas.microsoft.com/office/powerpoint/2010/main" val="205670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400" b="1" dirty="0"/>
              <a:t>Распределение участников по отметкам, %</a:t>
            </a:r>
          </a:p>
        </p:txBody>
      </p:sp>
      <p:sp>
        <p:nvSpPr>
          <p:cNvPr id="5" name="TextBox 4">
            <a:extLst>
              <a:ext uri="{FF2B5EF4-FFF2-40B4-BE49-F238E27FC236}">
                <a16:creationId xmlns:a16="http://schemas.microsoft.com/office/drawing/2014/main" id="{1837015F-1274-4A33-8BE8-CFEF6626AB5E}"/>
              </a:ext>
            </a:extLst>
          </p:cNvPr>
          <p:cNvSpPr txBox="1"/>
          <p:nvPr/>
        </p:nvSpPr>
        <p:spPr>
          <a:xfrm>
            <a:off x="10562067" y="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4  класс</a:t>
            </a:r>
          </a:p>
        </p:txBody>
      </p:sp>
      <p:graphicFrame>
        <p:nvGraphicFramePr>
          <p:cNvPr id="9" name="Диаграмма 8">
            <a:extLst>
              <a:ext uri="{FF2B5EF4-FFF2-40B4-BE49-F238E27FC236}">
                <a16:creationId xmlns:a16="http://schemas.microsoft.com/office/drawing/2014/main" id="{38E83C96-E8C1-49A7-AC3C-AAC559BF8DC3}"/>
              </a:ext>
            </a:extLst>
          </p:cNvPr>
          <p:cNvGraphicFramePr>
            <a:graphicFrameLocks/>
          </p:cNvGraphicFramePr>
          <p:nvPr>
            <p:extLst>
              <p:ext uri="{D42A27DB-BD31-4B8C-83A1-F6EECF244321}">
                <p14:modId xmlns:p14="http://schemas.microsoft.com/office/powerpoint/2010/main" val="756508835"/>
              </p:ext>
            </p:extLst>
          </p:nvPr>
        </p:nvGraphicFramePr>
        <p:xfrm>
          <a:off x="343949" y="805343"/>
          <a:ext cx="11618752" cy="58471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16037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7" name="TextBox 6">
            <a:extLst>
              <a:ext uri="{FF2B5EF4-FFF2-40B4-BE49-F238E27FC236}">
                <a16:creationId xmlns:a16="http://schemas.microsoft.com/office/drawing/2014/main" id="{40213088-203A-400C-9F4B-0D7DE056DEC2}"/>
              </a:ext>
            </a:extLst>
          </p:cNvPr>
          <p:cNvSpPr txBox="1"/>
          <p:nvPr/>
        </p:nvSpPr>
        <p:spPr>
          <a:xfrm>
            <a:off x="10562067" y="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4  класс</a:t>
            </a:r>
          </a:p>
        </p:txBody>
      </p:sp>
      <p:graphicFrame>
        <p:nvGraphicFramePr>
          <p:cNvPr id="8" name="Диаграмма 7">
            <a:extLst>
              <a:ext uri="{FF2B5EF4-FFF2-40B4-BE49-F238E27FC236}">
                <a16:creationId xmlns:a16="http://schemas.microsoft.com/office/drawing/2014/main" id="{A92F91A6-E2B2-4376-BCFC-99C7456D4342}"/>
              </a:ext>
            </a:extLst>
          </p:cNvPr>
          <p:cNvGraphicFramePr>
            <a:graphicFrameLocks/>
          </p:cNvGraphicFramePr>
          <p:nvPr>
            <p:extLst>
              <p:ext uri="{D42A27DB-BD31-4B8C-83A1-F6EECF244321}">
                <p14:modId xmlns:p14="http://schemas.microsoft.com/office/powerpoint/2010/main" val="1474565437"/>
              </p:ext>
            </p:extLst>
          </p:nvPr>
        </p:nvGraphicFramePr>
        <p:xfrm>
          <a:off x="614914" y="1391573"/>
          <a:ext cx="10945715" cy="4987455"/>
        </p:xfrm>
        <a:graphic>
          <a:graphicData uri="http://schemas.openxmlformats.org/drawingml/2006/chart">
            <c:chart xmlns:c="http://schemas.openxmlformats.org/drawingml/2006/chart" xmlns:r="http://schemas.openxmlformats.org/officeDocument/2006/relationships" r:id="rId2"/>
          </a:graphicData>
        </a:graphic>
      </p:graphicFrame>
      <p:sp>
        <p:nvSpPr>
          <p:cNvPr id="5" name="Стрелка: пятиугольник 4">
            <a:extLst>
              <a:ext uri="{FF2B5EF4-FFF2-40B4-BE49-F238E27FC236}">
                <a16:creationId xmlns:a16="http://schemas.microsoft.com/office/drawing/2014/main" id="{8227DE84-9BEC-4D9A-8436-20CA7756A6F0}"/>
              </a:ext>
            </a:extLst>
          </p:cNvPr>
          <p:cNvSpPr/>
          <p:nvPr/>
        </p:nvSpPr>
        <p:spPr>
          <a:xfrm rot="5400000">
            <a:off x="5412568" y="108034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
        <p:nvSpPr>
          <p:cNvPr id="9" name="Стрелка: пятиугольник 8">
            <a:extLst>
              <a:ext uri="{FF2B5EF4-FFF2-40B4-BE49-F238E27FC236}">
                <a16:creationId xmlns:a16="http://schemas.microsoft.com/office/drawing/2014/main" id="{133A63D7-8F2A-4A56-8338-DB03DFC03989}"/>
              </a:ext>
            </a:extLst>
          </p:cNvPr>
          <p:cNvSpPr/>
          <p:nvPr/>
        </p:nvSpPr>
        <p:spPr>
          <a:xfrm rot="5400000">
            <a:off x="9697697" y="108034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0" name="Стрелка: пятиугольник 9">
            <a:extLst>
              <a:ext uri="{FF2B5EF4-FFF2-40B4-BE49-F238E27FC236}">
                <a16:creationId xmlns:a16="http://schemas.microsoft.com/office/drawing/2014/main" id="{949456B5-3442-4C3D-95A7-9E9EFA1CF0BD}"/>
              </a:ext>
            </a:extLst>
          </p:cNvPr>
          <p:cNvSpPr/>
          <p:nvPr/>
        </p:nvSpPr>
        <p:spPr>
          <a:xfrm rot="5400000">
            <a:off x="7785550" y="108034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p>
        </p:txBody>
      </p:sp>
    </p:spTree>
    <p:extLst>
      <p:ext uri="{BB962C8B-B14F-4D97-AF65-F5344CB8AC3E}">
        <p14:creationId xmlns:p14="http://schemas.microsoft.com/office/powerpoint/2010/main" val="3516134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791767" y="138499"/>
            <a:ext cx="6688455" cy="509260"/>
          </a:xfrm>
        </p:spPr>
        <p:txBody>
          <a:bodyPr>
            <a:noAutofit/>
          </a:bodyPr>
          <a:lstStyle/>
          <a:p>
            <a:r>
              <a:rPr lang="ru-RU" sz="2600" dirty="0"/>
              <a:t>Выполнение заданий группами участников, %</a:t>
            </a:r>
          </a:p>
        </p:txBody>
      </p:sp>
      <p:sp>
        <p:nvSpPr>
          <p:cNvPr id="8" name="TextBox 7">
            <a:extLst>
              <a:ext uri="{FF2B5EF4-FFF2-40B4-BE49-F238E27FC236}">
                <a16:creationId xmlns:a16="http://schemas.microsoft.com/office/drawing/2014/main" id="{C8E81492-D360-430A-B006-13408A976A36}"/>
              </a:ext>
            </a:extLst>
          </p:cNvPr>
          <p:cNvSpPr txBox="1"/>
          <p:nvPr/>
        </p:nvSpPr>
        <p:spPr>
          <a:xfrm>
            <a:off x="10562067" y="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4  класс</a:t>
            </a:r>
          </a:p>
        </p:txBody>
      </p:sp>
      <p:pic>
        <p:nvPicPr>
          <p:cNvPr id="3" name="Рисунок 2">
            <a:extLst>
              <a:ext uri="{FF2B5EF4-FFF2-40B4-BE49-F238E27FC236}">
                <a16:creationId xmlns:a16="http://schemas.microsoft.com/office/drawing/2014/main" id="{FC56A061-79B9-4450-8F80-F9DB20980B67}"/>
              </a:ext>
            </a:extLst>
          </p:cNvPr>
          <p:cNvPicPr>
            <a:picLocks noChangeAspect="1"/>
          </p:cNvPicPr>
          <p:nvPr/>
        </p:nvPicPr>
        <p:blipFill rotWithShape="1">
          <a:blip r:embed="rId2">
            <a:extLst>
              <a:ext uri="{28A0092B-C50C-407E-A947-70E740481C1C}">
                <a14:useLocalDpi xmlns:a14="http://schemas.microsoft.com/office/drawing/2010/main" val="0"/>
              </a:ext>
            </a:extLst>
          </a:blip>
          <a:srcRect t="12895"/>
          <a:stretch/>
        </p:blipFill>
        <p:spPr>
          <a:xfrm>
            <a:off x="2083355" y="1166068"/>
            <a:ext cx="8478712" cy="4923601"/>
          </a:xfrm>
          <a:prstGeom prst="rect">
            <a:avLst/>
          </a:prstGeom>
        </p:spPr>
      </p:pic>
    </p:spTree>
    <p:extLst>
      <p:ext uri="{BB962C8B-B14F-4D97-AF65-F5344CB8AC3E}">
        <p14:creationId xmlns:p14="http://schemas.microsoft.com/office/powerpoint/2010/main" val="2545194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0"/>
            <a:ext cx="8357133" cy="549419"/>
          </a:xfrm>
        </p:spPr>
        <p:txBody>
          <a:bodyPr>
            <a:noAutofit/>
          </a:bodyPr>
          <a:lstStyle/>
          <a:p>
            <a:r>
              <a:rPr lang="ru-RU" b="1" dirty="0"/>
              <a:t>Сравнение отметок за работу с отметками по журналу</a:t>
            </a:r>
          </a:p>
        </p:txBody>
      </p:sp>
      <mc:AlternateContent xmlns:mc="http://schemas.openxmlformats.org/markup-compatibility/2006" xmlns:cx1="http://schemas.microsoft.com/office/drawing/2015/9/8/chartex">
        <mc:Choice Requires="cx1">
          <p:graphicFrame>
            <p:nvGraphicFramePr>
              <p:cNvPr id="5" name="Диаграмма 4">
                <a:extLst>
                  <a:ext uri="{FF2B5EF4-FFF2-40B4-BE49-F238E27FC236}">
                    <a16:creationId xmlns:a16="http://schemas.microsoft.com/office/drawing/2014/main" id="{68E21545-EECE-4C90-9FCA-0E69A699428B}"/>
                  </a:ext>
                </a:extLst>
              </p:cNvPr>
              <p:cNvGraphicFramePr/>
              <p:nvPr>
                <p:extLst/>
              </p:nvPr>
            </p:nvGraphicFramePr>
            <p:xfrm>
              <a:off x="1760151" y="1150552"/>
              <a:ext cx="8128000" cy="541866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Диаграмма 4">
                <a:extLst>
                  <a:ext uri="{FF2B5EF4-FFF2-40B4-BE49-F238E27FC236}">
                    <a16:creationId xmlns:a16="http://schemas.microsoft.com/office/drawing/2014/main" id="{68E21545-EECE-4C90-9FCA-0E69A699428B}"/>
                  </a:ext>
                </a:extLst>
              </p:cNvPr>
              <p:cNvPicPr>
                <a:picLocks noGrp="1" noRot="1" noChangeAspect="1" noMove="1" noResize="1" noEditPoints="1" noAdjustHandles="1" noChangeArrowheads="1" noChangeShapeType="1"/>
              </p:cNvPicPr>
              <p:nvPr/>
            </p:nvPicPr>
            <p:blipFill>
              <a:blip r:embed="rId3"/>
              <a:stretch>
                <a:fillRect/>
              </a:stretch>
            </p:blipFill>
            <p:spPr>
              <a:xfrm>
                <a:off x="1760151" y="1150552"/>
                <a:ext cx="8128000" cy="5418667"/>
              </a:xfrm>
              <a:prstGeom prst="rect">
                <a:avLst/>
              </a:prstGeom>
            </p:spPr>
          </p:pic>
        </mc:Fallback>
      </mc:AlternateContent>
      <p:sp>
        <p:nvSpPr>
          <p:cNvPr id="9" name="TextBox 8">
            <a:extLst>
              <a:ext uri="{FF2B5EF4-FFF2-40B4-BE49-F238E27FC236}">
                <a16:creationId xmlns:a16="http://schemas.microsoft.com/office/drawing/2014/main" id="{C594A937-3F30-4CBE-ADED-B3076D8946A8}"/>
              </a:ext>
            </a:extLst>
          </p:cNvPr>
          <p:cNvSpPr txBox="1"/>
          <p:nvPr/>
        </p:nvSpPr>
        <p:spPr>
          <a:xfrm>
            <a:off x="10562067" y="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4  класс</a:t>
            </a:r>
          </a:p>
        </p:txBody>
      </p:sp>
      <p:graphicFrame>
        <p:nvGraphicFramePr>
          <p:cNvPr id="10" name="Диаграмма 9">
            <a:extLst>
              <a:ext uri="{FF2B5EF4-FFF2-40B4-BE49-F238E27FC236}">
                <a16:creationId xmlns:a16="http://schemas.microsoft.com/office/drawing/2014/main" id="{7B6FD12B-B4A8-4413-AC88-A2083E4CD966}"/>
              </a:ext>
            </a:extLst>
          </p:cNvPr>
          <p:cNvGraphicFramePr>
            <a:graphicFrameLocks/>
          </p:cNvGraphicFramePr>
          <p:nvPr>
            <p:extLst>
              <p:ext uri="{D42A27DB-BD31-4B8C-83A1-F6EECF244321}">
                <p14:modId xmlns:p14="http://schemas.microsoft.com/office/powerpoint/2010/main" val="601535086"/>
              </p:ext>
            </p:extLst>
          </p:nvPr>
        </p:nvGraphicFramePr>
        <p:xfrm>
          <a:off x="391455" y="838199"/>
          <a:ext cx="11800545" cy="588354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49045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85725" y="1003052"/>
            <a:ext cx="12039600" cy="5557767"/>
          </a:xfrm>
        </p:spPr>
        <p:txBody>
          <a:bodyPr>
            <a:normAutofit/>
          </a:bodyPr>
          <a:lstStyle/>
          <a:p>
            <a:pPr marL="285750" indent="-285750">
              <a:buFont typeface="Courier New" panose="02070309020205020404" pitchFamily="49" charset="0"/>
              <a:buChar char="o"/>
            </a:pPr>
            <a:r>
              <a:rPr lang="ru-RU" sz="2800" dirty="0"/>
              <a:t>В ВПР по русскому языку в 4 классах приняло участие </a:t>
            </a:r>
            <a:r>
              <a:rPr lang="ru-RU" sz="2800" b="1" dirty="0"/>
              <a:t>20589</a:t>
            </a:r>
            <a:r>
              <a:rPr lang="ru-RU" sz="2800" dirty="0"/>
              <a:t> человек.</a:t>
            </a:r>
          </a:p>
          <a:p>
            <a:endParaRPr lang="ru-RU" sz="2800" dirty="0"/>
          </a:p>
          <a:p>
            <a:pPr marL="285750" indent="-285750">
              <a:buFont typeface="Courier New" panose="02070309020205020404" pitchFamily="49" charset="0"/>
              <a:buChar char="o"/>
            </a:pPr>
            <a:r>
              <a:rPr lang="ru-RU" sz="2800" dirty="0"/>
              <a:t>Не справились с  работой (оценка «2») </a:t>
            </a:r>
            <a:r>
              <a:rPr lang="ru-RU" sz="2800" b="1" dirty="0"/>
              <a:t>1288</a:t>
            </a:r>
            <a:r>
              <a:rPr lang="ru-RU" sz="2800" dirty="0"/>
              <a:t> участников (</a:t>
            </a:r>
            <a:r>
              <a:rPr lang="ru-RU" sz="2800" b="1" dirty="0"/>
              <a:t>6,26 %)</a:t>
            </a:r>
          </a:p>
          <a:p>
            <a:pPr marL="285750" indent="-285750">
              <a:buFont typeface="Courier New" panose="02070309020205020404" pitchFamily="49" charset="0"/>
              <a:buChar char="o"/>
            </a:pPr>
            <a:endParaRPr lang="ru-RU" sz="2800" dirty="0"/>
          </a:p>
          <a:p>
            <a:pPr marL="285750" indent="-285750">
              <a:buFont typeface="Courier New" panose="02070309020205020404" pitchFamily="49" charset="0"/>
              <a:buChar char="o"/>
            </a:pPr>
            <a:r>
              <a:rPr lang="ru-RU" sz="2800" dirty="0"/>
              <a:t> </a:t>
            </a:r>
            <a:r>
              <a:rPr lang="ru-RU" sz="2800" b="1" dirty="0"/>
              <a:t>55,78</a:t>
            </a:r>
            <a:r>
              <a:rPr lang="ru-RU" sz="2800" dirty="0"/>
              <a:t>% участников получили «4» и «5» (качество знаний) в  процессе выполнения работы. </a:t>
            </a:r>
          </a:p>
          <a:p>
            <a:pPr marL="285750" indent="-285750">
              <a:buFont typeface="Courier New" panose="02070309020205020404" pitchFamily="49" charset="0"/>
              <a:buChar char="o"/>
            </a:pPr>
            <a:endParaRPr lang="ru-RU" sz="2800" dirty="0"/>
          </a:p>
          <a:p>
            <a:pPr marL="285750" indent="-285750">
              <a:buFont typeface="Courier New" panose="02070309020205020404" pitchFamily="49" charset="0"/>
              <a:buChar char="o"/>
            </a:pPr>
            <a:r>
              <a:rPr lang="ru-RU" sz="2800" dirty="0"/>
              <a:t>Наибольшую сложность при выполнении работы вызвало задание № </a:t>
            </a:r>
            <a:r>
              <a:rPr lang="ru-RU" sz="2800" b="1" dirty="0"/>
              <a:t>12.</a:t>
            </a:r>
            <a:endParaRPr lang="ru-RU" sz="2800" dirty="0"/>
          </a:p>
          <a:p>
            <a:endParaRPr lang="ru-RU" sz="2800" dirty="0"/>
          </a:p>
        </p:txBody>
      </p:sp>
      <p:sp>
        <p:nvSpPr>
          <p:cNvPr id="5" name="TextBox 4">
            <a:extLst>
              <a:ext uri="{FF2B5EF4-FFF2-40B4-BE49-F238E27FC236}">
                <a16:creationId xmlns:a16="http://schemas.microsoft.com/office/drawing/2014/main" id="{4E34A949-4EC4-45FC-8D27-9A01B835C22C}"/>
              </a:ext>
            </a:extLst>
          </p:cNvPr>
          <p:cNvSpPr txBox="1"/>
          <p:nvPr/>
        </p:nvSpPr>
        <p:spPr>
          <a:xfrm>
            <a:off x="10562067" y="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4  класс</a:t>
            </a:r>
          </a:p>
        </p:txBody>
      </p:sp>
    </p:spTree>
    <p:extLst>
      <p:ext uri="{BB962C8B-B14F-4D97-AF65-F5344CB8AC3E}">
        <p14:creationId xmlns:p14="http://schemas.microsoft.com/office/powerpoint/2010/main" val="4215859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математике</a:t>
            </a:r>
          </a:p>
        </p:txBody>
      </p:sp>
    </p:spTree>
    <p:extLst>
      <p:ext uri="{BB962C8B-B14F-4D97-AF65-F5344CB8AC3E}">
        <p14:creationId xmlns:p14="http://schemas.microsoft.com/office/powerpoint/2010/main" val="950922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1</a:t>
            </a:r>
            <a:r>
              <a:rPr lang="ru-RU" sz="1400" dirty="0">
                <a:solidFill>
                  <a:sysClr val="windowText" lastClr="000000"/>
                </a:solidFill>
              </a:rPr>
              <a:t>1</a:t>
            </a:r>
            <a:r>
              <a:rPr lang="en-US" sz="1400" dirty="0">
                <a:solidFill>
                  <a:sysClr val="windowText" lastClr="000000"/>
                </a:solidFill>
              </a:rPr>
              <a:t> </a:t>
            </a:r>
            <a:r>
              <a:rPr lang="ru-RU" sz="1400"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8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rPr>
              <a:t>Работа</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6561282" y="5200285"/>
            <a:ext cx="5277106" cy="1518853"/>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endParaRPr lang="ru-RU" sz="1100" dirty="0">
              <a:solidFill>
                <a:schemeClr val="tx1"/>
              </a:solidFill>
            </a:endParaRPr>
          </a:p>
          <a:p>
            <a:pPr>
              <a:lnSpc>
                <a:spcPct val="114000"/>
              </a:lnSpc>
            </a:pPr>
            <a:r>
              <a:rPr lang="ru-RU" sz="1100" dirty="0">
                <a:solidFill>
                  <a:schemeClr val="tx1"/>
                </a:solidFill>
              </a:rPr>
              <a:t>В заданиях 1, 2,</a:t>
            </a:r>
            <a:r>
              <a:rPr lang="en-US" sz="1100" dirty="0">
                <a:solidFill>
                  <a:schemeClr val="tx1"/>
                </a:solidFill>
              </a:rPr>
              <a:t> </a:t>
            </a:r>
            <a:r>
              <a:rPr lang="ru-RU" sz="1100" dirty="0">
                <a:solidFill>
                  <a:schemeClr val="tx1"/>
                </a:solidFill>
              </a:rPr>
              <a:t>4, 5.1, 6.1, 6.2, 7, 8,   9.1, 9.2  необходимо записать только ответ. </a:t>
            </a:r>
          </a:p>
          <a:p>
            <a:pPr>
              <a:lnSpc>
                <a:spcPct val="114000"/>
              </a:lnSpc>
            </a:pPr>
            <a:r>
              <a:rPr lang="ru-RU" sz="1100" dirty="0">
                <a:solidFill>
                  <a:schemeClr val="tx1"/>
                </a:solidFill>
              </a:rPr>
              <a:t>В заданиях 5.2 и 10 нужно сделать чертеж или рисунок</a:t>
            </a:r>
          </a:p>
          <a:p>
            <a:pPr>
              <a:lnSpc>
                <a:spcPct val="114000"/>
              </a:lnSpc>
            </a:pPr>
            <a:r>
              <a:rPr lang="ru-RU" sz="1100" dirty="0">
                <a:solidFill>
                  <a:schemeClr val="tx1"/>
                </a:solidFill>
              </a:rPr>
              <a:t>В заданиях</a:t>
            </a:r>
            <a:r>
              <a:rPr lang="en-US" sz="1100" dirty="0">
                <a:solidFill>
                  <a:schemeClr val="tx1"/>
                </a:solidFill>
              </a:rPr>
              <a:t> </a:t>
            </a:r>
            <a:r>
              <a:rPr lang="ru-RU" sz="1100" dirty="0">
                <a:solidFill>
                  <a:schemeClr val="tx1"/>
                </a:solidFill>
              </a:rPr>
              <a:t> 3, 8, 11 требуется записать полное решение (последовательность действий и рассуждения)</a:t>
            </a:r>
          </a:p>
          <a:p>
            <a:endParaRPr lang="ru-RU" sz="1100" dirty="0">
              <a:solidFill>
                <a:schemeClr val="tx1"/>
              </a:solidFill>
            </a:endParaRP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5" y="3265538"/>
            <a:ext cx="2704373"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минимальный балл за работу - </a:t>
            </a:r>
            <a:r>
              <a:rPr lang="ru-RU" sz="1400" b="1" dirty="0">
                <a:solidFill>
                  <a:sysClr val="windowText" lastClr="000000"/>
                </a:solidFill>
              </a:rPr>
              <a:t>5</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704374"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максимальный балл за работу -  </a:t>
            </a:r>
            <a:r>
              <a:rPr lang="ru-RU" sz="1400" b="1" dirty="0">
                <a:solidFill>
                  <a:sysClr val="windowText" lastClr="000000"/>
                </a:solidFill>
              </a:rPr>
              <a:t>18</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3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ysClr val="windowText" lastClr="000000"/>
                </a:solidFill>
              </a:rPr>
              <a:t>Перевод первичных баллов </a:t>
            </a:r>
          </a:p>
          <a:p>
            <a:pPr algn="ctr"/>
            <a:r>
              <a:rPr lang="ru-RU" sz="1400"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87518">
                  <a:extLst>
                    <a:ext uri="{9D8B030D-6E8A-4147-A177-3AD203B41FA5}">
                      <a16:colId xmlns:a16="http://schemas.microsoft.com/office/drawing/2014/main" val="3208314456"/>
                    </a:ext>
                  </a:extLst>
                </a:gridCol>
                <a:gridCol w="659460">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0-4</a:t>
                      </a:r>
                    </a:p>
                  </a:txBody>
                  <a:tcPr anchor="ctr"/>
                </a:tc>
                <a:tc>
                  <a:txBody>
                    <a:bodyPr/>
                    <a:lstStyle/>
                    <a:p>
                      <a:pPr algn="ctr"/>
                      <a:r>
                        <a:rPr lang="ru-RU" sz="1600" dirty="0"/>
                        <a:t>5-8</a:t>
                      </a:r>
                    </a:p>
                  </a:txBody>
                  <a:tcPr anchor="ctr"/>
                </a:tc>
                <a:tc>
                  <a:txBody>
                    <a:bodyPr/>
                    <a:lstStyle/>
                    <a:p>
                      <a:pPr algn="ctr"/>
                      <a:r>
                        <a:rPr lang="ru-RU" sz="1600" dirty="0"/>
                        <a:t>9-13</a:t>
                      </a:r>
                    </a:p>
                  </a:txBody>
                  <a:tcPr anchor="ctr"/>
                </a:tc>
                <a:tc>
                  <a:txBody>
                    <a:bodyPr/>
                    <a:lstStyle/>
                    <a:p>
                      <a:pPr algn="ctr"/>
                      <a:r>
                        <a:rPr lang="ru-RU" sz="1600" dirty="0"/>
                        <a:t>14-18</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22149" y="5662532"/>
            <a:ext cx="854002"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2" name="Прямоугольник: скругленные углы 21">
            <a:extLst>
              <a:ext uri="{FF2B5EF4-FFF2-40B4-BE49-F238E27FC236}">
                <a16:creationId xmlns:a16="http://schemas.microsoft.com/office/drawing/2014/main" id="{5E9AC808-ED66-4CE9-8380-7389510699E6}"/>
              </a:ext>
            </a:extLst>
          </p:cNvPr>
          <p:cNvSpPr/>
          <p:nvPr/>
        </p:nvSpPr>
        <p:spPr>
          <a:xfrm>
            <a:off x="2861262" y="5200284"/>
            <a:ext cx="3450204"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endParaRPr lang="ru-RU" sz="1100" dirty="0">
              <a:solidFill>
                <a:schemeClr val="tx1"/>
              </a:solidFill>
            </a:endParaRPr>
          </a:p>
          <a:p>
            <a:pPr>
              <a:lnSpc>
                <a:spcPct val="114000"/>
              </a:lnSpc>
            </a:pPr>
            <a:r>
              <a:rPr lang="ru-RU" sz="1100" dirty="0">
                <a:solidFill>
                  <a:schemeClr val="tx1"/>
                </a:solidFill>
              </a:rPr>
              <a:t>Проверяемые элементы:</a:t>
            </a:r>
          </a:p>
          <a:p>
            <a:pPr marL="285750" indent="-285750">
              <a:lnSpc>
                <a:spcPct val="114000"/>
              </a:lnSpc>
              <a:buFont typeface="Courier New" panose="02070309020205020404" pitchFamily="49" charset="0"/>
              <a:buChar char="o"/>
            </a:pPr>
            <a:r>
              <a:rPr lang="ru-RU" sz="1100" dirty="0">
                <a:solidFill>
                  <a:schemeClr val="tx1"/>
                </a:solidFill>
              </a:rPr>
              <a:t>числа и величины</a:t>
            </a:r>
          </a:p>
          <a:p>
            <a:pPr marL="285750" indent="-285750">
              <a:lnSpc>
                <a:spcPct val="114000"/>
              </a:lnSpc>
              <a:buFont typeface="Courier New" panose="02070309020205020404" pitchFamily="49" charset="0"/>
              <a:buChar char="o"/>
            </a:pPr>
            <a:r>
              <a:rPr lang="ru-RU" sz="1100" dirty="0">
                <a:solidFill>
                  <a:schemeClr val="tx1"/>
                </a:solidFill>
              </a:rPr>
              <a:t>арифметические действия</a:t>
            </a:r>
          </a:p>
          <a:p>
            <a:pPr marL="285750" indent="-285750">
              <a:lnSpc>
                <a:spcPct val="114000"/>
              </a:lnSpc>
              <a:buFont typeface="Courier New" panose="02070309020205020404" pitchFamily="49" charset="0"/>
              <a:buChar char="o"/>
            </a:pPr>
            <a:r>
              <a:rPr lang="ru-RU" sz="1100" dirty="0">
                <a:solidFill>
                  <a:schemeClr val="tx1"/>
                </a:solidFill>
              </a:rPr>
              <a:t>текстовые задачи</a:t>
            </a:r>
          </a:p>
          <a:p>
            <a:pPr marL="285750" indent="-285750">
              <a:lnSpc>
                <a:spcPct val="114000"/>
              </a:lnSpc>
              <a:buFont typeface="Courier New" panose="02070309020205020404" pitchFamily="49" charset="0"/>
              <a:buChar char="o"/>
            </a:pPr>
            <a:r>
              <a:rPr lang="ru-RU" sz="1100" dirty="0">
                <a:solidFill>
                  <a:schemeClr val="tx1"/>
                </a:solidFill>
              </a:rPr>
              <a:t>пространственные отношения и геометрические фигуры</a:t>
            </a:r>
          </a:p>
          <a:p>
            <a:pPr marL="285750" indent="-285750">
              <a:lnSpc>
                <a:spcPct val="114000"/>
              </a:lnSpc>
              <a:buFont typeface="Courier New" panose="02070309020205020404" pitchFamily="49" charset="0"/>
              <a:buChar char="o"/>
            </a:pPr>
            <a:r>
              <a:rPr lang="ru-RU" sz="1100" dirty="0">
                <a:solidFill>
                  <a:schemeClr val="tx1"/>
                </a:solidFill>
              </a:rPr>
              <a:t>математическая информация</a:t>
            </a:r>
          </a:p>
          <a:p>
            <a:endParaRPr lang="ru-RU" sz="1100" dirty="0">
              <a:solidFill>
                <a:schemeClr val="tx1"/>
              </a:solidFill>
            </a:endParaRPr>
          </a:p>
        </p:txBody>
      </p:sp>
      <p:sp>
        <p:nvSpPr>
          <p:cNvPr id="19" name="TextBox 18">
            <a:extLst>
              <a:ext uri="{FF2B5EF4-FFF2-40B4-BE49-F238E27FC236}">
                <a16:creationId xmlns:a16="http://schemas.microsoft.com/office/drawing/2014/main" id="{8D3B6C57-EE57-4DED-96A6-B037E0179979}"/>
              </a:ext>
            </a:extLst>
          </p:cNvPr>
          <p:cNvSpPr txBox="1"/>
          <p:nvPr/>
        </p:nvSpPr>
        <p:spPr>
          <a:xfrm>
            <a:off x="10612337" y="0"/>
            <a:ext cx="1579663" cy="276999"/>
          </a:xfrm>
          <a:prstGeom prst="rect">
            <a:avLst/>
          </a:prstGeom>
          <a:noFill/>
        </p:spPr>
        <p:txBody>
          <a:bodyPr wrap="none" rtlCol="0">
            <a:spAutoFit/>
          </a:bodyPr>
          <a:lstStyle/>
          <a:p>
            <a:r>
              <a:rPr lang="ru-RU" sz="1200" dirty="0">
                <a:solidFill>
                  <a:schemeClr val="tx2">
                    <a:lumMod val="40000"/>
                    <a:lumOff val="60000"/>
                  </a:schemeClr>
                </a:solidFill>
              </a:rPr>
              <a:t>Математика, 4  класс</a:t>
            </a:r>
          </a:p>
        </p:txBody>
      </p:sp>
    </p:spTree>
    <p:extLst>
      <p:ext uri="{BB962C8B-B14F-4D97-AF65-F5344CB8AC3E}">
        <p14:creationId xmlns:p14="http://schemas.microsoft.com/office/powerpoint/2010/main" val="1266978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graphicFrame>
        <p:nvGraphicFramePr>
          <p:cNvPr id="5" name="Таблица 4">
            <a:extLst>
              <a:ext uri="{FF2B5EF4-FFF2-40B4-BE49-F238E27FC236}">
                <a16:creationId xmlns:a16="http://schemas.microsoft.com/office/drawing/2014/main" id="{E2C63D16-4AD3-47DF-9954-447C61C7C887}"/>
              </a:ext>
            </a:extLst>
          </p:cNvPr>
          <p:cNvGraphicFramePr>
            <a:graphicFrameLocks noGrp="1"/>
          </p:cNvGraphicFramePr>
          <p:nvPr>
            <p:extLst/>
          </p:nvPr>
        </p:nvGraphicFramePr>
        <p:xfrm>
          <a:off x="134600" y="756351"/>
          <a:ext cx="11760989" cy="5753100"/>
        </p:xfrm>
        <a:graphic>
          <a:graphicData uri="http://schemas.openxmlformats.org/drawingml/2006/table">
            <a:tbl>
              <a:tblPr firstRow="1" firstCol="1" lastRow="1" lastCol="1" bandRow="1" bandCol="1">
                <a:tableStyleId>{5940675A-B579-460E-94D1-54222C63F5DA}</a:tableStyleId>
              </a:tblPr>
              <a:tblGrid>
                <a:gridCol w="402295">
                  <a:extLst>
                    <a:ext uri="{9D8B030D-6E8A-4147-A177-3AD203B41FA5}">
                      <a16:colId xmlns:a16="http://schemas.microsoft.com/office/drawing/2014/main" val="3371003209"/>
                    </a:ext>
                  </a:extLst>
                </a:gridCol>
                <a:gridCol w="11358694">
                  <a:extLst>
                    <a:ext uri="{9D8B030D-6E8A-4147-A177-3AD203B41FA5}">
                      <a16:colId xmlns:a16="http://schemas.microsoft.com/office/drawing/2014/main" val="1794966923"/>
                    </a:ext>
                  </a:extLst>
                </a:gridCol>
              </a:tblGrid>
              <a:tr h="97798">
                <a:tc>
                  <a:txBody>
                    <a:bodyPr/>
                    <a:lstStyle/>
                    <a:p>
                      <a:pPr marL="67945" marR="49530" algn="ctr">
                        <a:lnSpc>
                          <a:spcPct val="100000"/>
                        </a:lnSpc>
                        <a:spcAft>
                          <a:spcPts val="0"/>
                        </a:spcAft>
                      </a:pPr>
                      <a:r>
                        <a:rPr lang="ru-RU" sz="1200" b="1" dirty="0">
                          <a:effectLst/>
                        </a:rPr>
                        <a:t>№ п/п</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200" b="1" dirty="0">
                          <a:effectLst/>
                        </a:rPr>
                        <a:t>Блоки </a:t>
                      </a:r>
                      <a:r>
                        <a:rPr lang="ru-RU" sz="1200" b="1" dirty="0" err="1">
                          <a:effectLst/>
                        </a:rPr>
                        <a:t>ПООП</a:t>
                      </a:r>
                      <a:r>
                        <a:rPr lang="ru-RU" sz="1200" b="1" dirty="0">
                          <a:effectLst/>
                        </a:rPr>
                        <a:t> </a:t>
                      </a:r>
                      <a:r>
                        <a:rPr lang="ru-RU" sz="1200" b="1" dirty="0" err="1">
                          <a:effectLst/>
                        </a:rPr>
                        <a:t>НОО</a:t>
                      </a:r>
                      <a:r>
                        <a:rPr lang="ru-RU" sz="1200" b="1" dirty="0">
                          <a:effectLst/>
                        </a:rPr>
                        <a:t>: выпускник научится / получит возможность научиться или проверяемые требования (умения) в соответствии с </a:t>
                      </a:r>
                      <a:r>
                        <a:rPr lang="ru-RU" sz="1200" b="1" dirty="0" err="1">
                          <a:effectLst/>
                        </a:rPr>
                        <a:t>ФГОС</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211389">
                <a:tc>
                  <a:txBody>
                    <a:bodyPr/>
                    <a:lstStyle/>
                    <a:p>
                      <a:pPr marL="67945" marR="49530" algn="ctr">
                        <a:lnSpc>
                          <a:spcPct val="100000"/>
                        </a:lnSpc>
                        <a:spcAft>
                          <a:spcPts val="0"/>
                        </a:spcAft>
                      </a:pPr>
                      <a:r>
                        <a:rPr lang="ru-RU" sz="1200" dirty="0">
                          <a:effectLst/>
                        </a:rPr>
                        <a:t> 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сложение и вычитание с многозначными числами письменно (в пределах 100 устно); умножение и деление многозначного числа на однозначное, двузначное числа письменно (в пределах 100 устно); деление с остатком (в пределах 1000 письменно)</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316804931"/>
                  </a:ext>
                </a:extLst>
              </a:tr>
              <a:tr h="121996">
                <a:tc>
                  <a:txBody>
                    <a:bodyPr/>
                    <a:lstStyle/>
                    <a:p>
                      <a:pPr marL="67945" marR="49530" algn="ctr">
                        <a:lnSpc>
                          <a:spcPct val="100000"/>
                        </a:lnSpc>
                        <a:spcAft>
                          <a:spcPts val="0"/>
                        </a:spcAft>
                      </a:pPr>
                      <a:r>
                        <a:rPr lang="ru-RU" sz="1200" dirty="0">
                          <a:effectLst/>
                        </a:rPr>
                        <a:t> 2</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Вычислять значение числового выражения, содержащего 2–4 арифметических действия; использовать при вычислениях изученные свойства арифметических действий</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519602564"/>
                  </a:ext>
                </a:extLst>
              </a:tr>
              <a:tr h="217170">
                <a:tc>
                  <a:txBody>
                    <a:bodyPr/>
                    <a:lstStyle/>
                    <a:p>
                      <a:pPr marL="67945" marR="49530" algn="ctr">
                        <a:lnSpc>
                          <a:spcPct val="100000"/>
                        </a:lnSpc>
                        <a:spcAft>
                          <a:spcPts val="0"/>
                        </a:spcAft>
                      </a:pPr>
                      <a:r>
                        <a:rPr lang="ru-RU" sz="1200" dirty="0">
                          <a:effectLst/>
                        </a:rPr>
                        <a:t>3</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Решать практические задачи, связанные с повседневной жизнью, в том числе с избыточными данными; находить недостающую информацию (например, из таблиц, схем); находить различные способы решения</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510523923"/>
                  </a:ext>
                </a:extLst>
              </a:tr>
              <a:tr h="215633">
                <a:tc>
                  <a:txBody>
                    <a:bodyPr/>
                    <a:lstStyle/>
                    <a:p>
                      <a:pPr marL="67945" marR="49530" algn="ct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Использовать при решении задач единицы длины (миллиметр, сантиметр, дециметр, метр, километр), массы (грамм, килограмм, центнер, тонна), времени (секунда, минута, час, сутки, неделя, месяц, год), вместимости (литр), стоимости (копейка, рубль), площади (квадратный метр, квадратный дециметр, квадратный сантиметр), скорости (километр в час)</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90867957"/>
                  </a:ext>
                </a:extLst>
              </a:tr>
              <a:tr h="157046">
                <a:tc>
                  <a:txBody>
                    <a:bodyPr/>
                    <a:lstStyle/>
                    <a:p>
                      <a:pPr marL="67945" marR="49530" algn="ctr">
                        <a:lnSpc>
                          <a:spcPct val="100000"/>
                        </a:lnSpc>
                        <a:spcAft>
                          <a:spcPts val="0"/>
                        </a:spcAft>
                      </a:pPr>
                      <a:r>
                        <a:rPr lang="ru-RU" sz="1200" dirty="0">
                          <a:effectLst/>
                        </a:rPr>
                        <a:t>5</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Выполнять разбиение простейшей составной фигуры на прямоугольники (квадраты); находить периметр и площадь фигур, составленных из двух трех прямоугольников (квадратов)</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7220648"/>
                  </a:ext>
                </a:extLst>
              </a:tr>
              <a:tr h="186176">
                <a:tc>
                  <a:txBody>
                    <a:bodyPr/>
                    <a:lstStyle/>
                    <a:p>
                      <a:pPr marL="67945" marR="49530" algn="ctr">
                        <a:lnSpc>
                          <a:spcPct val="100000"/>
                        </a:lnSpc>
                        <a:spcAft>
                          <a:spcPts val="0"/>
                        </a:spcAft>
                      </a:pPr>
                      <a:r>
                        <a:rPr lang="ru-RU" sz="1200" dirty="0">
                          <a:effectLst/>
                        </a:rPr>
                        <a:t>6</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Извлекать и использовать для выполнения заданий и решения задач информацию, представленную на простейших столбчатых диаграммах, в таблицах с данными о реальных процессах и явлениях окружающего мира, в предметах повседневной жизни</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581229686"/>
                  </a:ext>
                </a:extLst>
              </a:tr>
              <a:tr h="183394">
                <a:tc>
                  <a:txBody>
                    <a:bodyPr/>
                    <a:lstStyle/>
                    <a:p>
                      <a:pPr marL="67945" marR="49530" algn="ctr">
                        <a:lnSpc>
                          <a:spcPct val="100000"/>
                        </a:lnSpc>
                        <a:spcAft>
                          <a:spcPts val="0"/>
                        </a:spcAft>
                      </a:pPr>
                      <a:r>
                        <a:rPr lang="ru-RU" sz="1200" dirty="0">
                          <a:effectLst/>
                        </a:rPr>
                        <a:t>7</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сложение и вычитание с многозначными числами письменно (в пределах 100 устно); умножение и деление многозначного числа на однозначное, двузначное числа письменно (в пределах 100 устно); деление с остатком (в пределах 1000 письменно)</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851672037"/>
                  </a:ext>
                </a:extLst>
              </a:tr>
              <a:tr h="269692">
                <a:tc>
                  <a:txBody>
                    <a:bodyPr/>
                    <a:lstStyle/>
                    <a:p>
                      <a:pPr marL="4445" algn="ctr">
                        <a:lnSpc>
                          <a:spcPct val="100000"/>
                        </a:lnSpc>
                        <a:spcAft>
                          <a:spcPts val="0"/>
                        </a:spcAft>
                      </a:pPr>
                      <a:r>
                        <a:rPr lang="ru-RU" sz="1200" dirty="0">
                          <a:effectLst/>
                        </a:rPr>
                        <a:t>8</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Использовать при решении задач единицы длины (миллиметр, сантиметр, дециметр, метр, километр), массы (грамм, килограмм, центнер, тонна), времени (секунда,</a:t>
                      </a:r>
                      <a:br>
                        <a:rPr lang="ru-RU" sz="1250" b="0" i="0" dirty="0">
                          <a:solidFill>
                            <a:srgbClr val="000000"/>
                          </a:solidFill>
                          <a:effectLst/>
                          <a:latin typeface="Times New Roman" panose="02020603050405020304" pitchFamily="18" charset="0"/>
                          <a:cs typeface="Times New Roman" panose="02020603050405020304" pitchFamily="18" charset="0"/>
                        </a:rPr>
                      </a:br>
                      <a:r>
                        <a:rPr lang="ru-RU" sz="1250" b="0" i="0" dirty="0">
                          <a:solidFill>
                            <a:srgbClr val="000000"/>
                          </a:solidFill>
                          <a:effectLst/>
                          <a:latin typeface="Times New Roman" panose="02020603050405020304" pitchFamily="18" charset="0"/>
                          <a:cs typeface="Times New Roman" panose="02020603050405020304" pitchFamily="18" charset="0"/>
                        </a:rPr>
                        <a:t>минута, час, сутки, неделя, месяц, год), вместимости (литр), стоимости (копейка, рубль), площади (квадратный метр, квадратный дециметр, квадратный сантиметр), скорости (километр в час)</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769400083"/>
                  </a:ext>
                </a:extLst>
              </a:tr>
              <a:tr h="190500">
                <a:tc>
                  <a:txBody>
                    <a:bodyPr/>
                    <a:lstStyle/>
                    <a:p>
                      <a:pPr marL="4445" algn="ctr">
                        <a:lnSpc>
                          <a:spcPct val="100000"/>
                        </a:lnSpc>
                        <a:spcAft>
                          <a:spcPts val="0"/>
                        </a:spcAft>
                      </a:pPr>
                      <a:r>
                        <a:rPr lang="ru-RU" sz="1200" dirty="0"/>
                        <a:t>9</a:t>
                      </a:r>
                    </a:p>
                  </a:txBody>
                  <a:tcPr marL="0" marR="0" marT="0" marB="0" anchor="ctr"/>
                </a:tc>
                <a:tc>
                  <a:txBody>
                    <a:bodyPr/>
                    <a:lstStyle/>
                    <a:p>
                      <a:r>
                        <a:rPr lang="ru-RU" sz="1250" dirty="0">
                          <a:latin typeface="Times New Roman" panose="02020603050405020304" pitchFamily="18" charset="0"/>
                          <a:cs typeface="Times New Roman" panose="02020603050405020304" pitchFamily="18" charset="0"/>
                        </a:rPr>
                        <a:t>Формулировать утверждение (вывод), строить логические рассуждения (двух-</a:t>
                      </a:r>
                      <a:r>
                        <a:rPr lang="ru-RU" sz="1250" dirty="0" err="1">
                          <a:latin typeface="Times New Roman" panose="02020603050405020304" pitchFamily="18" charset="0"/>
                          <a:cs typeface="Times New Roman" panose="02020603050405020304" pitchFamily="18" charset="0"/>
                        </a:rPr>
                        <a:t>трехшаговые</a:t>
                      </a:r>
                      <a:r>
                        <a:rPr lang="ru-RU" sz="1250" dirty="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val="1309754712"/>
                  </a:ext>
                </a:extLst>
              </a:tr>
              <a:tr h="166848">
                <a:tc>
                  <a:txBody>
                    <a:bodyPr/>
                    <a:lstStyle/>
                    <a:p>
                      <a:pPr marL="67945" marR="63500" algn="ctr">
                        <a:lnSpc>
                          <a:spcPct val="100000"/>
                        </a:lnSpc>
                        <a:spcAft>
                          <a:spcPts val="0"/>
                        </a:spcAft>
                      </a:pPr>
                      <a:r>
                        <a:rPr lang="ru-RU" sz="1200" dirty="0">
                          <a:effectLst/>
                        </a:rPr>
                        <a:t>10</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Различать изображения простейших пространственных фигур, распознавать в простейших случаях проекции предметов окружающего мира на плоскость</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217835660"/>
                  </a:ext>
                </a:extLst>
              </a:tr>
              <a:tr h="150210">
                <a:tc>
                  <a:txBody>
                    <a:bodyPr/>
                    <a:lstStyle/>
                    <a:p>
                      <a:pPr marL="67945" marR="63500" algn="ctr">
                        <a:lnSpc>
                          <a:spcPct val="100000"/>
                        </a:lnSpc>
                        <a:spcAft>
                          <a:spcPts val="0"/>
                        </a:spcAft>
                      </a:pPr>
                      <a:r>
                        <a:rPr lang="ru-RU" sz="1200" dirty="0">
                          <a:effectLst/>
                        </a:rPr>
                        <a:t>11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50" b="0" i="0" dirty="0">
                          <a:solidFill>
                            <a:srgbClr val="000000"/>
                          </a:solidFill>
                          <a:effectLst/>
                          <a:latin typeface="Times New Roman" panose="02020603050405020304" pitchFamily="18" charset="0"/>
                          <a:cs typeface="Times New Roman" panose="02020603050405020304" pitchFamily="18" charset="0"/>
                        </a:rPr>
                        <a:t>Решать текстовые задачи в 1–3 действия, выполнять преобразование заданных величин, выбирать при решении подходящие способы вычисления, сочетая устные и письменные вычисления и используя при необходимости вычислительные устройства; оценивать полученный результат по критериям: реальность, соответствие условию</a:t>
                      </a:r>
                      <a:endParaRPr lang="ru-RU" sz="125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950850881"/>
                  </a:ext>
                </a:extLst>
              </a:tr>
            </a:tbl>
          </a:graphicData>
        </a:graphic>
      </p:graphicFrame>
      <p:sp>
        <p:nvSpPr>
          <p:cNvPr id="4" name="TextBox 3">
            <a:extLst>
              <a:ext uri="{FF2B5EF4-FFF2-40B4-BE49-F238E27FC236}">
                <a16:creationId xmlns:a16="http://schemas.microsoft.com/office/drawing/2014/main" id="{A455533A-23C9-4397-B596-5CC28916ACE1}"/>
              </a:ext>
            </a:extLst>
          </p:cNvPr>
          <p:cNvSpPr txBox="1"/>
          <p:nvPr/>
        </p:nvSpPr>
        <p:spPr>
          <a:xfrm>
            <a:off x="10612337" y="0"/>
            <a:ext cx="1579663" cy="276999"/>
          </a:xfrm>
          <a:prstGeom prst="rect">
            <a:avLst/>
          </a:prstGeom>
          <a:noFill/>
        </p:spPr>
        <p:txBody>
          <a:bodyPr wrap="none" rtlCol="0">
            <a:spAutoFit/>
          </a:bodyPr>
          <a:lstStyle/>
          <a:p>
            <a:r>
              <a:rPr lang="ru-RU" sz="1200" dirty="0">
                <a:solidFill>
                  <a:schemeClr val="tx2">
                    <a:lumMod val="40000"/>
                    <a:lumOff val="60000"/>
                  </a:schemeClr>
                </a:solidFill>
              </a:rPr>
              <a:t>Математика, 4  класс</a:t>
            </a:r>
          </a:p>
        </p:txBody>
      </p:sp>
    </p:spTree>
    <p:extLst>
      <p:ext uri="{BB962C8B-B14F-4D97-AF65-F5344CB8AC3E}">
        <p14:creationId xmlns:p14="http://schemas.microsoft.com/office/powerpoint/2010/main" val="1665386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08444" y="133348"/>
            <a:ext cx="8362281" cy="444387"/>
          </a:xfrm>
        </p:spPr>
        <p:txBody>
          <a:bodyPr>
            <a:noAutofit/>
          </a:bodyPr>
          <a:lstStyle/>
          <a:p>
            <a:pPr algn="ctr"/>
            <a:r>
              <a:rPr lang="ru-RU" sz="2000" b="1" dirty="0"/>
              <a:t>Изменение доли участников по качеству знаний («4»+«5»)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721350660"/>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2548046065"/>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DB95D0A0-051C-4D20-B454-843DA9E8013B}"/>
              </a:ext>
            </a:extLst>
          </p:cNvPr>
          <p:cNvSpPr txBox="1"/>
          <p:nvPr/>
        </p:nvSpPr>
        <p:spPr>
          <a:xfrm>
            <a:off x="10183501" y="6638785"/>
            <a:ext cx="2027735" cy="276999"/>
          </a:xfrm>
          <a:prstGeom prst="rect">
            <a:avLst/>
          </a:prstGeom>
          <a:noFill/>
        </p:spPr>
        <p:txBody>
          <a:bodyPr wrap="none" rtlCol="0">
            <a:spAutoFit/>
          </a:bodyPr>
          <a:lstStyle/>
          <a:p>
            <a:r>
              <a:rPr lang="ru-RU" sz="1200" b="1" dirty="0"/>
              <a:t>Качество знаний = «4»+«5»</a:t>
            </a:r>
          </a:p>
        </p:txBody>
      </p:sp>
      <p:sp>
        <p:nvSpPr>
          <p:cNvPr id="9" name="TextBox 8">
            <a:extLst>
              <a:ext uri="{FF2B5EF4-FFF2-40B4-BE49-F238E27FC236}">
                <a16:creationId xmlns:a16="http://schemas.microsoft.com/office/drawing/2014/main" id="{386C4EFA-72A8-407C-B873-EA0C5C1B5D98}"/>
              </a:ext>
            </a:extLst>
          </p:cNvPr>
          <p:cNvSpPr txBox="1"/>
          <p:nvPr/>
        </p:nvSpPr>
        <p:spPr>
          <a:xfrm>
            <a:off x="10612337" y="0"/>
            <a:ext cx="1579663" cy="276999"/>
          </a:xfrm>
          <a:prstGeom prst="rect">
            <a:avLst/>
          </a:prstGeom>
          <a:noFill/>
        </p:spPr>
        <p:txBody>
          <a:bodyPr wrap="none" rtlCol="0">
            <a:spAutoFit/>
          </a:bodyPr>
          <a:lstStyle/>
          <a:p>
            <a:r>
              <a:rPr lang="ru-RU" sz="1200" dirty="0">
                <a:solidFill>
                  <a:schemeClr val="tx2">
                    <a:lumMod val="40000"/>
                    <a:lumOff val="60000"/>
                  </a:schemeClr>
                </a:solidFill>
              </a:rPr>
              <a:t>Математика, 4  класс</a:t>
            </a:r>
          </a:p>
        </p:txBody>
      </p:sp>
    </p:spTree>
    <p:extLst>
      <p:ext uri="{BB962C8B-B14F-4D97-AF65-F5344CB8AC3E}">
        <p14:creationId xmlns:p14="http://schemas.microsoft.com/office/powerpoint/2010/main" val="1015029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b="1" dirty="0"/>
              <a:t>Достижение планируемых результатов</a:t>
            </a:r>
          </a:p>
        </p:txBody>
      </p:sp>
      <p:sp>
        <p:nvSpPr>
          <p:cNvPr id="13" name="TextBox 12">
            <a:extLst>
              <a:ext uri="{FF2B5EF4-FFF2-40B4-BE49-F238E27FC236}">
                <a16:creationId xmlns:a16="http://schemas.microsoft.com/office/drawing/2014/main" id="{0232A77D-2EF9-46E9-B53A-9D2992423FBB}"/>
              </a:ext>
            </a:extLst>
          </p:cNvPr>
          <p:cNvSpPr txBox="1"/>
          <p:nvPr/>
        </p:nvSpPr>
        <p:spPr>
          <a:xfrm>
            <a:off x="10192735" y="6944"/>
            <a:ext cx="1452642" cy="261610"/>
          </a:xfrm>
          <a:prstGeom prst="rect">
            <a:avLst/>
          </a:prstGeom>
          <a:noFill/>
        </p:spPr>
        <p:txBody>
          <a:bodyPr wrap="none" rtlCol="0">
            <a:spAutoFit/>
          </a:bodyPr>
          <a:lstStyle/>
          <a:p>
            <a:r>
              <a:rPr lang="ru-RU" sz="1100" dirty="0">
                <a:solidFill>
                  <a:schemeClr val="tx2">
                    <a:lumMod val="40000"/>
                    <a:lumOff val="60000"/>
                  </a:schemeClr>
                </a:solidFill>
              </a:rPr>
              <a:t>Математика, 4  класс</a:t>
            </a:r>
          </a:p>
        </p:txBody>
      </p:sp>
      <p:graphicFrame>
        <p:nvGraphicFramePr>
          <p:cNvPr id="4" name="Диаграмма 3">
            <a:extLst>
              <a:ext uri="{FF2B5EF4-FFF2-40B4-BE49-F238E27FC236}">
                <a16:creationId xmlns:a16="http://schemas.microsoft.com/office/drawing/2014/main" id="{2BD363FF-C6AF-41CA-8FED-4540E1CEC7A8}"/>
              </a:ext>
            </a:extLst>
          </p:cNvPr>
          <p:cNvGraphicFramePr>
            <a:graphicFrameLocks/>
          </p:cNvGraphicFramePr>
          <p:nvPr>
            <p:extLst>
              <p:ext uri="{D42A27DB-BD31-4B8C-83A1-F6EECF244321}">
                <p14:modId xmlns:p14="http://schemas.microsoft.com/office/powerpoint/2010/main" val="318370991"/>
              </p:ext>
            </p:extLst>
          </p:nvPr>
        </p:nvGraphicFramePr>
        <p:xfrm>
          <a:off x="57151" y="1865812"/>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23886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id="{BC378BAD-155E-DB7C-261D-1B9411CA07DF}"/>
              </a:ext>
            </a:extLst>
          </p:cNvPr>
          <p:cNvSpPr>
            <a:spLocks noGrp="1"/>
          </p:cNvSpPr>
          <p:nvPr>
            <p:ph idx="1"/>
          </p:nvPr>
        </p:nvSpPr>
        <p:spPr>
          <a:xfrm>
            <a:off x="820473" y="838899"/>
            <a:ext cx="10728960" cy="4594226"/>
          </a:xfrm>
        </p:spPr>
        <p:txBody>
          <a:bodyPr>
            <a:noAutofit/>
          </a:bodyPr>
          <a:lstStyle/>
          <a:p>
            <a:pPr algn="just">
              <a:spcBef>
                <a:spcPts val="0"/>
              </a:spcBef>
            </a:pPr>
            <a:endParaRPr lang="ru-RU" sz="2000" b="1" dirty="0"/>
          </a:p>
          <a:p>
            <a:pPr algn="just">
              <a:spcBef>
                <a:spcPts val="0"/>
              </a:spcBef>
            </a:pPr>
            <a:r>
              <a:rPr lang="ru-RU" sz="2000" b="1" dirty="0"/>
              <a:t>Основная цель ВПР</a:t>
            </a:r>
            <a:r>
              <a:rPr lang="ru-RU" sz="2000" dirty="0"/>
              <a:t> – мониторинг уровня знаний школьников и оценка качества образования по федеральным государственным образовательным стандартам.</a:t>
            </a:r>
          </a:p>
          <a:p>
            <a:pPr algn="just">
              <a:spcBef>
                <a:spcPts val="0"/>
              </a:spcBef>
            </a:pPr>
            <a:endParaRPr lang="ru-RU" sz="2000" b="1" dirty="0"/>
          </a:p>
          <a:p>
            <a:pPr algn="just">
              <a:spcBef>
                <a:spcPts val="0"/>
              </a:spcBef>
            </a:pPr>
            <a:r>
              <a:rPr lang="ru-RU" sz="2000" b="1" dirty="0"/>
              <a:t>Принципы ВПР</a:t>
            </a:r>
            <a:r>
              <a:rPr lang="ru-RU" sz="2000" dirty="0"/>
              <a:t> — новые технологии, которые обеспечивают единую работу учащихся всех школ страны, единая система проведения ВПР одновременно во всех учебных заведениях по единым комплектам документов с использованием единой системы оценки качества результата.</a:t>
            </a:r>
          </a:p>
          <a:p>
            <a:pPr algn="just">
              <a:spcBef>
                <a:spcPts val="0"/>
              </a:spcBef>
            </a:pPr>
            <a:endParaRPr lang="ru-RU" sz="2000" b="1" dirty="0"/>
          </a:p>
          <a:p>
            <a:pPr algn="just">
              <a:spcBef>
                <a:spcPts val="0"/>
              </a:spcBef>
            </a:pPr>
            <a:r>
              <a:rPr lang="ru-RU" sz="2000" b="1" dirty="0"/>
              <a:t>Задачи ВПР:</a:t>
            </a:r>
            <a:endParaRPr lang="ru-RU" sz="2000" dirty="0"/>
          </a:p>
          <a:p>
            <a:pPr algn="just">
              <a:spcBef>
                <a:spcPts val="0"/>
              </a:spcBef>
            </a:pPr>
            <a:r>
              <a:rPr lang="ru-RU" sz="2000" dirty="0"/>
              <a:t>- выявление сильных и слабых сторон в подаче материала по определенному предмету и корректировка обучающего процесса;</a:t>
            </a:r>
          </a:p>
          <a:p>
            <a:pPr algn="just">
              <a:spcBef>
                <a:spcPts val="0"/>
              </a:spcBef>
            </a:pPr>
            <a:r>
              <a:rPr lang="ru-RU" sz="2000" dirty="0"/>
              <a:t>- планирование процесса повышения квалификации педагогов на специальных курсах и семинарах;</a:t>
            </a:r>
          </a:p>
          <a:p>
            <a:pPr algn="just">
              <a:spcBef>
                <a:spcPts val="0"/>
              </a:spcBef>
            </a:pPr>
            <a:r>
              <a:rPr lang="ru-RU" sz="2000" dirty="0"/>
              <a:t>- определение для педагога и родителей образовательной траектории учащегося и текущего уровня образованности школы, класса, ученика по отношению к требованиям, установленным федеральными </a:t>
            </a:r>
            <a:r>
              <a:rPr lang="ru-RU" sz="2000"/>
              <a:t>государственными образовательными стандартами</a:t>
            </a:r>
            <a:r>
              <a:rPr lang="ru-RU" sz="2000" dirty="0"/>
              <a:t>.</a:t>
            </a:r>
          </a:p>
          <a:p>
            <a:pPr algn="ctr"/>
            <a:endParaRPr lang="en-US" sz="3200" dirty="0">
              <a:latin typeface="+mn-lt"/>
            </a:endParaRPr>
          </a:p>
          <a:p>
            <a:pPr algn="just"/>
            <a:endParaRPr lang="ru-RU" sz="3600" dirty="0">
              <a:latin typeface="+mn-lt"/>
            </a:endParaRPr>
          </a:p>
          <a:p>
            <a:pPr algn="just"/>
            <a:endParaRPr lang="ru-RU" sz="3600" dirty="0">
              <a:latin typeface="+mn-lt"/>
            </a:endParaRPr>
          </a:p>
        </p:txBody>
      </p:sp>
    </p:spTree>
    <p:extLst>
      <p:ext uri="{BB962C8B-B14F-4D97-AF65-F5344CB8AC3E}">
        <p14:creationId xmlns:p14="http://schemas.microsoft.com/office/powerpoint/2010/main" val="403740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400" b="1" dirty="0"/>
              <a:t>Распределение участников по отметкам, %</a:t>
            </a:r>
          </a:p>
        </p:txBody>
      </p:sp>
      <p:sp>
        <p:nvSpPr>
          <p:cNvPr id="5" name="TextBox 4">
            <a:extLst>
              <a:ext uri="{FF2B5EF4-FFF2-40B4-BE49-F238E27FC236}">
                <a16:creationId xmlns:a16="http://schemas.microsoft.com/office/drawing/2014/main" id="{1837015F-1274-4A33-8BE8-CFEF6626AB5E}"/>
              </a:ext>
            </a:extLst>
          </p:cNvPr>
          <p:cNvSpPr txBox="1"/>
          <p:nvPr/>
        </p:nvSpPr>
        <p:spPr>
          <a:xfrm>
            <a:off x="10562067" y="0"/>
            <a:ext cx="1565044" cy="276999"/>
          </a:xfrm>
          <a:prstGeom prst="rect">
            <a:avLst/>
          </a:prstGeom>
          <a:noFill/>
        </p:spPr>
        <p:txBody>
          <a:bodyPr wrap="none" rtlCol="0">
            <a:spAutoFit/>
          </a:bodyPr>
          <a:lstStyle/>
          <a:p>
            <a:r>
              <a:rPr lang="ru-RU" sz="1200" dirty="0">
                <a:solidFill>
                  <a:schemeClr val="tx2">
                    <a:lumMod val="40000"/>
                    <a:lumOff val="60000"/>
                  </a:schemeClr>
                </a:solidFill>
              </a:rPr>
              <a:t>Математика, 4  класс</a:t>
            </a:r>
          </a:p>
        </p:txBody>
      </p:sp>
      <p:graphicFrame>
        <p:nvGraphicFramePr>
          <p:cNvPr id="4" name="Диаграмма 3">
            <a:extLst>
              <a:ext uri="{FF2B5EF4-FFF2-40B4-BE49-F238E27FC236}">
                <a16:creationId xmlns:a16="http://schemas.microsoft.com/office/drawing/2014/main" id="{22B1D725-9117-44DC-8EAF-98097B9558A7}"/>
              </a:ext>
            </a:extLst>
          </p:cNvPr>
          <p:cNvGraphicFramePr>
            <a:graphicFrameLocks/>
          </p:cNvGraphicFramePr>
          <p:nvPr>
            <p:extLst>
              <p:ext uri="{D42A27DB-BD31-4B8C-83A1-F6EECF244321}">
                <p14:modId xmlns:p14="http://schemas.microsoft.com/office/powerpoint/2010/main" val="2420916606"/>
              </p:ext>
            </p:extLst>
          </p:nvPr>
        </p:nvGraphicFramePr>
        <p:xfrm>
          <a:off x="1422689" y="723900"/>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394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7" name="TextBox 6">
            <a:extLst>
              <a:ext uri="{FF2B5EF4-FFF2-40B4-BE49-F238E27FC236}">
                <a16:creationId xmlns:a16="http://schemas.microsoft.com/office/drawing/2014/main" id="{40213088-203A-400C-9F4B-0D7DE056DEC2}"/>
              </a:ext>
            </a:extLst>
          </p:cNvPr>
          <p:cNvSpPr txBox="1"/>
          <p:nvPr/>
        </p:nvSpPr>
        <p:spPr>
          <a:xfrm>
            <a:off x="10562067" y="0"/>
            <a:ext cx="1565044" cy="276999"/>
          </a:xfrm>
          <a:prstGeom prst="rect">
            <a:avLst/>
          </a:prstGeom>
          <a:noFill/>
        </p:spPr>
        <p:txBody>
          <a:bodyPr wrap="none" rtlCol="0">
            <a:spAutoFit/>
          </a:bodyPr>
          <a:lstStyle/>
          <a:p>
            <a:r>
              <a:rPr lang="ru-RU" sz="1200" dirty="0">
                <a:solidFill>
                  <a:schemeClr val="tx2">
                    <a:lumMod val="40000"/>
                    <a:lumOff val="60000"/>
                  </a:schemeClr>
                </a:solidFill>
              </a:rPr>
              <a:t>Математика, 4  класс</a:t>
            </a:r>
          </a:p>
        </p:txBody>
      </p:sp>
      <p:graphicFrame>
        <p:nvGraphicFramePr>
          <p:cNvPr id="4" name="Диаграмма 3">
            <a:extLst>
              <a:ext uri="{FF2B5EF4-FFF2-40B4-BE49-F238E27FC236}">
                <a16:creationId xmlns:a16="http://schemas.microsoft.com/office/drawing/2014/main" id="{94F0F0BE-5ACB-481D-9829-250CA3107BBD}"/>
              </a:ext>
            </a:extLst>
          </p:cNvPr>
          <p:cNvGraphicFramePr>
            <a:graphicFrameLocks/>
          </p:cNvGraphicFramePr>
          <p:nvPr>
            <p:extLst>
              <p:ext uri="{D42A27DB-BD31-4B8C-83A1-F6EECF244321}">
                <p14:modId xmlns:p14="http://schemas.microsoft.com/office/powerpoint/2010/main" val="4165950374"/>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5" name="Стрелка: пятиугольник 4">
            <a:extLst>
              <a:ext uri="{FF2B5EF4-FFF2-40B4-BE49-F238E27FC236}">
                <a16:creationId xmlns:a16="http://schemas.microsoft.com/office/drawing/2014/main" id="{53E80C68-6224-4B1D-92D9-D00BCB866D6A}"/>
              </a:ext>
            </a:extLst>
          </p:cNvPr>
          <p:cNvSpPr/>
          <p:nvPr/>
        </p:nvSpPr>
        <p:spPr>
          <a:xfrm rot="5400000">
            <a:off x="8142750" y="126011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8" name="Стрелка: пятиугольник 7">
            <a:extLst>
              <a:ext uri="{FF2B5EF4-FFF2-40B4-BE49-F238E27FC236}">
                <a16:creationId xmlns:a16="http://schemas.microsoft.com/office/drawing/2014/main" id="{D1D6A409-B576-4706-97A7-F46294A281BB}"/>
              </a:ext>
            </a:extLst>
          </p:cNvPr>
          <p:cNvSpPr/>
          <p:nvPr/>
        </p:nvSpPr>
        <p:spPr>
          <a:xfrm rot="5400000">
            <a:off x="6210427" y="1268183"/>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9" name="Стрелка: пятиугольник 8">
            <a:extLst>
              <a:ext uri="{FF2B5EF4-FFF2-40B4-BE49-F238E27FC236}">
                <a16:creationId xmlns:a16="http://schemas.microsoft.com/office/drawing/2014/main" id="{B182A6E2-0F20-4722-B079-FACCC0239722}"/>
              </a:ext>
            </a:extLst>
          </p:cNvPr>
          <p:cNvSpPr/>
          <p:nvPr/>
        </p:nvSpPr>
        <p:spPr>
          <a:xfrm rot="5400000">
            <a:off x="3805430" y="126818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3908277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791767" y="138499"/>
            <a:ext cx="6688455" cy="509260"/>
          </a:xfrm>
        </p:spPr>
        <p:txBody>
          <a:bodyPr>
            <a:noAutofit/>
          </a:bodyPr>
          <a:lstStyle/>
          <a:p>
            <a:r>
              <a:rPr lang="ru-RU" sz="2600" dirty="0"/>
              <a:t>Выполнение заданий группами участников, %</a:t>
            </a:r>
          </a:p>
        </p:txBody>
      </p:sp>
      <p:sp>
        <p:nvSpPr>
          <p:cNvPr id="8" name="TextBox 7">
            <a:extLst>
              <a:ext uri="{FF2B5EF4-FFF2-40B4-BE49-F238E27FC236}">
                <a16:creationId xmlns:a16="http://schemas.microsoft.com/office/drawing/2014/main" id="{C8E81492-D360-430A-B006-13408A976A36}"/>
              </a:ext>
            </a:extLst>
          </p:cNvPr>
          <p:cNvSpPr txBox="1"/>
          <p:nvPr/>
        </p:nvSpPr>
        <p:spPr>
          <a:xfrm>
            <a:off x="10562067" y="0"/>
            <a:ext cx="1565044" cy="276999"/>
          </a:xfrm>
          <a:prstGeom prst="rect">
            <a:avLst/>
          </a:prstGeom>
          <a:noFill/>
        </p:spPr>
        <p:txBody>
          <a:bodyPr wrap="none" rtlCol="0">
            <a:spAutoFit/>
          </a:bodyPr>
          <a:lstStyle/>
          <a:p>
            <a:r>
              <a:rPr lang="ru-RU" sz="1200" dirty="0">
                <a:solidFill>
                  <a:schemeClr val="tx2">
                    <a:lumMod val="40000"/>
                    <a:lumOff val="60000"/>
                  </a:schemeClr>
                </a:solidFill>
              </a:rPr>
              <a:t>Математика, 4  класс</a:t>
            </a:r>
          </a:p>
        </p:txBody>
      </p:sp>
      <p:pic>
        <p:nvPicPr>
          <p:cNvPr id="4" name="Рисунок 3">
            <a:extLst>
              <a:ext uri="{FF2B5EF4-FFF2-40B4-BE49-F238E27FC236}">
                <a16:creationId xmlns:a16="http://schemas.microsoft.com/office/drawing/2014/main" id="{6628A7FB-C491-4FF2-9DBD-9A93C6289FDE}"/>
              </a:ext>
            </a:extLst>
          </p:cNvPr>
          <p:cNvPicPr>
            <a:picLocks noChangeAspect="1"/>
          </p:cNvPicPr>
          <p:nvPr/>
        </p:nvPicPr>
        <p:blipFill rotWithShape="1">
          <a:blip r:embed="rId2">
            <a:extLst>
              <a:ext uri="{28A0092B-C50C-407E-A947-70E740481C1C}">
                <a14:useLocalDpi xmlns:a14="http://schemas.microsoft.com/office/drawing/2010/main" val="0"/>
              </a:ext>
            </a:extLst>
          </a:blip>
          <a:srcRect t="13670"/>
          <a:stretch/>
        </p:blipFill>
        <p:spPr>
          <a:xfrm>
            <a:off x="1929952" y="1031286"/>
            <a:ext cx="8632115" cy="4968099"/>
          </a:xfrm>
          <a:prstGeom prst="rect">
            <a:avLst/>
          </a:prstGeom>
        </p:spPr>
      </p:pic>
    </p:spTree>
    <p:extLst>
      <p:ext uri="{BB962C8B-B14F-4D97-AF65-F5344CB8AC3E}">
        <p14:creationId xmlns:p14="http://schemas.microsoft.com/office/powerpoint/2010/main" val="2290259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0"/>
            <a:ext cx="8357133" cy="549419"/>
          </a:xfrm>
        </p:spPr>
        <p:txBody>
          <a:bodyPr>
            <a:noAutofit/>
          </a:bodyPr>
          <a:lstStyle/>
          <a:p>
            <a:r>
              <a:rPr lang="ru-RU" b="1" dirty="0"/>
              <a:t>Сравнение отметок за работу с отметками по журналу</a:t>
            </a:r>
          </a:p>
        </p:txBody>
      </p:sp>
      <mc:AlternateContent xmlns:mc="http://schemas.openxmlformats.org/markup-compatibility/2006" xmlns:cx1="http://schemas.microsoft.com/office/drawing/2015/9/8/chartex">
        <mc:Choice Requires="cx1">
          <p:graphicFrame>
            <p:nvGraphicFramePr>
              <p:cNvPr id="5" name="Диаграмма 4">
                <a:extLst>
                  <a:ext uri="{FF2B5EF4-FFF2-40B4-BE49-F238E27FC236}">
                    <a16:creationId xmlns:a16="http://schemas.microsoft.com/office/drawing/2014/main" id="{68E21545-EECE-4C90-9FCA-0E69A699428B}"/>
                  </a:ext>
                </a:extLst>
              </p:cNvPr>
              <p:cNvGraphicFramePr/>
              <p:nvPr>
                <p:extLst/>
              </p:nvPr>
            </p:nvGraphicFramePr>
            <p:xfrm>
              <a:off x="1760151" y="1150552"/>
              <a:ext cx="8128000" cy="541866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Диаграмма 4">
                <a:extLst>
                  <a:ext uri="{FF2B5EF4-FFF2-40B4-BE49-F238E27FC236}">
                    <a16:creationId xmlns:a16="http://schemas.microsoft.com/office/drawing/2014/main" id="{68E21545-EECE-4C90-9FCA-0E69A699428B}"/>
                  </a:ext>
                </a:extLst>
              </p:cNvPr>
              <p:cNvPicPr>
                <a:picLocks noGrp="1" noRot="1" noChangeAspect="1" noMove="1" noResize="1" noEditPoints="1" noAdjustHandles="1" noChangeArrowheads="1" noChangeShapeType="1"/>
              </p:cNvPicPr>
              <p:nvPr/>
            </p:nvPicPr>
            <p:blipFill>
              <a:blip r:embed="rId3"/>
              <a:stretch>
                <a:fillRect/>
              </a:stretch>
            </p:blipFill>
            <p:spPr>
              <a:xfrm>
                <a:off x="1760151" y="1150552"/>
                <a:ext cx="8128000" cy="5418667"/>
              </a:xfrm>
              <a:prstGeom prst="rect">
                <a:avLst/>
              </a:prstGeom>
            </p:spPr>
          </p:pic>
        </mc:Fallback>
      </mc:AlternateContent>
      <p:sp>
        <p:nvSpPr>
          <p:cNvPr id="9" name="TextBox 8">
            <a:extLst>
              <a:ext uri="{FF2B5EF4-FFF2-40B4-BE49-F238E27FC236}">
                <a16:creationId xmlns:a16="http://schemas.microsoft.com/office/drawing/2014/main" id="{C594A937-3F30-4CBE-ADED-B3076D8946A8}"/>
              </a:ext>
            </a:extLst>
          </p:cNvPr>
          <p:cNvSpPr txBox="1"/>
          <p:nvPr/>
        </p:nvSpPr>
        <p:spPr>
          <a:xfrm>
            <a:off x="10562067" y="0"/>
            <a:ext cx="1565044" cy="276999"/>
          </a:xfrm>
          <a:prstGeom prst="rect">
            <a:avLst/>
          </a:prstGeom>
          <a:noFill/>
        </p:spPr>
        <p:txBody>
          <a:bodyPr wrap="none" rtlCol="0">
            <a:spAutoFit/>
          </a:bodyPr>
          <a:lstStyle/>
          <a:p>
            <a:r>
              <a:rPr lang="ru-RU" sz="1200" dirty="0">
                <a:solidFill>
                  <a:schemeClr val="tx2">
                    <a:lumMod val="40000"/>
                    <a:lumOff val="60000"/>
                  </a:schemeClr>
                </a:solidFill>
              </a:rPr>
              <a:t>Математика, 4  класс</a:t>
            </a:r>
          </a:p>
        </p:txBody>
      </p:sp>
      <p:graphicFrame>
        <p:nvGraphicFramePr>
          <p:cNvPr id="7" name="Диаграмма 6">
            <a:extLst>
              <a:ext uri="{FF2B5EF4-FFF2-40B4-BE49-F238E27FC236}">
                <a16:creationId xmlns:a16="http://schemas.microsoft.com/office/drawing/2014/main" id="{5EEA6239-2492-471D-9992-A018827F3B2E}"/>
              </a:ext>
            </a:extLst>
          </p:cNvPr>
          <p:cNvGraphicFramePr>
            <a:graphicFrameLocks/>
          </p:cNvGraphicFramePr>
          <p:nvPr>
            <p:extLst>
              <p:ext uri="{D42A27DB-BD31-4B8C-83A1-F6EECF244321}">
                <p14:modId xmlns:p14="http://schemas.microsoft.com/office/powerpoint/2010/main" val="1831086420"/>
              </p:ext>
            </p:extLst>
          </p:nvPr>
        </p:nvGraphicFramePr>
        <p:xfrm>
          <a:off x="923924" y="685800"/>
          <a:ext cx="10344151" cy="609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26706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613286" cy="5323312"/>
          </a:xfrm>
        </p:spPr>
        <p:txBody>
          <a:bodyPr>
            <a:normAutofit/>
          </a:bodyPr>
          <a:lstStyle/>
          <a:p>
            <a:pPr marL="285750" indent="-285750">
              <a:buFont typeface="Courier New" panose="02070309020205020404" pitchFamily="49" charset="0"/>
              <a:buChar char="o"/>
            </a:pPr>
            <a:r>
              <a:rPr lang="ru-RU" dirty="0"/>
              <a:t>В ВПР по математике в 4 классах принял участие </a:t>
            </a:r>
            <a:r>
              <a:rPr lang="ru-RU" b="1" dirty="0"/>
              <a:t>20651 </a:t>
            </a:r>
            <a:r>
              <a:rPr lang="ru-RU" dirty="0"/>
              <a:t>человек.</a:t>
            </a:r>
          </a:p>
          <a:p>
            <a:endParaRPr lang="ru-RU" dirty="0"/>
          </a:p>
          <a:p>
            <a:pPr marL="285750" indent="-285750">
              <a:buFont typeface="Courier New" panose="02070309020205020404" pitchFamily="49" charset="0"/>
              <a:buChar char="o"/>
            </a:pPr>
            <a:r>
              <a:rPr lang="ru-RU" dirty="0"/>
              <a:t>Не справились с  работой (получили «2») </a:t>
            </a:r>
            <a:r>
              <a:rPr lang="ru-RU" b="1" dirty="0"/>
              <a:t>472</a:t>
            </a:r>
            <a:r>
              <a:rPr lang="en-US" b="1" dirty="0"/>
              <a:t> </a:t>
            </a:r>
            <a:r>
              <a:rPr lang="ru-RU" dirty="0"/>
              <a:t>участника (</a:t>
            </a:r>
            <a:r>
              <a:rPr lang="en-US" b="1" dirty="0"/>
              <a:t>2,29</a:t>
            </a:r>
            <a:r>
              <a:rPr lang="ru-RU" dirty="0"/>
              <a:t>%).</a:t>
            </a:r>
          </a:p>
          <a:p>
            <a:endParaRPr lang="ru-RU" dirty="0"/>
          </a:p>
          <a:p>
            <a:pPr marL="285750" indent="-285750">
              <a:buFont typeface="Courier New" panose="02070309020205020404" pitchFamily="49" charset="0"/>
              <a:buChar char="o"/>
            </a:pPr>
            <a:r>
              <a:rPr lang="ru-RU" dirty="0"/>
              <a:t> </a:t>
            </a:r>
            <a:r>
              <a:rPr lang="ru-RU" b="1" dirty="0"/>
              <a:t>73,43 </a:t>
            </a:r>
            <a:r>
              <a:rPr lang="ru-RU" dirty="0"/>
              <a:t>% участников получили «4» и «5» (качество знаний) в  процессе выполнения работы.</a:t>
            </a:r>
          </a:p>
          <a:p>
            <a:endParaRPr lang="ru-RU" dirty="0"/>
          </a:p>
          <a:p>
            <a:pPr marL="285750" indent="-285750">
              <a:buFont typeface="Courier New" panose="02070309020205020404" pitchFamily="49" charset="0"/>
              <a:buChar char="o"/>
            </a:pPr>
            <a:r>
              <a:rPr lang="ru-RU" dirty="0"/>
              <a:t>Наибольшую сложность при выполнении работы вызвали задания № </a:t>
            </a:r>
            <a:r>
              <a:rPr lang="ru-RU" b="1" dirty="0"/>
              <a:t>8, 9.1, 9.2, 1</a:t>
            </a:r>
            <a:r>
              <a:rPr lang="en-US" b="1" dirty="0"/>
              <a:t>1</a:t>
            </a:r>
            <a:r>
              <a:rPr lang="ru-RU" b="1" dirty="0"/>
              <a:t>.</a:t>
            </a:r>
            <a:endParaRPr lang="ru-RU" dirty="0"/>
          </a:p>
          <a:p>
            <a:endParaRPr lang="ru-RU" dirty="0"/>
          </a:p>
        </p:txBody>
      </p:sp>
      <p:sp>
        <p:nvSpPr>
          <p:cNvPr id="5" name="TextBox 4">
            <a:extLst>
              <a:ext uri="{FF2B5EF4-FFF2-40B4-BE49-F238E27FC236}">
                <a16:creationId xmlns:a16="http://schemas.microsoft.com/office/drawing/2014/main" id="{8C9B8F42-7A9A-44AD-9305-28109667A0C0}"/>
              </a:ext>
            </a:extLst>
          </p:cNvPr>
          <p:cNvSpPr txBox="1"/>
          <p:nvPr/>
        </p:nvSpPr>
        <p:spPr>
          <a:xfrm>
            <a:off x="10612337" y="0"/>
            <a:ext cx="1579663" cy="276999"/>
          </a:xfrm>
          <a:prstGeom prst="rect">
            <a:avLst/>
          </a:prstGeom>
          <a:noFill/>
        </p:spPr>
        <p:txBody>
          <a:bodyPr wrap="none" rtlCol="0">
            <a:spAutoFit/>
          </a:bodyPr>
          <a:lstStyle/>
          <a:p>
            <a:r>
              <a:rPr lang="ru-RU" sz="1200" dirty="0">
                <a:solidFill>
                  <a:schemeClr val="tx2">
                    <a:lumMod val="40000"/>
                    <a:lumOff val="60000"/>
                  </a:schemeClr>
                </a:solidFill>
              </a:rPr>
              <a:t>Математика, 4  класс</a:t>
            </a:r>
          </a:p>
        </p:txBody>
      </p:sp>
    </p:spTree>
    <p:extLst>
      <p:ext uri="{BB962C8B-B14F-4D97-AF65-F5344CB8AC3E}">
        <p14:creationId xmlns:p14="http://schemas.microsoft.com/office/powerpoint/2010/main" val="3561033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окружающему миру</a:t>
            </a:r>
          </a:p>
        </p:txBody>
      </p:sp>
    </p:spTree>
    <p:extLst>
      <p:ext uri="{BB962C8B-B14F-4D97-AF65-F5344CB8AC3E}">
        <p14:creationId xmlns:p14="http://schemas.microsoft.com/office/powerpoint/2010/main" val="2787420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b="1"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1</a:t>
            </a:r>
            <a:r>
              <a:rPr lang="ru-RU" sz="1600" dirty="0">
                <a:solidFill>
                  <a:sysClr val="windowText" lastClr="000000"/>
                </a:solidFill>
              </a:rPr>
              <a:t>0</a:t>
            </a:r>
            <a:r>
              <a:rPr lang="en-US" sz="1600" dirty="0">
                <a:solidFill>
                  <a:sysClr val="windowText" lastClr="000000"/>
                </a:solidFill>
              </a:rPr>
              <a:t> </a:t>
            </a:r>
            <a:r>
              <a:rPr lang="ru-RU" sz="1600"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7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rPr>
              <a:t>Работа</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65454" y="5067652"/>
            <a:ext cx="8233304" cy="165148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ysClr val="windowText" lastClr="000000"/>
                </a:solidFill>
              </a:rPr>
              <a:t>1</a:t>
            </a:r>
            <a:r>
              <a:rPr lang="ru-RU" sz="1600" dirty="0">
                <a:solidFill>
                  <a:sysClr val="windowText" lastClr="000000"/>
                </a:solidFill>
              </a:rPr>
              <a:t>, 4 – выделение и подпись определенных элементов на приведенных изображениях.</a:t>
            </a:r>
          </a:p>
          <a:p>
            <a:r>
              <a:rPr lang="ru-RU" sz="1600" dirty="0">
                <a:solidFill>
                  <a:sysClr val="windowText" lastClr="000000"/>
                </a:solidFill>
              </a:rPr>
              <a:t>2, 3, 5, 6.1, 6.2 – краткий ответ в виде набора цифр, слов или сочетаний слов.</a:t>
            </a:r>
          </a:p>
          <a:p>
            <a:r>
              <a:rPr lang="ru-RU" sz="1600" dirty="0">
                <a:solidFill>
                  <a:sysClr val="windowText" lastClr="000000"/>
                </a:solidFill>
              </a:rPr>
              <a:t>6.3, 7, 8, 9, 10 –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минимальный балл за работу - </a:t>
            </a:r>
            <a:r>
              <a:rPr lang="ru-RU" sz="1600" b="1" dirty="0">
                <a:solidFill>
                  <a:sysClr val="windowText" lastClr="000000"/>
                </a:solidFill>
              </a:rPr>
              <a:t>7</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максимальный балл за работу -  </a:t>
            </a:r>
            <a:r>
              <a:rPr lang="ru-RU" sz="1600" b="1" dirty="0">
                <a:solidFill>
                  <a:sysClr val="windowText" lastClr="000000"/>
                </a:solidFill>
              </a:rPr>
              <a:t>32</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3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ysClr val="windowText" lastClr="000000"/>
                </a:solidFill>
              </a:rPr>
              <a:t>Перевод первичных баллов </a:t>
            </a:r>
          </a:p>
          <a:p>
            <a:pPr algn="ctr"/>
            <a:r>
              <a:rPr lang="ru-RU" sz="1600"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0-7</a:t>
                      </a:r>
                    </a:p>
                  </a:txBody>
                  <a:tcPr anchor="ctr"/>
                </a:tc>
                <a:tc>
                  <a:txBody>
                    <a:bodyPr/>
                    <a:lstStyle/>
                    <a:p>
                      <a:pPr algn="ctr"/>
                      <a:r>
                        <a:rPr lang="ru-RU" sz="1600" dirty="0"/>
                        <a:t>8-17</a:t>
                      </a:r>
                    </a:p>
                  </a:txBody>
                  <a:tcPr anchor="ctr"/>
                </a:tc>
                <a:tc>
                  <a:txBody>
                    <a:bodyPr/>
                    <a:lstStyle/>
                    <a:p>
                      <a:pPr algn="ctr"/>
                      <a:r>
                        <a:rPr lang="ru-RU" sz="1600" dirty="0"/>
                        <a:t>18-26</a:t>
                      </a:r>
                    </a:p>
                  </a:txBody>
                  <a:tcPr anchor="ctr"/>
                </a:tc>
                <a:tc>
                  <a:txBody>
                    <a:bodyPr/>
                    <a:lstStyle/>
                    <a:p>
                      <a:pPr algn="ctr"/>
                      <a:r>
                        <a:rPr lang="ru-RU" sz="1600" dirty="0"/>
                        <a:t>27-32</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4FD06A74-4871-45E7-872B-B07DF755769F}"/>
              </a:ext>
            </a:extLst>
          </p:cNvPr>
          <p:cNvSpPr txBox="1"/>
          <p:nvPr/>
        </p:nvSpPr>
        <p:spPr>
          <a:xfrm>
            <a:off x="9454393" y="-15994"/>
            <a:ext cx="2737607" cy="338554"/>
          </a:xfrm>
          <a:prstGeom prst="rect">
            <a:avLst/>
          </a:prstGeom>
          <a:noFill/>
        </p:spPr>
        <p:txBody>
          <a:bodyPr wrap="square" rtlCol="0">
            <a:spAutoFit/>
          </a:bodyPr>
          <a:lstStyle/>
          <a:p>
            <a:r>
              <a:rPr lang="ru-RU" sz="1600" dirty="0">
                <a:solidFill>
                  <a:schemeClr val="tx2">
                    <a:lumMod val="40000"/>
                    <a:lumOff val="60000"/>
                  </a:schemeClr>
                </a:solidFill>
              </a:rPr>
              <a:t>Окружающий мир, 4  класс</a:t>
            </a:r>
          </a:p>
        </p:txBody>
      </p:sp>
    </p:spTree>
    <p:extLst>
      <p:ext uri="{BB962C8B-B14F-4D97-AF65-F5344CB8AC3E}">
        <p14:creationId xmlns:p14="http://schemas.microsoft.com/office/powerpoint/2010/main" val="1118791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nvPr>
        </p:nvGraphicFramePr>
        <p:xfrm>
          <a:off x="75942" y="803053"/>
          <a:ext cx="11796583" cy="5399913"/>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п/п</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Блоки</a:t>
                      </a:r>
                      <a:r>
                        <a:rPr lang="ru-RU" sz="1200" b="1" spc="-35" dirty="0">
                          <a:effectLst/>
                          <a:latin typeface="Times New Roman" panose="02020603050405020304" pitchFamily="18" charset="0"/>
                          <a:cs typeface="Times New Roman" panose="02020603050405020304" pitchFamily="18" charset="0"/>
                        </a:rPr>
                        <a:t> </a:t>
                      </a:r>
                      <a:r>
                        <a:rPr lang="ru-RU" sz="1200" b="1" dirty="0" err="1">
                          <a:effectLst/>
                          <a:latin typeface="Times New Roman" panose="02020603050405020304" pitchFamily="18" charset="0"/>
                          <a:cs typeface="Times New Roman" panose="02020603050405020304" pitchFamily="18" charset="0"/>
                        </a:rPr>
                        <a:t>ПООП</a:t>
                      </a:r>
                      <a:r>
                        <a:rPr lang="ru-RU" sz="1200" b="1" spc="-35" dirty="0">
                          <a:effectLst/>
                          <a:latin typeface="Times New Roman" panose="02020603050405020304" pitchFamily="18" charset="0"/>
                          <a:cs typeface="Times New Roman" panose="02020603050405020304" pitchFamily="18" charset="0"/>
                        </a:rPr>
                        <a:t> </a:t>
                      </a:r>
                      <a:r>
                        <a:rPr lang="ru-RU" sz="1200" b="1" dirty="0" err="1">
                          <a:effectLst/>
                          <a:latin typeface="Times New Roman" panose="02020603050405020304" pitchFamily="18" charset="0"/>
                          <a:cs typeface="Times New Roman" panose="02020603050405020304" pitchFamily="18" charset="0"/>
                        </a:rPr>
                        <a:t>НОО</a:t>
                      </a:r>
                      <a:r>
                        <a:rPr lang="ru-RU" sz="1200" b="1" dirty="0">
                          <a:effectLst/>
                          <a:latin typeface="Times New Roman" panose="02020603050405020304" pitchFamily="18" charset="0"/>
                          <a:cs typeface="Times New Roman" panose="02020603050405020304" pitchFamily="18" charset="0"/>
                        </a:rPr>
                        <a:t>:</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выпускник</a:t>
                      </a:r>
                      <a:r>
                        <a:rPr lang="ru-RU" sz="1200" b="1" spc="-4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научится</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получит </a:t>
                      </a:r>
                      <a:r>
                        <a:rPr lang="ru-RU" sz="1200" b="1" spc="-28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возможность</a:t>
                      </a:r>
                      <a:r>
                        <a:rPr lang="ru-RU" sz="1200" b="1" spc="-1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научиться</a:t>
                      </a:r>
                      <a:r>
                        <a:rPr lang="ru-RU" sz="1200" b="1" spc="-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или</a:t>
                      </a:r>
                      <a:r>
                        <a:rPr lang="ru-RU" sz="1200" b="1" spc="-1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проверяемые требования</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(умения)</a:t>
                      </a:r>
                      <a:r>
                        <a:rPr lang="ru-RU" sz="1200" b="1" spc="-2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a:t>
                      </a:r>
                      <a:r>
                        <a:rPr lang="ru-RU" sz="1200" b="1" spc="-3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соответствии</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с</a:t>
                      </a:r>
                      <a:r>
                        <a:rPr lang="ru-RU" sz="1200" b="1" spc="-25" dirty="0">
                          <a:effectLst/>
                          <a:latin typeface="Times New Roman" panose="02020603050405020304" pitchFamily="18" charset="0"/>
                          <a:cs typeface="Times New Roman" panose="02020603050405020304" pitchFamily="18" charset="0"/>
                        </a:rPr>
                        <a:t> </a:t>
                      </a:r>
                      <a:r>
                        <a:rPr lang="ru-RU" sz="1200" b="1" dirty="0" err="1">
                          <a:effectLst/>
                          <a:latin typeface="Times New Roman" panose="02020603050405020304" pitchFamily="18" charset="0"/>
                          <a:cs typeface="Times New Roman" panose="02020603050405020304" pitchFamily="18" charset="0"/>
                        </a:rPr>
                        <a:t>ФГОС</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000" dirty="0">
                          <a:solidFill>
                            <a:srgbClr val="000000"/>
                          </a:solidFill>
                          <a:effectLst/>
                          <a:latin typeface="Montserrat regular"/>
                          <a:ea typeface="Times New Roman" panose="02020603050405020304" pitchFamily="18" charset="0"/>
                          <a:cs typeface="Times New Roman" panose="02020603050405020304" pitchFamily="18" charset="0"/>
                        </a:rPr>
                        <a:t>1</a:t>
                      </a:r>
                      <a:endParaRPr lang="ru-RU" sz="900" dirty="0">
                        <a:effectLst/>
                        <a:latin typeface="Montserrat regular"/>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r>
                        <a:rPr lang="ru-RU" sz="1300" b="0" i="0" dirty="0">
                          <a:solidFill>
                            <a:srgbClr val="000000"/>
                          </a:solidFill>
                          <a:effectLst/>
                          <a:latin typeface="TimesNewRoman"/>
                        </a:rPr>
                        <a:t>Распознавать изученные объекты и явления живой и неживой природы по их описанию, рисункам и фотографиям, различать их в окружающем мире. Сравнивать объекты живой и неживой природы на основе их внешних признаков и известных характерных свойств</a:t>
                      </a:r>
                      <a:endParaRPr lang="ru-RU" sz="1300" dirty="0">
                        <a:effectLst/>
                      </a:endParaRPr>
                    </a:p>
                  </a:txBody>
                  <a:tcPr anchor="ctr">
                    <a:noFill/>
                  </a:tcPr>
                </a:tc>
                <a:extLst>
                  <a:ext uri="{0D108BD9-81ED-4DB2-BD59-A6C34878D82A}">
                    <a16:rowId xmlns:a16="http://schemas.microsoft.com/office/drawing/2014/main" val="3392768954"/>
                  </a:ext>
                </a:extLst>
              </a:tr>
              <a:tr h="0">
                <a:tc>
                  <a:txBody>
                    <a:bodyPr/>
                    <a:lstStyle/>
                    <a:p>
                      <a:pPr algn="ctr">
                        <a:lnSpc>
                          <a:spcPct val="115000"/>
                        </a:lnSpc>
                        <a:spcBef>
                          <a:spcPts val="1200"/>
                        </a:spcBef>
                        <a:spcAft>
                          <a:spcPts val="0"/>
                        </a:spcAft>
                      </a:pPr>
                      <a:r>
                        <a:rPr lang="ru-RU" sz="900" dirty="0">
                          <a:effectLst/>
                          <a:latin typeface="Montserrat regular"/>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r>
                        <a:rPr lang="ru-RU" sz="1300" b="0" i="0" dirty="0">
                          <a:solidFill>
                            <a:srgbClr val="000000"/>
                          </a:solidFill>
                          <a:effectLst/>
                          <a:latin typeface="TimesNewRoman"/>
                        </a:rPr>
                        <a:t>Использовать знания о взаимосвязях в природе для объяснения простейших явлений и процессов в природе (в том числе смены дня и ночи, смены времен года, сезонных изменений в природе своей местности, причины смены природных зон)</a:t>
                      </a:r>
                      <a:endParaRPr lang="ru-RU" sz="1300" dirty="0">
                        <a:effectLst/>
                      </a:endParaRPr>
                    </a:p>
                  </a:txBody>
                  <a:tcPr anchor="ctr">
                    <a:noFill/>
                  </a:tcPr>
                </a:tc>
                <a:extLst>
                  <a:ext uri="{0D108BD9-81ED-4DB2-BD59-A6C34878D82A}">
                    <a16:rowId xmlns:a16="http://schemas.microsoft.com/office/drawing/2014/main" val="3377783518"/>
                  </a:ext>
                </a:extLst>
              </a:tr>
              <a:tr h="0">
                <a:tc>
                  <a:txBody>
                    <a:bodyPr/>
                    <a:lstStyle/>
                    <a:p>
                      <a:pPr algn="ctr">
                        <a:lnSpc>
                          <a:spcPct val="115000"/>
                        </a:lnSpc>
                        <a:spcBef>
                          <a:spcPts val="1200"/>
                        </a:spcBef>
                        <a:spcAft>
                          <a:spcPts val="0"/>
                        </a:spcAft>
                      </a:pPr>
                      <a:r>
                        <a:rPr lang="ru-RU" sz="900" dirty="0">
                          <a:effectLst/>
                          <a:latin typeface="Montserrat regular"/>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r>
                        <a:rPr lang="ru-RU" sz="1300" b="0" i="0" dirty="0">
                          <a:solidFill>
                            <a:srgbClr val="000000"/>
                          </a:solidFill>
                          <a:effectLst/>
                          <a:latin typeface="TimesNewRoman"/>
                        </a:rPr>
                        <a:t>Распознавать изученные объекты и явления живой и неживой природы по их описанию, рисункам и фотографиям, различать их в окружающем мире. Группировать изученные объекты живой и неживой природы, самостоятельно выбирая признак для группировки; проводить простейшие классификации</a:t>
                      </a:r>
                      <a:endParaRPr lang="ru-RU" sz="1300" dirty="0">
                        <a:effectLst/>
                      </a:endParaRPr>
                    </a:p>
                  </a:txBody>
                  <a:tcPr anchor="ctr">
                    <a:noFill/>
                  </a:tcPr>
                </a:tc>
                <a:extLst>
                  <a:ext uri="{0D108BD9-81ED-4DB2-BD59-A6C34878D82A}">
                    <a16:rowId xmlns:a16="http://schemas.microsoft.com/office/drawing/2014/main" val="677013101"/>
                  </a:ext>
                </a:extLst>
              </a:tr>
              <a:tr h="0">
                <a:tc>
                  <a:txBody>
                    <a:bodyPr/>
                    <a:lstStyle/>
                    <a:p>
                      <a:pPr algn="ctr">
                        <a:lnSpc>
                          <a:spcPct val="115000"/>
                        </a:lnSpc>
                        <a:spcBef>
                          <a:spcPts val="1200"/>
                        </a:spcBef>
                        <a:spcAft>
                          <a:spcPts val="0"/>
                        </a:spcAft>
                      </a:pPr>
                      <a:r>
                        <a:rPr lang="ru-RU" sz="900" dirty="0">
                          <a:effectLst/>
                          <a:latin typeface="Montserrat regular"/>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r>
                        <a:rPr lang="ru-RU" sz="1300" b="0" i="0" dirty="0">
                          <a:solidFill>
                            <a:srgbClr val="000000"/>
                          </a:solidFill>
                          <a:effectLst/>
                          <a:latin typeface="TimesNewRoman"/>
                        </a:rPr>
                        <a:t>Распознавать изученные объекты и явления живой и неживой природы по их описанию, рисункам и фотографиям, различать их в окружающем мире</a:t>
                      </a:r>
                      <a:endParaRPr lang="ru-RU" sz="1300" dirty="0">
                        <a:effectLst/>
                      </a:endParaRPr>
                    </a:p>
                  </a:txBody>
                  <a:tcPr anchor="ctr">
                    <a:noFill/>
                  </a:tcPr>
                </a:tc>
                <a:extLst>
                  <a:ext uri="{0D108BD9-81ED-4DB2-BD59-A6C34878D82A}">
                    <a16:rowId xmlns:a16="http://schemas.microsoft.com/office/drawing/2014/main" val="1329482176"/>
                  </a:ext>
                </a:extLst>
              </a:tr>
              <a:tr h="0">
                <a:tc>
                  <a:txBody>
                    <a:bodyPr/>
                    <a:lstStyle/>
                    <a:p>
                      <a:pPr algn="ctr">
                        <a:lnSpc>
                          <a:spcPct val="115000"/>
                        </a:lnSpc>
                        <a:spcBef>
                          <a:spcPts val="1200"/>
                        </a:spcBef>
                        <a:spcAft>
                          <a:spcPts val="0"/>
                        </a:spcAft>
                      </a:pPr>
                      <a:r>
                        <a:rPr lang="ru-RU" sz="900" dirty="0">
                          <a:effectLst/>
                          <a:latin typeface="Montserrat regular"/>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r>
                        <a:rPr lang="ru-RU" sz="1300" b="0" i="0" dirty="0">
                          <a:solidFill>
                            <a:srgbClr val="000000"/>
                          </a:solidFill>
                          <a:effectLst/>
                          <a:latin typeface="TimesNewRoman"/>
                        </a:rPr>
                        <a:t>Осознавать возможные последствия вредных привычек для здоровья и жизни человека</a:t>
                      </a:r>
                      <a:endParaRPr lang="ru-RU" sz="1300" dirty="0">
                        <a:effectLst/>
                      </a:endParaRPr>
                    </a:p>
                  </a:txBody>
                  <a:tcPr anchor="ctr">
                    <a:noFill/>
                  </a:tcPr>
                </a:tc>
                <a:extLst>
                  <a:ext uri="{0D108BD9-81ED-4DB2-BD59-A6C34878D82A}">
                    <a16:rowId xmlns:a16="http://schemas.microsoft.com/office/drawing/2014/main" val="3591334280"/>
                  </a:ext>
                </a:extLst>
              </a:tr>
              <a:tr h="128290">
                <a:tc>
                  <a:txBody>
                    <a:bodyPr/>
                    <a:lstStyle/>
                    <a:p>
                      <a:pPr algn="ctr">
                        <a:lnSpc>
                          <a:spcPct val="115000"/>
                        </a:lnSpc>
                        <a:spcBef>
                          <a:spcPts val="1200"/>
                        </a:spcBef>
                        <a:spcAft>
                          <a:spcPts val="0"/>
                        </a:spcAft>
                      </a:pPr>
                      <a:r>
                        <a:rPr lang="ru-RU" sz="900" dirty="0">
                          <a:effectLst/>
                          <a:latin typeface="Montserrat regular"/>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r>
                        <a:rPr lang="ru-RU" sz="1300" b="0" i="0" dirty="0">
                          <a:solidFill>
                            <a:srgbClr val="000000"/>
                          </a:solidFill>
                          <a:effectLst/>
                          <a:latin typeface="TimesNewRoman"/>
                        </a:rPr>
                        <a:t>Проводить по предложенному (самостоятельно составленному) плану или выдвинутому предположению несложные наблюдения, опыты с объектами природы с использованием простейшего лабораторного оборудования и измерительных приборов, следуя правилам безопасного труда. Создавать по заданному плану собственные развернутые высказывания о природе</a:t>
                      </a:r>
                      <a:endParaRPr lang="ru-RU" sz="1300" dirty="0">
                        <a:effectLst/>
                      </a:endParaRPr>
                    </a:p>
                  </a:txBody>
                  <a:tcPr anchor="ctr">
                    <a:noFill/>
                  </a:tcPr>
                </a:tc>
                <a:extLst>
                  <a:ext uri="{0D108BD9-81ED-4DB2-BD59-A6C34878D82A}">
                    <a16:rowId xmlns:a16="http://schemas.microsoft.com/office/drawing/2014/main" val="464053094"/>
                  </a:ext>
                </a:extLst>
              </a:tr>
              <a:tr h="0">
                <a:tc>
                  <a:txBody>
                    <a:bodyPr/>
                    <a:lstStyle/>
                    <a:p>
                      <a:pPr algn="ctr">
                        <a:lnSpc>
                          <a:spcPct val="115000"/>
                        </a:lnSpc>
                        <a:spcBef>
                          <a:spcPts val="1200"/>
                        </a:spcBef>
                        <a:spcAft>
                          <a:spcPts val="0"/>
                        </a:spcAft>
                      </a:pPr>
                      <a:r>
                        <a:rPr lang="ru-RU" sz="900" dirty="0">
                          <a:effectLst/>
                          <a:latin typeface="Montserrat regular"/>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r>
                        <a:rPr lang="ru-RU" sz="1300" b="0" i="0" dirty="0">
                          <a:solidFill>
                            <a:srgbClr val="000000"/>
                          </a:solidFill>
                          <a:effectLst/>
                          <a:latin typeface="TimesNewRoman"/>
                        </a:rPr>
                        <a:t>Соблюдать правила безопасного поведения при использовании объектов транспортной инфраструктуры населенного пункта, в театрах, кинотеатрах, торговых центрах, парках и зонах отдыха, учреждениях культуры (музеях, библиотеках и других); соблюдать правила безопасного поведения при езде на велосипеде, самокате и других средствах индивидуальной мобильности</a:t>
                      </a:r>
                      <a:endParaRPr lang="ru-RU" sz="1300" dirty="0">
                        <a:effectLst/>
                      </a:endParaRPr>
                    </a:p>
                  </a:txBody>
                  <a:tcPr anchor="ctr">
                    <a:noFill/>
                  </a:tcPr>
                </a:tc>
                <a:extLst>
                  <a:ext uri="{0D108BD9-81ED-4DB2-BD59-A6C34878D82A}">
                    <a16:rowId xmlns:a16="http://schemas.microsoft.com/office/drawing/2014/main" val="2574766834"/>
                  </a:ext>
                </a:extLst>
              </a:tr>
              <a:tr h="0">
                <a:tc>
                  <a:txBody>
                    <a:bodyPr/>
                    <a:lstStyle/>
                    <a:p>
                      <a:pPr algn="ctr">
                        <a:lnSpc>
                          <a:spcPct val="115000"/>
                        </a:lnSpc>
                        <a:spcBef>
                          <a:spcPts val="1200"/>
                        </a:spcBef>
                        <a:spcAft>
                          <a:spcPts val="0"/>
                        </a:spcAft>
                      </a:pPr>
                      <a:r>
                        <a:rPr lang="ru-RU" sz="900" dirty="0">
                          <a:effectLst/>
                          <a:latin typeface="Montserrat regular"/>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r>
                        <a:rPr lang="ru-RU" sz="1300" b="0" i="0" dirty="0">
                          <a:solidFill>
                            <a:srgbClr val="000000"/>
                          </a:solidFill>
                          <a:effectLst/>
                          <a:latin typeface="TimesNewRoman"/>
                        </a:rPr>
                        <a:t>Использовать различные источники информации об обществе для поиска и извлечения информации, ответов на вопросы; создавать по заданному плану собственные развернутые высказывания</a:t>
                      </a:r>
                      <a:endParaRPr lang="ru-RU" sz="1300" dirty="0">
                        <a:effectLst/>
                      </a:endParaRPr>
                    </a:p>
                  </a:txBody>
                  <a:tcPr anchor="ctr">
                    <a:noFill/>
                  </a:tcPr>
                </a:tc>
                <a:extLst>
                  <a:ext uri="{0D108BD9-81ED-4DB2-BD59-A6C34878D82A}">
                    <a16:rowId xmlns:a16="http://schemas.microsoft.com/office/drawing/2014/main" val="1660525941"/>
                  </a:ext>
                </a:extLst>
              </a:tr>
              <a:tr h="0">
                <a:tc>
                  <a:txBody>
                    <a:bodyPr/>
                    <a:lstStyle/>
                    <a:p>
                      <a:pPr algn="ctr">
                        <a:lnSpc>
                          <a:spcPct val="115000"/>
                        </a:lnSpc>
                        <a:spcBef>
                          <a:spcPts val="1200"/>
                        </a:spcBef>
                        <a:spcAft>
                          <a:spcPts val="0"/>
                        </a:spcAft>
                      </a:pPr>
                      <a:r>
                        <a:rPr lang="ru-RU" sz="900" dirty="0">
                          <a:effectLst/>
                          <a:latin typeface="Montserrat regular"/>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0" i="0" dirty="0">
                          <a:solidFill>
                            <a:srgbClr val="000000"/>
                          </a:solidFill>
                          <a:effectLst/>
                          <a:latin typeface="TimesNewRoman"/>
                        </a:rPr>
                        <a:t>Рассказывать о государственных праздниках России, наиболее важных событиях истории России, наиболее известных российских исторических деятелях разных периодов, достопримечательностях столицы России и родного края. Использовать различные источники информации об обществе для поиска и извлечения информации, ответов на вопросы; создавать по заданному плану собственные развернутые высказывания</a:t>
                      </a:r>
                      <a:endParaRPr lang="ru-RU" sz="1300" dirty="0">
                        <a:effectLst/>
                        <a:latin typeface="Montserrat regular"/>
                        <a:ea typeface="Times New Roman" panose="02020603050405020304" pitchFamily="18" charset="0"/>
                        <a:cs typeface="Times New Roman" panose="02020603050405020304" pitchFamily="18" charset="0"/>
                      </a:endParaRPr>
                    </a:p>
                  </a:txBody>
                  <a:tcPr marL="68580" marR="68580" marT="0" marB="0" anchor="b">
                    <a:noFill/>
                  </a:tcPr>
                </a:tc>
                <a:extLst>
                  <a:ext uri="{0D108BD9-81ED-4DB2-BD59-A6C34878D82A}">
                    <a16:rowId xmlns:a16="http://schemas.microsoft.com/office/drawing/2014/main" val="3421011405"/>
                  </a:ext>
                </a:extLst>
              </a:tr>
              <a:tr h="0">
                <a:tc>
                  <a:txBody>
                    <a:bodyPr/>
                    <a:lstStyle/>
                    <a:p>
                      <a:pPr algn="ctr">
                        <a:lnSpc>
                          <a:spcPct val="115000"/>
                        </a:lnSpc>
                        <a:spcBef>
                          <a:spcPts val="1200"/>
                        </a:spcBef>
                        <a:spcAft>
                          <a:spcPts val="0"/>
                        </a:spcAft>
                      </a:pPr>
                      <a:r>
                        <a:rPr lang="ru-RU" sz="900" dirty="0">
                          <a:effectLst/>
                          <a:latin typeface="Montserrat regular"/>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r>
                        <a:rPr lang="ru-RU" sz="1300" b="0" i="0" dirty="0">
                          <a:solidFill>
                            <a:srgbClr val="000000"/>
                          </a:solidFill>
                          <a:effectLst/>
                          <a:latin typeface="TimesNewRoman"/>
                        </a:rPr>
                        <a:t>Рассказывать о государственных праздниках России, наиболее важных событиях истории России, наиболее известных российских исторических деятелях разных периодов, достопримечательностях столицы России и родного края</a:t>
                      </a:r>
                      <a:endParaRPr lang="ru-RU" sz="1300" dirty="0">
                        <a:effectLst/>
                      </a:endParaRPr>
                    </a:p>
                  </a:txBody>
                  <a:tcPr anchor="ctr">
                    <a:noFill/>
                  </a:tcPr>
                </a:tc>
                <a:extLst>
                  <a:ext uri="{0D108BD9-81ED-4DB2-BD59-A6C34878D82A}">
                    <a16:rowId xmlns:a16="http://schemas.microsoft.com/office/drawing/2014/main" val="1639733539"/>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b="1" dirty="0"/>
              <a:t>Требования (умения)</a:t>
            </a:r>
          </a:p>
        </p:txBody>
      </p:sp>
      <p:sp>
        <p:nvSpPr>
          <p:cNvPr id="4" name="TextBox 3">
            <a:extLst>
              <a:ext uri="{FF2B5EF4-FFF2-40B4-BE49-F238E27FC236}">
                <a16:creationId xmlns:a16="http://schemas.microsoft.com/office/drawing/2014/main" id="{EF4B95F2-6953-45C7-A83F-EE971A0D2D10}"/>
              </a:ext>
            </a:extLst>
          </p:cNvPr>
          <p:cNvSpPr txBox="1"/>
          <p:nvPr/>
        </p:nvSpPr>
        <p:spPr>
          <a:xfrm>
            <a:off x="10233835" y="-15994"/>
            <a:ext cx="1958165" cy="276999"/>
          </a:xfrm>
          <a:prstGeom prst="rect">
            <a:avLst/>
          </a:prstGeom>
          <a:noFill/>
        </p:spPr>
        <p:txBody>
          <a:bodyPr wrap="none" rtlCol="0">
            <a:spAutoFit/>
          </a:bodyPr>
          <a:lstStyle/>
          <a:p>
            <a:r>
              <a:rPr lang="ru-RU" sz="1200" dirty="0">
                <a:solidFill>
                  <a:schemeClr val="tx2">
                    <a:lumMod val="40000"/>
                    <a:lumOff val="60000"/>
                  </a:schemeClr>
                </a:solidFill>
              </a:rPr>
              <a:t>Окружающий мир, 4  класс</a:t>
            </a:r>
          </a:p>
        </p:txBody>
      </p:sp>
    </p:spTree>
    <p:extLst>
      <p:ext uri="{BB962C8B-B14F-4D97-AF65-F5344CB8AC3E}">
        <p14:creationId xmlns:p14="http://schemas.microsoft.com/office/powerpoint/2010/main" val="3165393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1800" b="1" dirty="0"/>
              <a:t>Изменение доли участников по качеству знаний («4»+«5») по результатам ВПР </a:t>
            </a:r>
            <a:br>
              <a:rPr lang="ru-RU" sz="1800" b="1" dirty="0"/>
            </a:br>
            <a:r>
              <a:rPr lang="ru-RU" sz="1800" b="1" dirty="0"/>
              <a:t>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65290560"/>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2271040241"/>
              </p:ext>
            </p:extLst>
          </p:nvPr>
        </p:nvGraphicFramePr>
        <p:xfrm>
          <a:off x="0" y="3656001"/>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5E8F50C1-C4D1-43A8-B93C-6EA36DCF8BC4}"/>
              </a:ext>
            </a:extLst>
          </p:cNvPr>
          <p:cNvSpPr txBox="1"/>
          <p:nvPr/>
        </p:nvSpPr>
        <p:spPr>
          <a:xfrm>
            <a:off x="10183501" y="6643360"/>
            <a:ext cx="2027735" cy="276999"/>
          </a:xfrm>
          <a:prstGeom prst="rect">
            <a:avLst/>
          </a:prstGeom>
          <a:noFill/>
        </p:spPr>
        <p:txBody>
          <a:bodyPr wrap="none" rtlCol="0">
            <a:spAutoFit/>
          </a:bodyPr>
          <a:lstStyle/>
          <a:p>
            <a:r>
              <a:rPr lang="ru-RU" sz="1200" b="1" dirty="0"/>
              <a:t>Качество знаний = «4»+«5»</a:t>
            </a:r>
          </a:p>
        </p:txBody>
      </p:sp>
    </p:spTree>
    <p:extLst>
      <p:ext uri="{BB962C8B-B14F-4D97-AF65-F5344CB8AC3E}">
        <p14:creationId xmlns:p14="http://schemas.microsoft.com/office/powerpoint/2010/main" val="1454159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b="1" dirty="0"/>
              <a:t>Достижение планируемых результатов</a:t>
            </a:r>
          </a:p>
        </p:txBody>
      </p:sp>
      <p:sp>
        <p:nvSpPr>
          <p:cNvPr id="4" name="TextBox 3">
            <a:extLst>
              <a:ext uri="{FF2B5EF4-FFF2-40B4-BE49-F238E27FC236}">
                <a16:creationId xmlns:a16="http://schemas.microsoft.com/office/drawing/2014/main" id="{369A96B7-5ED8-4E8F-AEFE-B8E1EA466B35}"/>
              </a:ext>
            </a:extLst>
          </p:cNvPr>
          <p:cNvSpPr txBox="1"/>
          <p:nvPr/>
        </p:nvSpPr>
        <p:spPr>
          <a:xfrm>
            <a:off x="10233835" y="-15994"/>
            <a:ext cx="1958165" cy="276999"/>
          </a:xfrm>
          <a:prstGeom prst="rect">
            <a:avLst/>
          </a:prstGeom>
          <a:noFill/>
        </p:spPr>
        <p:txBody>
          <a:bodyPr wrap="none" rtlCol="0">
            <a:spAutoFit/>
          </a:bodyPr>
          <a:lstStyle/>
          <a:p>
            <a:r>
              <a:rPr lang="ru-RU" sz="1200" dirty="0">
                <a:solidFill>
                  <a:schemeClr val="tx2">
                    <a:lumMod val="40000"/>
                    <a:lumOff val="60000"/>
                  </a:schemeClr>
                </a:solidFill>
              </a:rPr>
              <a:t>Окружающий мир, 4  класс</a:t>
            </a:r>
          </a:p>
        </p:txBody>
      </p:sp>
      <p:pic>
        <p:nvPicPr>
          <p:cNvPr id="5" name="Рисунок 4">
            <a:extLst>
              <a:ext uri="{FF2B5EF4-FFF2-40B4-BE49-F238E27FC236}">
                <a16:creationId xmlns:a16="http://schemas.microsoft.com/office/drawing/2014/main" id="{98D5BB64-8B85-4960-8C50-2DFA359835EE}"/>
              </a:ext>
            </a:extLst>
          </p:cNvPr>
          <p:cNvPicPr>
            <a:picLocks noChangeAspect="1"/>
          </p:cNvPicPr>
          <p:nvPr/>
        </p:nvPicPr>
        <p:blipFill rotWithShape="1">
          <a:blip r:embed="rId2">
            <a:extLst>
              <a:ext uri="{28A0092B-C50C-407E-A947-70E740481C1C}">
                <a14:useLocalDpi xmlns:a14="http://schemas.microsoft.com/office/drawing/2010/main" val="0"/>
              </a:ext>
            </a:extLst>
          </a:blip>
          <a:srcRect t="7519"/>
          <a:stretch/>
        </p:blipFill>
        <p:spPr>
          <a:xfrm>
            <a:off x="1665390" y="1094343"/>
            <a:ext cx="9187667" cy="5664560"/>
          </a:xfrm>
          <a:prstGeom prst="rect">
            <a:avLst/>
          </a:prstGeom>
        </p:spPr>
      </p:pic>
    </p:spTree>
    <p:extLst>
      <p:ext uri="{BB962C8B-B14F-4D97-AF65-F5344CB8AC3E}">
        <p14:creationId xmlns:p14="http://schemas.microsoft.com/office/powerpoint/2010/main" val="1866442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482958" y="302392"/>
            <a:ext cx="5619853" cy="594360"/>
          </a:xfrm>
        </p:spPr>
        <p:txBody>
          <a:bodyPr>
            <a:normAutofit/>
          </a:bodyPr>
          <a:lstStyle/>
          <a:p>
            <a:r>
              <a:rPr lang="ru-RU" dirty="0"/>
              <a:t>Как использовать результаты ВПР</a:t>
            </a:r>
          </a:p>
        </p:txBody>
      </p:sp>
      <p:sp>
        <p:nvSpPr>
          <p:cNvPr id="5" name="Объект 4">
            <a:extLst>
              <a:ext uri="{FF2B5EF4-FFF2-40B4-BE49-F238E27FC236}">
                <a16:creationId xmlns:a16="http://schemas.microsoft.com/office/drawing/2014/main" id="{BC378BAD-155E-DB7C-261D-1B9411CA07DF}"/>
              </a:ext>
            </a:extLst>
          </p:cNvPr>
          <p:cNvSpPr>
            <a:spLocks noGrp="1"/>
          </p:cNvSpPr>
          <p:nvPr>
            <p:ph idx="1"/>
          </p:nvPr>
        </p:nvSpPr>
        <p:spPr>
          <a:xfrm>
            <a:off x="277614" y="1816347"/>
            <a:ext cx="5409479" cy="2129653"/>
          </a:xfrm>
        </p:spPr>
        <p:txBody>
          <a:bodyPr>
            <a:noAutofit/>
          </a:bodyPr>
          <a:lstStyle/>
          <a:p>
            <a:pPr marL="285750" indent="-285750">
              <a:buFont typeface="Courier New" panose="02070309020205020404" pitchFamily="49" charset="0"/>
              <a:buChar char="o"/>
            </a:pPr>
            <a:r>
              <a:rPr lang="ru-RU" sz="1600" dirty="0">
                <a:latin typeface="+mn-lt"/>
              </a:rPr>
              <a:t>адресная работа с образовательными организациями и учителями, чьи учащиеся показывают низкие результаты </a:t>
            </a:r>
          </a:p>
          <a:p>
            <a:pPr marL="285750" indent="-285750">
              <a:buFont typeface="Courier New" panose="02070309020205020404" pitchFamily="49" charset="0"/>
              <a:buChar char="o"/>
            </a:pPr>
            <a:r>
              <a:rPr lang="ru-RU" sz="1600" dirty="0">
                <a:latin typeface="+mn-lt"/>
              </a:rPr>
              <a:t>организация методических заседаний по выработке стратегий исправления основных ошибок </a:t>
            </a:r>
          </a:p>
          <a:p>
            <a:pPr marL="285750" indent="-285750">
              <a:buFont typeface="Courier New" panose="02070309020205020404" pitchFamily="49" charset="0"/>
              <a:buChar char="o"/>
            </a:pPr>
            <a:r>
              <a:rPr lang="ru-RU" sz="1600" dirty="0">
                <a:latin typeface="+mn-lt"/>
              </a:rPr>
              <a:t>организация транслирования опыта учителей, учащиеся которых показывают стабильные и хорошие результаты</a:t>
            </a:r>
          </a:p>
        </p:txBody>
      </p:sp>
      <p:sp>
        <p:nvSpPr>
          <p:cNvPr id="6" name="Заголовок 3">
            <a:extLst>
              <a:ext uri="{FF2B5EF4-FFF2-40B4-BE49-F238E27FC236}">
                <a16:creationId xmlns:a16="http://schemas.microsoft.com/office/drawing/2014/main" id="{6080E9E4-4437-488C-9149-75840E35420A}"/>
              </a:ext>
            </a:extLst>
          </p:cNvPr>
          <p:cNvSpPr txBox="1">
            <a:spLocks/>
          </p:cNvSpPr>
          <p:nvPr/>
        </p:nvSpPr>
        <p:spPr>
          <a:xfrm>
            <a:off x="939623" y="4025979"/>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600" b="1" dirty="0">
                <a:solidFill>
                  <a:srgbClr val="14444F"/>
                </a:solidFill>
                <a:latin typeface="+mn-lt"/>
              </a:rPr>
              <a:t>Учитель</a:t>
            </a:r>
          </a:p>
        </p:txBody>
      </p:sp>
      <p:sp>
        <p:nvSpPr>
          <p:cNvPr id="7" name="Заголовок 3">
            <a:extLst>
              <a:ext uri="{FF2B5EF4-FFF2-40B4-BE49-F238E27FC236}">
                <a16:creationId xmlns:a16="http://schemas.microsoft.com/office/drawing/2014/main" id="{FD1D88A9-B92C-4C6F-A1CB-1E91D4DF0D14}"/>
              </a:ext>
            </a:extLst>
          </p:cNvPr>
          <p:cNvSpPr txBox="1">
            <a:spLocks/>
          </p:cNvSpPr>
          <p:nvPr/>
        </p:nvSpPr>
        <p:spPr>
          <a:xfrm>
            <a:off x="939624" y="1311199"/>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600" b="1" dirty="0">
                <a:solidFill>
                  <a:srgbClr val="14444F"/>
                </a:solidFill>
                <a:latin typeface="+mn-lt"/>
              </a:rPr>
              <a:t>Муниципальный уровень</a:t>
            </a:r>
          </a:p>
        </p:txBody>
      </p:sp>
      <p:sp>
        <p:nvSpPr>
          <p:cNvPr id="8" name="Заголовок 3">
            <a:extLst>
              <a:ext uri="{FF2B5EF4-FFF2-40B4-BE49-F238E27FC236}">
                <a16:creationId xmlns:a16="http://schemas.microsoft.com/office/drawing/2014/main" id="{5008D56D-B0F5-4B0A-BDD0-F34F9382E03E}"/>
              </a:ext>
            </a:extLst>
          </p:cNvPr>
          <p:cNvSpPr txBox="1">
            <a:spLocks/>
          </p:cNvSpPr>
          <p:nvPr/>
        </p:nvSpPr>
        <p:spPr>
          <a:xfrm>
            <a:off x="6787977" y="1335904"/>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600" b="1" dirty="0">
                <a:solidFill>
                  <a:srgbClr val="14444F"/>
                </a:solidFill>
                <a:latin typeface="+mn-lt"/>
              </a:rPr>
              <a:t>Образовательная организация</a:t>
            </a:r>
          </a:p>
        </p:txBody>
      </p:sp>
      <p:sp>
        <p:nvSpPr>
          <p:cNvPr id="9" name="Заголовок 3">
            <a:extLst>
              <a:ext uri="{FF2B5EF4-FFF2-40B4-BE49-F238E27FC236}">
                <a16:creationId xmlns:a16="http://schemas.microsoft.com/office/drawing/2014/main" id="{D2034F97-DFFA-42C8-9492-9992D06B042F}"/>
              </a:ext>
            </a:extLst>
          </p:cNvPr>
          <p:cNvSpPr txBox="1">
            <a:spLocks/>
          </p:cNvSpPr>
          <p:nvPr/>
        </p:nvSpPr>
        <p:spPr>
          <a:xfrm>
            <a:off x="6787976" y="4351468"/>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600" b="1" dirty="0">
                <a:solidFill>
                  <a:srgbClr val="14444F"/>
                </a:solidFill>
                <a:latin typeface="+mn-lt"/>
              </a:rPr>
              <a:t>Родитель и ученик</a:t>
            </a:r>
          </a:p>
        </p:txBody>
      </p:sp>
      <p:sp>
        <p:nvSpPr>
          <p:cNvPr id="10" name="Объект 4">
            <a:extLst>
              <a:ext uri="{FF2B5EF4-FFF2-40B4-BE49-F238E27FC236}">
                <a16:creationId xmlns:a16="http://schemas.microsoft.com/office/drawing/2014/main" id="{CB0694D8-692D-444E-9AEA-865F675731A4}"/>
              </a:ext>
            </a:extLst>
          </p:cNvPr>
          <p:cNvSpPr txBox="1">
            <a:spLocks/>
          </p:cNvSpPr>
          <p:nvPr/>
        </p:nvSpPr>
        <p:spPr>
          <a:xfrm>
            <a:off x="5939482" y="1795753"/>
            <a:ext cx="5726944" cy="21583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600" dirty="0">
                <a:latin typeface="+mn-lt"/>
              </a:rPr>
              <a:t>корректировка образовательного процесса (совершенствование образовательных программ, методик, технологий обучения) </a:t>
            </a:r>
          </a:p>
          <a:p>
            <a:pPr marL="285750" indent="-285750">
              <a:buFont typeface="Courier New" panose="02070309020205020404" pitchFamily="49" charset="0"/>
              <a:buChar char="o"/>
            </a:pPr>
            <a:r>
              <a:rPr lang="ru-RU" sz="1600" dirty="0">
                <a:latin typeface="+mn-lt"/>
              </a:rPr>
              <a:t>информирование родителей о результатах ВПР </a:t>
            </a:r>
          </a:p>
          <a:p>
            <a:pPr marL="285750" indent="-285750">
              <a:buFont typeface="Courier New" panose="02070309020205020404" pitchFamily="49" charset="0"/>
              <a:buChar char="o"/>
            </a:pPr>
            <a:r>
              <a:rPr lang="ru-RU" sz="1600" dirty="0">
                <a:latin typeface="+mn-lt"/>
              </a:rPr>
              <a:t>проведение педагогических советов по результатам ВПР с целью улучшения качества образования обучающихся </a:t>
            </a:r>
          </a:p>
          <a:p>
            <a:pPr marL="285750" indent="-285750">
              <a:buFont typeface="Courier New" panose="02070309020205020404" pitchFamily="49" charset="0"/>
              <a:buChar char="o"/>
            </a:pPr>
            <a:r>
              <a:rPr lang="ru-RU" sz="1600" dirty="0">
                <a:latin typeface="+mn-lt"/>
              </a:rPr>
              <a:t>формирование графика внутришкольного контроля на будущий учебный год </a:t>
            </a:r>
          </a:p>
        </p:txBody>
      </p:sp>
      <p:sp>
        <p:nvSpPr>
          <p:cNvPr id="11" name="Объект 4">
            <a:extLst>
              <a:ext uri="{FF2B5EF4-FFF2-40B4-BE49-F238E27FC236}">
                <a16:creationId xmlns:a16="http://schemas.microsoft.com/office/drawing/2014/main" id="{CA1A0ED2-6080-4739-B973-607963337CCB}"/>
              </a:ext>
            </a:extLst>
          </p:cNvPr>
          <p:cNvSpPr txBox="1">
            <a:spLocks/>
          </p:cNvSpPr>
          <p:nvPr/>
        </p:nvSpPr>
        <p:spPr>
          <a:xfrm>
            <a:off x="277614" y="4351468"/>
            <a:ext cx="5409479" cy="21296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600" dirty="0">
                <a:latin typeface="+mn-lt"/>
              </a:rPr>
              <a:t>планирование индивидуального маршрута обучения для каждого учащегося </a:t>
            </a:r>
          </a:p>
          <a:p>
            <a:pPr marL="285750" indent="-285750">
              <a:buFont typeface="Courier New" panose="02070309020205020404" pitchFamily="49" charset="0"/>
              <a:buChar char="o"/>
            </a:pPr>
            <a:r>
              <a:rPr lang="ru-RU" sz="1600" dirty="0">
                <a:latin typeface="+mn-lt"/>
              </a:rPr>
              <a:t>выявление проблем в усвоении образовательной программы начального общего образования </a:t>
            </a:r>
          </a:p>
          <a:p>
            <a:pPr marL="285750" indent="-285750">
              <a:buFont typeface="Courier New" panose="02070309020205020404" pitchFamily="49" charset="0"/>
              <a:buChar char="o"/>
            </a:pPr>
            <a:r>
              <a:rPr lang="ru-RU" sz="1600" dirty="0">
                <a:latin typeface="+mn-lt"/>
              </a:rPr>
              <a:t>самооценка профессиональной деятельности педагога </a:t>
            </a:r>
          </a:p>
          <a:p>
            <a:pPr marL="285750" indent="-285750">
              <a:buFont typeface="Courier New" panose="02070309020205020404" pitchFamily="49" charset="0"/>
              <a:buChar char="o"/>
            </a:pPr>
            <a:r>
              <a:rPr lang="ru-RU" sz="1600" dirty="0">
                <a:latin typeface="+mn-lt"/>
              </a:rPr>
              <a:t>формирование направлений совершенствования преподавания предмета </a:t>
            </a:r>
          </a:p>
        </p:txBody>
      </p:sp>
      <p:sp>
        <p:nvSpPr>
          <p:cNvPr id="12" name="Объект 4">
            <a:extLst>
              <a:ext uri="{FF2B5EF4-FFF2-40B4-BE49-F238E27FC236}">
                <a16:creationId xmlns:a16="http://schemas.microsoft.com/office/drawing/2014/main" id="{FEBF8B5B-6797-4F90-AED1-621A0FA13C81}"/>
              </a:ext>
            </a:extLst>
          </p:cNvPr>
          <p:cNvSpPr txBox="1">
            <a:spLocks/>
          </p:cNvSpPr>
          <p:nvPr/>
        </p:nvSpPr>
        <p:spPr>
          <a:xfrm>
            <a:off x="6096000" y="4774809"/>
            <a:ext cx="5409479" cy="21296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600" dirty="0">
                <a:latin typeface="+mn-lt"/>
              </a:rPr>
              <a:t>объективная оценка уровня учебных достижений учащегося </a:t>
            </a:r>
          </a:p>
          <a:p>
            <a:pPr marL="285750" indent="-285750">
              <a:buFont typeface="Courier New" panose="02070309020205020404" pitchFamily="49" charset="0"/>
              <a:buChar char="o"/>
            </a:pPr>
            <a:r>
              <a:rPr lang="ru-RU" sz="1600" dirty="0">
                <a:latin typeface="+mn-lt"/>
              </a:rPr>
              <a:t>возможность принять участие в построении индивидуальной образовательной траектории </a:t>
            </a:r>
          </a:p>
        </p:txBody>
      </p:sp>
    </p:spTree>
    <p:extLst>
      <p:ext uri="{BB962C8B-B14F-4D97-AF65-F5344CB8AC3E}">
        <p14:creationId xmlns:p14="http://schemas.microsoft.com/office/powerpoint/2010/main" val="1959635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400" b="1" dirty="0"/>
              <a:t>Распределение участников по отметкам, %</a:t>
            </a:r>
          </a:p>
        </p:txBody>
      </p:sp>
      <p:sp>
        <p:nvSpPr>
          <p:cNvPr id="4" name="TextBox 3">
            <a:extLst>
              <a:ext uri="{FF2B5EF4-FFF2-40B4-BE49-F238E27FC236}">
                <a16:creationId xmlns:a16="http://schemas.microsoft.com/office/drawing/2014/main" id="{CE722EB8-79BA-49E3-85F1-060956F135F3}"/>
              </a:ext>
            </a:extLst>
          </p:cNvPr>
          <p:cNvSpPr txBox="1"/>
          <p:nvPr/>
        </p:nvSpPr>
        <p:spPr>
          <a:xfrm>
            <a:off x="10233835" y="-15994"/>
            <a:ext cx="1958165" cy="276999"/>
          </a:xfrm>
          <a:prstGeom prst="rect">
            <a:avLst/>
          </a:prstGeom>
          <a:noFill/>
        </p:spPr>
        <p:txBody>
          <a:bodyPr wrap="none" rtlCol="0">
            <a:spAutoFit/>
          </a:bodyPr>
          <a:lstStyle/>
          <a:p>
            <a:r>
              <a:rPr lang="ru-RU" sz="1200" dirty="0">
                <a:solidFill>
                  <a:schemeClr val="tx2">
                    <a:lumMod val="40000"/>
                    <a:lumOff val="60000"/>
                  </a:schemeClr>
                </a:solidFill>
              </a:rPr>
              <a:t>Окружающий мир, 4  класс</a:t>
            </a:r>
          </a:p>
        </p:txBody>
      </p:sp>
      <p:pic>
        <p:nvPicPr>
          <p:cNvPr id="7" name="Рисунок 6">
            <a:extLst>
              <a:ext uri="{FF2B5EF4-FFF2-40B4-BE49-F238E27FC236}">
                <a16:creationId xmlns:a16="http://schemas.microsoft.com/office/drawing/2014/main" id="{30FE600A-626C-46AF-8459-C246526C789A}"/>
              </a:ext>
            </a:extLst>
          </p:cNvPr>
          <p:cNvPicPr>
            <a:picLocks noChangeAspect="1"/>
          </p:cNvPicPr>
          <p:nvPr/>
        </p:nvPicPr>
        <p:blipFill rotWithShape="1">
          <a:blip r:embed="rId2">
            <a:extLst>
              <a:ext uri="{28A0092B-C50C-407E-A947-70E740481C1C}">
                <a14:useLocalDpi xmlns:a14="http://schemas.microsoft.com/office/drawing/2010/main" val="0"/>
              </a:ext>
            </a:extLst>
          </a:blip>
          <a:srcRect t="8440"/>
          <a:stretch/>
        </p:blipFill>
        <p:spPr>
          <a:xfrm>
            <a:off x="1574792" y="1010703"/>
            <a:ext cx="8777522" cy="5357777"/>
          </a:xfrm>
          <a:prstGeom prst="rect">
            <a:avLst/>
          </a:prstGeom>
        </p:spPr>
      </p:pic>
    </p:spTree>
    <p:extLst>
      <p:ext uri="{BB962C8B-B14F-4D97-AF65-F5344CB8AC3E}">
        <p14:creationId xmlns:p14="http://schemas.microsoft.com/office/powerpoint/2010/main" val="3312684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4" name="TextBox 3">
            <a:extLst>
              <a:ext uri="{FF2B5EF4-FFF2-40B4-BE49-F238E27FC236}">
                <a16:creationId xmlns:a16="http://schemas.microsoft.com/office/drawing/2014/main" id="{CD14F00D-C699-460E-87A1-CC3F36E34E45}"/>
              </a:ext>
            </a:extLst>
          </p:cNvPr>
          <p:cNvSpPr txBox="1"/>
          <p:nvPr/>
        </p:nvSpPr>
        <p:spPr>
          <a:xfrm>
            <a:off x="10233835" y="-15994"/>
            <a:ext cx="1958165" cy="276999"/>
          </a:xfrm>
          <a:prstGeom prst="rect">
            <a:avLst/>
          </a:prstGeom>
          <a:noFill/>
        </p:spPr>
        <p:txBody>
          <a:bodyPr wrap="none" rtlCol="0">
            <a:spAutoFit/>
          </a:bodyPr>
          <a:lstStyle/>
          <a:p>
            <a:r>
              <a:rPr lang="ru-RU" sz="1200" dirty="0">
                <a:solidFill>
                  <a:schemeClr val="tx2">
                    <a:lumMod val="40000"/>
                    <a:lumOff val="60000"/>
                  </a:schemeClr>
                </a:solidFill>
              </a:rPr>
              <a:t>Окружающий мир, 4  класс</a:t>
            </a:r>
          </a:p>
        </p:txBody>
      </p:sp>
      <p:pic>
        <p:nvPicPr>
          <p:cNvPr id="5" name="Рисунок 4">
            <a:extLst>
              <a:ext uri="{FF2B5EF4-FFF2-40B4-BE49-F238E27FC236}">
                <a16:creationId xmlns:a16="http://schemas.microsoft.com/office/drawing/2014/main" id="{07A6F092-A3BD-4F41-B858-C39553CA439A}"/>
              </a:ext>
            </a:extLst>
          </p:cNvPr>
          <p:cNvPicPr>
            <a:picLocks noChangeAspect="1"/>
          </p:cNvPicPr>
          <p:nvPr/>
        </p:nvPicPr>
        <p:blipFill rotWithShape="1">
          <a:blip r:embed="rId2">
            <a:extLst>
              <a:ext uri="{28A0092B-C50C-407E-A947-70E740481C1C}">
                <a14:useLocalDpi xmlns:a14="http://schemas.microsoft.com/office/drawing/2010/main" val="0"/>
              </a:ext>
            </a:extLst>
          </a:blip>
          <a:srcRect t="7700"/>
          <a:stretch/>
        </p:blipFill>
        <p:spPr>
          <a:xfrm>
            <a:off x="1596118" y="1137642"/>
            <a:ext cx="8999764" cy="5226397"/>
          </a:xfrm>
          <a:prstGeom prst="rect">
            <a:avLst/>
          </a:prstGeom>
        </p:spPr>
      </p:pic>
      <p:sp>
        <p:nvSpPr>
          <p:cNvPr id="7" name="Стрелка: пятиугольник 6">
            <a:extLst>
              <a:ext uri="{FF2B5EF4-FFF2-40B4-BE49-F238E27FC236}">
                <a16:creationId xmlns:a16="http://schemas.microsoft.com/office/drawing/2014/main" id="{C88A2334-413A-4D0E-AD63-F4C3CB83C100}"/>
              </a:ext>
            </a:extLst>
          </p:cNvPr>
          <p:cNvSpPr/>
          <p:nvPr/>
        </p:nvSpPr>
        <p:spPr>
          <a:xfrm rot="5400000">
            <a:off x="8926733" y="905320"/>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8" name="Стрелка: пятиугольник 7">
            <a:extLst>
              <a:ext uri="{FF2B5EF4-FFF2-40B4-BE49-F238E27FC236}">
                <a16:creationId xmlns:a16="http://schemas.microsoft.com/office/drawing/2014/main" id="{B05C3800-1164-4961-8FFF-2BC388C9A65B}"/>
              </a:ext>
            </a:extLst>
          </p:cNvPr>
          <p:cNvSpPr/>
          <p:nvPr/>
        </p:nvSpPr>
        <p:spPr>
          <a:xfrm rot="5400000">
            <a:off x="6802097" y="90130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9" name="Стрелка: пятиугольник 8">
            <a:extLst>
              <a:ext uri="{FF2B5EF4-FFF2-40B4-BE49-F238E27FC236}">
                <a16:creationId xmlns:a16="http://schemas.microsoft.com/office/drawing/2014/main" id="{5A6E77D4-08F0-4FBE-BAAD-8B6AB60314E7}"/>
              </a:ext>
            </a:extLst>
          </p:cNvPr>
          <p:cNvSpPr/>
          <p:nvPr/>
        </p:nvSpPr>
        <p:spPr>
          <a:xfrm rot="5400000">
            <a:off x="4309910" y="91722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p>
        </p:txBody>
      </p:sp>
    </p:spTree>
    <p:extLst>
      <p:ext uri="{BB962C8B-B14F-4D97-AF65-F5344CB8AC3E}">
        <p14:creationId xmlns:p14="http://schemas.microsoft.com/office/powerpoint/2010/main" val="2164002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791767" y="138499"/>
            <a:ext cx="6688455" cy="509260"/>
          </a:xfrm>
        </p:spPr>
        <p:txBody>
          <a:bodyPr>
            <a:noAutofit/>
          </a:bodyPr>
          <a:lstStyle/>
          <a:p>
            <a:r>
              <a:rPr lang="ru-RU" sz="2600" dirty="0"/>
              <a:t>Выполнение заданий группами участников, %</a:t>
            </a:r>
          </a:p>
        </p:txBody>
      </p:sp>
      <p:sp>
        <p:nvSpPr>
          <p:cNvPr id="4" name="TextBox 3">
            <a:extLst>
              <a:ext uri="{FF2B5EF4-FFF2-40B4-BE49-F238E27FC236}">
                <a16:creationId xmlns:a16="http://schemas.microsoft.com/office/drawing/2014/main" id="{45E3F14A-86FE-46D3-B421-8B5BB6B665C4}"/>
              </a:ext>
            </a:extLst>
          </p:cNvPr>
          <p:cNvSpPr txBox="1"/>
          <p:nvPr/>
        </p:nvSpPr>
        <p:spPr>
          <a:xfrm>
            <a:off x="10233835" y="-15994"/>
            <a:ext cx="1958165" cy="276999"/>
          </a:xfrm>
          <a:prstGeom prst="rect">
            <a:avLst/>
          </a:prstGeom>
          <a:noFill/>
        </p:spPr>
        <p:txBody>
          <a:bodyPr wrap="none" rtlCol="0">
            <a:spAutoFit/>
          </a:bodyPr>
          <a:lstStyle/>
          <a:p>
            <a:r>
              <a:rPr lang="ru-RU" sz="1200" dirty="0">
                <a:solidFill>
                  <a:schemeClr val="tx2">
                    <a:lumMod val="40000"/>
                    <a:lumOff val="60000"/>
                  </a:schemeClr>
                </a:solidFill>
              </a:rPr>
              <a:t>Окружающий мир, 4  класс</a:t>
            </a:r>
          </a:p>
        </p:txBody>
      </p:sp>
      <p:pic>
        <p:nvPicPr>
          <p:cNvPr id="3" name="Рисунок 2">
            <a:extLst>
              <a:ext uri="{FF2B5EF4-FFF2-40B4-BE49-F238E27FC236}">
                <a16:creationId xmlns:a16="http://schemas.microsoft.com/office/drawing/2014/main" id="{2BCFA731-B8A3-46B9-B3D2-F9B419B14C1D}"/>
              </a:ext>
            </a:extLst>
          </p:cNvPr>
          <p:cNvPicPr>
            <a:picLocks noChangeAspect="1"/>
          </p:cNvPicPr>
          <p:nvPr/>
        </p:nvPicPr>
        <p:blipFill rotWithShape="1">
          <a:blip r:embed="rId2">
            <a:extLst>
              <a:ext uri="{28A0092B-C50C-407E-A947-70E740481C1C}">
                <a14:useLocalDpi xmlns:a14="http://schemas.microsoft.com/office/drawing/2010/main" val="0"/>
              </a:ext>
            </a:extLst>
          </a:blip>
          <a:srcRect t="13673"/>
          <a:stretch/>
        </p:blipFill>
        <p:spPr>
          <a:xfrm>
            <a:off x="1824620" y="1059480"/>
            <a:ext cx="8726985" cy="5022537"/>
          </a:xfrm>
          <a:prstGeom prst="rect">
            <a:avLst/>
          </a:prstGeom>
        </p:spPr>
      </p:pic>
    </p:spTree>
    <p:extLst>
      <p:ext uri="{BB962C8B-B14F-4D97-AF65-F5344CB8AC3E}">
        <p14:creationId xmlns:p14="http://schemas.microsoft.com/office/powerpoint/2010/main" val="36078793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0"/>
            <a:ext cx="8357133" cy="549419"/>
          </a:xfrm>
        </p:spPr>
        <p:txBody>
          <a:bodyPr>
            <a:noAutofit/>
          </a:bodyPr>
          <a:lstStyle/>
          <a:p>
            <a:r>
              <a:rPr lang="ru-RU" b="1" dirty="0"/>
              <a:t>Сравнение отметок за работу с отметками по журналу</a:t>
            </a:r>
          </a:p>
        </p:txBody>
      </p:sp>
      <mc:AlternateContent xmlns:mc="http://schemas.openxmlformats.org/markup-compatibility/2006" xmlns:cx1="http://schemas.microsoft.com/office/drawing/2015/9/8/chartex">
        <mc:Choice Requires="cx1">
          <p:graphicFrame>
            <p:nvGraphicFramePr>
              <p:cNvPr id="5" name="Диаграмма 4">
                <a:extLst>
                  <a:ext uri="{FF2B5EF4-FFF2-40B4-BE49-F238E27FC236}">
                    <a16:creationId xmlns:a16="http://schemas.microsoft.com/office/drawing/2014/main" id="{68E21545-EECE-4C90-9FCA-0E69A699428B}"/>
                  </a:ext>
                </a:extLst>
              </p:cNvPr>
              <p:cNvGraphicFramePr/>
              <p:nvPr>
                <p:extLst/>
              </p:nvPr>
            </p:nvGraphicFramePr>
            <p:xfrm>
              <a:off x="1760151" y="1150552"/>
              <a:ext cx="8128000" cy="541866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Диаграмма 4">
                <a:extLst>
                  <a:ext uri="{FF2B5EF4-FFF2-40B4-BE49-F238E27FC236}">
                    <a16:creationId xmlns:a16="http://schemas.microsoft.com/office/drawing/2014/main" id="{68E21545-EECE-4C90-9FCA-0E69A699428B}"/>
                  </a:ext>
                </a:extLst>
              </p:cNvPr>
              <p:cNvPicPr>
                <a:picLocks noGrp="1" noRot="1" noChangeAspect="1" noMove="1" noResize="1" noEditPoints="1" noAdjustHandles="1" noChangeArrowheads="1" noChangeShapeType="1"/>
              </p:cNvPicPr>
              <p:nvPr/>
            </p:nvPicPr>
            <p:blipFill>
              <a:blip r:embed="rId3"/>
              <a:stretch>
                <a:fillRect/>
              </a:stretch>
            </p:blipFill>
            <p:spPr>
              <a:xfrm>
                <a:off x="1760151" y="1150552"/>
                <a:ext cx="8128000" cy="5418667"/>
              </a:xfrm>
              <a:prstGeom prst="rect">
                <a:avLst/>
              </a:prstGeom>
            </p:spPr>
          </p:pic>
        </mc:Fallback>
      </mc:AlternateContent>
      <p:sp>
        <p:nvSpPr>
          <p:cNvPr id="7" name="TextBox 6">
            <a:extLst>
              <a:ext uri="{FF2B5EF4-FFF2-40B4-BE49-F238E27FC236}">
                <a16:creationId xmlns:a16="http://schemas.microsoft.com/office/drawing/2014/main" id="{58C15B59-8CA8-4105-AB9F-A881B5FE8BBF}"/>
              </a:ext>
            </a:extLst>
          </p:cNvPr>
          <p:cNvSpPr txBox="1"/>
          <p:nvPr/>
        </p:nvSpPr>
        <p:spPr>
          <a:xfrm>
            <a:off x="10233835" y="-15994"/>
            <a:ext cx="1958165" cy="276999"/>
          </a:xfrm>
          <a:prstGeom prst="rect">
            <a:avLst/>
          </a:prstGeom>
          <a:noFill/>
        </p:spPr>
        <p:txBody>
          <a:bodyPr wrap="none" rtlCol="0">
            <a:spAutoFit/>
          </a:bodyPr>
          <a:lstStyle/>
          <a:p>
            <a:r>
              <a:rPr lang="ru-RU" sz="1200" dirty="0">
                <a:solidFill>
                  <a:schemeClr val="tx2">
                    <a:lumMod val="40000"/>
                    <a:lumOff val="60000"/>
                  </a:schemeClr>
                </a:solidFill>
              </a:rPr>
              <a:t>Окружающий мир, 4  класс</a:t>
            </a:r>
          </a:p>
        </p:txBody>
      </p:sp>
      <p:graphicFrame>
        <p:nvGraphicFramePr>
          <p:cNvPr id="8" name="Диаграмма 7">
            <a:extLst>
              <a:ext uri="{FF2B5EF4-FFF2-40B4-BE49-F238E27FC236}">
                <a16:creationId xmlns:a16="http://schemas.microsoft.com/office/drawing/2014/main" id="{13F4C902-E199-4F77-9814-8F48104DD179}"/>
              </a:ext>
            </a:extLst>
          </p:cNvPr>
          <p:cNvGraphicFramePr>
            <a:graphicFrameLocks/>
          </p:cNvGraphicFramePr>
          <p:nvPr>
            <p:extLst>
              <p:ext uri="{D42A27DB-BD31-4B8C-83A1-F6EECF244321}">
                <p14:modId xmlns:p14="http://schemas.microsoft.com/office/powerpoint/2010/main" val="4262238640"/>
              </p:ext>
            </p:extLst>
          </p:nvPr>
        </p:nvGraphicFramePr>
        <p:xfrm>
          <a:off x="893428" y="838199"/>
          <a:ext cx="11298572" cy="59415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0646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362153" y="927717"/>
            <a:ext cx="11467694" cy="5323312"/>
          </a:xfrm>
        </p:spPr>
        <p:txBody>
          <a:bodyPr>
            <a:normAutofit/>
          </a:bodyPr>
          <a:lstStyle/>
          <a:p>
            <a:pPr marL="285750" indent="-285750">
              <a:buFont typeface="Courier New" panose="02070309020205020404" pitchFamily="49" charset="0"/>
              <a:buChar char="o"/>
            </a:pPr>
            <a:r>
              <a:rPr lang="ru-RU" dirty="0"/>
              <a:t>В ВПР по окружающему миру в 4 классах приняло участие </a:t>
            </a:r>
            <a:r>
              <a:rPr lang="ru-RU" b="1" dirty="0"/>
              <a:t>6940 </a:t>
            </a:r>
            <a:r>
              <a:rPr lang="ru-RU" dirty="0"/>
              <a:t>человек.</a:t>
            </a:r>
          </a:p>
          <a:p>
            <a:endParaRPr lang="ru-RU" dirty="0"/>
          </a:p>
          <a:p>
            <a:pPr marL="285750" indent="-285750">
              <a:buFont typeface="Courier New" panose="02070309020205020404" pitchFamily="49" charset="0"/>
              <a:buChar char="o"/>
            </a:pPr>
            <a:r>
              <a:rPr lang="ru-RU" dirty="0"/>
              <a:t>Не справились с  работой (получили «2») </a:t>
            </a:r>
            <a:r>
              <a:rPr lang="ru-RU" b="1" dirty="0"/>
              <a:t>62</a:t>
            </a:r>
            <a:r>
              <a:rPr lang="ru-RU" dirty="0"/>
              <a:t> участника (</a:t>
            </a:r>
            <a:r>
              <a:rPr lang="ru-RU" b="1" dirty="0"/>
              <a:t>0,89 </a:t>
            </a:r>
            <a:r>
              <a:rPr lang="ru-RU" dirty="0"/>
              <a:t>%).</a:t>
            </a:r>
          </a:p>
          <a:p>
            <a:endParaRPr lang="ru-RU" dirty="0"/>
          </a:p>
          <a:p>
            <a:pPr marL="285750" indent="-285750">
              <a:buFont typeface="Courier New" panose="02070309020205020404" pitchFamily="49" charset="0"/>
              <a:buChar char="o"/>
            </a:pPr>
            <a:r>
              <a:rPr lang="ru-RU" b="1" dirty="0"/>
              <a:t>78,12 </a:t>
            </a:r>
            <a:r>
              <a:rPr lang="ru-RU" dirty="0"/>
              <a:t>% участников получили «4» и «5» (качество знаний) в  процессе выполнения работы.</a:t>
            </a:r>
          </a:p>
          <a:p>
            <a:endParaRPr lang="ru-RU" dirty="0"/>
          </a:p>
          <a:p>
            <a:pPr marL="285750" indent="-285750">
              <a:buFont typeface="Courier New" panose="02070309020205020404" pitchFamily="49" charset="0"/>
              <a:buChar char="o"/>
            </a:pPr>
            <a:r>
              <a:rPr lang="ru-RU" dirty="0"/>
              <a:t>Наибольшую сложность при выполнении работы вызвали задания № </a:t>
            </a:r>
            <a:r>
              <a:rPr lang="ru-RU" b="1" dirty="0"/>
              <a:t>6.2, 6.3, 8К3, 10.2К3.</a:t>
            </a:r>
            <a:endParaRPr lang="ru-RU" dirty="0"/>
          </a:p>
          <a:p>
            <a:endParaRPr lang="ru-RU" dirty="0"/>
          </a:p>
        </p:txBody>
      </p:sp>
      <p:sp>
        <p:nvSpPr>
          <p:cNvPr id="5" name="TextBox 4">
            <a:extLst>
              <a:ext uri="{FF2B5EF4-FFF2-40B4-BE49-F238E27FC236}">
                <a16:creationId xmlns:a16="http://schemas.microsoft.com/office/drawing/2014/main" id="{1D7BA4FD-8E80-48C9-A377-C1E478C2F096}"/>
              </a:ext>
            </a:extLst>
          </p:cNvPr>
          <p:cNvSpPr txBox="1"/>
          <p:nvPr/>
        </p:nvSpPr>
        <p:spPr>
          <a:xfrm>
            <a:off x="10233835" y="-15994"/>
            <a:ext cx="1958165" cy="276999"/>
          </a:xfrm>
          <a:prstGeom prst="rect">
            <a:avLst/>
          </a:prstGeom>
          <a:noFill/>
        </p:spPr>
        <p:txBody>
          <a:bodyPr wrap="none" rtlCol="0">
            <a:spAutoFit/>
          </a:bodyPr>
          <a:lstStyle/>
          <a:p>
            <a:r>
              <a:rPr lang="ru-RU" sz="1200" dirty="0">
                <a:solidFill>
                  <a:schemeClr val="tx2">
                    <a:lumMod val="40000"/>
                    <a:lumOff val="60000"/>
                  </a:schemeClr>
                </a:solidFill>
              </a:rPr>
              <a:t>Окружающий мир, 4  класс</a:t>
            </a:r>
          </a:p>
        </p:txBody>
      </p:sp>
    </p:spTree>
    <p:extLst>
      <p:ext uri="{BB962C8B-B14F-4D97-AF65-F5344CB8AC3E}">
        <p14:creationId xmlns:p14="http://schemas.microsoft.com/office/powerpoint/2010/main" val="29179809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английскому языку</a:t>
            </a:r>
          </a:p>
        </p:txBody>
      </p:sp>
    </p:spTree>
    <p:extLst>
      <p:ext uri="{BB962C8B-B14F-4D97-AF65-F5344CB8AC3E}">
        <p14:creationId xmlns:p14="http://schemas.microsoft.com/office/powerpoint/2010/main" val="1032888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5266136"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4 задания</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150809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базовый уровень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a:t>
            </a:r>
          </a:p>
        </p:txBody>
      </p:sp>
      <p:sp>
        <p:nvSpPr>
          <p:cNvPr id="11" name="Прямоугольник: скругленные углы 10">
            <a:extLst>
              <a:ext uri="{FF2B5EF4-FFF2-40B4-BE49-F238E27FC236}">
                <a16:creationId xmlns:a16="http://schemas.microsoft.com/office/drawing/2014/main" id="{BB94B227-AA08-4F9E-8486-A5650295A9C4}"/>
              </a:ext>
            </a:extLst>
          </p:cNvPr>
          <p:cNvSpPr/>
          <p:nvPr/>
        </p:nvSpPr>
        <p:spPr>
          <a:xfrm>
            <a:off x="6953250" y="4514851"/>
            <a:ext cx="5002860" cy="220429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dirty="0">
                <a:solidFill>
                  <a:sysClr val="windowText" lastClr="000000"/>
                </a:solidFill>
              </a:rPr>
              <a:t>Задание 1-4:</a:t>
            </a:r>
          </a:p>
          <a:p>
            <a:r>
              <a:rPr lang="en-US" sz="1200" dirty="0">
                <a:solidFill>
                  <a:sysClr val="windowText" lastClr="000000"/>
                </a:solidFill>
              </a:rPr>
              <a:t>1 – </a:t>
            </a:r>
            <a:r>
              <a:rPr lang="ru-RU" sz="1200" dirty="0">
                <a:solidFill>
                  <a:sysClr val="windowText" lastClr="000000"/>
                </a:solidFill>
              </a:rPr>
              <a:t>аудирование с пониманием запрашиваемой информации;</a:t>
            </a:r>
          </a:p>
          <a:p>
            <a:r>
              <a:rPr lang="ru-RU" sz="1200" dirty="0">
                <a:solidFill>
                  <a:sysClr val="windowText" lastClr="000000"/>
                </a:solidFill>
              </a:rPr>
              <a:t>2 – чтение про себя и понимание запрашиваемой информации;</a:t>
            </a:r>
          </a:p>
          <a:p>
            <a:r>
              <a:rPr lang="ru-RU" sz="1200" dirty="0">
                <a:solidFill>
                  <a:sysClr val="windowText" lastClr="000000"/>
                </a:solidFill>
              </a:rPr>
              <a:t>3 – навыки оперирования языковыми средствами в  коммуникативно значимом контексте: грамматические формы;</a:t>
            </a:r>
          </a:p>
          <a:p>
            <a:r>
              <a:rPr lang="ru-RU" sz="1200" dirty="0">
                <a:solidFill>
                  <a:sysClr val="windowText" lastClr="000000"/>
                </a:solidFill>
              </a:rPr>
              <a:t>4 – заполнение простых анкет и формуляров.</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10</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25</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200" dirty="0"/>
                        <a:t>Отметка</a:t>
                      </a:r>
                    </a:p>
                  </a:txBody>
                  <a:tcPr anchor="ctr"/>
                </a:tc>
                <a:tc>
                  <a:txBody>
                    <a:bodyPr/>
                    <a:lstStyle/>
                    <a:p>
                      <a:pPr algn="ctr"/>
                      <a:r>
                        <a:rPr lang="ru-RU" sz="1200" dirty="0"/>
                        <a:t>«2»</a:t>
                      </a:r>
                    </a:p>
                  </a:txBody>
                  <a:tcPr anchor="ctr"/>
                </a:tc>
                <a:tc>
                  <a:txBody>
                    <a:bodyPr/>
                    <a:lstStyle/>
                    <a:p>
                      <a:pPr algn="ctr"/>
                      <a:r>
                        <a:rPr lang="ru-RU" sz="1200" dirty="0"/>
                        <a:t>«3»</a:t>
                      </a:r>
                    </a:p>
                  </a:txBody>
                  <a:tcPr anchor="ctr"/>
                </a:tc>
                <a:tc>
                  <a:txBody>
                    <a:bodyPr/>
                    <a:lstStyle/>
                    <a:p>
                      <a:pPr algn="ctr"/>
                      <a:r>
                        <a:rPr lang="ru-RU" sz="1200" dirty="0"/>
                        <a:t>«4»</a:t>
                      </a:r>
                    </a:p>
                  </a:txBody>
                  <a:tcPr anchor="ctr"/>
                </a:tc>
                <a:tc>
                  <a:txBody>
                    <a:bodyPr/>
                    <a:lstStyle/>
                    <a:p>
                      <a:pPr algn="ctr"/>
                      <a:r>
                        <a:rPr lang="ru-RU" sz="1200" dirty="0"/>
                        <a:t>«5»</a:t>
                      </a:r>
                    </a:p>
                  </a:txBody>
                  <a:tcPr anchor="ctr"/>
                </a:tc>
                <a:extLst>
                  <a:ext uri="{0D108BD9-81ED-4DB2-BD59-A6C34878D82A}">
                    <a16:rowId xmlns:a16="http://schemas.microsoft.com/office/drawing/2014/main" val="3892861024"/>
                  </a:ext>
                </a:extLst>
              </a:tr>
              <a:tr h="937958">
                <a:tc>
                  <a:txBody>
                    <a:bodyPr/>
                    <a:lstStyle/>
                    <a:p>
                      <a:pPr algn="ctr"/>
                      <a:r>
                        <a:rPr lang="ru-RU" sz="1200" dirty="0"/>
                        <a:t>Первичные баллы</a:t>
                      </a:r>
                    </a:p>
                  </a:txBody>
                  <a:tcPr anchor="ctr"/>
                </a:tc>
                <a:tc>
                  <a:txBody>
                    <a:bodyPr/>
                    <a:lstStyle/>
                    <a:p>
                      <a:pPr algn="ctr"/>
                      <a:r>
                        <a:rPr lang="ru-RU" sz="1200" dirty="0"/>
                        <a:t>0-9</a:t>
                      </a:r>
                    </a:p>
                  </a:txBody>
                  <a:tcPr anchor="ctr"/>
                </a:tc>
                <a:tc>
                  <a:txBody>
                    <a:bodyPr/>
                    <a:lstStyle/>
                    <a:p>
                      <a:pPr algn="ctr"/>
                      <a:r>
                        <a:rPr lang="ru-RU" sz="1200" dirty="0"/>
                        <a:t>10-14</a:t>
                      </a:r>
                    </a:p>
                  </a:txBody>
                  <a:tcPr anchor="ctr"/>
                </a:tc>
                <a:tc>
                  <a:txBody>
                    <a:bodyPr/>
                    <a:lstStyle/>
                    <a:p>
                      <a:pPr algn="ctr"/>
                      <a:r>
                        <a:rPr lang="ru-RU" sz="1200" dirty="0"/>
                        <a:t>15-21</a:t>
                      </a:r>
                    </a:p>
                  </a:txBody>
                  <a:tcPr anchor="ctr"/>
                </a:tc>
                <a:tc>
                  <a:txBody>
                    <a:bodyPr/>
                    <a:lstStyle/>
                    <a:p>
                      <a:pPr algn="ctr"/>
                      <a:r>
                        <a:rPr lang="ru-RU" sz="1200" dirty="0"/>
                        <a:t>22-25</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39187" y="5649584"/>
            <a:ext cx="1233610"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 name="TextBox 1">
            <a:extLst>
              <a:ext uri="{FF2B5EF4-FFF2-40B4-BE49-F238E27FC236}">
                <a16:creationId xmlns:a16="http://schemas.microsoft.com/office/drawing/2014/main" id="{5E9902F2-B0C9-4954-822F-C037FAFA4387}"/>
              </a:ext>
            </a:extLst>
          </p:cNvPr>
          <p:cNvSpPr txBox="1"/>
          <p:nvPr/>
        </p:nvSpPr>
        <p:spPr>
          <a:xfrm>
            <a:off x="9764348" y="4960"/>
            <a:ext cx="2427652" cy="338554"/>
          </a:xfrm>
          <a:prstGeom prst="rect">
            <a:avLst/>
          </a:prstGeom>
          <a:noFill/>
        </p:spPr>
        <p:txBody>
          <a:bodyPr wrap="none" rtlCol="0">
            <a:spAutoFit/>
          </a:bodyPr>
          <a:lstStyle/>
          <a:p>
            <a:r>
              <a:rPr lang="ru-RU" sz="1600" dirty="0">
                <a:solidFill>
                  <a:schemeClr val="tx2">
                    <a:lumMod val="40000"/>
                    <a:lumOff val="60000"/>
                  </a:schemeClr>
                </a:solidFill>
              </a:rPr>
              <a:t>Английский язык, 4  класс</a:t>
            </a:r>
          </a:p>
        </p:txBody>
      </p:sp>
      <p:sp>
        <p:nvSpPr>
          <p:cNvPr id="23" name="Прямоугольник: скругленные углы 22">
            <a:extLst>
              <a:ext uri="{FF2B5EF4-FFF2-40B4-BE49-F238E27FC236}">
                <a16:creationId xmlns:a16="http://schemas.microsoft.com/office/drawing/2014/main" id="{1AE0B7F8-9632-45F7-9F46-5136C6F09987}"/>
              </a:ext>
            </a:extLst>
          </p:cNvPr>
          <p:cNvSpPr/>
          <p:nvPr/>
        </p:nvSpPr>
        <p:spPr>
          <a:xfrm>
            <a:off x="3337921" y="4514851"/>
            <a:ext cx="3450204" cy="220429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endParaRPr lang="ru-RU" sz="1100" dirty="0">
              <a:solidFill>
                <a:schemeClr val="tx1"/>
              </a:solidFill>
            </a:endParaRPr>
          </a:p>
          <a:p>
            <a:pPr>
              <a:lnSpc>
                <a:spcPct val="114000"/>
              </a:lnSpc>
            </a:pPr>
            <a:r>
              <a:rPr lang="ru-RU" sz="1100" dirty="0">
                <a:solidFill>
                  <a:schemeClr val="tx1"/>
                </a:solidFill>
              </a:rPr>
              <a:t>Проверяемые элементы:</a:t>
            </a:r>
          </a:p>
          <a:p>
            <a:pPr marL="285750" indent="-285750">
              <a:lnSpc>
                <a:spcPct val="114000"/>
              </a:lnSpc>
              <a:buFont typeface="Courier New" panose="02070309020205020404" pitchFamily="49" charset="0"/>
              <a:buChar char="o"/>
            </a:pPr>
            <a:r>
              <a:rPr lang="ru-RU" sz="1100" dirty="0">
                <a:solidFill>
                  <a:schemeClr val="tx1"/>
                </a:solidFill>
              </a:rPr>
              <a:t>Коммуникативные умения:</a:t>
            </a:r>
          </a:p>
          <a:p>
            <a:pPr>
              <a:lnSpc>
                <a:spcPct val="114000"/>
              </a:lnSpc>
            </a:pPr>
            <a:r>
              <a:rPr lang="ru-RU" sz="1100" dirty="0">
                <a:solidFill>
                  <a:schemeClr val="tx1"/>
                </a:solidFill>
              </a:rPr>
              <a:t>Аудирование</a:t>
            </a:r>
          </a:p>
          <a:p>
            <a:pPr>
              <a:lnSpc>
                <a:spcPct val="114000"/>
              </a:lnSpc>
            </a:pPr>
            <a:r>
              <a:rPr lang="ru-RU" sz="1100" dirty="0">
                <a:solidFill>
                  <a:schemeClr val="tx1"/>
                </a:solidFill>
              </a:rPr>
              <a:t>Смысловое чтение</a:t>
            </a:r>
          </a:p>
          <a:p>
            <a:pPr>
              <a:lnSpc>
                <a:spcPct val="114000"/>
              </a:lnSpc>
            </a:pPr>
            <a:r>
              <a:rPr lang="ru-RU" sz="1100" dirty="0">
                <a:solidFill>
                  <a:schemeClr val="tx1"/>
                </a:solidFill>
              </a:rPr>
              <a:t>Письмо</a:t>
            </a:r>
          </a:p>
          <a:p>
            <a:pPr marL="171450" indent="-171450">
              <a:lnSpc>
                <a:spcPct val="114000"/>
              </a:lnSpc>
              <a:buFont typeface="Courier New" panose="02070309020205020404" pitchFamily="49" charset="0"/>
              <a:buChar char="o"/>
            </a:pPr>
            <a:r>
              <a:rPr lang="ru-RU" sz="1100" dirty="0">
                <a:solidFill>
                  <a:schemeClr val="tx1"/>
                </a:solidFill>
              </a:rPr>
              <a:t>Языковые знания и навыки</a:t>
            </a:r>
          </a:p>
          <a:p>
            <a:pPr>
              <a:lnSpc>
                <a:spcPct val="114000"/>
              </a:lnSpc>
            </a:pPr>
            <a:r>
              <a:rPr lang="ru-RU" sz="1100" dirty="0">
                <a:solidFill>
                  <a:schemeClr val="tx1"/>
                </a:solidFill>
              </a:rPr>
              <a:t>Графика, орфография и пунктуация</a:t>
            </a:r>
          </a:p>
          <a:p>
            <a:pPr>
              <a:lnSpc>
                <a:spcPct val="114000"/>
              </a:lnSpc>
            </a:pPr>
            <a:r>
              <a:rPr lang="ru-RU" sz="1100" dirty="0">
                <a:solidFill>
                  <a:schemeClr val="tx1"/>
                </a:solidFill>
              </a:rPr>
              <a:t>Лексическая сторона речи</a:t>
            </a:r>
          </a:p>
          <a:p>
            <a:pPr>
              <a:lnSpc>
                <a:spcPct val="114000"/>
              </a:lnSpc>
            </a:pPr>
            <a:r>
              <a:rPr lang="ru-RU" sz="1100" dirty="0">
                <a:solidFill>
                  <a:schemeClr val="tx1"/>
                </a:solidFill>
              </a:rPr>
              <a:t>Грамматическая сторона речи</a:t>
            </a:r>
          </a:p>
          <a:p>
            <a:pPr marL="171450" indent="-171450">
              <a:lnSpc>
                <a:spcPct val="114000"/>
              </a:lnSpc>
              <a:buFont typeface="Courier New" panose="02070309020205020404" pitchFamily="49" charset="0"/>
              <a:buChar char="o"/>
            </a:pPr>
            <a:r>
              <a:rPr lang="ru-RU" sz="1100" dirty="0">
                <a:solidFill>
                  <a:schemeClr val="tx1"/>
                </a:solidFill>
              </a:rPr>
              <a:t>Социокультурные знания и умения</a:t>
            </a:r>
          </a:p>
          <a:p>
            <a:endParaRPr lang="ru-RU" sz="1100" dirty="0">
              <a:solidFill>
                <a:schemeClr val="tx1"/>
              </a:solidFill>
            </a:endParaRPr>
          </a:p>
        </p:txBody>
      </p:sp>
    </p:spTree>
    <p:extLst>
      <p:ext uri="{BB962C8B-B14F-4D97-AF65-F5344CB8AC3E}">
        <p14:creationId xmlns:p14="http://schemas.microsoft.com/office/powerpoint/2010/main" val="1390785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705139221"/>
              </p:ext>
            </p:extLst>
          </p:nvPr>
        </p:nvGraphicFramePr>
        <p:xfrm>
          <a:off x="1427147" y="1264526"/>
          <a:ext cx="9152546" cy="2638431"/>
        </p:xfrm>
        <a:graphic>
          <a:graphicData uri="http://schemas.openxmlformats.org/drawingml/2006/table">
            <a:tbl>
              <a:tblPr firstRow="1" firstCol="1" lastRow="1" lastCol="1" bandRow="1" bandCol="1">
                <a:noFill/>
                <a:tableStyleId>{5940675A-B579-460E-94D1-54222C63F5DA}</a:tableStyleId>
              </a:tblPr>
              <a:tblGrid>
                <a:gridCol w="502728">
                  <a:extLst>
                    <a:ext uri="{9D8B030D-6E8A-4147-A177-3AD203B41FA5}">
                      <a16:colId xmlns:a16="http://schemas.microsoft.com/office/drawing/2014/main" val="1602300257"/>
                    </a:ext>
                  </a:extLst>
                </a:gridCol>
                <a:gridCol w="8649818">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8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800" b="1" dirty="0">
                          <a:effectLst/>
                          <a:latin typeface="Times New Roman" panose="02020603050405020304" pitchFamily="18" charset="0"/>
                          <a:cs typeface="Times New Roman" panose="02020603050405020304" pitchFamily="18" charset="0"/>
                        </a:rPr>
                        <a:t>п/п</a:t>
                      </a:r>
                      <a:endPar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800" b="1" dirty="0">
                          <a:effectLst/>
                          <a:latin typeface="Times New Roman" panose="02020603050405020304" pitchFamily="18" charset="0"/>
                          <a:cs typeface="Times New Roman" panose="02020603050405020304" pitchFamily="18" charset="0"/>
                        </a:rPr>
                        <a:t>Блоки</a:t>
                      </a:r>
                      <a:r>
                        <a:rPr lang="ru-RU" sz="1800" b="1" spc="-3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ПООП</a:t>
                      </a:r>
                      <a:r>
                        <a:rPr lang="ru-RU" sz="1800" b="1" spc="-3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НОО:</a:t>
                      </a:r>
                      <a:r>
                        <a:rPr lang="ru-RU" sz="1800" b="1" spc="-3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выпускник</a:t>
                      </a:r>
                      <a:r>
                        <a:rPr lang="ru-RU" sz="1800" b="1" spc="-4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научится</a:t>
                      </a:r>
                      <a:r>
                        <a:rPr lang="ru-RU" sz="1800" b="1" spc="-3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a:t>
                      </a:r>
                      <a:r>
                        <a:rPr lang="ru-RU" sz="1800" b="1" spc="-2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получит </a:t>
                      </a:r>
                      <a:r>
                        <a:rPr lang="ru-RU" sz="1800" b="1" spc="-28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возможность</a:t>
                      </a:r>
                      <a:r>
                        <a:rPr lang="ru-RU" sz="1800" b="1" spc="-1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научиться</a:t>
                      </a:r>
                      <a:r>
                        <a:rPr lang="ru-RU" sz="1800" b="1" spc="-5" dirty="0">
                          <a:effectLst/>
                          <a:latin typeface="Times New Roman" panose="02020603050405020304" pitchFamily="18" charset="0"/>
                          <a:cs typeface="Times New Roman" panose="02020603050405020304" pitchFamily="18" charset="0"/>
                        </a:rPr>
                        <a:t> </a:t>
                      </a:r>
                    </a:p>
                    <a:p>
                      <a:pPr algn="ctr">
                        <a:lnSpc>
                          <a:spcPct val="115000"/>
                        </a:lnSpc>
                        <a:spcBef>
                          <a:spcPts val="55"/>
                        </a:spcBef>
                        <a:spcAft>
                          <a:spcPts val="0"/>
                        </a:spcAft>
                        <a:tabLst>
                          <a:tab pos="452120" algn="l"/>
                        </a:tabLst>
                      </a:pPr>
                      <a:r>
                        <a:rPr lang="ru-RU" sz="1800" b="1" dirty="0">
                          <a:effectLst/>
                          <a:latin typeface="Times New Roman" panose="02020603050405020304" pitchFamily="18" charset="0"/>
                          <a:cs typeface="Times New Roman" panose="02020603050405020304" pitchFamily="18" charset="0"/>
                        </a:rPr>
                        <a:t>или</a:t>
                      </a:r>
                      <a:r>
                        <a:rPr lang="ru-RU" sz="1800" b="1" spc="-1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проверяемые требования</a:t>
                      </a:r>
                      <a:r>
                        <a:rPr lang="ru-RU" sz="1800" b="1" spc="-2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(умения)</a:t>
                      </a:r>
                      <a:r>
                        <a:rPr lang="ru-RU" sz="1800" b="1" spc="-2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в</a:t>
                      </a:r>
                      <a:r>
                        <a:rPr lang="ru-RU" sz="1800" b="1" spc="-3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соответствии</a:t>
                      </a:r>
                      <a:r>
                        <a:rPr lang="ru-RU" sz="1800" b="1" spc="-20"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с</a:t>
                      </a:r>
                      <a:r>
                        <a:rPr lang="ru-RU" sz="1800" b="1" spc="-25" dirty="0">
                          <a:effectLst/>
                          <a:latin typeface="Times New Roman" panose="02020603050405020304" pitchFamily="18" charset="0"/>
                          <a:cs typeface="Times New Roman" panose="02020603050405020304" pitchFamily="18" charset="0"/>
                        </a:rPr>
                        <a:t> </a:t>
                      </a:r>
                      <a:r>
                        <a:rPr lang="ru-RU" sz="1800" b="1" dirty="0">
                          <a:effectLst/>
                          <a:latin typeface="Times New Roman" panose="02020603050405020304" pitchFamily="18" charset="0"/>
                          <a:cs typeface="Times New Roman" panose="02020603050405020304" pitchFamily="18" charset="0"/>
                        </a:rPr>
                        <a:t>ФГОС</a:t>
                      </a:r>
                      <a:endPar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118680">
                <a:tc>
                  <a:txBody>
                    <a:bodyPr/>
                    <a:lstStyle/>
                    <a:p>
                      <a:pPr algn="ctr">
                        <a:spcBef>
                          <a:spcPts val="55"/>
                        </a:spcBef>
                        <a:spcAft>
                          <a:spcPts val="0"/>
                        </a:spcAft>
                        <a:tabLst>
                          <a:tab pos="452120" algn="l"/>
                        </a:tabLst>
                      </a:pPr>
                      <a:r>
                        <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noFill/>
                  </a:tcPr>
                </a:tc>
                <a:tc>
                  <a:txBody>
                    <a:bodyPr/>
                    <a:lstStyle/>
                    <a:p>
                      <a:r>
                        <a:rPr lang="ru-RU" sz="1600" b="0" dirty="0">
                          <a:effectLst/>
                          <a:latin typeface="Times New Roman" panose="02020603050405020304" pitchFamily="18" charset="0"/>
                          <a:cs typeface="Times New Roman" panose="02020603050405020304" pitchFamily="18" charset="0"/>
                        </a:rPr>
                        <a:t>Воспринимать на слух и понимать запрашиваемую информацию </a:t>
                      </a:r>
                    </a:p>
                  </a:txBody>
                  <a:tcPr anchor="ctr">
                    <a:noFill/>
                  </a:tcPr>
                </a:tc>
                <a:extLst>
                  <a:ext uri="{0D108BD9-81ED-4DB2-BD59-A6C34878D82A}">
                    <a16:rowId xmlns:a16="http://schemas.microsoft.com/office/drawing/2014/main" val="2160456702"/>
                  </a:ext>
                </a:extLst>
              </a:tr>
              <a:tr h="0">
                <a:tc>
                  <a:txBody>
                    <a:bodyPr/>
                    <a:lstStyle/>
                    <a:p>
                      <a:pPr algn="ctr">
                        <a:spcBef>
                          <a:spcPts val="55"/>
                        </a:spcBef>
                        <a:spcAft>
                          <a:spcPts val="0"/>
                        </a:spcAft>
                        <a:tabLst>
                          <a:tab pos="452120" algn="l"/>
                        </a:tabLst>
                      </a:pPr>
                      <a:r>
                        <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noFill/>
                  </a:tcPr>
                </a:tc>
                <a:tc>
                  <a:txBody>
                    <a:bodyPr/>
                    <a:lstStyle/>
                    <a:p>
                      <a:r>
                        <a:rPr lang="ru-RU" sz="1600" b="0" dirty="0">
                          <a:effectLst/>
                          <a:latin typeface="Times New Roman" panose="02020603050405020304" pitchFamily="18" charset="0"/>
                          <a:cs typeface="Times New Roman" panose="02020603050405020304" pitchFamily="18" charset="0"/>
                        </a:rPr>
                        <a:t>Читать про себя и понимать запрашиваемую информацию в текстах, содержащих отдельные незнакомые слова</a:t>
                      </a:r>
                    </a:p>
                  </a:txBody>
                  <a:tcPr anchor="ctr">
                    <a:noFill/>
                  </a:tcPr>
                </a:tc>
                <a:extLst>
                  <a:ext uri="{0D108BD9-81ED-4DB2-BD59-A6C34878D82A}">
                    <a16:rowId xmlns:a16="http://schemas.microsoft.com/office/drawing/2014/main" val="3392768954"/>
                  </a:ext>
                </a:extLst>
              </a:tr>
              <a:tr h="320513">
                <a:tc>
                  <a:txBody>
                    <a:bodyPr/>
                    <a:lstStyle/>
                    <a:p>
                      <a:pPr algn="ctr">
                        <a:spcBef>
                          <a:spcPts val="55"/>
                        </a:spcBef>
                        <a:spcAft>
                          <a:spcPts val="0"/>
                        </a:spcAft>
                        <a:tabLst>
                          <a:tab pos="452120" algn="l"/>
                        </a:tabLst>
                      </a:pPr>
                      <a:r>
                        <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a:txBody>
                    <a:bodyPr/>
                    <a:lstStyle/>
                    <a:p>
                      <a:pPr marL="67310" marR="60325" algn="just">
                        <a:lnSpc>
                          <a:spcPct val="95000"/>
                        </a:lnSpc>
                        <a:spcBef>
                          <a:spcPts val="15"/>
                        </a:spcBef>
                        <a:spcAft>
                          <a:spcPts val="0"/>
                        </a:spcAft>
                      </a:pPr>
                      <a:r>
                        <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rPr>
                        <a:t>Оперировать языковыми средствами в коммуникативно значимом контексте: грамматические формы</a:t>
                      </a:r>
                    </a:p>
                  </a:txBody>
                  <a:tcPr marL="0" marR="0" marT="0" marB="0">
                    <a:noFill/>
                  </a:tcPr>
                </a:tc>
                <a:extLst>
                  <a:ext uri="{0D108BD9-81ED-4DB2-BD59-A6C34878D82A}">
                    <a16:rowId xmlns:a16="http://schemas.microsoft.com/office/drawing/2014/main" val="3154431114"/>
                  </a:ext>
                </a:extLst>
              </a:tr>
              <a:tr h="307092">
                <a:tc>
                  <a:txBody>
                    <a:bodyPr/>
                    <a:lstStyle/>
                    <a:p>
                      <a:pPr algn="ctr">
                        <a:spcBef>
                          <a:spcPts val="55"/>
                        </a:spcBef>
                        <a:spcAft>
                          <a:spcPts val="0"/>
                        </a:spcAft>
                        <a:tabLst>
                          <a:tab pos="452120" algn="l"/>
                        </a:tabLst>
                      </a:pPr>
                      <a:r>
                        <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rPr>
                        <a:t>4К1</a:t>
                      </a:r>
                    </a:p>
                  </a:txBody>
                  <a:tcPr marL="0" marR="0" marT="0" marB="0" anchor="ctr">
                    <a:noFill/>
                  </a:tcPr>
                </a:tc>
                <a:tc>
                  <a:txBody>
                    <a:bodyPr/>
                    <a:lstStyle/>
                    <a:p>
                      <a:pPr marL="67310" marR="57785" algn="just">
                        <a:lnSpc>
                          <a:spcPct val="95000"/>
                        </a:lnSpc>
                        <a:spcBef>
                          <a:spcPts val="15"/>
                        </a:spcBef>
                        <a:spcAft>
                          <a:spcPts val="0"/>
                        </a:spcAft>
                      </a:pPr>
                      <a:r>
                        <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rPr>
                        <a:t>Заполнять анкеты и формуляры с указанием личной информации</a:t>
                      </a:r>
                    </a:p>
                  </a:txBody>
                  <a:tcPr marL="0" marR="0" marT="0" marB="0">
                    <a:noFill/>
                  </a:tcPr>
                </a:tc>
                <a:extLst>
                  <a:ext uri="{0D108BD9-81ED-4DB2-BD59-A6C34878D82A}">
                    <a16:rowId xmlns:a16="http://schemas.microsoft.com/office/drawing/2014/main" val="3563562072"/>
                  </a:ext>
                </a:extLst>
              </a:tr>
              <a:tr h="167294">
                <a:tc>
                  <a:txBody>
                    <a:bodyPr/>
                    <a:lstStyle/>
                    <a:p>
                      <a:pPr algn="ctr">
                        <a:spcBef>
                          <a:spcPts val="55"/>
                        </a:spcBef>
                        <a:spcAft>
                          <a:spcPts val="0"/>
                        </a:spcAft>
                        <a:tabLst>
                          <a:tab pos="452120" algn="l"/>
                        </a:tabLst>
                      </a:pPr>
                      <a:r>
                        <a:rPr lang="ru-RU" sz="1600" b="0" dirty="0">
                          <a:effectLst/>
                          <a:latin typeface="Times New Roman" panose="02020603050405020304" pitchFamily="18" charset="0"/>
                          <a:ea typeface="Times New Roman" panose="02020603050405020304" pitchFamily="18" charset="0"/>
                          <a:cs typeface="Times New Roman" panose="02020603050405020304" pitchFamily="18" charset="0"/>
                        </a:rPr>
                        <a:t>4К2</a:t>
                      </a:r>
                    </a:p>
                  </a:txBody>
                  <a:tcPr marL="0" marR="0" marT="0" marB="0" anchor="ctr">
                    <a:noFill/>
                  </a:tcPr>
                </a:tc>
                <a:tc>
                  <a:txBody>
                    <a:bodyPr/>
                    <a:lstStyle/>
                    <a:p>
                      <a:r>
                        <a:rPr lang="ru-RU" sz="1600" b="0" dirty="0">
                          <a:effectLst/>
                          <a:latin typeface="Times New Roman" panose="02020603050405020304" pitchFamily="18" charset="0"/>
                          <a:cs typeface="Times New Roman" panose="02020603050405020304" pitchFamily="18" charset="0"/>
                        </a:rPr>
                        <a:t>Правильно писать изученные слова</a:t>
                      </a:r>
                    </a:p>
                  </a:txBody>
                  <a:tcPr anchor="ctr">
                    <a:noFill/>
                  </a:tcPr>
                </a:tc>
                <a:extLst>
                  <a:ext uri="{0D108BD9-81ED-4DB2-BD59-A6C34878D82A}">
                    <a16:rowId xmlns:a16="http://schemas.microsoft.com/office/drawing/2014/main" val="948520697"/>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89020" y="101173"/>
            <a:ext cx="10728960" cy="594360"/>
          </a:xfrm>
        </p:spPr>
        <p:txBody>
          <a:bodyPr>
            <a:normAutofit/>
          </a:bodyPr>
          <a:lstStyle/>
          <a:p>
            <a:r>
              <a:rPr lang="ru-RU" sz="3200" b="1" dirty="0"/>
              <a:t>Требования (умения)</a:t>
            </a:r>
          </a:p>
        </p:txBody>
      </p:sp>
      <p:sp>
        <p:nvSpPr>
          <p:cNvPr id="4" name="TextBox 3">
            <a:extLst>
              <a:ext uri="{FF2B5EF4-FFF2-40B4-BE49-F238E27FC236}">
                <a16:creationId xmlns:a16="http://schemas.microsoft.com/office/drawing/2014/main" id="{8F0419F6-08D5-42A5-B793-CFCA814E57DD}"/>
              </a:ext>
            </a:extLst>
          </p:cNvPr>
          <p:cNvSpPr txBox="1"/>
          <p:nvPr/>
        </p:nvSpPr>
        <p:spPr>
          <a:xfrm>
            <a:off x="10311870" y="101173"/>
            <a:ext cx="1880130"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4  класс</a:t>
            </a:r>
          </a:p>
        </p:txBody>
      </p:sp>
    </p:spTree>
    <p:extLst>
      <p:ext uri="{BB962C8B-B14F-4D97-AF65-F5344CB8AC3E}">
        <p14:creationId xmlns:p14="http://schemas.microsoft.com/office/powerpoint/2010/main" val="7902649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4180114" y="133348"/>
            <a:ext cx="7748275" cy="890327"/>
          </a:xfrm>
        </p:spPr>
        <p:txBody>
          <a:bodyPr>
            <a:noAutofit/>
          </a:bodyPr>
          <a:lstStyle/>
          <a:p>
            <a:pPr algn="ctr"/>
            <a:r>
              <a:rPr lang="ru-RU" sz="2000" b="1" dirty="0"/>
              <a:t>Доля участников по качеству знаний («4»+«5») по результатам ВПР в  2025- 2026 гг.</a:t>
            </a:r>
            <a:br>
              <a:rPr lang="ru-RU" sz="2000" b="1" dirty="0"/>
            </a:br>
            <a:r>
              <a:rPr lang="ru-RU" sz="2000" b="1" dirty="0"/>
              <a:t> </a:t>
            </a:r>
            <a:r>
              <a:rPr lang="ru-RU" sz="1600" b="1" u="sng" dirty="0"/>
              <a:t>В  параллели 4 классов впервые проводилось ВПР по иностранному языку в 2025 г.</a:t>
            </a:r>
            <a:endParaRPr lang="ru-RU" sz="2000" b="1" u="sng" dirty="0"/>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403491623"/>
              </p:ext>
            </p:extLst>
          </p:nvPr>
        </p:nvGraphicFramePr>
        <p:xfrm>
          <a:off x="102973" y="1023675"/>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2014744086"/>
              </p:ext>
            </p:extLst>
          </p:nvPr>
        </p:nvGraphicFramePr>
        <p:xfrm>
          <a:off x="0" y="3799534"/>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42A3FD3-D908-41EA-AE3A-EB4B9F264A90}"/>
              </a:ext>
            </a:extLst>
          </p:cNvPr>
          <p:cNvSpPr txBox="1"/>
          <p:nvPr/>
        </p:nvSpPr>
        <p:spPr>
          <a:xfrm>
            <a:off x="10311870" y="-8584"/>
            <a:ext cx="1880130"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4  класс</a:t>
            </a:r>
          </a:p>
        </p:txBody>
      </p:sp>
    </p:spTree>
    <p:extLst>
      <p:ext uri="{BB962C8B-B14F-4D97-AF65-F5344CB8AC3E}">
        <p14:creationId xmlns:p14="http://schemas.microsoft.com/office/powerpoint/2010/main" val="2488369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b="1" dirty="0"/>
              <a:t>Достижение планируемых результатов</a:t>
            </a:r>
          </a:p>
        </p:txBody>
      </p:sp>
      <p:sp>
        <p:nvSpPr>
          <p:cNvPr id="4" name="TextBox 3">
            <a:extLst>
              <a:ext uri="{FF2B5EF4-FFF2-40B4-BE49-F238E27FC236}">
                <a16:creationId xmlns:a16="http://schemas.microsoft.com/office/drawing/2014/main" id="{3CA8D531-ABD1-49A0-9EE0-244F1AB51EA5}"/>
              </a:ext>
            </a:extLst>
          </p:cNvPr>
          <p:cNvSpPr txBox="1"/>
          <p:nvPr/>
        </p:nvSpPr>
        <p:spPr>
          <a:xfrm>
            <a:off x="10311870" y="101173"/>
            <a:ext cx="1880130"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4  класс</a:t>
            </a:r>
          </a:p>
        </p:txBody>
      </p:sp>
      <p:graphicFrame>
        <p:nvGraphicFramePr>
          <p:cNvPr id="7" name="Диаграмма 6">
            <a:extLst>
              <a:ext uri="{FF2B5EF4-FFF2-40B4-BE49-F238E27FC236}">
                <a16:creationId xmlns:a16="http://schemas.microsoft.com/office/drawing/2014/main" id="{45D8FC8F-8FEB-4043-943F-4B9D43677EA6}"/>
              </a:ext>
            </a:extLst>
          </p:cNvPr>
          <p:cNvGraphicFramePr>
            <a:graphicFrameLocks/>
          </p:cNvGraphicFramePr>
          <p:nvPr>
            <p:extLst>
              <p:ext uri="{D42A27DB-BD31-4B8C-83A1-F6EECF244321}">
                <p14:modId xmlns:p14="http://schemas.microsoft.com/office/powerpoint/2010/main" val="3338583909"/>
              </p:ext>
            </p:extLst>
          </p:nvPr>
        </p:nvGraphicFramePr>
        <p:xfrm>
          <a:off x="942488" y="1295401"/>
          <a:ext cx="10307024" cy="50945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4452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3">
            <a:extLst>
              <a:ext uri="{FF2B5EF4-FFF2-40B4-BE49-F238E27FC236}">
                <a16:creationId xmlns:a16="http://schemas.microsoft.com/office/drawing/2014/main" id="{CB08541A-D9C6-46ED-958B-471025D2106D}"/>
              </a:ext>
            </a:extLst>
          </p:cNvPr>
          <p:cNvSpPr txBox="1">
            <a:spLocks/>
          </p:cNvSpPr>
          <p:nvPr/>
        </p:nvSpPr>
        <p:spPr>
          <a:xfrm>
            <a:off x="3608070" y="308651"/>
            <a:ext cx="2859405" cy="47817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Общие сведения</a:t>
            </a:r>
          </a:p>
        </p:txBody>
      </p:sp>
      <p:graphicFrame>
        <p:nvGraphicFramePr>
          <p:cNvPr id="5" name="Диаграмма 4">
            <a:extLst>
              <a:ext uri="{FF2B5EF4-FFF2-40B4-BE49-F238E27FC236}">
                <a16:creationId xmlns:a16="http://schemas.microsoft.com/office/drawing/2014/main" id="{8BC71586-C6B2-4793-9E42-7D30FCCE6773}"/>
              </a:ext>
            </a:extLst>
          </p:cNvPr>
          <p:cNvGraphicFramePr/>
          <p:nvPr>
            <p:extLst>
              <p:ext uri="{D42A27DB-BD31-4B8C-83A1-F6EECF244321}">
                <p14:modId xmlns:p14="http://schemas.microsoft.com/office/powerpoint/2010/main" val="1974795805"/>
              </p:ext>
            </p:extLst>
          </p:nvPr>
        </p:nvGraphicFramePr>
        <p:xfrm>
          <a:off x="180974" y="1173500"/>
          <a:ext cx="5153025" cy="44196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Диаграмма 7">
            <a:extLst>
              <a:ext uri="{FF2B5EF4-FFF2-40B4-BE49-F238E27FC236}">
                <a16:creationId xmlns:a16="http://schemas.microsoft.com/office/drawing/2014/main" id="{49883617-0E5C-442A-BC67-FB7D7BCAF978}"/>
              </a:ext>
            </a:extLst>
          </p:cNvPr>
          <p:cNvGraphicFramePr/>
          <p:nvPr>
            <p:extLst>
              <p:ext uri="{D42A27DB-BD31-4B8C-83A1-F6EECF244321}">
                <p14:modId xmlns:p14="http://schemas.microsoft.com/office/powerpoint/2010/main" val="2607018498"/>
              </p:ext>
            </p:extLst>
          </p:nvPr>
        </p:nvGraphicFramePr>
        <p:xfrm>
          <a:off x="4533900" y="980112"/>
          <a:ext cx="7244243" cy="47663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46768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400" b="1" dirty="0"/>
              <a:t>Распределение участников по отметкам, %</a:t>
            </a:r>
          </a:p>
        </p:txBody>
      </p:sp>
      <p:sp>
        <p:nvSpPr>
          <p:cNvPr id="4" name="TextBox 3">
            <a:extLst>
              <a:ext uri="{FF2B5EF4-FFF2-40B4-BE49-F238E27FC236}">
                <a16:creationId xmlns:a16="http://schemas.microsoft.com/office/drawing/2014/main" id="{2C324A03-66B2-4ACC-9B2C-3F8BEA45FF55}"/>
              </a:ext>
            </a:extLst>
          </p:cNvPr>
          <p:cNvSpPr txBox="1"/>
          <p:nvPr/>
        </p:nvSpPr>
        <p:spPr>
          <a:xfrm>
            <a:off x="10311870" y="101173"/>
            <a:ext cx="1880130"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4  класс</a:t>
            </a:r>
          </a:p>
        </p:txBody>
      </p:sp>
      <p:graphicFrame>
        <p:nvGraphicFramePr>
          <p:cNvPr id="7" name="Диаграмма 6">
            <a:extLst>
              <a:ext uri="{FF2B5EF4-FFF2-40B4-BE49-F238E27FC236}">
                <a16:creationId xmlns:a16="http://schemas.microsoft.com/office/drawing/2014/main" id="{0BEA2AE8-373D-4CDF-88AF-7CD225C29B98}"/>
              </a:ext>
            </a:extLst>
          </p:cNvPr>
          <p:cNvGraphicFramePr>
            <a:graphicFrameLocks/>
          </p:cNvGraphicFramePr>
          <p:nvPr>
            <p:extLst>
              <p:ext uri="{D42A27DB-BD31-4B8C-83A1-F6EECF244321}">
                <p14:modId xmlns:p14="http://schemas.microsoft.com/office/powerpoint/2010/main" val="3512249963"/>
              </p:ext>
            </p:extLst>
          </p:nvPr>
        </p:nvGraphicFramePr>
        <p:xfrm>
          <a:off x="1476343" y="809625"/>
          <a:ext cx="9485572" cy="58302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9843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4" name="TextBox 3">
            <a:extLst>
              <a:ext uri="{FF2B5EF4-FFF2-40B4-BE49-F238E27FC236}">
                <a16:creationId xmlns:a16="http://schemas.microsoft.com/office/drawing/2014/main" id="{BF2DD322-6F3F-40B6-B8CD-DB6F632C34C7}"/>
              </a:ext>
            </a:extLst>
          </p:cNvPr>
          <p:cNvSpPr txBox="1"/>
          <p:nvPr/>
        </p:nvSpPr>
        <p:spPr>
          <a:xfrm>
            <a:off x="10311870" y="101173"/>
            <a:ext cx="1880130"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4  класс</a:t>
            </a:r>
          </a:p>
        </p:txBody>
      </p:sp>
      <p:graphicFrame>
        <p:nvGraphicFramePr>
          <p:cNvPr id="5" name="Диаграмма 4">
            <a:extLst>
              <a:ext uri="{FF2B5EF4-FFF2-40B4-BE49-F238E27FC236}">
                <a16:creationId xmlns:a16="http://schemas.microsoft.com/office/drawing/2014/main" id="{530A2947-293E-40E1-B31F-6C2A6764328C}"/>
              </a:ext>
            </a:extLst>
          </p:cNvPr>
          <p:cNvGraphicFramePr>
            <a:graphicFrameLocks/>
          </p:cNvGraphicFramePr>
          <p:nvPr>
            <p:extLst>
              <p:ext uri="{D42A27DB-BD31-4B8C-83A1-F6EECF244321}">
                <p14:modId xmlns:p14="http://schemas.microsoft.com/office/powerpoint/2010/main" val="3170302111"/>
              </p:ext>
            </p:extLst>
          </p:nvPr>
        </p:nvGraphicFramePr>
        <p:xfrm>
          <a:off x="956582" y="1534563"/>
          <a:ext cx="10278836" cy="4609911"/>
        </p:xfrm>
        <a:graphic>
          <a:graphicData uri="http://schemas.openxmlformats.org/drawingml/2006/chart">
            <c:chart xmlns:c="http://schemas.openxmlformats.org/drawingml/2006/chart" xmlns:r="http://schemas.openxmlformats.org/officeDocument/2006/relationships" r:id="rId2"/>
          </a:graphicData>
        </a:graphic>
      </p:graphicFrame>
      <p:sp>
        <p:nvSpPr>
          <p:cNvPr id="7" name="Стрелка: пятиугольник 6">
            <a:extLst>
              <a:ext uri="{FF2B5EF4-FFF2-40B4-BE49-F238E27FC236}">
                <a16:creationId xmlns:a16="http://schemas.microsoft.com/office/drawing/2014/main" id="{41739835-A45D-46EB-B966-485B897BD597}"/>
              </a:ext>
            </a:extLst>
          </p:cNvPr>
          <p:cNvSpPr/>
          <p:nvPr/>
        </p:nvSpPr>
        <p:spPr>
          <a:xfrm rot="5400000">
            <a:off x="9536333" y="111110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8" name="Стрелка: пятиугольник 7">
            <a:extLst>
              <a:ext uri="{FF2B5EF4-FFF2-40B4-BE49-F238E27FC236}">
                <a16:creationId xmlns:a16="http://schemas.microsoft.com/office/drawing/2014/main" id="{40AE748D-3DCF-4AF3-B12F-D019D786414C}"/>
              </a:ext>
            </a:extLst>
          </p:cNvPr>
          <p:cNvSpPr/>
          <p:nvPr/>
        </p:nvSpPr>
        <p:spPr>
          <a:xfrm rot="5400000">
            <a:off x="7053110" y="111110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p>
        </p:txBody>
      </p:sp>
      <p:sp>
        <p:nvSpPr>
          <p:cNvPr id="9" name="Стрелка: пятиугольник 8">
            <a:extLst>
              <a:ext uri="{FF2B5EF4-FFF2-40B4-BE49-F238E27FC236}">
                <a16:creationId xmlns:a16="http://schemas.microsoft.com/office/drawing/2014/main" id="{9324ADF4-D1FD-46BE-A1C0-37BE4DEFEB27}"/>
              </a:ext>
            </a:extLst>
          </p:cNvPr>
          <p:cNvSpPr/>
          <p:nvPr/>
        </p:nvSpPr>
        <p:spPr>
          <a:xfrm rot="5400000">
            <a:off x="5237320" y="111110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1242741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791767" y="138499"/>
            <a:ext cx="6688455" cy="509260"/>
          </a:xfrm>
        </p:spPr>
        <p:txBody>
          <a:bodyPr>
            <a:noAutofit/>
          </a:bodyPr>
          <a:lstStyle/>
          <a:p>
            <a:r>
              <a:rPr lang="ru-RU" sz="2600" dirty="0"/>
              <a:t>Выполнение заданий группами участников, %</a:t>
            </a:r>
          </a:p>
        </p:txBody>
      </p:sp>
      <p:sp>
        <p:nvSpPr>
          <p:cNvPr id="4" name="TextBox 3">
            <a:extLst>
              <a:ext uri="{FF2B5EF4-FFF2-40B4-BE49-F238E27FC236}">
                <a16:creationId xmlns:a16="http://schemas.microsoft.com/office/drawing/2014/main" id="{84CF559D-65BB-4869-8407-942DACF65A41}"/>
              </a:ext>
            </a:extLst>
          </p:cNvPr>
          <p:cNvSpPr txBox="1"/>
          <p:nvPr/>
        </p:nvSpPr>
        <p:spPr>
          <a:xfrm>
            <a:off x="10311870" y="101173"/>
            <a:ext cx="1880130"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4  класс</a:t>
            </a:r>
          </a:p>
        </p:txBody>
      </p:sp>
      <p:pic>
        <p:nvPicPr>
          <p:cNvPr id="3" name="Рисунок 2">
            <a:extLst>
              <a:ext uri="{FF2B5EF4-FFF2-40B4-BE49-F238E27FC236}">
                <a16:creationId xmlns:a16="http://schemas.microsoft.com/office/drawing/2014/main" id="{4B880F7A-47C6-46EC-A61A-AF6778370677}"/>
              </a:ext>
            </a:extLst>
          </p:cNvPr>
          <p:cNvPicPr>
            <a:picLocks noChangeAspect="1"/>
          </p:cNvPicPr>
          <p:nvPr/>
        </p:nvPicPr>
        <p:blipFill rotWithShape="1">
          <a:blip r:embed="rId2">
            <a:extLst>
              <a:ext uri="{28A0092B-C50C-407E-A947-70E740481C1C}">
                <a14:useLocalDpi xmlns:a14="http://schemas.microsoft.com/office/drawing/2010/main" val="0"/>
              </a:ext>
            </a:extLst>
          </a:blip>
          <a:srcRect t="13725"/>
          <a:stretch/>
        </p:blipFill>
        <p:spPr>
          <a:xfrm>
            <a:off x="2311999" y="1098308"/>
            <a:ext cx="8985699" cy="5168267"/>
          </a:xfrm>
          <a:prstGeom prst="rect">
            <a:avLst/>
          </a:prstGeom>
        </p:spPr>
      </p:pic>
    </p:spTree>
    <p:extLst>
      <p:ext uri="{BB962C8B-B14F-4D97-AF65-F5344CB8AC3E}">
        <p14:creationId xmlns:p14="http://schemas.microsoft.com/office/powerpoint/2010/main" val="3260118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0"/>
            <a:ext cx="8357133" cy="549419"/>
          </a:xfrm>
        </p:spPr>
        <p:txBody>
          <a:bodyPr>
            <a:noAutofit/>
          </a:bodyPr>
          <a:lstStyle/>
          <a:p>
            <a:r>
              <a:rPr lang="ru-RU" b="1" dirty="0"/>
              <a:t>Сравнение отметок за работу с отметками по журналу</a:t>
            </a:r>
          </a:p>
        </p:txBody>
      </p:sp>
      <mc:AlternateContent xmlns:mc="http://schemas.openxmlformats.org/markup-compatibility/2006" xmlns:cx1="http://schemas.microsoft.com/office/drawing/2015/9/8/chartex">
        <mc:Choice Requires="cx1">
          <p:graphicFrame>
            <p:nvGraphicFramePr>
              <p:cNvPr id="5" name="Диаграмма 4">
                <a:extLst>
                  <a:ext uri="{FF2B5EF4-FFF2-40B4-BE49-F238E27FC236}">
                    <a16:creationId xmlns:a16="http://schemas.microsoft.com/office/drawing/2014/main" id="{68E21545-EECE-4C90-9FCA-0E69A699428B}"/>
                  </a:ext>
                </a:extLst>
              </p:cNvPr>
              <p:cNvGraphicFramePr/>
              <p:nvPr>
                <p:extLst/>
              </p:nvPr>
            </p:nvGraphicFramePr>
            <p:xfrm>
              <a:off x="1760151" y="1150552"/>
              <a:ext cx="8128000" cy="541866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Диаграмма 4">
                <a:extLst>
                  <a:ext uri="{FF2B5EF4-FFF2-40B4-BE49-F238E27FC236}">
                    <a16:creationId xmlns:a16="http://schemas.microsoft.com/office/drawing/2014/main" id="{68E21545-EECE-4C90-9FCA-0E69A699428B}"/>
                  </a:ext>
                </a:extLst>
              </p:cNvPr>
              <p:cNvPicPr>
                <a:picLocks noGrp="1" noRot="1" noChangeAspect="1" noMove="1" noResize="1" noEditPoints="1" noAdjustHandles="1" noChangeArrowheads="1" noChangeShapeType="1"/>
              </p:cNvPicPr>
              <p:nvPr/>
            </p:nvPicPr>
            <p:blipFill>
              <a:blip r:embed="rId3"/>
              <a:stretch>
                <a:fillRect/>
              </a:stretch>
            </p:blipFill>
            <p:spPr>
              <a:xfrm>
                <a:off x="1760151" y="1150552"/>
                <a:ext cx="8128000" cy="5418667"/>
              </a:xfrm>
              <a:prstGeom prst="rect">
                <a:avLst/>
              </a:prstGeom>
            </p:spPr>
          </p:pic>
        </mc:Fallback>
      </mc:AlternateContent>
      <p:sp>
        <p:nvSpPr>
          <p:cNvPr id="7" name="TextBox 6">
            <a:extLst>
              <a:ext uri="{FF2B5EF4-FFF2-40B4-BE49-F238E27FC236}">
                <a16:creationId xmlns:a16="http://schemas.microsoft.com/office/drawing/2014/main" id="{1F70B3DF-B866-4320-8966-B08B84D1AF68}"/>
              </a:ext>
            </a:extLst>
          </p:cNvPr>
          <p:cNvSpPr txBox="1"/>
          <p:nvPr/>
        </p:nvSpPr>
        <p:spPr>
          <a:xfrm>
            <a:off x="10311870" y="101173"/>
            <a:ext cx="1880130"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4  класс</a:t>
            </a:r>
          </a:p>
        </p:txBody>
      </p:sp>
      <p:graphicFrame>
        <p:nvGraphicFramePr>
          <p:cNvPr id="8" name="Диаграмма 7">
            <a:extLst>
              <a:ext uri="{FF2B5EF4-FFF2-40B4-BE49-F238E27FC236}">
                <a16:creationId xmlns:a16="http://schemas.microsoft.com/office/drawing/2014/main" id="{03577C6B-1F2F-4F45-AE84-FE5CBABCCFCD}"/>
              </a:ext>
            </a:extLst>
          </p:cNvPr>
          <p:cNvGraphicFramePr>
            <a:graphicFrameLocks/>
          </p:cNvGraphicFramePr>
          <p:nvPr>
            <p:extLst>
              <p:ext uri="{D42A27DB-BD31-4B8C-83A1-F6EECF244321}">
                <p14:modId xmlns:p14="http://schemas.microsoft.com/office/powerpoint/2010/main" val="2577321740"/>
              </p:ext>
            </p:extLst>
          </p:nvPr>
        </p:nvGraphicFramePr>
        <p:xfrm>
          <a:off x="1509092" y="848441"/>
          <a:ext cx="10340008" cy="572077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97003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85725" y="1003052"/>
            <a:ext cx="12039600" cy="5557767"/>
          </a:xfrm>
        </p:spPr>
        <p:txBody>
          <a:bodyPr>
            <a:normAutofit/>
          </a:bodyPr>
          <a:lstStyle/>
          <a:p>
            <a:pPr marL="285750" indent="-285750">
              <a:buFont typeface="Courier New" panose="02070309020205020404" pitchFamily="49" charset="0"/>
              <a:buChar char="o"/>
            </a:pPr>
            <a:r>
              <a:rPr lang="ru-RU" sz="2800" dirty="0"/>
              <a:t>В ВПР </a:t>
            </a:r>
            <a:r>
              <a:rPr lang="ru-RU" sz="2800" dirty="0">
                <a:solidFill>
                  <a:schemeClr val="tx1"/>
                </a:solidFill>
              </a:rPr>
              <a:t>по английскому </a:t>
            </a:r>
            <a:r>
              <a:rPr lang="ru-RU" sz="2800" dirty="0"/>
              <a:t>языку в 4 классах приняло участие </a:t>
            </a:r>
            <a:r>
              <a:rPr lang="ru-RU" sz="2800" b="1" dirty="0"/>
              <a:t>6674</a:t>
            </a:r>
            <a:r>
              <a:rPr lang="ru-RU" sz="2800" dirty="0"/>
              <a:t> человека.</a:t>
            </a:r>
          </a:p>
          <a:p>
            <a:endParaRPr lang="ru-RU" sz="2800" dirty="0"/>
          </a:p>
          <a:p>
            <a:pPr marL="285750" indent="-285750">
              <a:buFont typeface="Courier New" panose="02070309020205020404" pitchFamily="49" charset="0"/>
              <a:buChar char="o"/>
            </a:pPr>
            <a:r>
              <a:rPr lang="ru-RU" sz="2800" dirty="0"/>
              <a:t>Не справились с  работой (оценка «2») </a:t>
            </a:r>
            <a:r>
              <a:rPr lang="ru-RU" sz="2800" b="1" dirty="0"/>
              <a:t>360</a:t>
            </a:r>
            <a:r>
              <a:rPr lang="ru-RU" sz="2800" dirty="0"/>
              <a:t> участников (</a:t>
            </a:r>
            <a:r>
              <a:rPr lang="ru-RU" sz="2800" b="1" dirty="0"/>
              <a:t>5,39</a:t>
            </a:r>
            <a:r>
              <a:rPr lang="ru-RU" sz="2800" dirty="0"/>
              <a:t>%).</a:t>
            </a:r>
          </a:p>
          <a:p>
            <a:endParaRPr lang="ru-RU" sz="2800" dirty="0"/>
          </a:p>
          <a:p>
            <a:pPr marL="285750" indent="-285750">
              <a:buFont typeface="Courier New" panose="02070309020205020404" pitchFamily="49" charset="0"/>
              <a:buChar char="o"/>
            </a:pPr>
            <a:r>
              <a:rPr lang="ru-RU" sz="2800" dirty="0"/>
              <a:t> </a:t>
            </a:r>
            <a:r>
              <a:rPr lang="ru-RU" sz="2800" b="1" dirty="0"/>
              <a:t>63,08 </a:t>
            </a:r>
            <a:r>
              <a:rPr lang="ru-RU" sz="2800" dirty="0"/>
              <a:t>% участников получили «4» и «5» (качество знаний) в  процессе выполнения работы. </a:t>
            </a:r>
          </a:p>
          <a:p>
            <a:endParaRPr lang="ru-RU" sz="2800" dirty="0"/>
          </a:p>
          <a:p>
            <a:pPr marL="285750" indent="-285750">
              <a:buFont typeface="Courier New" panose="02070309020205020404" pitchFamily="49" charset="0"/>
              <a:buChar char="o"/>
            </a:pPr>
            <a:r>
              <a:rPr lang="ru-RU" sz="2800" dirty="0"/>
              <a:t>Наибольшую сложность при выполнении работы вызвало задание № </a:t>
            </a:r>
            <a:r>
              <a:rPr lang="ru-RU" sz="2800" b="1" dirty="0"/>
              <a:t>3.</a:t>
            </a:r>
            <a:endParaRPr lang="ru-RU" sz="2800" dirty="0"/>
          </a:p>
          <a:p>
            <a:endParaRPr lang="ru-RU" sz="2800" dirty="0"/>
          </a:p>
        </p:txBody>
      </p:sp>
      <p:sp>
        <p:nvSpPr>
          <p:cNvPr id="5" name="TextBox 4">
            <a:extLst>
              <a:ext uri="{FF2B5EF4-FFF2-40B4-BE49-F238E27FC236}">
                <a16:creationId xmlns:a16="http://schemas.microsoft.com/office/drawing/2014/main" id="{4E34A949-4EC4-45FC-8D27-9A01B835C22C}"/>
              </a:ext>
            </a:extLst>
          </p:cNvPr>
          <p:cNvSpPr txBox="1"/>
          <p:nvPr/>
        </p:nvSpPr>
        <p:spPr>
          <a:xfrm>
            <a:off x="10390617" y="20182"/>
            <a:ext cx="1880130" cy="276999"/>
          </a:xfrm>
          <a:prstGeom prst="rect">
            <a:avLst/>
          </a:prstGeom>
          <a:noFill/>
        </p:spPr>
        <p:txBody>
          <a:bodyPr wrap="none" rtlCol="0">
            <a:spAutoFit/>
          </a:bodyPr>
          <a:lstStyle/>
          <a:p>
            <a:r>
              <a:rPr lang="ru-RU" sz="1200" dirty="0">
                <a:solidFill>
                  <a:schemeClr val="tx2">
                    <a:lumMod val="40000"/>
                    <a:lumOff val="60000"/>
                  </a:schemeClr>
                </a:solidFill>
              </a:rPr>
              <a:t>Английский язык, 4  класс</a:t>
            </a:r>
          </a:p>
        </p:txBody>
      </p:sp>
    </p:spTree>
    <p:extLst>
      <p:ext uri="{BB962C8B-B14F-4D97-AF65-F5344CB8AC3E}">
        <p14:creationId xmlns:p14="http://schemas.microsoft.com/office/powerpoint/2010/main" val="32196299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литературному чтению</a:t>
            </a:r>
          </a:p>
        </p:txBody>
      </p:sp>
    </p:spTree>
    <p:extLst>
      <p:ext uri="{BB962C8B-B14F-4D97-AF65-F5344CB8AC3E}">
        <p14:creationId xmlns:p14="http://schemas.microsoft.com/office/powerpoint/2010/main" val="38664688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5266136"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70799" y="1686272"/>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4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896298" y="1891420"/>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12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4248150"/>
            <a:ext cx="1723356" cy="2470990"/>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a:t>
            </a:r>
          </a:p>
        </p:txBody>
      </p:sp>
      <p:sp>
        <p:nvSpPr>
          <p:cNvPr id="11" name="Прямоугольник: скругленные углы 10">
            <a:extLst>
              <a:ext uri="{FF2B5EF4-FFF2-40B4-BE49-F238E27FC236}">
                <a16:creationId xmlns:a16="http://schemas.microsoft.com/office/drawing/2014/main" id="{BB94B227-AA08-4F9E-8486-A5650295A9C4}"/>
              </a:ext>
            </a:extLst>
          </p:cNvPr>
          <p:cNvSpPr/>
          <p:nvPr/>
        </p:nvSpPr>
        <p:spPr>
          <a:xfrm>
            <a:off x="8087011" y="3573962"/>
            <a:ext cx="3991307" cy="314517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dirty="0">
                <a:solidFill>
                  <a:schemeClr val="tx1"/>
                </a:solidFill>
              </a:rPr>
              <a:t>1, 2, 6.1, 7,  8, 12 – выбор одного верного ответа</a:t>
            </a:r>
          </a:p>
          <a:p>
            <a:r>
              <a:rPr lang="ru-RU" sz="1200" dirty="0">
                <a:solidFill>
                  <a:schemeClr val="tx1"/>
                </a:solidFill>
              </a:rPr>
              <a:t>4,  5, 10, 11, 13 – краткий ответ в  виде набора цифр, слова или сочетаний слов</a:t>
            </a:r>
          </a:p>
          <a:p>
            <a:r>
              <a:rPr lang="ru-RU" sz="1200" dirty="0">
                <a:solidFill>
                  <a:schemeClr val="tx1"/>
                </a:solidFill>
              </a:rPr>
              <a:t>9 – определение последовательности событий в  соответствии с  содержанием текста</a:t>
            </a:r>
          </a:p>
          <a:p>
            <a:r>
              <a:rPr lang="ru-RU" sz="1200" dirty="0">
                <a:solidFill>
                  <a:schemeClr val="tx1"/>
                </a:solidFill>
              </a:rPr>
              <a:t>3, 6.2, 14 – развернутый ответ</a:t>
            </a:r>
          </a:p>
          <a:p>
            <a:endParaRPr lang="ru-RU" sz="1200" dirty="0">
              <a:solidFill>
                <a:schemeClr val="tx1"/>
              </a:solidFill>
            </a:endParaRP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4857189" y="2636514"/>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8</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4857189" y="1902180"/>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22</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896297" y="2631134"/>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2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7839075" y="1090667"/>
            <a:ext cx="4117035" cy="594360"/>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2413900911"/>
              </p:ext>
            </p:extLst>
          </p:nvPr>
        </p:nvGraphicFramePr>
        <p:xfrm>
          <a:off x="7839075" y="1771520"/>
          <a:ext cx="4117036" cy="1715950"/>
        </p:xfrm>
        <a:graphic>
          <a:graphicData uri="http://schemas.openxmlformats.org/drawingml/2006/table">
            <a:tbl>
              <a:tblPr firstRow="1" bandRow="1">
                <a:tableStyleId>{5940675A-B579-460E-94D1-54222C63F5DA}</a:tableStyleId>
              </a:tblPr>
              <a:tblGrid>
                <a:gridCol w="1313274">
                  <a:extLst>
                    <a:ext uri="{9D8B030D-6E8A-4147-A177-3AD203B41FA5}">
                      <a16:colId xmlns:a16="http://schemas.microsoft.com/office/drawing/2014/main" val="3089212738"/>
                    </a:ext>
                  </a:extLst>
                </a:gridCol>
                <a:gridCol w="725600">
                  <a:extLst>
                    <a:ext uri="{9D8B030D-6E8A-4147-A177-3AD203B41FA5}">
                      <a16:colId xmlns:a16="http://schemas.microsoft.com/office/drawing/2014/main" val="469627586"/>
                    </a:ext>
                  </a:extLst>
                </a:gridCol>
                <a:gridCol w="692720">
                  <a:extLst>
                    <a:ext uri="{9D8B030D-6E8A-4147-A177-3AD203B41FA5}">
                      <a16:colId xmlns:a16="http://schemas.microsoft.com/office/drawing/2014/main" val="1410754882"/>
                    </a:ext>
                  </a:extLst>
                </a:gridCol>
                <a:gridCol w="683099">
                  <a:extLst>
                    <a:ext uri="{9D8B030D-6E8A-4147-A177-3AD203B41FA5}">
                      <a16:colId xmlns:a16="http://schemas.microsoft.com/office/drawing/2014/main" val="3208314456"/>
                    </a:ext>
                  </a:extLst>
                </a:gridCol>
                <a:gridCol w="702343">
                  <a:extLst>
                    <a:ext uri="{9D8B030D-6E8A-4147-A177-3AD203B41FA5}">
                      <a16:colId xmlns:a16="http://schemas.microsoft.com/office/drawing/2014/main" val="4101601159"/>
                    </a:ext>
                  </a:extLst>
                </a:gridCol>
              </a:tblGrid>
              <a:tr h="777992">
                <a:tc>
                  <a:txBody>
                    <a:bodyPr/>
                    <a:lstStyle/>
                    <a:p>
                      <a:pPr algn="ctr"/>
                      <a:r>
                        <a:rPr lang="ru-RU" sz="1200" dirty="0"/>
                        <a:t>Отметка</a:t>
                      </a:r>
                    </a:p>
                  </a:txBody>
                  <a:tcPr anchor="ctr"/>
                </a:tc>
                <a:tc>
                  <a:txBody>
                    <a:bodyPr/>
                    <a:lstStyle/>
                    <a:p>
                      <a:pPr algn="ctr"/>
                      <a:r>
                        <a:rPr lang="ru-RU" sz="1200" dirty="0"/>
                        <a:t>«2»</a:t>
                      </a:r>
                    </a:p>
                  </a:txBody>
                  <a:tcPr anchor="ctr"/>
                </a:tc>
                <a:tc>
                  <a:txBody>
                    <a:bodyPr/>
                    <a:lstStyle/>
                    <a:p>
                      <a:pPr algn="ctr"/>
                      <a:r>
                        <a:rPr lang="ru-RU" sz="1200" dirty="0"/>
                        <a:t>«3»</a:t>
                      </a:r>
                    </a:p>
                  </a:txBody>
                  <a:tcPr anchor="ctr"/>
                </a:tc>
                <a:tc>
                  <a:txBody>
                    <a:bodyPr/>
                    <a:lstStyle/>
                    <a:p>
                      <a:pPr algn="ctr"/>
                      <a:r>
                        <a:rPr lang="ru-RU" sz="1200" dirty="0"/>
                        <a:t>«4»</a:t>
                      </a:r>
                    </a:p>
                  </a:txBody>
                  <a:tcPr anchor="ctr"/>
                </a:tc>
                <a:tc>
                  <a:txBody>
                    <a:bodyPr/>
                    <a:lstStyle/>
                    <a:p>
                      <a:pPr algn="ctr"/>
                      <a:r>
                        <a:rPr lang="ru-RU" sz="1200" dirty="0"/>
                        <a:t>«5»</a:t>
                      </a:r>
                    </a:p>
                  </a:txBody>
                  <a:tcPr anchor="ctr"/>
                </a:tc>
                <a:extLst>
                  <a:ext uri="{0D108BD9-81ED-4DB2-BD59-A6C34878D82A}">
                    <a16:rowId xmlns:a16="http://schemas.microsoft.com/office/drawing/2014/main" val="3892861024"/>
                  </a:ext>
                </a:extLst>
              </a:tr>
              <a:tr h="937958">
                <a:tc>
                  <a:txBody>
                    <a:bodyPr/>
                    <a:lstStyle/>
                    <a:p>
                      <a:pPr algn="ctr"/>
                      <a:r>
                        <a:rPr lang="ru-RU" sz="1200" dirty="0"/>
                        <a:t>Первичные баллы</a:t>
                      </a:r>
                    </a:p>
                  </a:txBody>
                  <a:tcPr anchor="ctr"/>
                </a:tc>
                <a:tc>
                  <a:txBody>
                    <a:bodyPr/>
                    <a:lstStyle/>
                    <a:p>
                      <a:pPr algn="ctr"/>
                      <a:r>
                        <a:rPr lang="ru-RU" sz="1200" dirty="0"/>
                        <a:t>0-7</a:t>
                      </a:r>
                    </a:p>
                  </a:txBody>
                  <a:tcPr anchor="ctr"/>
                </a:tc>
                <a:tc>
                  <a:txBody>
                    <a:bodyPr/>
                    <a:lstStyle/>
                    <a:p>
                      <a:pPr algn="ctr"/>
                      <a:r>
                        <a:rPr lang="ru-RU" sz="1200" dirty="0"/>
                        <a:t>8-13</a:t>
                      </a:r>
                    </a:p>
                  </a:txBody>
                  <a:tcPr anchor="ctr"/>
                </a:tc>
                <a:tc>
                  <a:txBody>
                    <a:bodyPr/>
                    <a:lstStyle/>
                    <a:p>
                      <a:pPr algn="ctr"/>
                      <a:r>
                        <a:rPr lang="ru-RU" sz="1200" dirty="0"/>
                        <a:t>14-18</a:t>
                      </a:r>
                    </a:p>
                  </a:txBody>
                  <a:tcPr anchor="ctr"/>
                </a:tc>
                <a:tc>
                  <a:txBody>
                    <a:bodyPr/>
                    <a:lstStyle/>
                    <a:p>
                      <a:pPr algn="ctr"/>
                      <a:r>
                        <a:rPr lang="ru-RU" sz="1200" dirty="0"/>
                        <a:t>19-22</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5889" y="3205124"/>
            <a:ext cx="1139034" cy="1139034"/>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70674" y="4849371"/>
            <a:ext cx="1233610"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0031" y="800135"/>
            <a:ext cx="884892" cy="884892"/>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983744" y="26954"/>
            <a:ext cx="1054895" cy="1054895"/>
          </a:xfrm>
          <a:prstGeom prst="rect">
            <a:avLst/>
          </a:prstGeom>
        </p:spPr>
      </p:pic>
      <p:sp>
        <p:nvSpPr>
          <p:cNvPr id="2" name="TextBox 1">
            <a:extLst>
              <a:ext uri="{FF2B5EF4-FFF2-40B4-BE49-F238E27FC236}">
                <a16:creationId xmlns:a16="http://schemas.microsoft.com/office/drawing/2014/main" id="{5E9902F2-B0C9-4954-822F-C037FAFA4387}"/>
              </a:ext>
            </a:extLst>
          </p:cNvPr>
          <p:cNvSpPr txBox="1"/>
          <p:nvPr/>
        </p:nvSpPr>
        <p:spPr>
          <a:xfrm>
            <a:off x="10192735" y="26954"/>
            <a:ext cx="1999265" cy="261610"/>
          </a:xfrm>
          <a:prstGeom prst="rect">
            <a:avLst/>
          </a:prstGeom>
          <a:noFill/>
        </p:spPr>
        <p:txBody>
          <a:bodyPr wrap="none" rtlCol="0">
            <a:spAutoFit/>
          </a:bodyPr>
          <a:lstStyle/>
          <a:p>
            <a:r>
              <a:rPr lang="ru-RU" sz="1100" dirty="0">
                <a:solidFill>
                  <a:schemeClr val="tx2">
                    <a:lumMod val="40000"/>
                    <a:lumOff val="60000"/>
                  </a:schemeClr>
                </a:solidFill>
              </a:rPr>
              <a:t>Литературное чтение, 4  класс</a:t>
            </a:r>
          </a:p>
        </p:txBody>
      </p:sp>
      <p:sp>
        <p:nvSpPr>
          <p:cNvPr id="23" name="Прямоугольник: скругленные углы 22">
            <a:extLst>
              <a:ext uri="{FF2B5EF4-FFF2-40B4-BE49-F238E27FC236}">
                <a16:creationId xmlns:a16="http://schemas.microsoft.com/office/drawing/2014/main" id="{1AE0B7F8-9632-45F7-9F46-5136C6F09987}"/>
              </a:ext>
            </a:extLst>
          </p:cNvPr>
          <p:cNvSpPr/>
          <p:nvPr/>
        </p:nvSpPr>
        <p:spPr>
          <a:xfrm>
            <a:off x="3337920" y="3573964"/>
            <a:ext cx="4615455" cy="314517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endParaRPr lang="ru-RU" sz="1100" dirty="0">
              <a:solidFill>
                <a:schemeClr val="tx1"/>
              </a:solidFill>
            </a:endParaRPr>
          </a:p>
          <a:p>
            <a:pPr>
              <a:lnSpc>
                <a:spcPct val="114000"/>
              </a:lnSpc>
            </a:pPr>
            <a:r>
              <a:rPr lang="ru-RU" sz="1100" dirty="0">
                <a:solidFill>
                  <a:schemeClr val="tx1"/>
                </a:solidFill>
              </a:rPr>
              <a:t>Проверяемые элементы:</a:t>
            </a:r>
          </a:p>
          <a:p>
            <a:pPr marL="285750" indent="-285750">
              <a:lnSpc>
                <a:spcPct val="114000"/>
              </a:lnSpc>
              <a:buFont typeface="Courier New" panose="02070309020205020404" pitchFamily="49" charset="0"/>
              <a:buChar char="o"/>
            </a:pPr>
            <a:r>
              <a:rPr lang="ru-RU" sz="1100" dirty="0">
                <a:solidFill>
                  <a:schemeClr val="tx1"/>
                </a:solidFill>
              </a:rPr>
              <a:t>Произведение о Родине</a:t>
            </a:r>
          </a:p>
          <a:p>
            <a:pPr marL="285750" indent="-285750">
              <a:lnSpc>
                <a:spcPct val="114000"/>
              </a:lnSpc>
              <a:buFont typeface="Courier New" panose="02070309020205020404" pitchFamily="49" charset="0"/>
              <a:buChar char="o"/>
            </a:pPr>
            <a:r>
              <a:rPr lang="ru-RU" sz="1100" dirty="0">
                <a:solidFill>
                  <a:schemeClr val="tx1"/>
                </a:solidFill>
              </a:rPr>
              <a:t>Фольклор (устное народное творчество)</a:t>
            </a:r>
          </a:p>
          <a:p>
            <a:pPr marL="285750" indent="-285750">
              <a:lnSpc>
                <a:spcPct val="114000"/>
              </a:lnSpc>
              <a:buFont typeface="Courier New" panose="02070309020205020404" pitchFamily="49" charset="0"/>
              <a:buChar char="o"/>
            </a:pPr>
            <a:r>
              <a:rPr lang="ru-RU" sz="1100" dirty="0">
                <a:solidFill>
                  <a:schemeClr val="tx1"/>
                </a:solidFill>
              </a:rPr>
              <a:t>Творчество </a:t>
            </a:r>
            <a:r>
              <a:rPr lang="ru-RU" sz="1100" dirty="0" err="1">
                <a:solidFill>
                  <a:schemeClr val="tx1"/>
                </a:solidFill>
              </a:rPr>
              <a:t>А.С</a:t>
            </a:r>
            <a:r>
              <a:rPr lang="ru-RU" sz="1100" dirty="0">
                <a:solidFill>
                  <a:schemeClr val="tx1"/>
                </a:solidFill>
              </a:rPr>
              <a:t>. Пушкина</a:t>
            </a:r>
          </a:p>
          <a:p>
            <a:pPr marL="285750" indent="-285750">
              <a:lnSpc>
                <a:spcPct val="114000"/>
              </a:lnSpc>
              <a:buFont typeface="Courier New" panose="02070309020205020404" pitchFamily="49" charset="0"/>
              <a:buChar char="o"/>
            </a:pPr>
            <a:r>
              <a:rPr lang="ru-RU" sz="1100" dirty="0">
                <a:solidFill>
                  <a:schemeClr val="tx1"/>
                </a:solidFill>
              </a:rPr>
              <a:t>Басня как лиро-эпический жанр. Аллегория в  баснях</a:t>
            </a:r>
          </a:p>
          <a:p>
            <a:pPr marL="285750" indent="-285750">
              <a:lnSpc>
                <a:spcPct val="114000"/>
              </a:lnSpc>
              <a:buFont typeface="Courier New" panose="02070309020205020404" pitchFamily="49" charset="0"/>
              <a:buChar char="o"/>
            </a:pPr>
            <a:r>
              <a:rPr lang="ru-RU" sz="1100" dirty="0">
                <a:solidFill>
                  <a:schemeClr val="tx1"/>
                </a:solidFill>
              </a:rPr>
              <a:t>Лирические произведения </a:t>
            </a:r>
            <a:r>
              <a:rPr lang="ru-RU" sz="1100" dirty="0" err="1">
                <a:solidFill>
                  <a:schemeClr val="tx1"/>
                </a:solidFill>
              </a:rPr>
              <a:t>М.Ю</a:t>
            </a:r>
            <a:r>
              <a:rPr lang="ru-RU" sz="1100" dirty="0">
                <a:solidFill>
                  <a:schemeClr val="tx1"/>
                </a:solidFill>
              </a:rPr>
              <a:t>. Лермонтова</a:t>
            </a:r>
          </a:p>
          <a:p>
            <a:pPr marL="285750" indent="-285750">
              <a:lnSpc>
                <a:spcPct val="114000"/>
              </a:lnSpc>
              <a:buFont typeface="Courier New" panose="02070309020205020404" pitchFamily="49" charset="0"/>
              <a:buChar char="o"/>
            </a:pPr>
            <a:r>
              <a:rPr lang="ru-RU" sz="1100" dirty="0">
                <a:solidFill>
                  <a:schemeClr val="tx1"/>
                </a:solidFill>
              </a:rPr>
              <a:t>Литературная сказка</a:t>
            </a:r>
          </a:p>
          <a:p>
            <a:pPr marL="285750" indent="-285750">
              <a:lnSpc>
                <a:spcPct val="114000"/>
              </a:lnSpc>
              <a:buFont typeface="Courier New" panose="02070309020205020404" pitchFamily="49" charset="0"/>
              <a:buChar char="o"/>
            </a:pPr>
            <a:r>
              <a:rPr lang="ru-RU" sz="1100" dirty="0">
                <a:solidFill>
                  <a:schemeClr val="tx1"/>
                </a:solidFill>
              </a:rPr>
              <a:t>Картины природы в  творчестве поэтов и писателей </a:t>
            </a:r>
            <a:r>
              <a:rPr lang="en-US" sz="1100" dirty="0">
                <a:solidFill>
                  <a:schemeClr val="tx1"/>
                </a:solidFill>
              </a:rPr>
              <a:t>XIX-XX</a:t>
            </a:r>
            <a:r>
              <a:rPr lang="ru-RU" sz="1100" dirty="0">
                <a:solidFill>
                  <a:schemeClr val="tx1"/>
                </a:solidFill>
              </a:rPr>
              <a:t> вв.</a:t>
            </a:r>
          </a:p>
          <a:p>
            <a:pPr marL="285750" indent="-285750">
              <a:lnSpc>
                <a:spcPct val="114000"/>
              </a:lnSpc>
              <a:buFont typeface="Courier New" panose="02070309020205020404" pitchFamily="49" charset="0"/>
              <a:buChar char="o"/>
            </a:pPr>
            <a:r>
              <a:rPr lang="ru-RU" sz="1100" dirty="0">
                <a:solidFill>
                  <a:schemeClr val="tx1"/>
                </a:solidFill>
              </a:rPr>
              <a:t>Проза </a:t>
            </a:r>
            <a:r>
              <a:rPr lang="ru-RU" sz="1100" dirty="0" err="1">
                <a:solidFill>
                  <a:schemeClr val="tx1"/>
                </a:solidFill>
              </a:rPr>
              <a:t>Л.Н</a:t>
            </a:r>
            <a:r>
              <a:rPr lang="ru-RU" sz="1100" dirty="0">
                <a:solidFill>
                  <a:schemeClr val="tx1"/>
                </a:solidFill>
              </a:rPr>
              <a:t>. Толстого</a:t>
            </a:r>
          </a:p>
          <a:p>
            <a:pPr marL="285750" indent="-285750">
              <a:lnSpc>
                <a:spcPct val="114000"/>
              </a:lnSpc>
              <a:buFont typeface="Courier New" panose="02070309020205020404" pitchFamily="49" charset="0"/>
              <a:buChar char="o"/>
            </a:pPr>
            <a:r>
              <a:rPr lang="ru-RU" sz="1100" dirty="0">
                <a:solidFill>
                  <a:schemeClr val="tx1"/>
                </a:solidFill>
              </a:rPr>
              <a:t>Произведения о животных в  родной природе</a:t>
            </a:r>
          </a:p>
          <a:p>
            <a:pPr marL="285750" indent="-285750">
              <a:lnSpc>
                <a:spcPct val="114000"/>
              </a:lnSpc>
              <a:buFont typeface="Courier New" panose="02070309020205020404" pitchFamily="49" charset="0"/>
              <a:buChar char="o"/>
            </a:pPr>
            <a:r>
              <a:rPr lang="ru-RU" sz="1100" dirty="0">
                <a:solidFill>
                  <a:schemeClr val="tx1"/>
                </a:solidFill>
              </a:rPr>
              <a:t>Произведения о детях</a:t>
            </a:r>
          </a:p>
          <a:p>
            <a:pPr marL="285750" indent="-285750">
              <a:lnSpc>
                <a:spcPct val="114000"/>
              </a:lnSpc>
              <a:buFont typeface="Courier New" panose="02070309020205020404" pitchFamily="49" charset="0"/>
              <a:buChar char="o"/>
            </a:pPr>
            <a:r>
              <a:rPr lang="ru-RU" sz="1100" dirty="0">
                <a:solidFill>
                  <a:schemeClr val="tx1"/>
                </a:solidFill>
              </a:rPr>
              <a:t>Пьеса</a:t>
            </a:r>
          </a:p>
          <a:p>
            <a:pPr marL="285750" indent="-285750">
              <a:lnSpc>
                <a:spcPct val="114000"/>
              </a:lnSpc>
              <a:buFont typeface="Courier New" panose="02070309020205020404" pitchFamily="49" charset="0"/>
              <a:buChar char="o"/>
            </a:pPr>
            <a:r>
              <a:rPr lang="ru-RU" sz="1100" dirty="0">
                <a:solidFill>
                  <a:schemeClr val="tx1"/>
                </a:solidFill>
              </a:rPr>
              <a:t>Юмористические рассказы</a:t>
            </a:r>
          </a:p>
          <a:p>
            <a:pPr marL="285750" indent="-285750">
              <a:lnSpc>
                <a:spcPct val="114000"/>
              </a:lnSpc>
              <a:buFont typeface="Courier New" panose="02070309020205020404" pitchFamily="49" charset="0"/>
              <a:buChar char="o"/>
            </a:pPr>
            <a:r>
              <a:rPr lang="ru-RU" sz="1100" dirty="0">
                <a:solidFill>
                  <a:schemeClr val="tx1"/>
                </a:solidFill>
              </a:rPr>
              <a:t>Зарубежная литература</a:t>
            </a:r>
          </a:p>
          <a:p>
            <a:pPr marL="285750" indent="-285750">
              <a:lnSpc>
                <a:spcPct val="114000"/>
              </a:lnSpc>
              <a:buFont typeface="Courier New" panose="02070309020205020404" pitchFamily="49" charset="0"/>
              <a:buChar char="o"/>
            </a:pPr>
            <a:r>
              <a:rPr lang="ru-RU" sz="1100" dirty="0">
                <a:solidFill>
                  <a:schemeClr val="tx1"/>
                </a:solidFill>
              </a:rPr>
              <a:t>Сведения по теории и истории литературы</a:t>
            </a:r>
          </a:p>
          <a:p>
            <a:pPr>
              <a:lnSpc>
                <a:spcPct val="114000"/>
              </a:lnSpc>
            </a:pPr>
            <a:endParaRPr lang="ru-RU" sz="1100" dirty="0">
              <a:solidFill>
                <a:schemeClr val="tx1"/>
              </a:solidFill>
            </a:endParaRPr>
          </a:p>
          <a:p>
            <a:endParaRPr lang="ru-RU" sz="1100" dirty="0">
              <a:solidFill>
                <a:schemeClr val="tx1"/>
              </a:solidFill>
            </a:endParaRPr>
          </a:p>
        </p:txBody>
      </p:sp>
    </p:spTree>
    <p:extLst>
      <p:ext uri="{BB962C8B-B14F-4D97-AF65-F5344CB8AC3E}">
        <p14:creationId xmlns:p14="http://schemas.microsoft.com/office/powerpoint/2010/main" val="30897679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4046064694"/>
              </p:ext>
            </p:extLst>
          </p:nvPr>
        </p:nvGraphicFramePr>
        <p:xfrm>
          <a:off x="197708" y="879607"/>
          <a:ext cx="11796583" cy="5724001"/>
        </p:xfrm>
        <a:graphic>
          <a:graphicData uri="http://schemas.openxmlformats.org/drawingml/2006/table">
            <a:tbl>
              <a:tblPr firstRow="1" firstCol="1" lastRow="1" lastCol="1" bandRow="1" bandCol="1">
                <a:noFill/>
                <a:tableStyleId>{5940675A-B579-460E-94D1-54222C63F5DA}</a:tableStyleId>
              </a:tblPr>
              <a:tblGrid>
                <a:gridCol w="378941">
                  <a:extLst>
                    <a:ext uri="{9D8B030D-6E8A-4147-A177-3AD203B41FA5}">
                      <a16:colId xmlns:a16="http://schemas.microsoft.com/office/drawing/2014/main" val="1602300257"/>
                    </a:ext>
                  </a:extLst>
                </a:gridCol>
                <a:gridCol w="11417642">
                  <a:extLst>
                    <a:ext uri="{9D8B030D-6E8A-4147-A177-3AD203B41FA5}">
                      <a16:colId xmlns:a16="http://schemas.microsoft.com/office/drawing/2014/main" val="3427477491"/>
                    </a:ext>
                  </a:extLst>
                </a:gridCol>
              </a:tblGrid>
              <a:tr h="489469">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НОО</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249193">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1</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различать виды сказок, отдельные жанры фольклора, используя сведения по теории и истории литературы</a:t>
                      </a:r>
                    </a:p>
                  </a:txBody>
                  <a:tcPr marL="9525" marR="9525" marT="9525" marB="0" anchor="ctr">
                    <a:noFill/>
                  </a:tcPr>
                </a:tc>
                <a:extLst>
                  <a:ext uri="{0D108BD9-81ED-4DB2-BD59-A6C34878D82A}">
                    <a16:rowId xmlns:a16="http://schemas.microsoft.com/office/drawing/2014/main" val="2160456702"/>
                  </a:ext>
                </a:extLst>
              </a:tr>
              <a:tr h="441350">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2</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понимать жанровую принадлежность, соотносить читаемый текст с жанром художественной литературы (сказки, расска­зы, басни, стихотворения, жанры фольклора), используя сведения по теории и истории литературы</a:t>
                      </a:r>
                    </a:p>
                  </a:txBody>
                  <a:tcPr marL="9525" marR="9525" marT="9525" marB="0" anchor="ctr">
                    <a:noFill/>
                  </a:tcPr>
                </a:tc>
                <a:extLst>
                  <a:ext uri="{0D108BD9-81ED-4DB2-BD59-A6C34878D82A}">
                    <a16:rowId xmlns:a16="http://schemas.microsoft.com/office/drawing/2014/main" val="1786734590"/>
                  </a:ext>
                </a:extLst>
              </a:tr>
              <a:tr h="441350">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3</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Умения: составлять письменные высказывания на заданную тему – проблемный вопрос; аргументированно высказывать свое мнение, используя такой тип речи, как рассуждение; корректировать собственный текст с учетом правильности, выразительности письменной речи</a:t>
                      </a:r>
                    </a:p>
                  </a:txBody>
                  <a:tcPr marL="9525" marR="9525" marT="9525" marB="0" anchor="ctr">
                    <a:noFill/>
                  </a:tcPr>
                </a:tc>
                <a:extLst>
                  <a:ext uri="{0D108BD9-81ED-4DB2-BD59-A6C34878D82A}">
                    <a16:rowId xmlns:a16="http://schemas.microsoft.com/office/drawing/2014/main" val="3392768954"/>
                  </a:ext>
                </a:extLst>
              </a:tr>
              <a:tr h="441350">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Умения соотносить книгу с жанром художественной литературы (литературные сказки, рассказы, стихотворения, басни), используя сведения по теории и истории литературы</a:t>
                      </a:r>
                    </a:p>
                  </a:txBody>
                  <a:tcPr marL="9525" marR="9525" marT="9525" marB="0" anchor="ctr">
                    <a:noFill/>
                  </a:tcPr>
                </a:tc>
                <a:extLst>
                  <a:ext uri="{0D108BD9-81ED-4DB2-BD59-A6C34878D82A}">
                    <a16:rowId xmlns:a16="http://schemas.microsoft.com/office/drawing/2014/main" val="3154431114"/>
                  </a:ext>
                </a:extLst>
              </a:tr>
              <a:tr h="389314">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различать виды текстов</a:t>
                      </a:r>
                    </a:p>
                  </a:txBody>
                  <a:tcPr marL="9525" marR="9525" marT="9525" marB="0" anchor="ctr">
                    <a:noFill/>
                  </a:tcPr>
                </a:tc>
                <a:extLst>
                  <a:ext uri="{0D108BD9-81ED-4DB2-BD59-A6C34878D82A}">
                    <a16:rowId xmlns:a16="http://schemas.microsoft.com/office/drawing/2014/main" val="3563562072"/>
                  </a:ext>
                </a:extLst>
              </a:tr>
              <a:tr h="340781">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6</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Овладение начальными сведениями о творчестве изученных русских писателей и поэтов</a:t>
                      </a:r>
                    </a:p>
                  </a:txBody>
                  <a:tcPr marL="9525" marR="9525" marT="9525" marB="0" anchor="ctr">
                    <a:noFill/>
                  </a:tcPr>
                </a:tc>
                <a:extLst>
                  <a:ext uri="{0D108BD9-81ED-4DB2-BD59-A6C34878D82A}">
                    <a16:rowId xmlns:a16="http://schemas.microsoft.com/office/drawing/2014/main" val="948520697"/>
                  </a:ext>
                </a:extLst>
              </a:tr>
              <a:tr h="433641">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7</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находить в тексте средства художественной выразительности</a:t>
                      </a:r>
                    </a:p>
                  </a:txBody>
                  <a:tcPr marL="9525" marR="9525" marT="9525" marB="0" anchor="ctr">
                    <a:noFill/>
                  </a:tcPr>
                </a:tc>
                <a:extLst>
                  <a:ext uri="{0D108BD9-81ED-4DB2-BD59-A6C34878D82A}">
                    <a16:rowId xmlns:a16="http://schemas.microsoft.com/office/drawing/2014/main" val="787312287"/>
                  </a:ext>
                </a:extLst>
              </a:tr>
              <a:tr h="327640">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отвечать на вопросы по содержанию произведения</a:t>
                      </a:r>
                    </a:p>
                  </a:txBody>
                  <a:tcPr marL="9525" marR="9525" marT="9525" marB="0" anchor="ctr">
                    <a:noFill/>
                  </a:tcPr>
                </a:tc>
                <a:extLst>
                  <a:ext uri="{0D108BD9-81ED-4DB2-BD59-A6C34878D82A}">
                    <a16:rowId xmlns:a16="http://schemas.microsoft.com/office/drawing/2014/main" val="2107994524"/>
                  </a:ext>
                </a:extLst>
              </a:tr>
              <a:tr h="337276">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9</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определять последовательность событий в произведении, выявлять связь событий, эпизодов текста</a:t>
                      </a:r>
                    </a:p>
                  </a:txBody>
                  <a:tcPr marL="9525" marR="9525" marT="9525" marB="0" anchor="ctr">
                    <a:noFill/>
                  </a:tcPr>
                </a:tc>
                <a:extLst>
                  <a:ext uri="{0D108BD9-81ED-4DB2-BD59-A6C34878D82A}">
                    <a16:rowId xmlns:a16="http://schemas.microsoft.com/office/drawing/2014/main" val="3118435976"/>
                  </a:ext>
                </a:extLst>
              </a:tr>
              <a:tr h="330685">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10</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отвечать на вопросы по содержанию произведения </a:t>
                      </a:r>
                    </a:p>
                  </a:txBody>
                  <a:tcPr marL="9525" marR="9525" marT="9525" marB="0" anchor="ctr">
                    <a:noFill/>
                  </a:tcPr>
                </a:tc>
                <a:extLst>
                  <a:ext uri="{0D108BD9-81ED-4DB2-BD59-A6C34878D82A}">
                    <a16:rowId xmlns:a16="http://schemas.microsoft.com/office/drawing/2014/main" val="3693297316"/>
                  </a:ext>
                </a:extLst>
              </a:tr>
              <a:tr h="375822">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11</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объяснить значение слова с опорой на контекст произведения</a:t>
                      </a:r>
                    </a:p>
                  </a:txBody>
                  <a:tcPr marL="9525" marR="9525" marT="9525" marB="0" anchor="ctr">
                    <a:noFill/>
                  </a:tcPr>
                </a:tc>
                <a:extLst>
                  <a:ext uri="{0D108BD9-81ED-4DB2-BD59-A6C34878D82A}">
                    <a16:rowId xmlns:a16="http://schemas.microsoft.com/office/drawing/2014/main" val="3471702041"/>
                  </a:ext>
                </a:extLst>
              </a:tr>
              <a:tr h="441350">
                <a:tc>
                  <a:txBody>
                    <a:bodyPr/>
                    <a:lstStyle/>
                    <a:p>
                      <a:pPr algn="ctr">
                        <a:spcBef>
                          <a:spcPts val="55"/>
                        </a:spcBef>
                        <a:spcAft>
                          <a:spcPts val="0"/>
                        </a:spcAft>
                        <a:tabLst>
                          <a:tab pos="452120" algn="l"/>
                        </a:tabLst>
                      </a:pPr>
                      <a:r>
                        <a:rPr lang="ru-RU" sz="1400" dirty="0">
                          <a:effectLst/>
                          <a:latin typeface="Times New Roman" panose="02020603050405020304" pitchFamily="18" charset="0"/>
                          <a:cs typeface="Times New Roman" panose="02020603050405020304" pitchFamily="18" charset="0"/>
                        </a:rPr>
                        <a:t>12</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Умения: характеризовать героев; выявлять взаимосвязь между поступками и мыслями, чувствами героев; устанавливать причинно-следственные связи событий, явлений, поступков героев</a:t>
                      </a:r>
                    </a:p>
                  </a:txBody>
                  <a:tcPr marL="9525" marR="9525" marT="9525" marB="0" anchor="ctr">
                    <a:noFill/>
                  </a:tcPr>
                </a:tc>
                <a:extLst>
                  <a:ext uri="{0D108BD9-81ED-4DB2-BD59-A6C34878D82A}">
                    <a16:rowId xmlns:a16="http://schemas.microsoft.com/office/drawing/2014/main" val="2594582822"/>
                  </a:ext>
                </a:extLst>
              </a:tr>
              <a:tr h="450219">
                <a:tc>
                  <a:txBody>
                    <a:bodyPr/>
                    <a:lstStyle/>
                    <a:p>
                      <a:pPr algn="ctr">
                        <a:spcBef>
                          <a:spcPts val="55"/>
                        </a:spcBef>
                        <a:spcAft>
                          <a:spcPts val="0"/>
                        </a:spcAft>
                        <a:tabLst>
                          <a:tab pos="452120" algn="l"/>
                        </a:tabLs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отвечать на вопросы по содержанию произведения</a:t>
                      </a:r>
                    </a:p>
                  </a:txBody>
                  <a:tcPr marL="9525" marR="9525" marT="9525" marB="0" anchor="ctr">
                    <a:noFill/>
                  </a:tcPr>
                </a:tc>
                <a:extLst>
                  <a:ext uri="{0D108BD9-81ED-4DB2-BD59-A6C34878D82A}">
                    <a16:rowId xmlns:a16="http://schemas.microsoft.com/office/drawing/2014/main" val="2230738846"/>
                  </a:ext>
                </a:extLst>
              </a:tr>
              <a:tr h="234561">
                <a:tc>
                  <a:txBody>
                    <a:bodyPr/>
                    <a:lstStyle/>
                    <a:p>
                      <a:pPr algn="ctr">
                        <a:spcBef>
                          <a:spcPts val="55"/>
                        </a:spcBef>
                        <a:spcAft>
                          <a:spcPts val="0"/>
                        </a:spcAft>
                        <a:tabLst>
                          <a:tab pos="452120" algn="l"/>
                        </a:tabLs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Умения строить речевое высказывание в соответствии с поставленной задачей, создавать устные и письменные тексты (рассуждение)</a:t>
                      </a:r>
                    </a:p>
                  </a:txBody>
                  <a:tcPr marL="9525" marR="9525" marT="9525" marB="0" anchor="ctr">
                    <a:noFill/>
                  </a:tcPr>
                </a:tc>
                <a:extLst>
                  <a:ext uri="{0D108BD9-81ED-4DB2-BD59-A6C34878D82A}">
                    <a16:rowId xmlns:a16="http://schemas.microsoft.com/office/drawing/2014/main" val="3130861641"/>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89020" y="101173"/>
            <a:ext cx="10728960" cy="594360"/>
          </a:xfrm>
        </p:spPr>
        <p:txBody>
          <a:bodyPr>
            <a:normAutofit/>
          </a:bodyPr>
          <a:lstStyle/>
          <a:p>
            <a:r>
              <a:rPr lang="ru-RU" sz="3200" b="1" dirty="0"/>
              <a:t>Требования (умения)</a:t>
            </a:r>
          </a:p>
        </p:txBody>
      </p:sp>
      <p:sp>
        <p:nvSpPr>
          <p:cNvPr id="5" name="TextBox 4">
            <a:extLst>
              <a:ext uri="{FF2B5EF4-FFF2-40B4-BE49-F238E27FC236}">
                <a16:creationId xmlns:a16="http://schemas.microsoft.com/office/drawing/2014/main" id="{35BD6A59-B82A-44ED-9ADD-AC60B601F5E3}"/>
              </a:ext>
            </a:extLst>
          </p:cNvPr>
          <p:cNvSpPr txBox="1"/>
          <p:nvPr/>
        </p:nvSpPr>
        <p:spPr>
          <a:xfrm>
            <a:off x="10192735" y="26954"/>
            <a:ext cx="1999265" cy="261610"/>
          </a:xfrm>
          <a:prstGeom prst="rect">
            <a:avLst/>
          </a:prstGeom>
          <a:noFill/>
        </p:spPr>
        <p:txBody>
          <a:bodyPr wrap="none" rtlCol="0">
            <a:spAutoFit/>
          </a:bodyPr>
          <a:lstStyle/>
          <a:p>
            <a:r>
              <a:rPr lang="ru-RU" sz="1100" dirty="0">
                <a:solidFill>
                  <a:schemeClr val="tx2">
                    <a:lumMod val="40000"/>
                    <a:lumOff val="60000"/>
                  </a:schemeClr>
                </a:solidFill>
              </a:rPr>
              <a:t>Литературное чтение, 4  класс</a:t>
            </a:r>
          </a:p>
        </p:txBody>
      </p:sp>
    </p:spTree>
    <p:extLst>
      <p:ext uri="{BB962C8B-B14F-4D97-AF65-F5344CB8AC3E}">
        <p14:creationId xmlns:p14="http://schemas.microsoft.com/office/powerpoint/2010/main" val="31487970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66108" y="133348"/>
            <a:ext cx="8362281" cy="1205258"/>
          </a:xfrm>
        </p:spPr>
        <p:txBody>
          <a:bodyPr>
            <a:noAutofit/>
          </a:bodyPr>
          <a:lstStyle/>
          <a:p>
            <a:pPr algn="ctr"/>
            <a:r>
              <a:rPr lang="ru-RU" sz="2000" b="1" dirty="0"/>
              <a:t>Доля участников по качеству знаний («4»+«5») по результатам ВПР  2025 -2026 гг.</a:t>
            </a:r>
            <a:br>
              <a:rPr lang="ru-RU" sz="2000" b="1" dirty="0"/>
            </a:br>
            <a:r>
              <a:rPr lang="ru-RU" sz="1600" b="1" u="sng" dirty="0"/>
              <a:t>В  параллели 4 классов впервые проводилась ВПР по литературному чтению в 2025 г.</a:t>
            </a:r>
            <a:endParaRPr lang="ru-RU" sz="2000" b="1" u="sng" dirty="0"/>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1524448479"/>
              </p:ext>
            </p:extLst>
          </p:nvPr>
        </p:nvGraphicFramePr>
        <p:xfrm>
          <a:off x="0" y="1125150"/>
          <a:ext cx="12061372" cy="550424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F31E6E88-788A-4B59-9358-A49B161D34C6}"/>
              </a:ext>
            </a:extLst>
          </p:cNvPr>
          <p:cNvSpPr txBox="1"/>
          <p:nvPr/>
        </p:nvSpPr>
        <p:spPr>
          <a:xfrm>
            <a:off x="10192735" y="-33616"/>
            <a:ext cx="1999265" cy="261610"/>
          </a:xfrm>
          <a:prstGeom prst="rect">
            <a:avLst/>
          </a:prstGeom>
          <a:noFill/>
        </p:spPr>
        <p:txBody>
          <a:bodyPr wrap="none" rtlCol="0">
            <a:spAutoFit/>
          </a:bodyPr>
          <a:lstStyle/>
          <a:p>
            <a:r>
              <a:rPr lang="ru-RU" sz="1100" dirty="0">
                <a:solidFill>
                  <a:schemeClr val="tx2">
                    <a:lumMod val="40000"/>
                    <a:lumOff val="60000"/>
                  </a:schemeClr>
                </a:solidFill>
              </a:rPr>
              <a:t>Литературное чтение, 4  класс</a:t>
            </a:r>
          </a:p>
        </p:txBody>
      </p:sp>
    </p:spTree>
    <p:extLst>
      <p:ext uri="{BB962C8B-B14F-4D97-AF65-F5344CB8AC3E}">
        <p14:creationId xmlns:p14="http://schemas.microsoft.com/office/powerpoint/2010/main" val="3284060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b="1" dirty="0"/>
              <a:t>Достижение планируемых результатов</a:t>
            </a:r>
          </a:p>
        </p:txBody>
      </p:sp>
      <p:sp>
        <p:nvSpPr>
          <p:cNvPr id="13" name="TextBox 12">
            <a:extLst>
              <a:ext uri="{FF2B5EF4-FFF2-40B4-BE49-F238E27FC236}">
                <a16:creationId xmlns:a16="http://schemas.microsoft.com/office/drawing/2014/main" id="{0232A77D-2EF9-46E9-B53A-9D2992423FBB}"/>
              </a:ext>
            </a:extLst>
          </p:cNvPr>
          <p:cNvSpPr txBox="1"/>
          <p:nvPr/>
        </p:nvSpPr>
        <p:spPr>
          <a:xfrm>
            <a:off x="10192735" y="6944"/>
            <a:ext cx="1999265" cy="261610"/>
          </a:xfrm>
          <a:prstGeom prst="rect">
            <a:avLst/>
          </a:prstGeom>
          <a:noFill/>
        </p:spPr>
        <p:txBody>
          <a:bodyPr wrap="none" rtlCol="0">
            <a:spAutoFit/>
          </a:bodyPr>
          <a:lstStyle/>
          <a:p>
            <a:r>
              <a:rPr lang="ru-RU" sz="1100" dirty="0">
                <a:solidFill>
                  <a:schemeClr val="tx2">
                    <a:lumMod val="40000"/>
                    <a:lumOff val="60000"/>
                  </a:schemeClr>
                </a:solidFill>
              </a:rPr>
              <a:t>Литературное чтение, 4  класс</a:t>
            </a:r>
          </a:p>
        </p:txBody>
      </p:sp>
      <p:graphicFrame>
        <p:nvGraphicFramePr>
          <p:cNvPr id="12" name="Диаграмма 11">
            <a:extLst>
              <a:ext uri="{FF2B5EF4-FFF2-40B4-BE49-F238E27FC236}">
                <a16:creationId xmlns:a16="http://schemas.microsoft.com/office/drawing/2014/main" id="{BF69906F-DEDA-4A51-B1BC-0449836960D9}"/>
              </a:ext>
            </a:extLst>
          </p:cNvPr>
          <p:cNvGraphicFramePr>
            <a:graphicFrameLocks/>
          </p:cNvGraphicFramePr>
          <p:nvPr>
            <p:extLst>
              <p:ext uri="{D42A27DB-BD31-4B8C-83A1-F6EECF244321}">
                <p14:modId xmlns:p14="http://schemas.microsoft.com/office/powerpoint/2010/main" val="2149652996"/>
              </p:ext>
            </p:extLst>
          </p:nvPr>
        </p:nvGraphicFramePr>
        <p:xfrm>
          <a:off x="1153885" y="1208314"/>
          <a:ext cx="10526485" cy="50509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5143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русскому языку</a:t>
            </a:r>
          </a:p>
        </p:txBody>
      </p:sp>
    </p:spTree>
    <p:extLst>
      <p:ext uri="{BB962C8B-B14F-4D97-AF65-F5344CB8AC3E}">
        <p14:creationId xmlns:p14="http://schemas.microsoft.com/office/powerpoint/2010/main" val="24907065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Autofit/>
          </a:bodyPr>
          <a:lstStyle/>
          <a:p>
            <a:r>
              <a:rPr lang="ru-RU" sz="2400" b="1" dirty="0"/>
              <a:t>Распределение участников по отметкам, %</a:t>
            </a:r>
          </a:p>
        </p:txBody>
      </p:sp>
      <p:sp>
        <p:nvSpPr>
          <p:cNvPr id="8" name="TextBox 7">
            <a:extLst>
              <a:ext uri="{FF2B5EF4-FFF2-40B4-BE49-F238E27FC236}">
                <a16:creationId xmlns:a16="http://schemas.microsoft.com/office/drawing/2014/main" id="{FC3ED966-28A8-4687-AC42-FB007C66B809}"/>
              </a:ext>
            </a:extLst>
          </p:cNvPr>
          <p:cNvSpPr txBox="1"/>
          <p:nvPr/>
        </p:nvSpPr>
        <p:spPr>
          <a:xfrm>
            <a:off x="10192735" y="26954"/>
            <a:ext cx="1999265" cy="261610"/>
          </a:xfrm>
          <a:prstGeom prst="rect">
            <a:avLst/>
          </a:prstGeom>
          <a:noFill/>
        </p:spPr>
        <p:txBody>
          <a:bodyPr wrap="none" rtlCol="0">
            <a:spAutoFit/>
          </a:bodyPr>
          <a:lstStyle/>
          <a:p>
            <a:r>
              <a:rPr lang="ru-RU" sz="1100" dirty="0">
                <a:solidFill>
                  <a:schemeClr val="tx2">
                    <a:lumMod val="40000"/>
                    <a:lumOff val="60000"/>
                  </a:schemeClr>
                </a:solidFill>
              </a:rPr>
              <a:t>Литературное чтение, 4  класс</a:t>
            </a:r>
          </a:p>
        </p:txBody>
      </p:sp>
      <p:graphicFrame>
        <p:nvGraphicFramePr>
          <p:cNvPr id="7" name="Диаграмма 6">
            <a:extLst>
              <a:ext uri="{FF2B5EF4-FFF2-40B4-BE49-F238E27FC236}">
                <a16:creationId xmlns:a16="http://schemas.microsoft.com/office/drawing/2014/main" id="{242E2653-25CC-4D5B-8021-7530F7069C37}"/>
              </a:ext>
            </a:extLst>
          </p:cNvPr>
          <p:cNvGraphicFramePr>
            <a:graphicFrameLocks/>
          </p:cNvGraphicFramePr>
          <p:nvPr>
            <p:extLst>
              <p:ext uri="{D42A27DB-BD31-4B8C-83A1-F6EECF244321}">
                <p14:modId xmlns:p14="http://schemas.microsoft.com/office/powerpoint/2010/main" val="2712435994"/>
              </p:ext>
            </p:extLst>
          </p:nvPr>
        </p:nvGraphicFramePr>
        <p:xfrm>
          <a:off x="690282" y="893742"/>
          <a:ext cx="10811435" cy="57659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3218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568D3C4C-F92B-43D1-9B65-EED5FC0E5C73}"/>
              </a:ext>
            </a:extLst>
          </p:cNvPr>
          <p:cNvSpPr txBox="1"/>
          <p:nvPr/>
        </p:nvSpPr>
        <p:spPr>
          <a:xfrm>
            <a:off x="10192735" y="26954"/>
            <a:ext cx="1999265" cy="261610"/>
          </a:xfrm>
          <a:prstGeom prst="rect">
            <a:avLst/>
          </a:prstGeom>
          <a:noFill/>
        </p:spPr>
        <p:txBody>
          <a:bodyPr wrap="none" rtlCol="0">
            <a:spAutoFit/>
          </a:bodyPr>
          <a:lstStyle/>
          <a:p>
            <a:r>
              <a:rPr lang="ru-RU" sz="1100" dirty="0">
                <a:solidFill>
                  <a:schemeClr val="tx2">
                    <a:lumMod val="40000"/>
                    <a:lumOff val="60000"/>
                  </a:schemeClr>
                </a:solidFill>
              </a:rPr>
              <a:t>Литературное чтение, 4  класс</a:t>
            </a:r>
          </a:p>
        </p:txBody>
      </p:sp>
      <p:graphicFrame>
        <p:nvGraphicFramePr>
          <p:cNvPr id="5" name="Диаграмма 4">
            <a:extLst>
              <a:ext uri="{FF2B5EF4-FFF2-40B4-BE49-F238E27FC236}">
                <a16:creationId xmlns:a16="http://schemas.microsoft.com/office/drawing/2014/main" id="{5AB98C00-21AD-44D3-B0AC-F88D53EB8A19}"/>
              </a:ext>
            </a:extLst>
          </p:cNvPr>
          <p:cNvGraphicFramePr>
            <a:graphicFrameLocks/>
          </p:cNvGraphicFramePr>
          <p:nvPr>
            <p:extLst>
              <p:ext uri="{D42A27DB-BD31-4B8C-83A1-F6EECF244321}">
                <p14:modId xmlns:p14="http://schemas.microsoft.com/office/powerpoint/2010/main" val="2148442712"/>
              </p:ext>
            </p:extLst>
          </p:nvPr>
        </p:nvGraphicFramePr>
        <p:xfrm>
          <a:off x="843642" y="1468291"/>
          <a:ext cx="10504715" cy="4887685"/>
        </p:xfrm>
        <a:graphic>
          <a:graphicData uri="http://schemas.openxmlformats.org/drawingml/2006/chart">
            <c:chart xmlns:c="http://schemas.openxmlformats.org/drawingml/2006/chart" xmlns:r="http://schemas.openxmlformats.org/officeDocument/2006/relationships" r:id="rId2"/>
          </a:graphicData>
        </a:graphic>
      </p:graphicFrame>
      <p:sp>
        <p:nvSpPr>
          <p:cNvPr id="7" name="Стрелка: пятиугольник 6">
            <a:extLst>
              <a:ext uri="{FF2B5EF4-FFF2-40B4-BE49-F238E27FC236}">
                <a16:creationId xmlns:a16="http://schemas.microsoft.com/office/drawing/2014/main" id="{2E2EAD23-7242-4E77-B5F9-8F2370B62093}"/>
              </a:ext>
            </a:extLst>
          </p:cNvPr>
          <p:cNvSpPr/>
          <p:nvPr/>
        </p:nvSpPr>
        <p:spPr>
          <a:xfrm rot="5400000">
            <a:off x="9509438" y="112551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8" name="Стрелка: пятиугольник 7">
            <a:extLst>
              <a:ext uri="{FF2B5EF4-FFF2-40B4-BE49-F238E27FC236}">
                <a16:creationId xmlns:a16="http://schemas.microsoft.com/office/drawing/2014/main" id="{A2D4FE86-0725-4FFE-8949-D0F65CE52787}"/>
              </a:ext>
            </a:extLst>
          </p:cNvPr>
          <p:cNvSpPr/>
          <p:nvPr/>
        </p:nvSpPr>
        <p:spPr>
          <a:xfrm rot="5400000">
            <a:off x="7447557" y="112551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9" name="Стрелка: пятиугольник 8">
            <a:extLst>
              <a:ext uri="{FF2B5EF4-FFF2-40B4-BE49-F238E27FC236}">
                <a16:creationId xmlns:a16="http://schemas.microsoft.com/office/drawing/2014/main" id="{B0B25940-056D-4C3C-ACF0-3A754D88CDFA}"/>
              </a:ext>
            </a:extLst>
          </p:cNvPr>
          <p:cNvSpPr/>
          <p:nvPr/>
        </p:nvSpPr>
        <p:spPr>
          <a:xfrm rot="5400000">
            <a:off x="4842873" y="112025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2447420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748223" y="288564"/>
            <a:ext cx="7485834" cy="509260"/>
          </a:xfrm>
        </p:spPr>
        <p:txBody>
          <a:bodyPr>
            <a:noAutofit/>
          </a:bodyPr>
          <a:lstStyle/>
          <a:p>
            <a:r>
              <a:rPr lang="ru-RU" dirty="0"/>
              <a:t>Выполнение заданий группами участников, %</a:t>
            </a:r>
          </a:p>
        </p:txBody>
      </p:sp>
      <p:sp>
        <p:nvSpPr>
          <p:cNvPr id="7" name="TextBox 6">
            <a:extLst>
              <a:ext uri="{FF2B5EF4-FFF2-40B4-BE49-F238E27FC236}">
                <a16:creationId xmlns:a16="http://schemas.microsoft.com/office/drawing/2014/main" id="{C082CE5B-973F-4831-B24E-16CC54941BA3}"/>
              </a:ext>
            </a:extLst>
          </p:cNvPr>
          <p:cNvSpPr txBox="1"/>
          <p:nvPr/>
        </p:nvSpPr>
        <p:spPr>
          <a:xfrm>
            <a:off x="10192735" y="26954"/>
            <a:ext cx="1999265" cy="261610"/>
          </a:xfrm>
          <a:prstGeom prst="rect">
            <a:avLst/>
          </a:prstGeom>
          <a:noFill/>
        </p:spPr>
        <p:txBody>
          <a:bodyPr wrap="none" rtlCol="0">
            <a:spAutoFit/>
          </a:bodyPr>
          <a:lstStyle/>
          <a:p>
            <a:r>
              <a:rPr lang="ru-RU" sz="1100" dirty="0">
                <a:solidFill>
                  <a:schemeClr val="tx2">
                    <a:lumMod val="40000"/>
                    <a:lumOff val="60000"/>
                  </a:schemeClr>
                </a:solidFill>
              </a:rPr>
              <a:t>Литературное чтение, 4  класс</a:t>
            </a:r>
          </a:p>
        </p:txBody>
      </p:sp>
      <p:pic>
        <p:nvPicPr>
          <p:cNvPr id="5" name="Рисунок 4">
            <a:extLst>
              <a:ext uri="{FF2B5EF4-FFF2-40B4-BE49-F238E27FC236}">
                <a16:creationId xmlns:a16="http://schemas.microsoft.com/office/drawing/2014/main" id="{815D9A4A-B84C-4912-AEAA-F606DB02B622}"/>
              </a:ext>
            </a:extLst>
          </p:cNvPr>
          <p:cNvPicPr>
            <a:picLocks noChangeAspect="1"/>
          </p:cNvPicPr>
          <p:nvPr/>
        </p:nvPicPr>
        <p:blipFill rotWithShape="1">
          <a:blip r:embed="rId2">
            <a:extLst>
              <a:ext uri="{28A0092B-C50C-407E-A947-70E740481C1C}">
                <a14:useLocalDpi xmlns:a14="http://schemas.microsoft.com/office/drawing/2010/main" val="0"/>
              </a:ext>
            </a:extLst>
          </a:blip>
          <a:srcRect l="1477" t="14148" r="-1477"/>
          <a:stretch/>
        </p:blipFill>
        <p:spPr>
          <a:xfrm>
            <a:off x="2473593" y="1154092"/>
            <a:ext cx="7949453" cy="4549816"/>
          </a:xfrm>
          <a:prstGeom prst="rect">
            <a:avLst/>
          </a:prstGeom>
        </p:spPr>
      </p:pic>
    </p:spTree>
    <p:extLst>
      <p:ext uri="{BB962C8B-B14F-4D97-AF65-F5344CB8AC3E}">
        <p14:creationId xmlns:p14="http://schemas.microsoft.com/office/powerpoint/2010/main" val="9028991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0"/>
            <a:ext cx="8357133" cy="549419"/>
          </a:xfrm>
        </p:spPr>
        <p:txBody>
          <a:bodyPr>
            <a:noAutofit/>
          </a:bodyPr>
          <a:lstStyle/>
          <a:p>
            <a:r>
              <a:rPr lang="ru-RU" b="1" dirty="0"/>
              <a:t>Сравнение отметок за работу с отметками по журналу</a:t>
            </a:r>
          </a:p>
        </p:txBody>
      </p:sp>
      <mc:AlternateContent xmlns:mc="http://schemas.openxmlformats.org/markup-compatibility/2006" xmlns:cx1="http://schemas.microsoft.com/office/drawing/2015/9/8/chartex">
        <mc:Choice Requires="cx1">
          <p:graphicFrame>
            <p:nvGraphicFramePr>
              <p:cNvPr id="5" name="Диаграмма 4">
                <a:extLst>
                  <a:ext uri="{FF2B5EF4-FFF2-40B4-BE49-F238E27FC236}">
                    <a16:creationId xmlns:a16="http://schemas.microsoft.com/office/drawing/2014/main" id="{68E21545-EECE-4C90-9FCA-0E69A699428B}"/>
                  </a:ext>
                </a:extLst>
              </p:cNvPr>
              <p:cNvGraphicFramePr/>
              <p:nvPr>
                <p:extLst>
                  <p:ext uri="{D42A27DB-BD31-4B8C-83A1-F6EECF244321}">
                    <p14:modId xmlns:p14="http://schemas.microsoft.com/office/powerpoint/2010/main" val="2116684819"/>
                  </p:ext>
                </p:extLst>
              </p:nvPr>
            </p:nvGraphicFramePr>
            <p:xfrm>
              <a:off x="1760151" y="1150552"/>
              <a:ext cx="8128000" cy="541866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Диаграмма 4">
                <a:extLst>
                  <a:ext uri="{FF2B5EF4-FFF2-40B4-BE49-F238E27FC236}">
                    <a16:creationId xmlns:a16="http://schemas.microsoft.com/office/drawing/2014/main" id="{68E21545-EECE-4C90-9FCA-0E69A699428B}"/>
                  </a:ext>
                </a:extLst>
              </p:cNvPr>
              <p:cNvPicPr>
                <a:picLocks noGrp="1" noRot="1" noChangeAspect="1" noMove="1" noResize="1" noEditPoints="1" noAdjustHandles="1" noChangeArrowheads="1" noChangeShapeType="1"/>
              </p:cNvPicPr>
              <p:nvPr/>
            </p:nvPicPr>
            <p:blipFill>
              <a:blip r:embed="rId3"/>
              <a:stretch>
                <a:fillRect/>
              </a:stretch>
            </p:blipFill>
            <p:spPr>
              <a:xfrm>
                <a:off x="1760151" y="1150552"/>
                <a:ext cx="8128000" cy="5418667"/>
              </a:xfrm>
              <a:prstGeom prst="rect">
                <a:avLst/>
              </a:prstGeom>
            </p:spPr>
          </p:pic>
        </mc:Fallback>
      </mc:AlternateContent>
      <p:sp>
        <p:nvSpPr>
          <p:cNvPr id="7" name="TextBox 6">
            <a:extLst>
              <a:ext uri="{FF2B5EF4-FFF2-40B4-BE49-F238E27FC236}">
                <a16:creationId xmlns:a16="http://schemas.microsoft.com/office/drawing/2014/main" id="{B3182E1C-2C51-43B1-8EEF-AAA9F203A471}"/>
              </a:ext>
            </a:extLst>
          </p:cNvPr>
          <p:cNvSpPr txBox="1"/>
          <p:nvPr/>
        </p:nvSpPr>
        <p:spPr>
          <a:xfrm>
            <a:off x="10192735" y="26954"/>
            <a:ext cx="1999265" cy="261610"/>
          </a:xfrm>
          <a:prstGeom prst="rect">
            <a:avLst/>
          </a:prstGeom>
          <a:noFill/>
        </p:spPr>
        <p:txBody>
          <a:bodyPr wrap="none" rtlCol="0">
            <a:spAutoFit/>
          </a:bodyPr>
          <a:lstStyle/>
          <a:p>
            <a:r>
              <a:rPr lang="ru-RU" sz="1100" dirty="0">
                <a:solidFill>
                  <a:schemeClr val="tx2">
                    <a:lumMod val="40000"/>
                    <a:lumOff val="60000"/>
                  </a:schemeClr>
                </a:solidFill>
              </a:rPr>
              <a:t>Литературное чтение, 4  класс</a:t>
            </a:r>
          </a:p>
        </p:txBody>
      </p:sp>
      <p:graphicFrame>
        <p:nvGraphicFramePr>
          <p:cNvPr id="8" name="Диаграмма 7">
            <a:extLst>
              <a:ext uri="{FF2B5EF4-FFF2-40B4-BE49-F238E27FC236}">
                <a16:creationId xmlns:a16="http://schemas.microsoft.com/office/drawing/2014/main" id="{48D2C79A-50A4-4AC7-B4DB-2E49DBAF2E6F}"/>
              </a:ext>
            </a:extLst>
          </p:cNvPr>
          <p:cNvGraphicFramePr>
            <a:graphicFrameLocks/>
          </p:cNvGraphicFramePr>
          <p:nvPr>
            <p:extLst>
              <p:ext uri="{D42A27DB-BD31-4B8C-83A1-F6EECF244321}">
                <p14:modId xmlns:p14="http://schemas.microsoft.com/office/powerpoint/2010/main" val="3796005659"/>
              </p:ext>
            </p:extLst>
          </p:nvPr>
        </p:nvGraphicFramePr>
        <p:xfrm>
          <a:off x="1050471" y="1150551"/>
          <a:ext cx="11141529" cy="54186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574263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85725" y="1003052"/>
            <a:ext cx="12039600" cy="5557767"/>
          </a:xfrm>
        </p:spPr>
        <p:txBody>
          <a:bodyPr>
            <a:normAutofit/>
          </a:bodyPr>
          <a:lstStyle/>
          <a:p>
            <a:pPr marL="285750" indent="-285750">
              <a:buFont typeface="Courier New" panose="02070309020205020404" pitchFamily="49" charset="0"/>
              <a:buChar char="o"/>
            </a:pPr>
            <a:r>
              <a:rPr lang="ru-RU" sz="2800" dirty="0"/>
              <a:t>В ВПР по литературному чтению в 4 классах приняло участие </a:t>
            </a:r>
            <a:r>
              <a:rPr lang="ru-RU" sz="2800" b="1" dirty="0"/>
              <a:t>6868</a:t>
            </a:r>
            <a:r>
              <a:rPr lang="ru-RU" sz="2800" dirty="0"/>
              <a:t> человек.</a:t>
            </a:r>
          </a:p>
          <a:p>
            <a:endParaRPr lang="ru-RU" sz="2800" dirty="0"/>
          </a:p>
          <a:p>
            <a:pPr marL="285750" indent="-285750">
              <a:buFont typeface="Courier New" panose="02070309020205020404" pitchFamily="49" charset="0"/>
              <a:buChar char="o"/>
            </a:pPr>
            <a:r>
              <a:rPr lang="ru-RU" sz="2800" dirty="0"/>
              <a:t>Не справились с  работой (оценка «2») </a:t>
            </a:r>
            <a:r>
              <a:rPr lang="ru-RU" sz="2800" b="1" dirty="0"/>
              <a:t>196</a:t>
            </a:r>
            <a:r>
              <a:rPr lang="ru-RU" sz="2800" dirty="0"/>
              <a:t> участников (</a:t>
            </a:r>
            <a:r>
              <a:rPr lang="ru-RU" sz="2800" b="1" dirty="0"/>
              <a:t>2,85</a:t>
            </a:r>
            <a:r>
              <a:rPr lang="ru-RU" sz="2800" dirty="0"/>
              <a:t>%).</a:t>
            </a:r>
          </a:p>
          <a:p>
            <a:endParaRPr lang="ru-RU" sz="2800" dirty="0"/>
          </a:p>
          <a:p>
            <a:pPr marL="285750" indent="-285750">
              <a:buFont typeface="Courier New" panose="02070309020205020404" pitchFamily="49" charset="0"/>
              <a:buChar char="o"/>
            </a:pPr>
            <a:r>
              <a:rPr lang="ru-RU" sz="2800" dirty="0"/>
              <a:t> </a:t>
            </a:r>
            <a:r>
              <a:rPr lang="ru-RU" sz="2800" b="1" dirty="0"/>
              <a:t>66,9 </a:t>
            </a:r>
            <a:r>
              <a:rPr lang="ru-RU" sz="2800" dirty="0"/>
              <a:t>% участников получили «4» и «5» (качество знаний) в  процессе выполнения работы. </a:t>
            </a:r>
          </a:p>
          <a:p>
            <a:pPr marL="285750" indent="-285750">
              <a:buFont typeface="Courier New" panose="02070309020205020404" pitchFamily="49" charset="0"/>
              <a:buChar char="o"/>
            </a:pPr>
            <a:endParaRPr lang="ru-RU" sz="2800" dirty="0"/>
          </a:p>
          <a:p>
            <a:pPr marL="285750" indent="-285750">
              <a:buFont typeface="Courier New" panose="02070309020205020404" pitchFamily="49" charset="0"/>
              <a:buChar char="o"/>
            </a:pPr>
            <a:r>
              <a:rPr lang="ru-RU" sz="2800" dirty="0"/>
              <a:t>Наибольшую сложность при выполнении работы вызвали задания № </a:t>
            </a:r>
            <a:r>
              <a:rPr lang="ru-RU" sz="2800" b="1" dirty="0"/>
              <a:t>3, 14.</a:t>
            </a:r>
            <a:endParaRPr lang="ru-RU" sz="2800" dirty="0"/>
          </a:p>
          <a:p>
            <a:endParaRPr lang="ru-RU" sz="2800" dirty="0"/>
          </a:p>
        </p:txBody>
      </p:sp>
      <p:sp>
        <p:nvSpPr>
          <p:cNvPr id="6" name="TextBox 5">
            <a:extLst>
              <a:ext uri="{FF2B5EF4-FFF2-40B4-BE49-F238E27FC236}">
                <a16:creationId xmlns:a16="http://schemas.microsoft.com/office/drawing/2014/main" id="{7227F3AA-3243-4FE5-93B6-1B610D4C0A74}"/>
              </a:ext>
            </a:extLst>
          </p:cNvPr>
          <p:cNvSpPr txBox="1"/>
          <p:nvPr/>
        </p:nvSpPr>
        <p:spPr>
          <a:xfrm>
            <a:off x="10192735" y="26954"/>
            <a:ext cx="1999265" cy="261610"/>
          </a:xfrm>
          <a:prstGeom prst="rect">
            <a:avLst/>
          </a:prstGeom>
          <a:noFill/>
        </p:spPr>
        <p:txBody>
          <a:bodyPr wrap="none" rtlCol="0">
            <a:spAutoFit/>
          </a:bodyPr>
          <a:lstStyle/>
          <a:p>
            <a:r>
              <a:rPr lang="ru-RU" sz="1100" dirty="0">
                <a:solidFill>
                  <a:schemeClr val="tx2">
                    <a:lumMod val="40000"/>
                    <a:lumOff val="60000"/>
                  </a:schemeClr>
                </a:solidFill>
              </a:rPr>
              <a:t>Литературное чтение, 4  класс</a:t>
            </a:r>
          </a:p>
        </p:txBody>
      </p:sp>
    </p:spTree>
    <p:extLst>
      <p:ext uri="{BB962C8B-B14F-4D97-AF65-F5344CB8AC3E}">
        <p14:creationId xmlns:p14="http://schemas.microsoft.com/office/powerpoint/2010/main" val="1255099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5266136"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2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10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a:t>
            </a:r>
          </a:p>
        </p:txBody>
      </p:sp>
      <p:sp>
        <p:nvSpPr>
          <p:cNvPr id="11" name="Прямоугольник: скругленные углы 10">
            <a:extLst>
              <a:ext uri="{FF2B5EF4-FFF2-40B4-BE49-F238E27FC236}">
                <a16:creationId xmlns:a16="http://schemas.microsoft.com/office/drawing/2014/main" id="{BB94B227-AA08-4F9E-8486-A5650295A9C4}"/>
              </a:ext>
            </a:extLst>
          </p:cNvPr>
          <p:cNvSpPr/>
          <p:nvPr/>
        </p:nvSpPr>
        <p:spPr>
          <a:xfrm>
            <a:off x="6953250" y="5009383"/>
            <a:ext cx="5002860" cy="1709757"/>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dirty="0">
                <a:solidFill>
                  <a:schemeClr val="tx1"/>
                </a:solidFill>
              </a:rPr>
              <a:t>12 заданий (9 из них к  приведенному в варианте тексту для чтения)</a:t>
            </a:r>
          </a:p>
          <a:p>
            <a:r>
              <a:rPr lang="ru-RU" sz="1200" dirty="0">
                <a:solidFill>
                  <a:schemeClr val="tx1"/>
                </a:solidFill>
              </a:rPr>
              <a:t>3, 4, 5, 6, 12 – запись развернутого ответа</a:t>
            </a:r>
          </a:p>
          <a:p>
            <a:r>
              <a:rPr lang="ru-RU" sz="1200" dirty="0">
                <a:solidFill>
                  <a:schemeClr val="tx1"/>
                </a:solidFill>
              </a:rPr>
              <a:t>2, 7, 8, 9, 10, 11 – в  виде слова (сочетания слов)</a:t>
            </a:r>
          </a:p>
          <a:p>
            <a:r>
              <a:rPr lang="ru-RU" sz="1200" dirty="0">
                <a:solidFill>
                  <a:schemeClr val="tx1"/>
                </a:solidFill>
              </a:rPr>
              <a:t>1 – постановка ударения в  приведенных словах</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10</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24</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2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200" dirty="0"/>
                        <a:t>Отметка</a:t>
                      </a:r>
                    </a:p>
                  </a:txBody>
                  <a:tcPr anchor="ctr"/>
                </a:tc>
                <a:tc>
                  <a:txBody>
                    <a:bodyPr/>
                    <a:lstStyle/>
                    <a:p>
                      <a:pPr algn="ctr"/>
                      <a:r>
                        <a:rPr lang="ru-RU" sz="1200" dirty="0"/>
                        <a:t>«2»</a:t>
                      </a:r>
                    </a:p>
                  </a:txBody>
                  <a:tcPr anchor="ctr"/>
                </a:tc>
                <a:tc>
                  <a:txBody>
                    <a:bodyPr/>
                    <a:lstStyle/>
                    <a:p>
                      <a:pPr algn="ctr"/>
                      <a:r>
                        <a:rPr lang="ru-RU" sz="1200" dirty="0"/>
                        <a:t>«3»</a:t>
                      </a:r>
                    </a:p>
                  </a:txBody>
                  <a:tcPr anchor="ctr"/>
                </a:tc>
                <a:tc>
                  <a:txBody>
                    <a:bodyPr/>
                    <a:lstStyle/>
                    <a:p>
                      <a:pPr algn="ctr"/>
                      <a:r>
                        <a:rPr lang="ru-RU" sz="1200" dirty="0"/>
                        <a:t>«4»</a:t>
                      </a:r>
                    </a:p>
                  </a:txBody>
                  <a:tcPr anchor="ctr"/>
                </a:tc>
                <a:tc>
                  <a:txBody>
                    <a:bodyPr/>
                    <a:lstStyle/>
                    <a:p>
                      <a:pPr algn="ctr"/>
                      <a:r>
                        <a:rPr lang="ru-RU" sz="1200" dirty="0"/>
                        <a:t>«5»</a:t>
                      </a:r>
                    </a:p>
                  </a:txBody>
                  <a:tcPr anchor="ctr"/>
                </a:tc>
                <a:extLst>
                  <a:ext uri="{0D108BD9-81ED-4DB2-BD59-A6C34878D82A}">
                    <a16:rowId xmlns:a16="http://schemas.microsoft.com/office/drawing/2014/main" val="3892861024"/>
                  </a:ext>
                </a:extLst>
              </a:tr>
              <a:tr h="937958">
                <a:tc>
                  <a:txBody>
                    <a:bodyPr/>
                    <a:lstStyle/>
                    <a:p>
                      <a:pPr algn="ctr"/>
                      <a:r>
                        <a:rPr lang="ru-RU" sz="1200" dirty="0"/>
                        <a:t>Первичные баллы</a:t>
                      </a:r>
                    </a:p>
                  </a:txBody>
                  <a:tcPr anchor="ctr"/>
                </a:tc>
                <a:tc>
                  <a:txBody>
                    <a:bodyPr/>
                    <a:lstStyle/>
                    <a:p>
                      <a:pPr algn="ctr"/>
                      <a:r>
                        <a:rPr lang="ru-RU" sz="1200" dirty="0"/>
                        <a:t>0-9</a:t>
                      </a:r>
                    </a:p>
                  </a:txBody>
                  <a:tcPr anchor="ctr"/>
                </a:tc>
                <a:tc>
                  <a:txBody>
                    <a:bodyPr/>
                    <a:lstStyle/>
                    <a:p>
                      <a:pPr algn="ctr"/>
                      <a:r>
                        <a:rPr lang="ru-RU" sz="1200" dirty="0"/>
                        <a:t>10-15</a:t>
                      </a:r>
                    </a:p>
                  </a:txBody>
                  <a:tcPr anchor="ctr"/>
                </a:tc>
                <a:tc>
                  <a:txBody>
                    <a:bodyPr/>
                    <a:lstStyle/>
                    <a:p>
                      <a:pPr algn="ctr"/>
                      <a:r>
                        <a:rPr lang="ru-RU" sz="1200" dirty="0"/>
                        <a:t>16-20</a:t>
                      </a:r>
                    </a:p>
                  </a:txBody>
                  <a:tcPr anchor="ctr"/>
                </a:tc>
                <a:tc>
                  <a:txBody>
                    <a:bodyPr/>
                    <a:lstStyle/>
                    <a:p>
                      <a:pPr algn="ctr"/>
                      <a:r>
                        <a:rPr lang="ru-RU" sz="1200" dirty="0"/>
                        <a:t>21-24</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39187" y="5649584"/>
            <a:ext cx="1233610"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 name="TextBox 1">
            <a:extLst>
              <a:ext uri="{FF2B5EF4-FFF2-40B4-BE49-F238E27FC236}">
                <a16:creationId xmlns:a16="http://schemas.microsoft.com/office/drawing/2014/main" id="{5E9902F2-B0C9-4954-822F-C037FAFA4387}"/>
              </a:ext>
            </a:extLst>
          </p:cNvPr>
          <p:cNvSpPr txBox="1"/>
          <p:nvPr/>
        </p:nvSpPr>
        <p:spPr>
          <a:xfrm>
            <a:off x="9860472" y="-23206"/>
            <a:ext cx="2095638" cy="338554"/>
          </a:xfrm>
          <a:prstGeom prst="rect">
            <a:avLst/>
          </a:prstGeom>
          <a:noFill/>
        </p:spPr>
        <p:txBody>
          <a:bodyPr wrap="none" rtlCol="0">
            <a:spAutoFit/>
          </a:bodyPr>
          <a:lstStyle/>
          <a:p>
            <a:r>
              <a:rPr lang="ru-RU" sz="1600" dirty="0">
                <a:solidFill>
                  <a:schemeClr val="tx2">
                    <a:lumMod val="40000"/>
                    <a:lumOff val="60000"/>
                  </a:schemeClr>
                </a:solidFill>
              </a:rPr>
              <a:t>Русский язык, 4  класс</a:t>
            </a:r>
          </a:p>
        </p:txBody>
      </p:sp>
      <p:sp>
        <p:nvSpPr>
          <p:cNvPr id="23" name="Прямоугольник: скругленные углы 22">
            <a:extLst>
              <a:ext uri="{FF2B5EF4-FFF2-40B4-BE49-F238E27FC236}">
                <a16:creationId xmlns:a16="http://schemas.microsoft.com/office/drawing/2014/main" id="{1AE0B7F8-9632-45F7-9F46-5136C6F09987}"/>
              </a:ext>
            </a:extLst>
          </p:cNvPr>
          <p:cNvSpPr/>
          <p:nvPr/>
        </p:nvSpPr>
        <p:spPr>
          <a:xfrm>
            <a:off x="3337921" y="4981575"/>
            <a:ext cx="3450204" cy="1737565"/>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endParaRPr lang="ru-RU" sz="1100" dirty="0">
              <a:solidFill>
                <a:schemeClr val="tx1"/>
              </a:solidFill>
            </a:endParaRPr>
          </a:p>
          <a:p>
            <a:pPr>
              <a:lnSpc>
                <a:spcPct val="114000"/>
              </a:lnSpc>
            </a:pPr>
            <a:r>
              <a:rPr lang="ru-RU" sz="1100" dirty="0">
                <a:solidFill>
                  <a:schemeClr val="tx1"/>
                </a:solidFill>
              </a:rPr>
              <a:t>Проверяемые элементы:</a:t>
            </a:r>
          </a:p>
          <a:p>
            <a:pPr marL="285750" indent="-285750">
              <a:lnSpc>
                <a:spcPct val="114000"/>
              </a:lnSpc>
              <a:buFont typeface="Courier New" panose="02070309020205020404" pitchFamily="49" charset="0"/>
              <a:buChar char="o"/>
            </a:pPr>
            <a:r>
              <a:rPr lang="ru-RU" sz="1100" dirty="0">
                <a:solidFill>
                  <a:schemeClr val="tx1"/>
                </a:solidFill>
              </a:rPr>
              <a:t>фонетика. графика. орфоэпия</a:t>
            </a:r>
          </a:p>
          <a:p>
            <a:pPr marL="285750" indent="-285750">
              <a:lnSpc>
                <a:spcPct val="114000"/>
              </a:lnSpc>
              <a:buFont typeface="Courier New" panose="02070309020205020404" pitchFamily="49" charset="0"/>
              <a:buChar char="o"/>
            </a:pPr>
            <a:r>
              <a:rPr lang="ru-RU" sz="1100" dirty="0">
                <a:solidFill>
                  <a:schemeClr val="tx1"/>
                </a:solidFill>
              </a:rPr>
              <a:t>лексика</a:t>
            </a:r>
          </a:p>
          <a:p>
            <a:pPr marL="285750" indent="-285750">
              <a:lnSpc>
                <a:spcPct val="114000"/>
              </a:lnSpc>
              <a:buFont typeface="Courier New" panose="02070309020205020404" pitchFamily="49" charset="0"/>
              <a:buChar char="o"/>
            </a:pPr>
            <a:r>
              <a:rPr lang="ru-RU" sz="1100" dirty="0">
                <a:solidFill>
                  <a:schemeClr val="tx1"/>
                </a:solidFill>
              </a:rPr>
              <a:t>состав слова (</a:t>
            </a:r>
            <a:r>
              <a:rPr lang="ru-RU" sz="1100" dirty="0" err="1">
                <a:solidFill>
                  <a:schemeClr val="tx1"/>
                </a:solidFill>
              </a:rPr>
              <a:t>морфемика</a:t>
            </a:r>
            <a:r>
              <a:rPr lang="ru-RU" sz="1100" dirty="0">
                <a:solidFill>
                  <a:schemeClr val="tx1"/>
                </a:solidFill>
              </a:rPr>
              <a:t>)</a:t>
            </a:r>
          </a:p>
          <a:p>
            <a:pPr marL="285750" indent="-285750">
              <a:lnSpc>
                <a:spcPct val="114000"/>
              </a:lnSpc>
              <a:buFont typeface="Courier New" panose="02070309020205020404" pitchFamily="49" charset="0"/>
              <a:buChar char="o"/>
            </a:pPr>
            <a:r>
              <a:rPr lang="ru-RU" sz="1100" dirty="0">
                <a:solidFill>
                  <a:schemeClr val="tx1"/>
                </a:solidFill>
              </a:rPr>
              <a:t>морфология</a:t>
            </a:r>
          </a:p>
          <a:p>
            <a:pPr marL="285750" indent="-285750">
              <a:lnSpc>
                <a:spcPct val="114000"/>
              </a:lnSpc>
              <a:buFont typeface="Courier New" panose="02070309020205020404" pitchFamily="49" charset="0"/>
              <a:buChar char="o"/>
            </a:pPr>
            <a:r>
              <a:rPr lang="ru-RU" sz="1100" dirty="0">
                <a:solidFill>
                  <a:schemeClr val="tx1"/>
                </a:solidFill>
              </a:rPr>
              <a:t>синтаксис</a:t>
            </a:r>
          </a:p>
          <a:p>
            <a:pPr marL="285750" indent="-285750">
              <a:lnSpc>
                <a:spcPct val="114000"/>
              </a:lnSpc>
              <a:buFont typeface="Courier New" panose="02070309020205020404" pitchFamily="49" charset="0"/>
              <a:buChar char="o"/>
            </a:pPr>
            <a:r>
              <a:rPr lang="ru-RU" sz="1100" dirty="0">
                <a:solidFill>
                  <a:schemeClr val="tx1"/>
                </a:solidFill>
              </a:rPr>
              <a:t>орфография и пунктуация</a:t>
            </a:r>
          </a:p>
          <a:p>
            <a:pPr marL="285750" indent="-285750">
              <a:lnSpc>
                <a:spcPct val="114000"/>
              </a:lnSpc>
              <a:buFont typeface="Courier New" panose="02070309020205020404" pitchFamily="49" charset="0"/>
              <a:buChar char="o"/>
            </a:pPr>
            <a:r>
              <a:rPr lang="ru-RU" sz="1100" dirty="0">
                <a:solidFill>
                  <a:schemeClr val="tx1"/>
                </a:solidFill>
              </a:rPr>
              <a:t>развитие речи</a:t>
            </a:r>
          </a:p>
          <a:p>
            <a:pPr>
              <a:lnSpc>
                <a:spcPct val="114000"/>
              </a:lnSpc>
            </a:pPr>
            <a:endParaRPr lang="ru-RU" sz="1100" dirty="0">
              <a:solidFill>
                <a:schemeClr val="tx1"/>
              </a:solidFill>
            </a:endParaRPr>
          </a:p>
          <a:p>
            <a:endParaRPr lang="ru-RU" sz="1100" dirty="0">
              <a:solidFill>
                <a:schemeClr val="tx1"/>
              </a:solidFill>
            </a:endParaRPr>
          </a:p>
        </p:txBody>
      </p:sp>
    </p:spTree>
    <p:extLst>
      <p:ext uri="{BB962C8B-B14F-4D97-AF65-F5344CB8AC3E}">
        <p14:creationId xmlns:p14="http://schemas.microsoft.com/office/powerpoint/2010/main" val="684467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nvPr>
        </p:nvGraphicFramePr>
        <p:xfrm>
          <a:off x="75942" y="803053"/>
          <a:ext cx="11796583" cy="5852351"/>
        </p:xfrm>
        <a:graphic>
          <a:graphicData uri="http://schemas.openxmlformats.org/drawingml/2006/table">
            <a:tbl>
              <a:tblPr firstRow="1" firstCol="1" lastRow="1" lastCol="1" bandRow="1" bandCol="1">
                <a:noFill/>
                <a:tableStyleId>{5940675A-B579-460E-94D1-54222C63F5DA}</a:tableStyleId>
              </a:tblPr>
              <a:tblGrid>
                <a:gridCol w="378941">
                  <a:extLst>
                    <a:ext uri="{9D8B030D-6E8A-4147-A177-3AD203B41FA5}">
                      <a16:colId xmlns:a16="http://schemas.microsoft.com/office/drawing/2014/main" val="1602300257"/>
                    </a:ext>
                  </a:extLst>
                </a:gridCol>
                <a:gridCol w="11417642">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400" b="1" dirty="0">
                          <a:effectLst/>
                        </a:rPr>
                        <a:t>№</a:t>
                      </a:r>
                    </a:p>
                    <a:p>
                      <a:pPr algn="ctr">
                        <a:lnSpc>
                          <a:spcPct val="115000"/>
                        </a:lnSpc>
                        <a:spcBef>
                          <a:spcPts val="55"/>
                        </a:spcBef>
                        <a:spcAft>
                          <a:spcPts val="0"/>
                        </a:spcAft>
                        <a:tabLst>
                          <a:tab pos="452120" algn="l"/>
                        </a:tabLst>
                      </a:pPr>
                      <a:r>
                        <a:rPr lang="ru-RU" sz="1400" b="1" dirty="0">
                          <a:effectLst/>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rPr>
                        <a:t>Блоки</a:t>
                      </a:r>
                      <a:r>
                        <a:rPr lang="ru-RU" sz="1400" b="1" spc="-35" dirty="0">
                          <a:effectLst/>
                        </a:rPr>
                        <a:t> </a:t>
                      </a:r>
                      <a:r>
                        <a:rPr lang="ru-RU" sz="1400" b="1" dirty="0" err="1">
                          <a:effectLst/>
                        </a:rPr>
                        <a:t>ПООП</a:t>
                      </a:r>
                      <a:r>
                        <a:rPr lang="ru-RU" sz="1400" b="1" spc="-35" dirty="0">
                          <a:effectLst/>
                        </a:rPr>
                        <a:t> </a:t>
                      </a:r>
                      <a:r>
                        <a:rPr lang="ru-RU" sz="1400" b="1" dirty="0" err="1">
                          <a:effectLst/>
                        </a:rPr>
                        <a:t>НОО</a:t>
                      </a:r>
                      <a:r>
                        <a:rPr lang="ru-RU" sz="1400" b="1" dirty="0">
                          <a:effectLst/>
                        </a:rPr>
                        <a:t>:</a:t>
                      </a:r>
                      <a:r>
                        <a:rPr lang="ru-RU" sz="1400" b="1" spc="-35" dirty="0">
                          <a:effectLst/>
                        </a:rPr>
                        <a:t> </a:t>
                      </a:r>
                      <a:r>
                        <a:rPr lang="ru-RU" sz="1400" b="1" dirty="0">
                          <a:effectLst/>
                        </a:rPr>
                        <a:t>выпускник</a:t>
                      </a:r>
                      <a:r>
                        <a:rPr lang="ru-RU" sz="1400" b="1" spc="-45" dirty="0">
                          <a:effectLst/>
                        </a:rPr>
                        <a:t> </a:t>
                      </a:r>
                      <a:r>
                        <a:rPr lang="ru-RU" sz="1400" b="1" dirty="0">
                          <a:effectLst/>
                        </a:rPr>
                        <a:t>научится</a:t>
                      </a:r>
                      <a:r>
                        <a:rPr lang="ru-RU" sz="1400" b="1" spc="-35" dirty="0">
                          <a:effectLst/>
                        </a:rPr>
                        <a:t> </a:t>
                      </a:r>
                      <a:r>
                        <a:rPr lang="ru-RU" sz="1400" b="1" dirty="0">
                          <a:effectLst/>
                        </a:rPr>
                        <a:t>/</a:t>
                      </a:r>
                      <a:r>
                        <a:rPr lang="ru-RU" sz="1400" b="1" spc="-20" dirty="0">
                          <a:effectLst/>
                        </a:rPr>
                        <a:t> </a:t>
                      </a:r>
                      <a:r>
                        <a:rPr lang="ru-RU" sz="1400" b="1" dirty="0">
                          <a:effectLst/>
                        </a:rPr>
                        <a:t>получит </a:t>
                      </a:r>
                      <a:r>
                        <a:rPr lang="ru-RU" sz="1400" b="1" spc="-285" dirty="0">
                          <a:effectLst/>
                        </a:rPr>
                        <a:t> </a:t>
                      </a:r>
                      <a:r>
                        <a:rPr lang="ru-RU" sz="1400" b="1" dirty="0">
                          <a:effectLst/>
                        </a:rPr>
                        <a:t>возможность</a:t>
                      </a:r>
                      <a:r>
                        <a:rPr lang="ru-RU" sz="1400" b="1" spc="-10" dirty="0">
                          <a:effectLst/>
                        </a:rPr>
                        <a:t> </a:t>
                      </a:r>
                      <a:r>
                        <a:rPr lang="ru-RU" sz="1400" b="1" dirty="0">
                          <a:effectLst/>
                        </a:rPr>
                        <a:t>научиться</a:t>
                      </a:r>
                      <a:r>
                        <a:rPr lang="ru-RU" sz="1400" b="1" spc="-5" dirty="0">
                          <a:effectLst/>
                        </a:rPr>
                        <a:t> </a:t>
                      </a:r>
                      <a:r>
                        <a:rPr lang="ru-RU" sz="1400" b="1" dirty="0">
                          <a:effectLst/>
                        </a:rPr>
                        <a:t>или</a:t>
                      </a:r>
                      <a:r>
                        <a:rPr lang="ru-RU" sz="1400" b="1" spc="-10" dirty="0">
                          <a:effectLst/>
                        </a:rPr>
                        <a:t> </a:t>
                      </a:r>
                      <a:r>
                        <a:rPr lang="ru-RU" sz="1400" b="1" dirty="0">
                          <a:effectLst/>
                        </a:rPr>
                        <a:t>проверяемые требования</a:t>
                      </a:r>
                      <a:r>
                        <a:rPr lang="ru-RU" sz="1400" b="1" spc="-20" dirty="0">
                          <a:effectLst/>
                        </a:rPr>
                        <a:t> </a:t>
                      </a:r>
                      <a:r>
                        <a:rPr lang="ru-RU" sz="1400" b="1" dirty="0">
                          <a:effectLst/>
                        </a:rPr>
                        <a:t>(умения)</a:t>
                      </a:r>
                      <a:r>
                        <a:rPr lang="ru-RU" sz="1400" b="1" spc="-25" dirty="0">
                          <a:effectLst/>
                        </a:rPr>
                        <a:t> </a:t>
                      </a:r>
                      <a:r>
                        <a:rPr lang="ru-RU" sz="1400" b="1" dirty="0">
                          <a:effectLst/>
                        </a:rPr>
                        <a:t>в</a:t>
                      </a:r>
                      <a:r>
                        <a:rPr lang="ru-RU" sz="1400" b="1" spc="-30" dirty="0">
                          <a:effectLst/>
                        </a:rPr>
                        <a:t> </a:t>
                      </a:r>
                      <a:r>
                        <a:rPr lang="ru-RU" sz="1400" b="1" dirty="0">
                          <a:effectLst/>
                        </a:rPr>
                        <a:t>соответствии</a:t>
                      </a:r>
                      <a:r>
                        <a:rPr lang="ru-RU" sz="1400" b="1" spc="-20" dirty="0">
                          <a:effectLst/>
                        </a:rPr>
                        <a:t> </a:t>
                      </a:r>
                      <a:r>
                        <a:rPr lang="ru-RU" sz="1400" b="1" dirty="0">
                          <a:effectLst/>
                        </a:rPr>
                        <a:t>с</a:t>
                      </a:r>
                      <a:r>
                        <a:rPr lang="ru-RU" sz="1400" b="1" spc="-25" dirty="0">
                          <a:effectLst/>
                        </a:rPr>
                        <a:t> </a:t>
                      </a:r>
                      <a:r>
                        <a:rPr lang="ru-RU" sz="1400" b="1" dirty="0" err="1">
                          <a:effectLst/>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243744">
                <a:tc>
                  <a:txBody>
                    <a:bodyPr/>
                    <a:lstStyle/>
                    <a:p>
                      <a:pPr algn="ctr">
                        <a:spcBef>
                          <a:spcPts val="55"/>
                        </a:spcBef>
                        <a:spcAft>
                          <a:spcPts val="0"/>
                        </a:spcAft>
                        <a:tabLst>
                          <a:tab pos="452120" algn="l"/>
                        </a:tabLst>
                      </a:pPr>
                      <a:r>
                        <a:rPr lang="ru-RU" sz="1400" dirty="0">
                          <a:effectLst/>
                        </a:rPr>
                        <a:t>1</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распознавать правильную орфоэпическую норму; ставить ударение в словах в соответствии с нормами современного русского языка</a:t>
                      </a:r>
                      <a:endParaRPr lang="ru-RU" sz="2000" dirty="0">
                        <a:effectLst/>
                      </a:endParaRPr>
                    </a:p>
                  </a:txBody>
                  <a:tcPr anchor="ctr">
                    <a:noFill/>
                  </a:tcPr>
                </a:tc>
                <a:extLst>
                  <a:ext uri="{0D108BD9-81ED-4DB2-BD59-A6C34878D82A}">
                    <a16:rowId xmlns:a16="http://schemas.microsoft.com/office/drawing/2014/main" val="2160456702"/>
                  </a:ext>
                </a:extLst>
              </a:tr>
              <a:tr h="0">
                <a:tc>
                  <a:txBody>
                    <a:bodyPr/>
                    <a:lstStyle/>
                    <a:p>
                      <a:pPr algn="ctr">
                        <a:spcBef>
                          <a:spcPts val="55"/>
                        </a:spcBef>
                        <a:spcAft>
                          <a:spcPts val="0"/>
                        </a:spcAft>
                        <a:tabLst>
                          <a:tab pos="452120" algn="l"/>
                        </a:tabLst>
                      </a:pPr>
                      <a:r>
                        <a:rPr lang="ru-RU" sz="1400" dirty="0">
                          <a:effectLst/>
                        </a:rPr>
                        <a:t>2</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классифицировать согласные звуки; характеризовать звуки русского языка: согласные звонкие/глухие</a:t>
                      </a:r>
                      <a:endParaRPr lang="ru-RU" sz="2000" dirty="0">
                        <a:effectLst/>
                      </a:endParaRPr>
                    </a:p>
                  </a:txBody>
                  <a:tcPr anchor="ctr">
                    <a:noFill/>
                  </a:tcPr>
                </a:tc>
                <a:extLst>
                  <a:ext uri="{0D108BD9-81ED-4DB2-BD59-A6C34878D82A}">
                    <a16:rowId xmlns:a16="http://schemas.microsoft.com/office/drawing/2014/main" val="3392768954"/>
                  </a:ext>
                </a:extLst>
              </a:tr>
              <a:tr h="179829">
                <a:tc>
                  <a:txBody>
                    <a:bodyPr/>
                    <a:lstStyle/>
                    <a:p>
                      <a:pPr algn="ctr">
                        <a:spcBef>
                          <a:spcPts val="55"/>
                        </a:spcBef>
                        <a:spcAft>
                          <a:spcPts val="0"/>
                        </a:spcAft>
                        <a:tabLst>
                          <a:tab pos="452120" algn="l"/>
                        </a:tabLst>
                      </a:pPr>
                      <a:r>
                        <a:rPr lang="ru-RU" sz="1400" dirty="0">
                          <a:effectLst/>
                        </a:rPr>
                        <a:t>3</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определять тему и основную мысль текста; адекватно формулировать основную мысль в письменной форме, соблюдая нормы построения предложения и словоупотребления</a:t>
                      </a:r>
                      <a:endParaRPr lang="ru-RU" sz="2000" dirty="0">
                        <a:effectLst/>
                      </a:endParaRPr>
                    </a:p>
                  </a:txBody>
                  <a:tcPr anchor="ctr">
                    <a:noFill/>
                  </a:tcPr>
                </a:tc>
                <a:extLst>
                  <a:ext uri="{0D108BD9-81ED-4DB2-BD59-A6C34878D82A}">
                    <a16:rowId xmlns:a16="http://schemas.microsoft.com/office/drawing/2014/main" val="3154431114"/>
                  </a:ext>
                </a:extLst>
              </a:tr>
              <a:tr h="0">
                <a:tc>
                  <a:txBody>
                    <a:bodyPr/>
                    <a:lstStyle/>
                    <a:p>
                      <a:pPr algn="ctr">
                        <a:spcBef>
                          <a:spcPts val="55"/>
                        </a:spcBef>
                        <a:spcAft>
                          <a:spcPts val="0"/>
                        </a:spcAft>
                        <a:tabLst>
                          <a:tab pos="452120" algn="l"/>
                        </a:tabLst>
                      </a:pPr>
                      <a:r>
                        <a:rPr lang="ru-RU" sz="1400" dirty="0">
                          <a:effectLst/>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делить тексты на смысловые части; составлять план прочитанного текста (адекватно воспроизводить прочитанный текст с заданной степенью свернутости) в письменной форме, соблюдая нормы построения предложения и словоупотребления</a:t>
                      </a:r>
                      <a:endParaRPr lang="ru-RU" sz="2000" dirty="0">
                        <a:effectLst/>
                      </a:endParaRPr>
                    </a:p>
                  </a:txBody>
                  <a:tcPr anchor="ctr">
                    <a:noFill/>
                  </a:tcPr>
                </a:tc>
                <a:extLst>
                  <a:ext uri="{0D108BD9-81ED-4DB2-BD59-A6C34878D82A}">
                    <a16:rowId xmlns:a16="http://schemas.microsoft.com/office/drawing/2014/main" val="3563562072"/>
                  </a:ext>
                </a:extLst>
              </a:tr>
              <a:tr h="167294">
                <a:tc>
                  <a:txBody>
                    <a:bodyPr/>
                    <a:lstStyle/>
                    <a:p>
                      <a:pPr algn="ctr">
                        <a:spcBef>
                          <a:spcPts val="55"/>
                        </a:spcBef>
                        <a:spcAft>
                          <a:spcPts val="0"/>
                        </a:spcAft>
                        <a:tabLst>
                          <a:tab pos="452120" algn="l"/>
                        </a:tabLst>
                      </a:pPr>
                      <a:r>
                        <a:rPr lang="ru-RU" sz="1400" dirty="0">
                          <a:effectLst/>
                        </a:rPr>
                        <a:t>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задавать вопросы по содержанию текста; умение строить речевое высказывание заданной структуры (вопросительное предложение) в письменной форме по содержанию прочитанного текста</a:t>
                      </a:r>
                      <a:endParaRPr lang="ru-RU" sz="2000" dirty="0">
                        <a:effectLst/>
                      </a:endParaRPr>
                    </a:p>
                  </a:txBody>
                  <a:tcPr anchor="ctr">
                    <a:noFill/>
                  </a:tcPr>
                </a:tc>
                <a:extLst>
                  <a:ext uri="{0D108BD9-81ED-4DB2-BD59-A6C34878D82A}">
                    <a16:rowId xmlns:a16="http://schemas.microsoft.com/office/drawing/2014/main" val="948520697"/>
                  </a:ext>
                </a:extLst>
              </a:tr>
              <a:tr h="167294">
                <a:tc>
                  <a:txBody>
                    <a:bodyPr/>
                    <a:lstStyle/>
                    <a:p>
                      <a:pPr algn="ctr">
                        <a:spcBef>
                          <a:spcPts val="55"/>
                        </a:spcBef>
                        <a:spcAft>
                          <a:spcPts val="0"/>
                        </a:spcAft>
                        <a:tabLst>
                          <a:tab pos="452120" algn="l"/>
                        </a:tabLst>
                      </a:pPr>
                      <a:r>
                        <a:rPr lang="ru-RU" sz="1400" dirty="0">
                          <a:effectLst/>
                        </a:rPr>
                        <a:t>6</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распознавать значение слова по контексту; адекватно формулировать значение слова в письменной форме, соблюдая нормы построения предложения и словоупотребления</a:t>
                      </a:r>
                      <a:endParaRPr lang="ru-RU" sz="2000" dirty="0">
                        <a:effectLst/>
                      </a:endParaRPr>
                    </a:p>
                  </a:txBody>
                  <a:tcPr anchor="ctr">
                    <a:noFill/>
                  </a:tcPr>
                </a:tc>
                <a:extLst>
                  <a:ext uri="{0D108BD9-81ED-4DB2-BD59-A6C34878D82A}">
                    <a16:rowId xmlns:a16="http://schemas.microsoft.com/office/drawing/2014/main" val="2211631790"/>
                  </a:ext>
                </a:extLst>
              </a:tr>
              <a:tr h="167294">
                <a:tc>
                  <a:txBody>
                    <a:bodyPr/>
                    <a:lstStyle/>
                    <a:p>
                      <a:pPr algn="ctr">
                        <a:spcBef>
                          <a:spcPts val="55"/>
                        </a:spcBef>
                        <a:spcAft>
                          <a:spcPts val="0"/>
                        </a:spcAft>
                        <a:tabLst>
                          <a:tab pos="452120" algn="l"/>
                        </a:tabLst>
                      </a:pPr>
                      <a:r>
                        <a:rPr lang="ru-RU" sz="1400" dirty="0">
                          <a:effectLst/>
                        </a:rPr>
                        <a:t>7</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распознавать значение слова по контексту; подбирать к слову близкие по значению слова – синонимы</a:t>
                      </a:r>
                      <a:endParaRPr lang="ru-RU" sz="2000" dirty="0">
                        <a:effectLst/>
                      </a:endParaRPr>
                    </a:p>
                  </a:txBody>
                  <a:tcPr anchor="ctr">
                    <a:noFill/>
                  </a:tcPr>
                </a:tc>
                <a:extLst>
                  <a:ext uri="{0D108BD9-81ED-4DB2-BD59-A6C34878D82A}">
                    <a16:rowId xmlns:a16="http://schemas.microsoft.com/office/drawing/2014/main" val="787312287"/>
                  </a:ext>
                </a:extLst>
              </a:tr>
              <a:tr h="167294">
                <a:tc>
                  <a:txBody>
                    <a:bodyPr/>
                    <a:lstStyle/>
                    <a:p>
                      <a:pPr algn="ctr">
                        <a:spcBef>
                          <a:spcPts val="55"/>
                        </a:spcBef>
                        <a:spcAft>
                          <a:spcPts val="0"/>
                        </a:spcAft>
                        <a:tabLst>
                          <a:tab pos="452120" algn="l"/>
                        </a:tabLst>
                      </a:pPr>
                      <a:r>
                        <a:rPr lang="ru-RU" sz="1400" dirty="0">
                          <a:effectLst/>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классифицировать слова по составу: находить в словах с однозначно выделяемыми морфемами окончание, корень, приставку, суффикс</a:t>
                      </a:r>
                      <a:endParaRPr lang="ru-RU" sz="2000" dirty="0">
                        <a:effectLst/>
                      </a:endParaRPr>
                    </a:p>
                  </a:txBody>
                  <a:tcPr anchor="ctr">
                    <a:noFill/>
                  </a:tcPr>
                </a:tc>
                <a:extLst>
                  <a:ext uri="{0D108BD9-81ED-4DB2-BD59-A6C34878D82A}">
                    <a16:rowId xmlns:a16="http://schemas.microsoft.com/office/drawing/2014/main" val="2107994524"/>
                  </a:ext>
                </a:extLst>
              </a:tr>
              <a:tr h="167294">
                <a:tc>
                  <a:txBody>
                    <a:bodyPr/>
                    <a:lstStyle/>
                    <a:p>
                      <a:pPr algn="ctr">
                        <a:spcBef>
                          <a:spcPts val="55"/>
                        </a:spcBef>
                        <a:spcAft>
                          <a:spcPts val="0"/>
                        </a:spcAft>
                        <a:tabLst>
                          <a:tab pos="452120" algn="l"/>
                        </a:tabLst>
                      </a:pPr>
                      <a:r>
                        <a:rPr lang="ru-RU" sz="1400" dirty="0">
                          <a:effectLst/>
                        </a:rPr>
                        <a:t>9</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распознавать грамматические признаки слов, с учетом совокупности выявленных признаков относить слова к определенной группе основных частей речи: распознавать имена существительные в предложении, распознавать грамматические признаки имени существительного</a:t>
                      </a:r>
                      <a:endParaRPr lang="ru-RU" sz="2000" dirty="0">
                        <a:effectLst/>
                      </a:endParaRPr>
                    </a:p>
                  </a:txBody>
                  <a:tcPr anchor="ctr">
                    <a:noFill/>
                  </a:tcPr>
                </a:tc>
                <a:extLst>
                  <a:ext uri="{0D108BD9-81ED-4DB2-BD59-A6C34878D82A}">
                    <a16:rowId xmlns:a16="http://schemas.microsoft.com/office/drawing/2014/main" val="3118435976"/>
                  </a:ext>
                </a:extLst>
              </a:tr>
              <a:tr h="179829">
                <a:tc>
                  <a:txBody>
                    <a:bodyPr/>
                    <a:lstStyle/>
                    <a:p>
                      <a:pPr algn="ctr">
                        <a:spcBef>
                          <a:spcPts val="55"/>
                        </a:spcBef>
                        <a:spcAft>
                          <a:spcPts val="0"/>
                        </a:spcAft>
                        <a:tabLst>
                          <a:tab pos="452120" algn="l"/>
                        </a:tabLst>
                      </a:pPr>
                      <a:r>
                        <a:rPr lang="ru-RU" sz="1400" dirty="0">
                          <a:effectLst/>
                        </a:rPr>
                        <a:t>10</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распознавать грамматические признаки слов, с учетом совокупности выявленных признаков относить слова к определенной группе основных частей речи: распознавать имена прилагательные в предложении, распознавать грамматические признаки имени прилагательного</a:t>
                      </a:r>
                      <a:endParaRPr lang="ru-RU" sz="2000" dirty="0">
                        <a:effectLst/>
                      </a:endParaRPr>
                    </a:p>
                  </a:txBody>
                  <a:tcPr anchor="ctr">
                    <a:noFill/>
                  </a:tcPr>
                </a:tc>
                <a:extLst>
                  <a:ext uri="{0D108BD9-81ED-4DB2-BD59-A6C34878D82A}">
                    <a16:rowId xmlns:a16="http://schemas.microsoft.com/office/drawing/2014/main" val="3693297316"/>
                  </a:ext>
                </a:extLst>
              </a:tr>
              <a:tr h="179829">
                <a:tc>
                  <a:txBody>
                    <a:bodyPr/>
                    <a:lstStyle/>
                    <a:p>
                      <a:pPr algn="ctr">
                        <a:spcBef>
                          <a:spcPts val="55"/>
                        </a:spcBef>
                        <a:spcAft>
                          <a:spcPts val="0"/>
                        </a:spcAft>
                        <a:tabLst>
                          <a:tab pos="452120" algn="l"/>
                        </a:tabLst>
                      </a:pPr>
                      <a:r>
                        <a:rPr lang="ru-RU" sz="1400" dirty="0">
                          <a:effectLst/>
                        </a:rPr>
                        <a:t>11</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распознавать грамматические признаки слов, с учетом совокупности выявленных признаков относить слова к определенной группе основных частей речи: распознавать глаголы в предложении</a:t>
                      </a:r>
                      <a:endParaRPr lang="ru-RU" sz="2000" dirty="0">
                        <a:effectLst/>
                      </a:endParaRPr>
                    </a:p>
                  </a:txBody>
                  <a:tcPr anchor="ctr">
                    <a:noFill/>
                  </a:tcPr>
                </a:tc>
                <a:extLst>
                  <a:ext uri="{0D108BD9-81ED-4DB2-BD59-A6C34878D82A}">
                    <a16:rowId xmlns:a16="http://schemas.microsoft.com/office/drawing/2014/main" val="3471702041"/>
                  </a:ext>
                </a:extLst>
              </a:tr>
              <a:tr h="231848">
                <a:tc>
                  <a:txBody>
                    <a:bodyPr/>
                    <a:lstStyle/>
                    <a:p>
                      <a:pPr algn="ctr">
                        <a:spcBef>
                          <a:spcPts val="55"/>
                        </a:spcBef>
                        <a:spcAft>
                          <a:spcPts val="0"/>
                        </a:spcAft>
                        <a:tabLst>
                          <a:tab pos="452120" algn="l"/>
                        </a:tabLst>
                      </a:pPr>
                      <a:r>
                        <a:rPr lang="ru-RU" sz="1400" dirty="0">
                          <a:effectLst/>
                        </a:rPr>
                        <a:t>12</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r>
                        <a:rPr lang="ru-RU" sz="1400" b="0" i="0" dirty="0">
                          <a:solidFill>
                            <a:srgbClr val="000000"/>
                          </a:solidFill>
                          <a:effectLst/>
                          <a:latin typeface="TimesNewRoman"/>
                        </a:rPr>
                        <a:t>Умение на основе данной информации и собственного жизненного опыта обучающихся определять конкретную жизненную ситуацию для адекватной интерпретации данной информации, соблюдая при письме изученные орфографические и пунктуационные нормы</a:t>
                      </a:r>
                      <a:endParaRPr lang="ru-RU" sz="2000" dirty="0">
                        <a:effectLst/>
                      </a:endParaRPr>
                    </a:p>
                  </a:txBody>
                  <a:tcPr anchor="ctr">
                    <a:noFill/>
                  </a:tcPr>
                </a:tc>
                <a:extLst>
                  <a:ext uri="{0D108BD9-81ED-4DB2-BD59-A6C34878D82A}">
                    <a16:rowId xmlns:a16="http://schemas.microsoft.com/office/drawing/2014/main" val="2594582822"/>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89020" y="101173"/>
            <a:ext cx="10728960" cy="594360"/>
          </a:xfrm>
        </p:spPr>
        <p:txBody>
          <a:bodyPr>
            <a:normAutofit/>
          </a:bodyPr>
          <a:lstStyle/>
          <a:p>
            <a:r>
              <a:rPr lang="ru-RU" sz="3200" b="1" dirty="0"/>
              <a:t>Требования (умения)</a:t>
            </a:r>
          </a:p>
        </p:txBody>
      </p:sp>
      <p:sp>
        <p:nvSpPr>
          <p:cNvPr id="4" name="TextBox 3">
            <a:extLst>
              <a:ext uri="{FF2B5EF4-FFF2-40B4-BE49-F238E27FC236}">
                <a16:creationId xmlns:a16="http://schemas.microsoft.com/office/drawing/2014/main" id="{8F0419F6-08D5-42A5-B793-CFCA814E57DD}"/>
              </a:ext>
            </a:extLst>
          </p:cNvPr>
          <p:cNvSpPr txBox="1"/>
          <p:nvPr/>
        </p:nvSpPr>
        <p:spPr>
          <a:xfrm>
            <a:off x="10562067" y="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4  класс</a:t>
            </a:r>
          </a:p>
        </p:txBody>
      </p:sp>
    </p:spTree>
    <p:extLst>
      <p:ext uri="{BB962C8B-B14F-4D97-AF65-F5344CB8AC3E}">
        <p14:creationId xmlns:p14="http://schemas.microsoft.com/office/powerpoint/2010/main" val="198044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66108" y="133348"/>
            <a:ext cx="8362281" cy="444387"/>
          </a:xfrm>
        </p:spPr>
        <p:txBody>
          <a:bodyPr>
            <a:noAutofit/>
          </a:bodyPr>
          <a:lstStyle/>
          <a:p>
            <a:pPr algn="ctr"/>
            <a:r>
              <a:rPr lang="ru-RU" sz="2000" b="1" dirty="0"/>
              <a:t>Изменение доли участников по качеству знаний («4»+«5») </a:t>
            </a:r>
            <a:br>
              <a:rPr lang="ru-RU" sz="2000" b="1" dirty="0"/>
            </a:br>
            <a:r>
              <a:rPr lang="ru-RU" sz="2000" b="1" dirty="0"/>
              <a:t>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4156528740"/>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1886372353"/>
              </p:ext>
            </p:extLst>
          </p:nvPr>
        </p:nvGraphicFramePr>
        <p:xfrm>
          <a:off x="0" y="3799534"/>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42A3FD3-D908-41EA-AE3A-EB4B9F264A90}"/>
              </a:ext>
            </a:extLst>
          </p:cNvPr>
          <p:cNvSpPr txBox="1"/>
          <p:nvPr/>
        </p:nvSpPr>
        <p:spPr>
          <a:xfrm>
            <a:off x="10562067" y="0"/>
            <a:ext cx="1629933" cy="276999"/>
          </a:xfrm>
          <a:prstGeom prst="rect">
            <a:avLst/>
          </a:prstGeom>
          <a:noFill/>
        </p:spPr>
        <p:txBody>
          <a:bodyPr wrap="none" rtlCol="0">
            <a:spAutoFit/>
          </a:bodyPr>
          <a:lstStyle/>
          <a:p>
            <a:r>
              <a:rPr lang="ru-RU" sz="1200" dirty="0">
                <a:solidFill>
                  <a:schemeClr val="tx2">
                    <a:lumMod val="40000"/>
                    <a:lumOff val="60000"/>
                  </a:schemeClr>
                </a:solidFill>
              </a:rPr>
              <a:t>Русский язык, 4  класс</a:t>
            </a:r>
          </a:p>
        </p:txBody>
      </p:sp>
    </p:spTree>
    <p:extLst>
      <p:ext uri="{BB962C8B-B14F-4D97-AF65-F5344CB8AC3E}">
        <p14:creationId xmlns:p14="http://schemas.microsoft.com/office/powerpoint/2010/main" val="2696983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Autofit/>
          </a:bodyPr>
          <a:lstStyle/>
          <a:p>
            <a:r>
              <a:rPr lang="ru-RU" b="1" dirty="0"/>
              <a:t>Достижение планируемых результатов</a:t>
            </a:r>
          </a:p>
        </p:txBody>
      </p:sp>
      <p:sp>
        <p:nvSpPr>
          <p:cNvPr id="13" name="TextBox 12">
            <a:extLst>
              <a:ext uri="{FF2B5EF4-FFF2-40B4-BE49-F238E27FC236}">
                <a16:creationId xmlns:a16="http://schemas.microsoft.com/office/drawing/2014/main" id="{0232A77D-2EF9-46E9-B53A-9D2992423FBB}"/>
              </a:ext>
            </a:extLst>
          </p:cNvPr>
          <p:cNvSpPr txBox="1"/>
          <p:nvPr/>
        </p:nvSpPr>
        <p:spPr>
          <a:xfrm>
            <a:off x="10192735" y="6944"/>
            <a:ext cx="1505540" cy="261610"/>
          </a:xfrm>
          <a:prstGeom prst="rect">
            <a:avLst/>
          </a:prstGeom>
          <a:noFill/>
        </p:spPr>
        <p:txBody>
          <a:bodyPr wrap="none" rtlCol="0">
            <a:spAutoFit/>
          </a:bodyPr>
          <a:lstStyle/>
          <a:p>
            <a:r>
              <a:rPr lang="ru-RU" sz="1100" dirty="0">
                <a:solidFill>
                  <a:schemeClr val="tx2">
                    <a:lumMod val="40000"/>
                    <a:lumOff val="60000"/>
                  </a:schemeClr>
                </a:solidFill>
              </a:rPr>
              <a:t>Русский язык, 4  класс</a:t>
            </a:r>
          </a:p>
        </p:txBody>
      </p:sp>
      <p:graphicFrame>
        <p:nvGraphicFramePr>
          <p:cNvPr id="7" name="Диаграмма 6">
            <a:extLst>
              <a:ext uri="{FF2B5EF4-FFF2-40B4-BE49-F238E27FC236}">
                <a16:creationId xmlns:a16="http://schemas.microsoft.com/office/drawing/2014/main" id="{C4C2EDA7-2FFB-44B1-B1C4-5908BCBEDED5}"/>
              </a:ext>
            </a:extLst>
          </p:cNvPr>
          <p:cNvGraphicFramePr>
            <a:graphicFrameLocks/>
          </p:cNvGraphicFramePr>
          <p:nvPr>
            <p:extLst>
              <p:ext uri="{D42A27DB-BD31-4B8C-83A1-F6EECF244321}">
                <p14:modId xmlns:p14="http://schemas.microsoft.com/office/powerpoint/2010/main" val="2625259830"/>
              </p:ext>
            </p:extLst>
          </p:nvPr>
        </p:nvGraphicFramePr>
        <p:xfrm>
          <a:off x="914005" y="1382487"/>
          <a:ext cx="10784269" cy="46264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158386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9434</TotalTime>
  <Words>3285</Words>
  <Application>Microsoft Office PowerPoint</Application>
  <PresentationFormat>Широкоэкранный</PresentationFormat>
  <Paragraphs>486</Paragraphs>
  <Slides>54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54</vt:i4>
      </vt:variant>
    </vt:vector>
  </HeadingPairs>
  <TitlesOfParts>
    <vt:vector size="62" baseType="lpstr">
      <vt:lpstr>Arial</vt:lpstr>
      <vt:lpstr>Calibri</vt:lpstr>
      <vt:lpstr>Calibri Light</vt:lpstr>
      <vt:lpstr>Courier New</vt:lpstr>
      <vt:lpstr>Montserrat regular</vt:lpstr>
      <vt:lpstr>Times New Roman</vt:lpstr>
      <vt:lpstr>TimesNewRoman</vt:lpstr>
      <vt:lpstr>Тема Office</vt:lpstr>
      <vt:lpstr>Результаты Всероссийских проверочных работ (ВПР)   в  Приморском крае  2026 год 4 класс</vt:lpstr>
      <vt:lpstr>Презентация PowerPoint</vt:lpstr>
      <vt:lpstr>Как использовать результаты ВПР</vt:lpstr>
      <vt:lpstr>Презентация PowerPoint</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Доля участников по качеству знаний («4»+«5») по результатам ВПР в  2025- 2026 гг.  В  параллели 4 классов впервые проводилось ВПР по иностранному языку в 2025 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Доля участников по качеству знаний («4»+«5») по результатам ВПР  2025 -2026 гг. В  параллели 4 классов впервые проводилась ВПР по литературному чтению в 2025 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Новожеева Елена</dc:creator>
  <cp:lastModifiedBy>Ирина А. Карташова</cp:lastModifiedBy>
  <cp:revision>720</cp:revision>
  <cp:lastPrinted>2025-06-19T07:10:59Z</cp:lastPrinted>
  <dcterms:created xsi:type="dcterms:W3CDTF">2022-06-03T19:16:13Z</dcterms:created>
  <dcterms:modified xsi:type="dcterms:W3CDTF">2026-07-16T03:51:18Z</dcterms:modified>
</cp:coreProperties>
</file>