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9"/>
  </p:handoutMasterIdLst>
  <p:sldIdLst>
    <p:sldId id="257" r:id="rId2"/>
    <p:sldId id="407" r:id="rId3"/>
    <p:sldId id="260" r:id="rId4"/>
    <p:sldId id="286" r:id="rId5"/>
    <p:sldId id="395" r:id="rId6"/>
    <p:sldId id="356" r:id="rId7"/>
    <p:sldId id="357" r:id="rId8"/>
    <p:sldId id="358" r:id="rId9"/>
    <p:sldId id="359" r:id="rId10"/>
    <p:sldId id="360" r:id="rId11"/>
    <p:sldId id="361" r:id="rId12"/>
    <p:sldId id="362" r:id="rId13"/>
    <p:sldId id="363" r:id="rId14"/>
    <p:sldId id="364" r:id="rId15"/>
    <p:sldId id="365" r:id="rId16"/>
    <p:sldId id="366" r:id="rId17"/>
    <p:sldId id="367" r:id="rId18"/>
    <p:sldId id="368" r:id="rId19"/>
    <p:sldId id="369" r:id="rId20"/>
    <p:sldId id="370" r:id="rId21"/>
    <p:sldId id="371" r:id="rId22"/>
    <p:sldId id="372" r:id="rId23"/>
    <p:sldId id="373" r:id="rId24"/>
    <p:sldId id="374" r:id="rId25"/>
    <p:sldId id="375" r:id="rId26"/>
    <p:sldId id="268" r:id="rId27"/>
    <p:sldId id="287" r:id="rId28"/>
    <p:sldId id="280" r:id="rId29"/>
    <p:sldId id="386" r:id="rId30"/>
    <p:sldId id="289" r:id="rId31"/>
    <p:sldId id="288" r:id="rId32"/>
    <p:sldId id="291" r:id="rId33"/>
    <p:sldId id="292" r:id="rId34"/>
    <p:sldId id="297" r:id="rId35"/>
    <p:sldId id="273" r:id="rId36"/>
    <p:sldId id="298" r:id="rId37"/>
    <p:sldId id="299" r:id="rId38"/>
    <p:sldId id="300" r:id="rId39"/>
    <p:sldId id="321" r:id="rId40"/>
    <p:sldId id="322" r:id="rId41"/>
    <p:sldId id="302" r:id="rId42"/>
    <p:sldId id="303" r:id="rId43"/>
    <p:sldId id="305" r:id="rId44"/>
    <p:sldId id="306" r:id="rId45"/>
    <p:sldId id="307" r:id="rId46"/>
    <p:sldId id="396" r:id="rId47"/>
    <p:sldId id="397" r:id="rId48"/>
    <p:sldId id="398" r:id="rId49"/>
    <p:sldId id="406" r:id="rId50"/>
    <p:sldId id="399" r:id="rId51"/>
    <p:sldId id="400" r:id="rId52"/>
    <p:sldId id="401" r:id="rId53"/>
    <p:sldId id="402" r:id="rId54"/>
    <p:sldId id="403" r:id="rId55"/>
    <p:sldId id="404" r:id="rId56"/>
    <p:sldId id="405" r:id="rId57"/>
    <p:sldId id="325" r:id="rId58"/>
    <p:sldId id="326" r:id="rId59"/>
    <p:sldId id="327" r:id="rId60"/>
    <p:sldId id="387" r:id="rId61"/>
    <p:sldId id="388" r:id="rId62"/>
    <p:sldId id="330" r:id="rId63"/>
    <p:sldId id="331" r:id="rId64"/>
    <p:sldId id="332" r:id="rId65"/>
    <p:sldId id="333" r:id="rId66"/>
    <p:sldId id="334" r:id="rId67"/>
    <p:sldId id="335" r:id="rId68"/>
    <p:sldId id="336" r:id="rId69"/>
    <p:sldId id="337" r:id="rId70"/>
    <p:sldId id="338" r:id="rId71"/>
    <p:sldId id="339" r:id="rId72"/>
    <p:sldId id="340" r:id="rId73"/>
    <p:sldId id="341" r:id="rId74"/>
    <p:sldId id="342" r:id="rId75"/>
    <p:sldId id="343" r:id="rId76"/>
    <p:sldId id="344" r:id="rId77"/>
    <p:sldId id="308" r:id="rId78"/>
    <p:sldId id="309" r:id="rId79"/>
    <p:sldId id="310" r:id="rId80"/>
    <p:sldId id="318" r:id="rId81"/>
    <p:sldId id="323" r:id="rId82"/>
    <p:sldId id="312" r:id="rId83"/>
    <p:sldId id="313" r:id="rId84"/>
    <p:sldId id="315" r:id="rId85"/>
    <p:sldId id="316" r:id="rId86"/>
    <p:sldId id="317" r:id="rId87"/>
    <p:sldId id="376" r:id="rId88"/>
    <p:sldId id="377" r:id="rId89"/>
    <p:sldId id="378" r:id="rId90"/>
    <p:sldId id="389" r:id="rId91"/>
    <p:sldId id="390" r:id="rId92"/>
    <p:sldId id="380" r:id="rId93"/>
    <p:sldId id="381" r:id="rId94"/>
    <p:sldId id="382" r:id="rId95"/>
    <p:sldId id="383" r:id="rId96"/>
    <p:sldId id="384" r:id="rId97"/>
    <p:sldId id="385" r:id="rId98"/>
    <p:sldId id="345" r:id="rId99"/>
    <p:sldId id="391" r:id="rId100"/>
    <p:sldId id="347" r:id="rId101"/>
    <p:sldId id="392" r:id="rId102"/>
    <p:sldId id="349" r:id="rId103"/>
    <p:sldId id="350" r:id="rId104"/>
    <p:sldId id="351" r:id="rId105"/>
    <p:sldId id="352" r:id="rId106"/>
    <p:sldId id="393" r:id="rId107"/>
    <p:sldId id="354" r:id="rId10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9AA1"/>
    <a:srgbClr val="00FF00"/>
    <a:srgbClr val="161616"/>
    <a:srgbClr val="138189"/>
    <a:srgbClr val="14444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14" d="100"/>
          <a:sy n="114" d="100"/>
        </p:scale>
        <p:origin x="474" y="11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2165" y="6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embeddings/oleObject9.bin"/><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embeddings/oleObject10.bin"/><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embeddings/oleObject11.bin"/><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embeddings/oleObject12.bin"/><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kartashova\AppData\Local\Temp\MicrosoftEdgeDownloads\22ea8c53-9856-4b55-995a-f0a4e40eaa43\&#1060;3_&#1057;&#1090;&#1072;&#1090;&#1080;&#1089;&#1090;&#1080;&#1082;&#1072;%20&#1087;&#1086;%20&#1086;&#1090;&#1084;&#1077;&#1090;&#1082;&#1072;&#1084;%20(2).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C:\Users\kartashova\AppData\Local\Temp\MicrosoftEdgeDownloads\086f395f-35a6-4eb5-b6a4-07a26d08b921\&#1060;9_&#1057;&#1088;&#1072;&#1074;&#1085;&#1077;&#1085;&#1080;&#1077;%20&#1086;&#1090;&#1084;&#1077;&#1090;&#1086;&#1082;%20&#1089;%20&#1086;&#1090;&#1084;&#1077;&#1090;&#1082;&#1072;&#1084;&#1080;%20&#1087;&#1086;%20&#1078;&#1091;&#1088;&#1085;&#1072;&#1083;&#1091;.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C:\Users\kartashova\AppData\Local\Temp\MicrosoftEdgeDownloads\2189eecb-7da9-4f2f-b27b-8c5390bd4ccc\&#1060;3_&#1057;&#1090;&#1072;&#1090;&#1080;&#1089;&#1090;&#1080;&#1082;&#1072;%20&#1087;&#1086;%20&#1086;&#1090;&#1084;&#1077;&#1090;&#1082;&#1072;&#1084;%20(2).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C:\Users\kartashova\AppData\Local\Temp\MicrosoftEdgeDownloads\477374ce-d297-46dc-a6a8-9451aad5acbd\&#1060;9_&#1057;&#1088;&#1072;&#1074;&#1085;&#1077;&#1085;&#1080;&#1077;%20&#1086;&#1090;&#1084;&#1077;&#1090;&#1086;&#1082;%20&#1089;%20&#1086;&#1090;&#1084;&#1077;&#1090;&#1082;&#1072;&#1084;&#1080;%20&#1087;&#1086;%20&#1078;&#1091;&#1088;&#1085;&#1072;&#1083;&#1091;.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file:///C:\Users\&#1058;&#1072;&#1090;&#1100;&#1103;&#1085;&#1072;\Downloads\&#1060;2.2_&#1044;&#1086;&#1089;&#1090;&#1080;&#1078;&#1077;&#1085;&#1080;&#1077;%20&#1087;&#1083;&#1072;&#1085;&#1080;&#1088;&#1091;&#1077;&#1084;&#1099;&#1093;%20&#1088;&#1077;&#1079;&#1091;&#1083;&#1100;&#1090;&#1072;&#1090;&#1086;&#1074;%20(4).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file:///C:\Users\&#1058;&#1072;&#1090;&#1100;&#1103;&#1085;&#1072;\Downloads\2857586.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file:///C:\Users\&#1058;&#1072;&#1090;&#1100;&#1103;&#1085;&#1072;\Downloads\2857586.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1058;&#1072;&#1090;&#1100;&#1103;&#1085;&#1072;\Downloads\&#1060;9_&#1057;&#1088;&#1072;&#1074;&#1085;&#1077;&#1085;&#1080;&#1077;%20&#1086;&#1090;&#1084;&#1077;&#1090;&#1086;&#1082;%20&#1089;%20&#1086;&#1090;&#1084;&#1077;&#1090;&#1082;&#1072;&#1084;&#1080;%20&#1087;&#1086;%20&#1078;&#1091;&#1088;&#1085;&#1072;&#1083;&#1091;%20(4).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C:\Users\matveeva\Downloads\2855415.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atveeva\Downloads\2850374.xlsx"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file:///C:\Users\matveeva\Downloads\2855410.xlsx"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file:///C:\Users\matveeva\Downloads\2855390.xlsx" TargetMode="External"/><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oleObject" Target="file:///C:\Users\matveeva\Downloads\2857897.xlsx" TargetMode="External"/><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oleObject" Target="file:///C:\Users\kartashova\AppData\Local\Temp\MicrosoftEdgeDownloads\b3c71b30-8a2f-4df4-b4a1-d5626efe5169\&#1060;3_&#1057;&#1090;&#1072;&#1090;&#1080;&#1089;&#1090;&#1080;&#1082;&#1072;%20&#1087;&#1086;%20&#1086;&#1090;&#1084;&#1077;&#1090;&#1082;&#1072;&#1084;.xlsx" TargetMode="External"/><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oleObject" Target="file:///C:\Users\kartashova\AppData\Local\Temp\MicrosoftEdgeDownloads\d039a113-5ec3-436a-ab13-5b118cbb24bc\&#1060;9_&#1057;&#1088;&#1072;&#1074;&#1085;&#1077;&#1085;&#1080;&#1077;%20&#1086;&#1090;&#1084;&#1077;&#1090;&#1086;&#1082;%20&#1089;%20&#1086;&#1090;&#1084;&#1077;&#1090;&#1082;&#1072;&#1084;&#1080;%20&#1087;&#1086;%20&#1078;&#1091;&#1088;&#1085;&#1072;&#1083;&#1091;.xlsx" TargetMode="External"/><Relationship Id="rId2" Type="http://schemas.microsoft.com/office/2011/relationships/chartColorStyle" Target="colors56.xml"/><Relationship Id="rId1" Type="http://schemas.microsoft.com/office/2011/relationships/chartStyle" Target="style56.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atveeva\Downloads\285790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atveeva\Downloads\2850338.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atveeva\Downloads\2857904.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402336491672369"/>
          <c:y val="0.12985705094133773"/>
          <c:w val="0.65073330713512934"/>
          <c:h val="0.67286458754465828"/>
        </c:manualLayout>
      </c:layout>
      <c:radarChart>
        <c:radarStyle val="marker"/>
        <c:varyColors val="0"/>
        <c:ser>
          <c:idx val="0"/>
          <c:order val="0"/>
          <c:tx>
            <c:strRef>
              <c:f>Лист1!$B$1</c:f>
              <c:strCache>
                <c:ptCount val="1"/>
                <c:pt idx="0">
                  <c:v>количество участников по Приморскому краю</c:v>
                </c:pt>
              </c:strCache>
            </c:strRef>
          </c:tx>
          <c:spPr>
            <a:ln w="38100" cap="rnd">
              <a:solidFill>
                <a:srgbClr val="0070C0"/>
              </a:solidFill>
              <a:round/>
            </a:ln>
            <a:effectLst/>
          </c:spPr>
          <c:marker>
            <c:symbol val="none"/>
          </c:marker>
          <c:dLbls>
            <c:dLbl>
              <c:idx val="0"/>
              <c:layout>
                <c:manualLayout>
                  <c:x val="6.6543438077634007E-2"/>
                  <c:y val="2.94083496229782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3F8-4AFA-913C-52641C5510B1}"/>
                </c:ext>
              </c:extLst>
            </c:dLbl>
            <c:dLbl>
              <c:idx val="1"/>
              <c:layout>
                <c:manualLayout>
                  <c:x val="-1.9297402981743733E-2"/>
                  <c:y val="-3.44440595429315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F8-4AFA-913C-52641C5510B1}"/>
                </c:ext>
              </c:extLst>
            </c:dLbl>
            <c:dLbl>
              <c:idx val="2"/>
              <c:layout>
                <c:manualLayout>
                  <c:x val="2.9574861367837338E-2"/>
                  <c:y val="-5.74712513640937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F8-4AFA-913C-52641C5510B1}"/>
                </c:ext>
              </c:extLst>
            </c:dLbl>
            <c:dLbl>
              <c:idx val="3"/>
              <c:layout>
                <c:manualLayout>
                  <c:x val="4.9291435613061331E-3"/>
                  <c:y val="-1.72413754092281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95C-4F86-B0F1-9B8E496BEEBF}"/>
                </c:ext>
              </c:extLst>
            </c:dLbl>
            <c:dLbl>
              <c:idx val="4"/>
              <c:layout>
                <c:manualLayout>
                  <c:x val="-1.2322858903265557E-2"/>
                  <c:y val="-3.44827508184563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95C-4F86-B0F1-9B8E496BEEBF}"/>
                </c:ext>
              </c:extLst>
            </c:dLbl>
            <c:dLbl>
              <c:idx val="5"/>
              <c:layout>
                <c:manualLayout>
                  <c:x val="-0.15033887861983986"/>
                  <c:y val="-9.4827564750754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87-40EF-A913-CFFB46DAA155}"/>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Лист1!$A$2:$A$11</c:f>
              <c:strCache>
                <c:ptCount val="10"/>
                <c:pt idx="0">
                  <c:v>Русский язык</c:v>
                </c:pt>
                <c:pt idx="1">
                  <c:v>Математика</c:v>
                </c:pt>
                <c:pt idx="2">
                  <c:v>Физика</c:v>
                </c:pt>
                <c:pt idx="3">
                  <c:v>Химия</c:v>
                </c:pt>
                <c:pt idx="4">
                  <c:v>История</c:v>
                </c:pt>
                <c:pt idx="5">
                  <c:v>География</c:v>
                </c:pt>
                <c:pt idx="6">
                  <c:v>Английский язык</c:v>
                </c:pt>
                <c:pt idx="7">
                  <c:v>Обществознание</c:v>
                </c:pt>
                <c:pt idx="8">
                  <c:v>Литература</c:v>
                </c:pt>
                <c:pt idx="9">
                  <c:v>Биология</c:v>
                </c:pt>
              </c:strCache>
            </c:strRef>
          </c:cat>
          <c:val>
            <c:numRef>
              <c:f>Лист1!$B$2:$B$11</c:f>
              <c:numCache>
                <c:formatCode>General</c:formatCode>
                <c:ptCount val="10"/>
                <c:pt idx="0">
                  <c:v>7371</c:v>
                </c:pt>
                <c:pt idx="1">
                  <c:v>7432</c:v>
                </c:pt>
                <c:pt idx="2">
                  <c:v>1983</c:v>
                </c:pt>
                <c:pt idx="3">
                  <c:v>1672</c:v>
                </c:pt>
                <c:pt idx="4">
                  <c:v>1797</c:v>
                </c:pt>
                <c:pt idx="5">
                  <c:v>1636</c:v>
                </c:pt>
                <c:pt idx="6">
                  <c:v>1825</c:v>
                </c:pt>
                <c:pt idx="7">
                  <c:v>1690</c:v>
                </c:pt>
                <c:pt idx="8">
                  <c:v>1911</c:v>
                </c:pt>
                <c:pt idx="9">
                  <c:v>1846</c:v>
                </c:pt>
              </c:numCache>
            </c:numRef>
          </c:val>
          <c:extLst>
            <c:ext xmlns:c16="http://schemas.microsoft.com/office/drawing/2014/chart" uri="{C3380CC4-5D6E-409C-BE32-E72D297353CC}">
              <c16:uniqueId val="{00000000-03F8-4AFA-913C-52641C5510B1}"/>
            </c:ext>
          </c:extLst>
        </c:ser>
        <c:dLbls>
          <c:showLegendKey val="0"/>
          <c:showVal val="0"/>
          <c:showCatName val="0"/>
          <c:showSerName val="0"/>
          <c:showPercent val="0"/>
          <c:showBubbleSize val="0"/>
        </c:dLbls>
        <c:axId val="1358334175"/>
        <c:axId val="1446891967"/>
      </c:radarChart>
      <c:catAx>
        <c:axId val="1358334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ru-RU"/>
          </a:p>
        </c:txPr>
        <c:crossAx val="1446891967"/>
        <c:crosses val="autoZero"/>
        <c:auto val="1"/>
        <c:lblAlgn val="ctr"/>
        <c:lblOffset val="100"/>
        <c:noMultiLvlLbl val="0"/>
      </c:catAx>
      <c:valAx>
        <c:axId val="1446891967"/>
        <c:scaling>
          <c:orientation val="minMax"/>
          <c:min val="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358334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49.03</c:v>
                </c:pt>
                <c:pt idx="1">
                  <c:v>42.86</c:v>
                </c:pt>
                <c:pt idx="2">
                  <c:v>50.269999999999996</c:v>
                </c:pt>
                <c:pt idx="3">
                  <c:v>55.739999999999995</c:v>
                </c:pt>
                <c:pt idx="4">
                  <c:v>47.82</c:v>
                </c:pt>
                <c:pt idx="5">
                  <c:v>52.47</c:v>
                </c:pt>
                <c:pt idx="6">
                  <c:v>62.36</c:v>
                </c:pt>
                <c:pt idx="7">
                  <c:v>50.980000000000004</c:v>
                </c:pt>
                <c:pt idx="8">
                  <c:v>26</c:v>
                </c:pt>
                <c:pt idx="9">
                  <c:v>54.209999999999994</c:v>
                </c:pt>
                <c:pt idx="10">
                  <c:v>34.85</c:v>
                </c:pt>
                <c:pt idx="11">
                  <c:v>45.8</c:v>
                </c:pt>
                <c:pt idx="12">
                  <c:v>35.42</c:v>
                </c:pt>
                <c:pt idx="13">
                  <c:v>33.75</c:v>
                </c:pt>
                <c:pt idx="14">
                  <c:v>40.76</c:v>
                </c:pt>
                <c:pt idx="15">
                  <c:v>32.61</c:v>
                </c:pt>
                <c:pt idx="16">
                  <c:v>50</c:v>
                </c:pt>
                <c:pt idx="17">
                  <c:v>46.75</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56.059999999999995</c:v>
                </c:pt>
                <c:pt idx="1">
                  <c:v>52.660000000000004</c:v>
                </c:pt>
                <c:pt idx="2">
                  <c:v>48.589999999999996</c:v>
                </c:pt>
                <c:pt idx="3">
                  <c:v>37.18</c:v>
                </c:pt>
                <c:pt idx="4">
                  <c:v>58.830000000000005</c:v>
                </c:pt>
                <c:pt idx="5">
                  <c:v>50</c:v>
                </c:pt>
                <c:pt idx="6">
                  <c:v>57.35</c:v>
                </c:pt>
                <c:pt idx="8">
                  <c:v>45.45</c:v>
                </c:pt>
                <c:pt idx="9">
                  <c:v>58.45</c:v>
                </c:pt>
                <c:pt idx="10">
                  <c:v>65.39</c:v>
                </c:pt>
                <c:pt idx="11">
                  <c:v>45.33</c:v>
                </c:pt>
                <c:pt idx="12">
                  <c:v>37.730000000000004</c:v>
                </c:pt>
                <c:pt idx="13">
                  <c:v>53.22</c:v>
                </c:pt>
                <c:pt idx="14">
                  <c:v>45.77</c:v>
                </c:pt>
                <c:pt idx="15">
                  <c:v>42.86</c:v>
                </c:pt>
                <c:pt idx="16">
                  <c:v>60.910000000000004</c:v>
                </c:pt>
                <c:pt idx="17">
                  <c:v>58.65</c:v>
                </c:pt>
              </c:numCache>
            </c:numRef>
          </c:val>
          <c:extLst>
            <c:ext xmlns:c16="http://schemas.microsoft.com/office/drawing/2014/chart" uri="{C3380CC4-5D6E-409C-BE32-E72D297353CC}">
              <c16:uniqueId val="{00000000-4899-4E6F-AFA0-3608889EEABF}"/>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результатов4.xlsx]МАТ'!$A$3:$A$19</c:f>
              <c:strCache>
                <c:ptCount val="17"/>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pt idx="16">
                  <c:v>17. </c:v>
                </c:pt>
              </c:strCache>
            </c:strRef>
          </c:cat>
          <c:val>
            <c:numRef>
              <c:f>'[Ф2.2_Достижение планируемых результатов4.xlsx]МАТ'!$E$3:$E$19</c:f>
              <c:numCache>
                <c:formatCode>General</c:formatCode>
                <c:ptCount val="17"/>
                <c:pt idx="0">
                  <c:v>81.44</c:v>
                </c:pt>
                <c:pt idx="1">
                  <c:v>69.83</c:v>
                </c:pt>
                <c:pt idx="2">
                  <c:v>85.87</c:v>
                </c:pt>
                <c:pt idx="3">
                  <c:v>87.84</c:v>
                </c:pt>
                <c:pt idx="4">
                  <c:v>92.57</c:v>
                </c:pt>
                <c:pt idx="5">
                  <c:v>93.13</c:v>
                </c:pt>
                <c:pt idx="6">
                  <c:v>88.85</c:v>
                </c:pt>
                <c:pt idx="7">
                  <c:v>37.58</c:v>
                </c:pt>
                <c:pt idx="8">
                  <c:v>62.29</c:v>
                </c:pt>
                <c:pt idx="9">
                  <c:v>69.42</c:v>
                </c:pt>
                <c:pt idx="10">
                  <c:v>67.459999999999994</c:v>
                </c:pt>
                <c:pt idx="11">
                  <c:v>69.760000000000005</c:v>
                </c:pt>
                <c:pt idx="12">
                  <c:v>30.76</c:v>
                </c:pt>
                <c:pt idx="13">
                  <c:v>39.21</c:v>
                </c:pt>
                <c:pt idx="14">
                  <c:v>7.79</c:v>
                </c:pt>
                <c:pt idx="15">
                  <c:v>13.58</c:v>
                </c:pt>
                <c:pt idx="16">
                  <c:v>36.07</c:v>
                </c:pt>
              </c:numCache>
            </c:numRef>
          </c:val>
          <c:extLst>
            <c:ext xmlns:c16="http://schemas.microsoft.com/office/drawing/2014/chart" uri="{C3380CC4-5D6E-409C-BE32-E72D297353CC}">
              <c16:uniqueId val="{00000000-F486-4530-A682-4D01EDEA3F2B}"/>
            </c:ext>
          </c:extLst>
        </c:ser>
        <c:ser>
          <c:idx val="1"/>
          <c:order val="1"/>
          <c:tx>
            <c:strRef>
              <c:f>'[Ф2.2_Достижение планируемых результатов4.xlsx]МАТ'!$F$1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результатов4.xlsx]МАТ'!$A$3:$A$19</c:f>
              <c:strCache>
                <c:ptCount val="17"/>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pt idx="16">
                  <c:v>17. </c:v>
                </c:pt>
              </c:strCache>
            </c:strRef>
          </c:cat>
          <c:val>
            <c:numRef>
              <c:f>'[Ф2.2_Достижение планируемых результатов4.xlsx]МАТ'!$F$3:$F$19</c:f>
              <c:numCache>
                <c:formatCode>General</c:formatCode>
                <c:ptCount val="17"/>
                <c:pt idx="0">
                  <c:v>79.84</c:v>
                </c:pt>
                <c:pt idx="1">
                  <c:v>67.260000000000005</c:v>
                </c:pt>
                <c:pt idx="2">
                  <c:v>86.49</c:v>
                </c:pt>
                <c:pt idx="3">
                  <c:v>88.44</c:v>
                </c:pt>
                <c:pt idx="4">
                  <c:v>93.88</c:v>
                </c:pt>
                <c:pt idx="5">
                  <c:v>93.78</c:v>
                </c:pt>
                <c:pt idx="6">
                  <c:v>89.17</c:v>
                </c:pt>
                <c:pt idx="7">
                  <c:v>32.979999999999997</c:v>
                </c:pt>
                <c:pt idx="8">
                  <c:v>61.64</c:v>
                </c:pt>
                <c:pt idx="9">
                  <c:v>68.58</c:v>
                </c:pt>
                <c:pt idx="10">
                  <c:v>68.569999999999993</c:v>
                </c:pt>
                <c:pt idx="11">
                  <c:v>68.47</c:v>
                </c:pt>
                <c:pt idx="12">
                  <c:v>30.09</c:v>
                </c:pt>
                <c:pt idx="13">
                  <c:v>36.61</c:v>
                </c:pt>
                <c:pt idx="14">
                  <c:v>5.72</c:v>
                </c:pt>
                <c:pt idx="15">
                  <c:v>9.82</c:v>
                </c:pt>
                <c:pt idx="16">
                  <c:v>33.67</c:v>
                </c:pt>
              </c:numCache>
            </c:numRef>
          </c:val>
          <c:extLst>
            <c:ext xmlns:c16="http://schemas.microsoft.com/office/drawing/2014/chart" uri="{C3380CC4-5D6E-409C-BE32-E72D297353CC}">
              <c16:uniqueId val="{00000001-F486-4530-A682-4D01EDEA3F2B}"/>
            </c:ext>
          </c:extLst>
        </c:ser>
        <c:dLbls>
          <c:dLblPos val="ctr"/>
          <c:showLegendKey val="0"/>
          <c:showVal val="1"/>
          <c:showCatName val="0"/>
          <c:showSerName val="0"/>
          <c:showPercent val="0"/>
          <c:showBubbleSize val="0"/>
        </c:dLbls>
        <c:gapWidth val="219"/>
        <c:overlap val="-27"/>
        <c:axId val="340388192"/>
        <c:axId val="340388976"/>
      </c:barChart>
      <c:catAx>
        <c:axId val="34038819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0388976"/>
        <c:crosses val="autoZero"/>
        <c:auto val="1"/>
        <c:lblAlgn val="ctr"/>
        <c:lblOffset val="100"/>
        <c:noMultiLvlLbl val="0"/>
      </c:catAx>
      <c:valAx>
        <c:axId val="34038897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0388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4.4400000000000004</c:v>
                </c:pt>
                <c:pt idx="1">
                  <c:v>3.66</c:v>
                </c:pt>
                <c:pt idx="2">
                  <c:v>5.13</c:v>
                </c:pt>
                <c:pt idx="3">
                  <c:v>4.8899999999999997</c:v>
                </c:pt>
                <c:pt idx="4">
                  <c:v>1.35</c:v>
                </c:pt>
                <c:pt idx="5">
                  <c:v>4.55</c:v>
                </c:pt>
                <c:pt idx="6">
                  <c:v>1.3</c:v>
                </c:pt>
                <c:pt idx="7">
                  <c:v>1.72</c:v>
                </c:pt>
                <c:pt idx="8">
                  <c:v>5.88</c:v>
                </c:pt>
                <c:pt idx="9">
                  <c:v>0</c:v>
                </c:pt>
                <c:pt idx="10">
                  <c:v>0</c:v>
                </c:pt>
                <c:pt idx="11">
                  <c:v>0</c:v>
                </c:pt>
                <c:pt idx="12">
                  <c:v>0</c:v>
                </c:pt>
                <c:pt idx="13">
                  <c:v>7.8</c:v>
                </c:pt>
                <c:pt idx="14">
                  <c:v>13.64</c:v>
                </c:pt>
                <c:pt idx="15">
                  <c:v>3.74</c:v>
                </c:pt>
                <c:pt idx="16">
                  <c:v>1.85</c:v>
                </c:pt>
                <c:pt idx="17">
                  <c:v>3.42</c:v>
                </c:pt>
                <c:pt idx="18">
                  <c:v>3.77</c:v>
                </c:pt>
                <c:pt idx="19">
                  <c:v>1.52</c:v>
                </c:pt>
                <c:pt idx="20">
                  <c:v>5.32</c:v>
                </c:pt>
                <c:pt idx="21">
                  <c:v>4.05</c:v>
                </c:pt>
                <c:pt idx="22">
                  <c:v>3.85</c:v>
                </c:pt>
                <c:pt idx="23">
                  <c:v>0</c:v>
                </c:pt>
                <c:pt idx="24">
                  <c:v>4.76</c:v>
                </c:pt>
                <c:pt idx="25">
                  <c:v>2.94</c:v>
                </c:pt>
                <c:pt idx="26">
                  <c:v>4.55</c:v>
                </c:pt>
                <c:pt idx="27">
                  <c:v>2.74</c:v>
                </c:pt>
                <c:pt idx="28">
                  <c:v>1.92</c:v>
                </c:pt>
                <c:pt idx="29">
                  <c:v>2.16</c:v>
                </c:pt>
                <c:pt idx="30">
                  <c:v>2.83</c:v>
                </c:pt>
                <c:pt idx="31">
                  <c:v>3.23</c:v>
                </c:pt>
                <c:pt idx="32">
                  <c:v>3.31</c:v>
                </c:pt>
                <c:pt idx="33">
                  <c:v>1.43</c:v>
                </c:pt>
                <c:pt idx="34">
                  <c:v>1.5</c:v>
                </c:pt>
                <c:pt idx="35">
                  <c:v>2.02</c:v>
                </c:pt>
              </c:numCache>
            </c:numRef>
          </c:val>
          <c:extLst>
            <c:ext xmlns:c16="http://schemas.microsoft.com/office/drawing/2014/chart" uri="{C3380CC4-5D6E-409C-BE32-E72D297353CC}">
              <c16:uniqueId val="{00000000-964F-4FFA-8C5E-4FDEB6A7582D}"/>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43.44</c:v>
                </c:pt>
                <c:pt idx="1">
                  <c:v>46.88</c:v>
                </c:pt>
                <c:pt idx="2">
                  <c:v>61.54</c:v>
                </c:pt>
                <c:pt idx="3">
                  <c:v>47.53</c:v>
                </c:pt>
                <c:pt idx="4">
                  <c:v>44.82</c:v>
                </c:pt>
                <c:pt idx="5">
                  <c:v>42.42</c:v>
                </c:pt>
                <c:pt idx="6">
                  <c:v>44.16</c:v>
                </c:pt>
                <c:pt idx="7">
                  <c:v>39.659999999999997</c:v>
                </c:pt>
                <c:pt idx="8">
                  <c:v>47.06</c:v>
                </c:pt>
                <c:pt idx="9">
                  <c:v>61.36</c:v>
                </c:pt>
                <c:pt idx="10">
                  <c:v>50.65</c:v>
                </c:pt>
                <c:pt idx="11">
                  <c:v>70.37</c:v>
                </c:pt>
                <c:pt idx="12">
                  <c:v>62.07</c:v>
                </c:pt>
                <c:pt idx="13">
                  <c:v>55.32</c:v>
                </c:pt>
                <c:pt idx="14">
                  <c:v>31.82</c:v>
                </c:pt>
                <c:pt idx="15">
                  <c:v>47.66</c:v>
                </c:pt>
                <c:pt idx="16">
                  <c:v>34.26</c:v>
                </c:pt>
                <c:pt idx="17">
                  <c:v>45.3</c:v>
                </c:pt>
                <c:pt idx="18">
                  <c:v>59.43</c:v>
                </c:pt>
                <c:pt idx="19">
                  <c:v>42.42</c:v>
                </c:pt>
                <c:pt idx="20">
                  <c:v>42.02</c:v>
                </c:pt>
                <c:pt idx="21">
                  <c:v>47.36</c:v>
                </c:pt>
                <c:pt idx="22">
                  <c:v>58.97</c:v>
                </c:pt>
                <c:pt idx="23">
                  <c:v>41.18</c:v>
                </c:pt>
                <c:pt idx="24">
                  <c:v>45.24</c:v>
                </c:pt>
                <c:pt idx="25">
                  <c:v>39.71</c:v>
                </c:pt>
                <c:pt idx="26">
                  <c:v>50</c:v>
                </c:pt>
                <c:pt idx="27">
                  <c:v>38.81</c:v>
                </c:pt>
                <c:pt idx="28">
                  <c:v>32.69</c:v>
                </c:pt>
                <c:pt idx="29">
                  <c:v>52.52</c:v>
                </c:pt>
                <c:pt idx="30">
                  <c:v>59.43</c:v>
                </c:pt>
                <c:pt idx="31">
                  <c:v>43.55</c:v>
                </c:pt>
                <c:pt idx="32">
                  <c:v>50.92</c:v>
                </c:pt>
                <c:pt idx="33">
                  <c:v>55.71</c:v>
                </c:pt>
                <c:pt idx="34">
                  <c:v>37.590000000000003</c:v>
                </c:pt>
                <c:pt idx="35">
                  <c:v>39.33</c:v>
                </c:pt>
              </c:numCache>
            </c:numRef>
          </c:val>
          <c:extLst>
            <c:ext xmlns:c16="http://schemas.microsoft.com/office/drawing/2014/chart" uri="{C3380CC4-5D6E-409C-BE32-E72D297353CC}">
              <c16:uniqueId val="{00000001-964F-4FFA-8C5E-4FDEB6A7582D}"/>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43.73</c:v>
                </c:pt>
                <c:pt idx="1">
                  <c:v>43.76</c:v>
                </c:pt>
                <c:pt idx="2">
                  <c:v>30.77</c:v>
                </c:pt>
                <c:pt idx="3">
                  <c:v>41.84</c:v>
                </c:pt>
                <c:pt idx="4">
                  <c:v>49.55</c:v>
                </c:pt>
                <c:pt idx="5">
                  <c:v>51.52</c:v>
                </c:pt>
                <c:pt idx="6">
                  <c:v>49.35</c:v>
                </c:pt>
                <c:pt idx="7">
                  <c:v>52.59</c:v>
                </c:pt>
                <c:pt idx="8">
                  <c:v>45.1</c:v>
                </c:pt>
                <c:pt idx="9">
                  <c:v>38.64</c:v>
                </c:pt>
                <c:pt idx="10">
                  <c:v>48.05</c:v>
                </c:pt>
                <c:pt idx="11">
                  <c:v>29.63</c:v>
                </c:pt>
                <c:pt idx="12">
                  <c:v>36.21</c:v>
                </c:pt>
                <c:pt idx="13">
                  <c:v>34.75</c:v>
                </c:pt>
                <c:pt idx="14">
                  <c:v>47.73</c:v>
                </c:pt>
                <c:pt idx="15">
                  <c:v>42.99</c:v>
                </c:pt>
                <c:pt idx="16">
                  <c:v>51.85</c:v>
                </c:pt>
                <c:pt idx="17">
                  <c:v>48.72</c:v>
                </c:pt>
                <c:pt idx="18">
                  <c:v>32.08</c:v>
                </c:pt>
                <c:pt idx="19">
                  <c:v>43.94</c:v>
                </c:pt>
                <c:pt idx="20">
                  <c:v>47.34</c:v>
                </c:pt>
                <c:pt idx="21">
                  <c:v>45.15</c:v>
                </c:pt>
                <c:pt idx="22">
                  <c:v>32.049999999999997</c:v>
                </c:pt>
                <c:pt idx="23">
                  <c:v>45.59</c:v>
                </c:pt>
                <c:pt idx="24">
                  <c:v>42.86</c:v>
                </c:pt>
                <c:pt idx="25">
                  <c:v>50</c:v>
                </c:pt>
                <c:pt idx="26">
                  <c:v>43.18</c:v>
                </c:pt>
                <c:pt idx="27">
                  <c:v>49.77</c:v>
                </c:pt>
                <c:pt idx="28">
                  <c:v>61.54</c:v>
                </c:pt>
                <c:pt idx="29">
                  <c:v>41.01</c:v>
                </c:pt>
                <c:pt idx="30">
                  <c:v>33.96</c:v>
                </c:pt>
                <c:pt idx="31">
                  <c:v>45.16</c:v>
                </c:pt>
                <c:pt idx="32">
                  <c:v>40.99</c:v>
                </c:pt>
                <c:pt idx="33">
                  <c:v>37.86</c:v>
                </c:pt>
                <c:pt idx="34">
                  <c:v>50.38</c:v>
                </c:pt>
                <c:pt idx="35">
                  <c:v>47.19</c:v>
                </c:pt>
              </c:numCache>
            </c:numRef>
          </c:val>
          <c:extLst>
            <c:ext xmlns:c16="http://schemas.microsoft.com/office/drawing/2014/chart" uri="{C3380CC4-5D6E-409C-BE32-E72D297353CC}">
              <c16:uniqueId val="{00000002-964F-4FFA-8C5E-4FDEB6A7582D}"/>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8.39</c:v>
                </c:pt>
                <c:pt idx="1">
                  <c:v>5.71</c:v>
                </c:pt>
                <c:pt idx="2">
                  <c:v>2.56</c:v>
                </c:pt>
                <c:pt idx="3">
                  <c:v>5.74</c:v>
                </c:pt>
                <c:pt idx="4">
                  <c:v>4.28</c:v>
                </c:pt>
                <c:pt idx="5">
                  <c:v>1.52</c:v>
                </c:pt>
                <c:pt idx="6">
                  <c:v>5.19</c:v>
                </c:pt>
                <c:pt idx="7">
                  <c:v>6.03</c:v>
                </c:pt>
                <c:pt idx="8">
                  <c:v>1.96</c:v>
                </c:pt>
                <c:pt idx="9">
                  <c:v>0</c:v>
                </c:pt>
                <c:pt idx="10">
                  <c:v>1.3</c:v>
                </c:pt>
                <c:pt idx="11">
                  <c:v>0</c:v>
                </c:pt>
                <c:pt idx="12">
                  <c:v>1.72</c:v>
                </c:pt>
                <c:pt idx="13">
                  <c:v>2.13</c:v>
                </c:pt>
                <c:pt idx="14">
                  <c:v>6.82</c:v>
                </c:pt>
                <c:pt idx="15">
                  <c:v>5.61</c:v>
                </c:pt>
                <c:pt idx="16">
                  <c:v>12.04</c:v>
                </c:pt>
                <c:pt idx="17">
                  <c:v>2.56</c:v>
                </c:pt>
                <c:pt idx="18">
                  <c:v>4.72</c:v>
                </c:pt>
                <c:pt idx="19">
                  <c:v>12.12</c:v>
                </c:pt>
                <c:pt idx="20">
                  <c:v>5.32</c:v>
                </c:pt>
                <c:pt idx="21">
                  <c:v>3.44</c:v>
                </c:pt>
                <c:pt idx="22">
                  <c:v>5.13</c:v>
                </c:pt>
                <c:pt idx="23">
                  <c:v>13.24</c:v>
                </c:pt>
                <c:pt idx="24">
                  <c:v>7.14</c:v>
                </c:pt>
                <c:pt idx="25">
                  <c:v>7.35</c:v>
                </c:pt>
                <c:pt idx="26">
                  <c:v>2.27</c:v>
                </c:pt>
                <c:pt idx="27">
                  <c:v>8.68</c:v>
                </c:pt>
                <c:pt idx="28">
                  <c:v>3.85</c:v>
                </c:pt>
                <c:pt idx="29">
                  <c:v>4.32</c:v>
                </c:pt>
                <c:pt idx="30">
                  <c:v>3.77</c:v>
                </c:pt>
                <c:pt idx="31">
                  <c:v>8.06</c:v>
                </c:pt>
                <c:pt idx="32">
                  <c:v>4.78</c:v>
                </c:pt>
                <c:pt idx="33">
                  <c:v>5</c:v>
                </c:pt>
                <c:pt idx="34">
                  <c:v>10.53</c:v>
                </c:pt>
                <c:pt idx="35">
                  <c:v>11.46</c:v>
                </c:pt>
              </c:numCache>
            </c:numRef>
          </c:val>
          <c:extLst>
            <c:ext xmlns:c16="http://schemas.microsoft.com/office/drawing/2014/chart" uri="{C3380CC4-5D6E-409C-BE32-E72D297353CC}">
              <c16:uniqueId val="{00000003-964F-4FFA-8C5E-4FDEB6A7582D}"/>
            </c:ext>
          </c:extLst>
        </c:ser>
        <c:dLbls>
          <c:dLblPos val="ctr"/>
          <c:showLegendKey val="0"/>
          <c:showVal val="1"/>
          <c:showCatName val="0"/>
          <c:showSerName val="0"/>
          <c:showPercent val="0"/>
          <c:showBubbleSize val="0"/>
        </c:dLbls>
        <c:gapWidth val="50"/>
        <c:overlap val="100"/>
        <c:axId val="334929840"/>
        <c:axId val="334927488"/>
      </c:barChart>
      <c:catAx>
        <c:axId val="33492984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34927488"/>
        <c:crosses val="autoZero"/>
        <c:auto val="1"/>
        <c:lblAlgn val="ctr"/>
        <c:lblOffset val="100"/>
        <c:noMultiLvlLbl val="0"/>
      </c:catAx>
      <c:valAx>
        <c:axId val="33492748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492984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rgbClr val="00B0F0"/>
            </a:solidFill>
            <a:ln>
              <a:noFill/>
            </a:ln>
            <a:effectLst/>
          </c:spPr>
          <c:invertIfNegative val="0"/>
          <c:dLbls>
            <c:dLbl>
              <c:idx val="13"/>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extLst>
                <c:ext xmlns:c16="http://schemas.microsoft.com/office/drawing/2014/chart" uri="{C3380CC4-5D6E-409C-BE32-E72D297353CC}">
                  <c16:uniqueId val="{00000002-2D87-450E-B6B3-147F4AD1106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баллов4.xlsx]МАТ'!$E$1:$AA$1</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'[Ф4_Распределение первичных баллов4.xlsx]МАТ'!$E$2:$AA$2</c:f>
              <c:numCache>
                <c:formatCode>General</c:formatCode>
                <c:ptCount val="23"/>
                <c:pt idx="0">
                  <c:v>0.2</c:v>
                </c:pt>
                <c:pt idx="1">
                  <c:v>0.3</c:v>
                </c:pt>
                <c:pt idx="2">
                  <c:v>0.6</c:v>
                </c:pt>
                <c:pt idx="3">
                  <c:v>0.8</c:v>
                </c:pt>
                <c:pt idx="4">
                  <c:v>1.1000000000000001</c:v>
                </c:pt>
                <c:pt idx="5">
                  <c:v>1.4</c:v>
                </c:pt>
                <c:pt idx="6">
                  <c:v>4.9000000000000004</c:v>
                </c:pt>
                <c:pt idx="7">
                  <c:v>6.2</c:v>
                </c:pt>
                <c:pt idx="8">
                  <c:v>7.1</c:v>
                </c:pt>
                <c:pt idx="9">
                  <c:v>7.9</c:v>
                </c:pt>
                <c:pt idx="10">
                  <c:v>8.8000000000000007</c:v>
                </c:pt>
                <c:pt idx="11">
                  <c:v>8.6</c:v>
                </c:pt>
                <c:pt idx="12">
                  <c:v>11.4</c:v>
                </c:pt>
                <c:pt idx="13">
                  <c:v>10.1</c:v>
                </c:pt>
                <c:pt idx="14">
                  <c:v>8.4</c:v>
                </c:pt>
                <c:pt idx="15">
                  <c:v>6.2</c:v>
                </c:pt>
                <c:pt idx="16">
                  <c:v>4.7</c:v>
                </c:pt>
                <c:pt idx="17">
                  <c:v>2.9</c:v>
                </c:pt>
                <c:pt idx="18">
                  <c:v>4</c:v>
                </c:pt>
                <c:pt idx="19">
                  <c:v>2.1</c:v>
                </c:pt>
                <c:pt idx="20">
                  <c:v>1.5</c:v>
                </c:pt>
                <c:pt idx="21">
                  <c:v>0.5</c:v>
                </c:pt>
                <c:pt idx="22">
                  <c:v>0.4</c:v>
                </c:pt>
              </c:numCache>
            </c:numRef>
          </c:val>
          <c:extLst>
            <c:ext xmlns:c16="http://schemas.microsoft.com/office/drawing/2014/chart" uri="{C3380CC4-5D6E-409C-BE32-E72D297353CC}">
              <c16:uniqueId val="{00000000-2D87-450E-B6B3-147F4AD1106F}"/>
            </c:ext>
          </c:extLst>
        </c:ser>
        <c:ser>
          <c:idx val="1"/>
          <c:order val="1"/>
          <c:tx>
            <c:strRef>
              <c:f>'[Ф4_Распределение первичных баллов4.xlsx]МАТ'!$A$3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баллов4.xlsx]МАТ'!$E$1:$AA$1</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'[Ф4_Распределение первичных баллов4.xlsx]МАТ'!$E$3:$AA$3</c:f>
              <c:numCache>
                <c:formatCode>General</c:formatCode>
                <c:ptCount val="23"/>
                <c:pt idx="0">
                  <c:v>0.1</c:v>
                </c:pt>
                <c:pt idx="1">
                  <c:v>0.3</c:v>
                </c:pt>
                <c:pt idx="2">
                  <c:v>0.4</c:v>
                </c:pt>
                <c:pt idx="3">
                  <c:v>0.8</c:v>
                </c:pt>
                <c:pt idx="4">
                  <c:v>1</c:v>
                </c:pt>
                <c:pt idx="5">
                  <c:v>1.1000000000000001</c:v>
                </c:pt>
                <c:pt idx="6">
                  <c:v>5.3</c:v>
                </c:pt>
                <c:pt idx="7">
                  <c:v>7.3</c:v>
                </c:pt>
                <c:pt idx="8">
                  <c:v>7.3</c:v>
                </c:pt>
                <c:pt idx="9">
                  <c:v>8.4</c:v>
                </c:pt>
                <c:pt idx="10">
                  <c:v>9.1</c:v>
                </c:pt>
                <c:pt idx="11">
                  <c:v>9.4</c:v>
                </c:pt>
                <c:pt idx="12">
                  <c:v>12.7</c:v>
                </c:pt>
                <c:pt idx="13">
                  <c:v>10.3</c:v>
                </c:pt>
                <c:pt idx="14">
                  <c:v>8.3000000000000007</c:v>
                </c:pt>
                <c:pt idx="15">
                  <c:v>5.8</c:v>
                </c:pt>
                <c:pt idx="16">
                  <c:v>4.0999999999999996</c:v>
                </c:pt>
                <c:pt idx="17">
                  <c:v>2.5</c:v>
                </c:pt>
                <c:pt idx="18">
                  <c:v>3</c:v>
                </c:pt>
                <c:pt idx="19">
                  <c:v>1.2</c:v>
                </c:pt>
                <c:pt idx="20">
                  <c:v>1</c:v>
                </c:pt>
                <c:pt idx="21">
                  <c:v>0.3</c:v>
                </c:pt>
                <c:pt idx="22">
                  <c:v>0.2</c:v>
                </c:pt>
              </c:numCache>
            </c:numRef>
          </c:val>
          <c:extLst>
            <c:ext xmlns:c16="http://schemas.microsoft.com/office/drawing/2014/chart" uri="{C3380CC4-5D6E-409C-BE32-E72D297353CC}">
              <c16:uniqueId val="{00000001-2D87-450E-B6B3-147F4AD1106F}"/>
            </c:ext>
          </c:extLst>
        </c:ser>
        <c:dLbls>
          <c:dLblPos val="outEnd"/>
          <c:showLegendKey val="0"/>
          <c:showVal val="1"/>
          <c:showCatName val="0"/>
          <c:showSerName val="0"/>
          <c:showPercent val="0"/>
          <c:showBubbleSize val="0"/>
        </c:dLbls>
        <c:gapWidth val="219"/>
        <c:overlap val="-27"/>
        <c:axId val="341695992"/>
        <c:axId val="341694424"/>
      </c:barChart>
      <c:catAx>
        <c:axId val="34169599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4424"/>
        <c:crosses val="autoZero"/>
        <c:auto val="1"/>
        <c:lblAlgn val="ctr"/>
        <c:lblOffset val="100"/>
        <c:noMultiLvlLbl val="0"/>
      </c:catAx>
      <c:valAx>
        <c:axId val="3416944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5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15.59</c:v>
                </c:pt>
                <c:pt idx="1">
                  <c:v>13.54</c:v>
                </c:pt>
                <c:pt idx="2">
                  <c:v>20.56</c:v>
                </c:pt>
                <c:pt idx="3">
                  <c:v>11.78</c:v>
                </c:pt>
                <c:pt idx="4">
                  <c:v>11.91</c:v>
                </c:pt>
                <c:pt idx="5">
                  <c:v>10.49</c:v>
                </c:pt>
                <c:pt idx="6">
                  <c:v>17.38</c:v>
                </c:pt>
                <c:pt idx="7">
                  <c:v>11.72</c:v>
                </c:pt>
                <c:pt idx="8">
                  <c:v>11.27</c:v>
                </c:pt>
                <c:pt idx="9">
                  <c:v>12</c:v>
                </c:pt>
                <c:pt idx="10">
                  <c:v>9.09</c:v>
                </c:pt>
                <c:pt idx="11">
                  <c:v>17.05</c:v>
                </c:pt>
                <c:pt idx="12">
                  <c:v>12.62</c:v>
                </c:pt>
                <c:pt idx="13">
                  <c:v>15.28</c:v>
                </c:pt>
                <c:pt idx="14">
                  <c:v>14.4</c:v>
                </c:pt>
                <c:pt idx="15">
                  <c:v>14.35</c:v>
                </c:pt>
                <c:pt idx="16">
                  <c:v>21.17</c:v>
                </c:pt>
                <c:pt idx="17">
                  <c:v>17.39</c:v>
                </c:pt>
                <c:pt idx="18">
                  <c:v>9.7899999999999991</c:v>
                </c:pt>
                <c:pt idx="19">
                  <c:v>14.34</c:v>
                </c:pt>
                <c:pt idx="20">
                  <c:v>14.1</c:v>
                </c:pt>
                <c:pt idx="21">
                  <c:v>19.88</c:v>
                </c:pt>
                <c:pt idx="22">
                  <c:v>1.43</c:v>
                </c:pt>
                <c:pt idx="23">
                  <c:v>15.87</c:v>
                </c:pt>
                <c:pt idx="24">
                  <c:v>5.85</c:v>
                </c:pt>
                <c:pt idx="25">
                  <c:v>25</c:v>
                </c:pt>
                <c:pt idx="26">
                  <c:v>12.03</c:v>
                </c:pt>
                <c:pt idx="27">
                  <c:v>8.8699999999999992</c:v>
                </c:pt>
                <c:pt idx="28">
                  <c:v>14.6</c:v>
                </c:pt>
                <c:pt idx="29">
                  <c:v>16.79</c:v>
                </c:pt>
                <c:pt idx="30">
                  <c:v>11.19</c:v>
                </c:pt>
                <c:pt idx="31">
                  <c:v>10.7</c:v>
                </c:pt>
                <c:pt idx="32">
                  <c:v>18.850000000000001</c:v>
                </c:pt>
                <c:pt idx="33">
                  <c:v>9.59</c:v>
                </c:pt>
                <c:pt idx="34">
                  <c:v>22.42</c:v>
                </c:pt>
              </c:numCache>
            </c:numRef>
          </c:val>
          <c:extLst>
            <c:ext xmlns:c16="http://schemas.microsoft.com/office/drawing/2014/chart" uri="{C3380CC4-5D6E-409C-BE32-E72D297353CC}">
              <c16:uniqueId val="{00000000-CB97-4FEA-A029-1E89BC77E1B9}"/>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73.44</c:v>
                </c:pt>
                <c:pt idx="1">
                  <c:v>76.040000000000006</c:v>
                </c:pt>
                <c:pt idx="2">
                  <c:v>65.98</c:v>
                </c:pt>
                <c:pt idx="3">
                  <c:v>78.55</c:v>
                </c:pt>
                <c:pt idx="4">
                  <c:v>76.17</c:v>
                </c:pt>
                <c:pt idx="5">
                  <c:v>85.77</c:v>
                </c:pt>
                <c:pt idx="6">
                  <c:v>71.28</c:v>
                </c:pt>
                <c:pt idx="7">
                  <c:v>84.38</c:v>
                </c:pt>
                <c:pt idx="8">
                  <c:v>76.06</c:v>
                </c:pt>
                <c:pt idx="9">
                  <c:v>83.27</c:v>
                </c:pt>
                <c:pt idx="10">
                  <c:v>82.95</c:v>
                </c:pt>
                <c:pt idx="11">
                  <c:v>71.59</c:v>
                </c:pt>
                <c:pt idx="12">
                  <c:v>81.680000000000007</c:v>
                </c:pt>
                <c:pt idx="13">
                  <c:v>79.17</c:v>
                </c:pt>
                <c:pt idx="14">
                  <c:v>75.88</c:v>
                </c:pt>
                <c:pt idx="15">
                  <c:v>73.61</c:v>
                </c:pt>
                <c:pt idx="16">
                  <c:v>73.94</c:v>
                </c:pt>
                <c:pt idx="17">
                  <c:v>69.569999999999993</c:v>
                </c:pt>
                <c:pt idx="18">
                  <c:v>85.2</c:v>
                </c:pt>
                <c:pt idx="19">
                  <c:v>77.17</c:v>
                </c:pt>
                <c:pt idx="20">
                  <c:v>73.27</c:v>
                </c:pt>
                <c:pt idx="21">
                  <c:v>78.95</c:v>
                </c:pt>
                <c:pt idx="22">
                  <c:v>85.71</c:v>
                </c:pt>
                <c:pt idx="23">
                  <c:v>76.44</c:v>
                </c:pt>
                <c:pt idx="24">
                  <c:v>88.83</c:v>
                </c:pt>
                <c:pt idx="25">
                  <c:v>63.39</c:v>
                </c:pt>
                <c:pt idx="26">
                  <c:v>77.260000000000005</c:v>
                </c:pt>
                <c:pt idx="27">
                  <c:v>83.87</c:v>
                </c:pt>
                <c:pt idx="28">
                  <c:v>65.52</c:v>
                </c:pt>
                <c:pt idx="29">
                  <c:v>75.75</c:v>
                </c:pt>
                <c:pt idx="30">
                  <c:v>84.62</c:v>
                </c:pt>
                <c:pt idx="31">
                  <c:v>82.07</c:v>
                </c:pt>
                <c:pt idx="32">
                  <c:v>74.86</c:v>
                </c:pt>
                <c:pt idx="33">
                  <c:v>80.52</c:v>
                </c:pt>
                <c:pt idx="34">
                  <c:v>52.32</c:v>
                </c:pt>
              </c:numCache>
            </c:numRef>
          </c:val>
          <c:extLst>
            <c:ext xmlns:c16="http://schemas.microsoft.com/office/drawing/2014/chart" uri="{C3380CC4-5D6E-409C-BE32-E72D297353CC}">
              <c16:uniqueId val="{00000001-CB97-4FEA-A029-1E89BC77E1B9}"/>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B97-4FEA-A029-1E89BC77E1B9}"/>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B97-4FEA-A029-1E89BC77E1B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10.97</c:v>
                </c:pt>
                <c:pt idx="1">
                  <c:v>10.42</c:v>
                </c:pt>
                <c:pt idx="2">
                  <c:v>13.46</c:v>
                </c:pt>
                <c:pt idx="3">
                  <c:v>9.67</c:v>
                </c:pt>
                <c:pt idx="4">
                  <c:v>11.91</c:v>
                </c:pt>
                <c:pt idx="5">
                  <c:v>3.75</c:v>
                </c:pt>
                <c:pt idx="6">
                  <c:v>11.35</c:v>
                </c:pt>
                <c:pt idx="7">
                  <c:v>3.91</c:v>
                </c:pt>
                <c:pt idx="8">
                  <c:v>12.68</c:v>
                </c:pt>
                <c:pt idx="9">
                  <c:v>4.7300000000000004</c:v>
                </c:pt>
                <c:pt idx="10">
                  <c:v>7.95</c:v>
                </c:pt>
                <c:pt idx="11">
                  <c:v>11.36</c:v>
                </c:pt>
                <c:pt idx="12">
                  <c:v>5.69</c:v>
                </c:pt>
                <c:pt idx="13">
                  <c:v>5.56</c:v>
                </c:pt>
                <c:pt idx="14">
                  <c:v>9.73</c:v>
                </c:pt>
                <c:pt idx="15">
                  <c:v>12.04</c:v>
                </c:pt>
                <c:pt idx="16">
                  <c:v>4.8899999999999997</c:v>
                </c:pt>
                <c:pt idx="17">
                  <c:v>13.04</c:v>
                </c:pt>
                <c:pt idx="18">
                  <c:v>5.01</c:v>
                </c:pt>
                <c:pt idx="19">
                  <c:v>8.5</c:v>
                </c:pt>
                <c:pt idx="20">
                  <c:v>12.63</c:v>
                </c:pt>
                <c:pt idx="21">
                  <c:v>1.17</c:v>
                </c:pt>
                <c:pt idx="22">
                  <c:v>12.86</c:v>
                </c:pt>
                <c:pt idx="23">
                  <c:v>7.69</c:v>
                </c:pt>
                <c:pt idx="24">
                  <c:v>5.32</c:v>
                </c:pt>
                <c:pt idx="25">
                  <c:v>11.61</c:v>
                </c:pt>
                <c:pt idx="26">
                  <c:v>10.71</c:v>
                </c:pt>
                <c:pt idx="27">
                  <c:v>7.26</c:v>
                </c:pt>
                <c:pt idx="28">
                  <c:v>19.88</c:v>
                </c:pt>
                <c:pt idx="29">
                  <c:v>7.46</c:v>
                </c:pt>
                <c:pt idx="30">
                  <c:v>4.2</c:v>
                </c:pt>
                <c:pt idx="31">
                  <c:v>7.23</c:v>
                </c:pt>
                <c:pt idx="32">
                  <c:v>6.28</c:v>
                </c:pt>
                <c:pt idx="33">
                  <c:v>9.8800000000000008</c:v>
                </c:pt>
                <c:pt idx="34">
                  <c:v>25.25</c:v>
                </c:pt>
              </c:numCache>
            </c:numRef>
          </c:val>
          <c:extLst>
            <c:ext xmlns:c16="http://schemas.microsoft.com/office/drawing/2014/chart" uri="{C3380CC4-5D6E-409C-BE32-E72D297353CC}">
              <c16:uniqueId val="{00000004-CB97-4FEA-A029-1E89BC77E1B9}"/>
            </c:ext>
          </c:extLst>
        </c:ser>
        <c:dLbls>
          <c:dLblPos val="ctr"/>
          <c:showLegendKey val="0"/>
          <c:showVal val="1"/>
          <c:showCatName val="0"/>
          <c:showSerName val="0"/>
          <c:showPercent val="0"/>
          <c:showBubbleSize val="0"/>
        </c:dLbls>
        <c:gapWidth val="50"/>
        <c:overlap val="100"/>
        <c:axId val="402419904"/>
        <c:axId val="402416376"/>
      </c:barChart>
      <c:catAx>
        <c:axId val="40241990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2416376"/>
        <c:crosses val="autoZero"/>
        <c:auto val="1"/>
        <c:lblAlgn val="ctr"/>
        <c:lblOffset val="100"/>
        <c:noMultiLvlLbl val="0"/>
      </c:catAx>
      <c:valAx>
        <c:axId val="40241637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24199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Лист1!$A$2:$A$16</c:f>
              <c:strCache>
                <c:ptCount val="15"/>
                <c:pt idx="0">
                  <c:v>Владивостокский ГО</c:v>
                </c:pt>
                <c:pt idx="1">
                  <c:v>Артемовский ГО</c:v>
                </c:pt>
                <c:pt idx="2">
                  <c:v>Кавалеровский МО</c:v>
                </c:pt>
                <c:pt idx="3">
                  <c:v>Партизанский МО</c:v>
                </c:pt>
                <c:pt idx="4">
                  <c:v>Черниговский МО</c:v>
                </c:pt>
                <c:pt idx="5">
                  <c:v>Яковлевский МО</c:v>
                </c:pt>
                <c:pt idx="6">
                  <c:v>Ольгинский МО</c:v>
                </c:pt>
                <c:pt idx="7">
                  <c:v>Октябрьский МО</c:v>
                </c:pt>
                <c:pt idx="8">
                  <c:v>Ханкайский МО</c:v>
                </c:pt>
                <c:pt idx="9">
                  <c:v>Большой Камень ГО</c:v>
                </c:pt>
                <c:pt idx="10">
                  <c:v>Дальнереченский МР</c:v>
                </c:pt>
                <c:pt idx="11">
                  <c:v>ЗАТО Фокино</c:v>
                </c:pt>
                <c:pt idx="12">
                  <c:v>Дальнереченский ГО</c:v>
                </c:pt>
                <c:pt idx="13">
                  <c:v>Михайловский МР</c:v>
                </c:pt>
                <c:pt idx="14">
                  <c:v>Пожарский МО</c:v>
                </c:pt>
              </c:strCache>
            </c:strRef>
          </c:cat>
          <c:val>
            <c:numRef>
              <c:f>Лист1!$B$2:$B$16</c:f>
              <c:numCache>
                <c:formatCode>General</c:formatCode>
                <c:ptCount val="15"/>
                <c:pt idx="0">
                  <c:v>62.92</c:v>
                </c:pt>
                <c:pt idx="1">
                  <c:v>69.42</c:v>
                </c:pt>
                <c:pt idx="2">
                  <c:v>64.11</c:v>
                </c:pt>
                <c:pt idx="3">
                  <c:v>95.240000000000009</c:v>
                </c:pt>
                <c:pt idx="4">
                  <c:v>74.41</c:v>
                </c:pt>
                <c:pt idx="5">
                  <c:v>51.85</c:v>
                </c:pt>
                <c:pt idx="6">
                  <c:v>61.11</c:v>
                </c:pt>
                <c:pt idx="7">
                  <c:v>80</c:v>
                </c:pt>
                <c:pt idx="8">
                  <c:v>50</c:v>
                </c:pt>
                <c:pt idx="9">
                  <c:v>84.38</c:v>
                </c:pt>
                <c:pt idx="10">
                  <c:v>70</c:v>
                </c:pt>
                <c:pt idx="11">
                  <c:v>70.97</c:v>
                </c:pt>
                <c:pt idx="12">
                  <c:v>69.44</c:v>
                </c:pt>
                <c:pt idx="13">
                  <c:v>25</c:v>
                </c:pt>
                <c:pt idx="14">
                  <c:v>71.430000000000007</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Лист1!$A$2:$A$16</c:f>
              <c:strCache>
                <c:ptCount val="15"/>
                <c:pt idx="0">
                  <c:v>Владивостокский ГО</c:v>
                </c:pt>
                <c:pt idx="1">
                  <c:v>Артемовский ГО</c:v>
                </c:pt>
                <c:pt idx="2">
                  <c:v>Кавалеровский МО</c:v>
                </c:pt>
                <c:pt idx="3">
                  <c:v>Партизанский МО</c:v>
                </c:pt>
                <c:pt idx="4">
                  <c:v>Черниговский МО</c:v>
                </c:pt>
                <c:pt idx="5">
                  <c:v>Яковлевский МО</c:v>
                </c:pt>
                <c:pt idx="6">
                  <c:v>Ольгинский МО</c:v>
                </c:pt>
                <c:pt idx="7">
                  <c:v>Октябрьский МО</c:v>
                </c:pt>
                <c:pt idx="8">
                  <c:v>Ханкайский МО</c:v>
                </c:pt>
                <c:pt idx="9">
                  <c:v>Большой Камень ГО</c:v>
                </c:pt>
                <c:pt idx="10">
                  <c:v>Дальнереченский МР</c:v>
                </c:pt>
                <c:pt idx="11">
                  <c:v>ЗАТО Фокино</c:v>
                </c:pt>
                <c:pt idx="12">
                  <c:v>Дальнереченский ГО</c:v>
                </c:pt>
                <c:pt idx="13">
                  <c:v>Михайловский МР</c:v>
                </c:pt>
                <c:pt idx="14">
                  <c:v>Пожарский МО</c:v>
                </c:pt>
              </c:strCache>
            </c:strRef>
          </c:cat>
          <c:val>
            <c:numRef>
              <c:f>Лист1!$C$2:$C$16</c:f>
              <c:numCache>
                <c:formatCode>General</c:formatCode>
                <c:ptCount val="15"/>
                <c:pt idx="0">
                  <c:v>100</c:v>
                </c:pt>
                <c:pt idx="1">
                  <c:v>67.2</c:v>
                </c:pt>
                <c:pt idx="2">
                  <c:v>72.22</c:v>
                </c:pt>
                <c:pt idx="3">
                  <c:v>48.269999999999996</c:v>
                </c:pt>
                <c:pt idx="4">
                  <c:v>73.69</c:v>
                </c:pt>
                <c:pt idx="5">
                  <c:v>62.510000000000005</c:v>
                </c:pt>
                <c:pt idx="6">
                  <c:v>40</c:v>
                </c:pt>
                <c:pt idx="7">
                  <c:v>43.75</c:v>
                </c:pt>
                <c:pt idx="8">
                  <c:v>75</c:v>
                </c:pt>
                <c:pt idx="9">
                  <c:v>60</c:v>
                </c:pt>
                <c:pt idx="10">
                  <c:v>60</c:v>
                </c:pt>
                <c:pt idx="11">
                  <c:v>58.82</c:v>
                </c:pt>
                <c:pt idx="12">
                  <c:v>33.340000000000003</c:v>
                </c:pt>
                <c:pt idx="13">
                  <c:v>64.81</c:v>
                </c:pt>
                <c:pt idx="14">
                  <c:v>77.56</c:v>
                </c:pt>
              </c:numCache>
            </c:numRef>
          </c:val>
          <c:extLst>
            <c:ext xmlns:c16="http://schemas.microsoft.com/office/drawing/2014/chart" uri="{C3380CC4-5D6E-409C-BE32-E72D297353CC}">
              <c16:uniqueId val="{00000000-F3B7-417F-8661-7802A63730BC}"/>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42.849999999999994</c:v>
                </c:pt>
                <c:pt idx="1">
                  <c:v>50</c:v>
                </c:pt>
                <c:pt idx="2">
                  <c:v>78.39</c:v>
                </c:pt>
                <c:pt idx="3">
                  <c:v>59.38</c:v>
                </c:pt>
                <c:pt idx="4">
                  <c:v>50</c:v>
                </c:pt>
                <c:pt idx="5">
                  <c:v>86.48</c:v>
                </c:pt>
                <c:pt idx="6">
                  <c:v>46.66</c:v>
                </c:pt>
                <c:pt idx="7">
                  <c:v>91.67</c:v>
                </c:pt>
                <c:pt idx="8">
                  <c:v>100</c:v>
                </c:pt>
                <c:pt idx="9">
                  <c:v>69.77000000000001</c:v>
                </c:pt>
                <c:pt idx="10">
                  <c:v>80</c:v>
                </c:pt>
                <c:pt idx="11">
                  <c:v>75</c:v>
                </c:pt>
                <c:pt idx="12">
                  <c:v>69.09</c:v>
                </c:pt>
                <c:pt idx="13">
                  <c:v>50</c:v>
                </c:pt>
                <c:pt idx="14">
                  <c:v>63.260000000000005</c:v>
                </c:pt>
                <c:pt idx="15">
                  <c:v>71.430000000000007</c:v>
                </c:pt>
                <c:pt idx="16">
                  <c:v>51.67</c:v>
                </c:pt>
                <c:pt idx="17">
                  <c:v>81.73</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50</c:v>
                </c:pt>
                <c:pt idx="1">
                  <c:v>55.55</c:v>
                </c:pt>
                <c:pt idx="2">
                  <c:v>76.540000000000006</c:v>
                </c:pt>
                <c:pt idx="3">
                  <c:v>25</c:v>
                </c:pt>
                <c:pt idx="4">
                  <c:v>82.5</c:v>
                </c:pt>
                <c:pt idx="5">
                  <c:v>80</c:v>
                </c:pt>
                <c:pt idx="6">
                  <c:v>88.46</c:v>
                </c:pt>
                <c:pt idx="8">
                  <c:v>100</c:v>
                </c:pt>
                <c:pt idx="9">
                  <c:v>72.22</c:v>
                </c:pt>
                <c:pt idx="10">
                  <c:v>85.72</c:v>
                </c:pt>
                <c:pt idx="11">
                  <c:v>85.710000000000008</c:v>
                </c:pt>
                <c:pt idx="12">
                  <c:v>41.46</c:v>
                </c:pt>
                <c:pt idx="13">
                  <c:v>75</c:v>
                </c:pt>
                <c:pt idx="14">
                  <c:v>53.92</c:v>
                </c:pt>
                <c:pt idx="15">
                  <c:v>79.17</c:v>
                </c:pt>
                <c:pt idx="16">
                  <c:v>88.09</c:v>
                </c:pt>
                <c:pt idx="17">
                  <c:v>64.64</c:v>
                </c:pt>
              </c:numCache>
            </c:numRef>
          </c:val>
          <c:extLst>
            <c:ext xmlns:c16="http://schemas.microsoft.com/office/drawing/2014/chart" uri="{C3380CC4-5D6E-409C-BE32-E72D297353CC}">
              <c16:uniqueId val="{00000000-6674-46B5-91EE-566A492C8EB7}"/>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результатов.xlsx]Лист1'!$E$1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результатов.xlsx]Лист1'!$A$3:$A$16</c:f>
              <c:strCache>
                <c:ptCount val="14"/>
                <c:pt idx="0">
                  <c:v>1</c:v>
                </c:pt>
                <c:pt idx="1">
                  <c:v>2</c:v>
                </c:pt>
                <c:pt idx="2">
                  <c:v>3</c:v>
                </c:pt>
                <c:pt idx="3">
                  <c:v>4</c:v>
                </c:pt>
                <c:pt idx="4">
                  <c:v>5</c:v>
                </c:pt>
                <c:pt idx="5">
                  <c:v> 6.1</c:v>
                </c:pt>
                <c:pt idx="6">
                  <c:v> 6.2</c:v>
                </c:pt>
                <c:pt idx="7">
                  <c:v>7</c:v>
                </c:pt>
                <c:pt idx="8">
                  <c:v>8</c:v>
                </c:pt>
                <c:pt idx="9">
                  <c:v>9</c:v>
                </c:pt>
                <c:pt idx="10">
                  <c:v>10</c:v>
                </c:pt>
                <c:pt idx="11">
                  <c:v>11</c:v>
                </c:pt>
                <c:pt idx="12">
                  <c:v>12</c:v>
                </c:pt>
                <c:pt idx="13">
                  <c:v>13</c:v>
                </c:pt>
              </c:strCache>
            </c:strRef>
          </c:cat>
          <c:val>
            <c:numRef>
              <c:f>'[Ф2.2_Достижение планируемых результатов.xlsx]Лист1'!$E$3:$E$16</c:f>
              <c:numCache>
                <c:formatCode>General</c:formatCode>
                <c:ptCount val="14"/>
                <c:pt idx="0">
                  <c:v>84.99</c:v>
                </c:pt>
                <c:pt idx="1">
                  <c:v>83.16</c:v>
                </c:pt>
                <c:pt idx="2">
                  <c:v>79.77</c:v>
                </c:pt>
                <c:pt idx="3">
                  <c:v>63.19</c:v>
                </c:pt>
                <c:pt idx="4">
                  <c:v>67.489999999999995</c:v>
                </c:pt>
                <c:pt idx="5">
                  <c:v>58.96</c:v>
                </c:pt>
                <c:pt idx="6">
                  <c:v>47.66</c:v>
                </c:pt>
                <c:pt idx="7">
                  <c:v>79.88</c:v>
                </c:pt>
                <c:pt idx="8">
                  <c:v>48.42</c:v>
                </c:pt>
                <c:pt idx="9">
                  <c:v>61.5</c:v>
                </c:pt>
                <c:pt idx="10">
                  <c:v>64.510000000000005</c:v>
                </c:pt>
                <c:pt idx="11">
                  <c:v>27.54</c:v>
                </c:pt>
                <c:pt idx="12">
                  <c:v>55.23</c:v>
                </c:pt>
                <c:pt idx="13">
                  <c:v>50.16</c:v>
                </c:pt>
              </c:numCache>
            </c:numRef>
          </c:val>
          <c:extLst>
            <c:ext xmlns:c16="http://schemas.microsoft.com/office/drawing/2014/chart" uri="{C3380CC4-5D6E-409C-BE32-E72D297353CC}">
              <c16:uniqueId val="{00000000-F934-4BC0-92E9-60E3334290E5}"/>
            </c:ext>
          </c:extLst>
        </c:ser>
        <c:ser>
          <c:idx val="1"/>
          <c:order val="1"/>
          <c:tx>
            <c:strRef>
              <c:f>'[Ф2.2_Достижение планируемых результатов.xlsx]Лист1'!$F$1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результатов.xlsx]Лист1'!$A$3:$A$16</c:f>
              <c:strCache>
                <c:ptCount val="14"/>
                <c:pt idx="0">
                  <c:v>1</c:v>
                </c:pt>
                <c:pt idx="1">
                  <c:v>2</c:v>
                </c:pt>
                <c:pt idx="2">
                  <c:v>3</c:v>
                </c:pt>
                <c:pt idx="3">
                  <c:v>4</c:v>
                </c:pt>
                <c:pt idx="4">
                  <c:v>5</c:v>
                </c:pt>
                <c:pt idx="5">
                  <c:v> 6.1</c:v>
                </c:pt>
                <c:pt idx="6">
                  <c:v> 6.2</c:v>
                </c:pt>
                <c:pt idx="7">
                  <c:v>7</c:v>
                </c:pt>
                <c:pt idx="8">
                  <c:v>8</c:v>
                </c:pt>
                <c:pt idx="9">
                  <c:v>9</c:v>
                </c:pt>
                <c:pt idx="10">
                  <c:v>10</c:v>
                </c:pt>
                <c:pt idx="11">
                  <c:v>11</c:v>
                </c:pt>
                <c:pt idx="12">
                  <c:v>12</c:v>
                </c:pt>
                <c:pt idx="13">
                  <c:v>13</c:v>
                </c:pt>
              </c:strCache>
            </c:strRef>
          </c:cat>
          <c:val>
            <c:numRef>
              <c:f>'[Ф2.2_Достижение планируемых результатов.xlsx]Лист1'!$F$3:$F$16</c:f>
              <c:numCache>
                <c:formatCode>General</c:formatCode>
                <c:ptCount val="14"/>
                <c:pt idx="0">
                  <c:v>85.73</c:v>
                </c:pt>
                <c:pt idx="1">
                  <c:v>85.78</c:v>
                </c:pt>
                <c:pt idx="2">
                  <c:v>79.37</c:v>
                </c:pt>
                <c:pt idx="3">
                  <c:v>65.41</c:v>
                </c:pt>
                <c:pt idx="4">
                  <c:v>65.05</c:v>
                </c:pt>
                <c:pt idx="5">
                  <c:v>58.88</c:v>
                </c:pt>
                <c:pt idx="6">
                  <c:v>49.57</c:v>
                </c:pt>
                <c:pt idx="7">
                  <c:v>78.64</c:v>
                </c:pt>
                <c:pt idx="8">
                  <c:v>47.53</c:v>
                </c:pt>
                <c:pt idx="9">
                  <c:v>58.04</c:v>
                </c:pt>
                <c:pt idx="10">
                  <c:v>65.709999999999994</c:v>
                </c:pt>
                <c:pt idx="11">
                  <c:v>28.14</c:v>
                </c:pt>
                <c:pt idx="12">
                  <c:v>57.74</c:v>
                </c:pt>
                <c:pt idx="13">
                  <c:v>52.09</c:v>
                </c:pt>
              </c:numCache>
            </c:numRef>
          </c:val>
          <c:extLst>
            <c:ext xmlns:c16="http://schemas.microsoft.com/office/drawing/2014/chart" uri="{C3380CC4-5D6E-409C-BE32-E72D297353CC}">
              <c16:uniqueId val="{00000001-F934-4BC0-92E9-60E3334290E5}"/>
            </c:ext>
          </c:extLst>
        </c:ser>
        <c:dLbls>
          <c:dLblPos val="ctr"/>
          <c:showLegendKey val="0"/>
          <c:showVal val="1"/>
          <c:showCatName val="0"/>
          <c:showSerName val="0"/>
          <c:showPercent val="0"/>
          <c:showBubbleSize val="0"/>
        </c:dLbls>
        <c:gapWidth val="219"/>
        <c:overlap val="-27"/>
        <c:axId val="347775424"/>
        <c:axId val="347769544"/>
      </c:barChart>
      <c:catAx>
        <c:axId val="34777542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7769544"/>
        <c:crosses val="autoZero"/>
        <c:auto val="1"/>
        <c:lblAlgn val="ctr"/>
        <c:lblOffset val="100"/>
        <c:noMultiLvlLbl val="0"/>
      </c:catAx>
      <c:valAx>
        <c:axId val="347769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777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Лист1!$E$2:$E$35</c:f>
              <c:numCache>
                <c:formatCode>General</c:formatCode>
                <c:ptCount val="34"/>
                <c:pt idx="0">
                  <c:v>3.2</c:v>
                </c:pt>
                <c:pt idx="1">
                  <c:v>2.98</c:v>
                </c:pt>
                <c:pt idx="2">
                  <c:v>0</c:v>
                </c:pt>
                <c:pt idx="3">
                  <c:v>4.41</c:v>
                </c:pt>
                <c:pt idx="4">
                  <c:v>0</c:v>
                </c:pt>
                <c:pt idx="5">
                  <c:v>0</c:v>
                </c:pt>
                <c:pt idx="6">
                  <c:v>0</c:v>
                </c:pt>
                <c:pt idx="7">
                  <c:v>0</c:v>
                </c:pt>
                <c:pt idx="8">
                  <c:v>0</c:v>
                </c:pt>
                <c:pt idx="9">
                  <c:v>0</c:v>
                </c:pt>
                <c:pt idx="10">
                  <c:v>0</c:v>
                </c:pt>
                <c:pt idx="11">
                  <c:v>0</c:v>
                </c:pt>
                <c:pt idx="12">
                  <c:v>20</c:v>
                </c:pt>
                <c:pt idx="13">
                  <c:v>0</c:v>
                </c:pt>
                <c:pt idx="14">
                  <c:v>10.42</c:v>
                </c:pt>
                <c:pt idx="15">
                  <c:v>1.85</c:v>
                </c:pt>
                <c:pt idx="16">
                  <c:v>2.04</c:v>
                </c:pt>
                <c:pt idx="17">
                  <c:v>5.77</c:v>
                </c:pt>
                <c:pt idx="18">
                  <c:v>1.85</c:v>
                </c:pt>
                <c:pt idx="19">
                  <c:v>1.23</c:v>
                </c:pt>
                <c:pt idx="20">
                  <c:v>8.33</c:v>
                </c:pt>
                <c:pt idx="21">
                  <c:v>0</c:v>
                </c:pt>
                <c:pt idx="22">
                  <c:v>10</c:v>
                </c:pt>
                <c:pt idx="23">
                  <c:v>0</c:v>
                </c:pt>
                <c:pt idx="24">
                  <c:v>0</c:v>
                </c:pt>
                <c:pt idx="25">
                  <c:v>1.1100000000000001</c:v>
                </c:pt>
                <c:pt idx="26">
                  <c:v>0</c:v>
                </c:pt>
                <c:pt idx="27">
                  <c:v>0</c:v>
                </c:pt>
                <c:pt idx="28">
                  <c:v>7.32</c:v>
                </c:pt>
                <c:pt idx="29">
                  <c:v>0</c:v>
                </c:pt>
                <c:pt idx="30">
                  <c:v>4.41</c:v>
                </c:pt>
                <c:pt idx="31">
                  <c:v>0</c:v>
                </c:pt>
                <c:pt idx="32">
                  <c:v>0</c:v>
                </c:pt>
                <c:pt idx="33">
                  <c:v>0</c:v>
                </c:pt>
              </c:numCache>
            </c:numRef>
          </c:val>
          <c:extLst>
            <c:ext xmlns:c16="http://schemas.microsoft.com/office/drawing/2014/chart" uri="{C3380CC4-5D6E-409C-BE32-E72D297353CC}">
              <c16:uniqueId val="{00000000-71C8-4C2B-977E-7CD8A8494C1E}"/>
            </c:ext>
          </c:extLst>
        </c:ser>
        <c:ser>
          <c:idx val="1"/>
          <c:order val="1"/>
          <c:tx>
            <c:strRef>
              <c:f>Лист1!$F$1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Лист1!$F$2:$F$35</c:f>
              <c:numCache>
                <c:formatCode>General</c:formatCode>
                <c:ptCount val="34"/>
                <c:pt idx="0">
                  <c:v>31.29</c:v>
                </c:pt>
                <c:pt idx="1">
                  <c:v>31.01</c:v>
                </c:pt>
                <c:pt idx="2">
                  <c:v>0</c:v>
                </c:pt>
                <c:pt idx="3">
                  <c:v>28.38</c:v>
                </c:pt>
                <c:pt idx="4">
                  <c:v>27.78</c:v>
                </c:pt>
                <c:pt idx="5">
                  <c:v>51.72</c:v>
                </c:pt>
                <c:pt idx="6">
                  <c:v>26.32</c:v>
                </c:pt>
                <c:pt idx="7">
                  <c:v>37.5</c:v>
                </c:pt>
                <c:pt idx="8">
                  <c:v>60</c:v>
                </c:pt>
                <c:pt idx="9">
                  <c:v>56.25</c:v>
                </c:pt>
                <c:pt idx="10">
                  <c:v>25</c:v>
                </c:pt>
                <c:pt idx="11">
                  <c:v>40</c:v>
                </c:pt>
                <c:pt idx="12">
                  <c:v>20</c:v>
                </c:pt>
                <c:pt idx="13">
                  <c:v>41.18</c:v>
                </c:pt>
                <c:pt idx="14">
                  <c:v>56.25</c:v>
                </c:pt>
                <c:pt idx="15">
                  <c:v>33.33</c:v>
                </c:pt>
                <c:pt idx="16">
                  <c:v>20.41</c:v>
                </c:pt>
                <c:pt idx="17">
                  <c:v>44.23</c:v>
                </c:pt>
                <c:pt idx="18">
                  <c:v>42.59</c:v>
                </c:pt>
                <c:pt idx="19">
                  <c:v>22.22</c:v>
                </c:pt>
                <c:pt idx="20">
                  <c:v>66.67</c:v>
                </c:pt>
                <c:pt idx="21">
                  <c:v>17.5</c:v>
                </c:pt>
                <c:pt idx="22">
                  <c:v>10</c:v>
                </c:pt>
                <c:pt idx="23">
                  <c:v>11.54</c:v>
                </c:pt>
                <c:pt idx="24">
                  <c:v>0</c:v>
                </c:pt>
                <c:pt idx="25">
                  <c:v>26.67</c:v>
                </c:pt>
                <c:pt idx="26">
                  <c:v>14.29</c:v>
                </c:pt>
                <c:pt idx="27">
                  <c:v>14.29</c:v>
                </c:pt>
                <c:pt idx="28">
                  <c:v>51.22</c:v>
                </c:pt>
                <c:pt idx="29">
                  <c:v>25</c:v>
                </c:pt>
                <c:pt idx="30">
                  <c:v>41.67</c:v>
                </c:pt>
                <c:pt idx="31">
                  <c:v>20.83</c:v>
                </c:pt>
                <c:pt idx="32">
                  <c:v>11.9</c:v>
                </c:pt>
                <c:pt idx="33">
                  <c:v>35.369999999999997</c:v>
                </c:pt>
              </c:numCache>
            </c:numRef>
          </c:val>
          <c:extLst>
            <c:ext xmlns:c16="http://schemas.microsoft.com/office/drawing/2014/chart" uri="{C3380CC4-5D6E-409C-BE32-E72D297353CC}">
              <c16:uniqueId val="{00000001-71C8-4C2B-977E-7CD8A8494C1E}"/>
            </c:ext>
          </c:extLst>
        </c:ser>
        <c:ser>
          <c:idx val="2"/>
          <c:order val="2"/>
          <c:tx>
            <c:strRef>
              <c:f>Лист1!$G$1</c:f>
              <c:strCache>
                <c:ptCount val="1"/>
                <c:pt idx="0">
                  <c:v>4</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1C8-4C2B-977E-7CD8A8494C1E}"/>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1C8-4C2B-977E-7CD8A8494C1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Лист1!$G$2:$G$35</c:f>
              <c:numCache>
                <c:formatCode>General</c:formatCode>
                <c:ptCount val="34"/>
                <c:pt idx="0">
                  <c:v>45.3</c:v>
                </c:pt>
                <c:pt idx="1">
                  <c:v>47.91</c:v>
                </c:pt>
                <c:pt idx="2">
                  <c:v>54.55</c:v>
                </c:pt>
                <c:pt idx="3">
                  <c:v>46.32</c:v>
                </c:pt>
                <c:pt idx="4">
                  <c:v>61.11</c:v>
                </c:pt>
                <c:pt idx="5">
                  <c:v>37.93</c:v>
                </c:pt>
                <c:pt idx="6">
                  <c:v>63.16</c:v>
                </c:pt>
                <c:pt idx="7">
                  <c:v>59.38</c:v>
                </c:pt>
                <c:pt idx="8">
                  <c:v>40</c:v>
                </c:pt>
                <c:pt idx="9">
                  <c:v>31.25</c:v>
                </c:pt>
                <c:pt idx="10">
                  <c:v>75</c:v>
                </c:pt>
                <c:pt idx="11">
                  <c:v>60</c:v>
                </c:pt>
                <c:pt idx="12">
                  <c:v>60</c:v>
                </c:pt>
                <c:pt idx="13">
                  <c:v>52.94</c:v>
                </c:pt>
                <c:pt idx="14">
                  <c:v>22.92</c:v>
                </c:pt>
                <c:pt idx="15">
                  <c:v>42.59</c:v>
                </c:pt>
                <c:pt idx="16">
                  <c:v>63.27</c:v>
                </c:pt>
                <c:pt idx="17">
                  <c:v>28.85</c:v>
                </c:pt>
                <c:pt idx="18">
                  <c:v>44.44</c:v>
                </c:pt>
                <c:pt idx="19">
                  <c:v>67.900000000000006</c:v>
                </c:pt>
                <c:pt idx="20">
                  <c:v>25</c:v>
                </c:pt>
                <c:pt idx="21">
                  <c:v>50</c:v>
                </c:pt>
                <c:pt idx="22">
                  <c:v>70</c:v>
                </c:pt>
                <c:pt idx="23">
                  <c:v>57.69</c:v>
                </c:pt>
                <c:pt idx="24">
                  <c:v>100</c:v>
                </c:pt>
                <c:pt idx="25">
                  <c:v>42.22</c:v>
                </c:pt>
                <c:pt idx="26">
                  <c:v>71.430000000000007</c:v>
                </c:pt>
                <c:pt idx="27">
                  <c:v>50</c:v>
                </c:pt>
                <c:pt idx="28">
                  <c:v>41.46</c:v>
                </c:pt>
                <c:pt idx="29">
                  <c:v>64.290000000000006</c:v>
                </c:pt>
                <c:pt idx="30">
                  <c:v>36.76</c:v>
                </c:pt>
                <c:pt idx="31">
                  <c:v>54.17</c:v>
                </c:pt>
                <c:pt idx="32">
                  <c:v>57.14</c:v>
                </c:pt>
                <c:pt idx="33">
                  <c:v>36.590000000000003</c:v>
                </c:pt>
              </c:numCache>
            </c:numRef>
          </c:val>
          <c:extLst>
            <c:ext xmlns:c16="http://schemas.microsoft.com/office/drawing/2014/chart" uri="{C3380CC4-5D6E-409C-BE32-E72D297353CC}">
              <c16:uniqueId val="{00000004-71C8-4C2B-977E-7CD8A8494C1E}"/>
            </c:ext>
          </c:extLst>
        </c:ser>
        <c:ser>
          <c:idx val="3"/>
          <c:order val="3"/>
          <c:tx>
            <c:strRef>
              <c:f>Лист1!$H$1</c:f>
              <c:strCache>
                <c:ptCount val="1"/>
                <c:pt idx="0">
                  <c:v>5</c:v>
                </c:pt>
              </c:strCache>
            </c:strRef>
          </c:tx>
          <c:spPr>
            <a:solidFill>
              <a:schemeClr val="accent4">
                <a:alpha val="70000"/>
              </a:schemeClr>
            </a:solidFill>
            <a:ln>
              <a:noFill/>
            </a:ln>
            <a:effectLst/>
          </c:spPr>
          <c:invertIfNegative val="0"/>
          <c:dLbls>
            <c:dLbl>
              <c:idx val="0"/>
              <c:layout>
                <c:manualLayout>
                  <c:x val="1.2558867631842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1C8-4C2B-977E-7CD8A8494C1E}"/>
                </c:ext>
              </c:extLst>
            </c:dLbl>
            <c:dLbl>
              <c:idx val="6"/>
              <c:layout>
                <c:manualLayout>
                  <c:x val="1.255886763184241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1C8-4C2B-977E-7CD8A8494C1E}"/>
                </c:ext>
              </c:extLst>
            </c:dLbl>
            <c:dLbl>
              <c:idx val="22"/>
              <c:layout>
                <c:manualLayout>
                  <c:x val="1.046572302653547E-2"/>
                  <c:y val="-1.93798449612403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1C8-4C2B-977E-7CD8A8494C1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Лист1!$H$2:$H$35</c:f>
              <c:numCache>
                <c:formatCode>General</c:formatCode>
                <c:ptCount val="34"/>
                <c:pt idx="0">
                  <c:v>20.21</c:v>
                </c:pt>
                <c:pt idx="1">
                  <c:v>18.100000000000001</c:v>
                </c:pt>
                <c:pt idx="2">
                  <c:v>45.45</c:v>
                </c:pt>
                <c:pt idx="3">
                  <c:v>20.88</c:v>
                </c:pt>
                <c:pt idx="4">
                  <c:v>11.11</c:v>
                </c:pt>
                <c:pt idx="5">
                  <c:v>10.34</c:v>
                </c:pt>
                <c:pt idx="6">
                  <c:v>10.53</c:v>
                </c:pt>
                <c:pt idx="7">
                  <c:v>3.13</c:v>
                </c:pt>
                <c:pt idx="8">
                  <c:v>0</c:v>
                </c:pt>
                <c:pt idx="9">
                  <c:v>12.5</c:v>
                </c:pt>
                <c:pt idx="10">
                  <c:v>0</c:v>
                </c:pt>
                <c:pt idx="11">
                  <c:v>0</c:v>
                </c:pt>
                <c:pt idx="12">
                  <c:v>0</c:v>
                </c:pt>
                <c:pt idx="13">
                  <c:v>5.88</c:v>
                </c:pt>
                <c:pt idx="14">
                  <c:v>10.42</c:v>
                </c:pt>
                <c:pt idx="15">
                  <c:v>22.22</c:v>
                </c:pt>
                <c:pt idx="16">
                  <c:v>14.29</c:v>
                </c:pt>
                <c:pt idx="17">
                  <c:v>21.15</c:v>
                </c:pt>
                <c:pt idx="18">
                  <c:v>11.11</c:v>
                </c:pt>
                <c:pt idx="19">
                  <c:v>8.64</c:v>
                </c:pt>
                <c:pt idx="20">
                  <c:v>0</c:v>
                </c:pt>
                <c:pt idx="21">
                  <c:v>32.5</c:v>
                </c:pt>
                <c:pt idx="22">
                  <c:v>10</c:v>
                </c:pt>
                <c:pt idx="23">
                  <c:v>30.77</c:v>
                </c:pt>
                <c:pt idx="24">
                  <c:v>0</c:v>
                </c:pt>
                <c:pt idx="25">
                  <c:v>30</c:v>
                </c:pt>
                <c:pt idx="26">
                  <c:v>14.29</c:v>
                </c:pt>
                <c:pt idx="27">
                  <c:v>35.71</c:v>
                </c:pt>
                <c:pt idx="28">
                  <c:v>0</c:v>
                </c:pt>
                <c:pt idx="29">
                  <c:v>10.71</c:v>
                </c:pt>
                <c:pt idx="30">
                  <c:v>17.16</c:v>
                </c:pt>
                <c:pt idx="31">
                  <c:v>25</c:v>
                </c:pt>
                <c:pt idx="32">
                  <c:v>30.95</c:v>
                </c:pt>
                <c:pt idx="33">
                  <c:v>28.05</c:v>
                </c:pt>
              </c:numCache>
            </c:numRef>
          </c:val>
          <c:extLst>
            <c:ext xmlns:c16="http://schemas.microsoft.com/office/drawing/2014/chart" uri="{C3380CC4-5D6E-409C-BE32-E72D297353CC}">
              <c16:uniqueId val="{00000008-71C8-4C2B-977E-7CD8A8494C1E}"/>
            </c:ext>
          </c:extLst>
        </c:ser>
        <c:dLbls>
          <c:dLblPos val="ctr"/>
          <c:showLegendKey val="0"/>
          <c:showVal val="1"/>
          <c:showCatName val="0"/>
          <c:showSerName val="0"/>
          <c:showPercent val="0"/>
          <c:showBubbleSize val="0"/>
        </c:dLbls>
        <c:gapWidth val="50"/>
        <c:overlap val="100"/>
        <c:axId val="392677512"/>
        <c:axId val="392682216"/>
      </c:barChart>
      <c:catAx>
        <c:axId val="39267751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92682216"/>
        <c:crosses val="autoZero"/>
        <c:auto val="1"/>
        <c:lblAlgn val="ctr"/>
        <c:lblOffset val="100"/>
        <c:noMultiLvlLbl val="0"/>
      </c:catAx>
      <c:valAx>
        <c:axId val="39268221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926775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баллов.xlsx]Лист1'!$A$2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баллов.xlsx]Лист1'!$E$1:$Y$1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'[Ф4_Распределение первичных баллов.xlsx]Лист1'!$E$2:$Y$2</c:f>
              <c:numCache>
                <c:formatCode>General</c:formatCode>
                <c:ptCount val="21"/>
                <c:pt idx="0">
                  <c:v>0.1</c:v>
                </c:pt>
                <c:pt idx="1">
                  <c:v>0.2</c:v>
                </c:pt>
                <c:pt idx="2">
                  <c:v>0.4</c:v>
                </c:pt>
                <c:pt idx="3">
                  <c:v>0.6</c:v>
                </c:pt>
                <c:pt idx="4">
                  <c:v>0.9</c:v>
                </c:pt>
                <c:pt idx="5">
                  <c:v>1.1000000000000001</c:v>
                </c:pt>
                <c:pt idx="6">
                  <c:v>4.8</c:v>
                </c:pt>
                <c:pt idx="7">
                  <c:v>5.9</c:v>
                </c:pt>
                <c:pt idx="8">
                  <c:v>6.2</c:v>
                </c:pt>
                <c:pt idx="9">
                  <c:v>6.8</c:v>
                </c:pt>
                <c:pt idx="10">
                  <c:v>7.6</c:v>
                </c:pt>
                <c:pt idx="11">
                  <c:v>9.1999999999999993</c:v>
                </c:pt>
                <c:pt idx="12">
                  <c:v>10.199999999999999</c:v>
                </c:pt>
                <c:pt idx="13">
                  <c:v>9.3000000000000007</c:v>
                </c:pt>
                <c:pt idx="14">
                  <c:v>8.8000000000000007</c:v>
                </c:pt>
                <c:pt idx="15">
                  <c:v>7.8</c:v>
                </c:pt>
                <c:pt idx="16">
                  <c:v>6.8</c:v>
                </c:pt>
                <c:pt idx="17">
                  <c:v>5.7</c:v>
                </c:pt>
                <c:pt idx="18">
                  <c:v>4.2</c:v>
                </c:pt>
                <c:pt idx="19">
                  <c:v>2.4</c:v>
                </c:pt>
                <c:pt idx="20">
                  <c:v>1.2</c:v>
                </c:pt>
              </c:numCache>
            </c:numRef>
          </c:val>
          <c:extLst>
            <c:ext xmlns:c16="http://schemas.microsoft.com/office/drawing/2014/chart" uri="{C3380CC4-5D6E-409C-BE32-E72D297353CC}">
              <c16:uniqueId val="{00000000-8B11-4FF9-B76A-D3A80E5D3B53}"/>
            </c:ext>
          </c:extLst>
        </c:ser>
        <c:ser>
          <c:idx val="1"/>
          <c:order val="1"/>
          <c:tx>
            <c:strRef>
              <c:f>'[Ф4_Распределение первичных баллов.xlsx]Лист1'!$A$3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баллов.xlsx]Лист1'!$E$1:$Y$1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'[Ф4_Распределение первичных баллов.xlsx]Лист1'!$E$3:$Y$3</c:f>
              <c:numCache>
                <c:formatCode>General</c:formatCode>
                <c:ptCount val="21"/>
                <c:pt idx="0">
                  <c:v>0.1</c:v>
                </c:pt>
                <c:pt idx="1">
                  <c:v>0.2</c:v>
                </c:pt>
                <c:pt idx="2">
                  <c:v>0.4</c:v>
                </c:pt>
                <c:pt idx="3">
                  <c:v>0.5</c:v>
                </c:pt>
                <c:pt idx="4">
                  <c:v>0.8</c:v>
                </c:pt>
                <c:pt idx="5">
                  <c:v>1.1000000000000001</c:v>
                </c:pt>
                <c:pt idx="6">
                  <c:v>3.9</c:v>
                </c:pt>
                <c:pt idx="7">
                  <c:v>5.5</c:v>
                </c:pt>
                <c:pt idx="8">
                  <c:v>6</c:v>
                </c:pt>
                <c:pt idx="9">
                  <c:v>7.2</c:v>
                </c:pt>
                <c:pt idx="10">
                  <c:v>8.4</c:v>
                </c:pt>
                <c:pt idx="11">
                  <c:v>8.9</c:v>
                </c:pt>
                <c:pt idx="12">
                  <c:v>10.1</c:v>
                </c:pt>
                <c:pt idx="13">
                  <c:v>10.6</c:v>
                </c:pt>
                <c:pt idx="14">
                  <c:v>9.1</c:v>
                </c:pt>
                <c:pt idx="15">
                  <c:v>9.1</c:v>
                </c:pt>
                <c:pt idx="16">
                  <c:v>6.1</c:v>
                </c:pt>
                <c:pt idx="17">
                  <c:v>4.5</c:v>
                </c:pt>
                <c:pt idx="18">
                  <c:v>4.0999999999999996</c:v>
                </c:pt>
                <c:pt idx="19">
                  <c:v>2</c:v>
                </c:pt>
                <c:pt idx="20">
                  <c:v>1.4</c:v>
                </c:pt>
              </c:numCache>
            </c:numRef>
          </c:val>
          <c:extLst>
            <c:ext xmlns:c16="http://schemas.microsoft.com/office/drawing/2014/chart" uri="{C3380CC4-5D6E-409C-BE32-E72D297353CC}">
              <c16:uniqueId val="{00000001-8B11-4FF9-B76A-D3A80E5D3B53}"/>
            </c:ext>
          </c:extLst>
        </c:ser>
        <c:dLbls>
          <c:dLblPos val="outEnd"/>
          <c:showLegendKey val="0"/>
          <c:showVal val="1"/>
          <c:showCatName val="0"/>
          <c:showSerName val="0"/>
          <c:showPercent val="0"/>
          <c:showBubbleSize val="0"/>
        </c:dLbls>
        <c:gapWidth val="219"/>
        <c:overlap val="-27"/>
        <c:axId val="347235960"/>
        <c:axId val="347228512"/>
      </c:barChart>
      <c:catAx>
        <c:axId val="347235960"/>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28512"/>
        <c:crosses val="autoZero"/>
        <c:auto val="1"/>
        <c:lblAlgn val="ctr"/>
        <c:lblOffset val="100"/>
        <c:noMultiLvlLbl val="0"/>
      </c:catAx>
      <c:valAx>
        <c:axId val="3472285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35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r">
              <a:defRPr sz="1400" b="0" i="0" u="none" strike="noStrike" kern="1200" spc="0" baseline="0">
                <a:solidFill>
                  <a:schemeClr val="tx1"/>
                </a:solidFill>
                <a:latin typeface="+mn-lt"/>
                <a:ea typeface="+mn-ea"/>
                <a:cs typeface="+mn-cs"/>
              </a:defRPr>
            </a:pPr>
            <a:r>
              <a:rPr lang="ru-RU" sz="1400" dirty="0">
                <a:solidFill>
                  <a:schemeClr val="tx1"/>
                </a:solidFill>
              </a:rPr>
              <a:t>Результаты</a:t>
            </a:r>
            <a:r>
              <a:rPr lang="ru-RU" sz="1400" baseline="0" dirty="0">
                <a:solidFill>
                  <a:schemeClr val="tx1"/>
                </a:solidFill>
              </a:rPr>
              <a:t> проведения ВПР по количеству участников (отметки), чел.</a:t>
            </a:r>
            <a:endParaRPr lang="ru-RU" sz="1400" dirty="0">
              <a:solidFill>
                <a:schemeClr val="tx1"/>
              </a:solidFill>
            </a:endParaRPr>
          </a:p>
        </c:rich>
      </c:tx>
      <c:layout>
        <c:manualLayout>
          <c:xMode val="edge"/>
          <c:yMode val="edge"/>
          <c:x val="0.14556733141263703"/>
          <c:y val="2.286624614379664E-3"/>
        </c:manualLayout>
      </c:layout>
      <c:overlay val="0"/>
      <c:spPr>
        <a:noFill/>
        <a:ln>
          <a:noFill/>
        </a:ln>
        <a:effectLst/>
      </c:spPr>
      <c:txPr>
        <a:bodyPr rot="0" spcFirstLastPara="1" vertOverflow="ellipsis" vert="horz" wrap="square" anchor="ctr" anchorCtr="1"/>
        <a:lstStyle/>
        <a:p>
          <a:pPr algn="r">
            <a:defRPr sz="1400" b="0" i="0" u="none" strike="noStrike" kern="1200" spc="0" baseline="0">
              <a:solidFill>
                <a:schemeClr val="tx1"/>
              </a:solidFill>
              <a:latin typeface="+mn-lt"/>
              <a:ea typeface="+mn-ea"/>
              <a:cs typeface="+mn-cs"/>
            </a:defRPr>
          </a:pPr>
          <a:endParaRPr lang="ru-RU"/>
        </a:p>
      </c:txPr>
    </c:title>
    <c:autoTitleDeleted val="0"/>
    <c:plotArea>
      <c:layout>
        <c:manualLayout>
          <c:layoutTarget val="inner"/>
          <c:xMode val="edge"/>
          <c:yMode val="edge"/>
          <c:x val="0.18184403190547965"/>
          <c:y val="8.4810906947341752E-2"/>
          <c:w val="0.7809879873145954"/>
          <c:h val="0.78903439263469211"/>
        </c:manualLayout>
      </c:layout>
      <c:barChart>
        <c:barDir val="bar"/>
        <c:grouping val="stacked"/>
        <c:varyColors val="0"/>
        <c:ser>
          <c:idx val="0"/>
          <c:order val="0"/>
          <c:tx>
            <c:strRef>
              <c:f>Лист1!$B$1</c:f>
              <c:strCache>
                <c:ptCount val="1"/>
                <c:pt idx="0">
                  <c:v>"2"</c:v>
                </c:pt>
              </c:strCache>
            </c:strRef>
          </c:tx>
          <c:spPr>
            <a:solidFill>
              <a:schemeClr val="accent1"/>
            </a:solidFill>
            <a:ln>
              <a:noFill/>
            </a:ln>
            <a:effectLst/>
          </c:spPr>
          <c:invertIfNegative val="0"/>
          <c:dLbls>
            <c:dLbl>
              <c:idx val="0"/>
              <c:layout>
                <c:manualLayout>
                  <c:x val="-1.6098684289943363E-2"/>
                  <c:y val="-3.7554600067408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405-469A-AD8D-0B41522754EE}"/>
                </c:ext>
              </c:extLst>
            </c:dLbl>
            <c:dLbl>
              <c:idx val="1"/>
              <c:layout>
                <c:manualLayout>
                  <c:x val="-1.7590139523918742E-3"/>
                  <c:y val="-4.95362137597799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405-469A-AD8D-0B41522754EE}"/>
                </c:ext>
              </c:extLst>
            </c:dLbl>
            <c:dLbl>
              <c:idx val="2"/>
              <c:layout>
                <c:manualLayout>
                  <c:x val="1.7590147079945557E-3"/>
                  <c:y val="-4.1159243058833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405-469A-AD8D-0B41522754EE}"/>
                </c:ext>
              </c:extLst>
            </c:dLbl>
            <c:dLbl>
              <c:idx val="3"/>
              <c:layout>
                <c:manualLayout>
                  <c:x val="5.2770441239836669E-3"/>
                  <c:y val="-4.11592430588340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746-4F89-A878-83CE8F67B48C}"/>
                </c:ext>
              </c:extLst>
            </c:dLbl>
            <c:dLbl>
              <c:idx val="4"/>
              <c:layout>
                <c:manualLayout>
                  <c:x val="-3.5180294159891114E-3"/>
                  <c:y val="-3.8872618444454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746-4F89-A878-83CE8F67B48C}"/>
                </c:ext>
              </c:extLst>
            </c:dLbl>
            <c:dLbl>
              <c:idx val="5"/>
              <c:layout>
                <c:manualLayout>
                  <c:x val="8.7950735399727788E-3"/>
                  <c:y val="-4.8019116901972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746-4F89-A878-83CE8F67B48C}"/>
                </c:ext>
              </c:extLst>
            </c:dLbl>
            <c:dLbl>
              <c:idx val="6"/>
              <c:layout>
                <c:manualLayout>
                  <c:x val="-1.7590147079945557E-3"/>
                  <c:y val="-3.46841457768274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CC0-4F3F-B386-ECFC020EB40E}"/>
                </c:ext>
              </c:extLst>
            </c:dLbl>
            <c:dLbl>
              <c:idx val="7"/>
              <c:layout>
                <c:manualLayout>
                  <c:x val="0"/>
                  <c:y val="-4.16209749321929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CC0-4F3F-B386-ECFC020EB40E}"/>
                </c:ext>
              </c:extLst>
            </c:dLbl>
            <c:dLbl>
              <c:idx val="8"/>
              <c:layout>
                <c:manualLayout>
                  <c:x val="-3.5180294159891114E-3"/>
                  <c:y val="-3.93086985470711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CC0-4F3F-B386-ECFC020EB40E}"/>
                </c:ext>
              </c:extLst>
            </c:dLbl>
            <c:dLbl>
              <c:idx val="9"/>
              <c:layout>
                <c:manualLayout>
                  <c:x val="3.607214144255902E-3"/>
                  <c:y val="-3.57494856202620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1F-419E-9B70-454D1B9F6BF2}"/>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Лист1!$A$2:$A$11</c:f>
              <c:strCache>
                <c:ptCount val="10"/>
                <c:pt idx="0">
                  <c:v>Русский язык</c:v>
                </c:pt>
                <c:pt idx="1">
                  <c:v>Математика</c:v>
                </c:pt>
                <c:pt idx="2">
                  <c:v>Физика</c:v>
                </c:pt>
                <c:pt idx="3">
                  <c:v>Химия</c:v>
                </c:pt>
                <c:pt idx="4">
                  <c:v>История</c:v>
                </c:pt>
                <c:pt idx="5">
                  <c:v>География</c:v>
                </c:pt>
                <c:pt idx="6">
                  <c:v>Английский язык</c:v>
                </c:pt>
                <c:pt idx="7">
                  <c:v>Обществознание</c:v>
                </c:pt>
                <c:pt idx="8">
                  <c:v>Литература</c:v>
                </c:pt>
                <c:pt idx="9">
                  <c:v>Биология</c:v>
                </c:pt>
              </c:strCache>
            </c:strRef>
          </c:cat>
          <c:val>
            <c:numRef>
              <c:f>Лист1!$B$2:$B$11</c:f>
              <c:numCache>
                <c:formatCode>General</c:formatCode>
                <c:ptCount val="10"/>
                <c:pt idx="0">
                  <c:v>553</c:v>
                </c:pt>
                <c:pt idx="1">
                  <c:v>272</c:v>
                </c:pt>
                <c:pt idx="2">
                  <c:v>59</c:v>
                </c:pt>
                <c:pt idx="3">
                  <c:v>46</c:v>
                </c:pt>
                <c:pt idx="4">
                  <c:v>22</c:v>
                </c:pt>
                <c:pt idx="5">
                  <c:v>6</c:v>
                </c:pt>
                <c:pt idx="6">
                  <c:v>30</c:v>
                </c:pt>
                <c:pt idx="7">
                  <c:v>107</c:v>
                </c:pt>
                <c:pt idx="8">
                  <c:v>221</c:v>
                </c:pt>
                <c:pt idx="9">
                  <c:v>40</c:v>
                </c:pt>
              </c:numCache>
            </c:numRef>
          </c:val>
          <c:extLst>
            <c:ext xmlns:c16="http://schemas.microsoft.com/office/drawing/2014/chart" uri="{C3380CC4-5D6E-409C-BE32-E72D297353CC}">
              <c16:uniqueId val="{00000000-B405-469A-AD8D-0B41522754EE}"/>
            </c:ext>
          </c:extLst>
        </c:ser>
        <c:ser>
          <c:idx val="1"/>
          <c:order val="1"/>
          <c:tx>
            <c:strRef>
              <c:f>Лист1!$C$1</c:f>
              <c:strCache>
                <c:ptCount val="1"/>
                <c:pt idx="0">
                  <c:v>"3"</c:v>
                </c:pt>
              </c:strCache>
            </c:strRef>
          </c:tx>
          <c:spPr>
            <a:solidFill>
              <a:schemeClr val="accent2"/>
            </a:solidFill>
            <a:ln>
              <a:noFill/>
            </a:ln>
            <a:effectLst/>
          </c:spPr>
          <c:invertIfNegative val="0"/>
          <c:dLbls>
            <c:dLbl>
              <c:idx val="4"/>
              <c:layout>
                <c:manualLayout>
                  <c:x val="-1.759014707994555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746-4F89-A878-83CE8F67B48C}"/>
                </c:ext>
              </c:extLst>
            </c:dLbl>
            <c:dLbl>
              <c:idx val="5"/>
              <c:layout>
                <c:manualLayout>
                  <c:x val="-3.5180294159891114E-3"/>
                  <c:y val="-4.5732492287593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746-4F89-A878-83CE8F67B48C}"/>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Лист1!$A$2:$A$11</c:f>
              <c:strCache>
                <c:ptCount val="10"/>
                <c:pt idx="0">
                  <c:v>Русский язык</c:v>
                </c:pt>
                <c:pt idx="1">
                  <c:v>Математика</c:v>
                </c:pt>
                <c:pt idx="2">
                  <c:v>Физика</c:v>
                </c:pt>
                <c:pt idx="3">
                  <c:v>Химия</c:v>
                </c:pt>
                <c:pt idx="4">
                  <c:v>История</c:v>
                </c:pt>
                <c:pt idx="5">
                  <c:v>География</c:v>
                </c:pt>
                <c:pt idx="6">
                  <c:v>Английский язык</c:v>
                </c:pt>
                <c:pt idx="7">
                  <c:v>Обществознание</c:v>
                </c:pt>
                <c:pt idx="8">
                  <c:v>Литература</c:v>
                </c:pt>
                <c:pt idx="9">
                  <c:v>Биология</c:v>
                </c:pt>
              </c:strCache>
            </c:strRef>
          </c:cat>
          <c:val>
            <c:numRef>
              <c:f>Лист1!$C$2:$C$11</c:f>
              <c:numCache>
                <c:formatCode>General</c:formatCode>
                <c:ptCount val="10"/>
                <c:pt idx="0">
                  <c:v>2513</c:v>
                </c:pt>
                <c:pt idx="1">
                  <c:v>3484</c:v>
                </c:pt>
                <c:pt idx="2">
                  <c:v>615</c:v>
                </c:pt>
                <c:pt idx="3">
                  <c:v>569</c:v>
                </c:pt>
                <c:pt idx="4">
                  <c:v>347</c:v>
                </c:pt>
                <c:pt idx="5">
                  <c:v>288</c:v>
                </c:pt>
                <c:pt idx="6">
                  <c:v>273</c:v>
                </c:pt>
                <c:pt idx="7">
                  <c:v>538</c:v>
                </c:pt>
                <c:pt idx="8">
                  <c:v>679</c:v>
                </c:pt>
                <c:pt idx="9">
                  <c:v>509</c:v>
                </c:pt>
              </c:numCache>
            </c:numRef>
          </c:val>
          <c:extLst>
            <c:ext xmlns:c16="http://schemas.microsoft.com/office/drawing/2014/chart" uri="{C3380CC4-5D6E-409C-BE32-E72D297353CC}">
              <c16:uniqueId val="{00000001-B405-469A-AD8D-0B41522754EE}"/>
            </c:ext>
          </c:extLst>
        </c:ser>
        <c:ser>
          <c:idx val="2"/>
          <c:order val="2"/>
          <c:tx>
            <c:strRef>
              <c:f>Лист1!$D$1</c:f>
              <c:strCache>
                <c:ptCount val="1"/>
                <c:pt idx="0">
                  <c:v>"4"</c:v>
                </c:pt>
              </c:strCache>
            </c:strRef>
          </c:tx>
          <c:spPr>
            <a:solidFill>
              <a:schemeClr val="accent3"/>
            </a:solidFill>
            <a:ln>
              <a:noFill/>
            </a:ln>
            <a:effectLst/>
          </c:spPr>
          <c:invertIfNegative val="0"/>
          <c:dLbls>
            <c:dLbl>
              <c:idx val="4"/>
              <c:layout>
                <c:manualLayout>
                  <c:x val="3.518029415989111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802-4E54-84CC-7444FC91FCBB}"/>
                </c:ext>
              </c:extLst>
            </c:dLbl>
            <c:dLbl>
              <c:idx val="5"/>
              <c:layout>
                <c:manualLayout>
                  <c:x val="-1.7590147079945557E-3"/>
                  <c:y val="-2.2866246143796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746-4F89-A878-83CE8F67B48C}"/>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Лист1!$A$2:$A$11</c:f>
              <c:strCache>
                <c:ptCount val="10"/>
                <c:pt idx="0">
                  <c:v>Русский язык</c:v>
                </c:pt>
                <c:pt idx="1">
                  <c:v>Математика</c:v>
                </c:pt>
                <c:pt idx="2">
                  <c:v>Физика</c:v>
                </c:pt>
                <c:pt idx="3">
                  <c:v>Химия</c:v>
                </c:pt>
                <c:pt idx="4">
                  <c:v>История</c:v>
                </c:pt>
                <c:pt idx="5">
                  <c:v>География</c:v>
                </c:pt>
                <c:pt idx="6">
                  <c:v>Английский язык</c:v>
                </c:pt>
                <c:pt idx="7">
                  <c:v>Обществознание</c:v>
                </c:pt>
                <c:pt idx="8">
                  <c:v>Литература</c:v>
                </c:pt>
                <c:pt idx="9">
                  <c:v>Биология</c:v>
                </c:pt>
              </c:strCache>
            </c:strRef>
          </c:cat>
          <c:val>
            <c:numRef>
              <c:f>Лист1!$D$2:$D$11</c:f>
              <c:numCache>
                <c:formatCode>General</c:formatCode>
                <c:ptCount val="10"/>
                <c:pt idx="0">
                  <c:v>3263</c:v>
                </c:pt>
                <c:pt idx="1">
                  <c:v>3252</c:v>
                </c:pt>
                <c:pt idx="2">
                  <c:v>950</c:v>
                </c:pt>
                <c:pt idx="3">
                  <c:v>778</c:v>
                </c:pt>
                <c:pt idx="4">
                  <c:v>864</c:v>
                </c:pt>
                <c:pt idx="5">
                  <c:v>950</c:v>
                </c:pt>
                <c:pt idx="6">
                  <c:v>938</c:v>
                </c:pt>
                <c:pt idx="7">
                  <c:v>843</c:v>
                </c:pt>
                <c:pt idx="8">
                  <c:v>601</c:v>
                </c:pt>
                <c:pt idx="9">
                  <c:v>896</c:v>
                </c:pt>
              </c:numCache>
            </c:numRef>
          </c:val>
          <c:extLst>
            <c:ext xmlns:c16="http://schemas.microsoft.com/office/drawing/2014/chart" uri="{C3380CC4-5D6E-409C-BE32-E72D297353CC}">
              <c16:uniqueId val="{00000002-B405-469A-AD8D-0B41522754EE}"/>
            </c:ext>
          </c:extLst>
        </c:ser>
        <c:ser>
          <c:idx val="3"/>
          <c:order val="3"/>
          <c:tx>
            <c:strRef>
              <c:f>Лист1!$E$1</c:f>
              <c:strCache>
                <c:ptCount val="1"/>
                <c:pt idx="0">
                  <c:v>"5"</c:v>
                </c:pt>
              </c:strCache>
            </c:strRef>
          </c:tx>
          <c:spPr>
            <a:solidFill>
              <a:schemeClr val="accent4"/>
            </a:solidFill>
            <a:ln>
              <a:noFill/>
            </a:ln>
            <a:effectLst/>
          </c:spPr>
          <c:invertIfNegative val="0"/>
          <c:dLbls>
            <c:dLbl>
              <c:idx val="2"/>
              <c:layout>
                <c:manualLayout>
                  <c:x val="3.778656227521475E-2"/>
                  <c:y val="-7.05325153300558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746-4F89-A878-83CE8F67B48C}"/>
                </c:ext>
              </c:extLst>
            </c:dLbl>
            <c:dLbl>
              <c:idx val="3"/>
              <c:layout>
                <c:manualLayout>
                  <c:x val="4.4956397443990548E-2"/>
                  <c:y val="-4.573306900607797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746-4F89-A878-83CE8F67B48C}"/>
                </c:ext>
              </c:extLst>
            </c:dLbl>
            <c:dLbl>
              <c:idx val="4"/>
              <c:layout>
                <c:manualLayout>
                  <c:x val="-1.7589454554469968E-3"/>
                  <c:y val="-8.4782488039930512E-17"/>
                </c:manualLayout>
              </c:layout>
              <c:showLegendKey val="0"/>
              <c:showVal val="1"/>
              <c:showCatName val="0"/>
              <c:showSerName val="0"/>
              <c:showPercent val="0"/>
              <c:showBubbleSize val="0"/>
              <c:extLst>
                <c:ext xmlns:c15="http://schemas.microsoft.com/office/drawing/2012/chart" uri="{CE6537A1-D6FC-4f65-9D91-7224C49458BB}">
                  <c15:layout>
                    <c:manualLayout>
                      <c:w val="3.8627962987560431E-2"/>
                      <c:h val="3.6174401399486286E-2"/>
                    </c:manualLayout>
                  </c15:layout>
                </c:ext>
                <c:ext xmlns:c16="http://schemas.microsoft.com/office/drawing/2014/chart" uri="{C3380CC4-5D6E-409C-BE32-E72D297353CC}">
                  <c16:uniqueId val="{00000008-E746-4F89-A878-83CE8F67B48C}"/>
                </c:ext>
              </c:extLst>
            </c:dLbl>
            <c:dLbl>
              <c:idx val="5"/>
              <c:layout>
                <c:manualLayout>
                  <c:x val="0"/>
                  <c:y val="-1.82487765417930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746-4F89-A878-83CE8F67B48C}"/>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Лист1!$A$2:$A$11</c:f>
              <c:strCache>
                <c:ptCount val="10"/>
                <c:pt idx="0">
                  <c:v>Русский язык</c:v>
                </c:pt>
                <c:pt idx="1">
                  <c:v>Математика</c:v>
                </c:pt>
                <c:pt idx="2">
                  <c:v>Физика</c:v>
                </c:pt>
                <c:pt idx="3">
                  <c:v>Химия</c:v>
                </c:pt>
                <c:pt idx="4">
                  <c:v>История</c:v>
                </c:pt>
                <c:pt idx="5">
                  <c:v>География</c:v>
                </c:pt>
                <c:pt idx="6">
                  <c:v>Английский язык</c:v>
                </c:pt>
                <c:pt idx="7">
                  <c:v>Обществознание</c:v>
                </c:pt>
                <c:pt idx="8">
                  <c:v>Литература</c:v>
                </c:pt>
                <c:pt idx="9">
                  <c:v>Биология</c:v>
                </c:pt>
              </c:strCache>
            </c:strRef>
          </c:cat>
          <c:val>
            <c:numRef>
              <c:f>Лист1!$E$2:$E$11</c:f>
              <c:numCache>
                <c:formatCode>General</c:formatCode>
                <c:ptCount val="10"/>
                <c:pt idx="0">
                  <c:v>1042</c:v>
                </c:pt>
                <c:pt idx="1">
                  <c:v>424</c:v>
                </c:pt>
                <c:pt idx="2">
                  <c:v>359</c:v>
                </c:pt>
                <c:pt idx="3">
                  <c:v>279</c:v>
                </c:pt>
                <c:pt idx="4">
                  <c:v>564</c:v>
                </c:pt>
                <c:pt idx="5">
                  <c:v>392</c:v>
                </c:pt>
                <c:pt idx="6">
                  <c:v>584</c:v>
                </c:pt>
                <c:pt idx="7">
                  <c:v>202</c:v>
                </c:pt>
                <c:pt idx="8">
                  <c:v>410</c:v>
                </c:pt>
                <c:pt idx="9">
                  <c:v>401</c:v>
                </c:pt>
              </c:numCache>
            </c:numRef>
          </c:val>
          <c:extLst>
            <c:ext xmlns:c16="http://schemas.microsoft.com/office/drawing/2014/chart" uri="{C3380CC4-5D6E-409C-BE32-E72D297353CC}">
              <c16:uniqueId val="{00000003-B405-469A-AD8D-0B41522754EE}"/>
            </c:ext>
          </c:extLst>
        </c:ser>
        <c:dLbls>
          <c:showLegendKey val="0"/>
          <c:showVal val="0"/>
          <c:showCatName val="0"/>
          <c:showSerName val="0"/>
          <c:showPercent val="0"/>
          <c:showBubbleSize val="0"/>
        </c:dLbls>
        <c:gapWidth val="150"/>
        <c:overlap val="100"/>
        <c:axId val="1358290175"/>
        <c:axId val="1446896543"/>
      </c:barChart>
      <c:catAx>
        <c:axId val="13582901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ru-RU"/>
          </a:p>
        </c:txPr>
        <c:crossAx val="1446896543"/>
        <c:crosses val="autoZero"/>
        <c:auto val="1"/>
        <c:lblAlgn val="ctr"/>
        <c:lblOffset val="100"/>
        <c:noMultiLvlLbl val="0"/>
      </c:catAx>
      <c:valAx>
        <c:axId val="1446896543"/>
        <c:scaling>
          <c:orientation val="minMax"/>
          <c:max val="75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58290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Дальнереченский муниципальный округ</c:v>
                </c:pt>
                <c:pt idx="13">
                  <c:v>Фокино</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Лист1!$D$2:$D$34</c:f>
              <c:numCache>
                <c:formatCode>General</c:formatCode>
                <c:ptCount val="33"/>
                <c:pt idx="0">
                  <c:v>20.91</c:v>
                </c:pt>
                <c:pt idx="1">
                  <c:v>18.18</c:v>
                </c:pt>
                <c:pt idx="2">
                  <c:v>28.21</c:v>
                </c:pt>
                <c:pt idx="3">
                  <c:v>4.4400000000000004</c:v>
                </c:pt>
                <c:pt idx="4">
                  <c:v>13.79</c:v>
                </c:pt>
                <c:pt idx="5">
                  <c:v>10.53</c:v>
                </c:pt>
                <c:pt idx="6">
                  <c:v>12.5</c:v>
                </c:pt>
                <c:pt idx="7">
                  <c:v>20</c:v>
                </c:pt>
                <c:pt idx="8">
                  <c:v>31.25</c:v>
                </c:pt>
                <c:pt idx="9">
                  <c:v>25</c:v>
                </c:pt>
                <c:pt idx="10">
                  <c:v>0</c:v>
                </c:pt>
                <c:pt idx="11">
                  <c:v>40</c:v>
                </c:pt>
                <c:pt idx="12">
                  <c:v>11.76</c:v>
                </c:pt>
                <c:pt idx="13">
                  <c:v>35.42</c:v>
                </c:pt>
                <c:pt idx="14">
                  <c:v>14.81</c:v>
                </c:pt>
                <c:pt idx="15">
                  <c:v>10.199999999999999</c:v>
                </c:pt>
                <c:pt idx="16">
                  <c:v>19.23</c:v>
                </c:pt>
                <c:pt idx="17">
                  <c:v>44.44</c:v>
                </c:pt>
                <c:pt idx="18">
                  <c:v>10.49</c:v>
                </c:pt>
                <c:pt idx="19">
                  <c:v>16.670000000000002</c:v>
                </c:pt>
                <c:pt idx="20">
                  <c:v>12.5</c:v>
                </c:pt>
                <c:pt idx="21">
                  <c:v>40</c:v>
                </c:pt>
                <c:pt idx="22">
                  <c:v>7.69</c:v>
                </c:pt>
                <c:pt idx="23">
                  <c:v>0</c:v>
                </c:pt>
                <c:pt idx="24">
                  <c:v>7.78</c:v>
                </c:pt>
                <c:pt idx="25">
                  <c:v>7.14</c:v>
                </c:pt>
                <c:pt idx="26">
                  <c:v>7.14</c:v>
                </c:pt>
                <c:pt idx="27">
                  <c:v>24.39</c:v>
                </c:pt>
                <c:pt idx="28">
                  <c:v>28.57</c:v>
                </c:pt>
                <c:pt idx="29">
                  <c:v>21.2</c:v>
                </c:pt>
                <c:pt idx="30">
                  <c:v>4.17</c:v>
                </c:pt>
                <c:pt idx="31">
                  <c:v>9.52</c:v>
                </c:pt>
                <c:pt idx="32">
                  <c:v>32.93</c:v>
                </c:pt>
              </c:numCache>
            </c:numRef>
          </c:val>
          <c:extLst>
            <c:ext xmlns:c16="http://schemas.microsoft.com/office/drawing/2014/chart" uri="{C3380CC4-5D6E-409C-BE32-E72D297353CC}">
              <c16:uniqueId val="{00000000-E5D2-4CE9-B953-4EBC0A9D0FEB}"/>
            </c:ext>
          </c:extLst>
        </c:ser>
        <c:ser>
          <c:idx val="1"/>
          <c:order val="1"/>
          <c:tx>
            <c:strRef>
              <c:f>Лист1!$F$1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Дальнереченский муниципальный округ</c:v>
                </c:pt>
                <c:pt idx="13">
                  <c:v>Фокино</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Лист1!$F$2:$F$34</c:f>
              <c:numCache>
                <c:formatCode>General</c:formatCode>
                <c:ptCount val="33"/>
                <c:pt idx="0">
                  <c:v>65.56</c:v>
                </c:pt>
                <c:pt idx="1">
                  <c:v>72.73</c:v>
                </c:pt>
                <c:pt idx="2">
                  <c:v>56.57</c:v>
                </c:pt>
                <c:pt idx="3">
                  <c:v>81.11</c:v>
                </c:pt>
                <c:pt idx="4">
                  <c:v>82.76</c:v>
                </c:pt>
                <c:pt idx="5">
                  <c:v>89.47</c:v>
                </c:pt>
                <c:pt idx="6">
                  <c:v>79.17</c:v>
                </c:pt>
                <c:pt idx="7">
                  <c:v>80</c:v>
                </c:pt>
                <c:pt idx="8">
                  <c:v>56.25</c:v>
                </c:pt>
                <c:pt idx="9">
                  <c:v>75</c:v>
                </c:pt>
                <c:pt idx="10">
                  <c:v>100</c:v>
                </c:pt>
                <c:pt idx="11">
                  <c:v>60</c:v>
                </c:pt>
                <c:pt idx="12">
                  <c:v>76.47</c:v>
                </c:pt>
                <c:pt idx="13">
                  <c:v>52.08</c:v>
                </c:pt>
                <c:pt idx="14">
                  <c:v>72.22</c:v>
                </c:pt>
                <c:pt idx="15">
                  <c:v>69.39</c:v>
                </c:pt>
                <c:pt idx="16">
                  <c:v>78.849999999999994</c:v>
                </c:pt>
                <c:pt idx="17">
                  <c:v>50</c:v>
                </c:pt>
                <c:pt idx="18">
                  <c:v>84.57</c:v>
                </c:pt>
                <c:pt idx="19">
                  <c:v>83.33</c:v>
                </c:pt>
                <c:pt idx="20">
                  <c:v>85</c:v>
                </c:pt>
                <c:pt idx="21">
                  <c:v>40</c:v>
                </c:pt>
                <c:pt idx="22">
                  <c:v>84.62</c:v>
                </c:pt>
                <c:pt idx="23">
                  <c:v>0</c:v>
                </c:pt>
                <c:pt idx="24">
                  <c:v>67.78</c:v>
                </c:pt>
                <c:pt idx="25">
                  <c:v>85.71</c:v>
                </c:pt>
                <c:pt idx="26">
                  <c:v>42.86</c:v>
                </c:pt>
                <c:pt idx="27">
                  <c:v>73.17</c:v>
                </c:pt>
                <c:pt idx="28">
                  <c:v>64.290000000000006</c:v>
                </c:pt>
                <c:pt idx="29">
                  <c:v>54.89</c:v>
                </c:pt>
                <c:pt idx="30">
                  <c:v>58.33</c:v>
                </c:pt>
                <c:pt idx="31">
                  <c:v>76.19</c:v>
                </c:pt>
                <c:pt idx="32">
                  <c:v>57.32</c:v>
                </c:pt>
              </c:numCache>
            </c:numRef>
          </c:val>
          <c:extLst>
            <c:ext xmlns:c16="http://schemas.microsoft.com/office/drawing/2014/chart" uri="{C3380CC4-5D6E-409C-BE32-E72D297353CC}">
              <c16:uniqueId val="{00000001-E5D2-4CE9-B953-4EBC0A9D0FEB}"/>
            </c:ext>
          </c:extLst>
        </c:ser>
        <c:ser>
          <c:idx val="2"/>
          <c:order val="2"/>
          <c:tx>
            <c:strRef>
              <c:f>Лист1!$H$1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5D2-4CE9-B953-4EBC0A9D0FEB}"/>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5D2-4CE9-B953-4EBC0A9D0FEB}"/>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Дальнереченский муниципальный округ</c:v>
                </c:pt>
                <c:pt idx="13">
                  <c:v>Фокино</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Лист1!$H$2:$H$34</c:f>
              <c:numCache>
                <c:formatCode>General</c:formatCode>
                <c:ptCount val="33"/>
                <c:pt idx="0">
                  <c:v>13.53</c:v>
                </c:pt>
                <c:pt idx="1">
                  <c:v>9.09</c:v>
                </c:pt>
                <c:pt idx="2">
                  <c:v>15.22</c:v>
                </c:pt>
                <c:pt idx="3">
                  <c:v>14.44</c:v>
                </c:pt>
                <c:pt idx="4">
                  <c:v>3.45</c:v>
                </c:pt>
                <c:pt idx="5">
                  <c:v>0</c:v>
                </c:pt>
                <c:pt idx="6">
                  <c:v>8.33</c:v>
                </c:pt>
                <c:pt idx="7">
                  <c:v>0</c:v>
                </c:pt>
                <c:pt idx="8">
                  <c:v>12.5</c:v>
                </c:pt>
                <c:pt idx="9">
                  <c:v>0</c:v>
                </c:pt>
                <c:pt idx="10">
                  <c:v>0</c:v>
                </c:pt>
                <c:pt idx="11">
                  <c:v>0</c:v>
                </c:pt>
                <c:pt idx="12">
                  <c:v>11.76</c:v>
                </c:pt>
                <c:pt idx="13">
                  <c:v>12.5</c:v>
                </c:pt>
                <c:pt idx="14">
                  <c:v>12.96</c:v>
                </c:pt>
                <c:pt idx="15">
                  <c:v>20.41</c:v>
                </c:pt>
                <c:pt idx="16">
                  <c:v>1.92</c:v>
                </c:pt>
                <c:pt idx="17">
                  <c:v>5.56</c:v>
                </c:pt>
                <c:pt idx="18">
                  <c:v>4.9400000000000004</c:v>
                </c:pt>
                <c:pt idx="19">
                  <c:v>0</c:v>
                </c:pt>
                <c:pt idx="20">
                  <c:v>2.5</c:v>
                </c:pt>
                <c:pt idx="21">
                  <c:v>20</c:v>
                </c:pt>
                <c:pt idx="22">
                  <c:v>7.69</c:v>
                </c:pt>
                <c:pt idx="23">
                  <c:v>100</c:v>
                </c:pt>
                <c:pt idx="24">
                  <c:v>24.44</c:v>
                </c:pt>
                <c:pt idx="25">
                  <c:v>7.14</c:v>
                </c:pt>
                <c:pt idx="26">
                  <c:v>50</c:v>
                </c:pt>
                <c:pt idx="27">
                  <c:v>2.44</c:v>
                </c:pt>
                <c:pt idx="28">
                  <c:v>7.14</c:v>
                </c:pt>
                <c:pt idx="29">
                  <c:v>23.91</c:v>
                </c:pt>
                <c:pt idx="30">
                  <c:v>37.5</c:v>
                </c:pt>
                <c:pt idx="31">
                  <c:v>14.29</c:v>
                </c:pt>
                <c:pt idx="32">
                  <c:v>9.76</c:v>
                </c:pt>
              </c:numCache>
            </c:numRef>
          </c:val>
          <c:extLst>
            <c:ext xmlns:c16="http://schemas.microsoft.com/office/drawing/2014/chart" uri="{C3380CC4-5D6E-409C-BE32-E72D297353CC}">
              <c16:uniqueId val="{00000004-E5D2-4CE9-B953-4EBC0A9D0FEB}"/>
            </c:ext>
          </c:extLst>
        </c:ser>
        <c:dLbls>
          <c:dLblPos val="ctr"/>
          <c:showLegendKey val="0"/>
          <c:showVal val="1"/>
          <c:showCatName val="0"/>
          <c:showSerName val="0"/>
          <c:showPercent val="0"/>
          <c:showBubbleSize val="0"/>
        </c:dLbls>
        <c:gapWidth val="50"/>
        <c:overlap val="100"/>
        <c:axId val="378555264"/>
        <c:axId val="378556048"/>
      </c:barChart>
      <c:catAx>
        <c:axId val="37855526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78556048"/>
        <c:crosses val="autoZero"/>
        <c:auto val="1"/>
        <c:lblAlgn val="ctr"/>
        <c:lblOffset val="100"/>
        <c:noMultiLvlLbl val="0"/>
      </c:catAx>
      <c:valAx>
        <c:axId val="37855604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785552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2025</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Ханкайский МО</c:v>
                </c:pt>
                <c:pt idx="10">
                  <c:v>Большой Камень ГО</c:v>
                </c:pt>
                <c:pt idx="11">
                  <c:v>Дальнереченский МР</c:v>
                </c:pt>
                <c:pt idx="12">
                  <c:v>ЗАТО Фокино</c:v>
                </c:pt>
                <c:pt idx="13">
                  <c:v>Дальнереченский ГО</c:v>
                </c:pt>
                <c:pt idx="14">
                  <c:v>Михайловский МР</c:v>
                </c:pt>
                <c:pt idx="15">
                  <c:v>Пожарский МО</c:v>
                </c:pt>
              </c:strCache>
            </c:strRef>
          </c:cat>
          <c:val>
            <c:numRef>
              <c:f>Лист1!$B$2:$B$17</c:f>
              <c:numCache>
                <c:formatCode>General</c:formatCode>
                <c:ptCount val="16"/>
                <c:pt idx="1">
                  <c:v>62.92</c:v>
                </c:pt>
                <c:pt idx="2">
                  <c:v>69.42</c:v>
                </c:pt>
                <c:pt idx="3">
                  <c:v>64.11</c:v>
                </c:pt>
                <c:pt idx="4">
                  <c:v>95.240000000000009</c:v>
                </c:pt>
                <c:pt idx="5">
                  <c:v>74.41</c:v>
                </c:pt>
                <c:pt idx="6">
                  <c:v>51.85</c:v>
                </c:pt>
                <c:pt idx="7">
                  <c:v>61.11</c:v>
                </c:pt>
                <c:pt idx="8">
                  <c:v>80</c:v>
                </c:pt>
                <c:pt idx="9">
                  <c:v>50</c:v>
                </c:pt>
                <c:pt idx="10">
                  <c:v>84.38</c:v>
                </c:pt>
                <c:pt idx="11">
                  <c:v>70</c:v>
                </c:pt>
                <c:pt idx="12">
                  <c:v>70.97</c:v>
                </c:pt>
                <c:pt idx="13">
                  <c:v>69.44</c:v>
                </c:pt>
                <c:pt idx="14">
                  <c:v>25</c:v>
                </c:pt>
                <c:pt idx="15">
                  <c:v>71.430000000000007</c:v>
                </c:pt>
              </c:numCache>
            </c:numRef>
          </c:val>
          <c:extLst>
            <c:ext xmlns:c16="http://schemas.microsoft.com/office/drawing/2014/chart" uri="{C3380CC4-5D6E-409C-BE32-E72D297353CC}">
              <c16:uniqueId val="{00000000-A6E3-4B50-BB39-76DCA54EDEED}"/>
            </c:ext>
          </c:extLst>
        </c:ser>
        <c:ser>
          <c:idx val="1"/>
          <c:order val="1"/>
          <c:tx>
            <c:strRef>
              <c:f>Лист1!$C$1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Ханкайский МО</c:v>
                </c:pt>
                <c:pt idx="10">
                  <c:v>Большой Камень ГО</c:v>
                </c:pt>
                <c:pt idx="11">
                  <c:v>Дальнереченский МР</c:v>
                </c:pt>
                <c:pt idx="12">
                  <c:v>ЗАТО Фокино</c:v>
                </c:pt>
                <c:pt idx="13">
                  <c:v>Дальнереченский ГО</c:v>
                </c:pt>
                <c:pt idx="14">
                  <c:v>Михайловский МР</c:v>
                </c:pt>
                <c:pt idx="15">
                  <c:v>Пожарский МО</c:v>
                </c:pt>
              </c:strCache>
            </c:strRef>
          </c:cat>
          <c:val>
            <c:numRef>
              <c:f>Лист1!$C$2:$C$17</c:f>
              <c:numCache>
                <c:formatCode>General</c:formatCode>
                <c:ptCount val="16"/>
                <c:pt idx="0">
                  <c:v>100</c:v>
                </c:pt>
                <c:pt idx="1">
                  <c:v>62.45</c:v>
                </c:pt>
                <c:pt idx="2">
                  <c:v>63.929999999999993</c:v>
                </c:pt>
                <c:pt idx="3">
                  <c:v>40</c:v>
                </c:pt>
                <c:pt idx="4">
                  <c:v>71.430000000000007</c:v>
                </c:pt>
                <c:pt idx="5">
                  <c:v>55.55</c:v>
                </c:pt>
                <c:pt idx="7">
                  <c:v>20</c:v>
                </c:pt>
                <c:pt idx="8">
                  <c:v>66.66</c:v>
                </c:pt>
                <c:pt idx="9">
                  <c:v>100</c:v>
                </c:pt>
                <c:pt idx="10">
                  <c:v>94.11999999999999</c:v>
                </c:pt>
                <c:pt idx="11">
                  <c:v>56.25</c:v>
                </c:pt>
                <c:pt idx="12">
                  <c:v>54.54</c:v>
                </c:pt>
                <c:pt idx="13">
                  <c:v>38.46</c:v>
                </c:pt>
                <c:pt idx="14">
                  <c:v>73.680000000000007</c:v>
                </c:pt>
                <c:pt idx="15">
                  <c:v>47.62</c:v>
                </c:pt>
              </c:numCache>
            </c:numRef>
          </c:val>
          <c:extLst>
            <c:ext xmlns:c16="http://schemas.microsoft.com/office/drawing/2014/chart" uri="{C3380CC4-5D6E-409C-BE32-E72D297353CC}">
              <c16:uniqueId val="{00000000-B94E-48FC-8C54-FC3ADF82E436}"/>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42.849999999999994</c:v>
                </c:pt>
                <c:pt idx="1">
                  <c:v>50</c:v>
                </c:pt>
                <c:pt idx="2">
                  <c:v>78.39</c:v>
                </c:pt>
                <c:pt idx="3">
                  <c:v>59.38</c:v>
                </c:pt>
                <c:pt idx="4">
                  <c:v>50</c:v>
                </c:pt>
                <c:pt idx="5">
                  <c:v>86.48</c:v>
                </c:pt>
                <c:pt idx="6">
                  <c:v>46.66</c:v>
                </c:pt>
                <c:pt idx="7">
                  <c:v>91.67</c:v>
                </c:pt>
                <c:pt idx="8">
                  <c:v>100</c:v>
                </c:pt>
                <c:pt idx="9">
                  <c:v>69.77000000000001</c:v>
                </c:pt>
                <c:pt idx="10">
                  <c:v>80</c:v>
                </c:pt>
                <c:pt idx="11">
                  <c:v>75</c:v>
                </c:pt>
                <c:pt idx="12">
                  <c:v>69.09</c:v>
                </c:pt>
                <c:pt idx="13">
                  <c:v>50</c:v>
                </c:pt>
                <c:pt idx="14">
                  <c:v>63.260000000000005</c:v>
                </c:pt>
                <c:pt idx="15">
                  <c:v>71.430000000000007</c:v>
                </c:pt>
                <c:pt idx="16">
                  <c:v>51.67</c:v>
                </c:pt>
                <c:pt idx="17">
                  <c:v>81.73</c:v>
                </c:pt>
              </c:numCache>
            </c:numRef>
          </c:val>
          <c:extLst>
            <c:ext xmlns:c16="http://schemas.microsoft.com/office/drawing/2014/chart" uri="{C3380CC4-5D6E-409C-BE32-E72D297353CC}">
              <c16:uniqueId val="{00000000-E828-46FC-8C85-55F6E42A3EA2}"/>
            </c:ext>
          </c:extLst>
        </c:ser>
        <c:ser>
          <c:idx val="1"/>
          <c:order val="1"/>
          <c:tx>
            <c:strRef>
              <c:f>Лист1!$C$1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66.67</c:v>
                </c:pt>
                <c:pt idx="1">
                  <c:v>56.099999999999994</c:v>
                </c:pt>
                <c:pt idx="2">
                  <c:v>61.82</c:v>
                </c:pt>
                <c:pt idx="3">
                  <c:v>64.290000000000006</c:v>
                </c:pt>
                <c:pt idx="5">
                  <c:v>57.69</c:v>
                </c:pt>
                <c:pt idx="8">
                  <c:v>100</c:v>
                </c:pt>
                <c:pt idx="9">
                  <c:v>75</c:v>
                </c:pt>
                <c:pt idx="10">
                  <c:v>100</c:v>
                </c:pt>
                <c:pt idx="11">
                  <c:v>51.35</c:v>
                </c:pt>
                <c:pt idx="12">
                  <c:v>76.67</c:v>
                </c:pt>
                <c:pt idx="13">
                  <c:v>64.289999999999992</c:v>
                </c:pt>
                <c:pt idx="14">
                  <c:v>54.839999999999996</c:v>
                </c:pt>
                <c:pt idx="15">
                  <c:v>78.13</c:v>
                </c:pt>
                <c:pt idx="16">
                  <c:v>73.680000000000007</c:v>
                </c:pt>
                <c:pt idx="17">
                  <c:v>75.5</c:v>
                </c:pt>
              </c:numCache>
            </c:numRef>
          </c:val>
          <c:extLst>
            <c:ext xmlns:c16="http://schemas.microsoft.com/office/drawing/2014/chart" uri="{C3380CC4-5D6E-409C-BE32-E72D297353CC}">
              <c16:uniqueId val="{00000000-7566-4C36-A4F2-47E9B7081DFA}"/>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результатов8.xlsx]ХИМ'!$E$1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результатов8.xlsx]ХИМ'!$A$3:$A$18</c:f>
              <c:strCache>
                <c:ptCount val="16"/>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strCache>
            </c:strRef>
          </c:cat>
          <c:val>
            <c:numRef>
              <c:f>'[Ф2.2_Достижение планируемых результатов8.xlsx]ХИМ'!$E$3:$E$18</c:f>
              <c:numCache>
                <c:formatCode>General</c:formatCode>
                <c:ptCount val="16"/>
                <c:pt idx="0">
                  <c:v>80.78</c:v>
                </c:pt>
                <c:pt idx="1">
                  <c:v>77.64</c:v>
                </c:pt>
                <c:pt idx="2">
                  <c:v>66.58</c:v>
                </c:pt>
                <c:pt idx="3">
                  <c:v>65.17</c:v>
                </c:pt>
                <c:pt idx="4">
                  <c:v>83.88</c:v>
                </c:pt>
                <c:pt idx="5">
                  <c:v>53.16</c:v>
                </c:pt>
                <c:pt idx="6">
                  <c:v>81.84</c:v>
                </c:pt>
                <c:pt idx="7">
                  <c:v>41.14</c:v>
                </c:pt>
                <c:pt idx="8">
                  <c:v>67.73</c:v>
                </c:pt>
                <c:pt idx="9">
                  <c:v>45.26</c:v>
                </c:pt>
                <c:pt idx="10">
                  <c:v>58.48</c:v>
                </c:pt>
                <c:pt idx="11">
                  <c:v>78.239999999999995</c:v>
                </c:pt>
                <c:pt idx="12">
                  <c:v>72.37</c:v>
                </c:pt>
                <c:pt idx="13">
                  <c:v>50.83</c:v>
                </c:pt>
                <c:pt idx="14">
                  <c:v>50.13</c:v>
                </c:pt>
                <c:pt idx="15">
                  <c:v>24.63</c:v>
                </c:pt>
              </c:numCache>
            </c:numRef>
          </c:val>
          <c:extLst>
            <c:ext xmlns:c16="http://schemas.microsoft.com/office/drawing/2014/chart" uri="{C3380CC4-5D6E-409C-BE32-E72D297353CC}">
              <c16:uniqueId val="{00000000-0C3C-4212-A9E0-837649082BEF}"/>
            </c:ext>
          </c:extLst>
        </c:ser>
        <c:ser>
          <c:idx val="1"/>
          <c:order val="1"/>
          <c:tx>
            <c:strRef>
              <c:f>'[Ф2.2_Достижение планируемых результатов8.xlsx]ХИМ'!$F$1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результатов8.xlsx]ХИМ'!$A$3:$A$18</c:f>
              <c:strCache>
                <c:ptCount val="16"/>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strCache>
            </c:strRef>
          </c:cat>
          <c:val>
            <c:numRef>
              <c:f>'[Ф2.2_Достижение планируемых результатов8.xlsx]ХИМ'!$F$3:$F$18</c:f>
              <c:numCache>
                <c:formatCode>General</c:formatCode>
                <c:ptCount val="16"/>
                <c:pt idx="0">
                  <c:v>78.2</c:v>
                </c:pt>
                <c:pt idx="1">
                  <c:v>77.45</c:v>
                </c:pt>
                <c:pt idx="2">
                  <c:v>63.01</c:v>
                </c:pt>
                <c:pt idx="3">
                  <c:v>64.06</c:v>
                </c:pt>
                <c:pt idx="4">
                  <c:v>81.7</c:v>
                </c:pt>
                <c:pt idx="5">
                  <c:v>51.91</c:v>
                </c:pt>
                <c:pt idx="6">
                  <c:v>81.28</c:v>
                </c:pt>
                <c:pt idx="7">
                  <c:v>40.43</c:v>
                </c:pt>
                <c:pt idx="8">
                  <c:v>64.62</c:v>
                </c:pt>
                <c:pt idx="9">
                  <c:v>43.84</c:v>
                </c:pt>
                <c:pt idx="10">
                  <c:v>57.12</c:v>
                </c:pt>
                <c:pt idx="11">
                  <c:v>78.290000000000006</c:v>
                </c:pt>
                <c:pt idx="12">
                  <c:v>71.95</c:v>
                </c:pt>
                <c:pt idx="13">
                  <c:v>46.11</c:v>
                </c:pt>
                <c:pt idx="14">
                  <c:v>45.63</c:v>
                </c:pt>
                <c:pt idx="15">
                  <c:v>19.53</c:v>
                </c:pt>
              </c:numCache>
            </c:numRef>
          </c:val>
          <c:extLst>
            <c:ext xmlns:c16="http://schemas.microsoft.com/office/drawing/2014/chart" uri="{C3380CC4-5D6E-409C-BE32-E72D297353CC}">
              <c16:uniqueId val="{00000001-0C3C-4212-A9E0-837649082BEF}"/>
            </c:ext>
          </c:extLst>
        </c:ser>
        <c:dLbls>
          <c:dLblPos val="ctr"/>
          <c:showLegendKey val="0"/>
          <c:showVal val="1"/>
          <c:showCatName val="0"/>
          <c:showSerName val="0"/>
          <c:showPercent val="0"/>
          <c:showBubbleSize val="0"/>
        </c:dLbls>
        <c:gapWidth val="219"/>
        <c:overlap val="-27"/>
        <c:axId val="405774744"/>
        <c:axId val="405775528"/>
      </c:barChart>
      <c:catAx>
        <c:axId val="40577474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05775528"/>
        <c:crosses val="autoZero"/>
        <c:auto val="1"/>
        <c:lblAlgn val="ctr"/>
        <c:lblOffset val="100"/>
        <c:noMultiLvlLbl val="0"/>
      </c:catAx>
      <c:valAx>
        <c:axId val="40577552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05774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отметкам8.xlsx]ХИМ'!$E$1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отметкам8.xlsx]ХИМ'!$A$2:$A$33</c:f>
              <c:strCache>
                <c:ptCount val="32"/>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Хорольский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'[Ф3_Статистика по отметкам8.xlsx]ХИМ'!$E$2:$E$33</c:f>
              <c:numCache>
                <c:formatCode>General</c:formatCode>
                <c:ptCount val="32"/>
                <c:pt idx="0">
                  <c:v>3.15</c:v>
                </c:pt>
                <c:pt idx="1">
                  <c:v>2.75</c:v>
                </c:pt>
                <c:pt idx="2">
                  <c:v>0</c:v>
                </c:pt>
                <c:pt idx="3">
                  <c:v>3.53</c:v>
                </c:pt>
                <c:pt idx="4">
                  <c:v>0.82</c:v>
                </c:pt>
                <c:pt idx="5">
                  <c:v>5</c:v>
                </c:pt>
                <c:pt idx="6">
                  <c:v>0</c:v>
                </c:pt>
                <c:pt idx="7">
                  <c:v>3.7</c:v>
                </c:pt>
                <c:pt idx="8">
                  <c:v>20</c:v>
                </c:pt>
                <c:pt idx="9">
                  <c:v>0</c:v>
                </c:pt>
                <c:pt idx="10">
                  <c:v>0</c:v>
                </c:pt>
                <c:pt idx="11">
                  <c:v>0</c:v>
                </c:pt>
                <c:pt idx="12">
                  <c:v>0</c:v>
                </c:pt>
                <c:pt idx="13">
                  <c:v>0</c:v>
                </c:pt>
                <c:pt idx="14">
                  <c:v>0</c:v>
                </c:pt>
                <c:pt idx="15">
                  <c:v>0</c:v>
                </c:pt>
                <c:pt idx="16">
                  <c:v>0</c:v>
                </c:pt>
                <c:pt idx="17">
                  <c:v>0</c:v>
                </c:pt>
                <c:pt idx="18">
                  <c:v>0</c:v>
                </c:pt>
                <c:pt idx="19">
                  <c:v>2.73</c:v>
                </c:pt>
                <c:pt idx="20">
                  <c:v>0</c:v>
                </c:pt>
                <c:pt idx="21">
                  <c:v>5.77</c:v>
                </c:pt>
                <c:pt idx="22">
                  <c:v>0</c:v>
                </c:pt>
                <c:pt idx="23">
                  <c:v>6.25</c:v>
                </c:pt>
                <c:pt idx="24">
                  <c:v>0</c:v>
                </c:pt>
                <c:pt idx="25">
                  <c:v>8.11</c:v>
                </c:pt>
                <c:pt idx="26">
                  <c:v>3.33</c:v>
                </c:pt>
                <c:pt idx="27">
                  <c:v>0</c:v>
                </c:pt>
                <c:pt idx="28">
                  <c:v>3.23</c:v>
                </c:pt>
                <c:pt idx="29">
                  <c:v>3.13</c:v>
                </c:pt>
                <c:pt idx="30">
                  <c:v>0</c:v>
                </c:pt>
                <c:pt idx="31">
                  <c:v>2.65</c:v>
                </c:pt>
              </c:numCache>
            </c:numRef>
          </c:val>
          <c:extLst>
            <c:ext xmlns:c16="http://schemas.microsoft.com/office/drawing/2014/chart" uri="{C3380CC4-5D6E-409C-BE32-E72D297353CC}">
              <c16:uniqueId val="{00000000-7413-4FC0-9BF2-A8AE602B9A30}"/>
            </c:ext>
          </c:extLst>
        </c:ser>
        <c:ser>
          <c:idx val="1"/>
          <c:order val="1"/>
          <c:tx>
            <c:strRef>
              <c:f>'[Ф3_Статистика по отметкам8.xlsx]ХИМ'!$F$1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отметкам8.xlsx]ХИМ'!$A$2:$A$33</c:f>
              <c:strCache>
                <c:ptCount val="32"/>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Хорольский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'[Ф3_Статистика по отметкам8.xlsx]ХИМ'!$F$2:$F$33</c:f>
              <c:numCache>
                <c:formatCode>General</c:formatCode>
                <c:ptCount val="32"/>
                <c:pt idx="0">
                  <c:v>29.59</c:v>
                </c:pt>
                <c:pt idx="1">
                  <c:v>34.03</c:v>
                </c:pt>
                <c:pt idx="2">
                  <c:v>0</c:v>
                </c:pt>
                <c:pt idx="3">
                  <c:v>34.020000000000003</c:v>
                </c:pt>
                <c:pt idx="4">
                  <c:v>35.25</c:v>
                </c:pt>
                <c:pt idx="5">
                  <c:v>55</c:v>
                </c:pt>
                <c:pt idx="6">
                  <c:v>28.57</c:v>
                </c:pt>
                <c:pt idx="7">
                  <c:v>40.74</c:v>
                </c:pt>
                <c:pt idx="8">
                  <c:v>60</c:v>
                </c:pt>
                <c:pt idx="9">
                  <c:v>33.33</c:v>
                </c:pt>
                <c:pt idx="10">
                  <c:v>0</c:v>
                </c:pt>
                <c:pt idx="11">
                  <c:v>5.88</c:v>
                </c:pt>
                <c:pt idx="12">
                  <c:v>43.75</c:v>
                </c:pt>
                <c:pt idx="13">
                  <c:v>45.45</c:v>
                </c:pt>
                <c:pt idx="14">
                  <c:v>61.54</c:v>
                </c:pt>
                <c:pt idx="15">
                  <c:v>26.32</c:v>
                </c:pt>
                <c:pt idx="16">
                  <c:v>52.38</c:v>
                </c:pt>
                <c:pt idx="17">
                  <c:v>33.33</c:v>
                </c:pt>
                <c:pt idx="18">
                  <c:v>43.9</c:v>
                </c:pt>
                <c:pt idx="19">
                  <c:v>35.450000000000003</c:v>
                </c:pt>
                <c:pt idx="20">
                  <c:v>35.71</c:v>
                </c:pt>
                <c:pt idx="21">
                  <c:v>36.54</c:v>
                </c:pt>
                <c:pt idx="22">
                  <c:v>0</c:v>
                </c:pt>
                <c:pt idx="23">
                  <c:v>18.75</c:v>
                </c:pt>
                <c:pt idx="24">
                  <c:v>0</c:v>
                </c:pt>
                <c:pt idx="25">
                  <c:v>40.54</c:v>
                </c:pt>
                <c:pt idx="26">
                  <c:v>20</c:v>
                </c:pt>
                <c:pt idx="27">
                  <c:v>35.71</c:v>
                </c:pt>
                <c:pt idx="28">
                  <c:v>41.94</c:v>
                </c:pt>
                <c:pt idx="29">
                  <c:v>18.75</c:v>
                </c:pt>
                <c:pt idx="30">
                  <c:v>26.32</c:v>
                </c:pt>
                <c:pt idx="31">
                  <c:v>21.85</c:v>
                </c:pt>
              </c:numCache>
            </c:numRef>
          </c:val>
          <c:extLst>
            <c:ext xmlns:c16="http://schemas.microsoft.com/office/drawing/2014/chart" uri="{C3380CC4-5D6E-409C-BE32-E72D297353CC}">
              <c16:uniqueId val="{00000001-7413-4FC0-9BF2-A8AE602B9A30}"/>
            </c:ext>
          </c:extLst>
        </c:ser>
        <c:ser>
          <c:idx val="2"/>
          <c:order val="2"/>
          <c:tx>
            <c:strRef>
              <c:f>'[Ф3_Статистика по отметкам8.xlsx]ХИМ'!$G$1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отметкам8.xlsx]ХИМ'!$A$2:$A$33</c:f>
              <c:strCache>
                <c:ptCount val="32"/>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Хорольский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'[Ф3_Статистика по отметкам8.xlsx]ХИМ'!$G$2:$G$33</c:f>
              <c:numCache>
                <c:formatCode>General</c:formatCode>
                <c:ptCount val="32"/>
                <c:pt idx="0">
                  <c:v>44.33</c:v>
                </c:pt>
                <c:pt idx="1">
                  <c:v>46.53</c:v>
                </c:pt>
                <c:pt idx="2">
                  <c:v>50</c:v>
                </c:pt>
                <c:pt idx="3">
                  <c:v>46.06</c:v>
                </c:pt>
                <c:pt idx="4">
                  <c:v>41.8</c:v>
                </c:pt>
                <c:pt idx="5">
                  <c:v>30</c:v>
                </c:pt>
                <c:pt idx="6">
                  <c:v>57.14</c:v>
                </c:pt>
                <c:pt idx="7">
                  <c:v>44.44</c:v>
                </c:pt>
                <c:pt idx="8">
                  <c:v>20</c:v>
                </c:pt>
                <c:pt idx="9">
                  <c:v>45.83</c:v>
                </c:pt>
                <c:pt idx="10">
                  <c:v>100</c:v>
                </c:pt>
                <c:pt idx="11">
                  <c:v>64.709999999999994</c:v>
                </c:pt>
                <c:pt idx="12">
                  <c:v>56.25</c:v>
                </c:pt>
                <c:pt idx="13">
                  <c:v>36.36</c:v>
                </c:pt>
                <c:pt idx="14">
                  <c:v>30.77</c:v>
                </c:pt>
                <c:pt idx="15">
                  <c:v>52.63</c:v>
                </c:pt>
                <c:pt idx="16">
                  <c:v>33.33</c:v>
                </c:pt>
                <c:pt idx="17">
                  <c:v>41.67</c:v>
                </c:pt>
                <c:pt idx="18">
                  <c:v>43.9</c:v>
                </c:pt>
                <c:pt idx="19">
                  <c:v>50</c:v>
                </c:pt>
                <c:pt idx="20">
                  <c:v>64.290000000000006</c:v>
                </c:pt>
                <c:pt idx="21">
                  <c:v>40.380000000000003</c:v>
                </c:pt>
                <c:pt idx="22">
                  <c:v>100</c:v>
                </c:pt>
                <c:pt idx="23">
                  <c:v>31.25</c:v>
                </c:pt>
                <c:pt idx="24">
                  <c:v>75</c:v>
                </c:pt>
                <c:pt idx="25">
                  <c:v>43.24</c:v>
                </c:pt>
                <c:pt idx="26">
                  <c:v>56.67</c:v>
                </c:pt>
                <c:pt idx="27">
                  <c:v>46.43</c:v>
                </c:pt>
                <c:pt idx="28">
                  <c:v>43.23</c:v>
                </c:pt>
                <c:pt idx="29">
                  <c:v>62.5</c:v>
                </c:pt>
                <c:pt idx="30">
                  <c:v>68.42</c:v>
                </c:pt>
                <c:pt idx="31">
                  <c:v>45.7</c:v>
                </c:pt>
              </c:numCache>
            </c:numRef>
          </c:val>
          <c:extLst>
            <c:ext xmlns:c16="http://schemas.microsoft.com/office/drawing/2014/chart" uri="{C3380CC4-5D6E-409C-BE32-E72D297353CC}">
              <c16:uniqueId val="{00000002-7413-4FC0-9BF2-A8AE602B9A30}"/>
            </c:ext>
          </c:extLst>
        </c:ser>
        <c:ser>
          <c:idx val="3"/>
          <c:order val="3"/>
          <c:tx>
            <c:strRef>
              <c:f>'[Ф3_Статистика по отметкам8.xlsx]ХИМ'!$H$1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отметкам8.xlsx]ХИМ'!$A$2:$A$33</c:f>
              <c:strCache>
                <c:ptCount val="32"/>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Хорольский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'[Ф3_Статистика по отметкам8.xlsx]ХИМ'!$H$2:$H$33</c:f>
              <c:numCache>
                <c:formatCode>General</c:formatCode>
                <c:ptCount val="32"/>
                <c:pt idx="0">
                  <c:v>22.93</c:v>
                </c:pt>
                <c:pt idx="1">
                  <c:v>16.690000000000001</c:v>
                </c:pt>
                <c:pt idx="2">
                  <c:v>50</c:v>
                </c:pt>
                <c:pt idx="3">
                  <c:v>16.39</c:v>
                </c:pt>
                <c:pt idx="4">
                  <c:v>22.13</c:v>
                </c:pt>
                <c:pt idx="5">
                  <c:v>10</c:v>
                </c:pt>
                <c:pt idx="6">
                  <c:v>14.29</c:v>
                </c:pt>
                <c:pt idx="7">
                  <c:v>11.11</c:v>
                </c:pt>
                <c:pt idx="8">
                  <c:v>0</c:v>
                </c:pt>
                <c:pt idx="9">
                  <c:v>20.83</c:v>
                </c:pt>
                <c:pt idx="10">
                  <c:v>0</c:v>
                </c:pt>
                <c:pt idx="11">
                  <c:v>29.41</c:v>
                </c:pt>
                <c:pt idx="12">
                  <c:v>0</c:v>
                </c:pt>
                <c:pt idx="13">
                  <c:v>18.18</c:v>
                </c:pt>
                <c:pt idx="14">
                  <c:v>7.69</c:v>
                </c:pt>
                <c:pt idx="15">
                  <c:v>21.05</c:v>
                </c:pt>
                <c:pt idx="16">
                  <c:v>14.29</c:v>
                </c:pt>
                <c:pt idx="17">
                  <c:v>25</c:v>
                </c:pt>
                <c:pt idx="18">
                  <c:v>12.2</c:v>
                </c:pt>
                <c:pt idx="19">
                  <c:v>11.82</c:v>
                </c:pt>
                <c:pt idx="20">
                  <c:v>0</c:v>
                </c:pt>
                <c:pt idx="21">
                  <c:v>17.309999999999999</c:v>
                </c:pt>
                <c:pt idx="22">
                  <c:v>0</c:v>
                </c:pt>
                <c:pt idx="23">
                  <c:v>43.75</c:v>
                </c:pt>
                <c:pt idx="24">
                  <c:v>25</c:v>
                </c:pt>
                <c:pt idx="25">
                  <c:v>8.11</c:v>
                </c:pt>
                <c:pt idx="26">
                  <c:v>20</c:v>
                </c:pt>
                <c:pt idx="27">
                  <c:v>17.86</c:v>
                </c:pt>
                <c:pt idx="28">
                  <c:v>11.61</c:v>
                </c:pt>
                <c:pt idx="29">
                  <c:v>15.63</c:v>
                </c:pt>
                <c:pt idx="30">
                  <c:v>5.26</c:v>
                </c:pt>
                <c:pt idx="31">
                  <c:v>29.8</c:v>
                </c:pt>
              </c:numCache>
            </c:numRef>
          </c:val>
          <c:extLst>
            <c:ext xmlns:c16="http://schemas.microsoft.com/office/drawing/2014/chart" uri="{C3380CC4-5D6E-409C-BE32-E72D297353CC}">
              <c16:uniqueId val="{00000003-7413-4FC0-9BF2-A8AE602B9A30}"/>
            </c:ext>
          </c:extLst>
        </c:ser>
        <c:dLbls>
          <c:dLblPos val="ctr"/>
          <c:showLegendKey val="0"/>
          <c:showVal val="1"/>
          <c:showCatName val="0"/>
          <c:showSerName val="0"/>
          <c:showPercent val="0"/>
          <c:showBubbleSize val="0"/>
        </c:dLbls>
        <c:gapWidth val="50"/>
        <c:overlap val="100"/>
        <c:axId val="453419504"/>
        <c:axId val="453424992"/>
      </c:barChart>
      <c:catAx>
        <c:axId val="45341950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53424992"/>
        <c:crosses val="autoZero"/>
        <c:auto val="1"/>
        <c:lblAlgn val="ctr"/>
        <c:lblOffset val="100"/>
        <c:noMultiLvlLbl val="0"/>
      </c:catAx>
      <c:valAx>
        <c:axId val="45342499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53419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баллов8.xlsx]ХИМ'!$A$2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баллов8.xlsx]ХИМ'!$E$1:$AO$1</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'[Ф4_Распределение первичных баллов8.xlsx]ХИМ'!$E$2:$AO$2</c:f>
              <c:numCache>
                <c:formatCode>General</c:formatCode>
                <c:ptCount val="37"/>
                <c:pt idx="0">
                  <c:v>0.2</c:v>
                </c:pt>
                <c:pt idx="1">
                  <c:v>0.1</c:v>
                </c:pt>
                <c:pt idx="2">
                  <c:v>0.2</c:v>
                </c:pt>
                <c:pt idx="3">
                  <c:v>0.3</c:v>
                </c:pt>
                <c:pt idx="4">
                  <c:v>0.3</c:v>
                </c:pt>
                <c:pt idx="5">
                  <c:v>0.4</c:v>
                </c:pt>
                <c:pt idx="6">
                  <c:v>0.5</c:v>
                </c:pt>
                <c:pt idx="7">
                  <c:v>0.6</c:v>
                </c:pt>
                <c:pt idx="8">
                  <c:v>0.6</c:v>
                </c:pt>
                <c:pt idx="9">
                  <c:v>2.7</c:v>
                </c:pt>
                <c:pt idx="10">
                  <c:v>3.2</c:v>
                </c:pt>
                <c:pt idx="11">
                  <c:v>3.2</c:v>
                </c:pt>
                <c:pt idx="12">
                  <c:v>3.4</c:v>
                </c:pt>
                <c:pt idx="13">
                  <c:v>3.8</c:v>
                </c:pt>
                <c:pt idx="14">
                  <c:v>3.9</c:v>
                </c:pt>
                <c:pt idx="15">
                  <c:v>4.5</c:v>
                </c:pt>
                <c:pt idx="16">
                  <c:v>5</c:v>
                </c:pt>
                <c:pt idx="17">
                  <c:v>5.6</c:v>
                </c:pt>
                <c:pt idx="18">
                  <c:v>6.2</c:v>
                </c:pt>
                <c:pt idx="19">
                  <c:v>5.9</c:v>
                </c:pt>
                <c:pt idx="20">
                  <c:v>5.8</c:v>
                </c:pt>
                <c:pt idx="21">
                  <c:v>5.4</c:v>
                </c:pt>
                <c:pt idx="22">
                  <c:v>5.2</c:v>
                </c:pt>
                <c:pt idx="23">
                  <c:v>5.2</c:v>
                </c:pt>
                <c:pt idx="24">
                  <c:v>5.0999999999999996</c:v>
                </c:pt>
                <c:pt idx="25">
                  <c:v>4.4000000000000004</c:v>
                </c:pt>
                <c:pt idx="26">
                  <c:v>4.3</c:v>
                </c:pt>
                <c:pt idx="27">
                  <c:v>3.8</c:v>
                </c:pt>
                <c:pt idx="28">
                  <c:v>3.3</c:v>
                </c:pt>
                <c:pt idx="29">
                  <c:v>2.8</c:v>
                </c:pt>
                <c:pt idx="30">
                  <c:v>2.1</c:v>
                </c:pt>
                <c:pt idx="31">
                  <c:v>1.4</c:v>
                </c:pt>
                <c:pt idx="32">
                  <c:v>0.8</c:v>
                </c:pt>
                <c:pt idx="33">
                  <c:v>3.8</c:v>
                </c:pt>
                <c:pt idx="34">
                  <c:v>3.3</c:v>
                </c:pt>
                <c:pt idx="35">
                  <c:v>2.4</c:v>
                </c:pt>
                <c:pt idx="36">
                  <c:v>1.5</c:v>
                </c:pt>
              </c:numCache>
            </c:numRef>
          </c:val>
          <c:extLst>
            <c:ext xmlns:c16="http://schemas.microsoft.com/office/drawing/2014/chart" uri="{C3380CC4-5D6E-409C-BE32-E72D297353CC}">
              <c16:uniqueId val="{00000000-6E2C-42EF-AAD8-CB16917E929F}"/>
            </c:ext>
          </c:extLst>
        </c:ser>
        <c:ser>
          <c:idx val="1"/>
          <c:order val="1"/>
          <c:tx>
            <c:strRef>
              <c:f>'[Ф4_Распределение первичных баллов8.xlsx]ХИМ'!$A$3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баллов8.xlsx]ХИМ'!$E$1:$AO$1</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'[Ф4_Распределение первичных баллов8.xlsx]ХИМ'!$E$3:$AO$3</c:f>
              <c:numCache>
                <c:formatCode>General</c:formatCode>
                <c:ptCount val="37"/>
                <c:pt idx="0">
                  <c:v>0.3</c:v>
                </c:pt>
                <c:pt idx="1">
                  <c:v>0.1</c:v>
                </c:pt>
                <c:pt idx="2">
                  <c:v>0.2</c:v>
                </c:pt>
                <c:pt idx="3">
                  <c:v>0.2</c:v>
                </c:pt>
                <c:pt idx="4">
                  <c:v>0.3</c:v>
                </c:pt>
                <c:pt idx="5">
                  <c:v>0.4</c:v>
                </c:pt>
                <c:pt idx="6">
                  <c:v>0.3</c:v>
                </c:pt>
                <c:pt idx="7">
                  <c:v>0.4</c:v>
                </c:pt>
                <c:pt idx="8">
                  <c:v>0.6</c:v>
                </c:pt>
                <c:pt idx="9">
                  <c:v>3.6</c:v>
                </c:pt>
                <c:pt idx="10">
                  <c:v>4.5</c:v>
                </c:pt>
                <c:pt idx="11">
                  <c:v>3.2</c:v>
                </c:pt>
                <c:pt idx="12">
                  <c:v>3.1</c:v>
                </c:pt>
                <c:pt idx="13">
                  <c:v>3.3</c:v>
                </c:pt>
                <c:pt idx="14">
                  <c:v>3.9</c:v>
                </c:pt>
                <c:pt idx="15">
                  <c:v>6.2</c:v>
                </c:pt>
                <c:pt idx="16">
                  <c:v>6.3</c:v>
                </c:pt>
                <c:pt idx="17">
                  <c:v>6.3</c:v>
                </c:pt>
                <c:pt idx="18">
                  <c:v>5.3</c:v>
                </c:pt>
                <c:pt idx="19">
                  <c:v>5.9</c:v>
                </c:pt>
                <c:pt idx="20">
                  <c:v>6.9</c:v>
                </c:pt>
                <c:pt idx="21">
                  <c:v>5.6</c:v>
                </c:pt>
                <c:pt idx="22">
                  <c:v>5.4</c:v>
                </c:pt>
                <c:pt idx="23">
                  <c:v>5.4</c:v>
                </c:pt>
                <c:pt idx="24">
                  <c:v>5.7</c:v>
                </c:pt>
                <c:pt idx="25">
                  <c:v>3.2</c:v>
                </c:pt>
                <c:pt idx="26">
                  <c:v>3.5</c:v>
                </c:pt>
                <c:pt idx="27">
                  <c:v>2.6</c:v>
                </c:pt>
                <c:pt idx="28">
                  <c:v>2.2999999999999998</c:v>
                </c:pt>
                <c:pt idx="29">
                  <c:v>1.7</c:v>
                </c:pt>
                <c:pt idx="30">
                  <c:v>1.6</c:v>
                </c:pt>
                <c:pt idx="31">
                  <c:v>0.9</c:v>
                </c:pt>
                <c:pt idx="32">
                  <c:v>0.8</c:v>
                </c:pt>
                <c:pt idx="33">
                  <c:v>3.4</c:v>
                </c:pt>
                <c:pt idx="34">
                  <c:v>2.8</c:v>
                </c:pt>
                <c:pt idx="35">
                  <c:v>2.4</c:v>
                </c:pt>
                <c:pt idx="36">
                  <c:v>1.6</c:v>
                </c:pt>
              </c:numCache>
            </c:numRef>
          </c:val>
          <c:extLst>
            <c:ext xmlns:c16="http://schemas.microsoft.com/office/drawing/2014/chart" uri="{C3380CC4-5D6E-409C-BE32-E72D297353CC}">
              <c16:uniqueId val="{00000001-6E2C-42EF-AAD8-CB16917E929F}"/>
            </c:ext>
          </c:extLst>
        </c:ser>
        <c:dLbls>
          <c:dLblPos val="outEnd"/>
          <c:showLegendKey val="0"/>
          <c:showVal val="1"/>
          <c:showCatName val="0"/>
          <c:showSerName val="0"/>
          <c:showPercent val="0"/>
          <c:showBubbleSize val="0"/>
        </c:dLbls>
        <c:gapWidth val="219"/>
        <c:overlap val="-27"/>
        <c:axId val="443771064"/>
        <c:axId val="443776552"/>
      </c:barChart>
      <c:catAx>
        <c:axId val="44377106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43776552"/>
        <c:crosses val="autoZero"/>
        <c:auto val="1"/>
        <c:lblAlgn val="ctr"/>
        <c:lblOffset val="100"/>
        <c:noMultiLvlLbl val="0"/>
      </c:catAx>
      <c:valAx>
        <c:axId val="443776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43771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журналу8.xlsx]ХИМ'!$D$1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журналу8.xlsx]ХИМ'!$A$2:$A$32</c:f>
              <c:strCache>
                <c:ptCount val="31"/>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Ольгинский муниципальный округ</c:v>
                </c:pt>
                <c:pt idx="8">
                  <c:v>Октябрьский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'[Ф9_Сравнение отметок с отметками по журналу8.xlsx]ХИМ'!$D$2:$D$32</c:f>
              <c:numCache>
                <c:formatCode>General</c:formatCode>
                <c:ptCount val="31"/>
                <c:pt idx="0">
                  <c:v>13.99</c:v>
                </c:pt>
                <c:pt idx="1">
                  <c:v>0</c:v>
                </c:pt>
                <c:pt idx="2">
                  <c:v>14.53</c:v>
                </c:pt>
                <c:pt idx="3">
                  <c:v>4.0999999999999996</c:v>
                </c:pt>
                <c:pt idx="4">
                  <c:v>0</c:v>
                </c:pt>
                <c:pt idx="5">
                  <c:v>0</c:v>
                </c:pt>
                <c:pt idx="6">
                  <c:v>18.52</c:v>
                </c:pt>
                <c:pt idx="7">
                  <c:v>60</c:v>
                </c:pt>
                <c:pt idx="8">
                  <c:v>8.33</c:v>
                </c:pt>
                <c:pt idx="9">
                  <c:v>0</c:v>
                </c:pt>
                <c:pt idx="10">
                  <c:v>0</c:v>
                </c:pt>
                <c:pt idx="11">
                  <c:v>6.25</c:v>
                </c:pt>
                <c:pt idx="12">
                  <c:v>22.73</c:v>
                </c:pt>
                <c:pt idx="13">
                  <c:v>3.85</c:v>
                </c:pt>
                <c:pt idx="14">
                  <c:v>5.26</c:v>
                </c:pt>
                <c:pt idx="15">
                  <c:v>14.29</c:v>
                </c:pt>
                <c:pt idx="16">
                  <c:v>8.33</c:v>
                </c:pt>
                <c:pt idx="17">
                  <c:v>19.510000000000002</c:v>
                </c:pt>
                <c:pt idx="18">
                  <c:v>6.82</c:v>
                </c:pt>
                <c:pt idx="19">
                  <c:v>0</c:v>
                </c:pt>
                <c:pt idx="20">
                  <c:v>30.77</c:v>
                </c:pt>
                <c:pt idx="21">
                  <c:v>0</c:v>
                </c:pt>
                <c:pt idx="22">
                  <c:v>12.5</c:v>
                </c:pt>
                <c:pt idx="23">
                  <c:v>25</c:v>
                </c:pt>
                <c:pt idx="24">
                  <c:v>16.22</c:v>
                </c:pt>
                <c:pt idx="25">
                  <c:v>13.33</c:v>
                </c:pt>
                <c:pt idx="26">
                  <c:v>17.86</c:v>
                </c:pt>
                <c:pt idx="27">
                  <c:v>9.0299999999999994</c:v>
                </c:pt>
                <c:pt idx="28">
                  <c:v>15.63</c:v>
                </c:pt>
                <c:pt idx="29">
                  <c:v>52.63</c:v>
                </c:pt>
                <c:pt idx="30">
                  <c:v>28.48</c:v>
                </c:pt>
              </c:numCache>
            </c:numRef>
          </c:val>
          <c:extLst>
            <c:ext xmlns:c16="http://schemas.microsoft.com/office/drawing/2014/chart" uri="{C3380CC4-5D6E-409C-BE32-E72D297353CC}">
              <c16:uniqueId val="{00000000-3418-4AE3-9F46-EA647B08D838}"/>
            </c:ext>
          </c:extLst>
        </c:ser>
        <c:ser>
          <c:idx val="1"/>
          <c:order val="1"/>
          <c:tx>
            <c:strRef>
              <c:f>'[Ф9_Сравнение отметок с отметками по журналу8.xlsx]ХИМ'!$F$1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журналу8.xlsx]ХИМ'!$A$2:$A$32</c:f>
              <c:strCache>
                <c:ptCount val="31"/>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Ольгинский муниципальный округ</c:v>
                </c:pt>
                <c:pt idx="8">
                  <c:v>Октябрьский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'[Ф9_Сравнение отметок с отметками по журналу8.xlsx]ХИМ'!$F$2:$F$32</c:f>
              <c:numCache>
                <c:formatCode>General</c:formatCode>
                <c:ptCount val="31"/>
                <c:pt idx="0">
                  <c:v>70.56</c:v>
                </c:pt>
                <c:pt idx="1">
                  <c:v>50</c:v>
                </c:pt>
                <c:pt idx="2">
                  <c:v>70.28</c:v>
                </c:pt>
                <c:pt idx="3">
                  <c:v>86.89</c:v>
                </c:pt>
                <c:pt idx="4">
                  <c:v>85</c:v>
                </c:pt>
                <c:pt idx="5">
                  <c:v>85.71</c:v>
                </c:pt>
                <c:pt idx="6">
                  <c:v>59.26</c:v>
                </c:pt>
                <c:pt idx="7">
                  <c:v>40</c:v>
                </c:pt>
                <c:pt idx="8">
                  <c:v>79.17</c:v>
                </c:pt>
                <c:pt idx="9">
                  <c:v>100</c:v>
                </c:pt>
                <c:pt idx="10">
                  <c:v>82.35</c:v>
                </c:pt>
                <c:pt idx="11">
                  <c:v>93.75</c:v>
                </c:pt>
                <c:pt idx="12">
                  <c:v>63.64</c:v>
                </c:pt>
                <c:pt idx="13">
                  <c:v>88.46</c:v>
                </c:pt>
                <c:pt idx="14">
                  <c:v>84.21</c:v>
                </c:pt>
                <c:pt idx="15">
                  <c:v>76.19</c:v>
                </c:pt>
                <c:pt idx="16">
                  <c:v>79.17</c:v>
                </c:pt>
                <c:pt idx="17">
                  <c:v>70.73</c:v>
                </c:pt>
                <c:pt idx="18">
                  <c:v>83.18</c:v>
                </c:pt>
                <c:pt idx="19">
                  <c:v>0</c:v>
                </c:pt>
                <c:pt idx="20">
                  <c:v>63.46</c:v>
                </c:pt>
                <c:pt idx="21">
                  <c:v>100</c:v>
                </c:pt>
                <c:pt idx="22">
                  <c:v>75</c:v>
                </c:pt>
                <c:pt idx="23">
                  <c:v>75</c:v>
                </c:pt>
                <c:pt idx="24">
                  <c:v>75.680000000000007</c:v>
                </c:pt>
                <c:pt idx="25">
                  <c:v>63.33</c:v>
                </c:pt>
                <c:pt idx="26">
                  <c:v>78.569999999999993</c:v>
                </c:pt>
                <c:pt idx="27">
                  <c:v>70.319999999999993</c:v>
                </c:pt>
                <c:pt idx="28">
                  <c:v>57.81</c:v>
                </c:pt>
                <c:pt idx="29">
                  <c:v>31.58</c:v>
                </c:pt>
                <c:pt idx="30">
                  <c:v>39.74</c:v>
                </c:pt>
              </c:numCache>
            </c:numRef>
          </c:val>
          <c:extLst>
            <c:ext xmlns:c16="http://schemas.microsoft.com/office/drawing/2014/chart" uri="{C3380CC4-5D6E-409C-BE32-E72D297353CC}">
              <c16:uniqueId val="{00000001-3418-4AE3-9F46-EA647B08D838}"/>
            </c:ext>
          </c:extLst>
        </c:ser>
        <c:ser>
          <c:idx val="2"/>
          <c:order val="2"/>
          <c:tx>
            <c:strRef>
              <c:f>'[Ф9_Сравнение отметок с отметками по журналу8.xlsx]ХИМ'!$H$1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18-4AE3-9F46-EA647B08D838}"/>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18-4AE3-9F46-EA647B08D83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журналу8.xlsx]ХИМ'!$A$2:$A$32</c:f>
              <c:strCache>
                <c:ptCount val="31"/>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Ольгинский муниципальный округ</c:v>
                </c:pt>
                <c:pt idx="8">
                  <c:v>Октябрьский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'[Ф9_Сравнение отметок с отметками по журналу8.xlsx]ХИМ'!$H$2:$H$32</c:f>
              <c:numCache>
                <c:formatCode>General</c:formatCode>
                <c:ptCount val="31"/>
                <c:pt idx="0">
                  <c:v>15.46</c:v>
                </c:pt>
                <c:pt idx="1">
                  <c:v>50</c:v>
                </c:pt>
                <c:pt idx="2">
                  <c:v>15.18</c:v>
                </c:pt>
                <c:pt idx="3">
                  <c:v>9.02</c:v>
                </c:pt>
                <c:pt idx="4">
                  <c:v>15</c:v>
                </c:pt>
                <c:pt idx="5">
                  <c:v>14.29</c:v>
                </c:pt>
                <c:pt idx="6">
                  <c:v>22.22</c:v>
                </c:pt>
                <c:pt idx="7">
                  <c:v>0</c:v>
                </c:pt>
                <c:pt idx="8">
                  <c:v>12.5</c:v>
                </c:pt>
                <c:pt idx="9">
                  <c:v>0</c:v>
                </c:pt>
                <c:pt idx="10">
                  <c:v>17.649999999999999</c:v>
                </c:pt>
                <c:pt idx="11">
                  <c:v>0</c:v>
                </c:pt>
                <c:pt idx="12">
                  <c:v>13.64</c:v>
                </c:pt>
                <c:pt idx="13">
                  <c:v>7.69</c:v>
                </c:pt>
                <c:pt idx="14">
                  <c:v>10.53</c:v>
                </c:pt>
                <c:pt idx="15">
                  <c:v>9.52</c:v>
                </c:pt>
                <c:pt idx="16">
                  <c:v>12.5</c:v>
                </c:pt>
                <c:pt idx="17">
                  <c:v>9.76</c:v>
                </c:pt>
                <c:pt idx="18">
                  <c:v>10</c:v>
                </c:pt>
                <c:pt idx="19">
                  <c:v>0</c:v>
                </c:pt>
                <c:pt idx="20">
                  <c:v>5.77</c:v>
                </c:pt>
                <c:pt idx="21">
                  <c:v>0</c:v>
                </c:pt>
                <c:pt idx="22">
                  <c:v>12.5</c:v>
                </c:pt>
                <c:pt idx="23">
                  <c:v>0</c:v>
                </c:pt>
                <c:pt idx="24">
                  <c:v>8.11</c:v>
                </c:pt>
                <c:pt idx="25">
                  <c:v>23.33</c:v>
                </c:pt>
                <c:pt idx="26">
                  <c:v>3.57</c:v>
                </c:pt>
                <c:pt idx="27">
                  <c:v>20.65</c:v>
                </c:pt>
                <c:pt idx="28">
                  <c:v>26.56</c:v>
                </c:pt>
                <c:pt idx="29">
                  <c:v>15.79</c:v>
                </c:pt>
                <c:pt idx="30">
                  <c:v>31.79</c:v>
                </c:pt>
              </c:numCache>
            </c:numRef>
          </c:val>
          <c:extLst>
            <c:ext xmlns:c16="http://schemas.microsoft.com/office/drawing/2014/chart" uri="{C3380CC4-5D6E-409C-BE32-E72D297353CC}">
              <c16:uniqueId val="{00000004-3418-4AE3-9F46-EA647B08D838}"/>
            </c:ext>
          </c:extLst>
        </c:ser>
        <c:dLbls>
          <c:dLblPos val="ctr"/>
          <c:showLegendKey val="0"/>
          <c:showVal val="1"/>
          <c:showCatName val="0"/>
          <c:showSerName val="0"/>
          <c:showPercent val="0"/>
          <c:showBubbleSize val="0"/>
        </c:dLbls>
        <c:gapWidth val="50"/>
        <c:overlap val="100"/>
        <c:axId val="442074968"/>
        <c:axId val="442080848"/>
      </c:barChart>
      <c:catAx>
        <c:axId val="44207496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42080848"/>
        <c:crosses val="autoZero"/>
        <c:auto val="1"/>
        <c:lblAlgn val="ctr"/>
        <c:lblOffset val="100"/>
        <c:noMultiLvlLbl val="0"/>
      </c:catAx>
      <c:valAx>
        <c:axId val="44208084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420749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2026</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Лист1!$A$2:$A$16</c:f>
              <c:strCache>
                <c:ptCount val="15"/>
                <c:pt idx="0">
                  <c:v>Лазовский МО</c:v>
                </c:pt>
                <c:pt idx="1">
                  <c:v>Владивостокский ГО</c:v>
                </c:pt>
                <c:pt idx="2">
                  <c:v>Артемовский ГО</c:v>
                </c:pt>
                <c:pt idx="3">
                  <c:v>Партизанский МО</c:v>
                </c:pt>
                <c:pt idx="4">
                  <c:v>Черниговский МО</c:v>
                </c:pt>
                <c:pt idx="5">
                  <c:v>Яковлевский МО</c:v>
                </c:pt>
                <c:pt idx="6">
                  <c:v>Ольгинский МО</c:v>
                </c:pt>
                <c:pt idx="7">
                  <c:v>Октябрьский МО</c:v>
                </c:pt>
                <c:pt idx="8">
                  <c:v>Анучинский МО</c:v>
                </c:pt>
                <c:pt idx="9">
                  <c:v>Ханкайский МО</c:v>
                </c:pt>
                <c:pt idx="10">
                  <c:v>ГО Большой Камень</c:v>
                </c:pt>
                <c:pt idx="11">
                  <c:v>Дальнереченский МО</c:v>
                </c:pt>
                <c:pt idx="12">
                  <c:v>ЗАТО Фокино</c:v>
                </c:pt>
                <c:pt idx="13">
                  <c:v>Дальнереченский ГО</c:v>
                </c:pt>
                <c:pt idx="14">
                  <c:v>Пожарский МО</c:v>
                </c:pt>
              </c:strCache>
            </c:strRef>
          </c:cat>
          <c:val>
            <c:numRef>
              <c:f>Лист1!$B$2:$B$16</c:f>
              <c:numCache>
                <c:formatCode>General</c:formatCode>
                <c:ptCount val="15"/>
                <c:pt idx="0">
                  <c:v>81.819999999999993</c:v>
                </c:pt>
                <c:pt idx="1">
                  <c:v>68.099999999999994</c:v>
                </c:pt>
                <c:pt idx="2">
                  <c:v>64.77000000000001</c:v>
                </c:pt>
                <c:pt idx="3">
                  <c:v>71.430000000000007</c:v>
                </c:pt>
                <c:pt idx="4">
                  <c:v>45</c:v>
                </c:pt>
                <c:pt idx="5">
                  <c:v>50</c:v>
                </c:pt>
                <c:pt idx="6">
                  <c:v>60.87</c:v>
                </c:pt>
                <c:pt idx="7">
                  <c:v>100</c:v>
                </c:pt>
                <c:pt idx="8">
                  <c:v>100</c:v>
                </c:pt>
                <c:pt idx="9">
                  <c:v>62.5</c:v>
                </c:pt>
                <c:pt idx="10">
                  <c:v>87.3</c:v>
                </c:pt>
                <c:pt idx="11">
                  <c:v>78.580000000000013</c:v>
                </c:pt>
                <c:pt idx="12">
                  <c:v>29.41</c:v>
                </c:pt>
                <c:pt idx="13">
                  <c:v>77.77</c:v>
                </c:pt>
                <c:pt idx="14">
                  <c:v>87.5</c:v>
                </c:pt>
              </c:numCache>
            </c:numRef>
          </c:val>
          <c:extLst>
            <c:ext xmlns:c16="http://schemas.microsoft.com/office/drawing/2014/chart" uri="{C3380CC4-5D6E-409C-BE32-E72D297353CC}">
              <c16:uniqueId val="{00000000-58F7-4096-8C30-565565AE3BBB}"/>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Лист1!$C$1</c:f>
              <c:strCache>
                <c:ptCount val="1"/>
                <c:pt idx="0">
                  <c:v>2026</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МО город Партизанск</c:v>
                </c:pt>
                <c:pt idx="1">
                  <c:v>МО Спасск-Дальний</c:v>
                </c:pt>
                <c:pt idx="2">
                  <c:v>Уссурийский ГО</c:v>
                </c:pt>
                <c:pt idx="3">
                  <c:v>Шкотовский МО</c:v>
                </c:pt>
                <c:pt idx="4">
                  <c:v>Кировский МО</c:v>
                </c:pt>
                <c:pt idx="5">
                  <c:v>Хорольский МО</c:v>
                </c:pt>
                <c:pt idx="6">
                  <c:v>Чугуевский МО</c:v>
                </c:pt>
                <c:pt idx="7">
                  <c:v>Тернейский МО</c:v>
                </c:pt>
                <c:pt idx="8">
                  <c:v>Арсеньевский ГО</c:v>
                </c:pt>
                <c:pt idx="9">
                  <c:v>Пограничный МО</c:v>
                </c:pt>
                <c:pt idx="10">
                  <c:v>Надеждинский МО</c:v>
                </c:pt>
                <c:pt idx="11">
                  <c:v>Хасанский МО</c:v>
                </c:pt>
                <c:pt idx="12">
                  <c:v>Красноармейский МО</c:v>
                </c:pt>
                <c:pt idx="13">
                  <c:v>Находкинский ГО</c:v>
                </c:pt>
                <c:pt idx="14">
                  <c:v>Дальнегорский МО</c:v>
                </c:pt>
                <c:pt idx="15">
                  <c:v>Лесозаводский МО</c:v>
                </c:pt>
                <c:pt idx="16">
                  <c:v>Приморский край (региональное подчинение)</c:v>
                </c:pt>
              </c:strCache>
            </c:strRef>
          </c:cat>
          <c:val>
            <c:numRef>
              <c:f>Лист1!$C$2:$C$18</c:f>
              <c:numCache>
                <c:formatCode>General</c:formatCode>
                <c:ptCount val="17"/>
                <c:pt idx="0">
                  <c:v>81.48</c:v>
                </c:pt>
                <c:pt idx="1">
                  <c:v>81.25</c:v>
                </c:pt>
                <c:pt idx="2">
                  <c:v>72.459999999999994</c:v>
                </c:pt>
                <c:pt idx="3">
                  <c:v>57.5</c:v>
                </c:pt>
                <c:pt idx="4">
                  <c:v>73.33</c:v>
                </c:pt>
                <c:pt idx="5">
                  <c:v>50</c:v>
                </c:pt>
                <c:pt idx="6">
                  <c:v>100</c:v>
                </c:pt>
                <c:pt idx="7">
                  <c:v>62.5</c:v>
                </c:pt>
                <c:pt idx="8">
                  <c:v>83.33</c:v>
                </c:pt>
                <c:pt idx="9">
                  <c:v>73.33</c:v>
                </c:pt>
                <c:pt idx="10">
                  <c:v>79.63</c:v>
                </c:pt>
                <c:pt idx="11">
                  <c:v>59.09</c:v>
                </c:pt>
                <c:pt idx="12">
                  <c:v>0</c:v>
                </c:pt>
                <c:pt idx="13">
                  <c:v>62.97</c:v>
                </c:pt>
                <c:pt idx="14">
                  <c:v>64.289999999999992</c:v>
                </c:pt>
                <c:pt idx="15">
                  <c:v>71.8</c:v>
                </c:pt>
                <c:pt idx="16">
                  <c:v>76.84</c:v>
                </c:pt>
              </c:numCache>
            </c:numRef>
          </c:val>
          <c:extLst>
            <c:ext xmlns:c16="http://schemas.microsoft.com/office/drawing/2014/chart" uri="{C3380CC4-5D6E-409C-BE32-E72D297353CC}">
              <c16:uniqueId val="{00000000-8D58-4705-88AE-1EDD08E55297}"/>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БИО!$A$3:$A$28</c:f>
              <c:strCache>
                <c:ptCount val="26"/>
                <c:pt idx="0">
                  <c:v>1. </c:v>
                </c:pt>
                <c:pt idx="1">
                  <c:v>2. </c:v>
                </c:pt>
                <c:pt idx="2">
                  <c:v>3. </c:v>
                </c:pt>
                <c:pt idx="3">
                  <c:v>4. </c:v>
                </c:pt>
                <c:pt idx="4">
                  <c:v>5. </c:v>
                </c:pt>
                <c:pt idx="5">
                  <c:v>6.1</c:v>
                </c:pt>
                <c:pt idx="6">
                  <c:v>6.2</c:v>
                </c:pt>
                <c:pt idx="7">
                  <c:v>7.1</c:v>
                </c:pt>
                <c:pt idx="8">
                  <c:v>7.2</c:v>
                </c:pt>
                <c:pt idx="9">
                  <c:v>7.3</c:v>
                </c:pt>
                <c:pt idx="10">
                  <c:v>8.1</c:v>
                </c:pt>
                <c:pt idx="11">
                  <c:v>8.2</c:v>
                </c:pt>
                <c:pt idx="12">
                  <c:v>8.3</c:v>
                </c:pt>
                <c:pt idx="13">
                  <c:v>9.1</c:v>
                </c:pt>
                <c:pt idx="14">
                  <c:v>9.2</c:v>
                </c:pt>
                <c:pt idx="15">
                  <c:v>9.3</c:v>
                </c:pt>
                <c:pt idx="16">
                  <c:v>10. </c:v>
                </c:pt>
                <c:pt idx="17">
                  <c:v>11. </c:v>
                </c:pt>
                <c:pt idx="18">
                  <c:v>12. </c:v>
                </c:pt>
                <c:pt idx="19">
                  <c:v>13.1</c:v>
                </c:pt>
                <c:pt idx="20">
                  <c:v>13.2</c:v>
                </c:pt>
                <c:pt idx="21">
                  <c:v>13.3</c:v>
                </c:pt>
                <c:pt idx="22">
                  <c:v>14.1</c:v>
                </c:pt>
                <c:pt idx="23">
                  <c:v>14.2</c:v>
                </c:pt>
                <c:pt idx="24">
                  <c:v>15.1</c:v>
                </c:pt>
                <c:pt idx="25">
                  <c:v>15.2</c:v>
                </c:pt>
              </c:strCache>
            </c:strRef>
          </c:cat>
          <c:val>
            <c:numRef>
              <c:f>БИО!$E$3:$E$28</c:f>
              <c:numCache>
                <c:formatCode>General</c:formatCode>
                <c:ptCount val="26"/>
                <c:pt idx="0">
                  <c:v>70.64</c:v>
                </c:pt>
                <c:pt idx="1">
                  <c:v>81.599999999999994</c:v>
                </c:pt>
                <c:pt idx="2">
                  <c:v>73.77</c:v>
                </c:pt>
                <c:pt idx="3">
                  <c:v>74</c:v>
                </c:pt>
                <c:pt idx="4">
                  <c:v>82.24</c:v>
                </c:pt>
                <c:pt idx="5">
                  <c:v>74.53</c:v>
                </c:pt>
                <c:pt idx="6">
                  <c:v>53.77</c:v>
                </c:pt>
                <c:pt idx="7">
                  <c:v>41.69</c:v>
                </c:pt>
                <c:pt idx="8">
                  <c:v>36.049999999999997</c:v>
                </c:pt>
                <c:pt idx="9">
                  <c:v>61.2</c:v>
                </c:pt>
                <c:pt idx="10">
                  <c:v>70.66</c:v>
                </c:pt>
                <c:pt idx="11">
                  <c:v>67.959999999999994</c:v>
                </c:pt>
                <c:pt idx="12">
                  <c:v>37.340000000000003</c:v>
                </c:pt>
                <c:pt idx="13">
                  <c:v>56.78</c:v>
                </c:pt>
                <c:pt idx="14">
                  <c:v>53.39</c:v>
                </c:pt>
                <c:pt idx="15">
                  <c:v>79.61</c:v>
                </c:pt>
                <c:pt idx="16">
                  <c:v>73.290000000000006</c:v>
                </c:pt>
                <c:pt idx="17">
                  <c:v>72.05</c:v>
                </c:pt>
                <c:pt idx="18">
                  <c:v>80.739999999999995</c:v>
                </c:pt>
                <c:pt idx="19">
                  <c:v>60.16</c:v>
                </c:pt>
                <c:pt idx="20">
                  <c:v>31.9</c:v>
                </c:pt>
                <c:pt idx="21">
                  <c:v>52.93</c:v>
                </c:pt>
                <c:pt idx="22">
                  <c:v>64.56</c:v>
                </c:pt>
                <c:pt idx="23">
                  <c:v>57.12</c:v>
                </c:pt>
                <c:pt idx="24">
                  <c:v>58.67</c:v>
                </c:pt>
                <c:pt idx="25">
                  <c:v>52.45</c:v>
                </c:pt>
              </c:numCache>
            </c:numRef>
          </c:val>
          <c:extLst>
            <c:ext xmlns:c16="http://schemas.microsoft.com/office/drawing/2014/chart" uri="{C3380CC4-5D6E-409C-BE32-E72D297353CC}">
              <c16:uniqueId val="{00000000-0200-4D71-82A6-E31A2447846C}"/>
            </c:ext>
          </c:extLst>
        </c:ser>
        <c:ser>
          <c:idx val="1"/>
          <c:order val="1"/>
          <c:tx>
            <c:strRef>
              <c:f>БИО!$F$1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БИО!$A$3:$A$28</c:f>
              <c:strCache>
                <c:ptCount val="26"/>
                <c:pt idx="0">
                  <c:v>1. </c:v>
                </c:pt>
                <c:pt idx="1">
                  <c:v>2. </c:v>
                </c:pt>
                <c:pt idx="2">
                  <c:v>3. </c:v>
                </c:pt>
                <c:pt idx="3">
                  <c:v>4. </c:v>
                </c:pt>
                <c:pt idx="4">
                  <c:v>5. </c:v>
                </c:pt>
                <c:pt idx="5">
                  <c:v>6.1</c:v>
                </c:pt>
                <c:pt idx="6">
                  <c:v>6.2</c:v>
                </c:pt>
                <c:pt idx="7">
                  <c:v>7.1</c:v>
                </c:pt>
                <c:pt idx="8">
                  <c:v>7.2</c:v>
                </c:pt>
                <c:pt idx="9">
                  <c:v>7.3</c:v>
                </c:pt>
                <c:pt idx="10">
                  <c:v>8.1</c:v>
                </c:pt>
                <c:pt idx="11">
                  <c:v>8.2</c:v>
                </c:pt>
                <c:pt idx="12">
                  <c:v>8.3</c:v>
                </c:pt>
                <c:pt idx="13">
                  <c:v>9.1</c:v>
                </c:pt>
                <c:pt idx="14">
                  <c:v>9.2</c:v>
                </c:pt>
                <c:pt idx="15">
                  <c:v>9.3</c:v>
                </c:pt>
                <c:pt idx="16">
                  <c:v>10. </c:v>
                </c:pt>
                <c:pt idx="17">
                  <c:v>11. </c:v>
                </c:pt>
                <c:pt idx="18">
                  <c:v>12. </c:v>
                </c:pt>
                <c:pt idx="19">
                  <c:v>13.1</c:v>
                </c:pt>
                <c:pt idx="20">
                  <c:v>13.2</c:v>
                </c:pt>
                <c:pt idx="21">
                  <c:v>13.3</c:v>
                </c:pt>
                <c:pt idx="22">
                  <c:v>14.1</c:v>
                </c:pt>
                <c:pt idx="23">
                  <c:v>14.2</c:v>
                </c:pt>
                <c:pt idx="24">
                  <c:v>15.1</c:v>
                </c:pt>
                <c:pt idx="25">
                  <c:v>15.2</c:v>
                </c:pt>
              </c:strCache>
            </c:strRef>
          </c:cat>
          <c:val>
            <c:numRef>
              <c:f>БИО!$F$3:$F$28</c:f>
              <c:numCache>
                <c:formatCode>General</c:formatCode>
                <c:ptCount val="26"/>
                <c:pt idx="0">
                  <c:v>69.989999999999995</c:v>
                </c:pt>
                <c:pt idx="1">
                  <c:v>83.91</c:v>
                </c:pt>
                <c:pt idx="2">
                  <c:v>70.31</c:v>
                </c:pt>
                <c:pt idx="3">
                  <c:v>76.540000000000006</c:v>
                </c:pt>
                <c:pt idx="4">
                  <c:v>82.34</c:v>
                </c:pt>
                <c:pt idx="5">
                  <c:v>76.87</c:v>
                </c:pt>
                <c:pt idx="6">
                  <c:v>53.6</c:v>
                </c:pt>
                <c:pt idx="7">
                  <c:v>37.65</c:v>
                </c:pt>
                <c:pt idx="8">
                  <c:v>32.229999999999997</c:v>
                </c:pt>
                <c:pt idx="9">
                  <c:v>63.98</c:v>
                </c:pt>
                <c:pt idx="10">
                  <c:v>72.7</c:v>
                </c:pt>
                <c:pt idx="11">
                  <c:v>73.84</c:v>
                </c:pt>
                <c:pt idx="12">
                  <c:v>39.08</c:v>
                </c:pt>
                <c:pt idx="13">
                  <c:v>53.03</c:v>
                </c:pt>
                <c:pt idx="14">
                  <c:v>49.51</c:v>
                </c:pt>
                <c:pt idx="15">
                  <c:v>80.34</c:v>
                </c:pt>
                <c:pt idx="16">
                  <c:v>75.95</c:v>
                </c:pt>
                <c:pt idx="17">
                  <c:v>70.64</c:v>
                </c:pt>
                <c:pt idx="18">
                  <c:v>79.09</c:v>
                </c:pt>
                <c:pt idx="19">
                  <c:v>58.23</c:v>
                </c:pt>
                <c:pt idx="20">
                  <c:v>28.4</c:v>
                </c:pt>
                <c:pt idx="21">
                  <c:v>53.47</c:v>
                </c:pt>
                <c:pt idx="22">
                  <c:v>60.16</c:v>
                </c:pt>
                <c:pt idx="23">
                  <c:v>55.63</c:v>
                </c:pt>
                <c:pt idx="24">
                  <c:v>58.26</c:v>
                </c:pt>
                <c:pt idx="25">
                  <c:v>49.08</c:v>
                </c:pt>
              </c:numCache>
            </c:numRef>
          </c:val>
          <c:extLst>
            <c:ext xmlns:c16="http://schemas.microsoft.com/office/drawing/2014/chart" uri="{C3380CC4-5D6E-409C-BE32-E72D297353CC}">
              <c16:uniqueId val="{00000001-0200-4D71-82A6-E31A2447846C}"/>
            </c:ext>
          </c:extLst>
        </c:ser>
        <c:dLbls>
          <c:dLblPos val="ctr"/>
          <c:showLegendKey val="0"/>
          <c:showVal val="1"/>
          <c:showCatName val="0"/>
          <c:showSerName val="0"/>
          <c:showPercent val="0"/>
          <c:showBubbleSize val="0"/>
        </c:dLbls>
        <c:gapWidth val="219"/>
        <c:overlap val="-27"/>
        <c:axId val="355770560"/>
        <c:axId val="355772912"/>
      </c:barChart>
      <c:catAx>
        <c:axId val="35577056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5772912"/>
        <c:crosses val="autoZero"/>
        <c:auto val="1"/>
        <c:lblAlgn val="ctr"/>
        <c:lblOffset val="100"/>
        <c:noMultiLvlLbl val="0"/>
      </c:catAx>
      <c:valAx>
        <c:axId val="35577291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5770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822307157968752E-2"/>
          <c:y val="9.1600113939675314E-3"/>
          <c:w val="0.96717243222832139"/>
          <c:h val="0.55540976083218163"/>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38.89</c:v>
                </c:pt>
                <c:pt idx="1">
                  <c:v>60.53</c:v>
                </c:pt>
                <c:pt idx="2">
                  <c:v>61.56</c:v>
                </c:pt>
                <c:pt idx="3">
                  <c:v>78.31</c:v>
                </c:pt>
                <c:pt idx="4">
                  <c:v>71.009999999999991</c:v>
                </c:pt>
                <c:pt idx="5">
                  <c:v>59.83</c:v>
                </c:pt>
                <c:pt idx="6">
                  <c:v>68</c:v>
                </c:pt>
                <c:pt idx="7">
                  <c:v>62.5</c:v>
                </c:pt>
                <c:pt idx="8">
                  <c:v>59.75</c:v>
                </c:pt>
                <c:pt idx="9">
                  <c:v>67.849999999999994</c:v>
                </c:pt>
                <c:pt idx="10">
                  <c:v>50</c:v>
                </c:pt>
                <c:pt idx="11">
                  <c:v>63.16</c:v>
                </c:pt>
                <c:pt idx="12">
                  <c:v>58.14</c:v>
                </c:pt>
                <c:pt idx="13">
                  <c:v>52.519999999999996</c:v>
                </c:pt>
                <c:pt idx="14">
                  <c:v>58.179999999999993</c:v>
                </c:pt>
                <c:pt idx="15">
                  <c:v>54.95</c:v>
                </c:pt>
                <c:pt idx="16">
                  <c:v>49.57</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46.35</c:v>
                </c:pt>
                <c:pt idx="1">
                  <c:v>58.61</c:v>
                </c:pt>
                <c:pt idx="2">
                  <c:v>55.92</c:v>
                </c:pt>
                <c:pt idx="3">
                  <c:v>83.1</c:v>
                </c:pt>
                <c:pt idx="4">
                  <c:v>55.13</c:v>
                </c:pt>
                <c:pt idx="5">
                  <c:v>50</c:v>
                </c:pt>
                <c:pt idx="6">
                  <c:v>52.94</c:v>
                </c:pt>
                <c:pt idx="7">
                  <c:v>41.67</c:v>
                </c:pt>
                <c:pt idx="8">
                  <c:v>56.410000000000004</c:v>
                </c:pt>
                <c:pt idx="9">
                  <c:v>65.38</c:v>
                </c:pt>
                <c:pt idx="10">
                  <c:v>80.7</c:v>
                </c:pt>
                <c:pt idx="11">
                  <c:v>48.89</c:v>
                </c:pt>
                <c:pt idx="12">
                  <c:v>52.17</c:v>
                </c:pt>
                <c:pt idx="13">
                  <c:v>53.06</c:v>
                </c:pt>
                <c:pt idx="14">
                  <c:v>62.5</c:v>
                </c:pt>
                <c:pt idx="15">
                  <c:v>57.99</c:v>
                </c:pt>
                <c:pt idx="16">
                  <c:v>54.29</c:v>
                </c:pt>
              </c:numCache>
            </c:numRef>
          </c:val>
          <c:extLst>
            <c:ext xmlns:c16="http://schemas.microsoft.com/office/drawing/2014/chart" uri="{C3380CC4-5D6E-409C-BE32-E72D297353CC}">
              <c16:uniqueId val="{00000000-C6E5-4F35-8165-1548BC52040C}"/>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отметкам5кл.xlsx]БИО'!$E$1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'[Ф3_Статистика по отметкам5кл.xlsx]БИО'!$E$2:$E$35</c:f>
              <c:numCache>
                <c:formatCode>General</c:formatCode>
                <c:ptCount val="34"/>
                <c:pt idx="0">
                  <c:v>2.61</c:v>
                </c:pt>
                <c:pt idx="1">
                  <c:v>2.17</c:v>
                </c:pt>
                <c:pt idx="2">
                  <c:v>0</c:v>
                </c:pt>
                <c:pt idx="3">
                  <c:v>2.98</c:v>
                </c:pt>
                <c:pt idx="4">
                  <c:v>10.23</c:v>
                </c:pt>
                <c:pt idx="5">
                  <c:v>0</c:v>
                </c:pt>
                <c:pt idx="6">
                  <c:v>5</c:v>
                </c:pt>
                <c:pt idx="7">
                  <c:v>0</c:v>
                </c:pt>
                <c:pt idx="8">
                  <c:v>4.3499999999999996</c:v>
                </c:pt>
                <c:pt idx="9">
                  <c:v>0</c:v>
                </c:pt>
                <c:pt idx="10">
                  <c:v>0</c:v>
                </c:pt>
                <c:pt idx="11">
                  <c:v>6.25</c:v>
                </c:pt>
                <c:pt idx="12">
                  <c:v>0</c:v>
                </c:pt>
                <c:pt idx="13">
                  <c:v>0</c:v>
                </c:pt>
                <c:pt idx="14">
                  <c:v>0</c:v>
                </c:pt>
                <c:pt idx="15">
                  <c:v>4.4400000000000004</c:v>
                </c:pt>
                <c:pt idx="16">
                  <c:v>0</c:v>
                </c:pt>
                <c:pt idx="17">
                  <c:v>0</c:v>
                </c:pt>
                <c:pt idx="18">
                  <c:v>0</c:v>
                </c:pt>
                <c:pt idx="19">
                  <c:v>0.42</c:v>
                </c:pt>
                <c:pt idx="20">
                  <c:v>0</c:v>
                </c:pt>
                <c:pt idx="21">
                  <c:v>0</c:v>
                </c:pt>
                <c:pt idx="22">
                  <c:v>25</c:v>
                </c:pt>
                <c:pt idx="23">
                  <c:v>0</c:v>
                </c:pt>
                <c:pt idx="24">
                  <c:v>0</c:v>
                </c:pt>
                <c:pt idx="25">
                  <c:v>1.85</c:v>
                </c:pt>
                <c:pt idx="26">
                  <c:v>0</c:v>
                </c:pt>
                <c:pt idx="27">
                  <c:v>0</c:v>
                </c:pt>
                <c:pt idx="28">
                  <c:v>0</c:v>
                </c:pt>
                <c:pt idx="29">
                  <c:v>0</c:v>
                </c:pt>
                <c:pt idx="30">
                  <c:v>0.74</c:v>
                </c:pt>
                <c:pt idx="31">
                  <c:v>0</c:v>
                </c:pt>
                <c:pt idx="32">
                  <c:v>2.56</c:v>
                </c:pt>
                <c:pt idx="33">
                  <c:v>2.11</c:v>
                </c:pt>
              </c:numCache>
            </c:numRef>
          </c:val>
          <c:extLst>
            <c:ext xmlns:c16="http://schemas.microsoft.com/office/drawing/2014/chart" uri="{C3380CC4-5D6E-409C-BE32-E72D297353CC}">
              <c16:uniqueId val="{00000000-9BE8-4660-B7F0-ACBA1A9227F4}"/>
            </c:ext>
          </c:extLst>
        </c:ser>
        <c:ser>
          <c:idx val="1"/>
          <c:order val="1"/>
          <c:tx>
            <c:strRef>
              <c:f>'[Ф3_Статистика по отметкам5кл.xlsx]БИО'!$F$1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'[Ф3_Статистика по отметкам5кл.xlsx]БИО'!$F$2:$F$35</c:f>
              <c:numCache>
                <c:formatCode>General</c:formatCode>
                <c:ptCount val="34"/>
                <c:pt idx="0">
                  <c:v>25.24</c:v>
                </c:pt>
                <c:pt idx="1">
                  <c:v>27.57</c:v>
                </c:pt>
                <c:pt idx="2">
                  <c:v>18.18</c:v>
                </c:pt>
                <c:pt idx="3">
                  <c:v>28.93</c:v>
                </c:pt>
                <c:pt idx="4">
                  <c:v>25</c:v>
                </c:pt>
                <c:pt idx="5">
                  <c:v>28.57</c:v>
                </c:pt>
                <c:pt idx="6">
                  <c:v>50</c:v>
                </c:pt>
                <c:pt idx="7">
                  <c:v>50</c:v>
                </c:pt>
                <c:pt idx="8">
                  <c:v>34.78</c:v>
                </c:pt>
                <c:pt idx="9">
                  <c:v>0</c:v>
                </c:pt>
                <c:pt idx="10">
                  <c:v>0</c:v>
                </c:pt>
                <c:pt idx="11">
                  <c:v>31.25</c:v>
                </c:pt>
                <c:pt idx="12">
                  <c:v>12.7</c:v>
                </c:pt>
                <c:pt idx="13">
                  <c:v>21.43</c:v>
                </c:pt>
                <c:pt idx="14">
                  <c:v>70.59</c:v>
                </c:pt>
                <c:pt idx="15">
                  <c:v>17.78</c:v>
                </c:pt>
                <c:pt idx="16">
                  <c:v>12.5</c:v>
                </c:pt>
                <c:pt idx="17">
                  <c:v>18.52</c:v>
                </c:pt>
                <c:pt idx="18">
                  <c:v>18.75</c:v>
                </c:pt>
                <c:pt idx="19">
                  <c:v>27.12</c:v>
                </c:pt>
                <c:pt idx="20">
                  <c:v>42.5</c:v>
                </c:pt>
                <c:pt idx="21">
                  <c:v>26.67</c:v>
                </c:pt>
                <c:pt idx="22">
                  <c:v>25</c:v>
                </c:pt>
                <c:pt idx="23">
                  <c:v>0</c:v>
                </c:pt>
                <c:pt idx="24">
                  <c:v>37.5</c:v>
                </c:pt>
                <c:pt idx="25">
                  <c:v>14.81</c:v>
                </c:pt>
                <c:pt idx="26">
                  <c:v>26.67</c:v>
                </c:pt>
                <c:pt idx="27">
                  <c:v>20.37</c:v>
                </c:pt>
                <c:pt idx="28">
                  <c:v>40.909999999999997</c:v>
                </c:pt>
                <c:pt idx="29">
                  <c:v>100</c:v>
                </c:pt>
                <c:pt idx="30">
                  <c:v>36.299999999999997</c:v>
                </c:pt>
                <c:pt idx="31">
                  <c:v>35.71</c:v>
                </c:pt>
                <c:pt idx="32">
                  <c:v>25.64</c:v>
                </c:pt>
                <c:pt idx="33">
                  <c:v>21.05</c:v>
                </c:pt>
              </c:numCache>
            </c:numRef>
          </c:val>
          <c:extLst>
            <c:ext xmlns:c16="http://schemas.microsoft.com/office/drawing/2014/chart" uri="{C3380CC4-5D6E-409C-BE32-E72D297353CC}">
              <c16:uniqueId val="{00000001-9BE8-4660-B7F0-ACBA1A9227F4}"/>
            </c:ext>
          </c:extLst>
        </c:ser>
        <c:ser>
          <c:idx val="2"/>
          <c:order val="2"/>
          <c:tx>
            <c:strRef>
              <c:f>'[Ф3_Статистика по отметкам5кл.xlsx]БИО'!$G$1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'[Ф3_Статистика по отметкам5кл.xlsx]БИО'!$G$2:$G$35</c:f>
              <c:numCache>
                <c:formatCode>General</c:formatCode>
                <c:ptCount val="34"/>
                <c:pt idx="0">
                  <c:v>46.47</c:v>
                </c:pt>
                <c:pt idx="1">
                  <c:v>48.54</c:v>
                </c:pt>
                <c:pt idx="2">
                  <c:v>63.64</c:v>
                </c:pt>
                <c:pt idx="3">
                  <c:v>46.45</c:v>
                </c:pt>
                <c:pt idx="4">
                  <c:v>45.45</c:v>
                </c:pt>
                <c:pt idx="5">
                  <c:v>42.86</c:v>
                </c:pt>
                <c:pt idx="6">
                  <c:v>37.5</c:v>
                </c:pt>
                <c:pt idx="7">
                  <c:v>36.36</c:v>
                </c:pt>
                <c:pt idx="8">
                  <c:v>43.48</c:v>
                </c:pt>
                <c:pt idx="9">
                  <c:v>50</c:v>
                </c:pt>
                <c:pt idx="10">
                  <c:v>66.67</c:v>
                </c:pt>
                <c:pt idx="11">
                  <c:v>43.75</c:v>
                </c:pt>
                <c:pt idx="12">
                  <c:v>50.79</c:v>
                </c:pt>
                <c:pt idx="13">
                  <c:v>64.290000000000006</c:v>
                </c:pt>
                <c:pt idx="14">
                  <c:v>29.41</c:v>
                </c:pt>
                <c:pt idx="15">
                  <c:v>53.33</c:v>
                </c:pt>
                <c:pt idx="16">
                  <c:v>62.5</c:v>
                </c:pt>
                <c:pt idx="17">
                  <c:v>51.85</c:v>
                </c:pt>
                <c:pt idx="18">
                  <c:v>57.81</c:v>
                </c:pt>
                <c:pt idx="19">
                  <c:v>49.15</c:v>
                </c:pt>
                <c:pt idx="20">
                  <c:v>40</c:v>
                </c:pt>
                <c:pt idx="21">
                  <c:v>60</c:v>
                </c:pt>
                <c:pt idx="22">
                  <c:v>50</c:v>
                </c:pt>
                <c:pt idx="23">
                  <c:v>66.67</c:v>
                </c:pt>
                <c:pt idx="24">
                  <c:v>37.5</c:v>
                </c:pt>
                <c:pt idx="25">
                  <c:v>51.85</c:v>
                </c:pt>
                <c:pt idx="26">
                  <c:v>60</c:v>
                </c:pt>
                <c:pt idx="27">
                  <c:v>66.67</c:v>
                </c:pt>
                <c:pt idx="28">
                  <c:v>36.36</c:v>
                </c:pt>
                <c:pt idx="29">
                  <c:v>0</c:v>
                </c:pt>
                <c:pt idx="30">
                  <c:v>45.93</c:v>
                </c:pt>
                <c:pt idx="31">
                  <c:v>42.86</c:v>
                </c:pt>
                <c:pt idx="32">
                  <c:v>53.85</c:v>
                </c:pt>
                <c:pt idx="33">
                  <c:v>49.47</c:v>
                </c:pt>
              </c:numCache>
            </c:numRef>
          </c:val>
          <c:extLst>
            <c:ext xmlns:c16="http://schemas.microsoft.com/office/drawing/2014/chart" uri="{C3380CC4-5D6E-409C-BE32-E72D297353CC}">
              <c16:uniqueId val="{00000002-9BE8-4660-B7F0-ACBA1A9227F4}"/>
            </c:ext>
          </c:extLst>
        </c:ser>
        <c:ser>
          <c:idx val="3"/>
          <c:order val="3"/>
          <c:tx>
            <c:strRef>
              <c:f>'[Ф3_Статистика по отметкам5кл.xlsx]БИО'!$H$1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'[Ф3_Статистика по отметкам5кл.xlsx]БИО'!$H$2:$H$35</c:f>
              <c:numCache>
                <c:formatCode>General</c:formatCode>
                <c:ptCount val="34"/>
                <c:pt idx="0">
                  <c:v>25.67</c:v>
                </c:pt>
                <c:pt idx="1">
                  <c:v>21.72</c:v>
                </c:pt>
                <c:pt idx="2">
                  <c:v>18.18</c:v>
                </c:pt>
                <c:pt idx="3">
                  <c:v>21.65</c:v>
                </c:pt>
                <c:pt idx="4">
                  <c:v>19.32</c:v>
                </c:pt>
                <c:pt idx="5">
                  <c:v>28.57</c:v>
                </c:pt>
                <c:pt idx="6">
                  <c:v>7.5</c:v>
                </c:pt>
                <c:pt idx="7">
                  <c:v>13.64</c:v>
                </c:pt>
                <c:pt idx="8">
                  <c:v>17.39</c:v>
                </c:pt>
                <c:pt idx="9">
                  <c:v>50</c:v>
                </c:pt>
                <c:pt idx="10">
                  <c:v>33.33</c:v>
                </c:pt>
                <c:pt idx="11">
                  <c:v>18.75</c:v>
                </c:pt>
                <c:pt idx="12">
                  <c:v>36.51</c:v>
                </c:pt>
                <c:pt idx="13">
                  <c:v>14.29</c:v>
                </c:pt>
                <c:pt idx="14">
                  <c:v>0</c:v>
                </c:pt>
                <c:pt idx="15">
                  <c:v>24.44</c:v>
                </c:pt>
                <c:pt idx="16">
                  <c:v>25</c:v>
                </c:pt>
                <c:pt idx="17">
                  <c:v>29.63</c:v>
                </c:pt>
                <c:pt idx="18">
                  <c:v>23.44</c:v>
                </c:pt>
                <c:pt idx="19">
                  <c:v>23.31</c:v>
                </c:pt>
                <c:pt idx="20">
                  <c:v>17.5</c:v>
                </c:pt>
                <c:pt idx="21">
                  <c:v>13.33</c:v>
                </c:pt>
                <c:pt idx="22">
                  <c:v>0</c:v>
                </c:pt>
                <c:pt idx="23">
                  <c:v>33.33</c:v>
                </c:pt>
                <c:pt idx="24">
                  <c:v>25</c:v>
                </c:pt>
                <c:pt idx="25">
                  <c:v>31.48</c:v>
                </c:pt>
                <c:pt idx="26">
                  <c:v>13.33</c:v>
                </c:pt>
                <c:pt idx="27">
                  <c:v>12.96</c:v>
                </c:pt>
                <c:pt idx="28">
                  <c:v>22.73</c:v>
                </c:pt>
                <c:pt idx="29">
                  <c:v>0</c:v>
                </c:pt>
                <c:pt idx="30">
                  <c:v>17.04</c:v>
                </c:pt>
                <c:pt idx="31">
                  <c:v>21.43</c:v>
                </c:pt>
                <c:pt idx="32">
                  <c:v>17.95</c:v>
                </c:pt>
                <c:pt idx="33">
                  <c:v>27.37</c:v>
                </c:pt>
              </c:numCache>
            </c:numRef>
          </c:val>
          <c:extLst>
            <c:ext xmlns:c16="http://schemas.microsoft.com/office/drawing/2014/chart" uri="{C3380CC4-5D6E-409C-BE32-E72D297353CC}">
              <c16:uniqueId val="{00000003-9BE8-4660-B7F0-ACBA1A9227F4}"/>
            </c:ext>
          </c:extLst>
        </c:ser>
        <c:dLbls>
          <c:dLblPos val="ctr"/>
          <c:showLegendKey val="0"/>
          <c:showVal val="1"/>
          <c:showCatName val="0"/>
          <c:showSerName val="0"/>
          <c:showPercent val="0"/>
          <c:showBubbleSize val="0"/>
        </c:dLbls>
        <c:gapWidth val="50"/>
        <c:overlap val="100"/>
        <c:axId val="353013872"/>
        <c:axId val="353014656"/>
      </c:barChart>
      <c:catAx>
        <c:axId val="35301387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53014656"/>
        <c:crosses val="autoZero"/>
        <c:auto val="1"/>
        <c:lblAlgn val="ctr"/>
        <c:lblOffset val="100"/>
        <c:noMultiLvlLbl val="0"/>
      </c:catAx>
      <c:valAx>
        <c:axId val="35301465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301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БИО!$E$1:$AP$1</c:f>
              <c:numCache>
                <c:formatCode>General</c:formatCode>
                <c:ptCount val="3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numCache>
            </c:numRef>
          </c:cat>
          <c:val>
            <c:numRef>
              <c:f>БИО!$E$2:$AP$2</c:f>
              <c:numCache>
                <c:formatCode>General</c:formatCode>
                <c:ptCount val="38"/>
                <c:pt idx="0">
                  <c:v>0.1</c:v>
                </c:pt>
                <c:pt idx="1">
                  <c:v>0.1</c:v>
                </c:pt>
                <c:pt idx="2">
                  <c:v>0.1</c:v>
                </c:pt>
                <c:pt idx="3">
                  <c:v>0.2</c:v>
                </c:pt>
                <c:pt idx="4">
                  <c:v>0.2</c:v>
                </c:pt>
                <c:pt idx="5">
                  <c:v>0.3</c:v>
                </c:pt>
                <c:pt idx="6">
                  <c:v>0.3</c:v>
                </c:pt>
                <c:pt idx="7">
                  <c:v>0.4</c:v>
                </c:pt>
                <c:pt idx="8">
                  <c:v>0.4</c:v>
                </c:pt>
                <c:pt idx="9">
                  <c:v>0.5</c:v>
                </c:pt>
                <c:pt idx="10">
                  <c:v>2.1</c:v>
                </c:pt>
                <c:pt idx="11">
                  <c:v>2.2999999999999998</c:v>
                </c:pt>
                <c:pt idx="12">
                  <c:v>2.4</c:v>
                </c:pt>
                <c:pt idx="13">
                  <c:v>2.5</c:v>
                </c:pt>
                <c:pt idx="14">
                  <c:v>2.6</c:v>
                </c:pt>
                <c:pt idx="15">
                  <c:v>2.8</c:v>
                </c:pt>
                <c:pt idx="16">
                  <c:v>3.1</c:v>
                </c:pt>
                <c:pt idx="17">
                  <c:v>3.5</c:v>
                </c:pt>
                <c:pt idx="18">
                  <c:v>3.8</c:v>
                </c:pt>
                <c:pt idx="19">
                  <c:v>5.7</c:v>
                </c:pt>
                <c:pt idx="20">
                  <c:v>6</c:v>
                </c:pt>
                <c:pt idx="21">
                  <c:v>6</c:v>
                </c:pt>
                <c:pt idx="22">
                  <c:v>5.7</c:v>
                </c:pt>
                <c:pt idx="23">
                  <c:v>5.8</c:v>
                </c:pt>
                <c:pt idx="24">
                  <c:v>5.8</c:v>
                </c:pt>
                <c:pt idx="25">
                  <c:v>5.8</c:v>
                </c:pt>
                <c:pt idx="26">
                  <c:v>5.6</c:v>
                </c:pt>
                <c:pt idx="27">
                  <c:v>5</c:v>
                </c:pt>
                <c:pt idx="28">
                  <c:v>4.7</c:v>
                </c:pt>
                <c:pt idx="29">
                  <c:v>4.0999999999999996</c:v>
                </c:pt>
                <c:pt idx="30">
                  <c:v>3.5</c:v>
                </c:pt>
                <c:pt idx="31">
                  <c:v>2.7</c:v>
                </c:pt>
                <c:pt idx="32">
                  <c:v>2.1</c:v>
                </c:pt>
                <c:pt idx="33">
                  <c:v>1.5</c:v>
                </c:pt>
                <c:pt idx="34">
                  <c:v>1</c:v>
                </c:pt>
                <c:pt idx="35">
                  <c:v>0.6</c:v>
                </c:pt>
                <c:pt idx="36">
                  <c:v>0.3</c:v>
                </c:pt>
                <c:pt idx="37">
                  <c:v>0.1</c:v>
                </c:pt>
              </c:numCache>
            </c:numRef>
          </c:val>
          <c:extLst>
            <c:ext xmlns:c16="http://schemas.microsoft.com/office/drawing/2014/chart" uri="{C3380CC4-5D6E-409C-BE32-E72D297353CC}">
              <c16:uniqueId val="{00000000-FF85-4D1B-BC2B-1A4569DA7250}"/>
            </c:ext>
          </c:extLst>
        </c:ser>
        <c:ser>
          <c:idx val="1"/>
          <c:order val="1"/>
          <c:tx>
            <c:strRef>
              <c:f>БИО!$A$3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БИО!$E$1:$AP$1</c:f>
              <c:numCache>
                <c:formatCode>General</c:formatCode>
                <c:ptCount val="3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numCache>
            </c:numRef>
          </c:cat>
          <c:val>
            <c:numRef>
              <c:f>БИО!$E$3:$AP$3</c:f>
              <c:numCache>
                <c:formatCode>General</c:formatCode>
                <c:ptCount val="38"/>
                <c:pt idx="0">
                  <c:v>0</c:v>
                </c:pt>
                <c:pt idx="1">
                  <c:v>0.1</c:v>
                </c:pt>
                <c:pt idx="2">
                  <c:v>0.1</c:v>
                </c:pt>
                <c:pt idx="3">
                  <c:v>0.4</c:v>
                </c:pt>
                <c:pt idx="4">
                  <c:v>0</c:v>
                </c:pt>
                <c:pt idx="5">
                  <c:v>0.2</c:v>
                </c:pt>
                <c:pt idx="6">
                  <c:v>0.3</c:v>
                </c:pt>
                <c:pt idx="7">
                  <c:v>0.5</c:v>
                </c:pt>
                <c:pt idx="8">
                  <c:v>0.4</c:v>
                </c:pt>
                <c:pt idx="9">
                  <c:v>0.4</c:v>
                </c:pt>
                <c:pt idx="10">
                  <c:v>1.3</c:v>
                </c:pt>
                <c:pt idx="11">
                  <c:v>2.1</c:v>
                </c:pt>
                <c:pt idx="12">
                  <c:v>2.1</c:v>
                </c:pt>
                <c:pt idx="13">
                  <c:v>2.2000000000000002</c:v>
                </c:pt>
                <c:pt idx="14">
                  <c:v>2.5</c:v>
                </c:pt>
                <c:pt idx="15">
                  <c:v>2.8</c:v>
                </c:pt>
                <c:pt idx="16">
                  <c:v>3.7</c:v>
                </c:pt>
                <c:pt idx="17">
                  <c:v>5.2</c:v>
                </c:pt>
                <c:pt idx="18">
                  <c:v>5.7</c:v>
                </c:pt>
                <c:pt idx="19">
                  <c:v>5.5</c:v>
                </c:pt>
                <c:pt idx="20">
                  <c:v>5.7</c:v>
                </c:pt>
                <c:pt idx="21">
                  <c:v>6.5</c:v>
                </c:pt>
                <c:pt idx="22">
                  <c:v>4.8</c:v>
                </c:pt>
                <c:pt idx="23">
                  <c:v>5.9</c:v>
                </c:pt>
                <c:pt idx="24">
                  <c:v>6.3</c:v>
                </c:pt>
                <c:pt idx="25">
                  <c:v>6.1</c:v>
                </c:pt>
                <c:pt idx="26">
                  <c:v>7.6</c:v>
                </c:pt>
                <c:pt idx="27">
                  <c:v>5.2</c:v>
                </c:pt>
                <c:pt idx="28">
                  <c:v>5.0999999999999996</c:v>
                </c:pt>
                <c:pt idx="29">
                  <c:v>3.5</c:v>
                </c:pt>
                <c:pt idx="30">
                  <c:v>2.2999999999999998</c:v>
                </c:pt>
                <c:pt idx="31">
                  <c:v>2.1</c:v>
                </c:pt>
                <c:pt idx="32">
                  <c:v>1.3</c:v>
                </c:pt>
                <c:pt idx="33">
                  <c:v>1.3</c:v>
                </c:pt>
                <c:pt idx="34">
                  <c:v>0.8</c:v>
                </c:pt>
                <c:pt idx="35">
                  <c:v>0.1</c:v>
                </c:pt>
                <c:pt idx="36">
                  <c:v>0.1</c:v>
                </c:pt>
                <c:pt idx="37">
                  <c:v>0.1</c:v>
                </c:pt>
              </c:numCache>
            </c:numRef>
          </c:val>
          <c:extLst>
            <c:ext xmlns:c16="http://schemas.microsoft.com/office/drawing/2014/chart" uri="{C3380CC4-5D6E-409C-BE32-E72D297353CC}">
              <c16:uniqueId val="{00000001-FF85-4D1B-BC2B-1A4569DA7250}"/>
            </c:ext>
          </c:extLst>
        </c:ser>
        <c:dLbls>
          <c:dLblPos val="outEnd"/>
          <c:showLegendKey val="0"/>
          <c:showVal val="1"/>
          <c:showCatName val="0"/>
          <c:showSerName val="0"/>
          <c:showPercent val="0"/>
          <c:showBubbleSize val="0"/>
        </c:dLbls>
        <c:gapWidth val="219"/>
        <c:overlap val="-27"/>
        <c:axId val="354177032"/>
        <c:axId val="354174288"/>
      </c:barChart>
      <c:catAx>
        <c:axId val="35417703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174288"/>
        <c:crosses val="autoZero"/>
        <c:auto val="1"/>
        <c:lblAlgn val="ctr"/>
        <c:lblOffset val="100"/>
        <c:noMultiLvlLbl val="0"/>
      </c:catAx>
      <c:valAx>
        <c:axId val="3541742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177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 5 кл.xlsx]БИО'!$D$1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'[Ф9_Сравнение отметок с отметками по журналу 5 кл.xlsx]БИО'!$D$2:$D$34</c:f>
              <c:numCache>
                <c:formatCode>General</c:formatCode>
                <c:ptCount val="33"/>
                <c:pt idx="0">
                  <c:v>22.35</c:v>
                </c:pt>
                <c:pt idx="1">
                  <c:v>4.55</c:v>
                </c:pt>
                <c:pt idx="2">
                  <c:v>28.75</c:v>
                </c:pt>
                <c:pt idx="3">
                  <c:v>28.41</c:v>
                </c:pt>
                <c:pt idx="4">
                  <c:v>14.29</c:v>
                </c:pt>
                <c:pt idx="5">
                  <c:v>52.5</c:v>
                </c:pt>
                <c:pt idx="6">
                  <c:v>4.55</c:v>
                </c:pt>
                <c:pt idx="7">
                  <c:v>17.39</c:v>
                </c:pt>
                <c:pt idx="8">
                  <c:v>5.56</c:v>
                </c:pt>
                <c:pt idx="9">
                  <c:v>0</c:v>
                </c:pt>
                <c:pt idx="10">
                  <c:v>18.75</c:v>
                </c:pt>
                <c:pt idx="11">
                  <c:v>14.29</c:v>
                </c:pt>
                <c:pt idx="12">
                  <c:v>28.57</c:v>
                </c:pt>
                <c:pt idx="13">
                  <c:v>0</c:v>
                </c:pt>
                <c:pt idx="14">
                  <c:v>15.56</c:v>
                </c:pt>
                <c:pt idx="15">
                  <c:v>0</c:v>
                </c:pt>
                <c:pt idx="16">
                  <c:v>7.69</c:v>
                </c:pt>
                <c:pt idx="17">
                  <c:v>15.63</c:v>
                </c:pt>
                <c:pt idx="18">
                  <c:v>19.05</c:v>
                </c:pt>
                <c:pt idx="19">
                  <c:v>30</c:v>
                </c:pt>
                <c:pt idx="20">
                  <c:v>46.67</c:v>
                </c:pt>
                <c:pt idx="21">
                  <c:v>50</c:v>
                </c:pt>
                <c:pt idx="22">
                  <c:v>0</c:v>
                </c:pt>
                <c:pt idx="23">
                  <c:v>75</c:v>
                </c:pt>
                <c:pt idx="24">
                  <c:v>44.44</c:v>
                </c:pt>
                <c:pt idx="25">
                  <c:v>0</c:v>
                </c:pt>
                <c:pt idx="26">
                  <c:v>1.85</c:v>
                </c:pt>
                <c:pt idx="27">
                  <c:v>18.18</c:v>
                </c:pt>
                <c:pt idx="28">
                  <c:v>0</c:v>
                </c:pt>
                <c:pt idx="29">
                  <c:v>11.85</c:v>
                </c:pt>
                <c:pt idx="30">
                  <c:v>0</c:v>
                </c:pt>
                <c:pt idx="31">
                  <c:v>12.82</c:v>
                </c:pt>
                <c:pt idx="32">
                  <c:v>25.26</c:v>
                </c:pt>
              </c:numCache>
            </c:numRef>
          </c:val>
          <c:extLst>
            <c:ext xmlns:c16="http://schemas.microsoft.com/office/drawing/2014/chart" uri="{C3380CC4-5D6E-409C-BE32-E72D297353CC}">
              <c16:uniqueId val="{00000000-DAAF-4343-A526-55DD764BD426}"/>
            </c:ext>
          </c:extLst>
        </c:ser>
        <c:ser>
          <c:idx val="1"/>
          <c:order val="1"/>
          <c:tx>
            <c:strRef>
              <c:f>'[Ф9_Сравнение отметок с отметками по журналу 5 кл.xlsx]БИО'!$F$1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'[Ф9_Сравнение отметок с отметками по журналу 5 кл.xlsx]БИО'!$F$2:$F$34</c:f>
              <c:numCache>
                <c:formatCode>General</c:formatCode>
                <c:ptCount val="33"/>
                <c:pt idx="0">
                  <c:v>62.37</c:v>
                </c:pt>
                <c:pt idx="1">
                  <c:v>81.819999999999993</c:v>
                </c:pt>
                <c:pt idx="2">
                  <c:v>52.62</c:v>
                </c:pt>
                <c:pt idx="3">
                  <c:v>65.91</c:v>
                </c:pt>
                <c:pt idx="4">
                  <c:v>57.14</c:v>
                </c:pt>
                <c:pt idx="5">
                  <c:v>37.5</c:v>
                </c:pt>
                <c:pt idx="6">
                  <c:v>77.27</c:v>
                </c:pt>
                <c:pt idx="7">
                  <c:v>73.91</c:v>
                </c:pt>
                <c:pt idx="8">
                  <c:v>72.22</c:v>
                </c:pt>
                <c:pt idx="9">
                  <c:v>100</c:v>
                </c:pt>
                <c:pt idx="10">
                  <c:v>56.25</c:v>
                </c:pt>
                <c:pt idx="11">
                  <c:v>76.19</c:v>
                </c:pt>
                <c:pt idx="12">
                  <c:v>64.290000000000006</c:v>
                </c:pt>
                <c:pt idx="13">
                  <c:v>100</c:v>
                </c:pt>
                <c:pt idx="14">
                  <c:v>71.11</c:v>
                </c:pt>
                <c:pt idx="15">
                  <c:v>62.5</c:v>
                </c:pt>
                <c:pt idx="16">
                  <c:v>88.46</c:v>
                </c:pt>
                <c:pt idx="17">
                  <c:v>73.44</c:v>
                </c:pt>
                <c:pt idx="18">
                  <c:v>61.9</c:v>
                </c:pt>
                <c:pt idx="19">
                  <c:v>65</c:v>
                </c:pt>
                <c:pt idx="20">
                  <c:v>53.33</c:v>
                </c:pt>
                <c:pt idx="21">
                  <c:v>50</c:v>
                </c:pt>
                <c:pt idx="22">
                  <c:v>88.89</c:v>
                </c:pt>
                <c:pt idx="23">
                  <c:v>25</c:v>
                </c:pt>
                <c:pt idx="24">
                  <c:v>38.89</c:v>
                </c:pt>
                <c:pt idx="25">
                  <c:v>100</c:v>
                </c:pt>
                <c:pt idx="26">
                  <c:v>87.04</c:v>
                </c:pt>
                <c:pt idx="27">
                  <c:v>81.819999999999993</c:v>
                </c:pt>
                <c:pt idx="28">
                  <c:v>100</c:v>
                </c:pt>
                <c:pt idx="29">
                  <c:v>79.260000000000005</c:v>
                </c:pt>
                <c:pt idx="30">
                  <c:v>92.86</c:v>
                </c:pt>
                <c:pt idx="31">
                  <c:v>48.72</c:v>
                </c:pt>
                <c:pt idx="32">
                  <c:v>44.21</c:v>
                </c:pt>
              </c:numCache>
            </c:numRef>
          </c:val>
          <c:extLst>
            <c:ext xmlns:c16="http://schemas.microsoft.com/office/drawing/2014/chart" uri="{C3380CC4-5D6E-409C-BE32-E72D297353CC}">
              <c16:uniqueId val="{00000001-DAAF-4343-A526-55DD764BD426}"/>
            </c:ext>
          </c:extLst>
        </c:ser>
        <c:ser>
          <c:idx val="2"/>
          <c:order val="2"/>
          <c:tx>
            <c:strRef>
              <c:f>'[Ф9_Сравнение отметок с отметками по журналу 5 кл.xlsx]БИО'!$H$1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AAF-4343-A526-55DD764BD426}"/>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AAF-4343-A526-55DD764BD42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'[Ф9_Сравнение отметок с отметками по журналу 5 кл.xlsx]БИО'!$H$2:$H$34</c:f>
              <c:numCache>
                <c:formatCode>General</c:formatCode>
                <c:ptCount val="33"/>
                <c:pt idx="0">
                  <c:v>15.28</c:v>
                </c:pt>
                <c:pt idx="1">
                  <c:v>13.64</c:v>
                </c:pt>
                <c:pt idx="2">
                  <c:v>18.63</c:v>
                </c:pt>
                <c:pt idx="3">
                  <c:v>5.68</c:v>
                </c:pt>
                <c:pt idx="4">
                  <c:v>28.57</c:v>
                </c:pt>
                <c:pt idx="5">
                  <c:v>10</c:v>
                </c:pt>
                <c:pt idx="6">
                  <c:v>18.18</c:v>
                </c:pt>
                <c:pt idx="7">
                  <c:v>8.6999999999999993</c:v>
                </c:pt>
                <c:pt idx="8">
                  <c:v>22.22</c:v>
                </c:pt>
                <c:pt idx="9">
                  <c:v>0</c:v>
                </c:pt>
                <c:pt idx="10">
                  <c:v>25</c:v>
                </c:pt>
                <c:pt idx="11">
                  <c:v>9.52</c:v>
                </c:pt>
                <c:pt idx="12">
                  <c:v>7.14</c:v>
                </c:pt>
                <c:pt idx="13">
                  <c:v>0</c:v>
                </c:pt>
                <c:pt idx="14">
                  <c:v>13.33</c:v>
                </c:pt>
                <c:pt idx="15">
                  <c:v>37.5</c:v>
                </c:pt>
                <c:pt idx="16">
                  <c:v>3.85</c:v>
                </c:pt>
                <c:pt idx="17">
                  <c:v>10.94</c:v>
                </c:pt>
                <c:pt idx="18">
                  <c:v>19.05</c:v>
                </c:pt>
                <c:pt idx="19">
                  <c:v>5</c:v>
                </c:pt>
                <c:pt idx="20">
                  <c:v>0</c:v>
                </c:pt>
                <c:pt idx="21">
                  <c:v>0</c:v>
                </c:pt>
                <c:pt idx="22">
                  <c:v>11.11</c:v>
                </c:pt>
                <c:pt idx="23">
                  <c:v>0</c:v>
                </c:pt>
                <c:pt idx="24">
                  <c:v>16.670000000000002</c:v>
                </c:pt>
                <c:pt idx="25">
                  <c:v>0</c:v>
                </c:pt>
                <c:pt idx="26">
                  <c:v>11.11</c:v>
                </c:pt>
                <c:pt idx="27">
                  <c:v>0</c:v>
                </c:pt>
                <c:pt idx="28">
                  <c:v>0</c:v>
                </c:pt>
                <c:pt idx="29">
                  <c:v>8.89</c:v>
                </c:pt>
                <c:pt idx="30">
                  <c:v>7.14</c:v>
                </c:pt>
                <c:pt idx="31">
                  <c:v>38.46</c:v>
                </c:pt>
                <c:pt idx="32">
                  <c:v>30.53</c:v>
                </c:pt>
              </c:numCache>
            </c:numRef>
          </c:val>
          <c:extLst>
            <c:ext xmlns:c16="http://schemas.microsoft.com/office/drawing/2014/chart" uri="{C3380CC4-5D6E-409C-BE32-E72D297353CC}">
              <c16:uniqueId val="{00000004-DAAF-4343-A526-55DD764BD426}"/>
            </c:ext>
          </c:extLst>
        </c:ser>
        <c:dLbls>
          <c:dLblPos val="ctr"/>
          <c:showLegendKey val="0"/>
          <c:showVal val="1"/>
          <c:showCatName val="0"/>
          <c:showSerName val="0"/>
          <c:showPercent val="0"/>
          <c:showBubbleSize val="0"/>
        </c:dLbls>
        <c:gapWidth val="50"/>
        <c:overlap val="100"/>
        <c:axId val="414571528"/>
        <c:axId val="414575056"/>
      </c:barChart>
      <c:catAx>
        <c:axId val="41457152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14575056"/>
        <c:crosses val="autoZero"/>
        <c:auto val="1"/>
        <c:lblAlgn val="ctr"/>
        <c:lblOffset val="100"/>
        <c:noMultiLvlLbl val="0"/>
      </c:catAx>
      <c:valAx>
        <c:axId val="41457505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145715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2025</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муниципальный округ</c:v>
                </c:pt>
                <c:pt idx="1">
                  <c:v>Владивостокский городской округ</c:v>
                </c:pt>
                <c:pt idx="2">
                  <c:v>Артемовский городской округ</c:v>
                </c:pt>
                <c:pt idx="3">
                  <c:v>Кавалеровский муниципальный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Большой Камень</c:v>
                </c:pt>
                <c:pt idx="12">
                  <c:v>Дальнереченский муниципальный район</c:v>
                </c:pt>
                <c:pt idx="13">
                  <c:v>Фокино</c:v>
                </c:pt>
                <c:pt idx="14">
                  <c:v>Дальнереченский городской округ</c:v>
                </c:pt>
                <c:pt idx="15">
                  <c:v>Михайловский муниципальный округ</c:v>
                </c:pt>
                <c:pt idx="16">
                  <c:v>Пожарский муниципальный округ</c:v>
                </c:pt>
              </c:strCache>
            </c:strRef>
          </c:cat>
          <c:val>
            <c:numRef>
              <c:f>Лист1!$B$2:$B$18</c:f>
              <c:numCache>
                <c:formatCode>General</c:formatCode>
                <c:ptCount val="17"/>
                <c:pt idx="0">
                  <c:v>65.39</c:v>
                </c:pt>
                <c:pt idx="1">
                  <c:v>76.83</c:v>
                </c:pt>
                <c:pt idx="2">
                  <c:v>80.25</c:v>
                </c:pt>
                <c:pt idx="3">
                  <c:v>85.72</c:v>
                </c:pt>
                <c:pt idx="4">
                  <c:v>66.67</c:v>
                </c:pt>
                <c:pt idx="5">
                  <c:v>73.680000000000007</c:v>
                </c:pt>
                <c:pt idx="6">
                  <c:v>88.89</c:v>
                </c:pt>
                <c:pt idx="8">
                  <c:v>78.569999999999993</c:v>
                </c:pt>
                <c:pt idx="9">
                  <c:v>100</c:v>
                </c:pt>
                <c:pt idx="10">
                  <c:v>60</c:v>
                </c:pt>
                <c:pt idx="11">
                  <c:v>94.12</c:v>
                </c:pt>
                <c:pt idx="12">
                  <c:v>93.75</c:v>
                </c:pt>
                <c:pt idx="13">
                  <c:v>48.269999999999996</c:v>
                </c:pt>
                <c:pt idx="14">
                  <c:v>80.95</c:v>
                </c:pt>
                <c:pt idx="15">
                  <c:v>34.619999999999997</c:v>
                </c:pt>
                <c:pt idx="16">
                  <c:v>100</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муниципальный округ</c:v>
                </c:pt>
                <c:pt idx="1">
                  <c:v>Владивостокский городской округ</c:v>
                </c:pt>
                <c:pt idx="2">
                  <c:v>Артемовский городской округ</c:v>
                </c:pt>
                <c:pt idx="3">
                  <c:v>Кавалеровский муниципальный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Большой Камень</c:v>
                </c:pt>
                <c:pt idx="12">
                  <c:v>Дальнереченский муниципальный район</c:v>
                </c:pt>
                <c:pt idx="13">
                  <c:v>Фокино</c:v>
                </c:pt>
                <c:pt idx="14">
                  <c:v>Дальнереченский городской округ</c:v>
                </c:pt>
                <c:pt idx="15">
                  <c:v>Михайловский муниципальный округ</c:v>
                </c:pt>
                <c:pt idx="16">
                  <c:v>Пожарский муниципальный округ</c:v>
                </c:pt>
              </c:strCache>
            </c:strRef>
          </c:cat>
          <c:val>
            <c:numRef>
              <c:f>Лист1!$C$2:$C$18</c:f>
              <c:numCache>
                <c:formatCode>General</c:formatCode>
                <c:ptCount val="17"/>
                <c:pt idx="1">
                  <c:v>77.87</c:v>
                </c:pt>
                <c:pt idx="2">
                  <c:v>62.11</c:v>
                </c:pt>
                <c:pt idx="4">
                  <c:v>75</c:v>
                </c:pt>
                <c:pt idx="5">
                  <c:v>78.040000000000006</c:v>
                </c:pt>
                <c:pt idx="6">
                  <c:v>68.42</c:v>
                </c:pt>
                <c:pt idx="7">
                  <c:v>64.289999999999992</c:v>
                </c:pt>
                <c:pt idx="8">
                  <c:v>76.47</c:v>
                </c:pt>
                <c:pt idx="9">
                  <c:v>33.33</c:v>
                </c:pt>
                <c:pt idx="10">
                  <c:v>100.00999999999999</c:v>
                </c:pt>
                <c:pt idx="12">
                  <c:v>100</c:v>
                </c:pt>
                <c:pt idx="14">
                  <c:v>96.43</c:v>
                </c:pt>
                <c:pt idx="15">
                  <c:v>81.25</c:v>
                </c:pt>
                <c:pt idx="16">
                  <c:v>77.77</c:v>
                </c:pt>
              </c:numCache>
            </c:numRef>
          </c:val>
          <c:extLst>
            <c:ext xmlns:c16="http://schemas.microsoft.com/office/drawing/2014/chart" uri="{C3380CC4-5D6E-409C-BE32-E72D297353CC}">
              <c16:uniqueId val="{00000000-5CCE-4D0A-8EB6-32380290DEE3}"/>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городской округ</c:v>
                </c:pt>
                <c:pt idx="1">
                  <c:v>Спасск-Дальний</c:v>
                </c:pt>
                <c:pt idx="2">
                  <c:v>Уссурийский городской округ</c:v>
                </c:pt>
                <c:pt idx="3">
                  <c:v>Шкотовский муниципальный округ</c:v>
                </c:pt>
                <c:pt idx="4">
                  <c:v>Кировский муниципальный район</c:v>
                </c:pt>
                <c:pt idx="5">
                  <c:v>Хорольский муниципальный округ</c:v>
                </c:pt>
                <c:pt idx="6">
                  <c:v>Чугуевский муниципальный округ</c:v>
                </c:pt>
                <c:pt idx="7">
                  <c:v>Спасский муниципальный район</c:v>
                </c:pt>
                <c:pt idx="8">
                  <c:v>Тернейский муниципальный округ</c:v>
                </c:pt>
                <c:pt idx="9">
                  <c:v>Арсеньевский городской округ</c:v>
                </c:pt>
                <c:pt idx="10">
                  <c:v>Пограничный муниципальный округ</c:v>
                </c:pt>
                <c:pt idx="11">
                  <c:v>Надеждинский муниципальный район</c:v>
                </c:pt>
                <c:pt idx="12">
                  <c:v>Хасанский муниципальный округ</c:v>
                </c:pt>
                <c:pt idx="13">
                  <c:v>Красноармейский муниципальный округ</c:v>
                </c:pt>
                <c:pt idx="14">
                  <c:v>Находкинский городской округ</c:v>
                </c:pt>
                <c:pt idx="15">
                  <c:v>Дальнегорский городской округ</c:v>
                </c:pt>
                <c:pt idx="16">
                  <c:v>Лесозаводский городской округ</c:v>
                </c:pt>
                <c:pt idx="17">
                  <c:v>Приморский край (РП)</c:v>
                </c:pt>
              </c:strCache>
            </c:strRef>
          </c:cat>
          <c:val>
            <c:numRef>
              <c:f>Лист1!$B$2:$B$19</c:f>
              <c:numCache>
                <c:formatCode>General</c:formatCode>
                <c:ptCount val="18"/>
                <c:pt idx="0">
                  <c:v>66.66</c:v>
                </c:pt>
                <c:pt idx="1">
                  <c:v>60.71</c:v>
                </c:pt>
                <c:pt idx="2">
                  <c:v>69.75</c:v>
                </c:pt>
                <c:pt idx="3">
                  <c:v>53.85</c:v>
                </c:pt>
                <c:pt idx="4">
                  <c:v>41.17</c:v>
                </c:pt>
                <c:pt idx="5">
                  <c:v>63.16</c:v>
                </c:pt>
                <c:pt idx="6">
                  <c:v>78.790000000000006</c:v>
                </c:pt>
                <c:pt idx="7">
                  <c:v>60</c:v>
                </c:pt>
                <c:pt idx="9">
                  <c:v>83.02000000000001</c:v>
                </c:pt>
                <c:pt idx="10">
                  <c:v>90.32</c:v>
                </c:pt>
                <c:pt idx="11">
                  <c:v>72</c:v>
                </c:pt>
                <c:pt idx="12">
                  <c:v>86.050000000000011</c:v>
                </c:pt>
                <c:pt idx="13">
                  <c:v>36.36</c:v>
                </c:pt>
                <c:pt idx="14">
                  <c:v>65.990000000000009</c:v>
                </c:pt>
                <c:pt idx="15">
                  <c:v>73.33</c:v>
                </c:pt>
                <c:pt idx="16">
                  <c:v>59.18</c:v>
                </c:pt>
                <c:pt idx="17">
                  <c:v>63.379999999999995</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городской округ</c:v>
                </c:pt>
                <c:pt idx="1">
                  <c:v>Спасск-Дальний</c:v>
                </c:pt>
                <c:pt idx="2">
                  <c:v>Уссурийский городской округ</c:v>
                </c:pt>
                <c:pt idx="3">
                  <c:v>Шкотовский муниципальный округ</c:v>
                </c:pt>
                <c:pt idx="4">
                  <c:v>Кировский муниципальный район</c:v>
                </c:pt>
                <c:pt idx="5">
                  <c:v>Хорольский муниципальный округ</c:v>
                </c:pt>
                <c:pt idx="6">
                  <c:v>Чугуевский муниципальный округ</c:v>
                </c:pt>
                <c:pt idx="7">
                  <c:v>Спасский муниципальный район</c:v>
                </c:pt>
                <c:pt idx="8">
                  <c:v>Тернейский муниципальный округ</c:v>
                </c:pt>
                <c:pt idx="9">
                  <c:v>Арсеньевский городской округ</c:v>
                </c:pt>
                <c:pt idx="10">
                  <c:v>Пограничный муниципальный округ</c:v>
                </c:pt>
                <c:pt idx="11">
                  <c:v>Надеждинский муниципальный район</c:v>
                </c:pt>
                <c:pt idx="12">
                  <c:v>Хасанский муниципальный округ</c:v>
                </c:pt>
                <c:pt idx="13">
                  <c:v>Красноармейский муниципальный округ</c:v>
                </c:pt>
                <c:pt idx="14">
                  <c:v>Находкинский городской округ</c:v>
                </c:pt>
                <c:pt idx="15">
                  <c:v>Дальнегорский городской округ</c:v>
                </c:pt>
                <c:pt idx="16">
                  <c:v>Лесозаводский городской округ</c:v>
                </c:pt>
                <c:pt idx="17">
                  <c:v>Приморский край (РП)</c:v>
                </c:pt>
              </c:strCache>
            </c:strRef>
          </c:cat>
          <c:val>
            <c:numRef>
              <c:f>Лист1!$C$2:$C$19</c:f>
              <c:numCache>
                <c:formatCode>General</c:formatCode>
                <c:ptCount val="18"/>
                <c:pt idx="0">
                  <c:v>88</c:v>
                </c:pt>
                <c:pt idx="1">
                  <c:v>83.56</c:v>
                </c:pt>
                <c:pt idx="2">
                  <c:v>89.08</c:v>
                </c:pt>
                <c:pt idx="3">
                  <c:v>100</c:v>
                </c:pt>
                <c:pt idx="4">
                  <c:v>100</c:v>
                </c:pt>
                <c:pt idx="5">
                  <c:v>75</c:v>
                </c:pt>
                <c:pt idx="8">
                  <c:v>75</c:v>
                </c:pt>
                <c:pt idx="9">
                  <c:v>78.259999999999991</c:v>
                </c:pt>
                <c:pt idx="10">
                  <c:v>100</c:v>
                </c:pt>
                <c:pt idx="11">
                  <c:v>90.48</c:v>
                </c:pt>
                <c:pt idx="12">
                  <c:v>91.67</c:v>
                </c:pt>
                <c:pt idx="13">
                  <c:v>50</c:v>
                </c:pt>
                <c:pt idx="14">
                  <c:v>75.27</c:v>
                </c:pt>
                <c:pt idx="15">
                  <c:v>75</c:v>
                </c:pt>
                <c:pt idx="16">
                  <c:v>100</c:v>
                </c:pt>
                <c:pt idx="17">
                  <c:v>83.919999999999987</c:v>
                </c:pt>
              </c:numCache>
            </c:numRef>
          </c:val>
          <c:extLst>
            <c:ext xmlns:c16="http://schemas.microsoft.com/office/drawing/2014/chart" uri="{C3380CC4-5D6E-409C-BE32-E72D297353CC}">
              <c16:uniqueId val="{00000000-9173-4F93-974A-F2156A6E9BDD}"/>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'ИС 10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10 Статистика по отметкам'!$A$8:$A$39</c:f>
              <c:strCache>
                <c:ptCount val="31"/>
                <c:pt idx="0">
                  <c:v>РФ</c:v>
                </c:pt>
                <c:pt idx="1">
                  <c:v>Приморский край</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Дальнереченский муниципальный округ</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extLst/>
            </c:strRef>
          </c:cat>
          <c:val>
            <c:numRef>
              <c:f>'ИС 10 Статистика по отметкам'!$B$8:$B$39</c:f>
              <c:numCache>
                <c:formatCode>General</c:formatCode>
                <c:ptCount val="31"/>
                <c:pt idx="0">
                  <c:v>1.73</c:v>
                </c:pt>
                <c:pt idx="1">
                  <c:v>1.22</c:v>
                </c:pt>
                <c:pt idx="2">
                  <c:v>0.64</c:v>
                </c:pt>
                <c:pt idx="3">
                  <c:v>7.37</c:v>
                </c:pt>
                <c:pt idx="4">
                  <c:v>0</c:v>
                </c:pt>
                <c:pt idx="5">
                  <c:v>0</c:v>
                </c:pt>
                <c:pt idx="6">
                  <c:v>0</c:v>
                </c:pt>
                <c:pt idx="7">
                  <c:v>0</c:v>
                </c:pt>
                <c:pt idx="8">
                  <c:v>5.88</c:v>
                </c:pt>
                <c:pt idx="9">
                  <c:v>0</c:v>
                </c:pt>
                <c:pt idx="10">
                  <c:v>0</c:v>
                </c:pt>
                <c:pt idx="11">
                  <c:v>0</c:v>
                </c:pt>
                <c:pt idx="12">
                  <c:v>0</c:v>
                </c:pt>
                <c:pt idx="13">
                  <c:v>0</c:v>
                </c:pt>
                <c:pt idx="14">
                  <c:v>0</c:v>
                </c:pt>
                <c:pt idx="15">
                  <c:v>0</c:v>
                </c:pt>
                <c:pt idx="16">
                  <c:v>0</c:v>
                </c:pt>
                <c:pt idx="17">
                  <c:v>0</c:v>
                </c:pt>
                <c:pt idx="18">
                  <c:v>0</c:v>
                </c:pt>
                <c:pt idx="19">
                  <c:v>0</c:v>
                </c:pt>
                <c:pt idx="20">
                  <c:v>0</c:v>
                </c:pt>
                <c:pt idx="21">
                  <c:v>0</c:v>
                </c:pt>
                <c:pt idx="22">
                  <c:v>4.3499999999999996</c:v>
                </c:pt>
                <c:pt idx="23">
                  <c:v>0</c:v>
                </c:pt>
                <c:pt idx="24">
                  <c:v>0</c:v>
                </c:pt>
                <c:pt idx="25">
                  <c:v>0</c:v>
                </c:pt>
                <c:pt idx="26">
                  <c:v>0</c:v>
                </c:pt>
                <c:pt idx="27">
                  <c:v>0</c:v>
                </c:pt>
                <c:pt idx="28">
                  <c:v>0</c:v>
                </c:pt>
                <c:pt idx="29">
                  <c:v>0</c:v>
                </c:pt>
                <c:pt idx="30">
                  <c:v>0</c:v>
                </c:pt>
              </c:numCache>
              <c:extLst/>
            </c:numRef>
          </c:val>
          <c:extLst>
            <c:ext xmlns:c16="http://schemas.microsoft.com/office/drawing/2014/chart" uri="{C3380CC4-5D6E-409C-BE32-E72D297353CC}">
              <c16:uniqueId val="{00000000-A245-46E4-911C-9DC8C46C7289}"/>
            </c:ext>
          </c:extLst>
        </c:ser>
        <c:ser>
          <c:idx val="1"/>
          <c:order val="1"/>
          <c:tx>
            <c:strRef>
              <c:f>'ИС 10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10 Статистика по отметкам'!$A$8:$A$39</c:f>
              <c:strCache>
                <c:ptCount val="31"/>
                <c:pt idx="0">
                  <c:v>РФ</c:v>
                </c:pt>
                <c:pt idx="1">
                  <c:v>Приморский край</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Дальнереченский муниципальный округ</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extLst/>
            </c:strRef>
          </c:cat>
          <c:val>
            <c:numRef>
              <c:f>'ИС 10 Статистика по отметкам'!$C$8:$C$39</c:f>
              <c:numCache>
                <c:formatCode>General</c:formatCode>
                <c:ptCount val="31"/>
                <c:pt idx="0">
                  <c:v>19.11</c:v>
                </c:pt>
                <c:pt idx="1">
                  <c:v>19.309999999999999</c:v>
                </c:pt>
                <c:pt idx="2">
                  <c:v>21.5</c:v>
                </c:pt>
                <c:pt idx="3">
                  <c:v>30.53</c:v>
                </c:pt>
                <c:pt idx="4">
                  <c:v>25</c:v>
                </c:pt>
                <c:pt idx="5">
                  <c:v>21.95</c:v>
                </c:pt>
                <c:pt idx="6">
                  <c:v>31.58</c:v>
                </c:pt>
                <c:pt idx="7">
                  <c:v>35.71</c:v>
                </c:pt>
                <c:pt idx="8">
                  <c:v>17.649999999999999</c:v>
                </c:pt>
                <c:pt idx="9">
                  <c:v>66.67</c:v>
                </c:pt>
                <c:pt idx="10">
                  <c:v>0</c:v>
                </c:pt>
                <c:pt idx="11">
                  <c:v>0</c:v>
                </c:pt>
                <c:pt idx="12">
                  <c:v>3.57</c:v>
                </c:pt>
                <c:pt idx="13">
                  <c:v>18.75</c:v>
                </c:pt>
                <c:pt idx="14">
                  <c:v>22.22</c:v>
                </c:pt>
                <c:pt idx="15">
                  <c:v>12</c:v>
                </c:pt>
                <c:pt idx="16">
                  <c:v>16.440000000000001</c:v>
                </c:pt>
                <c:pt idx="17">
                  <c:v>10.92</c:v>
                </c:pt>
                <c:pt idx="18">
                  <c:v>0</c:v>
                </c:pt>
                <c:pt idx="19">
                  <c:v>0</c:v>
                </c:pt>
                <c:pt idx="20">
                  <c:v>25</c:v>
                </c:pt>
                <c:pt idx="21">
                  <c:v>25</c:v>
                </c:pt>
                <c:pt idx="22">
                  <c:v>17.39</c:v>
                </c:pt>
                <c:pt idx="23">
                  <c:v>0</c:v>
                </c:pt>
                <c:pt idx="24">
                  <c:v>9.52</c:v>
                </c:pt>
                <c:pt idx="25">
                  <c:v>8.33</c:v>
                </c:pt>
                <c:pt idx="26">
                  <c:v>50</c:v>
                </c:pt>
                <c:pt idx="27">
                  <c:v>24.73</c:v>
                </c:pt>
                <c:pt idx="28">
                  <c:v>25</c:v>
                </c:pt>
                <c:pt idx="29">
                  <c:v>0</c:v>
                </c:pt>
                <c:pt idx="30">
                  <c:v>16.079999999999998</c:v>
                </c:pt>
              </c:numCache>
              <c:extLst/>
            </c:numRef>
          </c:val>
          <c:extLst>
            <c:ext xmlns:c16="http://schemas.microsoft.com/office/drawing/2014/chart" uri="{C3380CC4-5D6E-409C-BE32-E72D297353CC}">
              <c16:uniqueId val="{00000001-A245-46E4-911C-9DC8C46C7289}"/>
            </c:ext>
          </c:extLst>
        </c:ser>
        <c:ser>
          <c:idx val="2"/>
          <c:order val="2"/>
          <c:tx>
            <c:strRef>
              <c:f>'ИС 10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10 Статистика по отметкам'!$A$8:$A$39</c:f>
              <c:strCache>
                <c:ptCount val="31"/>
                <c:pt idx="0">
                  <c:v>РФ</c:v>
                </c:pt>
                <c:pt idx="1">
                  <c:v>Приморский край</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Дальнереченский муниципальный округ</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extLst/>
            </c:strRef>
          </c:cat>
          <c:val>
            <c:numRef>
              <c:f>'ИС 10 Статистика по отметкам'!$D$8:$D$39</c:f>
              <c:numCache>
                <c:formatCode>General</c:formatCode>
                <c:ptCount val="31"/>
                <c:pt idx="0">
                  <c:v>45.98</c:v>
                </c:pt>
                <c:pt idx="1">
                  <c:v>48.08</c:v>
                </c:pt>
                <c:pt idx="2">
                  <c:v>49.84</c:v>
                </c:pt>
                <c:pt idx="3">
                  <c:v>45.79</c:v>
                </c:pt>
                <c:pt idx="4">
                  <c:v>50</c:v>
                </c:pt>
                <c:pt idx="5">
                  <c:v>39.020000000000003</c:v>
                </c:pt>
                <c:pt idx="6">
                  <c:v>63.16</c:v>
                </c:pt>
                <c:pt idx="7">
                  <c:v>50</c:v>
                </c:pt>
                <c:pt idx="8">
                  <c:v>52.94</c:v>
                </c:pt>
                <c:pt idx="9">
                  <c:v>0</c:v>
                </c:pt>
                <c:pt idx="10">
                  <c:v>28.13</c:v>
                </c:pt>
                <c:pt idx="11">
                  <c:v>60</c:v>
                </c:pt>
                <c:pt idx="12">
                  <c:v>53.57</c:v>
                </c:pt>
                <c:pt idx="13">
                  <c:v>43.75</c:v>
                </c:pt>
                <c:pt idx="14">
                  <c:v>62.96</c:v>
                </c:pt>
                <c:pt idx="15">
                  <c:v>40</c:v>
                </c:pt>
                <c:pt idx="16">
                  <c:v>52.05</c:v>
                </c:pt>
                <c:pt idx="17">
                  <c:v>50.42</c:v>
                </c:pt>
                <c:pt idx="18">
                  <c:v>60</c:v>
                </c:pt>
                <c:pt idx="19">
                  <c:v>68.42</c:v>
                </c:pt>
                <c:pt idx="20">
                  <c:v>62.5</c:v>
                </c:pt>
                <c:pt idx="21">
                  <c:v>75</c:v>
                </c:pt>
                <c:pt idx="22">
                  <c:v>47.83</c:v>
                </c:pt>
                <c:pt idx="23">
                  <c:v>28.57</c:v>
                </c:pt>
                <c:pt idx="24">
                  <c:v>38.1</c:v>
                </c:pt>
                <c:pt idx="25">
                  <c:v>50</c:v>
                </c:pt>
                <c:pt idx="26">
                  <c:v>50</c:v>
                </c:pt>
                <c:pt idx="27">
                  <c:v>52.69</c:v>
                </c:pt>
                <c:pt idx="28">
                  <c:v>75</c:v>
                </c:pt>
                <c:pt idx="29">
                  <c:v>9.09</c:v>
                </c:pt>
                <c:pt idx="30">
                  <c:v>39.159999999999997</c:v>
                </c:pt>
              </c:numCache>
              <c:extLst/>
            </c:numRef>
          </c:val>
          <c:extLst>
            <c:ext xmlns:c16="http://schemas.microsoft.com/office/drawing/2014/chart" uri="{C3380CC4-5D6E-409C-BE32-E72D297353CC}">
              <c16:uniqueId val="{00000002-A245-46E4-911C-9DC8C46C7289}"/>
            </c:ext>
          </c:extLst>
        </c:ser>
        <c:ser>
          <c:idx val="3"/>
          <c:order val="3"/>
          <c:tx>
            <c:strRef>
              <c:f>'ИС 10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10 Статистика по отметкам'!$A$8:$A$39</c:f>
              <c:strCache>
                <c:ptCount val="31"/>
                <c:pt idx="0">
                  <c:v>РФ</c:v>
                </c:pt>
                <c:pt idx="1">
                  <c:v>Приморский край</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Дальнереченский муниципальный округ</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extLst/>
            </c:strRef>
          </c:cat>
          <c:val>
            <c:numRef>
              <c:f>'ИС 10 Статистика по отметкам'!$E$8:$E$39</c:f>
              <c:numCache>
                <c:formatCode>General</c:formatCode>
                <c:ptCount val="31"/>
                <c:pt idx="0">
                  <c:v>33.19</c:v>
                </c:pt>
                <c:pt idx="1">
                  <c:v>31.39</c:v>
                </c:pt>
                <c:pt idx="2">
                  <c:v>28.03</c:v>
                </c:pt>
                <c:pt idx="3">
                  <c:v>16.32</c:v>
                </c:pt>
                <c:pt idx="4">
                  <c:v>25</c:v>
                </c:pt>
                <c:pt idx="5">
                  <c:v>39.020000000000003</c:v>
                </c:pt>
                <c:pt idx="6">
                  <c:v>5.26</c:v>
                </c:pt>
                <c:pt idx="7">
                  <c:v>14.29</c:v>
                </c:pt>
                <c:pt idx="8">
                  <c:v>23.53</c:v>
                </c:pt>
                <c:pt idx="9">
                  <c:v>33.33</c:v>
                </c:pt>
                <c:pt idx="10">
                  <c:v>71.88</c:v>
                </c:pt>
                <c:pt idx="11">
                  <c:v>40</c:v>
                </c:pt>
                <c:pt idx="12">
                  <c:v>42.86</c:v>
                </c:pt>
                <c:pt idx="13">
                  <c:v>37.5</c:v>
                </c:pt>
                <c:pt idx="14">
                  <c:v>14.81</c:v>
                </c:pt>
                <c:pt idx="15">
                  <c:v>48</c:v>
                </c:pt>
                <c:pt idx="16">
                  <c:v>31.51</c:v>
                </c:pt>
                <c:pt idx="17">
                  <c:v>38.659999999999997</c:v>
                </c:pt>
                <c:pt idx="18">
                  <c:v>40</c:v>
                </c:pt>
                <c:pt idx="19">
                  <c:v>31.58</c:v>
                </c:pt>
                <c:pt idx="20">
                  <c:v>12.5</c:v>
                </c:pt>
                <c:pt idx="21">
                  <c:v>0</c:v>
                </c:pt>
                <c:pt idx="22">
                  <c:v>30.43</c:v>
                </c:pt>
                <c:pt idx="23">
                  <c:v>71.430000000000007</c:v>
                </c:pt>
                <c:pt idx="24">
                  <c:v>52.38</c:v>
                </c:pt>
                <c:pt idx="25">
                  <c:v>41.67</c:v>
                </c:pt>
                <c:pt idx="26">
                  <c:v>0</c:v>
                </c:pt>
                <c:pt idx="27">
                  <c:v>22.58</c:v>
                </c:pt>
                <c:pt idx="28">
                  <c:v>0</c:v>
                </c:pt>
                <c:pt idx="29">
                  <c:v>90.91</c:v>
                </c:pt>
                <c:pt idx="30">
                  <c:v>44.76</c:v>
                </c:pt>
              </c:numCache>
              <c:extLst/>
            </c:numRef>
          </c:val>
          <c:extLst>
            <c:ext xmlns:c16="http://schemas.microsoft.com/office/drawing/2014/chart" uri="{C3380CC4-5D6E-409C-BE32-E72D297353CC}">
              <c16:uniqueId val="{00000003-A245-46E4-911C-9DC8C46C7289}"/>
            </c:ext>
          </c:extLst>
        </c:ser>
        <c:dLbls>
          <c:dLblPos val="ctr"/>
          <c:showLegendKey val="0"/>
          <c:showVal val="1"/>
          <c:showCatName val="0"/>
          <c:showSerName val="0"/>
          <c:showPercent val="0"/>
          <c:showBubbleSize val="0"/>
        </c:dLbls>
        <c:gapWidth val="50"/>
        <c:overlap val="100"/>
        <c:axId val="961368847"/>
        <c:axId val="961001535"/>
      </c:barChart>
      <c:catAx>
        <c:axId val="9613688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61001535"/>
        <c:crosses val="autoZero"/>
        <c:auto val="1"/>
        <c:lblAlgn val="ctr"/>
        <c:lblOffset val="100"/>
        <c:noMultiLvlLbl val="0"/>
      </c:catAx>
      <c:valAx>
        <c:axId val="961001535"/>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613688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'ИС 10 Сравнение отметок с отмет'!$B$8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10 Сравнение отметок с отмет'!$A$9:$A$39</c:f>
              <c:strCache>
                <c:ptCount val="31"/>
                <c:pt idx="0">
                  <c:v>РФ</c:v>
                </c:pt>
                <c:pt idx="1">
                  <c:v>Приморский край</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Дальнереченский муниципальный округ</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'ИС 10 Сравнение отметок с отмет'!$B$9:$B$39</c:f>
              <c:numCache>
                <c:formatCode>General</c:formatCode>
                <c:ptCount val="31"/>
                <c:pt idx="0">
                  <c:v>17.510000000000002</c:v>
                </c:pt>
                <c:pt idx="1">
                  <c:v>16.579999999999998</c:v>
                </c:pt>
                <c:pt idx="2">
                  <c:v>22.48</c:v>
                </c:pt>
                <c:pt idx="3">
                  <c:v>27.81</c:v>
                </c:pt>
                <c:pt idx="4">
                  <c:v>12.5</c:v>
                </c:pt>
                <c:pt idx="5">
                  <c:v>19.510000000000002</c:v>
                </c:pt>
                <c:pt idx="6">
                  <c:v>10.53</c:v>
                </c:pt>
                <c:pt idx="7">
                  <c:v>17.86</c:v>
                </c:pt>
                <c:pt idx="8">
                  <c:v>8.82</c:v>
                </c:pt>
                <c:pt idx="9">
                  <c:v>0</c:v>
                </c:pt>
                <c:pt idx="10">
                  <c:v>0</c:v>
                </c:pt>
                <c:pt idx="11">
                  <c:v>0</c:v>
                </c:pt>
                <c:pt idx="12">
                  <c:v>7.14</c:v>
                </c:pt>
                <c:pt idx="13">
                  <c:v>12.5</c:v>
                </c:pt>
                <c:pt idx="14">
                  <c:v>3.7</c:v>
                </c:pt>
                <c:pt idx="15">
                  <c:v>8</c:v>
                </c:pt>
                <c:pt idx="16">
                  <c:v>15.28</c:v>
                </c:pt>
                <c:pt idx="17">
                  <c:v>10.08</c:v>
                </c:pt>
                <c:pt idx="18">
                  <c:v>0</c:v>
                </c:pt>
                <c:pt idx="19">
                  <c:v>5.26</c:v>
                </c:pt>
                <c:pt idx="20">
                  <c:v>0</c:v>
                </c:pt>
                <c:pt idx="21">
                  <c:v>0</c:v>
                </c:pt>
                <c:pt idx="22">
                  <c:v>19.57</c:v>
                </c:pt>
                <c:pt idx="23">
                  <c:v>14.29</c:v>
                </c:pt>
                <c:pt idx="24">
                  <c:v>0</c:v>
                </c:pt>
                <c:pt idx="25">
                  <c:v>8.33</c:v>
                </c:pt>
                <c:pt idx="26">
                  <c:v>0</c:v>
                </c:pt>
                <c:pt idx="27">
                  <c:v>8.6</c:v>
                </c:pt>
                <c:pt idx="28">
                  <c:v>50</c:v>
                </c:pt>
                <c:pt idx="29">
                  <c:v>9.09</c:v>
                </c:pt>
                <c:pt idx="30">
                  <c:v>13.99</c:v>
                </c:pt>
              </c:numCache>
            </c:numRef>
          </c:val>
          <c:extLst>
            <c:ext xmlns:c16="http://schemas.microsoft.com/office/drawing/2014/chart" uri="{C3380CC4-5D6E-409C-BE32-E72D297353CC}">
              <c16:uniqueId val="{00000000-2243-4745-9FB8-58A73C563911}"/>
            </c:ext>
          </c:extLst>
        </c:ser>
        <c:ser>
          <c:idx val="1"/>
          <c:order val="1"/>
          <c:tx>
            <c:strRef>
              <c:f>'ИС 10 Сравнение отметок с отмет'!$C$8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10 Сравнение отметок с отмет'!$A$9:$A$39</c:f>
              <c:strCache>
                <c:ptCount val="31"/>
                <c:pt idx="0">
                  <c:v>РФ</c:v>
                </c:pt>
                <c:pt idx="1">
                  <c:v>Приморский край</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Дальнереченский муниципальный округ</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'ИС 10 Сравнение отметок с отмет'!$C$9:$C$39</c:f>
              <c:numCache>
                <c:formatCode>General</c:formatCode>
                <c:ptCount val="31"/>
                <c:pt idx="0">
                  <c:v>67.38</c:v>
                </c:pt>
                <c:pt idx="1">
                  <c:v>65.47</c:v>
                </c:pt>
                <c:pt idx="2">
                  <c:v>56.88</c:v>
                </c:pt>
                <c:pt idx="3">
                  <c:v>61.5</c:v>
                </c:pt>
                <c:pt idx="4">
                  <c:v>75</c:v>
                </c:pt>
                <c:pt idx="5">
                  <c:v>65.849999999999994</c:v>
                </c:pt>
                <c:pt idx="6">
                  <c:v>78.95</c:v>
                </c:pt>
                <c:pt idx="7">
                  <c:v>78.569999999999993</c:v>
                </c:pt>
                <c:pt idx="8">
                  <c:v>79.41</c:v>
                </c:pt>
                <c:pt idx="9">
                  <c:v>100</c:v>
                </c:pt>
                <c:pt idx="10">
                  <c:v>84.38</c:v>
                </c:pt>
                <c:pt idx="11">
                  <c:v>60</c:v>
                </c:pt>
                <c:pt idx="12">
                  <c:v>78.569999999999993</c:v>
                </c:pt>
                <c:pt idx="13">
                  <c:v>87.5</c:v>
                </c:pt>
                <c:pt idx="14">
                  <c:v>92.59</c:v>
                </c:pt>
                <c:pt idx="15">
                  <c:v>64</c:v>
                </c:pt>
                <c:pt idx="16">
                  <c:v>62.5</c:v>
                </c:pt>
                <c:pt idx="17">
                  <c:v>68.069999999999993</c:v>
                </c:pt>
                <c:pt idx="18">
                  <c:v>80</c:v>
                </c:pt>
                <c:pt idx="19">
                  <c:v>78.95</c:v>
                </c:pt>
                <c:pt idx="20">
                  <c:v>100</c:v>
                </c:pt>
                <c:pt idx="21">
                  <c:v>75</c:v>
                </c:pt>
                <c:pt idx="22">
                  <c:v>80.430000000000007</c:v>
                </c:pt>
                <c:pt idx="23">
                  <c:v>57.14</c:v>
                </c:pt>
                <c:pt idx="24">
                  <c:v>61.9</c:v>
                </c:pt>
                <c:pt idx="25">
                  <c:v>83.33</c:v>
                </c:pt>
                <c:pt idx="26">
                  <c:v>100</c:v>
                </c:pt>
                <c:pt idx="27">
                  <c:v>80.650000000000006</c:v>
                </c:pt>
                <c:pt idx="28">
                  <c:v>50</c:v>
                </c:pt>
                <c:pt idx="29">
                  <c:v>90.91</c:v>
                </c:pt>
                <c:pt idx="30">
                  <c:v>54.55</c:v>
                </c:pt>
              </c:numCache>
            </c:numRef>
          </c:val>
          <c:extLst>
            <c:ext xmlns:c16="http://schemas.microsoft.com/office/drawing/2014/chart" uri="{C3380CC4-5D6E-409C-BE32-E72D297353CC}">
              <c16:uniqueId val="{00000001-2243-4745-9FB8-58A73C563911}"/>
            </c:ext>
          </c:extLst>
        </c:ser>
        <c:ser>
          <c:idx val="2"/>
          <c:order val="2"/>
          <c:tx>
            <c:strRef>
              <c:f>'ИС 10 Сравнение отметок с отмет'!$D$8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10 Сравнение отметок с отмет'!$A$9:$A$39</c:f>
              <c:strCache>
                <c:ptCount val="31"/>
                <c:pt idx="0">
                  <c:v>РФ</c:v>
                </c:pt>
                <c:pt idx="1">
                  <c:v>Приморский край</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Дальнереченский муниципальный округ</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'ИС 10 Сравнение отметок с отмет'!$D$9:$D$39</c:f>
              <c:numCache>
                <c:formatCode>General</c:formatCode>
                <c:ptCount val="31"/>
                <c:pt idx="0">
                  <c:v>15.12</c:v>
                </c:pt>
                <c:pt idx="1">
                  <c:v>17.940000000000001</c:v>
                </c:pt>
                <c:pt idx="2">
                  <c:v>20.64</c:v>
                </c:pt>
                <c:pt idx="3">
                  <c:v>10.7</c:v>
                </c:pt>
                <c:pt idx="4">
                  <c:v>12.5</c:v>
                </c:pt>
                <c:pt idx="5">
                  <c:v>14.63</c:v>
                </c:pt>
                <c:pt idx="6">
                  <c:v>10.53</c:v>
                </c:pt>
                <c:pt idx="7">
                  <c:v>3.57</c:v>
                </c:pt>
                <c:pt idx="8">
                  <c:v>11.76</c:v>
                </c:pt>
                <c:pt idx="9">
                  <c:v>0</c:v>
                </c:pt>
                <c:pt idx="10">
                  <c:v>15.63</c:v>
                </c:pt>
                <c:pt idx="11">
                  <c:v>40</c:v>
                </c:pt>
                <c:pt idx="12">
                  <c:v>14.29</c:v>
                </c:pt>
                <c:pt idx="13">
                  <c:v>0</c:v>
                </c:pt>
                <c:pt idx="14">
                  <c:v>3.7</c:v>
                </c:pt>
                <c:pt idx="15">
                  <c:v>28</c:v>
                </c:pt>
                <c:pt idx="16">
                  <c:v>22.22</c:v>
                </c:pt>
                <c:pt idx="17">
                  <c:v>21.85</c:v>
                </c:pt>
                <c:pt idx="18">
                  <c:v>20</c:v>
                </c:pt>
                <c:pt idx="19">
                  <c:v>15.79</c:v>
                </c:pt>
                <c:pt idx="20">
                  <c:v>0</c:v>
                </c:pt>
                <c:pt idx="21">
                  <c:v>25</c:v>
                </c:pt>
                <c:pt idx="22">
                  <c:v>0</c:v>
                </c:pt>
                <c:pt idx="23">
                  <c:v>28.57</c:v>
                </c:pt>
                <c:pt idx="24">
                  <c:v>38.1</c:v>
                </c:pt>
                <c:pt idx="25">
                  <c:v>8.33</c:v>
                </c:pt>
                <c:pt idx="26">
                  <c:v>0</c:v>
                </c:pt>
                <c:pt idx="27">
                  <c:v>10.75</c:v>
                </c:pt>
                <c:pt idx="28">
                  <c:v>0</c:v>
                </c:pt>
                <c:pt idx="29">
                  <c:v>0</c:v>
                </c:pt>
                <c:pt idx="30">
                  <c:v>31.47</c:v>
                </c:pt>
              </c:numCache>
            </c:numRef>
          </c:val>
          <c:extLst>
            <c:ext xmlns:c16="http://schemas.microsoft.com/office/drawing/2014/chart" uri="{C3380CC4-5D6E-409C-BE32-E72D297353CC}">
              <c16:uniqueId val="{00000002-2243-4745-9FB8-58A73C563911}"/>
            </c:ext>
          </c:extLst>
        </c:ser>
        <c:dLbls>
          <c:dLblPos val="ctr"/>
          <c:showLegendKey val="0"/>
          <c:showVal val="1"/>
          <c:showCatName val="0"/>
          <c:showSerName val="0"/>
          <c:showPercent val="0"/>
          <c:showBubbleSize val="0"/>
        </c:dLbls>
        <c:gapWidth val="50"/>
        <c:overlap val="100"/>
        <c:axId val="502191407"/>
        <c:axId val="507745951"/>
      </c:barChart>
      <c:catAx>
        <c:axId val="5021914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07745951"/>
        <c:crosses val="autoZero"/>
        <c:auto val="1"/>
        <c:lblAlgn val="ctr"/>
        <c:lblOffset val="100"/>
        <c:noMultiLvlLbl val="0"/>
      </c:catAx>
      <c:valAx>
        <c:axId val="507745951"/>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02191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409721994575817E-3"/>
          <c:y val="0.10127458820480974"/>
          <c:w val="0.99005902780054245"/>
          <c:h val="0.45176790941478134"/>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Лист1!$A$2:$A$19</c:f>
              <c:strCache>
                <c:ptCount val="18"/>
                <c:pt idx="0">
                  <c:v>Кавалеровский МО</c:v>
                </c:pt>
                <c:pt idx="1">
                  <c:v>Партизанский МО</c:v>
                </c:pt>
                <c:pt idx="2">
                  <c:v>Пожарский МО</c:v>
                </c:pt>
                <c:pt idx="3">
                  <c:v>Дальнереченский МР</c:v>
                </c:pt>
                <c:pt idx="4">
                  <c:v>Владивостокский ГО</c:v>
                </c:pt>
                <c:pt idx="5">
                  <c:v>Ханкайский МО</c:v>
                </c:pt>
                <c:pt idx="6">
                  <c:v>Уссурийский ГО</c:v>
                </c:pt>
                <c:pt idx="7">
                  <c:v>Спасский МР</c:v>
                </c:pt>
                <c:pt idx="8">
                  <c:v>Надеждинский МР</c:v>
                </c:pt>
                <c:pt idx="9">
                  <c:v>Хасанский МО</c:v>
                </c:pt>
                <c:pt idx="10">
                  <c:v>Красноармейский МО</c:v>
                </c:pt>
                <c:pt idx="11">
                  <c:v>Приморский край (РП)</c:v>
                </c:pt>
                <c:pt idx="12">
                  <c:v>Тернейский МО</c:v>
                </c:pt>
                <c:pt idx="13">
                  <c:v>Артемовский ГО</c:v>
                </c:pt>
                <c:pt idx="14">
                  <c:v>Яковлевский МО</c:v>
                </c:pt>
                <c:pt idx="15">
                  <c:v>Ольгинский МО</c:v>
                </c:pt>
                <c:pt idx="16">
                  <c:v>ГО Большой Камень</c:v>
                </c:pt>
                <c:pt idx="17">
                  <c:v>Анучинский МО</c:v>
                </c:pt>
              </c:strCache>
            </c:strRef>
          </c:cat>
          <c:val>
            <c:numRef>
              <c:f>Лист1!$C$2:$C$19</c:f>
              <c:numCache>
                <c:formatCode>General</c:formatCode>
                <c:ptCount val="18"/>
                <c:pt idx="1">
                  <c:v>65.63</c:v>
                </c:pt>
                <c:pt idx="2">
                  <c:v>57.14</c:v>
                </c:pt>
                <c:pt idx="3">
                  <c:v>50</c:v>
                </c:pt>
                <c:pt idx="4">
                  <c:v>60</c:v>
                </c:pt>
                <c:pt idx="5">
                  <c:v>53.13</c:v>
                </c:pt>
                <c:pt idx="6">
                  <c:v>71.040000000000006</c:v>
                </c:pt>
                <c:pt idx="7">
                  <c:v>72.72</c:v>
                </c:pt>
                <c:pt idx="8">
                  <c:v>42.37</c:v>
                </c:pt>
                <c:pt idx="9">
                  <c:v>45.45</c:v>
                </c:pt>
                <c:pt idx="10">
                  <c:v>66.67</c:v>
                </c:pt>
                <c:pt idx="11">
                  <c:v>72.73</c:v>
                </c:pt>
                <c:pt idx="12">
                  <c:v>60</c:v>
                </c:pt>
                <c:pt idx="14">
                  <c:v>66.67</c:v>
                </c:pt>
                <c:pt idx="16">
                  <c:v>90.47</c:v>
                </c:pt>
                <c:pt idx="17">
                  <c:v>7.57</c:v>
                </c:pt>
              </c:numCache>
            </c:numRef>
          </c:val>
          <c:extLst>
            <c:ext xmlns:c16="http://schemas.microsoft.com/office/drawing/2014/chart" uri="{C3380CC4-5D6E-409C-BE32-E72D297353CC}">
              <c16:uniqueId val="{00000000-6120-4448-93D3-948E35661C93}"/>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Лист1!$A$2:$A$19</c:f>
              <c:strCache>
                <c:ptCount val="18"/>
                <c:pt idx="0">
                  <c:v>Кавалеровский МО</c:v>
                </c:pt>
                <c:pt idx="1">
                  <c:v>Партизанский МО</c:v>
                </c:pt>
                <c:pt idx="2">
                  <c:v>Пожарский МО</c:v>
                </c:pt>
                <c:pt idx="3">
                  <c:v>Дальнереченский МР</c:v>
                </c:pt>
                <c:pt idx="4">
                  <c:v>Владивостокский ГО</c:v>
                </c:pt>
                <c:pt idx="5">
                  <c:v>Ханкайский МО</c:v>
                </c:pt>
                <c:pt idx="6">
                  <c:v>Уссурийский ГО</c:v>
                </c:pt>
                <c:pt idx="7">
                  <c:v>Спасский МР</c:v>
                </c:pt>
                <c:pt idx="8">
                  <c:v>Надеждинский МР</c:v>
                </c:pt>
                <c:pt idx="9">
                  <c:v>Хасанский МО</c:v>
                </c:pt>
                <c:pt idx="10">
                  <c:v>Красноармейский МО</c:v>
                </c:pt>
                <c:pt idx="11">
                  <c:v>Приморский край (РП)</c:v>
                </c:pt>
                <c:pt idx="12">
                  <c:v>Тернейский МО</c:v>
                </c:pt>
                <c:pt idx="13">
                  <c:v>Артемовский ГО</c:v>
                </c:pt>
                <c:pt idx="14">
                  <c:v>Яковлевский МО</c:v>
                </c:pt>
                <c:pt idx="15">
                  <c:v>Ольгинский МО</c:v>
                </c:pt>
                <c:pt idx="16">
                  <c:v>ГО Большой Камень</c:v>
                </c:pt>
                <c:pt idx="17">
                  <c:v>Анучинский МО</c:v>
                </c:pt>
              </c:strCache>
            </c:strRef>
          </c:cat>
          <c:val>
            <c:numRef>
              <c:f>Лист1!$D$2:$D$19</c:f>
              <c:numCache>
                <c:formatCode>General</c:formatCode>
                <c:ptCount val="18"/>
                <c:pt idx="1">
                  <c:v>100</c:v>
                </c:pt>
                <c:pt idx="2">
                  <c:v>50</c:v>
                </c:pt>
                <c:pt idx="3">
                  <c:v>70</c:v>
                </c:pt>
                <c:pt idx="4">
                  <c:v>71.239999999999995</c:v>
                </c:pt>
                <c:pt idx="5">
                  <c:v>66.67</c:v>
                </c:pt>
                <c:pt idx="6">
                  <c:v>69.33</c:v>
                </c:pt>
                <c:pt idx="7">
                  <c:v>50</c:v>
                </c:pt>
                <c:pt idx="8">
                  <c:v>100</c:v>
                </c:pt>
                <c:pt idx="9">
                  <c:v>83.33</c:v>
                </c:pt>
                <c:pt idx="10">
                  <c:v>100</c:v>
                </c:pt>
                <c:pt idx="11">
                  <c:v>75</c:v>
                </c:pt>
                <c:pt idx="12">
                  <c:v>0</c:v>
                </c:pt>
                <c:pt idx="13">
                  <c:v>80</c:v>
                </c:pt>
                <c:pt idx="15">
                  <c:v>100</c:v>
                </c:pt>
                <c:pt idx="16">
                  <c:v>91.52</c:v>
                </c:pt>
              </c:numCache>
            </c:numRef>
          </c:val>
          <c:extLst>
            <c:ext xmlns:c16="http://schemas.microsoft.com/office/drawing/2014/chart" uri="{C3380CC4-5D6E-409C-BE32-E72D297353CC}">
              <c16:uniqueId val="{00000001-6120-4448-93D3-948E35661C93}"/>
            </c:ext>
          </c:extLst>
        </c:ser>
        <c:ser>
          <c:idx val="2"/>
          <c:order val="2"/>
          <c:tx>
            <c:strRef>
              <c:f>Лист1!$E$1</c:f>
              <c:strCache>
                <c:ptCount val="1"/>
                <c:pt idx="0">
                  <c:v>2025</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Лист1!$A$2:$A$19</c:f>
              <c:strCache>
                <c:ptCount val="18"/>
                <c:pt idx="0">
                  <c:v>Кавалеровский МО</c:v>
                </c:pt>
                <c:pt idx="1">
                  <c:v>Партизанский МО</c:v>
                </c:pt>
                <c:pt idx="2">
                  <c:v>Пожарский МО</c:v>
                </c:pt>
                <c:pt idx="3">
                  <c:v>Дальнереченский МР</c:v>
                </c:pt>
                <c:pt idx="4">
                  <c:v>Владивостокский ГО</c:v>
                </c:pt>
                <c:pt idx="5">
                  <c:v>Ханкайский МО</c:v>
                </c:pt>
                <c:pt idx="6">
                  <c:v>Уссурийский ГО</c:v>
                </c:pt>
                <c:pt idx="7">
                  <c:v>Спасский МР</c:v>
                </c:pt>
                <c:pt idx="8">
                  <c:v>Надеждинский МР</c:v>
                </c:pt>
                <c:pt idx="9">
                  <c:v>Хасанский МО</c:v>
                </c:pt>
                <c:pt idx="10">
                  <c:v>Красноармейский МО</c:v>
                </c:pt>
                <c:pt idx="11">
                  <c:v>Приморский край (РП)</c:v>
                </c:pt>
                <c:pt idx="12">
                  <c:v>Тернейский МО</c:v>
                </c:pt>
                <c:pt idx="13">
                  <c:v>Артемовский ГО</c:v>
                </c:pt>
                <c:pt idx="14">
                  <c:v>Яковлевский МО</c:v>
                </c:pt>
                <c:pt idx="15">
                  <c:v>Ольгинский МО</c:v>
                </c:pt>
                <c:pt idx="16">
                  <c:v>ГО Большой Камень</c:v>
                </c:pt>
                <c:pt idx="17">
                  <c:v>Анучинский МО</c:v>
                </c:pt>
              </c:strCache>
            </c:strRef>
          </c:cat>
          <c:val>
            <c:numRef>
              <c:f>Лист1!$E$2:$E$19</c:f>
              <c:numCache>
                <c:formatCode>General</c:formatCode>
                <c:ptCount val="18"/>
                <c:pt idx="1">
                  <c:v>88.89</c:v>
                </c:pt>
                <c:pt idx="2">
                  <c:v>88.89</c:v>
                </c:pt>
                <c:pt idx="3">
                  <c:v>100</c:v>
                </c:pt>
                <c:pt idx="4">
                  <c:v>77.759999999999991</c:v>
                </c:pt>
                <c:pt idx="5">
                  <c:v>33.33</c:v>
                </c:pt>
                <c:pt idx="6">
                  <c:v>83.65</c:v>
                </c:pt>
                <c:pt idx="7">
                  <c:v>90.47999999999999</c:v>
                </c:pt>
                <c:pt idx="8">
                  <c:v>75</c:v>
                </c:pt>
                <c:pt idx="9">
                  <c:v>70.37</c:v>
                </c:pt>
                <c:pt idx="10">
                  <c:v>74</c:v>
                </c:pt>
                <c:pt idx="11">
                  <c:v>70.63</c:v>
                </c:pt>
                <c:pt idx="12">
                  <c:v>7.69</c:v>
                </c:pt>
                <c:pt idx="13">
                  <c:v>72.86</c:v>
                </c:pt>
                <c:pt idx="14">
                  <c:v>100</c:v>
                </c:pt>
                <c:pt idx="15">
                  <c:v>88.89</c:v>
                </c:pt>
                <c:pt idx="16">
                  <c:v>65.960000000000008</c:v>
                </c:pt>
                <c:pt idx="17">
                  <c:v>79.31</c:v>
                </c:pt>
              </c:numCache>
            </c:numRef>
          </c:val>
          <c:extLst>
            <c:ext xmlns:c16="http://schemas.microsoft.com/office/drawing/2014/chart" uri="{C3380CC4-5D6E-409C-BE32-E72D297353CC}">
              <c16:uniqueId val="{00000002-6120-4448-93D3-948E35661C93}"/>
            </c:ext>
          </c:extLst>
        </c:ser>
        <c:ser>
          <c:idx val="3"/>
          <c:order val="3"/>
          <c:tx>
            <c:strRef>
              <c:f>Лист1!$F$1</c:f>
              <c:strCache>
                <c:ptCount val="1"/>
                <c:pt idx="0">
                  <c:v>2026</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Лист1!$A$2:$A$19</c:f>
              <c:strCache>
                <c:ptCount val="18"/>
                <c:pt idx="0">
                  <c:v>Кавалеровский МО</c:v>
                </c:pt>
                <c:pt idx="1">
                  <c:v>Партизанский МО</c:v>
                </c:pt>
                <c:pt idx="2">
                  <c:v>Пожарский МО</c:v>
                </c:pt>
                <c:pt idx="3">
                  <c:v>Дальнереченский МР</c:v>
                </c:pt>
                <c:pt idx="4">
                  <c:v>Владивостокский ГО</c:v>
                </c:pt>
                <c:pt idx="5">
                  <c:v>Ханкайский МО</c:v>
                </c:pt>
                <c:pt idx="6">
                  <c:v>Уссурийский ГО</c:v>
                </c:pt>
                <c:pt idx="7">
                  <c:v>Спасский МР</c:v>
                </c:pt>
                <c:pt idx="8">
                  <c:v>Надеждинский МР</c:v>
                </c:pt>
                <c:pt idx="9">
                  <c:v>Хасанский МО</c:v>
                </c:pt>
                <c:pt idx="10">
                  <c:v>Красноармейский МО</c:v>
                </c:pt>
                <c:pt idx="11">
                  <c:v>Приморский край (РП)</c:v>
                </c:pt>
                <c:pt idx="12">
                  <c:v>Тернейский МО</c:v>
                </c:pt>
                <c:pt idx="13">
                  <c:v>Артемовский ГО</c:v>
                </c:pt>
                <c:pt idx="14">
                  <c:v>Яковлевский МО</c:v>
                </c:pt>
                <c:pt idx="15">
                  <c:v>Ольгинский МО</c:v>
                </c:pt>
                <c:pt idx="16">
                  <c:v>ГО Большой Камень</c:v>
                </c:pt>
                <c:pt idx="17">
                  <c:v>Анучинский МО</c:v>
                </c:pt>
              </c:strCache>
            </c:strRef>
          </c:cat>
          <c:val>
            <c:numRef>
              <c:f>Лист1!$F$2:$F$19</c:f>
              <c:numCache>
                <c:formatCode>General</c:formatCode>
                <c:ptCount val="18"/>
                <c:pt idx="0">
                  <c:v>100</c:v>
                </c:pt>
                <c:pt idx="1">
                  <c:v>78.569999999999993</c:v>
                </c:pt>
                <c:pt idx="2">
                  <c:v>42.309999999999995</c:v>
                </c:pt>
                <c:pt idx="4">
                  <c:v>87.09</c:v>
                </c:pt>
                <c:pt idx="6">
                  <c:v>76.22</c:v>
                </c:pt>
                <c:pt idx="8">
                  <c:v>84.38</c:v>
                </c:pt>
                <c:pt idx="9">
                  <c:v>60</c:v>
                </c:pt>
                <c:pt idx="10">
                  <c:v>80</c:v>
                </c:pt>
                <c:pt idx="11">
                  <c:v>86.41</c:v>
                </c:pt>
                <c:pt idx="12">
                  <c:v>41.67</c:v>
                </c:pt>
                <c:pt idx="13">
                  <c:v>70.759999999999991</c:v>
                </c:pt>
                <c:pt idx="14">
                  <c:v>76</c:v>
                </c:pt>
                <c:pt idx="16">
                  <c:v>68.849999999999994</c:v>
                </c:pt>
                <c:pt idx="17">
                  <c:v>100</c:v>
                </c:pt>
              </c:numCache>
            </c:numRef>
          </c:val>
          <c:extLst>
            <c:ext xmlns:c16="http://schemas.microsoft.com/office/drawing/2014/chart" uri="{C3380CC4-5D6E-409C-BE32-E72D297353CC}">
              <c16:uniqueId val="{00000000-4C4E-4915-9779-29A40FEDE643}"/>
            </c:ext>
          </c:extLst>
        </c:ser>
        <c:dLbls>
          <c:dLblPos val="ctr"/>
          <c:showLegendKey val="0"/>
          <c:showVal val="1"/>
          <c:showCatName val="0"/>
          <c:showSerName val="0"/>
          <c:showPercent val="0"/>
          <c:showBubbleSize val="0"/>
        </c:dLbls>
        <c:gapWidth val="199"/>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none"/>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Лист1!$A$2:$A$19</c:f>
              <c:strCache>
                <c:ptCount val="18"/>
                <c:pt idx="0">
                  <c:v>Михайловский МО</c:v>
                </c:pt>
                <c:pt idx="1">
                  <c:v>Чугуевский МО</c:v>
                </c:pt>
                <c:pt idx="2">
                  <c:v>Арсеньевский ГО</c:v>
                </c:pt>
                <c:pt idx="3">
                  <c:v>Кавалеровский МО</c:v>
                </c:pt>
                <c:pt idx="4">
                  <c:v>Фокино</c:v>
                </c:pt>
                <c:pt idx="5">
                  <c:v>Черниговский МО</c:v>
                </c:pt>
                <c:pt idx="6">
                  <c:v>Октябрьский МО</c:v>
                </c:pt>
                <c:pt idx="7">
                  <c:v>Партизанский ГО</c:v>
                </c:pt>
                <c:pt idx="8">
                  <c:v>Хорольский МО</c:v>
                </c:pt>
                <c:pt idx="9">
                  <c:v>Шкотовский МО</c:v>
                </c:pt>
                <c:pt idx="10">
                  <c:v>Кировский МР</c:v>
                </c:pt>
                <c:pt idx="11">
                  <c:v>Находкинский ГО</c:v>
                </c:pt>
                <c:pt idx="12">
                  <c:v>Дальнегорский ГО</c:v>
                </c:pt>
                <c:pt idx="13">
                  <c:v>Лазовский МО</c:v>
                </c:pt>
                <c:pt idx="14">
                  <c:v>Дальнереченский ГО</c:v>
                </c:pt>
                <c:pt idx="15">
                  <c:v>Лесозаводский ГО</c:v>
                </c:pt>
                <c:pt idx="16">
                  <c:v>Спасск-Дальний</c:v>
                </c:pt>
                <c:pt idx="17">
                  <c:v>Пограничный МО</c:v>
                </c:pt>
              </c:strCache>
            </c:strRef>
          </c:cat>
          <c:val>
            <c:numRef>
              <c:f>Лист1!$C$2:$C$19</c:f>
              <c:numCache>
                <c:formatCode>General</c:formatCode>
                <c:ptCount val="18"/>
                <c:pt idx="1">
                  <c:v>75</c:v>
                </c:pt>
                <c:pt idx="2">
                  <c:v>100</c:v>
                </c:pt>
                <c:pt idx="4">
                  <c:v>70.59</c:v>
                </c:pt>
                <c:pt idx="6">
                  <c:v>78.95</c:v>
                </c:pt>
                <c:pt idx="10">
                  <c:v>40</c:v>
                </c:pt>
              </c:numCache>
            </c:numRef>
          </c:val>
          <c:extLst>
            <c:ext xmlns:c16="http://schemas.microsoft.com/office/drawing/2014/chart" uri="{C3380CC4-5D6E-409C-BE32-E72D297353CC}">
              <c16:uniqueId val="{00000000-1BD9-49F6-A7B3-A2A3F3946154}"/>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Лист1!$A$2:$A$19</c:f>
              <c:strCache>
                <c:ptCount val="18"/>
                <c:pt idx="0">
                  <c:v>Михайловский МО</c:v>
                </c:pt>
                <c:pt idx="1">
                  <c:v>Чугуевский МО</c:v>
                </c:pt>
                <c:pt idx="2">
                  <c:v>Арсеньевский ГО</c:v>
                </c:pt>
                <c:pt idx="3">
                  <c:v>Кавалеровский МО</c:v>
                </c:pt>
                <c:pt idx="4">
                  <c:v>Фокино</c:v>
                </c:pt>
                <c:pt idx="5">
                  <c:v>Черниговский МО</c:v>
                </c:pt>
                <c:pt idx="6">
                  <c:v>Октябрьский МО</c:v>
                </c:pt>
                <c:pt idx="7">
                  <c:v>Партизанский ГО</c:v>
                </c:pt>
                <c:pt idx="8">
                  <c:v>Хорольский МО</c:v>
                </c:pt>
                <c:pt idx="9">
                  <c:v>Шкотовский МО</c:v>
                </c:pt>
                <c:pt idx="10">
                  <c:v>Кировский МР</c:v>
                </c:pt>
                <c:pt idx="11">
                  <c:v>Находкинский ГО</c:v>
                </c:pt>
                <c:pt idx="12">
                  <c:v>Дальнегорский ГО</c:v>
                </c:pt>
                <c:pt idx="13">
                  <c:v>Лазовский МО</c:v>
                </c:pt>
                <c:pt idx="14">
                  <c:v>Дальнереченский ГО</c:v>
                </c:pt>
                <c:pt idx="15">
                  <c:v>Лесозаводский ГО</c:v>
                </c:pt>
                <c:pt idx="16">
                  <c:v>Спасск-Дальний</c:v>
                </c:pt>
                <c:pt idx="17">
                  <c:v>Пограничный МО</c:v>
                </c:pt>
              </c:strCache>
            </c:strRef>
          </c:cat>
          <c:val>
            <c:numRef>
              <c:f>Лист1!$D$2:$D$19</c:f>
              <c:numCache>
                <c:formatCode>General</c:formatCode>
                <c:ptCount val="18"/>
                <c:pt idx="0">
                  <c:v>80</c:v>
                </c:pt>
                <c:pt idx="1">
                  <c:v>100</c:v>
                </c:pt>
                <c:pt idx="5">
                  <c:v>20</c:v>
                </c:pt>
                <c:pt idx="8">
                  <c:v>81.819999999999993</c:v>
                </c:pt>
                <c:pt idx="9">
                  <c:v>60.87</c:v>
                </c:pt>
                <c:pt idx="12">
                  <c:v>64.28</c:v>
                </c:pt>
              </c:numCache>
            </c:numRef>
          </c:val>
          <c:extLst>
            <c:ext xmlns:c16="http://schemas.microsoft.com/office/drawing/2014/chart" uri="{C3380CC4-5D6E-409C-BE32-E72D297353CC}">
              <c16:uniqueId val="{00000001-1BD9-49F6-A7B3-A2A3F3946154}"/>
            </c:ext>
          </c:extLst>
        </c:ser>
        <c:ser>
          <c:idx val="2"/>
          <c:order val="2"/>
          <c:tx>
            <c:strRef>
              <c:f>Лист1!$E$1</c:f>
              <c:strCache>
                <c:ptCount val="1"/>
                <c:pt idx="0">
                  <c:v>2025</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Лист1!$A$2:$A$19</c:f>
              <c:strCache>
                <c:ptCount val="18"/>
                <c:pt idx="0">
                  <c:v>Михайловский МО</c:v>
                </c:pt>
                <c:pt idx="1">
                  <c:v>Чугуевский МО</c:v>
                </c:pt>
                <c:pt idx="2">
                  <c:v>Арсеньевский ГО</c:v>
                </c:pt>
                <c:pt idx="3">
                  <c:v>Кавалеровский МО</c:v>
                </c:pt>
                <c:pt idx="4">
                  <c:v>Фокино</c:v>
                </c:pt>
                <c:pt idx="5">
                  <c:v>Черниговский МО</c:v>
                </c:pt>
                <c:pt idx="6">
                  <c:v>Октябрьский МО</c:v>
                </c:pt>
                <c:pt idx="7">
                  <c:v>Партизанский ГО</c:v>
                </c:pt>
                <c:pt idx="8">
                  <c:v>Хорольский МО</c:v>
                </c:pt>
                <c:pt idx="9">
                  <c:v>Шкотовский МО</c:v>
                </c:pt>
                <c:pt idx="10">
                  <c:v>Кировский МР</c:v>
                </c:pt>
                <c:pt idx="11">
                  <c:v>Находкинский ГО</c:v>
                </c:pt>
                <c:pt idx="12">
                  <c:v>Дальнегорский ГО</c:v>
                </c:pt>
                <c:pt idx="13">
                  <c:v>Лазовский МО</c:v>
                </c:pt>
                <c:pt idx="14">
                  <c:v>Дальнереченский ГО</c:v>
                </c:pt>
                <c:pt idx="15">
                  <c:v>Лесозаводский ГО</c:v>
                </c:pt>
                <c:pt idx="16">
                  <c:v>Спасск-Дальний</c:v>
                </c:pt>
                <c:pt idx="17">
                  <c:v>Пограничный МО</c:v>
                </c:pt>
              </c:strCache>
            </c:strRef>
          </c:cat>
          <c:val>
            <c:numRef>
              <c:f>Лист1!$E$2:$E$19</c:f>
              <c:numCache>
                <c:formatCode>General</c:formatCode>
                <c:ptCount val="18"/>
                <c:pt idx="0">
                  <c:v>75.56</c:v>
                </c:pt>
                <c:pt idx="1">
                  <c:v>84.21</c:v>
                </c:pt>
                <c:pt idx="2">
                  <c:v>84.850000000000009</c:v>
                </c:pt>
                <c:pt idx="3">
                  <c:v>91.67</c:v>
                </c:pt>
                <c:pt idx="4">
                  <c:v>64.44</c:v>
                </c:pt>
                <c:pt idx="5">
                  <c:v>78.570000000000007</c:v>
                </c:pt>
                <c:pt idx="6">
                  <c:v>92.31</c:v>
                </c:pt>
                <c:pt idx="7">
                  <c:v>82.22</c:v>
                </c:pt>
                <c:pt idx="9">
                  <c:v>77.78</c:v>
                </c:pt>
                <c:pt idx="10">
                  <c:v>43.48</c:v>
                </c:pt>
                <c:pt idx="11">
                  <c:v>72.58</c:v>
                </c:pt>
                <c:pt idx="12">
                  <c:v>57.69</c:v>
                </c:pt>
                <c:pt idx="13">
                  <c:v>42.42</c:v>
                </c:pt>
                <c:pt idx="14">
                  <c:v>75.680000000000007</c:v>
                </c:pt>
                <c:pt idx="15">
                  <c:v>90.39</c:v>
                </c:pt>
                <c:pt idx="16">
                  <c:v>80</c:v>
                </c:pt>
                <c:pt idx="17">
                  <c:v>64.52</c:v>
                </c:pt>
              </c:numCache>
            </c:numRef>
          </c:val>
          <c:extLst>
            <c:ext xmlns:c16="http://schemas.microsoft.com/office/drawing/2014/chart" uri="{C3380CC4-5D6E-409C-BE32-E72D297353CC}">
              <c16:uniqueId val="{00000002-1BD9-49F6-A7B3-A2A3F3946154}"/>
            </c:ext>
          </c:extLst>
        </c:ser>
        <c:ser>
          <c:idx val="3"/>
          <c:order val="3"/>
          <c:tx>
            <c:strRef>
              <c:f>Лист1!$F$1</c:f>
              <c:strCache>
                <c:ptCount val="1"/>
                <c:pt idx="0">
                  <c:v>2026</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Лист1!$A$2:$A$19</c:f>
              <c:strCache>
                <c:ptCount val="18"/>
                <c:pt idx="0">
                  <c:v>Михайловский МО</c:v>
                </c:pt>
                <c:pt idx="1">
                  <c:v>Чугуевский МО</c:v>
                </c:pt>
                <c:pt idx="2">
                  <c:v>Арсеньевский ГО</c:v>
                </c:pt>
                <c:pt idx="3">
                  <c:v>Кавалеровский МО</c:v>
                </c:pt>
                <c:pt idx="4">
                  <c:v>Фокино</c:v>
                </c:pt>
                <c:pt idx="5">
                  <c:v>Черниговский МО</c:v>
                </c:pt>
                <c:pt idx="6">
                  <c:v>Октябрьский МО</c:v>
                </c:pt>
                <c:pt idx="7">
                  <c:v>Партизанский ГО</c:v>
                </c:pt>
                <c:pt idx="8">
                  <c:v>Хорольский МО</c:v>
                </c:pt>
                <c:pt idx="9">
                  <c:v>Шкотовский МО</c:v>
                </c:pt>
                <c:pt idx="10">
                  <c:v>Кировский МР</c:v>
                </c:pt>
                <c:pt idx="11">
                  <c:v>Находкинский ГО</c:v>
                </c:pt>
                <c:pt idx="12">
                  <c:v>Дальнегорский ГО</c:v>
                </c:pt>
                <c:pt idx="13">
                  <c:v>Лазовский МО</c:v>
                </c:pt>
                <c:pt idx="14">
                  <c:v>Дальнереченский ГО</c:v>
                </c:pt>
                <c:pt idx="15">
                  <c:v>Лесозаводский ГО</c:v>
                </c:pt>
                <c:pt idx="16">
                  <c:v>Спасск-Дальний</c:v>
                </c:pt>
                <c:pt idx="17">
                  <c:v>Пограничный МО</c:v>
                </c:pt>
              </c:strCache>
            </c:strRef>
          </c:cat>
          <c:val>
            <c:numRef>
              <c:f>Лист1!$F$2:$F$19</c:f>
              <c:numCache>
                <c:formatCode>General</c:formatCode>
                <c:ptCount val="18"/>
                <c:pt idx="0">
                  <c:v>87.5</c:v>
                </c:pt>
                <c:pt idx="1">
                  <c:v>88.57</c:v>
                </c:pt>
                <c:pt idx="2">
                  <c:v>100</c:v>
                </c:pt>
                <c:pt idx="3">
                  <c:v>100</c:v>
                </c:pt>
                <c:pt idx="5">
                  <c:v>80</c:v>
                </c:pt>
                <c:pt idx="6">
                  <c:v>88.46</c:v>
                </c:pt>
                <c:pt idx="7">
                  <c:v>78.569999999999993</c:v>
                </c:pt>
                <c:pt idx="8">
                  <c:v>76.47</c:v>
                </c:pt>
                <c:pt idx="9">
                  <c:v>92.31</c:v>
                </c:pt>
                <c:pt idx="10">
                  <c:v>80</c:v>
                </c:pt>
                <c:pt idx="11">
                  <c:v>86.21</c:v>
                </c:pt>
                <c:pt idx="12">
                  <c:v>67.56</c:v>
                </c:pt>
                <c:pt idx="14">
                  <c:v>87.5</c:v>
                </c:pt>
                <c:pt idx="15">
                  <c:v>75.56</c:v>
                </c:pt>
                <c:pt idx="17">
                  <c:v>90.91</c:v>
                </c:pt>
              </c:numCache>
            </c:numRef>
          </c:val>
          <c:extLst>
            <c:ext xmlns:c16="http://schemas.microsoft.com/office/drawing/2014/chart" uri="{C3380CC4-5D6E-409C-BE32-E72D297353CC}">
              <c16:uniqueId val="{00000000-3532-4C92-A29B-1A6CACCDE8A9}"/>
            </c:ext>
          </c:extLst>
        </c:ser>
        <c:dLbls>
          <c:dLblPos val="ctr"/>
          <c:showLegendKey val="0"/>
          <c:showVal val="1"/>
          <c:showCatName val="0"/>
          <c:showSerName val="0"/>
          <c:showPercent val="0"/>
          <c:showBubbleSize val="0"/>
        </c:dLbls>
        <c:gapWidth val="199"/>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none"/>
        <c:minorTickMark val="none"/>
        <c:tickLblPos val="nextTo"/>
        <c:crossAx val="1571864271"/>
        <c:crosses val="autoZero"/>
        <c:crossBetween val="between"/>
      </c:valAx>
      <c:spPr>
        <a:noFill/>
        <a:ln w="25400">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'ГГ 10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10 Статистика по отметкам'!$A$8:$A$40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extLst/>
            </c:strRef>
          </c:cat>
          <c:val>
            <c:numRef>
              <c:f>'ГГ 10 Статистика по отметкам'!$B$8:$B$40</c:f>
              <c:numCache>
                <c:formatCode>General</c:formatCode>
                <c:ptCount val="32"/>
                <c:pt idx="0">
                  <c:v>1.04</c:v>
                </c:pt>
                <c:pt idx="1">
                  <c:v>0.37</c:v>
                </c:pt>
                <c:pt idx="2">
                  <c:v>0.17</c:v>
                </c:pt>
                <c:pt idx="3">
                  <c:v>0</c:v>
                </c:pt>
                <c:pt idx="4">
                  <c:v>0</c:v>
                </c:pt>
                <c:pt idx="5">
                  <c:v>0</c:v>
                </c:pt>
                <c:pt idx="6">
                  <c:v>6.67</c:v>
                </c:pt>
                <c:pt idx="7">
                  <c:v>0</c:v>
                </c:pt>
                <c:pt idx="8">
                  <c:v>0</c:v>
                </c:pt>
                <c:pt idx="9">
                  <c:v>0</c:v>
                </c:pt>
                <c:pt idx="10">
                  <c:v>0</c:v>
                </c:pt>
                <c:pt idx="11">
                  <c:v>3.28</c:v>
                </c:pt>
                <c:pt idx="12">
                  <c:v>0</c:v>
                </c:pt>
                <c:pt idx="13">
                  <c:v>0</c:v>
                </c:pt>
                <c:pt idx="14">
                  <c:v>3.85</c:v>
                </c:pt>
                <c:pt idx="15">
                  <c:v>0</c:v>
                </c:pt>
                <c:pt idx="16">
                  <c:v>0</c:v>
                </c:pt>
                <c:pt idx="17">
                  <c:v>0.61</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numCache>
              <c:extLst/>
            </c:numRef>
          </c:val>
          <c:extLst>
            <c:ext xmlns:c16="http://schemas.microsoft.com/office/drawing/2014/chart" uri="{C3380CC4-5D6E-409C-BE32-E72D297353CC}">
              <c16:uniqueId val="{00000000-BD0E-4B71-ABF7-9D9429B8B85B}"/>
            </c:ext>
          </c:extLst>
        </c:ser>
        <c:ser>
          <c:idx val="1"/>
          <c:order val="1"/>
          <c:tx>
            <c:strRef>
              <c:f>'ГГ 10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10 Статистика по отметкам'!$A$8:$A$40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extLst/>
            </c:strRef>
          </c:cat>
          <c:val>
            <c:numRef>
              <c:f>'ГГ 10 Статистика по отметкам'!$C$8:$C$40</c:f>
              <c:numCache>
                <c:formatCode>General</c:formatCode>
                <c:ptCount val="32"/>
                <c:pt idx="0">
                  <c:v>18.809999999999999</c:v>
                </c:pt>
                <c:pt idx="1">
                  <c:v>17.600000000000001</c:v>
                </c:pt>
                <c:pt idx="2">
                  <c:v>12.73</c:v>
                </c:pt>
                <c:pt idx="3">
                  <c:v>29.25</c:v>
                </c:pt>
                <c:pt idx="4">
                  <c:v>0</c:v>
                </c:pt>
                <c:pt idx="5">
                  <c:v>21.43</c:v>
                </c:pt>
                <c:pt idx="6">
                  <c:v>13.33</c:v>
                </c:pt>
                <c:pt idx="7">
                  <c:v>24</c:v>
                </c:pt>
                <c:pt idx="8">
                  <c:v>11.54</c:v>
                </c:pt>
                <c:pt idx="9">
                  <c:v>0</c:v>
                </c:pt>
                <c:pt idx="10">
                  <c:v>27.78</c:v>
                </c:pt>
                <c:pt idx="11">
                  <c:v>27.87</c:v>
                </c:pt>
                <c:pt idx="12">
                  <c:v>12.5</c:v>
                </c:pt>
                <c:pt idx="13">
                  <c:v>12.5</c:v>
                </c:pt>
                <c:pt idx="14">
                  <c:v>53.85</c:v>
                </c:pt>
                <c:pt idx="15">
                  <c:v>7.69</c:v>
                </c:pt>
                <c:pt idx="16">
                  <c:v>10.53</c:v>
                </c:pt>
                <c:pt idx="17">
                  <c:v>23.17</c:v>
                </c:pt>
                <c:pt idx="18">
                  <c:v>7.69</c:v>
                </c:pt>
                <c:pt idx="19">
                  <c:v>20</c:v>
                </c:pt>
                <c:pt idx="20">
                  <c:v>23.53</c:v>
                </c:pt>
                <c:pt idx="21">
                  <c:v>11.43</c:v>
                </c:pt>
                <c:pt idx="22">
                  <c:v>58.33</c:v>
                </c:pt>
                <c:pt idx="23">
                  <c:v>0</c:v>
                </c:pt>
                <c:pt idx="24">
                  <c:v>9.09</c:v>
                </c:pt>
                <c:pt idx="25">
                  <c:v>15.63</c:v>
                </c:pt>
                <c:pt idx="26">
                  <c:v>40</c:v>
                </c:pt>
                <c:pt idx="27">
                  <c:v>20</c:v>
                </c:pt>
                <c:pt idx="28">
                  <c:v>13.79</c:v>
                </c:pt>
                <c:pt idx="29">
                  <c:v>32.43</c:v>
                </c:pt>
                <c:pt idx="30">
                  <c:v>24.44</c:v>
                </c:pt>
                <c:pt idx="31">
                  <c:v>13.59</c:v>
                </c:pt>
              </c:numCache>
              <c:extLst/>
            </c:numRef>
          </c:val>
          <c:extLst>
            <c:ext xmlns:c16="http://schemas.microsoft.com/office/drawing/2014/chart" uri="{C3380CC4-5D6E-409C-BE32-E72D297353CC}">
              <c16:uniqueId val="{00000001-BD0E-4B71-ABF7-9D9429B8B85B}"/>
            </c:ext>
          </c:extLst>
        </c:ser>
        <c:ser>
          <c:idx val="2"/>
          <c:order val="2"/>
          <c:tx>
            <c:strRef>
              <c:f>'ГГ 10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10 Статистика по отметкам'!$A$8:$A$40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extLst/>
            </c:strRef>
          </c:cat>
          <c:val>
            <c:numRef>
              <c:f>'ГГ 10 Статистика по отметкам'!$D$8:$D$40</c:f>
              <c:numCache>
                <c:formatCode>General</c:formatCode>
                <c:ptCount val="32"/>
                <c:pt idx="0">
                  <c:v>52.12</c:v>
                </c:pt>
                <c:pt idx="1">
                  <c:v>58.07</c:v>
                </c:pt>
                <c:pt idx="2">
                  <c:v>59.59</c:v>
                </c:pt>
                <c:pt idx="3">
                  <c:v>54.72</c:v>
                </c:pt>
                <c:pt idx="4">
                  <c:v>41.18</c:v>
                </c:pt>
                <c:pt idx="5">
                  <c:v>78.569999999999993</c:v>
                </c:pt>
                <c:pt idx="6">
                  <c:v>40</c:v>
                </c:pt>
                <c:pt idx="7">
                  <c:v>56</c:v>
                </c:pt>
                <c:pt idx="8">
                  <c:v>73.08</c:v>
                </c:pt>
                <c:pt idx="9">
                  <c:v>42.11</c:v>
                </c:pt>
                <c:pt idx="10">
                  <c:v>61.11</c:v>
                </c:pt>
                <c:pt idx="11">
                  <c:v>47.54</c:v>
                </c:pt>
                <c:pt idx="12">
                  <c:v>50</c:v>
                </c:pt>
                <c:pt idx="13">
                  <c:v>62.5</c:v>
                </c:pt>
                <c:pt idx="14">
                  <c:v>34.619999999999997</c:v>
                </c:pt>
                <c:pt idx="15">
                  <c:v>34.619999999999997</c:v>
                </c:pt>
                <c:pt idx="16">
                  <c:v>68.42</c:v>
                </c:pt>
                <c:pt idx="17">
                  <c:v>60.37</c:v>
                </c:pt>
                <c:pt idx="18">
                  <c:v>53.85</c:v>
                </c:pt>
                <c:pt idx="19">
                  <c:v>80</c:v>
                </c:pt>
                <c:pt idx="20">
                  <c:v>64.709999999999994</c:v>
                </c:pt>
                <c:pt idx="21">
                  <c:v>65.709999999999994</c:v>
                </c:pt>
                <c:pt idx="22">
                  <c:v>41.67</c:v>
                </c:pt>
                <c:pt idx="23">
                  <c:v>86</c:v>
                </c:pt>
                <c:pt idx="24">
                  <c:v>63.64</c:v>
                </c:pt>
                <c:pt idx="25">
                  <c:v>68.75</c:v>
                </c:pt>
                <c:pt idx="26">
                  <c:v>60</c:v>
                </c:pt>
                <c:pt idx="27">
                  <c:v>50</c:v>
                </c:pt>
                <c:pt idx="28">
                  <c:v>58.62</c:v>
                </c:pt>
                <c:pt idx="29">
                  <c:v>54.05</c:v>
                </c:pt>
                <c:pt idx="30">
                  <c:v>46.67</c:v>
                </c:pt>
                <c:pt idx="31">
                  <c:v>54.37</c:v>
                </c:pt>
              </c:numCache>
              <c:extLst/>
            </c:numRef>
          </c:val>
          <c:extLst>
            <c:ext xmlns:c16="http://schemas.microsoft.com/office/drawing/2014/chart" uri="{C3380CC4-5D6E-409C-BE32-E72D297353CC}">
              <c16:uniqueId val="{00000002-BD0E-4B71-ABF7-9D9429B8B85B}"/>
            </c:ext>
          </c:extLst>
        </c:ser>
        <c:ser>
          <c:idx val="3"/>
          <c:order val="3"/>
          <c:tx>
            <c:strRef>
              <c:f>'ГГ 10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10 Статистика по отметкам'!$A$8:$A$40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extLst/>
            </c:strRef>
          </c:cat>
          <c:val>
            <c:numRef>
              <c:f>'ГГ 10 Статистика по отметкам'!$E$8:$E$40</c:f>
              <c:numCache>
                <c:formatCode>General</c:formatCode>
                <c:ptCount val="32"/>
                <c:pt idx="0">
                  <c:v>28.03</c:v>
                </c:pt>
                <c:pt idx="1">
                  <c:v>23.96</c:v>
                </c:pt>
                <c:pt idx="2">
                  <c:v>27.5</c:v>
                </c:pt>
                <c:pt idx="3">
                  <c:v>16.04</c:v>
                </c:pt>
                <c:pt idx="4">
                  <c:v>58.82</c:v>
                </c:pt>
                <c:pt idx="5">
                  <c:v>0</c:v>
                </c:pt>
                <c:pt idx="6">
                  <c:v>40</c:v>
                </c:pt>
                <c:pt idx="7">
                  <c:v>20</c:v>
                </c:pt>
                <c:pt idx="8">
                  <c:v>15.38</c:v>
                </c:pt>
                <c:pt idx="9">
                  <c:v>57.89</c:v>
                </c:pt>
                <c:pt idx="10">
                  <c:v>11.11</c:v>
                </c:pt>
                <c:pt idx="11">
                  <c:v>21.31</c:v>
                </c:pt>
                <c:pt idx="12">
                  <c:v>37.5</c:v>
                </c:pt>
                <c:pt idx="13">
                  <c:v>25</c:v>
                </c:pt>
                <c:pt idx="14">
                  <c:v>7.69</c:v>
                </c:pt>
                <c:pt idx="15">
                  <c:v>57.69</c:v>
                </c:pt>
                <c:pt idx="16">
                  <c:v>21.05</c:v>
                </c:pt>
                <c:pt idx="17">
                  <c:v>15.85</c:v>
                </c:pt>
                <c:pt idx="18">
                  <c:v>38.46</c:v>
                </c:pt>
                <c:pt idx="19">
                  <c:v>0</c:v>
                </c:pt>
                <c:pt idx="20">
                  <c:v>11.76</c:v>
                </c:pt>
                <c:pt idx="21">
                  <c:v>22.86</c:v>
                </c:pt>
                <c:pt idx="22">
                  <c:v>0</c:v>
                </c:pt>
                <c:pt idx="23">
                  <c:v>14</c:v>
                </c:pt>
                <c:pt idx="24">
                  <c:v>27.27</c:v>
                </c:pt>
                <c:pt idx="25">
                  <c:v>15.63</c:v>
                </c:pt>
                <c:pt idx="26">
                  <c:v>0</c:v>
                </c:pt>
                <c:pt idx="27">
                  <c:v>30</c:v>
                </c:pt>
                <c:pt idx="28">
                  <c:v>27.59</c:v>
                </c:pt>
                <c:pt idx="29">
                  <c:v>13.51</c:v>
                </c:pt>
                <c:pt idx="30">
                  <c:v>28.89</c:v>
                </c:pt>
                <c:pt idx="31">
                  <c:v>32.04</c:v>
                </c:pt>
              </c:numCache>
              <c:extLst/>
            </c:numRef>
          </c:val>
          <c:extLst>
            <c:ext xmlns:c16="http://schemas.microsoft.com/office/drawing/2014/chart" uri="{C3380CC4-5D6E-409C-BE32-E72D297353CC}">
              <c16:uniqueId val="{00000003-BD0E-4B71-ABF7-9D9429B8B85B}"/>
            </c:ext>
          </c:extLst>
        </c:ser>
        <c:dLbls>
          <c:dLblPos val="ctr"/>
          <c:showLegendKey val="0"/>
          <c:showVal val="1"/>
          <c:showCatName val="0"/>
          <c:showSerName val="0"/>
          <c:showPercent val="0"/>
          <c:showBubbleSize val="0"/>
        </c:dLbls>
        <c:gapWidth val="50"/>
        <c:overlap val="100"/>
        <c:axId val="2010261295"/>
        <c:axId val="2009426975"/>
      </c:barChart>
      <c:catAx>
        <c:axId val="2010261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009426975"/>
        <c:crosses val="autoZero"/>
        <c:auto val="1"/>
        <c:lblAlgn val="ctr"/>
        <c:lblOffset val="100"/>
        <c:noMultiLvlLbl val="0"/>
      </c:catAx>
      <c:valAx>
        <c:axId val="2009426975"/>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0102612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811549155376742E-2"/>
          <c:y val="1.3347030710962474E-2"/>
          <c:w val="0.96717243222832139"/>
          <c:h val="0.55540976083218163"/>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ГО Спасск-Дальний</c:v>
                </c:pt>
                <c:pt idx="2">
                  <c:v>Уссурийский ГО</c:v>
                </c:pt>
                <c:pt idx="3">
                  <c:v>Шкотовский МО</c:v>
                </c:pt>
                <c:pt idx="4">
                  <c:v>Кировский МО</c:v>
                </c:pt>
                <c:pt idx="5">
                  <c:v>Хорольский МО</c:v>
                </c:pt>
                <c:pt idx="6">
                  <c:v>Чугуевский МО</c:v>
                </c:pt>
                <c:pt idx="7">
                  <c:v>Спасский МО</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61.88</c:v>
                </c:pt>
                <c:pt idx="1">
                  <c:v>66.929999999999993</c:v>
                </c:pt>
                <c:pt idx="2">
                  <c:v>63.86</c:v>
                </c:pt>
                <c:pt idx="3">
                  <c:v>68.52</c:v>
                </c:pt>
                <c:pt idx="4">
                  <c:v>57.9</c:v>
                </c:pt>
                <c:pt idx="5">
                  <c:v>43.16</c:v>
                </c:pt>
                <c:pt idx="6">
                  <c:v>52.81</c:v>
                </c:pt>
                <c:pt idx="7">
                  <c:v>46.66</c:v>
                </c:pt>
                <c:pt idx="8">
                  <c:v>44.68</c:v>
                </c:pt>
                <c:pt idx="9">
                  <c:v>80.349999999999994</c:v>
                </c:pt>
                <c:pt idx="10">
                  <c:v>52.940000000000005</c:v>
                </c:pt>
                <c:pt idx="11">
                  <c:v>68.22</c:v>
                </c:pt>
                <c:pt idx="12">
                  <c:v>61.29</c:v>
                </c:pt>
                <c:pt idx="13">
                  <c:v>66.260000000000005</c:v>
                </c:pt>
                <c:pt idx="14">
                  <c:v>55.11</c:v>
                </c:pt>
                <c:pt idx="15">
                  <c:v>62.960000000000008</c:v>
                </c:pt>
                <c:pt idx="16">
                  <c:v>65.91</c:v>
                </c:pt>
                <c:pt idx="17">
                  <c:v>66.23</c:v>
                </c:pt>
              </c:numCache>
            </c:numRef>
          </c:val>
          <c:extLst>
            <c:ext xmlns:c16="http://schemas.microsoft.com/office/drawing/2014/chart" uri="{C3380CC4-5D6E-409C-BE32-E72D297353CC}">
              <c16:uniqueId val="{00000000-F07F-4C0C-8D6E-BD0D1360948A}"/>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ГО Спасск-Дальний</c:v>
                </c:pt>
                <c:pt idx="2">
                  <c:v>Уссурийский ГО</c:v>
                </c:pt>
                <c:pt idx="3">
                  <c:v>Шкотовский МО</c:v>
                </c:pt>
                <c:pt idx="4">
                  <c:v>Кировский МО</c:v>
                </c:pt>
                <c:pt idx="5">
                  <c:v>Хорольский МО</c:v>
                </c:pt>
                <c:pt idx="6">
                  <c:v>Чугуевский МО</c:v>
                </c:pt>
                <c:pt idx="7">
                  <c:v>Спасский МО</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55.3</c:v>
                </c:pt>
                <c:pt idx="1">
                  <c:v>60.96</c:v>
                </c:pt>
                <c:pt idx="2">
                  <c:v>55.36</c:v>
                </c:pt>
                <c:pt idx="3">
                  <c:v>53.24</c:v>
                </c:pt>
                <c:pt idx="4">
                  <c:v>81.95</c:v>
                </c:pt>
                <c:pt idx="5">
                  <c:v>70.73</c:v>
                </c:pt>
                <c:pt idx="6">
                  <c:v>62.31</c:v>
                </c:pt>
                <c:pt idx="8">
                  <c:v>16.13</c:v>
                </c:pt>
                <c:pt idx="9">
                  <c:v>70.97</c:v>
                </c:pt>
                <c:pt idx="10">
                  <c:v>56.900000000000006</c:v>
                </c:pt>
                <c:pt idx="11">
                  <c:v>51.699999999999996</c:v>
                </c:pt>
                <c:pt idx="12">
                  <c:v>49.04</c:v>
                </c:pt>
                <c:pt idx="13">
                  <c:v>64.62</c:v>
                </c:pt>
                <c:pt idx="14">
                  <c:v>52.38</c:v>
                </c:pt>
                <c:pt idx="15">
                  <c:v>65.960000000000008</c:v>
                </c:pt>
                <c:pt idx="16">
                  <c:v>62.31</c:v>
                </c:pt>
                <c:pt idx="17">
                  <c:v>67.39</c:v>
                </c:pt>
              </c:numCache>
            </c:numRef>
          </c:val>
          <c:extLst>
            <c:ext xmlns:c16="http://schemas.microsoft.com/office/drawing/2014/chart" uri="{C3380CC4-5D6E-409C-BE32-E72D297353CC}">
              <c16:uniqueId val="{00000000-F817-4B1D-8253-11717F822024}"/>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'ГГ 10 Сравнение отметок с отмет'!$B$8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10 Сравнение отметок с отмет'!$A$9:$A$40</c:f>
              <c:strCache>
                <c:ptCount val="32"/>
                <c:pt idx="0">
                  <c:v> РФ</c:v>
                </c:pt>
                <c:pt idx="1">
                  <c:v>Приморский край</c:v>
                </c:pt>
                <c:pt idx="2">
                  <c:v>Владивостокский городской округ(reg25_m005)</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'ГГ 10 Сравнение отметок с отмет'!$B$9:$B$40</c:f>
              <c:numCache>
                <c:formatCode>General</c:formatCode>
                <c:ptCount val="32"/>
                <c:pt idx="0">
                  <c:v>26.56</c:v>
                </c:pt>
                <c:pt idx="1">
                  <c:v>24.23</c:v>
                </c:pt>
                <c:pt idx="2">
                  <c:v>22.93</c:v>
                </c:pt>
                <c:pt idx="3">
                  <c:v>48.57</c:v>
                </c:pt>
                <c:pt idx="4">
                  <c:v>0</c:v>
                </c:pt>
                <c:pt idx="5">
                  <c:v>28.57</c:v>
                </c:pt>
                <c:pt idx="6">
                  <c:v>13.33</c:v>
                </c:pt>
                <c:pt idx="7">
                  <c:v>16</c:v>
                </c:pt>
                <c:pt idx="8">
                  <c:v>19.23</c:v>
                </c:pt>
                <c:pt idx="9">
                  <c:v>0</c:v>
                </c:pt>
                <c:pt idx="10">
                  <c:v>5.56</c:v>
                </c:pt>
                <c:pt idx="11">
                  <c:v>14.75</c:v>
                </c:pt>
                <c:pt idx="12">
                  <c:v>12.5</c:v>
                </c:pt>
                <c:pt idx="13">
                  <c:v>12.5</c:v>
                </c:pt>
                <c:pt idx="14">
                  <c:v>65.38</c:v>
                </c:pt>
                <c:pt idx="15">
                  <c:v>4</c:v>
                </c:pt>
                <c:pt idx="16">
                  <c:v>31.58</c:v>
                </c:pt>
                <c:pt idx="17">
                  <c:v>30.49</c:v>
                </c:pt>
                <c:pt idx="18">
                  <c:v>30.77</c:v>
                </c:pt>
                <c:pt idx="19">
                  <c:v>0</c:v>
                </c:pt>
                <c:pt idx="20">
                  <c:v>5.88</c:v>
                </c:pt>
                <c:pt idx="21">
                  <c:v>0</c:v>
                </c:pt>
                <c:pt idx="22">
                  <c:v>70.83</c:v>
                </c:pt>
                <c:pt idx="23">
                  <c:v>38</c:v>
                </c:pt>
                <c:pt idx="24">
                  <c:v>45.45</c:v>
                </c:pt>
                <c:pt idx="25">
                  <c:v>21.88</c:v>
                </c:pt>
                <c:pt idx="26">
                  <c:v>0</c:v>
                </c:pt>
                <c:pt idx="27">
                  <c:v>10</c:v>
                </c:pt>
                <c:pt idx="28">
                  <c:v>18.97</c:v>
                </c:pt>
                <c:pt idx="29">
                  <c:v>29.73</c:v>
                </c:pt>
                <c:pt idx="30">
                  <c:v>26.67</c:v>
                </c:pt>
                <c:pt idx="31">
                  <c:v>13.1</c:v>
                </c:pt>
              </c:numCache>
            </c:numRef>
          </c:val>
          <c:extLst>
            <c:ext xmlns:c16="http://schemas.microsoft.com/office/drawing/2014/chart" uri="{C3380CC4-5D6E-409C-BE32-E72D297353CC}">
              <c16:uniqueId val="{00000000-7FC3-4100-9CF0-862948355FB4}"/>
            </c:ext>
          </c:extLst>
        </c:ser>
        <c:ser>
          <c:idx val="1"/>
          <c:order val="1"/>
          <c:tx>
            <c:strRef>
              <c:f>'ГГ 10 Сравнение отметок с отмет'!$C$8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10 Сравнение отметок с отмет'!$A$9:$A$40</c:f>
              <c:strCache>
                <c:ptCount val="32"/>
                <c:pt idx="0">
                  <c:v> РФ</c:v>
                </c:pt>
                <c:pt idx="1">
                  <c:v>Приморский край</c:v>
                </c:pt>
                <c:pt idx="2">
                  <c:v>Владивостокский городской округ(reg25_m005)</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'ГГ 10 Сравнение отметок с отмет'!$C$9:$C$40</c:f>
              <c:numCache>
                <c:formatCode>General</c:formatCode>
                <c:ptCount val="32"/>
                <c:pt idx="0">
                  <c:v>64.72</c:v>
                </c:pt>
                <c:pt idx="1">
                  <c:v>62.27</c:v>
                </c:pt>
                <c:pt idx="2">
                  <c:v>62.96</c:v>
                </c:pt>
                <c:pt idx="3">
                  <c:v>40.950000000000003</c:v>
                </c:pt>
                <c:pt idx="4">
                  <c:v>100</c:v>
                </c:pt>
                <c:pt idx="5">
                  <c:v>57.14</c:v>
                </c:pt>
                <c:pt idx="6">
                  <c:v>53.33</c:v>
                </c:pt>
                <c:pt idx="7">
                  <c:v>72</c:v>
                </c:pt>
                <c:pt idx="8">
                  <c:v>61.54</c:v>
                </c:pt>
                <c:pt idx="9">
                  <c:v>47.37</c:v>
                </c:pt>
                <c:pt idx="10">
                  <c:v>88.89</c:v>
                </c:pt>
                <c:pt idx="11">
                  <c:v>65.569999999999993</c:v>
                </c:pt>
                <c:pt idx="12">
                  <c:v>50</c:v>
                </c:pt>
                <c:pt idx="13">
                  <c:v>80</c:v>
                </c:pt>
                <c:pt idx="14">
                  <c:v>34.619999999999997</c:v>
                </c:pt>
                <c:pt idx="15">
                  <c:v>36</c:v>
                </c:pt>
                <c:pt idx="16">
                  <c:v>52.63</c:v>
                </c:pt>
                <c:pt idx="17">
                  <c:v>60.98</c:v>
                </c:pt>
                <c:pt idx="18">
                  <c:v>46.15</c:v>
                </c:pt>
                <c:pt idx="19">
                  <c:v>100</c:v>
                </c:pt>
                <c:pt idx="20">
                  <c:v>88.24</c:v>
                </c:pt>
                <c:pt idx="21">
                  <c:v>91.43</c:v>
                </c:pt>
                <c:pt idx="22">
                  <c:v>29.17</c:v>
                </c:pt>
                <c:pt idx="23">
                  <c:v>48</c:v>
                </c:pt>
                <c:pt idx="24">
                  <c:v>54.55</c:v>
                </c:pt>
                <c:pt idx="25">
                  <c:v>75</c:v>
                </c:pt>
                <c:pt idx="26">
                  <c:v>100</c:v>
                </c:pt>
                <c:pt idx="27">
                  <c:v>80</c:v>
                </c:pt>
                <c:pt idx="28">
                  <c:v>68.97</c:v>
                </c:pt>
                <c:pt idx="29">
                  <c:v>51.35</c:v>
                </c:pt>
                <c:pt idx="30">
                  <c:v>66.67</c:v>
                </c:pt>
                <c:pt idx="31">
                  <c:v>70.239999999999995</c:v>
                </c:pt>
              </c:numCache>
            </c:numRef>
          </c:val>
          <c:extLst>
            <c:ext xmlns:c16="http://schemas.microsoft.com/office/drawing/2014/chart" uri="{C3380CC4-5D6E-409C-BE32-E72D297353CC}">
              <c16:uniqueId val="{00000001-7FC3-4100-9CF0-862948355FB4}"/>
            </c:ext>
          </c:extLst>
        </c:ser>
        <c:ser>
          <c:idx val="2"/>
          <c:order val="2"/>
          <c:tx>
            <c:strRef>
              <c:f>'ГГ 10 Сравнение отметок с отмет'!$D$8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10 Сравнение отметок с отмет'!$A$9:$A$40</c:f>
              <c:strCache>
                <c:ptCount val="32"/>
                <c:pt idx="0">
                  <c:v> РФ</c:v>
                </c:pt>
                <c:pt idx="1">
                  <c:v>Приморский край</c:v>
                </c:pt>
                <c:pt idx="2">
                  <c:v>Владивостокский городской округ(reg25_m005)</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'ГГ 10 Сравнение отметок с отмет'!$D$9:$D$40</c:f>
              <c:numCache>
                <c:formatCode>General</c:formatCode>
                <c:ptCount val="32"/>
                <c:pt idx="0">
                  <c:v>8.7200000000000006</c:v>
                </c:pt>
                <c:pt idx="1">
                  <c:v>13.5</c:v>
                </c:pt>
                <c:pt idx="2">
                  <c:v>14.11</c:v>
                </c:pt>
                <c:pt idx="3">
                  <c:v>10.48</c:v>
                </c:pt>
                <c:pt idx="4">
                  <c:v>0</c:v>
                </c:pt>
                <c:pt idx="5">
                  <c:v>14.29</c:v>
                </c:pt>
                <c:pt idx="6">
                  <c:v>33.33</c:v>
                </c:pt>
                <c:pt idx="7">
                  <c:v>12</c:v>
                </c:pt>
                <c:pt idx="8">
                  <c:v>19.23</c:v>
                </c:pt>
                <c:pt idx="9">
                  <c:v>52.63</c:v>
                </c:pt>
                <c:pt idx="10">
                  <c:v>5.56</c:v>
                </c:pt>
                <c:pt idx="11">
                  <c:v>19.670000000000002</c:v>
                </c:pt>
                <c:pt idx="12">
                  <c:v>37.5</c:v>
                </c:pt>
                <c:pt idx="13">
                  <c:v>7.5</c:v>
                </c:pt>
                <c:pt idx="14">
                  <c:v>0</c:v>
                </c:pt>
                <c:pt idx="15">
                  <c:v>60</c:v>
                </c:pt>
                <c:pt idx="16">
                  <c:v>15.79</c:v>
                </c:pt>
                <c:pt idx="17">
                  <c:v>8.5399999999999991</c:v>
                </c:pt>
                <c:pt idx="18">
                  <c:v>23.08</c:v>
                </c:pt>
                <c:pt idx="19">
                  <c:v>0</c:v>
                </c:pt>
                <c:pt idx="20">
                  <c:v>5.88</c:v>
                </c:pt>
                <c:pt idx="21">
                  <c:v>8.57</c:v>
                </c:pt>
                <c:pt idx="22">
                  <c:v>0</c:v>
                </c:pt>
                <c:pt idx="23">
                  <c:v>14</c:v>
                </c:pt>
                <c:pt idx="24">
                  <c:v>0</c:v>
                </c:pt>
                <c:pt idx="25">
                  <c:v>3.13</c:v>
                </c:pt>
                <c:pt idx="26">
                  <c:v>0</c:v>
                </c:pt>
                <c:pt idx="27">
                  <c:v>10</c:v>
                </c:pt>
                <c:pt idx="28">
                  <c:v>12.07</c:v>
                </c:pt>
                <c:pt idx="29">
                  <c:v>18.920000000000002</c:v>
                </c:pt>
                <c:pt idx="30">
                  <c:v>6.67</c:v>
                </c:pt>
                <c:pt idx="31">
                  <c:v>16.670000000000002</c:v>
                </c:pt>
              </c:numCache>
            </c:numRef>
          </c:val>
          <c:extLst>
            <c:ext xmlns:c16="http://schemas.microsoft.com/office/drawing/2014/chart" uri="{C3380CC4-5D6E-409C-BE32-E72D297353CC}">
              <c16:uniqueId val="{00000002-7FC3-4100-9CF0-862948355FB4}"/>
            </c:ext>
          </c:extLst>
        </c:ser>
        <c:dLbls>
          <c:dLblPos val="ctr"/>
          <c:showLegendKey val="0"/>
          <c:showVal val="1"/>
          <c:showCatName val="0"/>
          <c:showSerName val="0"/>
          <c:showPercent val="0"/>
          <c:showBubbleSize val="0"/>
        </c:dLbls>
        <c:gapWidth val="50"/>
        <c:overlap val="100"/>
        <c:axId val="1260832480"/>
        <c:axId val="1266400000"/>
      </c:barChart>
      <c:catAx>
        <c:axId val="1260832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66400000"/>
        <c:crosses val="autoZero"/>
        <c:auto val="1"/>
        <c:lblAlgn val="ctr"/>
        <c:lblOffset val="100"/>
        <c:noMultiLvlLbl val="0"/>
      </c:catAx>
      <c:valAx>
        <c:axId val="1266400000"/>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6083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АнучинскийМО</c:v>
                </c:pt>
                <c:pt idx="10">
                  <c:v>Ханкайский МО</c:v>
                </c:pt>
                <c:pt idx="11">
                  <c:v>ГО Большой Камень</c:v>
                </c:pt>
                <c:pt idx="12">
                  <c:v>Дальнереченский МР</c:v>
                </c:pt>
                <c:pt idx="13">
                  <c:v>Фокино</c:v>
                </c:pt>
                <c:pt idx="14">
                  <c:v>Дальнереченский ГО</c:v>
                </c:pt>
                <c:pt idx="15">
                  <c:v>Михайловский МО</c:v>
                </c:pt>
                <c:pt idx="16">
                  <c:v>Пожарский МО</c:v>
                </c:pt>
              </c:strCache>
            </c:strRef>
          </c:cat>
          <c:val>
            <c:numRef>
              <c:f>Лист1!$B$2:$B$18</c:f>
              <c:numCache>
                <c:formatCode>General</c:formatCode>
                <c:ptCount val="17"/>
                <c:pt idx="0">
                  <c:v>66.67</c:v>
                </c:pt>
                <c:pt idx="1">
                  <c:v>80.849999999999994</c:v>
                </c:pt>
                <c:pt idx="2">
                  <c:v>77.27</c:v>
                </c:pt>
                <c:pt idx="3">
                  <c:v>92.31</c:v>
                </c:pt>
                <c:pt idx="4">
                  <c:v>90</c:v>
                </c:pt>
                <c:pt idx="5">
                  <c:v>35</c:v>
                </c:pt>
                <c:pt idx="6">
                  <c:v>50</c:v>
                </c:pt>
                <c:pt idx="7">
                  <c:v>79.17</c:v>
                </c:pt>
                <c:pt idx="8">
                  <c:v>93.75</c:v>
                </c:pt>
                <c:pt idx="9">
                  <c:v>66.67</c:v>
                </c:pt>
                <c:pt idx="10">
                  <c:v>68.97</c:v>
                </c:pt>
                <c:pt idx="11">
                  <c:v>72</c:v>
                </c:pt>
                <c:pt idx="12">
                  <c:v>75</c:v>
                </c:pt>
                <c:pt idx="13">
                  <c:v>72.55</c:v>
                </c:pt>
                <c:pt idx="14">
                  <c:v>73.53</c:v>
                </c:pt>
                <c:pt idx="15">
                  <c:v>73.92</c:v>
                </c:pt>
                <c:pt idx="16">
                  <c:v>42.86</c:v>
                </c:pt>
              </c:numCache>
            </c:numRef>
          </c:val>
          <c:extLst>
            <c:ext xmlns:c16="http://schemas.microsoft.com/office/drawing/2014/chart" uri="{C3380CC4-5D6E-409C-BE32-E72D297353CC}">
              <c16:uniqueId val="{00000000-47F6-4CCD-B1E2-9A45C7834726}"/>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АнучинскийМО</c:v>
                </c:pt>
                <c:pt idx="10">
                  <c:v>Ханкайский МО</c:v>
                </c:pt>
                <c:pt idx="11">
                  <c:v>ГО Большой Камень</c:v>
                </c:pt>
                <c:pt idx="12">
                  <c:v>Дальнереченский МР</c:v>
                </c:pt>
                <c:pt idx="13">
                  <c:v>Фокино</c:v>
                </c:pt>
                <c:pt idx="14">
                  <c:v>Дальнереченский ГО</c:v>
                </c:pt>
                <c:pt idx="15">
                  <c:v>Михайловский МО</c:v>
                </c:pt>
                <c:pt idx="16">
                  <c:v>Пожарский МО</c:v>
                </c:pt>
              </c:strCache>
            </c:strRef>
          </c:cat>
          <c:val>
            <c:numRef>
              <c:f>Лист1!$C$2:$C$18</c:f>
              <c:numCache>
                <c:formatCode>General</c:formatCode>
                <c:ptCount val="17"/>
                <c:pt idx="1">
                  <c:v>84.960000000000008</c:v>
                </c:pt>
                <c:pt idx="2">
                  <c:v>77.5</c:v>
                </c:pt>
                <c:pt idx="3">
                  <c:v>87.5</c:v>
                </c:pt>
                <c:pt idx="5">
                  <c:v>80.77</c:v>
                </c:pt>
                <c:pt idx="7">
                  <c:v>77.78</c:v>
                </c:pt>
                <c:pt idx="8">
                  <c:v>83.34</c:v>
                </c:pt>
                <c:pt idx="9">
                  <c:v>94.45</c:v>
                </c:pt>
                <c:pt idx="10">
                  <c:v>100</c:v>
                </c:pt>
                <c:pt idx="11">
                  <c:v>94.65</c:v>
                </c:pt>
                <c:pt idx="12">
                  <c:v>76.92</c:v>
                </c:pt>
                <c:pt idx="13">
                  <c:v>73.91</c:v>
                </c:pt>
                <c:pt idx="14">
                  <c:v>70.210000000000008</c:v>
                </c:pt>
                <c:pt idx="15">
                  <c:v>66.67</c:v>
                </c:pt>
                <c:pt idx="16">
                  <c:v>0</c:v>
                </c:pt>
              </c:numCache>
            </c:numRef>
          </c:val>
          <c:extLst>
            <c:ext xmlns:c16="http://schemas.microsoft.com/office/drawing/2014/chart" uri="{C3380CC4-5D6E-409C-BE32-E72D297353CC}">
              <c16:uniqueId val="{00000000-3F6D-42D7-9D82-CDC8D8BBB3E8}"/>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73.91</c:v>
                </c:pt>
                <c:pt idx="1">
                  <c:v>80</c:v>
                </c:pt>
                <c:pt idx="2">
                  <c:v>77.97</c:v>
                </c:pt>
                <c:pt idx="3">
                  <c:v>48.15</c:v>
                </c:pt>
                <c:pt idx="4">
                  <c:v>73.680000000000007</c:v>
                </c:pt>
                <c:pt idx="5">
                  <c:v>100</c:v>
                </c:pt>
                <c:pt idx="6">
                  <c:v>61.9</c:v>
                </c:pt>
                <c:pt idx="7">
                  <c:v>88.89</c:v>
                </c:pt>
                <c:pt idx="8">
                  <c:v>0</c:v>
                </c:pt>
                <c:pt idx="9">
                  <c:v>77.78</c:v>
                </c:pt>
                <c:pt idx="10">
                  <c:v>0</c:v>
                </c:pt>
                <c:pt idx="11">
                  <c:v>91.9</c:v>
                </c:pt>
                <c:pt idx="13">
                  <c:v>57.14</c:v>
                </c:pt>
                <c:pt idx="14">
                  <c:v>76.41</c:v>
                </c:pt>
                <c:pt idx="15">
                  <c:v>67.740000000000009</c:v>
                </c:pt>
                <c:pt idx="16">
                  <c:v>88.89</c:v>
                </c:pt>
                <c:pt idx="17">
                  <c:v>89.29</c:v>
                </c:pt>
              </c:numCache>
            </c:numRef>
          </c:val>
          <c:extLst>
            <c:ext xmlns:c16="http://schemas.microsoft.com/office/drawing/2014/chart" uri="{C3380CC4-5D6E-409C-BE32-E72D297353CC}">
              <c16:uniqueId val="{00000000-9840-43C2-B122-19DA88BA518E}"/>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84.13</c:v>
                </c:pt>
                <c:pt idx="1">
                  <c:v>84.21</c:v>
                </c:pt>
                <c:pt idx="2">
                  <c:v>83.98</c:v>
                </c:pt>
                <c:pt idx="3">
                  <c:v>65</c:v>
                </c:pt>
                <c:pt idx="4">
                  <c:v>95.84</c:v>
                </c:pt>
                <c:pt idx="5">
                  <c:v>77.78</c:v>
                </c:pt>
                <c:pt idx="6">
                  <c:v>84.38</c:v>
                </c:pt>
                <c:pt idx="9">
                  <c:v>85.24</c:v>
                </c:pt>
                <c:pt idx="10">
                  <c:v>82.76</c:v>
                </c:pt>
                <c:pt idx="11">
                  <c:v>68.19</c:v>
                </c:pt>
                <c:pt idx="12">
                  <c:v>93.34</c:v>
                </c:pt>
                <c:pt idx="13">
                  <c:v>92.860000000000014</c:v>
                </c:pt>
                <c:pt idx="14">
                  <c:v>85.289999999999992</c:v>
                </c:pt>
                <c:pt idx="15">
                  <c:v>71.430000000000007</c:v>
                </c:pt>
                <c:pt idx="16">
                  <c:v>85</c:v>
                </c:pt>
                <c:pt idx="17">
                  <c:v>89.43</c:v>
                </c:pt>
              </c:numCache>
            </c:numRef>
          </c:val>
          <c:extLst>
            <c:ext xmlns:c16="http://schemas.microsoft.com/office/drawing/2014/chart" uri="{C3380CC4-5D6E-409C-BE32-E72D297353CC}">
              <c16:uniqueId val="{00000000-BFB9-4AF0-A571-BA4D70BEA366}"/>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'АЯ 10 Достижение планируемых ре'!$C$8</c:f>
              <c:strCache>
                <c:ptCount val="1"/>
                <c:pt idx="0">
                  <c:v>Приморский край</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10 Достижение планируемых ре'!$B$9:$B$17</c:f>
              <c:strCache>
                <c:ptCount val="9"/>
                <c:pt idx="0">
                  <c:v>1</c:v>
                </c:pt>
                <c:pt idx="1">
                  <c:v>2</c:v>
                </c:pt>
                <c:pt idx="2">
                  <c:v>3</c:v>
                </c:pt>
                <c:pt idx="3">
                  <c:v>4</c:v>
                </c:pt>
                <c:pt idx="4">
                  <c:v>5</c:v>
                </c:pt>
                <c:pt idx="5">
                  <c:v>6</c:v>
                </c:pt>
                <c:pt idx="6">
                  <c:v>7К1</c:v>
                </c:pt>
                <c:pt idx="7">
                  <c:v>7К2</c:v>
                </c:pt>
                <c:pt idx="8">
                  <c:v>7К3</c:v>
                </c:pt>
              </c:strCache>
            </c:strRef>
          </c:cat>
          <c:val>
            <c:numRef>
              <c:f>'АЯ 10 Достижение планируемых ре'!$C$9:$C$17</c:f>
              <c:numCache>
                <c:formatCode>General</c:formatCode>
                <c:ptCount val="9"/>
                <c:pt idx="0">
                  <c:v>69.92</c:v>
                </c:pt>
                <c:pt idx="1">
                  <c:v>86.12</c:v>
                </c:pt>
                <c:pt idx="2">
                  <c:v>82.68</c:v>
                </c:pt>
                <c:pt idx="3">
                  <c:v>77.83</c:v>
                </c:pt>
                <c:pt idx="4">
                  <c:v>72.58</c:v>
                </c:pt>
                <c:pt idx="5">
                  <c:v>84.55</c:v>
                </c:pt>
                <c:pt idx="6">
                  <c:v>61.32</c:v>
                </c:pt>
                <c:pt idx="7">
                  <c:v>55.18</c:v>
                </c:pt>
                <c:pt idx="8">
                  <c:v>46.03</c:v>
                </c:pt>
              </c:numCache>
            </c:numRef>
          </c:val>
          <c:extLst>
            <c:ext xmlns:c16="http://schemas.microsoft.com/office/drawing/2014/chart" uri="{C3380CC4-5D6E-409C-BE32-E72D297353CC}">
              <c16:uniqueId val="{00000000-5338-4660-B7B8-E1855FCF1DA8}"/>
            </c:ext>
          </c:extLst>
        </c:ser>
        <c:ser>
          <c:idx val="1"/>
          <c:order val="1"/>
          <c:tx>
            <c:strRef>
              <c:f>'АЯ 10 Достижение планируемых ре'!$D$8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10 Достижение планируемых ре'!$B$9:$B$17</c:f>
              <c:strCache>
                <c:ptCount val="9"/>
                <c:pt idx="0">
                  <c:v>1</c:v>
                </c:pt>
                <c:pt idx="1">
                  <c:v>2</c:v>
                </c:pt>
                <c:pt idx="2">
                  <c:v>3</c:v>
                </c:pt>
                <c:pt idx="3">
                  <c:v>4</c:v>
                </c:pt>
                <c:pt idx="4">
                  <c:v>5</c:v>
                </c:pt>
                <c:pt idx="5">
                  <c:v>6</c:v>
                </c:pt>
                <c:pt idx="6">
                  <c:v>7К1</c:v>
                </c:pt>
                <c:pt idx="7">
                  <c:v>7К2</c:v>
                </c:pt>
                <c:pt idx="8">
                  <c:v>7К3</c:v>
                </c:pt>
              </c:strCache>
            </c:strRef>
          </c:cat>
          <c:val>
            <c:numRef>
              <c:f>'АЯ 10 Достижение планируемых ре'!$D$9:$D$17</c:f>
              <c:numCache>
                <c:formatCode>General</c:formatCode>
                <c:ptCount val="9"/>
                <c:pt idx="0">
                  <c:v>70.709999999999994</c:v>
                </c:pt>
                <c:pt idx="1">
                  <c:v>84.76</c:v>
                </c:pt>
                <c:pt idx="2">
                  <c:v>81.05</c:v>
                </c:pt>
                <c:pt idx="3">
                  <c:v>76.63</c:v>
                </c:pt>
                <c:pt idx="4">
                  <c:v>68.900000000000006</c:v>
                </c:pt>
                <c:pt idx="5">
                  <c:v>82</c:v>
                </c:pt>
                <c:pt idx="6">
                  <c:v>61.17</c:v>
                </c:pt>
                <c:pt idx="7">
                  <c:v>56.72</c:v>
                </c:pt>
                <c:pt idx="8">
                  <c:v>42.81</c:v>
                </c:pt>
              </c:numCache>
            </c:numRef>
          </c:val>
          <c:extLst>
            <c:ext xmlns:c16="http://schemas.microsoft.com/office/drawing/2014/chart" uri="{C3380CC4-5D6E-409C-BE32-E72D297353CC}">
              <c16:uniqueId val="{00000001-5338-4660-B7B8-E1855FCF1DA8}"/>
            </c:ext>
          </c:extLst>
        </c:ser>
        <c:dLbls>
          <c:dLblPos val="ctr"/>
          <c:showLegendKey val="0"/>
          <c:showVal val="1"/>
          <c:showCatName val="0"/>
          <c:showSerName val="0"/>
          <c:showPercent val="0"/>
          <c:showBubbleSize val="0"/>
        </c:dLbls>
        <c:gapWidth val="219"/>
        <c:overlap val="-27"/>
        <c:axId val="1629058640"/>
        <c:axId val="1420322768"/>
      </c:barChart>
      <c:catAx>
        <c:axId val="162905864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20322768"/>
        <c:crosses val="autoZero"/>
        <c:auto val="1"/>
        <c:lblAlgn val="ctr"/>
        <c:lblOffset val="100"/>
        <c:noMultiLvlLbl val="0"/>
      </c:catAx>
      <c:valAx>
        <c:axId val="1420322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629058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'АЯ 10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10 Статистика по отметкам'!$A$9:$A$40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c:v>
                </c:pt>
              </c:strCache>
            </c:strRef>
          </c:cat>
          <c:val>
            <c:numRef>
              <c:f>'АЯ 10 Статистика по отметкам'!$B$9:$B$40</c:f>
              <c:numCache>
                <c:formatCode>General</c:formatCode>
                <c:ptCount val="32"/>
                <c:pt idx="0">
                  <c:v>2.09</c:v>
                </c:pt>
                <c:pt idx="1">
                  <c:v>1.64</c:v>
                </c:pt>
                <c:pt idx="2">
                  <c:v>2.4300000000000002</c:v>
                </c:pt>
                <c:pt idx="3">
                  <c:v>0.83</c:v>
                </c:pt>
                <c:pt idx="4">
                  <c:v>0</c:v>
                </c:pt>
                <c:pt idx="5">
                  <c:v>3.85</c:v>
                </c:pt>
                <c:pt idx="6">
                  <c:v>11.11</c:v>
                </c:pt>
                <c:pt idx="7">
                  <c:v>0</c:v>
                </c:pt>
                <c:pt idx="8">
                  <c:v>0</c:v>
                </c:pt>
                <c:pt idx="9">
                  <c:v>0</c:v>
                </c:pt>
                <c:pt idx="10">
                  <c:v>1.79</c:v>
                </c:pt>
                <c:pt idx="11">
                  <c:v>0</c:v>
                </c:pt>
                <c:pt idx="12">
                  <c:v>0</c:v>
                </c:pt>
                <c:pt idx="13">
                  <c:v>4.26</c:v>
                </c:pt>
                <c:pt idx="14">
                  <c:v>0</c:v>
                </c:pt>
                <c:pt idx="15">
                  <c:v>33.33</c:v>
                </c:pt>
                <c:pt idx="16">
                  <c:v>1.59</c:v>
                </c:pt>
                <c:pt idx="17">
                  <c:v>0</c:v>
                </c:pt>
                <c:pt idx="18">
                  <c:v>0.64</c:v>
                </c:pt>
                <c:pt idx="19">
                  <c:v>0</c:v>
                </c:pt>
                <c:pt idx="20">
                  <c:v>0</c:v>
                </c:pt>
                <c:pt idx="21">
                  <c:v>0</c:v>
                </c:pt>
                <c:pt idx="22">
                  <c:v>0</c:v>
                </c:pt>
                <c:pt idx="23">
                  <c:v>0</c:v>
                </c:pt>
                <c:pt idx="24">
                  <c:v>0</c:v>
                </c:pt>
                <c:pt idx="25">
                  <c:v>4.55</c:v>
                </c:pt>
                <c:pt idx="26">
                  <c:v>0</c:v>
                </c:pt>
                <c:pt idx="27">
                  <c:v>0</c:v>
                </c:pt>
                <c:pt idx="28">
                  <c:v>0.74</c:v>
                </c:pt>
                <c:pt idx="29">
                  <c:v>1.59</c:v>
                </c:pt>
                <c:pt idx="30">
                  <c:v>0</c:v>
                </c:pt>
                <c:pt idx="31">
                  <c:v>0.81</c:v>
                </c:pt>
              </c:numCache>
            </c:numRef>
          </c:val>
          <c:extLst>
            <c:ext xmlns:c16="http://schemas.microsoft.com/office/drawing/2014/chart" uri="{C3380CC4-5D6E-409C-BE32-E72D297353CC}">
              <c16:uniqueId val="{00000000-A712-4577-BD4C-E08F90205E23}"/>
            </c:ext>
          </c:extLst>
        </c:ser>
        <c:ser>
          <c:idx val="1"/>
          <c:order val="1"/>
          <c:tx>
            <c:strRef>
              <c:f>'АЯ 10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10 Статистика по отметкам'!$A$9:$A$40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c:v>
                </c:pt>
              </c:strCache>
            </c:strRef>
          </c:cat>
          <c:val>
            <c:numRef>
              <c:f>'АЯ 10 Статистика по отметкам'!$C$9:$C$40</c:f>
              <c:numCache>
                <c:formatCode>General</c:formatCode>
                <c:ptCount val="32"/>
                <c:pt idx="0">
                  <c:v>16.670000000000002</c:v>
                </c:pt>
                <c:pt idx="1">
                  <c:v>14.96</c:v>
                </c:pt>
                <c:pt idx="2">
                  <c:v>12.61</c:v>
                </c:pt>
                <c:pt idx="3">
                  <c:v>21.67</c:v>
                </c:pt>
                <c:pt idx="4">
                  <c:v>12.5</c:v>
                </c:pt>
                <c:pt idx="5">
                  <c:v>15.38</c:v>
                </c:pt>
                <c:pt idx="6">
                  <c:v>11.11</c:v>
                </c:pt>
                <c:pt idx="7">
                  <c:v>16.670000000000002</c:v>
                </c:pt>
                <c:pt idx="8">
                  <c:v>5.56</c:v>
                </c:pt>
                <c:pt idx="9">
                  <c:v>0</c:v>
                </c:pt>
                <c:pt idx="10">
                  <c:v>3.57</c:v>
                </c:pt>
                <c:pt idx="11">
                  <c:v>23.08</c:v>
                </c:pt>
                <c:pt idx="12">
                  <c:v>26.09</c:v>
                </c:pt>
                <c:pt idx="13">
                  <c:v>25.53</c:v>
                </c:pt>
                <c:pt idx="14">
                  <c:v>33.33</c:v>
                </c:pt>
                <c:pt idx="15">
                  <c:v>66.67</c:v>
                </c:pt>
                <c:pt idx="16">
                  <c:v>14.29</c:v>
                </c:pt>
                <c:pt idx="17">
                  <c:v>15.79</c:v>
                </c:pt>
                <c:pt idx="18">
                  <c:v>15.38</c:v>
                </c:pt>
                <c:pt idx="19">
                  <c:v>35</c:v>
                </c:pt>
                <c:pt idx="20">
                  <c:v>4.17</c:v>
                </c:pt>
                <c:pt idx="21">
                  <c:v>22.22</c:v>
                </c:pt>
                <c:pt idx="22">
                  <c:v>15.63</c:v>
                </c:pt>
                <c:pt idx="23">
                  <c:v>14.75</c:v>
                </c:pt>
                <c:pt idx="24">
                  <c:v>17.239999999999998</c:v>
                </c:pt>
                <c:pt idx="25">
                  <c:v>27.27</c:v>
                </c:pt>
                <c:pt idx="26">
                  <c:v>6.67</c:v>
                </c:pt>
                <c:pt idx="27">
                  <c:v>7.14</c:v>
                </c:pt>
                <c:pt idx="28">
                  <c:v>13.97</c:v>
                </c:pt>
                <c:pt idx="29">
                  <c:v>26.98</c:v>
                </c:pt>
                <c:pt idx="30">
                  <c:v>15</c:v>
                </c:pt>
                <c:pt idx="31">
                  <c:v>9.76</c:v>
                </c:pt>
              </c:numCache>
            </c:numRef>
          </c:val>
          <c:extLst>
            <c:ext xmlns:c16="http://schemas.microsoft.com/office/drawing/2014/chart" uri="{C3380CC4-5D6E-409C-BE32-E72D297353CC}">
              <c16:uniqueId val="{00000001-A712-4577-BD4C-E08F90205E23}"/>
            </c:ext>
          </c:extLst>
        </c:ser>
        <c:ser>
          <c:idx val="2"/>
          <c:order val="2"/>
          <c:tx>
            <c:strRef>
              <c:f>'АЯ 10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10 Статистика по отметкам'!$A$9:$A$40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c:v>
                </c:pt>
              </c:strCache>
            </c:strRef>
          </c:cat>
          <c:val>
            <c:numRef>
              <c:f>'АЯ 10 Статистика по отметкам'!$D$9:$D$40</c:f>
              <c:numCache>
                <c:formatCode>General</c:formatCode>
                <c:ptCount val="32"/>
                <c:pt idx="0">
                  <c:v>50.88</c:v>
                </c:pt>
                <c:pt idx="1">
                  <c:v>51.4</c:v>
                </c:pt>
                <c:pt idx="2">
                  <c:v>49.09</c:v>
                </c:pt>
                <c:pt idx="3">
                  <c:v>41.67</c:v>
                </c:pt>
                <c:pt idx="4">
                  <c:v>50</c:v>
                </c:pt>
                <c:pt idx="5">
                  <c:v>50</c:v>
                </c:pt>
                <c:pt idx="6">
                  <c:v>55.56</c:v>
                </c:pt>
                <c:pt idx="7">
                  <c:v>66.67</c:v>
                </c:pt>
                <c:pt idx="8">
                  <c:v>27.78</c:v>
                </c:pt>
                <c:pt idx="9">
                  <c:v>100</c:v>
                </c:pt>
                <c:pt idx="10">
                  <c:v>76.790000000000006</c:v>
                </c:pt>
                <c:pt idx="11">
                  <c:v>69.23</c:v>
                </c:pt>
                <c:pt idx="12">
                  <c:v>56.52</c:v>
                </c:pt>
                <c:pt idx="13">
                  <c:v>46.81</c:v>
                </c:pt>
                <c:pt idx="14">
                  <c:v>0</c:v>
                </c:pt>
                <c:pt idx="15">
                  <c:v>0</c:v>
                </c:pt>
                <c:pt idx="16">
                  <c:v>60.32</c:v>
                </c:pt>
                <c:pt idx="17">
                  <c:v>71.05</c:v>
                </c:pt>
                <c:pt idx="18">
                  <c:v>55.13</c:v>
                </c:pt>
                <c:pt idx="19">
                  <c:v>60</c:v>
                </c:pt>
                <c:pt idx="20">
                  <c:v>41.67</c:v>
                </c:pt>
                <c:pt idx="21">
                  <c:v>55.56</c:v>
                </c:pt>
                <c:pt idx="22">
                  <c:v>40.630000000000003</c:v>
                </c:pt>
                <c:pt idx="23">
                  <c:v>63.93</c:v>
                </c:pt>
                <c:pt idx="24">
                  <c:v>62.07</c:v>
                </c:pt>
                <c:pt idx="25">
                  <c:v>63.64</c:v>
                </c:pt>
                <c:pt idx="26">
                  <c:v>66.67</c:v>
                </c:pt>
                <c:pt idx="27">
                  <c:v>64.290000000000006</c:v>
                </c:pt>
                <c:pt idx="28">
                  <c:v>46.32</c:v>
                </c:pt>
                <c:pt idx="29">
                  <c:v>53.97</c:v>
                </c:pt>
                <c:pt idx="30">
                  <c:v>30</c:v>
                </c:pt>
                <c:pt idx="31">
                  <c:v>47.15</c:v>
                </c:pt>
              </c:numCache>
            </c:numRef>
          </c:val>
          <c:extLst>
            <c:ext xmlns:c16="http://schemas.microsoft.com/office/drawing/2014/chart" uri="{C3380CC4-5D6E-409C-BE32-E72D297353CC}">
              <c16:uniqueId val="{00000002-A712-4577-BD4C-E08F90205E23}"/>
            </c:ext>
          </c:extLst>
        </c:ser>
        <c:ser>
          <c:idx val="3"/>
          <c:order val="3"/>
          <c:tx>
            <c:strRef>
              <c:f>'АЯ 10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10 Статистика по отметкам'!$A$9:$A$40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c:v>
                </c:pt>
              </c:strCache>
            </c:strRef>
          </c:cat>
          <c:val>
            <c:numRef>
              <c:f>'АЯ 10 Статистика по отметкам'!$E$9:$E$40</c:f>
              <c:numCache>
                <c:formatCode>General</c:formatCode>
                <c:ptCount val="32"/>
                <c:pt idx="0">
                  <c:v>30.36</c:v>
                </c:pt>
                <c:pt idx="1">
                  <c:v>32</c:v>
                </c:pt>
                <c:pt idx="2">
                  <c:v>35.869999999999997</c:v>
                </c:pt>
                <c:pt idx="3">
                  <c:v>35.83</c:v>
                </c:pt>
                <c:pt idx="4">
                  <c:v>37.5</c:v>
                </c:pt>
                <c:pt idx="5">
                  <c:v>30.77</c:v>
                </c:pt>
                <c:pt idx="6">
                  <c:v>22.22</c:v>
                </c:pt>
                <c:pt idx="7">
                  <c:v>16.670000000000002</c:v>
                </c:pt>
                <c:pt idx="8">
                  <c:v>66.67</c:v>
                </c:pt>
                <c:pt idx="9">
                  <c:v>0</c:v>
                </c:pt>
                <c:pt idx="10">
                  <c:v>17.86</c:v>
                </c:pt>
                <c:pt idx="11">
                  <c:v>7.69</c:v>
                </c:pt>
                <c:pt idx="12">
                  <c:v>17.39</c:v>
                </c:pt>
                <c:pt idx="13">
                  <c:v>23.4</c:v>
                </c:pt>
                <c:pt idx="14">
                  <c:v>66.67</c:v>
                </c:pt>
                <c:pt idx="15">
                  <c:v>0</c:v>
                </c:pt>
                <c:pt idx="16">
                  <c:v>23.81</c:v>
                </c:pt>
                <c:pt idx="17">
                  <c:v>13.16</c:v>
                </c:pt>
                <c:pt idx="18">
                  <c:v>28.85</c:v>
                </c:pt>
                <c:pt idx="19">
                  <c:v>5</c:v>
                </c:pt>
                <c:pt idx="20">
                  <c:v>54.17</c:v>
                </c:pt>
                <c:pt idx="21">
                  <c:v>22.22</c:v>
                </c:pt>
                <c:pt idx="22">
                  <c:v>43.75</c:v>
                </c:pt>
                <c:pt idx="23">
                  <c:v>21.31</c:v>
                </c:pt>
                <c:pt idx="24">
                  <c:v>20.69</c:v>
                </c:pt>
                <c:pt idx="25">
                  <c:v>4.55</c:v>
                </c:pt>
                <c:pt idx="26">
                  <c:v>26.67</c:v>
                </c:pt>
                <c:pt idx="27">
                  <c:v>28.57</c:v>
                </c:pt>
                <c:pt idx="28">
                  <c:v>38.97</c:v>
                </c:pt>
                <c:pt idx="29">
                  <c:v>17.46</c:v>
                </c:pt>
                <c:pt idx="30">
                  <c:v>55</c:v>
                </c:pt>
                <c:pt idx="31">
                  <c:v>42.28</c:v>
                </c:pt>
              </c:numCache>
            </c:numRef>
          </c:val>
          <c:extLst>
            <c:ext xmlns:c16="http://schemas.microsoft.com/office/drawing/2014/chart" uri="{C3380CC4-5D6E-409C-BE32-E72D297353CC}">
              <c16:uniqueId val="{00000003-A712-4577-BD4C-E08F90205E23}"/>
            </c:ext>
          </c:extLst>
        </c:ser>
        <c:dLbls>
          <c:dLblPos val="ctr"/>
          <c:showLegendKey val="0"/>
          <c:showVal val="1"/>
          <c:showCatName val="0"/>
          <c:showSerName val="0"/>
          <c:showPercent val="0"/>
          <c:showBubbleSize val="0"/>
        </c:dLbls>
        <c:gapWidth val="50"/>
        <c:overlap val="100"/>
        <c:axId val="700097312"/>
        <c:axId val="908161088"/>
      </c:barChart>
      <c:catAx>
        <c:axId val="7000973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08161088"/>
        <c:crosses val="autoZero"/>
        <c:auto val="1"/>
        <c:lblAlgn val="ctr"/>
        <c:lblOffset val="100"/>
        <c:noMultiLvlLbl val="0"/>
      </c:catAx>
      <c:valAx>
        <c:axId val="908161088"/>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000973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'АЯ 10 Распределение первичных б'!$A$9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'АЯ 10 Распределение первичных б'!$B$8:$AN$8</c:f>
              <c:numCache>
                <c:formatCode>General</c:formatCode>
                <c:ptCount val="3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numCache>
            </c:numRef>
          </c:cat>
          <c:val>
            <c:numRef>
              <c:f>'АЯ 10 Распределение первичных б'!$B$9:$AN$9</c:f>
              <c:numCache>
                <c:formatCode>General</c:formatCode>
                <c:ptCount val="39"/>
                <c:pt idx="0">
                  <c:v>0</c:v>
                </c:pt>
                <c:pt idx="1">
                  <c:v>0</c:v>
                </c:pt>
                <c:pt idx="2">
                  <c:v>0</c:v>
                </c:pt>
                <c:pt idx="3">
                  <c:v>0.1</c:v>
                </c:pt>
                <c:pt idx="4">
                  <c:v>0.1</c:v>
                </c:pt>
                <c:pt idx="5">
                  <c:v>0.2</c:v>
                </c:pt>
                <c:pt idx="6">
                  <c:v>0.2</c:v>
                </c:pt>
                <c:pt idx="7">
                  <c:v>0.2</c:v>
                </c:pt>
                <c:pt idx="8">
                  <c:v>0.2</c:v>
                </c:pt>
                <c:pt idx="9">
                  <c:v>0.2</c:v>
                </c:pt>
                <c:pt idx="10">
                  <c:v>0.3</c:v>
                </c:pt>
                <c:pt idx="11">
                  <c:v>0.3</c:v>
                </c:pt>
                <c:pt idx="12">
                  <c:v>0.4</c:v>
                </c:pt>
                <c:pt idx="13">
                  <c:v>1.5</c:v>
                </c:pt>
                <c:pt idx="14">
                  <c:v>1.4</c:v>
                </c:pt>
                <c:pt idx="15">
                  <c:v>1.4</c:v>
                </c:pt>
                <c:pt idx="16">
                  <c:v>1.4</c:v>
                </c:pt>
                <c:pt idx="17">
                  <c:v>1.5</c:v>
                </c:pt>
                <c:pt idx="18">
                  <c:v>1.7</c:v>
                </c:pt>
                <c:pt idx="19">
                  <c:v>2.1</c:v>
                </c:pt>
                <c:pt idx="20">
                  <c:v>2.6</c:v>
                </c:pt>
                <c:pt idx="21">
                  <c:v>3.1</c:v>
                </c:pt>
                <c:pt idx="22">
                  <c:v>3.1</c:v>
                </c:pt>
                <c:pt idx="23">
                  <c:v>3.3</c:v>
                </c:pt>
                <c:pt idx="24">
                  <c:v>3.4</c:v>
                </c:pt>
                <c:pt idx="25">
                  <c:v>3.7</c:v>
                </c:pt>
                <c:pt idx="26">
                  <c:v>4.0999999999999996</c:v>
                </c:pt>
                <c:pt idx="27">
                  <c:v>4.5</c:v>
                </c:pt>
                <c:pt idx="28">
                  <c:v>5</c:v>
                </c:pt>
                <c:pt idx="29">
                  <c:v>5.3</c:v>
                </c:pt>
                <c:pt idx="30">
                  <c:v>5.8</c:v>
                </c:pt>
                <c:pt idx="31">
                  <c:v>6.1</c:v>
                </c:pt>
                <c:pt idx="32">
                  <c:v>6.6</c:v>
                </c:pt>
                <c:pt idx="33">
                  <c:v>6.8</c:v>
                </c:pt>
                <c:pt idx="34">
                  <c:v>6.6</c:v>
                </c:pt>
                <c:pt idx="35">
                  <c:v>6.1</c:v>
                </c:pt>
                <c:pt idx="36">
                  <c:v>5.2</c:v>
                </c:pt>
                <c:pt idx="37">
                  <c:v>3.7</c:v>
                </c:pt>
                <c:pt idx="38">
                  <c:v>1.9</c:v>
                </c:pt>
              </c:numCache>
            </c:numRef>
          </c:val>
          <c:extLst>
            <c:ext xmlns:c16="http://schemas.microsoft.com/office/drawing/2014/chart" uri="{C3380CC4-5D6E-409C-BE32-E72D297353CC}">
              <c16:uniqueId val="{00000000-D8CF-4E99-A8A5-1076567BD6C2}"/>
            </c:ext>
          </c:extLst>
        </c:ser>
        <c:ser>
          <c:idx val="1"/>
          <c:order val="1"/>
          <c:tx>
            <c:strRef>
              <c:f>'АЯ 10 Распределение первичных б'!$A$10</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'АЯ 10 Распределение первичных б'!$B$8:$AN$8</c:f>
              <c:numCache>
                <c:formatCode>General</c:formatCode>
                <c:ptCount val="3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numCache>
            </c:numRef>
          </c:cat>
          <c:val>
            <c:numRef>
              <c:f>'АЯ 10 Распределение первичных б'!$B$10:$AN$10</c:f>
              <c:numCache>
                <c:formatCode>General</c:formatCode>
                <c:ptCount val="39"/>
                <c:pt idx="0">
                  <c:v>0</c:v>
                </c:pt>
                <c:pt idx="1">
                  <c:v>0</c:v>
                </c:pt>
                <c:pt idx="2">
                  <c:v>0.1</c:v>
                </c:pt>
                <c:pt idx="3">
                  <c:v>0.1</c:v>
                </c:pt>
                <c:pt idx="4">
                  <c:v>0.1</c:v>
                </c:pt>
                <c:pt idx="5">
                  <c:v>0</c:v>
                </c:pt>
                <c:pt idx="6">
                  <c:v>0.1</c:v>
                </c:pt>
                <c:pt idx="7">
                  <c:v>0.1</c:v>
                </c:pt>
                <c:pt idx="8">
                  <c:v>0.1</c:v>
                </c:pt>
                <c:pt idx="9">
                  <c:v>0.2</c:v>
                </c:pt>
                <c:pt idx="10">
                  <c:v>0.3</c:v>
                </c:pt>
                <c:pt idx="11">
                  <c:v>0.3</c:v>
                </c:pt>
                <c:pt idx="12">
                  <c:v>0.4</c:v>
                </c:pt>
                <c:pt idx="13">
                  <c:v>0.9</c:v>
                </c:pt>
                <c:pt idx="14">
                  <c:v>0.8</c:v>
                </c:pt>
                <c:pt idx="15">
                  <c:v>1.2</c:v>
                </c:pt>
                <c:pt idx="16">
                  <c:v>1.2</c:v>
                </c:pt>
                <c:pt idx="17">
                  <c:v>1.1000000000000001</c:v>
                </c:pt>
                <c:pt idx="18">
                  <c:v>1.9</c:v>
                </c:pt>
                <c:pt idx="19">
                  <c:v>1.7</c:v>
                </c:pt>
                <c:pt idx="20">
                  <c:v>2.4</c:v>
                </c:pt>
                <c:pt idx="21">
                  <c:v>3.9</c:v>
                </c:pt>
                <c:pt idx="22">
                  <c:v>3</c:v>
                </c:pt>
                <c:pt idx="23">
                  <c:v>2.7</c:v>
                </c:pt>
                <c:pt idx="24">
                  <c:v>3.8</c:v>
                </c:pt>
                <c:pt idx="25">
                  <c:v>3.5</c:v>
                </c:pt>
                <c:pt idx="26">
                  <c:v>3.9</c:v>
                </c:pt>
                <c:pt idx="27">
                  <c:v>4.0999999999999996</c:v>
                </c:pt>
                <c:pt idx="28">
                  <c:v>4.7</c:v>
                </c:pt>
                <c:pt idx="29">
                  <c:v>6.5</c:v>
                </c:pt>
                <c:pt idx="30">
                  <c:v>5.2</c:v>
                </c:pt>
                <c:pt idx="31">
                  <c:v>6.5</c:v>
                </c:pt>
                <c:pt idx="32">
                  <c:v>7.5</c:v>
                </c:pt>
                <c:pt idx="33">
                  <c:v>6.6</c:v>
                </c:pt>
                <c:pt idx="34">
                  <c:v>7.1</c:v>
                </c:pt>
                <c:pt idx="35">
                  <c:v>6.7</c:v>
                </c:pt>
                <c:pt idx="36">
                  <c:v>5.8</c:v>
                </c:pt>
                <c:pt idx="37">
                  <c:v>3.3</c:v>
                </c:pt>
                <c:pt idx="38">
                  <c:v>2.5</c:v>
                </c:pt>
              </c:numCache>
            </c:numRef>
          </c:val>
          <c:extLst>
            <c:ext xmlns:c16="http://schemas.microsoft.com/office/drawing/2014/chart" uri="{C3380CC4-5D6E-409C-BE32-E72D297353CC}">
              <c16:uniqueId val="{00000001-D8CF-4E99-A8A5-1076567BD6C2}"/>
            </c:ext>
          </c:extLst>
        </c:ser>
        <c:dLbls>
          <c:dLblPos val="outEnd"/>
          <c:showLegendKey val="0"/>
          <c:showVal val="1"/>
          <c:showCatName val="0"/>
          <c:showSerName val="0"/>
          <c:showPercent val="0"/>
          <c:showBubbleSize val="0"/>
        </c:dLbls>
        <c:gapWidth val="219"/>
        <c:overlap val="-27"/>
        <c:axId val="818167440"/>
        <c:axId val="908149024"/>
      </c:barChart>
      <c:catAx>
        <c:axId val="8181674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08149024"/>
        <c:crosses val="autoZero"/>
        <c:auto val="1"/>
        <c:lblAlgn val="ctr"/>
        <c:lblOffset val="100"/>
        <c:noMultiLvlLbl val="0"/>
      </c:catAx>
      <c:valAx>
        <c:axId val="9081490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81816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726562622785923"/>
          <c:y val="3.1554790590935168E-2"/>
          <c:w val="0.53579402874041937"/>
          <c:h val="0.90189825669381685"/>
        </c:manualLayout>
      </c:layout>
      <c:barChart>
        <c:barDir val="bar"/>
        <c:grouping val="stacked"/>
        <c:varyColors val="0"/>
        <c:ser>
          <c:idx val="0"/>
          <c:order val="0"/>
          <c:tx>
            <c:strRef>
              <c:f>'АЯ 10 Сравнение отметок с отмет'!$B$8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10 Сравнение отметок с отмет'!$A$9:$A$40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'АЯ 10 Сравнение отметок с отмет'!$B$9:$B$40</c:f>
              <c:numCache>
                <c:formatCode>General</c:formatCode>
                <c:ptCount val="32"/>
                <c:pt idx="0">
                  <c:v>20.010000000000002</c:v>
                </c:pt>
                <c:pt idx="1">
                  <c:v>15.94</c:v>
                </c:pt>
                <c:pt idx="2">
                  <c:v>17.36</c:v>
                </c:pt>
                <c:pt idx="3">
                  <c:v>2.5</c:v>
                </c:pt>
                <c:pt idx="4">
                  <c:v>12.5</c:v>
                </c:pt>
                <c:pt idx="5">
                  <c:v>23.08</c:v>
                </c:pt>
                <c:pt idx="6">
                  <c:v>22.22</c:v>
                </c:pt>
                <c:pt idx="7">
                  <c:v>25</c:v>
                </c:pt>
                <c:pt idx="8">
                  <c:v>11.11</c:v>
                </c:pt>
                <c:pt idx="9">
                  <c:v>0</c:v>
                </c:pt>
                <c:pt idx="10">
                  <c:v>23.21</c:v>
                </c:pt>
                <c:pt idx="11">
                  <c:v>7.69</c:v>
                </c:pt>
                <c:pt idx="12">
                  <c:v>13.04</c:v>
                </c:pt>
                <c:pt idx="13">
                  <c:v>4.26</c:v>
                </c:pt>
                <c:pt idx="14">
                  <c:v>33.33</c:v>
                </c:pt>
                <c:pt idx="15">
                  <c:v>100</c:v>
                </c:pt>
                <c:pt idx="16">
                  <c:v>12.7</c:v>
                </c:pt>
                <c:pt idx="17">
                  <c:v>10.53</c:v>
                </c:pt>
                <c:pt idx="18">
                  <c:v>19.23</c:v>
                </c:pt>
                <c:pt idx="19">
                  <c:v>35</c:v>
                </c:pt>
                <c:pt idx="20">
                  <c:v>4.17</c:v>
                </c:pt>
                <c:pt idx="21">
                  <c:v>22.22</c:v>
                </c:pt>
                <c:pt idx="22">
                  <c:v>3.13</c:v>
                </c:pt>
                <c:pt idx="23">
                  <c:v>18.03</c:v>
                </c:pt>
                <c:pt idx="24">
                  <c:v>13.79</c:v>
                </c:pt>
                <c:pt idx="25">
                  <c:v>13.64</c:v>
                </c:pt>
                <c:pt idx="26">
                  <c:v>7.14</c:v>
                </c:pt>
                <c:pt idx="27">
                  <c:v>8.33</c:v>
                </c:pt>
                <c:pt idx="28">
                  <c:v>12.5</c:v>
                </c:pt>
                <c:pt idx="29">
                  <c:v>25.4</c:v>
                </c:pt>
                <c:pt idx="30">
                  <c:v>15</c:v>
                </c:pt>
                <c:pt idx="31">
                  <c:v>21.57</c:v>
                </c:pt>
              </c:numCache>
            </c:numRef>
          </c:val>
          <c:extLst>
            <c:ext xmlns:c16="http://schemas.microsoft.com/office/drawing/2014/chart" uri="{C3380CC4-5D6E-409C-BE32-E72D297353CC}">
              <c16:uniqueId val="{00000000-5FD0-4ACE-AC44-A91C1837A653}"/>
            </c:ext>
          </c:extLst>
        </c:ser>
        <c:ser>
          <c:idx val="1"/>
          <c:order val="1"/>
          <c:tx>
            <c:strRef>
              <c:f>'АЯ 10 Сравнение отметок с отмет'!$C$8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10 Сравнение отметок с отмет'!$A$9:$A$40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'АЯ 10 Сравнение отметок с отмет'!$C$9:$C$40</c:f>
              <c:numCache>
                <c:formatCode>General</c:formatCode>
                <c:ptCount val="32"/>
                <c:pt idx="0">
                  <c:v>67.55</c:v>
                </c:pt>
                <c:pt idx="1">
                  <c:v>64.11</c:v>
                </c:pt>
                <c:pt idx="2">
                  <c:v>55.9</c:v>
                </c:pt>
                <c:pt idx="3">
                  <c:v>62.5</c:v>
                </c:pt>
                <c:pt idx="4">
                  <c:v>75</c:v>
                </c:pt>
                <c:pt idx="5">
                  <c:v>65.38</c:v>
                </c:pt>
                <c:pt idx="6">
                  <c:v>55.56</c:v>
                </c:pt>
                <c:pt idx="7">
                  <c:v>41.67</c:v>
                </c:pt>
                <c:pt idx="8">
                  <c:v>66.67</c:v>
                </c:pt>
                <c:pt idx="9">
                  <c:v>100</c:v>
                </c:pt>
                <c:pt idx="10">
                  <c:v>66.069999999999993</c:v>
                </c:pt>
                <c:pt idx="11">
                  <c:v>76.92</c:v>
                </c:pt>
                <c:pt idx="12">
                  <c:v>86.96</c:v>
                </c:pt>
                <c:pt idx="13">
                  <c:v>78.72</c:v>
                </c:pt>
                <c:pt idx="14">
                  <c:v>66.67</c:v>
                </c:pt>
                <c:pt idx="15">
                  <c:v>0</c:v>
                </c:pt>
                <c:pt idx="16">
                  <c:v>68.25</c:v>
                </c:pt>
                <c:pt idx="17">
                  <c:v>89.47</c:v>
                </c:pt>
                <c:pt idx="18">
                  <c:v>60.26</c:v>
                </c:pt>
                <c:pt idx="19">
                  <c:v>65</c:v>
                </c:pt>
                <c:pt idx="20">
                  <c:v>91.67</c:v>
                </c:pt>
                <c:pt idx="21">
                  <c:v>77.78</c:v>
                </c:pt>
                <c:pt idx="22">
                  <c:v>90.63</c:v>
                </c:pt>
                <c:pt idx="23">
                  <c:v>63.93</c:v>
                </c:pt>
                <c:pt idx="24">
                  <c:v>86.21</c:v>
                </c:pt>
                <c:pt idx="25">
                  <c:v>81.819999999999993</c:v>
                </c:pt>
                <c:pt idx="26">
                  <c:v>42.86</c:v>
                </c:pt>
                <c:pt idx="27">
                  <c:v>91.67</c:v>
                </c:pt>
                <c:pt idx="28">
                  <c:v>78.680000000000007</c:v>
                </c:pt>
                <c:pt idx="29">
                  <c:v>58.73</c:v>
                </c:pt>
                <c:pt idx="30">
                  <c:v>45</c:v>
                </c:pt>
                <c:pt idx="31">
                  <c:v>57.84</c:v>
                </c:pt>
              </c:numCache>
            </c:numRef>
          </c:val>
          <c:extLst>
            <c:ext xmlns:c16="http://schemas.microsoft.com/office/drawing/2014/chart" uri="{C3380CC4-5D6E-409C-BE32-E72D297353CC}">
              <c16:uniqueId val="{00000001-5FD0-4ACE-AC44-A91C1837A653}"/>
            </c:ext>
          </c:extLst>
        </c:ser>
        <c:ser>
          <c:idx val="2"/>
          <c:order val="2"/>
          <c:tx>
            <c:strRef>
              <c:f>'АЯ 10 Сравнение отметок с отмет'!$D$8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10 Сравнение отметок с отмет'!$A$9:$A$40</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'АЯ 10 Сравнение отметок с отмет'!$D$9:$D$40</c:f>
              <c:numCache>
                <c:formatCode>General</c:formatCode>
                <c:ptCount val="32"/>
                <c:pt idx="0">
                  <c:v>12.44</c:v>
                </c:pt>
                <c:pt idx="1">
                  <c:v>19.95</c:v>
                </c:pt>
                <c:pt idx="2">
                  <c:v>26.74</c:v>
                </c:pt>
                <c:pt idx="3">
                  <c:v>35</c:v>
                </c:pt>
                <c:pt idx="4">
                  <c:v>12.5</c:v>
                </c:pt>
                <c:pt idx="5">
                  <c:v>11.54</c:v>
                </c:pt>
                <c:pt idx="6">
                  <c:v>22.22</c:v>
                </c:pt>
                <c:pt idx="7">
                  <c:v>33.33</c:v>
                </c:pt>
                <c:pt idx="8">
                  <c:v>22.22</c:v>
                </c:pt>
                <c:pt idx="9">
                  <c:v>0</c:v>
                </c:pt>
                <c:pt idx="10">
                  <c:v>10.71</c:v>
                </c:pt>
                <c:pt idx="11">
                  <c:v>15.38</c:v>
                </c:pt>
                <c:pt idx="12">
                  <c:v>0</c:v>
                </c:pt>
                <c:pt idx="13">
                  <c:v>17.02</c:v>
                </c:pt>
                <c:pt idx="14">
                  <c:v>0</c:v>
                </c:pt>
                <c:pt idx="15">
                  <c:v>0</c:v>
                </c:pt>
                <c:pt idx="16">
                  <c:v>19.05</c:v>
                </c:pt>
                <c:pt idx="17">
                  <c:v>0</c:v>
                </c:pt>
                <c:pt idx="18">
                  <c:v>20.51</c:v>
                </c:pt>
                <c:pt idx="19">
                  <c:v>0</c:v>
                </c:pt>
                <c:pt idx="20">
                  <c:v>4.17</c:v>
                </c:pt>
                <c:pt idx="21">
                  <c:v>0</c:v>
                </c:pt>
                <c:pt idx="22">
                  <c:v>6.25</c:v>
                </c:pt>
                <c:pt idx="23">
                  <c:v>18.03</c:v>
                </c:pt>
                <c:pt idx="24">
                  <c:v>0</c:v>
                </c:pt>
                <c:pt idx="25">
                  <c:v>4.55</c:v>
                </c:pt>
                <c:pt idx="26">
                  <c:v>50</c:v>
                </c:pt>
                <c:pt idx="27">
                  <c:v>0</c:v>
                </c:pt>
                <c:pt idx="28">
                  <c:v>8.82</c:v>
                </c:pt>
                <c:pt idx="29">
                  <c:v>15.87</c:v>
                </c:pt>
                <c:pt idx="30">
                  <c:v>40</c:v>
                </c:pt>
                <c:pt idx="31">
                  <c:v>20.59</c:v>
                </c:pt>
              </c:numCache>
            </c:numRef>
          </c:val>
          <c:extLst>
            <c:ext xmlns:c16="http://schemas.microsoft.com/office/drawing/2014/chart" uri="{C3380CC4-5D6E-409C-BE32-E72D297353CC}">
              <c16:uniqueId val="{00000002-5FD0-4ACE-AC44-A91C1837A653}"/>
            </c:ext>
          </c:extLst>
        </c:ser>
        <c:dLbls>
          <c:dLblPos val="ctr"/>
          <c:showLegendKey val="0"/>
          <c:showVal val="1"/>
          <c:showCatName val="0"/>
          <c:showSerName val="0"/>
          <c:showPercent val="0"/>
          <c:showBubbleSize val="0"/>
        </c:dLbls>
        <c:gapWidth val="50"/>
        <c:overlap val="100"/>
        <c:axId val="504464864"/>
        <c:axId val="491731744"/>
      </c:barChart>
      <c:catAx>
        <c:axId val="5044648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491731744"/>
        <c:crosses val="autoZero"/>
        <c:auto val="1"/>
        <c:lblAlgn val="ctr"/>
        <c:lblOffset val="100"/>
        <c:noMultiLvlLbl val="0"/>
      </c:catAx>
      <c:valAx>
        <c:axId val="491731744"/>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04464864"/>
        <c:crosses val="autoZero"/>
        <c:crossBetween val="between"/>
      </c:valAx>
      <c:spPr>
        <a:noFill/>
        <a:ln>
          <a:noFill/>
        </a:ln>
        <a:effectLst/>
      </c:spPr>
    </c:plotArea>
    <c:legend>
      <c:legendPos val="r"/>
      <c:layout>
        <c:manualLayout>
          <c:xMode val="edge"/>
          <c:yMode val="edge"/>
          <c:x val="0.82944688051718085"/>
          <c:y val="0.42738761570466344"/>
          <c:w val="0.16057307956265945"/>
          <c:h val="0.2943928695660030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АнучинскийМО</c:v>
                </c:pt>
                <c:pt idx="10">
                  <c:v>Ханкайский МО</c:v>
                </c:pt>
                <c:pt idx="11">
                  <c:v>Большой Камень</c:v>
                </c:pt>
                <c:pt idx="12">
                  <c:v>Дальнереченский МР</c:v>
                </c:pt>
                <c:pt idx="13">
                  <c:v>Дальнереченский ГО</c:v>
                </c:pt>
                <c:pt idx="14">
                  <c:v>Михайловский МО</c:v>
                </c:pt>
                <c:pt idx="15">
                  <c:v>Пожарский МО</c:v>
                </c:pt>
              </c:strCache>
            </c:strRef>
          </c:cat>
          <c:val>
            <c:numRef>
              <c:f>Лист1!$B$2:$B$17</c:f>
              <c:numCache>
                <c:formatCode>General</c:formatCode>
                <c:ptCount val="16"/>
                <c:pt idx="1">
                  <c:v>58.42</c:v>
                </c:pt>
                <c:pt idx="2">
                  <c:v>47.19</c:v>
                </c:pt>
                <c:pt idx="3">
                  <c:v>86.66</c:v>
                </c:pt>
                <c:pt idx="4">
                  <c:v>72</c:v>
                </c:pt>
                <c:pt idx="5">
                  <c:v>63.64</c:v>
                </c:pt>
                <c:pt idx="6">
                  <c:v>67.650000000000006</c:v>
                </c:pt>
                <c:pt idx="7">
                  <c:v>55.55</c:v>
                </c:pt>
                <c:pt idx="8">
                  <c:v>80</c:v>
                </c:pt>
                <c:pt idx="9">
                  <c:v>73.680000000000007</c:v>
                </c:pt>
                <c:pt idx="10">
                  <c:v>75</c:v>
                </c:pt>
                <c:pt idx="11">
                  <c:v>54.06</c:v>
                </c:pt>
                <c:pt idx="12">
                  <c:v>50</c:v>
                </c:pt>
                <c:pt idx="13">
                  <c:v>89.47</c:v>
                </c:pt>
                <c:pt idx="14">
                  <c:v>67.56</c:v>
                </c:pt>
                <c:pt idx="15">
                  <c:v>65.150000000000006</c:v>
                </c:pt>
              </c:numCache>
            </c:numRef>
          </c:val>
          <c:extLst>
            <c:ext xmlns:c16="http://schemas.microsoft.com/office/drawing/2014/chart" uri="{C3380CC4-5D6E-409C-BE32-E72D297353CC}">
              <c16:uniqueId val="{00000000-47F6-4CCD-B1E2-9A45C7834726}"/>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АнучинскийМО</c:v>
                </c:pt>
                <c:pt idx="10">
                  <c:v>Ханкайский МО</c:v>
                </c:pt>
                <c:pt idx="11">
                  <c:v>Большой Камень</c:v>
                </c:pt>
                <c:pt idx="12">
                  <c:v>Дальнереченский МР</c:v>
                </c:pt>
                <c:pt idx="13">
                  <c:v>Дальнереченский ГО</c:v>
                </c:pt>
                <c:pt idx="14">
                  <c:v>Михайловский МО</c:v>
                </c:pt>
                <c:pt idx="15">
                  <c:v>Пожарский МО</c:v>
                </c:pt>
              </c:strCache>
            </c:strRef>
          </c:cat>
          <c:val>
            <c:numRef>
              <c:f>Лист1!$C$2:$C$17</c:f>
              <c:numCache>
                <c:formatCode>General</c:formatCode>
                <c:ptCount val="16"/>
                <c:pt idx="0">
                  <c:v>16</c:v>
                </c:pt>
                <c:pt idx="1">
                  <c:v>61.19</c:v>
                </c:pt>
                <c:pt idx="2">
                  <c:v>31.58</c:v>
                </c:pt>
                <c:pt idx="3">
                  <c:v>95.45</c:v>
                </c:pt>
                <c:pt idx="5">
                  <c:v>67.849999999999994</c:v>
                </c:pt>
                <c:pt idx="6">
                  <c:v>61.54</c:v>
                </c:pt>
                <c:pt idx="7">
                  <c:v>60</c:v>
                </c:pt>
                <c:pt idx="8">
                  <c:v>100</c:v>
                </c:pt>
                <c:pt idx="9">
                  <c:v>80</c:v>
                </c:pt>
                <c:pt idx="10">
                  <c:v>46.15</c:v>
                </c:pt>
                <c:pt idx="11">
                  <c:v>100</c:v>
                </c:pt>
                <c:pt idx="12">
                  <c:v>47.62</c:v>
                </c:pt>
                <c:pt idx="13">
                  <c:v>57.5</c:v>
                </c:pt>
                <c:pt idx="14">
                  <c:v>54.379999999999995</c:v>
                </c:pt>
                <c:pt idx="15">
                  <c:v>71.42</c:v>
                </c:pt>
              </c:numCache>
            </c:numRef>
          </c:val>
          <c:extLst>
            <c:ext xmlns:c16="http://schemas.microsoft.com/office/drawing/2014/chart" uri="{C3380CC4-5D6E-409C-BE32-E72D297353CC}">
              <c16:uniqueId val="{00000000-9633-4749-A004-8F586C7BFA7D}"/>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МО  Спасск-Дальний</c:v>
                </c:pt>
                <c:pt idx="2">
                  <c:v>Уссурийский ГО</c:v>
                </c:pt>
                <c:pt idx="3">
                  <c:v>Шкотовский МО</c:v>
                </c:pt>
                <c:pt idx="4">
                  <c:v>Кировский МО</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80.64</c:v>
                </c:pt>
                <c:pt idx="2">
                  <c:v>73.87</c:v>
                </c:pt>
                <c:pt idx="3">
                  <c:v>91.66</c:v>
                </c:pt>
                <c:pt idx="5">
                  <c:v>63.64</c:v>
                </c:pt>
                <c:pt idx="6">
                  <c:v>73.69</c:v>
                </c:pt>
                <c:pt idx="7">
                  <c:v>100</c:v>
                </c:pt>
                <c:pt idx="8">
                  <c:v>15.149999999999999</c:v>
                </c:pt>
                <c:pt idx="9">
                  <c:v>82.46</c:v>
                </c:pt>
                <c:pt idx="11">
                  <c:v>60</c:v>
                </c:pt>
                <c:pt idx="12">
                  <c:v>81.400000000000006</c:v>
                </c:pt>
                <c:pt idx="13">
                  <c:v>0</c:v>
                </c:pt>
                <c:pt idx="14">
                  <c:v>67.849999999999994</c:v>
                </c:pt>
                <c:pt idx="15">
                  <c:v>79.17</c:v>
                </c:pt>
                <c:pt idx="16">
                  <c:v>67.86</c:v>
                </c:pt>
                <c:pt idx="17">
                  <c:v>63.85</c:v>
                </c:pt>
              </c:numCache>
            </c:numRef>
          </c:val>
          <c:extLst>
            <c:ext xmlns:c16="http://schemas.microsoft.com/office/drawing/2014/chart" uri="{C3380CC4-5D6E-409C-BE32-E72D297353CC}">
              <c16:uniqueId val="{00000000-9840-43C2-B122-19DA88BA518E}"/>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МО  Спасск-Дальний</c:v>
                </c:pt>
                <c:pt idx="2">
                  <c:v>Уссурийский ГО</c:v>
                </c:pt>
                <c:pt idx="3">
                  <c:v>Шкотовский МО</c:v>
                </c:pt>
                <c:pt idx="4">
                  <c:v>Кировский МО</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37.840000000000003</c:v>
                </c:pt>
                <c:pt idx="1">
                  <c:v>66.67</c:v>
                </c:pt>
                <c:pt idx="2">
                  <c:v>60.77</c:v>
                </c:pt>
                <c:pt idx="3">
                  <c:v>65.38</c:v>
                </c:pt>
                <c:pt idx="4">
                  <c:v>50</c:v>
                </c:pt>
                <c:pt idx="5">
                  <c:v>60.6</c:v>
                </c:pt>
                <c:pt idx="6">
                  <c:v>82.350000000000009</c:v>
                </c:pt>
                <c:pt idx="8">
                  <c:v>41.67</c:v>
                </c:pt>
                <c:pt idx="9">
                  <c:v>64.16</c:v>
                </c:pt>
                <c:pt idx="10">
                  <c:v>85.72</c:v>
                </c:pt>
                <c:pt idx="11">
                  <c:v>52</c:v>
                </c:pt>
                <c:pt idx="12">
                  <c:v>47.77</c:v>
                </c:pt>
                <c:pt idx="13">
                  <c:v>72.73</c:v>
                </c:pt>
                <c:pt idx="14">
                  <c:v>56.800000000000004</c:v>
                </c:pt>
                <c:pt idx="15">
                  <c:v>76.19</c:v>
                </c:pt>
                <c:pt idx="16">
                  <c:v>63.739999999999995</c:v>
                </c:pt>
                <c:pt idx="17">
                  <c:v>86.14</c:v>
                </c:pt>
              </c:numCache>
            </c:numRef>
          </c:val>
          <c:extLst>
            <c:ext xmlns:c16="http://schemas.microsoft.com/office/drawing/2014/chart" uri="{C3380CC4-5D6E-409C-BE32-E72D297353CC}">
              <c16:uniqueId val="{00000000-FCF7-4955-9D5A-812959AB15E9}"/>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'ОБ 10 Достижение планируемых ре'!$C$8</c:f>
              <c:strCache>
                <c:ptCount val="1"/>
                <c:pt idx="0">
                  <c:v>Приморский край</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10 Достижение планируемых ре'!$B$9:$B$23</c:f>
              <c:strCache>
                <c:ptCount val="15"/>
                <c:pt idx="0">
                  <c:v>1.1</c:v>
                </c:pt>
                <c:pt idx="1">
                  <c:v>1.2</c:v>
                </c:pt>
                <c:pt idx="2">
                  <c:v>2</c:v>
                </c:pt>
                <c:pt idx="3">
                  <c:v>3</c:v>
                </c:pt>
                <c:pt idx="4">
                  <c:v>4</c:v>
                </c:pt>
                <c:pt idx="5">
                  <c:v>5</c:v>
                </c:pt>
                <c:pt idx="6">
                  <c:v>6.1</c:v>
                </c:pt>
                <c:pt idx="7">
                  <c:v>6.2</c:v>
                </c:pt>
                <c:pt idx="8">
                  <c:v>7.1</c:v>
                </c:pt>
                <c:pt idx="9">
                  <c:v>7.2</c:v>
                </c:pt>
                <c:pt idx="10">
                  <c:v>7.3</c:v>
                </c:pt>
                <c:pt idx="11">
                  <c:v>8.1</c:v>
                </c:pt>
                <c:pt idx="12">
                  <c:v>8.2</c:v>
                </c:pt>
                <c:pt idx="13">
                  <c:v>9.1</c:v>
                </c:pt>
                <c:pt idx="14">
                  <c:v>9.2</c:v>
                </c:pt>
              </c:strCache>
            </c:strRef>
          </c:cat>
          <c:val>
            <c:numRef>
              <c:f>'ОБ 10 Достижение планируемых ре'!$C$9:$C$23</c:f>
              <c:numCache>
                <c:formatCode>General</c:formatCode>
                <c:ptCount val="15"/>
                <c:pt idx="0">
                  <c:v>89.88</c:v>
                </c:pt>
                <c:pt idx="1">
                  <c:v>75.3</c:v>
                </c:pt>
                <c:pt idx="2">
                  <c:v>80.650000000000006</c:v>
                </c:pt>
                <c:pt idx="3">
                  <c:v>79.760000000000005</c:v>
                </c:pt>
                <c:pt idx="4">
                  <c:v>85.86</c:v>
                </c:pt>
                <c:pt idx="5">
                  <c:v>55.29</c:v>
                </c:pt>
                <c:pt idx="6">
                  <c:v>86.39</c:v>
                </c:pt>
                <c:pt idx="7">
                  <c:v>72.22</c:v>
                </c:pt>
                <c:pt idx="8">
                  <c:v>76.33</c:v>
                </c:pt>
                <c:pt idx="9">
                  <c:v>56.97</c:v>
                </c:pt>
                <c:pt idx="10">
                  <c:v>67.16</c:v>
                </c:pt>
                <c:pt idx="11">
                  <c:v>81.83</c:v>
                </c:pt>
                <c:pt idx="12">
                  <c:v>64.349999999999994</c:v>
                </c:pt>
                <c:pt idx="13">
                  <c:v>60.45</c:v>
                </c:pt>
                <c:pt idx="14">
                  <c:v>48.46</c:v>
                </c:pt>
              </c:numCache>
            </c:numRef>
          </c:val>
          <c:extLst>
            <c:ext xmlns:c16="http://schemas.microsoft.com/office/drawing/2014/chart" uri="{C3380CC4-5D6E-409C-BE32-E72D297353CC}">
              <c16:uniqueId val="{00000000-E7E3-4D85-9AB9-AED38A243220}"/>
            </c:ext>
          </c:extLst>
        </c:ser>
        <c:ser>
          <c:idx val="1"/>
          <c:order val="1"/>
          <c:tx>
            <c:strRef>
              <c:f>'ОБ 10 Достижение планируемых ре'!$D$8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10 Достижение планируемых ре'!$B$9:$B$23</c:f>
              <c:strCache>
                <c:ptCount val="15"/>
                <c:pt idx="0">
                  <c:v>1.1</c:v>
                </c:pt>
                <c:pt idx="1">
                  <c:v>1.2</c:v>
                </c:pt>
                <c:pt idx="2">
                  <c:v>2</c:v>
                </c:pt>
                <c:pt idx="3">
                  <c:v>3</c:v>
                </c:pt>
                <c:pt idx="4">
                  <c:v>4</c:v>
                </c:pt>
                <c:pt idx="5">
                  <c:v>5</c:v>
                </c:pt>
                <c:pt idx="6">
                  <c:v>6.1</c:v>
                </c:pt>
                <c:pt idx="7">
                  <c:v>6.2</c:v>
                </c:pt>
                <c:pt idx="8">
                  <c:v>7.1</c:v>
                </c:pt>
                <c:pt idx="9">
                  <c:v>7.2</c:v>
                </c:pt>
                <c:pt idx="10">
                  <c:v>7.3</c:v>
                </c:pt>
                <c:pt idx="11">
                  <c:v>8.1</c:v>
                </c:pt>
                <c:pt idx="12">
                  <c:v>8.2</c:v>
                </c:pt>
                <c:pt idx="13">
                  <c:v>9.1</c:v>
                </c:pt>
                <c:pt idx="14">
                  <c:v>9.2</c:v>
                </c:pt>
              </c:strCache>
            </c:strRef>
          </c:cat>
          <c:val>
            <c:numRef>
              <c:f>'ОБ 10 Достижение планируемых ре'!$D$9:$D$23</c:f>
              <c:numCache>
                <c:formatCode>General</c:formatCode>
                <c:ptCount val="15"/>
                <c:pt idx="0">
                  <c:v>87.5</c:v>
                </c:pt>
                <c:pt idx="1">
                  <c:v>75.17</c:v>
                </c:pt>
                <c:pt idx="2">
                  <c:v>81.349999999999994</c:v>
                </c:pt>
                <c:pt idx="3">
                  <c:v>78.510000000000005</c:v>
                </c:pt>
                <c:pt idx="4">
                  <c:v>81.59</c:v>
                </c:pt>
                <c:pt idx="5">
                  <c:v>60.79</c:v>
                </c:pt>
                <c:pt idx="6">
                  <c:v>87.21</c:v>
                </c:pt>
                <c:pt idx="7">
                  <c:v>76.180000000000007</c:v>
                </c:pt>
                <c:pt idx="8">
                  <c:v>78.09</c:v>
                </c:pt>
                <c:pt idx="9">
                  <c:v>59.94</c:v>
                </c:pt>
                <c:pt idx="10">
                  <c:v>69.92</c:v>
                </c:pt>
                <c:pt idx="11">
                  <c:v>83.23</c:v>
                </c:pt>
                <c:pt idx="12">
                  <c:v>68.540000000000006</c:v>
                </c:pt>
                <c:pt idx="13">
                  <c:v>64.319999999999993</c:v>
                </c:pt>
                <c:pt idx="14">
                  <c:v>50.82</c:v>
                </c:pt>
              </c:numCache>
            </c:numRef>
          </c:val>
          <c:extLst>
            <c:ext xmlns:c16="http://schemas.microsoft.com/office/drawing/2014/chart" uri="{C3380CC4-5D6E-409C-BE32-E72D297353CC}">
              <c16:uniqueId val="{00000001-E7E3-4D85-9AB9-AED38A243220}"/>
            </c:ext>
          </c:extLst>
        </c:ser>
        <c:dLbls>
          <c:dLblPos val="ctr"/>
          <c:showLegendKey val="0"/>
          <c:showVal val="1"/>
          <c:showCatName val="0"/>
          <c:showSerName val="0"/>
          <c:showPercent val="0"/>
          <c:showBubbleSize val="0"/>
        </c:dLbls>
        <c:gapWidth val="219"/>
        <c:overlap val="-27"/>
        <c:axId val="217541232"/>
        <c:axId val="167454464"/>
      </c:barChart>
      <c:catAx>
        <c:axId val="21754123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ЗАДАНИЯ</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67454464"/>
        <c:crosses val="autoZero"/>
        <c:auto val="1"/>
        <c:lblAlgn val="ctr"/>
        <c:lblOffset val="100"/>
        <c:noMultiLvlLbl val="0"/>
      </c:catAx>
      <c:valAx>
        <c:axId val="1674544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17541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'РУ 10 Достижение планируемых ре'!$C$8</c:f>
              <c:strCache>
                <c:ptCount val="1"/>
                <c:pt idx="0">
                  <c:v>Приморский край</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10 Достижение планируемых ре'!$B$9:$B$24</c:f>
              <c:strCache>
                <c:ptCount val="16"/>
                <c:pt idx="0">
                  <c:v>1</c:v>
                </c:pt>
                <c:pt idx="1">
                  <c:v>2К1</c:v>
                </c:pt>
                <c:pt idx="2">
                  <c:v>2К2</c:v>
                </c:pt>
                <c:pt idx="3">
                  <c:v>3</c:v>
                </c:pt>
                <c:pt idx="4">
                  <c:v>4</c:v>
                </c:pt>
                <c:pt idx="5">
                  <c:v>5</c:v>
                </c:pt>
                <c:pt idx="6">
                  <c:v>6К1</c:v>
                </c:pt>
                <c:pt idx="7">
                  <c:v>6К2</c:v>
                </c:pt>
                <c:pt idx="8">
                  <c:v>7К1</c:v>
                </c:pt>
                <c:pt idx="9">
                  <c:v>7К2</c:v>
                </c:pt>
                <c:pt idx="10">
                  <c:v>8</c:v>
                </c:pt>
                <c:pt idx="11">
                  <c:v>9</c:v>
                </c:pt>
                <c:pt idx="12">
                  <c:v>10К1</c:v>
                </c:pt>
                <c:pt idx="13">
                  <c:v>10К2</c:v>
                </c:pt>
                <c:pt idx="14">
                  <c:v>10К3</c:v>
                </c:pt>
                <c:pt idx="15">
                  <c:v>10К4</c:v>
                </c:pt>
              </c:strCache>
            </c:strRef>
          </c:cat>
          <c:val>
            <c:numRef>
              <c:f>'РУ 10 Достижение планируемых ре'!$C$9:$C$24</c:f>
              <c:numCache>
                <c:formatCode>General</c:formatCode>
                <c:ptCount val="16"/>
                <c:pt idx="0">
                  <c:v>74.83</c:v>
                </c:pt>
                <c:pt idx="1">
                  <c:v>91.52</c:v>
                </c:pt>
                <c:pt idx="2">
                  <c:v>69.959999999999994</c:v>
                </c:pt>
                <c:pt idx="3">
                  <c:v>76.95</c:v>
                </c:pt>
                <c:pt idx="4">
                  <c:v>50.51</c:v>
                </c:pt>
                <c:pt idx="5">
                  <c:v>67.680000000000007</c:v>
                </c:pt>
                <c:pt idx="6">
                  <c:v>40.46</c:v>
                </c:pt>
                <c:pt idx="7">
                  <c:v>53.25</c:v>
                </c:pt>
                <c:pt idx="8">
                  <c:v>51.78</c:v>
                </c:pt>
                <c:pt idx="9">
                  <c:v>48.42</c:v>
                </c:pt>
                <c:pt idx="10">
                  <c:v>74.02</c:v>
                </c:pt>
                <c:pt idx="11">
                  <c:v>70.94</c:v>
                </c:pt>
                <c:pt idx="12">
                  <c:v>83.56</c:v>
                </c:pt>
                <c:pt idx="13">
                  <c:v>67.27</c:v>
                </c:pt>
                <c:pt idx="14">
                  <c:v>60.77</c:v>
                </c:pt>
                <c:pt idx="15">
                  <c:v>55.19</c:v>
                </c:pt>
              </c:numCache>
            </c:numRef>
          </c:val>
          <c:extLst>
            <c:ext xmlns:c16="http://schemas.microsoft.com/office/drawing/2014/chart" uri="{C3380CC4-5D6E-409C-BE32-E72D297353CC}">
              <c16:uniqueId val="{00000000-A7DB-41AE-8F59-344780F22F0F}"/>
            </c:ext>
          </c:extLst>
        </c:ser>
        <c:ser>
          <c:idx val="1"/>
          <c:order val="1"/>
          <c:tx>
            <c:strRef>
              <c:f>'РУ 10 Достижение планируемых ре'!$D$8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10 Достижение планируемых ре'!$B$9:$B$24</c:f>
              <c:strCache>
                <c:ptCount val="16"/>
                <c:pt idx="0">
                  <c:v>1</c:v>
                </c:pt>
                <c:pt idx="1">
                  <c:v>2К1</c:v>
                </c:pt>
                <c:pt idx="2">
                  <c:v>2К2</c:v>
                </c:pt>
                <c:pt idx="3">
                  <c:v>3</c:v>
                </c:pt>
                <c:pt idx="4">
                  <c:v>4</c:v>
                </c:pt>
                <c:pt idx="5">
                  <c:v>5</c:v>
                </c:pt>
                <c:pt idx="6">
                  <c:v>6К1</c:v>
                </c:pt>
                <c:pt idx="7">
                  <c:v>6К2</c:v>
                </c:pt>
                <c:pt idx="8">
                  <c:v>7К1</c:v>
                </c:pt>
                <c:pt idx="9">
                  <c:v>7К2</c:v>
                </c:pt>
                <c:pt idx="10">
                  <c:v>8</c:v>
                </c:pt>
                <c:pt idx="11">
                  <c:v>9</c:v>
                </c:pt>
                <c:pt idx="12">
                  <c:v>10К1</c:v>
                </c:pt>
                <c:pt idx="13">
                  <c:v>10К2</c:v>
                </c:pt>
                <c:pt idx="14">
                  <c:v>10К3</c:v>
                </c:pt>
                <c:pt idx="15">
                  <c:v>10К4</c:v>
                </c:pt>
              </c:strCache>
            </c:strRef>
          </c:cat>
          <c:val>
            <c:numRef>
              <c:f>'РУ 10 Достижение планируемых ре'!$D$9:$D$24</c:f>
              <c:numCache>
                <c:formatCode>General</c:formatCode>
                <c:ptCount val="16"/>
                <c:pt idx="0">
                  <c:v>75.17</c:v>
                </c:pt>
                <c:pt idx="1">
                  <c:v>92.37</c:v>
                </c:pt>
                <c:pt idx="2">
                  <c:v>72.72</c:v>
                </c:pt>
                <c:pt idx="3">
                  <c:v>77.13</c:v>
                </c:pt>
                <c:pt idx="4">
                  <c:v>50.64</c:v>
                </c:pt>
                <c:pt idx="5">
                  <c:v>72.87</c:v>
                </c:pt>
                <c:pt idx="6">
                  <c:v>37.76</c:v>
                </c:pt>
                <c:pt idx="7">
                  <c:v>52.15</c:v>
                </c:pt>
                <c:pt idx="8">
                  <c:v>49.38</c:v>
                </c:pt>
                <c:pt idx="9">
                  <c:v>47.87</c:v>
                </c:pt>
                <c:pt idx="10">
                  <c:v>75.989999999999995</c:v>
                </c:pt>
                <c:pt idx="11">
                  <c:v>74.069999999999993</c:v>
                </c:pt>
                <c:pt idx="12">
                  <c:v>84.88</c:v>
                </c:pt>
                <c:pt idx="13">
                  <c:v>70.88</c:v>
                </c:pt>
                <c:pt idx="14">
                  <c:v>63.54</c:v>
                </c:pt>
                <c:pt idx="15">
                  <c:v>57.43</c:v>
                </c:pt>
              </c:numCache>
            </c:numRef>
          </c:val>
          <c:extLst>
            <c:ext xmlns:c16="http://schemas.microsoft.com/office/drawing/2014/chart" uri="{C3380CC4-5D6E-409C-BE32-E72D297353CC}">
              <c16:uniqueId val="{00000001-A7DB-41AE-8F59-344780F22F0F}"/>
            </c:ext>
          </c:extLst>
        </c:ser>
        <c:dLbls>
          <c:dLblPos val="ctr"/>
          <c:showLegendKey val="0"/>
          <c:showVal val="1"/>
          <c:showCatName val="0"/>
          <c:showSerName val="0"/>
          <c:showPercent val="0"/>
          <c:showBubbleSize val="0"/>
        </c:dLbls>
        <c:gapWidth val="219"/>
        <c:overlap val="-27"/>
        <c:axId val="1406923104"/>
        <c:axId val="841199920"/>
      </c:barChart>
      <c:catAx>
        <c:axId val="140692310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ЗАДАНИЯ</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841199920"/>
        <c:crosses val="autoZero"/>
        <c:auto val="1"/>
        <c:lblAlgn val="ctr"/>
        <c:lblOffset val="100"/>
        <c:noMultiLvlLbl val="0"/>
      </c:catAx>
      <c:valAx>
        <c:axId val="8411999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06923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'ОБ 10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10 Статистика по отметкам'!$A$9:$A$42</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'ОБ 10 Статистика по отметкам'!$B$9:$B$42</c:f>
              <c:numCache>
                <c:formatCode>General</c:formatCode>
                <c:ptCount val="34"/>
                <c:pt idx="0">
                  <c:v>5.2</c:v>
                </c:pt>
                <c:pt idx="1">
                  <c:v>6.33</c:v>
                </c:pt>
                <c:pt idx="2">
                  <c:v>28</c:v>
                </c:pt>
                <c:pt idx="3">
                  <c:v>7.6</c:v>
                </c:pt>
                <c:pt idx="4">
                  <c:v>26.32</c:v>
                </c:pt>
                <c:pt idx="5">
                  <c:v>0</c:v>
                </c:pt>
                <c:pt idx="6">
                  <c:v>3.57</c:v>
                </c:pt>
                <c:pt idx="7">
                  <c:v>7.69</c:v>
                </c:pt>
                <c:pt idx="8">
                  <c:v>0</c:v>
                </c:pt>
                <c:pt idx="9">
                  <c:v>0</c:v>
                </c:pt>
                <c:pt idx="10">
                  <c:v>0</c:v>
                </c:pt>
                <c:pt idx="11">
                  <c:v>0</c:v>
                </c:pt>
                <c:pt idx="12">
                  <c:v>0</c:v>
                </c:pt>
                <c:pt idx="13">
                  <c:v>0</c:v>
                </c:pt>
                <c:pt idx="14">
                  <c:v>5</c:v>
                </c:pt>
                <c:pt idx="15">
                  <c:v>7.02</c:v>
                </c:pt>
                <c:pt idx="16">
                  <c:v>7.14</c:v>
                </c:pt>
                <c:pt idx="17">
                  <c:v>0</c:v>
                </c:pt>
                <c:pt idx="18">
                  <c:v>0</c:v>
                </c:pt>
                <c:pt idx="19">
                  <c:v>8.84</c:v>
                </c:pt>
                <c:pt idx="20">
                  <c:v>0</c:v>
                </c:pt>
                <c:pt idx="21">
                  <c:v>16.670000000000002</c:v>
                </c:pt>
                <c:pt idx="22">
                  <c:v>9.09</c:v>
                </c:pt>
                <c:pt idx="23">
                  <c:v>0</c:v>
                </c:pt>
                <c:pt idx="24">
                  <c:v>25</c:v>
                </c:pt>
                <c:pt idx="25">
                  <c:v>0</c:v>
                </c:pt>
                <c:pt idx="26">
                  <c:v>14.29</c:v>
                </c:pt>
                <c:pt idx="27">
                  <c:v>14</c:v>
                </c:pt>
                <c:pt idx="28">
                  <c:v>7.46</c:v>
                </c:pt>
                <c:pt idx="29">
                  <c:v>6.06</c:v>
                </c:pt>
                <c:pt idx="30">
                  <c:v>3.2</c:v>
                </c:pt>
                <c:pt idx="31">
                  <c:v>4.76</c:v>
                </c:pt>
                <c:pt idx="32">
                  <c:v>2.2000000000000002</c:v>
                </c:pt>
                <c:pt idx="33">
                  <c:v>0</c:v>
                </c:pt>
              </c:numCache>
            </c:numRef>
          </c:val>
          <c:extLst>
            <c:ext xmlns:c16="http://schemas.microsoft.com/office/drawing/2014/chart" uri="{C3380CC4-5D6E-409C-BE32-E72D297353CC}">
              <c16:uniqueId val="{00000000-87C1-4884-9691-7F4815DD622C}"/>
            </c:ext>
          </c:extLst>
        </c:ser>
        <c:ser>
          <c:idx val="1"/>
          <c:order val="1"/>
          <c:tx>
            <c:strRef>
              <c:f>'ОБ 10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10 Статистика по отметкам'!$A$9:$A$42</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'ОБ 10 Статистика по отметкам'!$C$9:$C$42</c:f>
              <c:numCache>
                <c:formatCode>General</c:formatCode>
                <c:ptCount val="34"/>
                <c:pt idx="0">
                  <c:v>27.48</c:v>
                </c:pt>
                <c:pt idx="1">
                  <c:v>31.83</c:v>
                </c:pt>
                <c:pt idx="2">
                  <c:v>56</c:v>
                </c:pt>
                <c:pt idx="3">
                  <c:v>31.21</c:v>
                </c:pt>
                <c:pt idx="4">
                  <c:v>42.11</c:v>
                </c:pt>
                <c:pt idx="5">
                  <c:v>4.55</c:v>
                </c:pt>
                <c:pt idx="6">
                  <c:v>28.57</c:v>
                </c:pt>
                <c:pt idx="7">
                  <c:v>30.77</c:v>
                </c:pt>
                <c:pt idx="8">
                  <c:v>40</c:v>
                </c:pt>
                <c:pt idx="9">
                  <c:v>0</c:v>
                </c:pt>
                <c:pt idx="10">
                  <c:v>20</c:v>
                </c:pt>
                <c:pt idx="11">
                  <c:v>53.85</c:v>
                </c:pt>
                <c:pt idx="12">
                  <c:v>0</c:v>
                </c:pt>
                <c:pt idx="13">
                  <c:v>52.38</c:v>
                </c:pt>
                <c:pt idx="14">
                  <c:v>37.5</c:v>
                </c:pt>
                <c:pt idx="15">
                  <c:v>38.6</c:v>
                </c:pt>
                <c:pt idx="16">
                  <c:v>21.43</c:v>
                </c:pt>
                <c:pt idx="17">
                  <c:v>62.16</c:v>
                </c:pt>
                <c:pt idx="18">
                  <c:v>33.33</c:v>
                </c:pt>
                <c:pt idx="19">
                  <c:v>30.39</c:v>
                </c:pt>
                <c:pt idx="20">
                  <c:v>34.619999999999997</c:v>
                </c:pt>
                <c:pt idx="21">
                  <c:v>33.33</c:v>
                </c:pt>
                <c:pt idx="22">
                  <c:v>30.3</c:v>
                </c:pt>
                <c:pt idx="23">
                  <c:v>17.649999999999999</c:v>
                </c:pt>
                <c:pt idx="24">
                  <c:v>33.33</c:v>
                </c:pt>
                <c:pt idx="25">
                  <c:v>35.85</c:v>
                </c:pt>
                <c:pt idx="26">
                  <c:v>0</c:v>
                </c:pt>
                <c:pt idx="27">
                  <c:v>34</c:v>
                </c:pt>
                <c:pt idx="28">
                  <c:v>44.78</c:v>
                </c:pt>
                <c:pt idx="29">
                  <c:v>21.21</c:v>
                </c:pt>
                <c:pt idx="30">
                  <c:v>40</c:v>
                </c:pt>
                <c:pt idx="31">
                  <c:v>19.05</c:v>
                </c:pt>
                <c:pt idx="32">
                  <c:v>34.07</c:v>
                </c:pt>
                <c:pt idx="33">
                  <c:v>13.86</c:v>
                </c:pt>
              </c:numCache>
            </c:numRef>
          </c:val>
          <c:extLst>
            <c:ext xmlns:c16="http://schemas.microsoft.com/office/drawing/2014/chart" uri="{C3380CC4-5D6E-409C-BE32-E72D297353CC}">
              <c16:uniqueId val="{00000001-87C1-4884-9691-7F4815DD622C}"/>
            </c:ext>
          </c:extLst>
        </c:ser>
        <c:ser>
          <c:idx val="2"/>
          <c:order val="2"/>
          <c:tx>
            <c:strRef>
              <c:f>'ОБ 10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10 Статистика по отметкам'!$A$9:$A$42</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'ОБ 10 Статистика по отметкам'!$D$9:$D$42</c:f>
              <c:numCache>
                <c:formatCode>General</c:formatCode>
                <c:ptCount val="34"/>
                <c:pt idx="0">
                  <c:v>49.66</c:v>
                </c:pt>
                <c:pt idx="1">
                  <c:v>49.88</c:v>
                </c:pt>
                <c:pt idx="2">
                  <c:v>16</c:v>
                </c:pt>
                <c:pt idx="3">
                  <c:v>49.28</c:v>
                </c:pt>
                <c:pt idx="4">
                  <c:v>21.05</c:v>
                </c:pt>
                <c:pt idx="5">
                  <c:v>68.180000000000007</c:v>
                </c:pt>
                <c:pt idx="6">
                  <c:v>60.71</c:v>
                </c:pt>
                <c:pt idx="7">
                  <c:v>61.54</c:v>
                </c:pt>
                <c:pt idx="8">
                  <c:v>60</c:v>
                </c:pt>
                <c:pt idx="9">
                  <c:v>66.67</c:v>
                </c:pt>
                <c:pt idx="10">
                  <c:v>40</c:v>
                </c:pt>
                <c:pt idx="11">
                  <c:v>46.15</c:v>
                </c:pt>
                <c:pt idx="12">
                  <c:v>72.22</c:v>
                </c:pt>
                <c:pt idx="13">
                  <c:v>33.33</c:v>
                </c:pt>
                <c:pt idx="14">
                  <c:v>45</c:v>
                </c:pt>
                <c:pt idx="15">
                  <c:v>45.61</c:v>
                </c:pt>
                <c:pt idx="16">
                  <c:v>60.71</c:v>
                </c:pt>
                <c:pt idx="17">
                  <c:v>35.14</c:v>
                </c:pt>
                <c:pt idx="18">
                  <c:v>50</c:v>
                </c:pt>
                <c:pt idx="19">
                  <c:v>49.17</c:v>
                </c:pt>
                <c:pt idx="20">
                  <c:v>50</c:v>
                </c:pt>
                <c:pt idx="21">
                  <c:v>50</c:v>
                </c:pt>
                <c:pt idx="22">
                  <c:v>45.45</c:v>
                </c:pt>
                <c:pt idx="23">
                  <c:v>70.59</c:v>
                </c:pt>
                <c:pt idx="24">
                  <c:v>37.5</c:v>
                </c:pt>
                <c:pt idx="25">
                  <c:v>37.74</c:v>
                </c:pt>
                <c:pt idx="26">
                  <c:v>42.86</c:v>
                </c:pt>
                <c:pt idx="27">
                  <c:v>52</c:v>
                </c:pt>
                <c:pt idx="28">
                  <c:v>44.78</c:v>
                </c:pt>
                <c:pt idx="29">
                  <c:v>51.52</c:v>
                </c:pt>
                <c:pt idx="30">
                  <c:v>51.2</c:v>
                </c:pt>
                <c:pt idx="31">
                  <c:v>66.67</c:v>
                </c:pt>
                <c:pt idx="32">
                  <c:v>42.86</c:v>
                </c:pt>
                <c:pt idx="33">
                  <c:v>72.28</c:v>
                </c:pt>
              </c:numCache>
            </c:numRef>
          </c:val>
          <c:extLst>
            <c:ext xmlns:c16="http://schemas.microsoft.com/office/drawing/2014/chart" uri="{C3380CC4-5D6E-409C-BE32-E72D297353CC}">
              <c16:uniqueId val="{00000002-87C1-4884-9691-7F4815DD622C}"/>
            </c:ext>
          </c:extLst>
        </c:ser>
        <c:ser>
          <c:idx val="3"/>
          <c:order val="3"/>
          <c:tx>
            <c:strRef>
              <c:f>'ОБ 10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10 Статистика по отметкам'!$A$9:$A$42</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'ОБ 10 Статистика по отметкам'!$E$9:$E$42</c:f>
              <c:numCache>
                <c:formatCode>General</c:formatCode>
                <c:ptCount val="34"/>
                <c:pt idx="0">
                  <c:v>17.649999999999999</c:v>
                </c:pt>
                <c:pt idx="1">
                  <c:v>11.95</c:v>
                </c:pt>
                <c:pt idx="2">
                  <c:v>0</c:v>
                </c:pt>
                <c:pt idx="3">
                  <c:v>11.91</c:v>
                </c:pt>
                <c:pt idx="4">
                  <c:v>10.53</c:v>
                </c:pt>
                <c:pt idx="5">
                  <c:v>27.27</c:v>
                </c:pt>
                <c:pt idx="6">
                  <c:v>7.14</c:v>
                </c:pt>
                <c:pt idx="7">
                  <c:v>0</c:v>
                </c:pt>
                <c:pt idx="8">
                  <c:v>0</c:v>
                </c:pt>
                <c:pt idx="9">
                  <c:v>33.33</c:v>
                </c:pt>
                <c:pt idx="10">
                  <c:v>40</c:v>
                </c:pt>
                <c:pt idx="11">
                  <c:v>0</c:v>
                </c:pt>
                <c:pt idx="12">
                  <c:v>27.78</c:v>
                </c:pt>
                <c:pt idx="13">
                  <c:v>14.29</c:v>
                </c:pt>
                <c:pt idx="14">
                  <c:v>12.5</c:v>
                </c:pt>
                <c:pt idx="15">
                  <c:v>8.77</c:v>
                </c:pt>
                <c:pt idx="16">
                  <c:v>10.71</c:v>
                </c:pt>
                <c:pt idx="17">
                  <c:v>2.7</c:v>
                </c:pt>
                <c:pt idx="18">
                  <c:v>16.670000000000002</c:v>
                </c:pt>
                <c:pt idx="19">
                  <c:v>11.6</c:v>
                </c:pt>
                <c:pt idx="20">
                  <c:v>15.38</c:v>
                </c:pt>
                <c:pt idx="21">
                  <c:v>0</c:v>
                </c:pt>
                <c:pt idx="22">
                  <c:v>15.15</c:v>
                </c:pt>
                <c:pt idx="23">
                  <c:v>11.76</c:v>
                </c:pt>
                <c:pt idx="24">
                  <c:v>4.17</c:v>
                </c:pt>
                <c:pt idx="25">
                  <c:v>26.42</c:v>
                </c:pt>
                <c:pt idx="26">
                  <c:v>42.86</c:v>
                </c:pt>
                <c:pt idx="27">
                  <c:v>0</c:v>
                </c:pt>
                <c:pt idx="28">
                  <c:v>2.99</c:v>
                </c:pt>
                <c:pt idx="29">
                  <c:v>21.21</c:v>
                </c:pt>
                <c:pt idx="30">
                  <c:v>5.6</c:v>
                </c:pt>
                <c:pt idx="31">
                  <c:v>9.52</c:v>
                </c:pt>
                <c:pt idx="32">
                  <c:v>20.88</c:v>
                </c:pt>
                <c:pt idx="33">
                  <c:v>13.86</c:v>
                </c:pt>
              </c:numCache>
            </c:numRef>
          </c:val>
          <c:extLst>
            <c:ext xmlns:c16="http://schemas.microsoft.com/office/drawing/2014/chart" uri="{C3380CC4-5D6E-409C-BE32-E72D297353CC}">
              <c16:uniqueId val="{00000003-87C1-4884-9691-7F4815DD622C}"/>
            </c:ext>
          </c:extLst>
        </c:ser>
        <c:dLbls>
          <c:dLblPos val="ctr"/>
          <c:showLegendKey val="0"/>
          <c:showVal val="1"/>
          <c:showCatName val="0"/>
          <c:showSerName val="0"/>
          <c:showPercent val="0"/>
          <c:showBubbleSize val="0"/>
        </c:dLbls>
        <c:gapWidth val="50"/>
        <c:overlap val="100"/>
        <c:axId val="379229584"/>
        <c:axId val="382209472"/>
      </c:barChart>
      <c:catAx>
        <c:axId val="3792295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382209472"/>
        <c:crosses val="autoZero"/>
        <c:auto val="1"/>
        <c:lblAlgn val="ctr"/>
        <c:lblOffset val="100"/>
        <c:noMultiLvlLbl val="0"/>
      </c:catAx>
      <c:valAx>
        <c:axId val="38220947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379229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a:solidFill>
            <a:schemeClr val="tx1"/>
          </a:solidFill>
        </a:defRPr>
      </a:pPr>
      <a:endParaRPr lang="ru-RU"/>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'ОБ 10 Распределение первичных б'!$A$9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'ОБ 10 Распределение первичных б'!$B$8:$AD$8</c:f>
              <c:numCache>
                <c:formatCode>General</c:formatCode>
                <c:ptCount val="2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numCache>
            </c:numRef>
          </c:cat>
          <c:val>
            <c:numRef>
              <c:f>'ОБ 10 Распределение первичных б'!$B$9:$AD$9</c:f>
              <c:numCache>
                <c:formatCode>General</c:formatCode>
                <c:ptCount val="29"/>
                <c:pt idx="0">
                  <c:v>0</c:v>
                </c:pt>
                <c:pt idx="1">
                  <c:v>0</c:v>
                </c:pt>
                <c:pt idx="2">
                  <c:v>0.1</c:v>
                </c:pt>
                <c:pt idx="3">
                  <c:v>0.1</c:v>
                </c:pt>
                <c:pt idx="4">
                  <c:v>0.2</c:v>
                </c:pt>
                <c:pt idx="5">
                  <c:v>0.2</c:v>
                </c:pt>
                <c:pt idx="6">
                  <c:v>0.3</c:v>
                </c:pt>
                <c:pt idx="7">
                  <c:v>0.4</c:v>
                </c:pt>
                <c:pt idx="8">
                  <c:v>0.6</c:v>
                </c:pt>
                <c:pt idx="9">
                  <c:v>0.7</c:v>
                </c:pt>
                <c:pt idx="10">
                  <c:v>0.8</c:v>
                </c:pt>
                <c:pt idx="11">
                  <c:v>0.9</c:v>
                </c:pt>
                <c:pt idx="12">
                  <c:v>0.9</c:v>
                </c:pt>
                <c:pt idx="13">
                  <c:v>6.3</c:v>
                </c:pt>
                <c:pt idx="14">
                  <c:v>5.9</c:v>
                </c:pt>
                <c:pt idx="15">
                  <c:v>5.3</c:v>
                </c:pt>
                <c:pt idx="16">
                  <c:v>5.2</c:v>
                </c:pt>
                <c:pt idx="17">
                  <c:v>4.7</c:v>
                </c:pt>
                <c:pt idx="18">
                  <c:v>9.3000000000000007</c:v>
                </c:pt>
                <c:pt idx="19">
                  <c:v>9</c:v>
                </c:pt>
                <c:pt idx="20">
                  <c:v>7.9</c:v>
                </c:pt>
                <c:pt idx="21">
                  <c:v>7.1</c:v>
                </c:pt>
                <c:pt idx="22">
                  <c:v>6.4</c:v>
                </c:pt>
                <c:pt idx="23">
                  <c:v>5.5</c:v>
                </c:pt>
                <c:pt idx="24">
                  <c:v>4.4000000000000004</c:v>
                </c:pt>
                <c:pt idx="25">
                  <c:v>7</c:v>
                </c:pt>
                <c:pt idx="26">
                  <c:v>5.5</c:v>
                </c:pt>
                <c:pt idx="27">
                  <c:v>3.3</c:v>
                </c:pt>
                <c:pt idx="28">
                  <c:v>1.8</c:v>
                </c:pt>
              </c:numCache>
            </c:numRef>
          </c:val>
          <c:extLst>
            <c:ext xmlns:c16="http://schemas.microsoft.com/office/drawing/2014/chart" uri="{C3380CC4-5D6E-409C-BE32-E72D297353CC}">
              <c16:uniqueId val="{00000000-7000-4480-8D0D-A34F3813DFC7}"/>
            </c:ext>
          </c:extLst>
        </c:ser>
        <c:ser>
          <c:idx val="1"/>
          <c:order val="1"/>
          <c:tx>
            <c:strRef>
              <c:f>'ОБ 10 Распределение первичных б'!$A$10</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'ОБ 10 Распределение первичных б'!$B$8:$AD$8</c:f>
              <c:numCache>
                <c:formatCode>General</c:formatCode>
                <c:ptCount val="2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numCache>
            </c:numRef>
          </c:cat>
          <c:val>
            <c:numRef>
              <c:f>'ОБ 10 Распределение первичных б'!$B$10:$AD$10</c:f>
              <c:numCache>
                <c:formatCode>General</c:formatCode>
                <c:ptCount val="29"/>
                <c:pt idx="0">
                  <c:v>0</c:v>
                </c:pt>
                <c:pt idx="1">
                  <c:v>0</c:v>
                </c:pt>
                <c:pt idx="2">
                  <c:v>0</c:v>
                </c:pt>
                <c:pt idx="3">
                  <c:v>0.2</c:v>
                </c:pt>
                <c:pt idx="4">
                  <c:v>0.2</c:v>
                </c:pt>
                <c:pt idx="5">
                  <c:v>0.4</c:v>
                </c:pt>
                <c:pt idx="6">
                  <c:v>0.4</c:v>
                </c:pt>
                <c:pt idx="7">
                  <c:v>0.7</c:v>
                </c:pt>
                <c:pt idx="8">
                  <c:v>0.5</c:v>
                </c:pt>
                <c:pt idx="9">
                  <c:v>0.8</c:v>
                </c:pt>
                <c:pt idx="10">
                  <c:v>0.9</c:v>
                </c:pt>
                <c:pt idx="11">
                  <c:v>1.5</c:v>
                </c:pt>
                <c:pt idx="12">
                  <c:v>1</c:v>
                </c:pt>
                <c:pt idx="13">
                  <c:v>7</c:v>
                </c:pt>
                <c:pt idx="14">
                  <c:v>6.7</c:v>
                </c:pt>
                <c:pt idx="15">
                  <c:v>6.3</c:v>
                </c:pt>
                <c:pt idx="16">
                  <c:v>6.3</c:v>
                </c:pt>
                <c:pt idx="17">
                  <c:v>5.4</c:v>
                </c:pt>
                <c:pt idx="18">
                  <c:v>9.5</c:v>
                </c:pt>
                <c:pt idx="19">
                  <c:v>8.4</c:v>
                </c:pt>
                <c:pt idx="20">
                  <c:v>8.3000000000000007</c:v>
                </c:pt>
                <c:pt idx="21">
                  <c:v>6.4</c:v>
                </c:pt>
                <c:pt idx="22">
                  <c:v>6.2</c:v>
                </c:pt>
                <c:pt idx="23">
                  <c:v>6</c:v>
                </c:pt>
                <c:pt idx="24">
                  <c:v>5.0999999999999996</c:v>
                </c:pt>
                <c:pt idx="25">
                  <c:v>4.9000000000000004</c:v>
                </c:pt>
                <c:pt idx="26">
                  <c:v>4.4000000000000004</c:v>
                </c:pt>
                <c:pt idx="27">
                  <c:v>1.9</c:v>
                </c:pt>
                <c:pt idx="28">
                  <c:v>0.8</c:v>
                </c:pt>
              </c:numCache>
            </c:numRef>
          </c:val>
          <c:extLst>
            <c:ext xmlns:c16="http://schemas.microsoft.com/office/drawing/2014/chart" uri="{C3380CC4-5D6E-409C-BE32-E72D297353CC}">
              <c16:uniqueId val="{00000001-7000-4480-8D0D-A34F3813DFC7}"/>
            </c:ext>
          </c:extLst>
        </c:ser>
        <c:dLbls>
          <c:dLblPos val="outEnd"/>
          <c:showLegendKey val="0"/>
          <c:showVal val="1"/>
          <c:showCatName val="0"/>
          <c:showSerName val="0"/>
          <c:showPercent val="0"/>
          <c:showBubbleSize val="0"/>
        </c:dLbls>
        <c:gapWidth val="219"/>
        <c:overlap val="-27"/>
        <c:axId val="1660659168"/>
        <c:axId val="1951253184"/>
      </c:barChart>
      <c:catAx>
        <c:axId val="166065916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951253184"/>
        <c:crosses val="autoZero"/>
        <c:auto val="1"/>
        <c:lblAlgn val="ctr"/>
        <c:lblOffset val="100"/>
        <c:noMultiLvlLbl val="0"/>
      </c:catAx>
      <c:valAx>
        <c:axId val="1951253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a:t>Доля учстников,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60659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77082501101527"/>
          <c:y val="2.3506812600728458E-2"/>
          <c:w val="0.64961106433423388"/>
          <c:h val="0.92691888450162363"/>
        </c:manualLayout>
      </c:layout>
      <c:barChart>
        <c:barDir val="bar"/>
        <c:grouping val="stacked"/>
        <c:varyColors val="0"/>
        <c:ser>
          <c:idx val="0"/>
          <c:order val="0"/>
          <c:tx>
            <c:strRef>
              <c:f>'ОБ 10 Сравнение отметок с отмет'!$B$8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10 Сравнение отметок с отмет'!$A$9:$A$42</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'ОБ 10 Сравнение отметок с отмет'!$B$9:$B$42</c:f>
              <c:numCache>
                <c:formatCode>General</c:formatCode>
                <c:ptCount val="34"/>
                <c:pt idx="0">
                  <c:v>32.18</c:v>
                </c:pt>
                <c:pt idx="1">
                  <c:v>35.07</c:v>
                </c:pt>
                <c:pt idx="2">
                  <c:v>64</c:v>
                </c:pt>
                <c:pt idx="3">
                  <c:v>43.07</c:v>
                </c:pt>
                <c:pt idx="4">
                  <c:v>31.58</c:v>
                </c:pt>
                <c:pt idx="5">
                  <c:v>11.36</c:v>
                </c:pt>
                <c:pt idx="6">
                  <c:v>46.43</c:v>
                </c:pt>
                <c:pt idx="7">
                  <c:v>23.08</c:v>
                </c:pt>
                <c:pt idx="8">
                  <c:v>40</c:v>
                </c:pt>
                <c:pt idx="9">
                  <c:v>0</c:v>
                </c:pt>
                <c:pt idx="10">
                  <c:v>0</c:v>
                </c:pt>
                <c:pt idx="11">
                  <c:v>46.15</c:v>
                </c:pt>
                <c:pt idx="12">
                  <c:v>22.22</c:v>
                </c:pt>
                <c:pt idx="13">
                  <c:v>14.29</c:v>
                </c:pt>
                <c:pt idx="14">
                  <c:v>27.5</c:v>
                </c:pt>
                <c:pt idx="15">
                  <c:v>17.54</c:v>
                </c:pt>
                <c:pt idx="16">
                  <c:v>39.29</c:v>
                </c:pt>
                <c:pt idx="17">
                  <c:v>10.81</c:v>
                </c:pt>
                <c:pt idx="18">
                  <c:v>16.670000000000002</c:v>
                </c:pt>
                <c:pt idx="19">
                  <c:v>38.67</c:v>
                </c:pt>
                <c:pt idx="20">
                  <c:v>16.670000000000002</c:v>
                </c:pt>
                <c:pt idx="21">
                  <c:v>33.33</c:v>
                </c:pt>
                <c:pt idx="22">
                  <c:v>48.48</c:v>
                </c:pt>
                <c:pt idx="23">
                  <c:v>0</c:v>
                </c:pt>
                <c:pt idx="24">
                  <c:v>58.33</c:v>
                </c:pt>
                <c:pt idx="25">
                  <c:v>32.08</c:v>
                </c:pt>
                <c:pt idx="26">
                  <c:v>14.29</c:v>
                </c:pt>
                <c:pt idx="27">
                  <c:v>60</c:v>
                </c:pt>
                <c:pt idx="28">
                  <c:v>32.840000000000003</c:v>
                </c:pt>
                <c:pt idx="29">
                  <c:v>33.33</c:v>
                </c:pt>
                <c:pt idx="30">
                  <c:v>21.6</c:v>
                </c:pt>
                <c:pt idx="31">
                  <c:v>28.57</c:v>
                </c:pt>
                <c:pt idx="32">
                  <c:v>25.27</c:v>
                </c:pt>
                <c:pt idx="33">
                  <c:v>42.57</c:v>
                </c:pt>
              </c:numCache>
            </c:numRef>
          </c:val>
          <c:extLst>
            <c:ext xmlns:c16="http://schemas.microsoft.com/office/drawing/2014/chart" uri="{C3380CC4-5D6E-409C-BE32-E72D297353CC}">
              <c16:uniqueId val="{00000000-9F48-437E-B196-5BE7799B7A05}"/>
            </c:ext>
          </c:extLst>
        </c:ser>
        <c:ser>
          <c:idx val="1"/>
          <c:order val="1"/>
          <c:tx>
            <c:strRef>
              <c:f>'ОБ 10 Сравнение отметок с отмет'!$C$8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10 Сравнение отметок с отмет'!$A$9:$A$42</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'ОБ 10 Сравнение отметок с отмет'!$C$9:$C$42</c:f>
              <c:numCache>
                <c:formatCode>General</c:formatCode>
                <c:ptCount val="34"/>
                <c:pt idx="0">
                  <c:v>62.47</c:v>
                </c:pt>
                <c:pt idx="1">
                  <c:v>58.75</c:v>
                </c:pt>
                <c:pt idx="2">
                  <c:v>32</c:v>
                </c:pt>
                <c:pt idx="3">
                  <c:v>49.35</c:v>
                </c:pt>
                <c:pt idx="4">
                  <c:v>52.63</c:v>
                </c:pt>
                <c:pt idx="5">
                  <c:v>86.36</c:v>
                </c:pt>
                <c:pt idx="6">
                  <c:v>50</c:v>
                </c:pt>
                <c:pt idx="7">
                  <c:v>76.92</c:v>
                </c:pt>
                <c:pt idx="8">
                  <c:v>60</c:v>
                </c:pt>
                <c:pt idx="9">
                  <c:v>100</c:v>
                </c:pt>
                <c:pt idx="10">
                  <c:v>80</c:v>
                </c:pt>
                <c:pt idx="11">
                  <c:v>53.85</c:v>
                </c:pt>
                <c:pt idx="12">
                  <c:v>72.22</c:v>
                </c:pt>
                <c:pt idx="13">
                  <c:v>85.71</c:v>
                </c:pt>
                <c:pt idx="14">
                  <c:v>62.5</c:v>
                </c:pt>
                <c:pt idx="15">
                  <c:v>80.7</c:v>
                </c:pt>
                <c:pt idx="16">
                  <c:v>50</c:v>
                </c:pt>
                <c:pt idx="17">
                  <c:v>86.49</c:v>
                </c:pt>
                <c:pt idx="18">
                  <c:v>83.33</c:v>
                </c:pt>
                <c:pt idx="19">
                  <c:v>53.59</c:v>
                </c:pt>
                <c:pt idx="20">
                  <c:v>83.33</c:v>
                </c:pt>
                <c:pt idx="21">
                  <c:v>66.67</c:v>
                </c:pt>
                <c:pt idx="22">
                  <c:v>51.52</c:v>
                </c:pt>
                <c:pt idx="23">
                  <c:v>100</c:v>
                </c:pt>
                <c:pt idx="24">
                  <c:v>37.5</c:v>
                </c:pt>
                <c:pt idx="25">
                  <c:v>62.26</c:v>
                </c:pt>
                <c:pt idx="26">
                  <c:v>85.71</c:v>
                </c:pt>
                <c:pt idx="27">
                  <c:v>40</c:v>
                </c:pt>
                <c:pt idx="28">
                  <c:v>62.69</c:v>
                </c:pt>
                <c:pt idx="29">
                  <c:v>66.67</c:v>
                </c:pt>
                <c:pt idx="30">
                  <c:v>71.2</c:v>
                </c:pt>
                <c:pt idx="31">
                  <c:v>61.9</c:v>
                </c:pt>
                <c:pt idx="32">
                  <c:v>67.03</c:v>
                </c:pt>
                <c:pt idx="33">
                  <c:v>46.53</c:v>
                </c:pt>
              </c:numCache>
            </c:numRef>
          </c:val>
          <c:extLst>
            <c:ext xmlns:c16="http://schemas.microsoft.com/office/drawing/2014/chart" uri="{C3380CC4-5D6E-409C-BE32-E72D297353CC}">
              <c16:uniqueId val="{00000001-9F48-437E-B196-5BE7799B7A05}"/>
            </c:ext>
          </c:extLst>
        </c:ser>
        <c:ser>
          <c:idx val="2"/>
          <c:order val="2"/>
          <c:tx>
            <c:strRef>
              <c:f>'ОБ 10 Сравнение отметок с отмет'!$D$8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10 Сравнение отметок с отмет'!$A$9:$A$42</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'ОБ 10 Сравнение отметок с отмет'!$D$9:$D$42</c:f>
              <c:numCache>
                <c:formatCode>General</c:formatCode>
                <c:ptCount val="34"/>
                <c:pt idx="0">
                  <c:v>5.35</c:v>
                </c:pt>
                <c:pt idx="1">
                  <c:v>6.18</c:v>
                </c:pt>
                <c:pt idx="2">
                  <c:v>4</c:v>
                </c:pt>
                <c:pt idx="3">
                  <c:v>7.58</c:v>
                </c:pt>
                <c:pt idx="4">
                  <c:v>15.79</c:v>
                </c:pt>
                <c:pt idx="5">
                  <c:v>2.27</c:v>
                </c:pt>
                <c:pt idx="6">
                  <c:v>3.57</c:v>
                </c:pt>
                <c:pt idx="7">
                  <c:v>0</c:v>
                </c:pt>
                <c:pt idx="8">
                  <c:v>0</c:v>
                </c:pt>
                <c:pt idx="9">
                  <c:v>0</c:v>
                </c:pt>
                <c:pt idx="10">
                  <c:v>20</c:v>
                </c:pt>
                <c:pt idx="11">
                  <c:v>0</c:v>
                </c:pt>
                <c:pt idx="12">
                  <c:v>5.56</c:v>
                </c:pt>
                <c:pt idx="13">
                  <c:v>0</c:v>
                </c:pt>
                <c:pt idx="14">
                  <c:v>10</c:v>
                </c:pt>
                <c:pt idx="15">
                  <c:v>1.75</c:v>
                </c:pt>
                <c:pt idx="16">
                  <c:v>10.71</c:v>
                </c:pt>
                <c:pt idx="17">
                  <c:v>2.7</c:v>
                </c:pt>
                <c:pt idx="18">
                  <c:v>0</c:v>
                </c:pt>
                <c:pt idx="19">
                  <c:v>7.73</c:v>
                </c:pt>
                <c:pt idx="20">
                  <c:v>0</c:v>
                </c:pt>
                <c:pt idx="21">
                  <c:v>0</c:v>
                </c:pt>
                <c:pt idx="22">
                  <c:v>0</c:v>
                </c:pt>
                <c:pt idx="23">
                  <c:v>0</c:v>
                </c:pt>
                <c:pt idx="24">
                  <c:v>4.17</c:v>
                </c:pt>
                <c:pt idx="25">
                  <c:v>5.66</c:v>
                </c:pt>
                <c:pt idx="26">
                  <c:v>0</c:v>
                </c:pt>
                <c:pt idx="27">
                  <c:v>0</c:v>
                </c:pt>
                <c:pt idx="28">
                  <c:v>4.4800000000000004</c:v>
                </c:pt>
                <c:pt idx="29">
                  <c:v>0</c:v>
                </c:pt>
                <c:pt idx="30">
                  <c:v>7.2</c:v>
                </c:pt>
                <c:pt idx="31">
                  <c:v>9.52</c:v>
                </c:pt>
                <c:pt idx="32">
                  <c:v>7.69</c:v>
                </c:pt>
                <c:pt idx="33">
                  <c:v>10.89</c:v>
                </c:pt>
              </c:numCache>
            </c:numRef>
          </c:val>
          <c:extLst>
            <c:ext xmlns:c16="http://schemas.microsoft.com/office/drawing/2014/chart" uri="{C3380CC4-5D6E-409C-BE32-E72D297353CC}">
              <c16:uniqueId val="{00000002-9F48-437E-B196-5BE7799B7A05}"/>
            </c:ext>
          </c:extLst>
        </c:ser>
        <c:dLbls>
          <c:dLblPos val="ctr"/>
          <c:showLegendKey val="0"/>
          <c:showVal val="1"/>
          <c:showCatName val="0"/>
          <c:showSerName val="0"/>
          <c:showPercent val="0"/>
          <c:showBubbleSize val="0"/>
        </c:dLbls>
        <c:gapWidth val="50"/>
        <c:overlap val="100"/>
        <c:axId val="173370528"/>
        <c:axId val="79491440"/>
      </c:barChart>
      <c:catAx>
        <c:axId val="1733705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79491440"/>
        <c:crosses val="autoZero"/>
        <c:auto val="1"/>
        <c:lblAlgn val="ctr"/>
        <c:lblOffset val="100"/>
        <c:noMultiLvlLbl val="0"/>
      </c:catAx>
      <c:valAx>
        <c:axId val="79491440"/>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ru-RU"/>
          </a:p>
        </c:txPr>
        <c:crossAx val="173370528"/>
        <c:crosses val="autoZero"/>
        <c:crossBetween val="between"/>
      </c:valAx>
      <c:spPr>
        <a:noFill/>
        <a:ln>
          <a:noFill/>
        </a:ln>
        <a:effectLst/>
      </c:spPr>
    </c:plotArea>
    <c:legend>
      <c:legendPos val="r"/>
      <c:layout>
        <c:manualLayout>
          <c:xMode val="edge"/>
          <c:yMode val="edge"/>
          <c:x val="0.87647556751799049"/>
          <c:y val="0.28563351785424024"/>
          <c:w val="0.11913387853411504"/>
          <c:h val="0.3240207990700927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sz="1050">
          <a:solidFill>
            <a:schemeClr val="tx1"/>
          </a:solidFill>
        </a:defRPr>
      </a:pPr>
      <a:endParaRPr lang="ru-RU"/>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Ханкайский МО</c:v>
                </c:pt>
                <c:pt idx="10">
                  <c:v>ГО Большой Камень</c:v>
                </c:pt>
                <c:pt idx="11">
                  <c:v>Дальнереченский МР</c:v>
                </c:pt>
                <c:pt idx="12">
                  <c:v>Фокино</c:v>
                </c:pt>
                <c:pt idx="13">
                  <c:v>Дальнереченский ГО</c:v>
                </c:pt>
                <c:pt idx="14">
                  <c:v>Михайловский МО</c:v>
                </c:pt>
                <c:pt idx="15">
                  <c:v>Пожарский МО</c:v>
                </c:pt>
              </c:strCache>
            </c:strRef>
          </c:cat>
          <c:val>
            <c:numRef>
              <c:f>Лист1!$B$2:$B$17</c:f>
              <c:numCache>
                <c:formatCode>General</c:formatCode>
                <c:ptCount val="16"/>
                <c:pt idx="1">
                  <c:v>56.019999999999996</c:v>
                </c:pt>
                <c:pt idx="2">
                  <c:v>55.14</c:v>
                </c:pt>
                <c:pt idx="3">
                  <c:v>69.23</c:v>
                </c:pt>
                <c:pt idx="4">
                  <c:v>87.5</c:v>
                </c:pt>
                <c:pt idx="5">
                  <c:v>53.839999999999996</c:v>
                </c:pt>
                <c:pt idx="7">
                  <c:v>100</c:v>
                </c:pt>
                <c:pt idx="8">
                  <c:v>41.17</c:v>
                </c:pt>
                <c:pt idx="10">
                  <c:v>75.87</c:v>
                </c:pt>
                <c:pt idx="11">
                  <c:v>88.240000000000009</c:v>
                </c:pt>
                <c:pt idx="12">
                  <c:v>10</c:v>
                </c:pt>
                <c:pt idx="13">
                  <c:v>50</c:v>
                </c:pt>
                <c:pt idx="14">
                  <c:v>31.04</c:v>
                </c:pt>
                <c:pt idx="15">
                  <c:v>0</c:v>
                </c:pt>
              </c:numCache>
            </c:numRef>
          </c:val>
          <c:extLst>
            <c:ext xmlns:c16="http://schemas.microsoft.com/office/drawing/2014/chart" uri="{C3380CC4-5D6E-409C-BE32-E72D297353CC}">
              <c16:uniqueId val="{00000000-47F6-4CCD-B1E2-9A45C7834726}"/>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Ханкайский МО</c:v>
                </c:pt>
                <c:pt idx="10">
                  <c:v>ГО Большой Камень</c:v>
                </c:pt>
                <c:pt idx="11">
                  <c:v>Дальнереченский МР</c:v>
                </c:pt>
                <c:pt idx="12">
                  <c:v>Фокино</c:v>
                </c:pt>
                <c:pt idx="13">
                  <c:v>Дальнереченский ГО</c:v>
                </c:pt>
                <c:pt idx="14">
                  <c:v>Михайловский МО</c:v>
                </c:pt>
                <c:pt idx="15">
                  <c:v>Пожарский МО</c:v>
                </c:pt>
              </c:strCache>
            </c:strRef>
          </c:cat>
          <c:val>
            <c:numRef>
              <c:f>Лист1!$C$2:$C$17</c:f>
              <c:numCache>
                <c:formatCode>General</c:formatCode>
                <c:ptCount val="16"/>
                <c:pt idx="0">
                  <c:v>77.77</c:v>
                </c:pt>
                <c:pt idx="1">
                  <c:v>50.25</c:v>
                </c:pt>
                <c:pt idx="2">
                  <c:v>38.880000000000003</c:v>
                </c:pt>
                <c:pt idx="3">
                  <c:v>33.33</c:v>
                </c:pt>
                <c:pt idx="4">
                  <c:v>64.61</c:v>
                </c:pt>
                <c:pt idx="5">
                  <c:v>61.54</c:v>
                </c:pt>
                <c:pt idx="6">
                  <c:v>78.569999999999993</c:v>
                </c:pt>
                <c:pt idx="7">
                  <c:v>100</c:v>
                </c:pt>
                <c:pt idx="8">
                  <c:v>39.130000000000003</c:v>
                </c:pt>
                <c:pt idx="9">
                  <c:v>58.82</c:v>
                </c:pt>
                <c:pt idx="10">
                  <c:v>38.18</c:v>
                </c:pt>
                <c:pt idx="11">
                  <c:v>16.670000000000002</c:v>
                </c:pt>
                <c:pt idx="12">
                  <c:v>35.71</c:v>
                </c:pt>
                <c:pt idx="13">
                  <c:v>64</c:v>
                </c:pt>
                <c:pt idx="14">
                  <c:v>63.160000000000004</c:v>
                </c:pt>
                <c:pt idx="15">
                  <c:v>52.5</c:v>
                </c:pt>
              </c:numCache>
            </c:numRef>
          </c:val>
          <c:extLst>
            <c:ext xmlns:c16="http://schemas.microsoft.com/office/drawing/2014/chart" uri="{C3380CC4-5D6E-409C-BE32-E72D297353CC}">
              <c16:uniqueId val="{00000000-E847-4E62-B57D-C92E2C57F8EC}"/>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МО</c:v>
                </c:pt>
                <c:pt idx="17">
                  <c:v>Приморский край (РП)</c:v>
                </c:pt>
              </c:strCache>
            </c:strRef>
          </c:cat>
          <c:val>
            <c:numRef>
              <c:f>Лист1!$B$2:$B$19</c:f>
              <c:numCache>
                <c:formatCode>General</c:formatCode>
                <c:ptCount val="18"/>
                <c:pt idx="0">
                  <c:v>58.82</c:v>
                </c:pt>
                <c:pt idx="1">
                  <c:v>57.57</c:v>
                </c:pt>
                <c:pt idx="2">
                  <c:v>61.08</c:v>
                </c:pt>
                <c:pt idx="4">
                  <c:v>60.870000000000005</c:v>
                </c:pt>
                <c:pt idx="5">
                  <c:v>33.33</c:v>
                </c:pt>
                <c:pt idx="6">
                  <c:v>80</c:v>
                </c:pt>
                <c:pt idx="7">
                  <c:v>50</c:v>
                </c:pt>
                <c:pt idx="8">
                  <c:v>100</c:v>
                </c:pt>
                <c:pt idx="9">
                  <c:v>67.75</c:v>
                </c:pt>
                <c:pt idx="10">
                  <c:v>36</c:v>
                </c:pt>
                <c:pt idx="11">
                  <c:v>25</c:v>
                </c:pt>
                <c:pt idx="12">
                  <c:v>57.14</c:v>
                </c:pt>
                <c:pt idx="13">
                  <c:v>36.950000000000003</c:v>
                </c:pt>
                <c:pt idx="14">
                  <c:v>43.699999999999996</c:v>
                </c:pt>
                <c:pt idx="15">
                  <c:v>59.09</c:v>
                </c:pt>
                <c:pt idx="17">
                  <c:v>56.53</c:v>
                </c:pt>
              </c:numCache>
            </c:numRef>
          </c:val>
          <c:extLst>
            <c:ext xmlns:c16="http://schemas.microsoft.com/office/drawing/2014/chart" uri="{C3380CC4-5D6E-409C-BE32-E72D297353CC}">
              <c16:uniqueId val="{00000000-9840-43C2-B122-19DA88BA518E}"/>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МО</c:v>
                </c:pt>
                <c:pt idx="17">
                  <c:v>Приморский край (РП)</c:v>
                </c:pt>
              </c:strCache>
            </c:strRef>
          </c:cat>
          <c:val>
            <c:numRef>
              <c:f>Лист1!$C$2:$C$19</c:f>
              <c:numCache>
                <c:formatCode>General</c:formatCode>
                <c:ptCount val="18"/>
                <c:pt idx="0">
                  <c:v>59.09</c:v>
                </c:pt>
                <c:pt idx="1">
                  <c:v>62.96</c:v>
                </c:pt>
                <c:pt idx="2">
                  <c:v>50.74</c:v>
                </c:pt>
                <c:pt idx="3">
                  <c:v>64</c:v>
                </c:pt>
                <c:pt idx="4">
                  <c:v>73.33</c:v>
                </c:pt>
                <c:pt idx="5">
                  <c:v>41.379999999999995</c:v>
                </c:pt>
                <c:pt idx="6">
                  <c:v>38.089999999999996</c:v>
                </c:pt>
                <c:pt idx="8">
                  <c:v>50</c:v>
                </c:pt>
                <c:pt idx="9">
                  <c:v>63.64</c:v>
                </c:pt>
                <c:pt idx="10">
                  <c:v>100</c:v>
                </c:pt>
                <c:pt idx="11">
                  <c:v>71.11</c:v>
                </c:pt>
                <c:pt idx="12">
                  <c:v>41.67</c:v>
                </c:pt>
                <c:pt idx="13">
                  <c:v>62.5</c:v>
                </c:pt>
                <c:pt idx="14">
                  <c:v>51.43</c:v>
                </c:pt>
                <c:pt idx="15">
                  <c:v>60</c:v>
                </c:pt>
                <c:pt idx="16">
                  <c:v>27.27</c:v>
                </c:pt>
                <c:pt idx="17">
                  <c:v>75.44</c:v>
                </c:pt>
              </c:numCache>
            </c:numRef>
          </c:val>
          <c:extLst>
            <c:ext xmlns:c16="http://schemas.microsoft.com/office/drawing/2014/chart" uri="{C3380CC4-5D6E-409C-BE32-E72D297353CC}">
              <c16:uniqueId val="{00000000-1BEA-4783-934F-164B77FA7B9A}"/>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 10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10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'ЛИ 10 Статистика по отметкам'!$B$8:$B$43</c:f>
              <c:numCache>
                <c:formatCode>General</c:formatCode>
                <c:ptCount val="35"/>
                <c:pt idx="0">
                  <c:v>8.64</c:v>
                </c:pt>
                <c:pt idx="1">
                  <c:v>11.56</c:v>
                </c:pt>
                <c:pt idx="2">
                  <c:v>11.11</c:v>
                </c:pt>
                <c:pt idx="3">
                  <c:v>18.47</c:v>
                </c:pt>
                <c:pt idx="4">
                  <c:v>14.81</c:v>
                </c:pt>
                <c:pt idx="5">
                  <c:v>8.33</c:v>
                </c:pt>
                <c:pt idx="6">
                  <c:v>3.08</c:v>
                </c:pt>
                <c:pt idx="7">
                  <c:v>7.69</c:v>
                </c:pt>
                <c:pt idx="8">
                  <c:v>0</c:v>
                </c:pt>
                <c:pt idx="9">
                  <c:v>0</c:v>
                </c:pt>
                <c:pt idx="10">
                  <c:v>8.6999999999999993</c:v>
                </c:pt>
                <c:pt idx="11">
                  <c:v>17.649999999999999</c:v>
                </c:pt>
                <c:pt idx="12">
                  <c:v>14.55</c:v>
                </c:pt>
                <c:pt idx="13">
                  <c:v>50</c:v>
                </c:pt>
                <c:pt idx="14">
                  <c:v>14.29</c:v>
                </c:pt>
                <c:pt idx="15">
                  <c:v>8</c:v>
                </c:pt>
                <c:pt idx="16">
                  <c:v>13.16</c:v>
                </c:pt>
                <c:pt idx="17">
                  <c:v>12.5</c:v>
                </c:pt>
                <c:pt idx="18">
                  <c:v>4.55</c:v>
                </c:pt>
                <c:pt idx="19">
                  <c:v>5.56</c:v>
                </c:pt>
                <c:pt idx="20">
                  <c:v>6.9</c:v>
                </c:pt>
                <c:pt idx="21">
                  <c:v>4</c:v>
                </c:pt>
                <c:pt idx="22">
                  <c:v>0</c:v>
                </c:pt>
                <c:pt idx="23">
                  <c:v>17.239999999999998</c:v>
                </c:pt>
                <c:pt idx="24">
                  <c:v>19.05</c:v>
                </c:pt>
                <c:pt idx="25">
                  <c:v>12.5</c:v>
                </c:pt>
                <c:pt idx="26">
                  <c:v>3.64</c:v>
                </c:pt>
                <c:pt idx="27">
                  <c:v>0</c:v>
                </c:pt>
                <c:pt idx="28">
                  <c:v>11.11</c:v>
                </c:pt>
                <c:pt idx="29">
                  <c:v>16.670000000000002</c:v>
                </c:pt>
                <c:pt idx="30">
                  <c:v>12.5</c:v>
                </c:pt>
                <c:pt idx="31">
                  <c:v>7.62</c:v>
                </c:pt>
                <c:pt idx="32">
                  <c:v>0</c:v>
                </c:pt>
                <c:pt idx="33">
                  <c:v>0</c:v>
                </c:pt>
                <c:pt idx="34">
                  <c:v>0</c:v>
                </c:pt>
              </c:numCache>
              <c:extLst/>
            </c:numRef>
          </c:val>
          <c:extLst>
            <c:ext xmlns:c16="http://schemas.microsoft.com/office/drawing/2014/chart" uri="{C3380CC4-5D6E-409C-BE32-E72D297353CC}">
              <c16:uniqueId val="{00000000-A25A-4AC7-9C0D-F0DE9164D404}"/>
            </c:ext>
          </c:extLst>
        </c:ser>
        <c:ser>
          <c:idx val="1"/>
          <c:order val="1"/>
          <c:tx>
            <c:strRef>
              <c:f>'ЛИ 10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10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'ЛИ 10 Статистика по отметкам'!$C$8:$C$43</c:f>
              <c:numCache>
                <c:formatCode>General</c:formatCode>
                <c:ptCount val="35"/>
                <c:pt idx="0">
                  <c:v>28.9</c:v>
                </c:pt>
                <c:pt idx="1">
                  <c:v>35.53</c:v>
                </c:pt>
                <c:pt idx="2">
                  <c:v>11.11</c:v>
                </c:pt>
                <c:pt idx="3">
                  <c:v>31.28</c:v>
                </c:pt>
                <c:pt idx="4">
                  <c:v>46.3</c:v>
                </c:pt>
                <c:pt idx="5">
                  <c:v>58.33</c:v>
                </c:pt>
                <c:pt idx="6">
                  <c:v>32.31</c:v>
                </c:pt>
                <c:pt idx="7">
                  <c:v>30.77</c:v>
                </c:pt>
                <c:pt idx="8">
                  <c:v>21.43</c:v>
                </c:pt>
                <c:pt idx="9">
                  <c:v>0</c:v>
                </c:pt>
                <c:pt idx="10">
                  <c:v>52.17</c:v>
                </c:pt>
                <c:pt idx="11">
                  <c:v>23.53</c:v>
                </c:pt>
                <c:pt idx="12">
                  <c:v>47.27</c:v>
                </c:pt>
                <c:pt idx="13">
                  <c:v>33.33</c:v>
                </c:pt>
                <c:pt idx="14">
                  <c:v>50</c:v>
                </c:pt>
                <c:pt idx="15">
                  <c:v>28</c:v>
                </c:pt>
                <c:pt idx="16">
                  <c:v>23.68</c:v>
                </c:pt>
                <c:pt idx="17">
                  <c:v>35</c:v>
                </c:pt>
                <c:pt idx="18">
                  <c:v>36.36</c:v>
                </c:pt>
                <c:pt idx="19">
                  <c:v>31.48</c:v>
                </c:pt>
                <c:pt idx="20">
                  <c:v>42.36</c:v>
                </c:pt>
                <c:pt idx="21">
                  <c:v>32</c:v>
                </c:pt>
                <c:pt idx="22">
                  <c:v>26.67</c:v>
                </c:pt>
                <c:pt idx="23">
                  <c:v>41.38</c:v>
                </c:pt>
                <c:pt idx="24">
                  <c:v>42.86</c:v>
                </c:pt>
                <c:pt idx="25">
                  <c:v>37.5</c:v>
                </c:pt>
                <c:pt idx="26">
                  <c:v>32.729999999999997</c:v>
                </c:pt>
                <c:pt idx="27">
                  <c:v>0</c:v>
                </c:pt>
                <c:pt idx="28">
                  <c:v>17.78</c:v>
                </c:pt>
                <c:pt idx="29">
                  <c:v>41.67</c:v>
                </c:pt>
                <c:pt idx="30">
                  <c:v>25</c:v>
                </c:pt>
                <c:pt idx="31">
                  <c:v>40.950000000000003</c:v>
                </c:pt>
                <c:pt idx="32">
                  <c:v>40</c:v>
                </c:pt>
                <c:pt idx="33">
                  <c:v>72.73</c:v>
                </c:pt>
                <c:pt idx="34">
                  <c:v>24.56</c:v>
                </c:pt>
              </c:numCache>
              <c:extLst/>
            </c:numRef>
          </c:val>
          <c:extLst>
            <c:ext xmlns:c16="http://schemas.microsoft.com/office/drawing/2014/chart" uri="{C3380CC4-5D6E-409C-BE32-E72D297353CC}">
              <c16:uniqueId val="{00000001-A25A-4AC7-9C0D-F0DE9164D404}"/>
            </c:ext>
          </c:extLst>
        </c:ser>
        <c:ser>
          <c:idx val="2"/>
          <c:order val="2"/>
          <c:tx>
            <c:strRef>
              <c:f>'ЛИ 10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10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'ЛИ 10 Статистика по отметкам'!$D$8:$D$43</c:f>
              <c:numCache>
                <c:formatCode>General</c:formatCode>
                <c:ptCount val="35"/>
                <c:pt idx="0">
                  <c:v>35.06</c:v>
                </c:pt>
                <c:pt idx="1">
                  <c:v>31.45</c:v>
                </c:pt>
                <c:pt idx="2">
                  <c:v>33.33</c:v>
                </c:pt>
                <c:pt idx="3">
                  <c:v>25.96</c:v>
                </c:pt>
                <c:pt idx="4">
                  <c:v>24.07</c:v>
                </c:pt>
                <c:pt idx="5">
                  <c:v>25</c:v>
                </c:pt>
                <c:pt idx="6">
                  <c:v>38.46</c:v>
                </c:pt>
                <c:pt idx="7">
                  <c:v>34.619999999999997</c:v>
                </c:pt>
                <c:pt idx="8">
                  <c:v>57.14</c:v>
                </c:pt>
                <c:pt idx="9">
                  <c:v>100</c:v>
                </c:pt>
                <c:pt idx="10">
                  <c:v>34.78</c:v>
                </c:pt>
                <c:pt idx="11">
                  <c:v>29.41</c:v>
                </c:pt>
                <c:pt idx="12">
                  <c:v>20</c:v>
                </c:pt>
                <c:pt idx="13">
                  <c:v>16.670000000000002</c:v>
                </c:pt>
                <c:pt idx="14">
                  <c:v>32.14</c:v>
                </c:pt>
                <c:pt idx="15">
                  <c:v>0</c:v>
                </c:pt>
                <c:pt idx="16">
                  <c:v>44.74</c:v>
                </c:pt>
                <c:pt idx="17">
                  <c:v>40</c:v>
                </c:pt>
                <c:pt idx="18">
                  <c:v>50</c:v>
                </c:pt>
                <c:pt idx="19">
                  <c:v>50</c:v>
                </c:pt>
                <c:pt idx="20">
                  <c:v>28.57</c:v>
                </c:pt>
                <c:pt idx="21">
                  <c:v>28</c:v>
                </c:pt>
                <c:pt idx="22">
                  <c:v>40</c:v>
                </c:pt>
                <c:pt idx="23">
                  <c:v>27.59</c:v>
                </c:pt>
                <c:pt idx="24">
                  <c:v>33.33</c:v>
                </c:pt>
                <c:pt idx="25">
                  <c:v>18.75</c:v>
                </c:pt>
                <c:pt idx="26">
                  <c:v>29.09</c:v>
                </c:pt>
                <c:pt idx="27">
                  <c:v>40</c:v>
                </c:pt>
                <c:pt idx="28">
                  <c:v>48.89</c:v>
                </c:pt>
                <c:pt idx="29">
                  <c:v>25</c:v>
                </c:pt>
                <c:pt idx="30">
                  <c:v>50</c:v>
                </c:pt>
                <c:pt idx="31">
                  <c:v>39.049999999999997</c:v>
                </c:pt>
                <c:pt idx="32">
                  <c:v>40</c:v>
                </c:pt>
                <c:pt idx="33">
                  <c:v>18.18</c:v>
                </c:pt>
                <c:pt idx="34">
                  <c:v>40.35</c:v>
                </c:pt>
              </c:numCache>
              <c:extLst/>
            </c:numRef>
          </c:val>
          <c:extLst>
            <c:ext xmlns:c16="http://schemas.microsoft.com/office/drawing/2014/chart" uri="{C3380CC4-5D6E-409C-BE32-E72D297353CC}">
              <c16:uniqueId val="{00000002-A25A-4AC7-9C0D-F0DE9164D404}"/>
            </c:ext>
          </c:extLst>
        </c:ser>
        <c:ser>
          <c:idx val="3"/>
          <c:order val="3"/>
          <c:tx>
            <c:strRef>
              <c:f>'ЛИ 10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10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'ЛИ 10 Статистика по отметкам'!$E$8:$E$43</c:f>
              <c:numCache>
                <c:formatCode>General</c:formatCode>
                <c:ptCount val="35"/>
                <c:pt idx="0">
                  <c:v>27.4</c:v>
                </c:pt>
                <c:pt idx="1">
                  <c:v>21.45</c:v>
                </c:pt>
                <c:pt idx="2">
                  <c:v>44.44</c:v>
                </c:pt>
                <c:pt idx="3">
                  <c:v>24.29</c:v>
                </c:pt>
                <c:pt idx="4">
                  <c:v>14.81</c:v>
                </c:pt>
                <c:pt idx="5">
                  <c:v>8.33</c:v>
                </c:pt>
                <c:pt idx="6">
                  <c:v>26.15</c:v>
                </c:pt>
                <c:pt idx="7">
                  <c:v>26.92</c:v>
                </c:pt>
                <c:pt idx="8">
                  <c:v>21.43</c:v>
                </c:pt>
                <c:pt idx="9">
                  <c:v>0</c:v>
                </c:pt>
                <c:pt idx="10">
                  <c:v>4.3499999999999996</c:v>
                </c:pt>
                <c:pt idx="11">
                  <c:v>29.41</c:v>
                </c:pt>
                <c:pt idx="12">
                  <c:v>18.18</c:v>
                </c:pt>
                <c:pt idx="13">
                  <c:v>0</c:v>
                </c:pt>
                <c:pt idx="14">
                  <c:v>3.57</c:v>
                </c:pt>
                <c:pt idx="15">
                  <c:v>64</c:v>
                </c:pt>
                <c:pt idx="16">
                  <c:v>18.420000000000002</c:v>
                </c:pt>
                <c:pt idx="17">
                  <c:v>12.5</c:v>
                </c:pt>
                <c:pt idx="18">
                  <c:v>9.09</c:v>
                </c:pt>
                <c:pt idx="19">
                  <c:v>12.96</c:v>
                </c:pt>
                <c:pt idx="20">
                  <c:v>22.17</c:v>
                </c:pt>
                <c:pt idx="21">
                  <c:v>36</c:v>
                </c:pt>
                <c:pt idx="22">
                  <c:v>33.33</c:v>
                </c:pt>
                <c:pt idx="23">
                  <c:v>13.79</c:v>
                </c:pt>
                <c:pt idx="24">
                  <c:v>4.76</c:v>
                </c:pt>
                <c:pt idx="25">
                  <c:v>31.25</c:v>
                </c:pt>
                <c:pt idx="26">
                  <c:v>34.549999999999997</c:v>
                </c:pt>
                <c:pt idx="27">
                  <c:v>60</c:v>
                </c:pt>
                <c:pt idx="28">
                  <c:v>22.22</c:v>
                </c:pt>
                <c:pt idx="29">
                  <c:v>16.670000000000002</c:v>
                </c:pt>
                <c:pt idx="30">
                  <c:v>12.5</c:v>
                </c:pt>
                <c:pt idx="31">
                  <c:v>12.38</c:v>
                </c:pt>
                <c:pt idx="32">
                  <c:v>20</c:v>
                </c:pt>
                <c:pt idx="33">
                  <c:v>9.09</c:v>
                </c:pt>
                <c:pt idx="34">
                  <c:v>35.090000000000003</c:v>
                </c:pt>
              </c:numCache>
              <c:extLst/>
            </c:numRef>
          </c:val>
          <c:extLst>
            <c:ext xmlns:c16="http://schemas.microsoft.com/office/drawing/2014/chart" uri="{C3380CC4-5D6E-409C-BE32-E72D297353CC}">
              <c16:uniqueId val="{00000003-A25A-4AC7-9C0D-F0DE9164D404}"/>
            </c:ext>
          </c:extLst>
        </c:ser>
        <c:dLbls>
          <c:dLblPos val="ctr"/>
          <c:showLegendKey val="0"/>
          <c:showVal val="1"/>
          <c:showCatName val="0"/>
          <c:showSerName val="0"/>
          <c:showPercent val="0"/>
          <c:showBubbleSize val="0"/>
        </c:dLbls>
        <c:gapWidth val="50"/>
        <c:overlap val="100"/>
        <c:axId val="1191596736"/>
        <c:axId val="1294435808"/>
      </c:barChart>
      <c:catAx>
        <c:axId val="1191596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94435808"/>
        <c:crosses val="autoZero"/>
        <c:auto val="1"/>
        <c:lblAlgn val="ctr"/>
        <c:lblOffset val="100"/>
        <c:noMultiLvlLbl val="0"/>
      </c:catAx>
      <c:valAx>
        <c:axId val="1294435808"/>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191596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 10 Сравнение отметок с отмет'!$B$8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10 Сравнение отметок с отмет'!$A$9:$A$43</c:f>
              <c:strCache>
                <c:ptCount val="35"/>
                <c:pt idx="0">
                  <c:v> 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'ЛИ 10 Сравнение отметок с отмет'!$B$9:$B$43</c:f>
              <c:numCache>
                <c:formatCode>General</c:formatCode>
                <c:ptCount val="35"/>
                <c:pt idx="0">
                  <c:v>29.93</c:v>
                </c:pt>
                <c:pt idx="1">
                  <c:v>35.15</c:v>
                </c:pt>
                <c:pt idx="2">
                  <c:v>44.44</c:v>
                </c:pt>
                <c:pt idx="3">
                  <c:v>48.09</c:v>
                </c:pt>
                <c:pt idx="4">
                  <c:v>44.44</c:v>
                </c:pt>
                <c:pt idx="5">
                  <c:v>33.33</c:v>
                </c:pt>
                <c:pt idx="6">
                  <c:v>33.85</c:v>
                </c:pt>
                <c:pt idx="7">
                  <c:v>5.56</c:v>
                </c:pt>
                <c:pt idx="8">
                  <c:v>21.43</c:v>
                </c:pt>
                <c:pt idx="9">
                  <c:v>0</c:v>
                </c:pt>
                <c:pt idx="10">
                  <c:v>43.48</c:v>
                </c:pt>
                <c:pt idx="11">
                  <c:v>47.06</c:v>
                </c:pt>
                <c:pt idx="12">
                  <c:v>30.91</c:v>
                </c:pt>
                <c:pt idx="13">
                  <c:v>66.67</c:v>
                </c:pt>
                <c:pt idx="14">
                  <c:v>40.74</c:v>
                </c:pt>
                <c:pt idx="15">
                  <c:v>32</c:v>
                </c:pt>
                <c:pt idx="16">
                  <c:v>34.21</c:v>
                </c:pt>
                <c:pt idx="17">
                  <c:v>30</c:v>
                </c:pt>
                <c:pt idx="18">
                  <c:v>4.55</c:v>
                </c:pt>
                <c:pt idx="19">
                  <c:v>20.37</c:v>
                </c:pt>
                <c:pt idx="20">
                  <c:v>32.51</c:v>
                </c:pt>
                <c:pt idx="21">
                  <c:v>8</c:v>
                </c:pt>
                <c:pt idx="22">
                  <c:v>40</c:v>
                </c:pt>
                <c:pt idx="23">
                  <c:v>51.72</c:v>
                </c:pt>
                <c:pt idx="24">
                  <c:v>14.29</c:v>
                </c:pt>
                <c:pt idx="25">
                  <c:v>25</c:v>
                </c:pt>
                <c:pt idx="26">
                  <c:v>20</c:v>
                </c:pt>
                <c:pt idx="27">
                  <c:v>0</c:v>
                </c:pt>
                <c:pt idx="28">
                  <c:v>24.44</c:v>
                </c:pt>
                <c:pt idx="29">
                  <c:v>50</c:v>
                </c:pt>
                <c:pt idx="30">
                  <c:v>0</c:v>
                </c:pt>
                <c:pt idx="31">
                  <c:v>23.56</c:v>
                </c:pt>
                <c:pt idx="32">
                  <c:v>32.729999999999997</c:v>
                </c:pt>
                <c:pt idx="33">
                  <c:v>0</c:v>
                </c:pt>
                <c:pt idx="34">
                  <c:v>21.05</c:v>
                </c:pt>
              </c:numCache>
            </c:numRef>
          </c:val>
          <c:extLst>
            <c:ext xmlns:c16="http://schemas.microsoft.com/office/drawing/2014/chart" uri="{C3380CC4-5D6E-409C-BE32-E72D297353CC}">
              <c16:uniqueId val="{00000000-B928-4AB2-9EB9-67091A468809}"/>
            </c:ext>
          </c:extLst>
        </c:ser>
        <c:ser>
          <c:idx val="1"/>
          <c:order val="1"/>
          <c:tx>
            <c:strRef>
              <c:f>'ЛИ 10 Сравнение отметок с отмет'!$C$8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10 Сравнение отметок с отмет'!$A$9:$A$43</c:f>
              <c:strCache>
                <c:ptCount val="35"/>
                <c:pt idx="0">
                  <c:v> 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'ЛИ 10 Сравнение отметок с отмет'!$C$9:$C$43</c:f>
              <c:numCache>
                <c:formatCode>General</c:formatCode>
                <c:ptCount val="35"/>
                <c:pt idx="0">
                  <c:v>61.95</c:v>
                </c:pt>
                <c:pt idx="1">
                  <c:v>57.05</c:v>
                </c:pt>
                <c:pt idx="2">
                  <c:v>44.44</c:v>
                </c:pt>
                <c:pt idx="3">
                  <c:v>44.1</c:v>
                </c:pt>
                <c:pt idx="4">
                  <c:v>53.7</c:v>
                </c:pt>
                <c:pt idx="5">
                  <c:v>66.67</c:v>
                </c:pt>
                <c:pt idx="6">
                  <c:v>58.46</c:v>
                </c:pt>
                <c:pt idx="7">
                  <c:v>61.11</c:v>
                </c:pt>
                <c:pt idx="8">
                  <c:v>78.569999999999993</c:v>
                </c:pt>
                <c:pt idx="9">
                  <c:v>100</c:v>
                </c:pt>
                <c:pt idx="10">
                  <c:v>52.17</c:v>
                </c:pt>
                <c:pt idx="11">
                  <c:v>41.18</c:v>
                </c:pt>
                <c:pt idx="12">
                  <c:v>63.64</c:v>
                </c:pt>
                <c:pt idx="13">
                  <c:v>33.33</c:v>
                </c:pt>
                <c:pt idx="14">
                  <c:v>48.15</c:v>
                </c:pt>
                <c:pt idx="15">
                  <c:v>56</c:v>
                </c:pt>
                <c:pt idx="16">
                  <c:v>60.53</c:v>
                </c:pt>
                <c:pt idx="17">
                  <c:v>62.5</c:v>
                </c:pt>
                <c:pt idx="18">
                  <c:v>90.91</c:v>
                </c:pt>
                <c:pt idx="19">
                  <c:v>72.22</c:v>
                </c:pt>
                <c:pt idx="20">
                  <c:v>58.13</c:v>
                </c:pt>
                <c:pt idx="21">
                  <c:v>88</c:v>
                </c:pt>
                <c:pt idx="22">
                  <c:v>53.33</c:v>
                </c:pt>
                <c:pt idx="23">
                  <c:v>44.83</c:v>
                </c:pt>
                <c:pt idx="24">
                  <c:v>85.71</c:v>
                </c:pt>
                <c:pt idx="25">
                  <c:v>68.75</c:v>
                </c:pt>
                <c:pt idx="26">
                  <c:v>74.55</c:v>
                </c:pt>
                <c:pt idx="27">
                  <c:v>100</c:v>
                </c:pt>
                <c:pt idx="28">
                  <c:v>68.89</c:v>
                </c:pt>
                <c:pt idx="29">
                  <c:v>50</c:v>
                </c:pt>
                <c:pt idx="30">
                  <c:v>100</c:v>
                </c:pt>
                <c:pt idx="31">
                  <c:v>69.11</c:v>
                </c:pt>
                <c:pt idx="32">
                  <c:v>41.82</c:v>
                </c:pt>
                <c:pt idx="33">
                  <c:v>100</c:v>
                </c:pt>
                <c:pt idx="34">
                  <c:v>66.67</c:v>
                </c:pt>
              </c:numCache>
            </c:numRef>
          </c:val>
          <c:extLst>
            <c:ext xmlns:c16="http://schemas.microsoft.com/office/drawing/2014/chart" uri="{C3380CC4-5D6E-409C-BE32-E72D297353CC}">
              <c16:uniqueId val="{00000001-B928-4AB2-9EB9-67091A468809}"/>
            </c:ext>
          </c:extLst>
        </c:ser>
        <c:ser>
          <c:idx val="2"/>
          <c:order val="2"/>
          <c:tx>
            <c:strRef>
              <c:f>'ЛИ 10 Сравнение отметок с отмет'!$D$8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10 Сравнение отметок с отмет'!$A$9:$A$43</c:f>
              <c:strCache>
                <c:ptCount val="35"/>
                <c:pt idx="0">
                  <c:v> 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'ЛИ 10 Сравнение отметок с отмет'!$D$9:$D$43</c:f>
              <c:numCache>
                <c:formatCode>General</c:formatCode>
                <c:ptCount val="35"/>
                <c:pt idx="0">
                  <c:v>8.1199999999999992</c:v>
                </c:pt>
                <c:pt idx="1">
                  <c:v>7.8</c:v>
                </c:pt>
                <c:pt idx="2">
                  <c:v>11.11</c:v>
                </c:pt>
                <c:pt idx="3">
                  <c:v>7.81</c:v>
                </c:pt>
                <c:pt idx="4">
                  <c:v>1.85</c:v>
                </c:pt>
                <c:pt idx="5">
                  <c:v>0</c:v>
                </c:pt>
                <c:pt idx="6">
                  <c:v>7.69</c:v>
                </c:pt>
                <c:pt idx="7">
                  <c:v>33.33</c:v>
                </c:pt>
                <c:pt idx="8">
                  <c:v>0</c:v>
                </c:pt>
                <c:pt idx="9">
                  <c:v>0</c:v>
                </c:pt>
                <c:pt idx="10">
                  <c:v>4.3499999999999996</c:v>
                </c:pt>
                <c:pt idx="11">
                  <c:v>11.76</c:v>
                </c:pt>
                <c:pt idx="12">
                  <c:v>5.45</c:v>
                </c:pt>
                <c:pt idx="13">
                  <c:v>0</c:v>
                </c:pt>
                <c:pt idx="14">
                  <c:v>11.11</c:v>
                </c:pt>
                <c:pt idx="15">
                  <c:v>12</c:v>
                </c:pt>
                <c:pt idx="16">
                  <c:v>5.26</c:v>
                </c:pt>
                <c:pt idx="17">
                  <c:v>7.5</c:v>
                </c:pt>
                <c:pt idx="18">
                  <c:v>4.55</c:v>
                </c:pt>
                <c:pt idx="19">
                  <c:v>7.41</c:v>
                </c:pt>
                <c:pt idx="20">
                  <c:v>9.36</c:v>
                </c:pt>
                <c:pt idx="21">
                  <c:v>4</c:v>
                </c:pt>
                <c:pt idx="22">
                  <c:v>6.67</c:v>
                </c:pt>
                <c:pt idx="23">
                  <c:v>3.45</c:v>
                </c:pt>
                <c:pt idx="24">
                  <c:v>0</c:v>
                </c:pt>
                <c:pt idx="25">
                  <c:v>6.25</c:v>
                </c:pt>
                <c:pt idx="26">
                  <c:v>5.45</c:v>
                </c:pt>
                <c:pt idx="27">
                  <c:v>0</c:v>
                </c:pt>
                <c:pt idx="28">
                  <c:v>6.67</c:v>
                </c:pt>
                <c:pt idx="29">
                  <c:v>0</c:v>
                </c:pt>
                <c:pt idx="30">
                  <c:v>0</c:v>
                </c:pt>
                <c:pt idx="31">
                  <c:v>7.33</c:v>
                </c:pt>
                <c:pt idx="32">
                  <c:v>25.45</c:v>
                </c:pt>
                <c:pt idx="33">
                  <c:v>0</c:v>
                </c:pt>
                <c:pt idx="34">
                  <c:v>12.28</c:v>
                </c:pt>
              </c:numCache>
            </c:numRef>
          </c:val>
          <c:extLst>
            <c:ext xmlns:c16="http://schemas.microsoft.com/office/drawing/2014/chart" uri="{C3380CC4-5D6E-409C-BE32-E72D297353CC}">
              <c16:uniqueId val="{00000002-B928-4AB2-9EB9-67091A468809}"/>
            </c:ext>
          </c:extLst>
        </c:ser>
        <c:dLbls>
          <c:dLblPos val="ctr"/>
          <c:showLegendKey val="0"/>
          <c:showVal val="1"/>
          <c:showCatName val="0"/>
          <c:showSerName val="0"/>
          <c:showPercent val="0"/>
          <c:showBubbleSize val="0"/>
        </c:dLbls>
        <c:gapWidth val="50"/>
        <c:overlap val="100"/>
        <c:axId val="895988224"/>
        <c:axId val="895641104"/>
      </c:barChart>
      <c:catAx>
        <c:axId val="8959882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895641104"/>
        <c:crosses val="autoZero"/>
        <c:auto val="1"/>
        <c:lblAlgn val="ctr"/>
        <c:lblOffset val="100"/>
        <c:noMultiLvlLbl val="0"/>
      </c:catAx>
      <c:valAx>
        <c:axId val="895641104"/>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895988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'РУ 10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10 Статистика по отметкам'!$A$9:$A$44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10 Статистика по отметкам'!$B$9:$B$44</c:f>
              <c:numCache>
                <c:formatCode>General</c:formatCode>
                <c:ptCount val="36"/>
                <c:pt idx="0">
                  <c:v>6.47</c:v>
                </c:pt>
                <c:pt idx="1">
                  <c:v>7.5</c:v>
                </c:pt>
                <c:pt idx="2">
                  <c:v>4.88</c:v>
                </c:pt>
                <c:pt idx="3">
                  <c:v>9.69</c:v>
                </c:pt>
                <c:pt idx="4">
                  <c:v>7.83</c:v>
                </c:pt>
                <c:pt idx="5">
                  <c:v>4.2300000000000004</c:v>
                </c:pt>
                <c:pt idx="6">
                  <c:v>1.28</c:v>
                </c:pt>
                <c:pt idx="7">
                  <c:v>4.76</c:v>
                </c:pt>
                <c:pt idx="8">
                  <c:v>7.84</c:v>
                </c:pt>
                <c:pt idx="9">
                  <c:v>0</c:v>
                </c:pt>
                <c:pt idx="10">
                  <c:v>6.41</c:v>
                </c:pt>
                <c:pt idx="11">
                  <c:v>0</c:v>
                </c:pt>
                <c:pt idx="12">
                  <c:v>1.75</c:v>
                </c:pt>
                <c:pt idx="13">
                  <c:v>6.67</c:v>
                </c:pt>
                <c:pt idx="14">
                  <c:v>17.39</c:v>
                </c:pt>
                <c:pt idx="15">
                  <c:v>9.18</c:v>
                </c:pt>
                <c:pt idx="16">
                  <c:v>6.73</c:v>
                </c:pt>
                <c:pt idx="17">
                  <c:v>5.04</c:v>
                </c:pt>
                <c:pt idx="18">
                  <c:v>7.62</c:v>
                </c:pt>
                <c:pt idx="19">
                  <c:v>7.58</c:v>
                </c:pt>
                <c:pt idx="20">
                  <c:v>4.8099999999999996</c:v>
                </c:pt>
                <c:pt idx="21">
                  <c:v>8.3800000000000008</c:v>
                </c:pt>
                <c:pt idx="22">
                  <c:v>6.49</c:v>
                </c:pt>
                <c:pt idx="23">
                  <c:v>1.39</c:v>
                </c:pt>
                <c:pt idx="24">
                  <c:v>7.32</c:v>
                </c:pt>
                <c:pt idx="25">
                  <c:v>7.25</c:v>
                </c:pt>
                <c:pt idx="26">
                  <c:v>12.9</c:v>
                </c:pt>
                <c:pt idx="27">
                  <c:v>2.2999999999999998</c:v>
                </c:pt>
                <c:pt idx="28">
                  <c:v>3.45</c:v>
                </c:pt>
                <c:pt idx="29">
                  <c:v>8.16</c:v>
                </c:pt>
                <c:pt idx="30">
                  <c:v>13.46</c:v>
                </c:pt>
                <c:pt idx="31">
                  <c:v>3.08</c:v>
                </c:pt>
                <c:pt idx="32">
                  <c:v>7.56</c:v>
                </c:pt>
                <c:pt idx="33">
                  <c:v>2.13</c:v>
                </c:pt>
                <c:pt idx="34">
                  <c:v>3.85</c:v>
                </c:pt>
                <c:pt idx="35">
                  <c:v>4.5999999999999996</c:v>
                </c:pt>
              </c:numCache>
            </c:numRef>
          </c:val>
          <c:extLst>
            <c:ext xmlns:c16="http://schemas.microsoft.com/office/drawing/2014/chart" uri="{C3380CC4-5D6E-409C-BE32-E72D297353CC}">
              <c16:uniqueId val="{00000000-5ACB-4C08-9580-59AABB375B07}"/>
            </c:ext>
          </c:extLst>
        </c:ser>
        <c:ser>
          <c:idx val="1"/>
          <c:order val="1"/>
          <c:tx>
            <c:strRef>
              <c:f>'РУ 10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10 Статистика по отметкам'!$A$9:$A$44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10 Статистика по отметкам'!$C$9:$C$44</c:f>
              <c:numCache>
                <c:formatCode>General</c:formatCode>
                <c:ptCount val="36"/>
                <c:pt idx="0">
                  <c:v>31.45</c:v>
                </c:pt>
                <c:pt idx="1">
                  <c:v>34.090000000000003</c:v>
                </c:pt>
                <c:pt idx="2">
                  <c:v>48.78</c:v>
                </c:pt>
                <c:pt idx="3">
                  <c:v>31.71</c:v>
                </c:pt>
                <c:pt idx="4">
                  <c:v>36.24</c:v>
                </c:pt>
                <c:pt idx="5">
                  <c:v>12.68</c:v>
                </c:pt>
                <c:pt idx="6">
                  <c:v>43.59</c:v>
                </c:pt>
                <c:pt idx="7">
                  <c:v>45.24</c:v>
                </c:pt>
                <c:pt idx="8">
                  <c:v>39.22</c:v>
                </c:pt>
                <c:pt idx="9">
                  <c:v>58.33</c:v>
                </c:pt>
                <c:pt idx="10">
                  <c:v>37.18</c:v>
                </c:pt>
                <c:pt idx="11">
                  <c:v>34.619999999999997</c:v>
                </c:pt>
                <c:pt idx="12">
                  <c:v>17.54</c:v>
                </c:pt>
                <c:pt idx="13">
                  <c:v>44.44</c:v>
                </c:pt>
                <c:pt idx="14">
                  <c:v>30.43</c:v>
                </c:pt>
                <c:pt idx="15">
                  <c:v>37.76</c:v>
                </c:pt>
                <c:pt idx="16">
                  <c:v>30.77</c:v>
                </c:pt>
                <c:pt idx="17">
                  <c:v>36.97</c:v>
                </c:pt>
                <c:pt idx="18">
                  <c:v>38.1</c:v>
                </c:pt>
                <c:pt idx="19">
                  <c:v>37.119999999999997</c:v>
                </c:pt>
                <c:pt idx="20">
                  <c:v>34.22</c:v>
                </c:pt>
                <c:pt idx="21">
                  <c:v>36.25</c:v>
                </c:pt>
                <c:pt idx="22">
                  <c:v>40.26</c:v>
                </c:pt>
                <c:pt idx="23">
                  <c:v>16.670000000000002</c:v>
                </c:pt>
                <c:pt idx="24">
                  <c:v>21.95</c:v>
                </c:pt>
                <c:pt idx="25">
                  <c:v>30.43</c:v>
                </c:pt>
                <c:pt idx="26">
                  <c:v>70.97</c:v>
                </c:pt>
                <c:pt idx="27">
                  <c:v>26.73</c:v>
                </c:pt>
                <c:pt idx="28">
                  <c:v>39.659999999999997</c:v>
                </c:pt>
                <c:pt idx="29">
                  <c:v>40.14</c:v>
                </c:pt>
                <c:pt idx="30">
                  <c:v>37.5</c:v>
                </c:pt>
                <c:pt idx="31">
                  <c:v>32.31</c:v>
                </c:pt>
                <c:pt idx="32">
                  <c:v>40.07</c:v>
                </c:pt>
                <c:pt idx="33">
                  <c:v>31.91</c:v>
                </c:pt>
                <c:pt idx="34">
                  <c:v>33.85</c:v>
                </c:pt>
                <c:pt idx="35">
                  <c:v>28.01</c:v>
                </c:pt>
              </c:numCache>
            </c:numRef>
          </c:val>
          <c:extLst>
            <c:ext xmlns:c16="http://schemas.microsoft.com/office/drawing/2014/chart" uri="{C3380CC4-5D6E-409C-BE32-E72D297353CC}">
              <c16:uniqueId val="{00000001-5ACB-4C08-9580-59AABB375B07}"/>
            </c:ext>
          </c:extLst>
        </c:ser>
        <c:ser>
          <c:idx val="2"/>
          <c:order val="2"/>
          <c:tx>
            <c:strRef>
              <c:f>'РУ 10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10 Статистика по отметкам'!$A$9:$A$44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10 Статистика по отметкам'!$D$9:$D$44</c:f>
              <c:numCache>
                <c:formatCode>General</c:formatCode>
                <c:ptCount val="36"/>
                <c:pt idx="0">
                  <c:v>46.02</c:v>
                </c:pt>
                <c:pt idx="1">
                  <c:v>44.27</c:v>
                </c:pt>
                <c:pt idx="2">
                  <c:v>36.590000000000003</c:v>
                </c:pt>
                <c:pt idx="3">
                  <c:v>41.56</c:v>
                </c:pt>
                <c:pt idx="4">
                  <c:v>43.62</c:v>
                </c:pt>
                <c:pt idx="5">
                  <c:v>63.38</c:v>
                </c:pt>
                <c:pt idx="6">
                  <c:v>41.03</c:v>
                </c:pt>
                <c:pt idx="7">
                  <c:v>41.27</c:v>
                </c:pt>
                <c:pt idx="8">
                  <c:v>43.14</c:v>
                </c:pt>
                <c:pt idx="9">
                  <c:v>41.67</c:v>
                </c:pt>
                <c:pt idx="10">
                  <c:v>52.56</c:v>
                </c:pt>
                <c:pt idx="11">
                  <c:v>46.15</c:v>
                </c:pt>
                <c:pt idx="12">
                  <c:v>59.65</c:v>
                </c:pt>
                <c:pt idx="13">
                  <c:v>40.74</c:v>
                </c:pt>
                <c:pt idx="14">
                  <c:v>39.130000000000003</c:v>
                </c:pt>
                <c:pt idx="15">
                  <c:v>42.86</c:v>
                </c:pt>
                <c:pt idx="16">
                  <c:v>47.12</c:v>
                </c:pt>
                <c:pt idx="17">
                  <c:v>42.02</c:v>
                </c:pt>
                <c:pt idx="18">
                  <c:v>42.86</c:v>
                </c:pt>
                <c:pt idx="19">
                  <c:v>39.39</c:v>
                </c:pt>
                <c:pt idx="20">
                  <c:v>46.52</c:v>
                </c:pt>
                <c:pt idx="21">
                  <c:v>43.28</c:v>
                </c:pt>
                <c:pt idx="22">
                  <c:v>35.06</c:v>
                </c:pt>
                <c:pt idx="23">
                  <c:v>54.17</c:v>
                </c:pt>
                <c:pt idx="24">
                  <c:v>46.34</c:v>
                </c:pt>
                <c:pt idx="25">
                  <c:v>50.72</c:v>
                </c:pt>
                <c:pt idx="26">
                  <c:v>16.13</c:v>
                </c:pt>
                <c:pt idx="27">
                  <c:v>53.46</c:v>
                </c:pt>
                <c:pt idx="28">
                  <c:v>41.38</c:v>
                </c:pt>
                <c:pt idx="29">
                  <c:v>37.409999999999997</c:v>
                </c:pt>
                <c:pt idx="30">
                  <c:v>47.12</c:v>
                </c:pt>
                <c:pt idx="31">
                  <c:v>52.31</c:v>
                </c:pt>
                <c:pt idx="32">
                  <c:v>45.17</c:v>
                </c:pt>
                <c:pt idx="33">
                  <c:v>55.32</c:v>
                </c:pt>
                <c:pt idx="34">
                  <c:v>40.770000000000003</c:v>
                </c:pt>
                <c:pt idx="35">
                  <c:v>52.95</c:v>
                </c:pt>
              </c:numCache>
            </c:numRef>
          </c:val>
          <c:extLst>
            <c:ext xmlns:c16="http://schemas.microsoft.com/office/drawing/2014/chart" uri="{C3380CC4-5D6E-409C-BE32-E72D297353CC}">
              <c16:uniqueId val="{00000002-5ACB-4C08-9580-59AABB375B07}"/>
            </c:ext>
          </c:extLst>
        </c:ser>
        <c:ser>
          <c:idx val="3"/>
          <c:order val="3"/>
          <c:tx>
            <c:strRef>
              <c:f>'РУ 10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10 Статистика по отметкам'!$A$9:$A$44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10 Статистика по отметкам'!$E$9:$E$44</c:f>
              <c:numCache>
                <c:formatCode>General</c:formatCode>
                <c:ptCount val="36"/>
                <c:pt idx="0">
                  <c:v>16.059999999999999</c:v>
                </c:pt>
                <c:pt idx="1">
                  <c:v>14.14</c:v>
                </c:pt>
                <c:pt idx="2">
                  <c:v>9.76</c:v>
                </c:pt>
                <c:pt idx="3">
                  <c:v>17.05</c:v>
                </c:pt>
                <c:pt idx="4">
                  <c:v>12.3</c:v>
                </c:pt>
                <c:pt idx="5">
                  <c:v>19.72</c:v>
                </c:pt>
                <c:pt idx="6">
                  <c:v>14.1</c:v>
                </c:pt>
                <c:pt idx="7">
                  <c:v>8.73</c:v>
                </c:pt>
                <c:pt idx="8">
                  <c:v>9.8000000000000007</c:v>
                </c:pt>
                <c:pt idx="9">
                  <c:v>0</c:v>
                </c:pt>
                <c:pt idx="10">
                  <c:v>3.85</c:v>
                </c:pt>
                <c:pt idx="11">
                  <c:v>19.23</c:v>
                </c:pt>
                <c:pt idx="12">
                  <c:v>21.05</c:v>
                </c:pt>
                <c:pt idx="13">
                  <c:v>8.15</c:v>
                </c:pt>
                <c:pt idx="14">
                  <c:v>13.04</c:v>
                </c:pt>
                <c:pt idx="15">
                  <c:v>10.199999999999999</c:v>
                </c:pt>
                <c:pt idx="16">
                  <c:v>15.38</c:v>
                </c:pt>
                <c:pt idx="17">
                  <c:v>15.97</c:v>
                </c:pt>
                <c:pt idx="18">
                  <c:v>11.43</c:v>
                </c:pt>
                <c:pt idx="19">
                  <c:v>15.91</c:v>
                </c:pt>
                <c:pt idx="20">
                  <c:v>14.44</c:v>
                </c:pt>
                <c:pt idx="21">
                  <c:v>12.08</c:v>
                </c:pt>
                <c:pt idx="22">
                  <c:v>18.18</c:v>
                </c:pt>
                <c:pt idx="23">
                  <c:v>27.78</c:v>
                </c:pt>
                <c:pt idx="24">
                  <c:v>24.39</c:v>
                </c:pt>
                <c:pt idx="25">
                  <c:v>11.59</c:v>
                </c:pt>
                <c:pt idx="26">
                  <c:v>0</c:v>
                </c:pt>
                <c:pt idx="27">
                  <c:v>17.510000000000002</c:v>
                </c:pt>
                <c:pt idx="28">
                  <c:v>15.52</c:v>
                </c:pt>
                <c:pt idx="29">
                  <c:v>14.29</c:v>
                </c:pt>
                <c:pt idx="30">
                  <c:v>1.92</c:v>
                </c:pt>
                <c:pt idx="31">
                  <c:v>12.31</c:v>
                </c:pt>
                <c:pt idx="32">
                  <c:v>7.21</c:v>
                </c:pt>
                <c:pt idx="33">
                  <c:v>10.64</c:v>
                </c:pt>
                <c:pt idx="34">
                  <c:v>21.54</c:v>
                </c:pt>
                <c:pt idx="35">
                  <c:v>14.44</c:v>
                </c:pt>
              </c:numCache>
            </c:numRef>
          </c:val>
          <c:extLst>
            <c:ext xmlns:c16="http://schemas.microsoft.com/office/drawing/2014/chart" uri="{C3380CC4-5D6E-409C-BE32-E72D297353CC}">
              <c16:uniqueId val="{00000003-5ACB-4C08-9580-59AABB375B07}"/>
            </c:ext>
          </c:extLst>
        </c:ser>
        <c:dLbls>
          <c:dLblPos val="ctr"/>
          <c:showLegendKey val="0"/>
          <c:showVal val="1"/>
          <c:showCatName val="0"/>
          <c:showSerName val="0"/>
          <c:showPercent val="0"/>
          <c:showBubbleSize val="0"/>
        </c:dLbls>
        <c:gapWidth val="50"/>
        <c:overlap val="100"/>
        <c:axId val="351060080"/>
        <c:axId val="74928768"/>
      </c:barChart>
      <c:catAx>
        <c:axId val="351060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74928768"/>
        <c:crosses val="autoZero"/>
        <c:auto val="1"/>
        <c:lblAlgn val="ctr"/>
        <c:lblOffset val="100"/>
        <c:noMultiLvlLbl val="0"/>
      </c:catAx>
      <c:valAx>
        <c:axId val="74928768"/>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351060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a:solidFill>
            <a:schemeClr val="tx1"/>
          </a:solidFill>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'РУ 10 Распределение первичных б'!$A$9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'РУ 10 Распределение первичных б'!$B$8:$X$8</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'РУ 10 Распределение первичных б'!$B$9:$X$9</c:f>
              <c:numCache>
                <c:formatCode>General</c:formatCode>
                <c:ptCount val="21"/>
                <c:pt idx="0">
                  <c:v>0.1</c:v>
                </c:pt>
                <c:pt idx="1">
                  <c:v>0.1</c:v>
                </c:pt>
                <c:pt idx="2">
                  <c:v>0.2</c:v>
                </c:pt>
                <c:pt idx="3">
                  <c:v>0.3</c:v>
                </c:pt>
                <c:pt idx="4">
                  <c:v>0.5</c:v>
                </c:pt>
                <c:pt idx="5">
                  <c:v>0.7</c:v>
                </c:pt>
                <c:pt idx="6">
                  <c:v>0.9</c:v>
                </c:pt>
                <c:pt idx="7">
                  <c:v>1.1000000000000001</c:v>
                </c:pt>
                <c:pt idx="8">
                  <c:v>1.3</c:v>
                </c:pt>
                <c:pt idx="9">
                  <c:v>1.3</c:v>
                </c:pt>
                <c:pt idx="10">
                  <c:v>10.4</c:v>
                </c:pt>
                <c:pt idx="11">
                  <c:v>10.9</c:v>
                </c:pt>
                <c:pt idx="12">
                  <c:v>10.199999999999999</c:v>
                </c:pt>
                <c:pt idx="13">
                  <c:v>11.7</c:v>
                </c:pt>
                <c:pt idx="14">
                  <c:v>13.1</c:v>
                </c:pt>
                <c:pt idx="15">
                  <c:v>11.7</c:v>
                </c:pt>
                <c:pt idx="16">
                  <c:v>9.6</c:v>
                </c:pt>
                <c:pt idx="17">
                  <c:v>6.9</c:v>
                </c:pt>
                <c:pt idx="18">
                  <c:v>5.5</c:v>
                </c:pt>
                <c:pt idx="19">
                  <c:v>2.8</c:v>
                </c:pt>
                <c:pt idx="20">
                  <c:v>0.9</c:v>
                </c:pt>
              </c:numCache>
            </c:numRef>
          </c:val>
          <c:extLst>
            <c:ext xmlns:c16="http://schemas.microsoft.com/office/drawing/2014/chart" uri="{C3380CC4-5D6E-409C-BE32-E72D297353CC}">
              <c16:uniqueId val="{00000000-9E6B-4BAA-B903-8D3DDF890435}"/>
            </c:ext>
          </c:extLst>
        </c:ser>
        <c:ser>
          <c:idx val="1"/>
          <c:order val="1"/>
          <c:tx>
            <c:strRef>
              <c:f>'РУ 10 Распределение первичных б'!$A$10</c:f>
              <c:strCache>
                <c:ptCount val="1"/>
                <c:pt idx="0">
                  <c:v>По 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'РУ 10 Распределение первичных б'!$B$8:$X$8</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'РУ 10 Распределение первичных б'!$B$10:$X$10</c:f>
              <c:numCache>
                <c:formatCode>General</c:formatCode>
                <c:ptCount val="21"/>
                <c:pt idx="0">
                  <c:v>0.1</c:v>
                </c:pt>
                <c:pt idx="1">
                  <c:v>0.1</c:v>
                </c:pt>
                <c:pt idx="2">
                  <c:v>0.3</c:v>
                </c:pt>
                <c:pt idx="3">
                  <c:v>0.5</c:v>
                </c:pt>
                <c:pt idx="4">
                  <c:v>0.6</c:v>
                </c:pt>
                <c:pt idx="5">
                  <c:v>0.8</c:v>
                </c:pt>
                <c:pt idx="6">
                  <c:v>1.1000000000000001</c:v>
                </c:pt>
                <c:pt idx="7">
                  <c:v>1.2</c:v>
                </c:pt>
                <c:pt idx="8">
                  <c:v>1.4</c:v>
                </c:pt>
                <c:pt idx="9">
                  <c:v>1.4</c:v>
                </c:pt>
                <c:pt idx="10">
                  <c:v>12.5</c:v>
                </c:pt>
                <c:pt idx="11">
                  <c:v>11.6</c:v>
                </c:pt>
                <c:pt idx="12">
                  <c:v>10</c:v>
                </c:pt>
                <c:pt idx="13">
                  <c:v>12.1</c:v>
                </c:pt>
                <c:pt idx="14">
                  <c:v>12.5</c:v>
                </c:pt>
                <c:pt idx="15">
                  <c:v>10.1</c:v>
                </c:pt>
                <c:pt idx="16">
                  <c:v>9.6</c:v>
                </c:pt>
                <c:pt idx="17">
                  <c:v>6.1</c:v>
                </c:pt>
                <c:pt idx="18">
                  <c:v>4.7</c:v>
                </c:pt>
                <c:pt idx="19">
                  <c:v>2.6</c:v>
                </c:pt>
                <c:pt idx="20">
                  <c:v>0.7</c:v>
                </c:pt>
              </c:numCache>
            </c:numRef>
          </c:val>
          <c:extLst>
            <c:ext xmlns:c16="http://schemas.microsoft.com/office/drawing/2014/chart" uri="{C3380CC4-5D6E-409C-BE32-E72D297353CC}">
              <c16:uniqueId val="{00000001-9E6B-4BAA-B903-8D3DDF890435}"/>
            </c:ext>
          </c:extLst>
        </c:ser>
        <c:dLbls>
          <c:dLblPos val="outEnd"/>
          <c:showLegendKey val="0"/>
          <c:showVal val="1"/>
          <c:showCatName val="0"/>
          <c:showSerName val="0"/>
          <c:showPercent val="0"/>
          <c:showBubbleSize val="0"/>
        </c:dLbls>
        <c:gapWidth val="219"/>
        <c:overlap val="-27"/>
        <c:axId val="1451176400"/>
        <c:axId val="1354209280"/>
      </c:barChart>
      <c:catAx>
        <c:axId val="145117640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354209280"/>
        <c:crosses val="autoZero"/>
        <c:auto val="1"/>
        <c:lblAlgn val="ctr"/>
        <c:lblOffset val="100"/>
        <c:noMultiLvlLbl val="0"/>
      </c:catAx>
      <c:valAx>
        <c:axId val="13542092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000" b="0" i="0" baseline="0">
                    <a:effectLst/>
                  </a:rPr>
                  <a:t>Доля участников, %</a:t>
                </a:r>
                <a:endParaRPr lang="ru-RU" sz="1000">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51176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0429227322848"/>
          <c:y val="2.3344765082648322E-2"/>
          <c:w val="0.64067456295178316"/>
          <c:h val="0.92742267944763312"/>
        </c:manualLayout>
      </c:layout>
      <c:barChart>
        <c:barDir val="bar"/>
        <c:grouping val="stacked"/>
        <c:varyColors val="0"/>
        <c:ser>
          <c:idx val="0"/>
          <c:order val="0"/>
          <c:tx>
            <c:strRef>
              <c:f>'РУ 10 Сравнение отметок с отмет'!$B$8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10 Сравнение отметок с отмет'!$A$9:$A$44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10 Сравнение отметок с отмет'!$B$9:$B$44</c:f>
              <c:numCache>
                <c:formatCode>General</c:formatCode>
                <c:ptCount val="36"/>
                <c:pt idx="0">
                  <c:v>20.28</c:v>
                </c:pt>
                <c:pt idx="1">
                  <c:v>21.09</c:v>
                </c:pt>
                <c:pt idx="2">
                  <c:v>46.34</c:v>
                </c:pt>
                <c:pt idx="3">
                  <c:v>24.78</c:v>
                </c:pt>
                <c:pt idx="4">
                  <c:v>16.59</c:v>
                </c:pt>
                <c:pt idx="5">
                  <c:v>9.86</c:v>
                </c:pt>
                <c:pt idx="6">
                  <c:v>24.36</c:v>
                </c:pt>
                <c:pt idx="7">
                  <c:v>32.479999999999997</c:v>
                </c:pt>
                <c:pt idx="8">
                  <c:v>11.76</c:v>
                </c:pt>
                <c:pt idx="9">
                  <c:v>12.5</c:v>
                </c:pt>
                <c:pt idx="10">
                  <c:v>17.95</c:v>
                </c:pt>
                <c:pt idx="11">
                  <c:v>23.08</c:v>
                </c:pt>
                <c:pt idx="12">
                  <c:v>12.28</c:v>
                </c:pt>
                <c:pt idx="13">
                  <c:v>17.04</c:v>
                </c:pt>
                <c:pt idx="14">
                  <c:v>22.22</c:v>
                </c:pt>
                <c:pt idx="15">
                  <c:v>16.329999999999998</c:v>
                </c:pt>
                <c:pt idx="16">
                  <c:v>19.23</c:v>
                </c:pt>
                <c:pt idx="17">
                  <c:v>22.69</c:v>
                </c:pt>
                <c:pt idx="18">
                  <c:v>31.43</c:v>
                </c:pt>
                <c:pt idx="19">
                  <c:v>14.39</c:v>
                </c:pt>
                <c:pt idx="20">
                  <c:v>14.44</c:v>
                </c:pt>
                <c:pt idx="21">
                  <c:v>23.95</c:v>
                </c:pt>
                <c:pt idx="22">
                  <c:v>18.75</c:v>
                </c:pt>
                <c:pt idx="23">
                  <c:v>5.56</c:v>
                </c:pt>
                <c:pt idx="24">
                  <c:v>17.07</c:v>
                </c:pt>
                <c:pt idx="25">
                  <c:v>5.8</c:v>
                </c:pt>
                <c:pt idx="26">
                  <c:v>35.479999999999997</c:v>
                </c:pt>
                <c:pt idx="27">
                  <c:v>17.97</c:v>
                </c:pt>
                <c:pt idx="28">
                  <c:v>10.53</c:v>
                </c:pt>
                <c:pt idx="29">
                  <c:v>29.25</c:v>
                </c:pt>
                <c:pt idx="30">
                  <c:v>25</c:v>
                </c:pt>
                <c:pt idx="31">
                  <c:v>18.46</c:v>
                </c:pt>
                <c:pt idx="32">
                  <c:v>14.73</c:v>
                </c:pt>
                <c:pt idx="33">
                  <c:v>19.149999999999999</c:v>
                </c:pt>
                <c:pt idx="34">
                  <c:v>8.4600000000000009</c:v>
                </c:pt>
                <c:pt idx="35">
                  <c:v>21.88</c:v>
                </c:pt>
              </c:numCache>
            </c:numRef>
          </c:val>
          <c:extLst>
            <c:ext xmlns:c16="http://schemas.microsoft.com/office/drawing/2014/chart" uri="{C3380CC4-5D6E-409C-BE32-E72D297353CC}">
              <c16:uniqueId val="{00000000-D76D-46F1-B085-A5E1207FFBBC}"/>
            </c:ext>
          </c:extLst>
        </c:ser>
        <c:ser>
          <c:idx val="1"/>
          <c:order val="1"/>
          <c:tx>
            <c:strRef>
              <c:f>'РУ 10 Сравнение отметок с отмет'!$C$8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10 Сравнение отметок с отмет'!$A$9:$A$44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10 Сравнение отметок с отмет'!$C$9:$C$44</c:f>
              <c:numCache>
                <c:formatCode>General</c:formatCode>
                <c:ptCount val="36"/>
                <c:pt idx="0">
                  <c:v>68</c:v>
                </c:pt>
                <c:pt idx="1">
                  <c:v>64.73</c:v>
                </c:pt>
                <c:pt idx="2">
                  <c:v>46.34</c:v>
                </c:pt>
                <c:pt idx="3">
                  <c:v>58.05</c:v>
                </c:pt>
                <c:pt idx="4">
                  <c:v>72.87</c:v>
                </c:pt>
                <c:pt idx="5">
                  <c:v>87.32</c:v>
                </c:pt>
                <c:pt idx="6">
                  <c:v>65.38</c:v>
                </c:pt>
                <c:pt idx="7">
                  <c:v>59.83</c:v>
                </c:pt>
                <c:pt idx="8">
                  <c:v>76.47</c:v>
                </c:pt>
                <c:pt idx="9">
                  <c:v>79.17</c:v>
                </c:pt>
                <c:pt idx="10">
                  <c:v>78.209999999999994</c:v>
                </c:pt>
                <c:pt idx="11">
                  <c:v>53.85</c:v>
                </c:pt>
                <c:pt idx="12">
                  <c:v>71.930000000000007</c:v>
                </c:pt>
                <c:pt idx="13">
                  <c:v>74.069999999999993</c:v>
                </c:pt>
                <c:pt idx="14">
                  <c:v>66.67</c:v>
                </c:pt>
                <c:pt idx="15">
                  <c:v>57.14</c:v>
                </c:pt>
                <c:pt idx="16">
                  <c:v>62.5</c:v>
                </c:pt>
                <c:pt idx="17">
                  <c:v>66.39</c:v>
                </c:pt>
                <c:pt idx="18">
                  <c:v>51.43</c:v>
                </c:pt>
                <c:pt idx="19">
                  <c:v>68.180000000000007</c:v>
                </c:pt>
                <c:pt idx="20">
                  <c:v>62.57</c:v>
                </c:pt>
                <c:pt idx="21">
                  <c:v>64.69</c:v>
                </c:pt>
                <c:pt idx="22">
                  <c:v>75</c:v>
                </c:pt>
                <c:pt idx="23">
                  <c:v>91.67</c:v>
                </c:pt>
                <c:pt idx="24">
                  <c:v>67.069999999999993</c:v>
                </c:pt>
                <c:pt idx="25">
                  <c:v>91.3</c:v>
                </c:pt>
                <c:pt idx="26">
                  <c:v>58.06</c:v>
                </c:pt>
                <c:pt idx="27">
                  <c:v>71.430000000000007</c:v>
                </c:pt>
                <c:pt idx="28">
                  <c:v>78.95</c:v>
                </c:pt>
                <c:pt idx="29">
                  <c:v>55.78</c:v>
                </c:pt>
                <c:pt idx="30">
                  <c:v>64.42</c:v>
                </c:pt>
                <c:pt idx="31">
                  <c:v>69.23</c:v>
                </c:pt>
                <c:pt idx="32">
                  <c:v>75.27</c:v>
                </c:pt>
                <c:pt idx="33">
                  <c:v>68.09</c:v>
                </c:pt>
                <c:pt idx="34">
                  <c:v>75.38</c:v>
                </c:pt>
                <c:pt idx="35">
                  <c:v>57.11</c:v>
                </c:pt>
              </c:numCache>
            </c:numRef>
          </c:val>
          <c:extLst>
            <c:ext xmlns:c16="http://schemas.microsoft.com/office/drawing/2014/chart" uri="{C3380CC4-5D6E-409C-BE32-E72D297353CC}">
              <c16:uniqueId val="{00000001-D76D-46F1-B085-A5E1207FFBBC}"/>
            </c:ext>
          </c:extLst>
        </c:ser>
        <c:ser>
          <c:idx val="2"/>
          <c:order val="2"/>
          <c:tx>
            <c:strRef>
              <c:f>'РУ 10 Сравнение отметок с отмет'!$D$8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10 Сравнение отметок с отмет'!$A$9:$A$44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10 Сравнение отметок с отмет'!$D$9:$D$44</c:f>
              <c:numCache>
                <c:formatCode>General</c:formatCode>
                <c:ptCount val="36"/>
                <c:pt idx="0">
                  <c:v>11.73</c:v>
                </c:pt>
                <c:pt idx="1">
                  <c:v>14.18</c:v>
                </c:pt>
                <c:pt idx="2">
                  <c:v>7.32</c:v>
                </c:pt>
                <c:pt idx="3">
                  <c:v>17.170000000000002</c:v>
                </c:pt>
                <c:pt idx="4">
                  <c:v>10.54</c:v>
                </c:pt>
                <c:pt idx="5">
                  <c:v>2.82</c:v>
                </c:pt>
                <c:pt idx="6">
                  <c:v>10.26</c:v>
                </c:pt>
                <c:pt idx="7">
                  <c:v>7.69</c:v>
                </c:pt>
                <c:pt idx="8">
                  <c:v>11.76</c:v>
                </c:pt>
                <c:pt idx="9">
                  <c:v>8.33</c:v>
                </c:pt>
                <c:pt idx="10">
                  <c:v>3.85</c:v>
                </c:pt>
                <c:pt idx="11">
                  <c:v>23.08</c:v>
                </c:pt>
                <c:pt idx="12">
                  <c:v>15.79</c:v>
                </c:pt>
                <c:pt idx="13">
                  <c:v>8.89</c:v>
                </c:pt>
                <c:pt idx="14">
                  <c:v>11.11</c:v>
                </c:pt>
                <c:pt idx="15">
                  <c:v>26.53</c:v>
                </c:pt>
                <c:pt idx="16">
                  <c:v>18.27</c:v>
                </c:pt>
                <c:pt idx="17">
                  <c:v>10.92</c:v>
                </c:pt>
                <c:pt idx="18">
                  <c:v>17.14</c:v>
                </c:pt>
                <c:pt idx="19">
                  <c:v>17.420000000000002</c:v>
                </c:pt>
                <c:pt idx="20">
                  <c:v>22.99</c:v>
                </c:pt>
                <c:pt idx="21">
                  <c:v>11.36</c:v>
                </c:pt>
                <c:pt idx="22">
                  <c:v>6.25</c:v>
                </c:pt>
                <c:pt idx="23">
                  <c:v>2.78</c:v>
                </c:pt>
                <c:pt idx="24">
                  <c:v>15.85</c:v>
                </c:pt>
                <c:pt idx="25">
                  <c:v>2.9</c:v>
                </c:pt>
                <c:pt idx="26">
                  <c:v>6.45</c:v>
                </c:pt>
                <c:pt idx="27">
                  <c:v>10.6</c:v>
                </c:pt>
                <c:pt idx="28">
                  <c:v>10.53</c:v>
                </c:pt>
                <c:pt idx="29">
                  <c:v>14.97</c:v>
                </c:pt>
                <c:pt idx="30">
                  <c:v>10.58</c:v>
                </c:pt>
                <c:pt idx="31">
                  <c:v>12.31</c:v>
                </c:pt>
                <c:pt idx="32">
                  <c:v>10</c:v>
                </c:pt>
                <c:pt idx="33">
                  <c:v>12.77</c:v>
                </c:pt>
                <c:pt idx="34">
                  <c:v>16.149999999999999</c:v>
                </c:pt>
                <c:pt idx="35">
                  <c:v>21.01</c:v>
                </c:pt>
              </c:numCache>
            </c:numRef>
          </c:val>
          <c:extLst>
            <c:ext xmlns:c16="http://schemas.microsoft.com/office/drawing/2014/chart" uri="{C3380CC4-5D6E-409C-BE32-E72D297353CC}">
              <c16:uniqueId val="{00000002-D76D-46F1-B085-A5E1207FFBBC}"/>
            </c:ext>
          </c:extLst>
        </c:ser>
        <c:dLbls>
          <c:dLblPos val="ctr"/>
          <c:showLegendKey val="0"/>
          <c:showVal val="1"/>
          <c:showCatName val="0"/>
          <c:showSerName val="0"/>
          <c:showPercent val="0"/>
          <c:showBubbleSize val="0"/>
        </c:dLbls>
        <c:gapWidth val="50"/>
        <c:overlap val="100"/>
        <c:axId val="173352128"/>
        <c:axId val="224509712"/>
      </c:barChart>
      <c:catAx>
        <c:axId val="173352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224509712"/>
        <c:crosses val="autoZero"/>
        <c:auto val="1"/>
        <c:lblAlgn val="ctr"/>
        <c:lblOffset val="100"/>
        <c:noMultiLvlLbl val="0"/>
      </c:catAx>
      <c:valAx>
        <c:axId val="22450971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173352128"/>
        <c:crosses val="autoZero"/>
        <c:crossBetween val="between"/>
      </c:valAx>
      <c:spPr>
        <a:noFill/>
        <a:ln>
          <a:noFill/>
        </a:ln>
        <a:effectLst/>
      </c:spPr>
    </c:plotArea>
    <c:legend>
      <c:legendPos val="r"/>
      <c:layout>
        <c:manualLayout>
          <c:xMode val="edge"/>
          <c:yMode val="edge"/>
          <c:x val="0.90662387676072076"/>
          <c:y val="0.24466617236591423"/>
          <c:w val="9.2297086243263882E-2"/>
          <c:h val="0.3981881654908224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a:solidFill>
            <a:schemeClr val="tx1"/>
          </a:solidFill>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24.32</c:v>
                </c:pt>
                <c:pt idx="1">
                  <c:v>42.5</c:v>
                </c:pt>
                <c:pt idx="2">
                  <c:v>48.370000000000005</c:v>
                </c:pt>
                <c:pt idx="3">
                  <c:v>58.33</c:v>
                </c:pt>
                <c:pt idx="4">
                  <c:v>35.82</c:v>
                </c:pt>
                <c:pt idx="5">
                  <c:v>43.120000000000005</c:v>
                </c:pt>
                <c:pt idx="6">
                  <c:v>61.7</c:v>
                </c:pt>
                <c:pt idx="7">
                  <c:v>76.67</c:v>
                </c:pt>
                <c:pt idx="8">
                  <c:v>49.35</c:v>
                </c:pt>
                <c:pt idx="9">
                  <c:v>50</c:v>
                </c:pt>
                <c:pt idx="10">
                  <c:v>36.67</c:v>
                </c:pt>
                <c:pt idx="11">
                  <c:v>44.68</c:v>
                </c:pt>
                <c:pt idx="12">
                  <c:v>58.980000000000004</c:v>
                </c:pt>
                <c:pt idx="13">
                  <c:v>45.91</c:v>
                </c:pt>
                <c:pt idx="14">
                  <c:v>60.949999999999996</c:v>
                </c:pt>
                <c:pt idx="15">
                  <c:v>46.61</c:v>
                </c:pt>
                <c:pt idx="16">
                  <c:v>33.33</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33.33</c:v>
                </c:pt>
                <c:pt idx="1">
                  <c:v>47.580000000000005</c:v>
                </c:pt>
                <c:pt idx="2">
                  <c:v>53.83</c:v>
                </c:pt>
                <c:pt idx="3">
                  <c:v>53.040000000000006</c:v>
                </c:pt>
                <c:pt idx="4">
                  <c:v>54.54</c:v>
                </c:pt>
                <c:pt idx="5">
                  <c:v>58.620000000000005</c:v>
                </c:pt>
                <c:pt idx="6">
                  <c:v>47.06</c:v>
                </c:pt>
                <c:pt idx="7">
                  <c:v>38.64</c:v>
                </c:pt>
                <c:pt idx="8">
                  <c:v>49.349999999999994</c:v>
                </c:pt>
                <c:pt idx="9">
                  <c:v>29.63</c:v>
                </c:pt>
                <c:pt idx="10">
                  <c:v>37.93</c:v>
                </c:pt>
                <c:pt idx="11">
                  <c:v>36.880000000000003</c:v>
                </c:pt>
                <c:pt idx="12">
                  <c:v>54.55</c:v>
                </c:pt>
                <c:pt idx="13">
                  <c:v>48.6</c:v>
                </c:pt>
                <c:pt idx="14">
                  <c:v>63.89</c:v>
                </c:pt>
                <c:pt idx="15">
                  <c:v>51.28</c:v>
                </c:pt>
                <c:pt idx="16">
                  <c:v>36.799999999999997</c:v>
                </c:pt>
              </c:numCache>
            </c:numRef>
          </c:val>
          <c:extLst>
            <c:ext xmlns:c16="http://schemas.microsoft.com/office/drawing/2014/chart" uri="{C3380CC4-5D6E-409C-BE32-E72D297353CC}">
              <c16:uniqueId val="{00000000-6EEB-4230-AA03-7EA6DB0DB540}"/>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8.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71A82C1-5FFE-99FC-44F7-8EBF2B1B98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30B3D208-D754-2459-EAA9-83F5DB9316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F74271-1331-4452-881E-898437D3224A}" type="datetimeFigureOut">
              <a:rPr lang="ru-RU" smtClean="0"/>
              <a:t>21.07.2026</a:t>
            </a:fld>
            <a:endParaRPr lang="ru-RU"/>
          </a:p>
        </p:txBody>
      </p:sp>
      <p:sp>
        <p:nvSpPr>
          <p:cNvPr id="4" name="Нижний колонтитул 3">
            <a:extLst>
              <a:ext uri="{FF2B5EF4-FFF2-40B4-BE49-F238E27FC236}">
                <a16:creationId xmlns:a16="http://schemas.microsoft.com/office/drawing/2014/main" id="{C34E2EEE-26BA-EF38-8770-4D4B49411EF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5F3650DF-EBD7-1244-E1D3-0E3B8562415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9DB568-9709-4CEA-A565-5ED5DEAE58BA}" type="slidenum">
              <a:rPr lang="ru-RU" smtClean="0"/>
              <a:t>‹#›</a:t>
            </a:fld>
            <a:endParaRPr lang="ru-RU"/>
          </a:p>
        </p:txBody>
      </p:sp>
    </p:spTree>
    <p:extLst>
      <p:ext uri="{BB962C8B-B14F-4D97-AF65-F5344CB8AC3E}">
        <p14:creationId xmlns:p14="http://schemas.microsoft.com/office/powerpoint/2010/main" val="242456163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2CD8070-D9CD-8D41-1F42-C33AE22D67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Заголовок 1">
            <a:extLst>
              <a:ext uri="{FF2B5EF4-FFF2-40B4-BE49-F238E27FC236}">
                <a16:creationId xmlns:a16="http://schemas.microsoft.com/office/drawing/2014/main" id="{5767F854-6F87-EA0C-1A9B-AB8A17037B9E}"/>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8" name="Текст 2">
            <a:extLst>
              <a:ext uri="{FF2B5EF4-FFF2-40B4-BE49-F238E27FC236}">
                <a16:creationId xmlns:a16="http://schemas.microsoft.com/office/drawing/2014/main" id="{A3AC097A-484F-D4FF-B96D-5C68211E0D8C}"/>
              </a:ext>
            </a:extLst>
          </p:cNvPr>
          <p:cNvSpPr>
            <a:spLocks noGrp="1"/>
          </p:cNvSpPr>
          <p:nvPr>
            <p:ph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649036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Заголовок раздела">
    <p:spTree>
      <p:nvGrpSpPr>
        <p:cNvPr id="1" name=""/>
        <p:cNvGrpSpPr/>
        <p:nvPr/>
      </p:nvGrpSpPr>
      <p:grpSpPr>
        <a:xfrm>
          <a:off x="0" y="0"/>
          <a:ext cx="0" cy="0"/>
          <a:chOff x="0" y="0"/>
          <a:chExt cx="0" cy="0"/>
        </a:xfrm>
      </p:grpSpPr>
      <p:sp>
        <p:nvSpPr>
          <p:cNvPr id="14" name="Рисунок 13">
            <a:extLst>
              <a:ext uri="{FF2B5EF4-FFF2-40B4-BE49-F238E27FC236}">
                <a16:creationId xmlns:a16="http://schemas.microsoft.com/office/drawing/2014/main" id="{2C1D20F5-CE80-6AB5-012B-ED08711CB1A0}"/>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9 w 12192000"/>
              <a:gd name="connsiteY3" fmla="*/ 6858000 h 6858000"/>
              <a:gd name="connsiteX4" fmla="*/ 12191999 w 12192000"/>
              <a:gd name="connsiteY4" fmla="*/ 3430270 h 6858000"/>
              <a:gd name="connsiteX5" fmla="*/ 8764269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12191999" y="6858000"/>
                </a:lnTo>
                <a:lnTo>
                  <a:pt x="12191999" y="3430270"/>
                </a:lnTo>
                <a:cubicBezTo>
                  <a:pt x="12191999" y="5329555"/>
                  <a:pt x="10662919" y="6858000"/>
                  <a:pt x="8764269"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
        <p:nvSpPr>
          <p:cNvPr id="17" name="Полилиния: фигура 16">
            <a:extLst>
              <a:ext uri="{FF2B5EF4-FFF2-40B4-BE49-F238E27FC236}">
                <a16:creationId xmlns:a16="http://schemas.microsoft.com/office/drawing/2014/main" id="{65A9FB47-03F0-836A-5245-19852DA4EDB5}"/>
              </a:ext>
            </a:extLst>
          </p:cNvPr>
          <p:cNvSpPr/>
          <p:nvPr/>
        </p:nvSpPr>
        <p:spPr>
          <a:xfrm>
            <a:off x="8764269" y="3430270"/>
            <a:ext cx="3427730" cy="3427729"/>
          </a:xfrm>
          <a:custGeom>
            <a:avLst/>
            <a:gdLst>
              <a:gd name="connsiteX0" fmla="*/ 3427730 w 3427730"/>
              <a:gd name="connsiteY0" fmla="*/ 0 h 3427729"/>
              <a:gd name="connsiteX1" fmla="*/ 0 w 3427730"/>
              <a:gd name="connsiteY1" fmla="*/ 3427730 h 3427729"/>
              <a:gd name="connsiteX2" fmla="*/ 3427730 w 3427730"/>
              <a:gd name="connsiteY2" fmla="*/ 3427730 h 3427729"/>
              <a:gd name="connsiteX3" fmla="*/ 3427730 w 3427730"/>
              <a:gd name="connsiteY3" fmla="*/ 0 h 3427729"/>
            </a:gdLst>
            <a:ahLst/>
            <a:cxnLst>
              <a:cxn ang="0">
                <a:pos x="connsiteX0" y="connsiteY0"/>
              </a:cxn>
              <a:cxn ang="0">
                <a:pos x="connsiteX1" y="connsiteY1"/>
              </a:cxn>
              <a:cxn ang="0">
                <a:pos x="connsiteX2" y="connsiteY2"/>
              </a:cxn>
              <a:cxn ang="0">
                <a:pos x="connsiteX3" y="connsiteY3"/>
              </a:cxn>
            </a:cxnLst>
            <a:rect l="l" t="t" r="r" b="b"/>
            <a:pathLst>
              <a:path w="3427730" h="3427729">
                <a:moveTo>
                  <a:pt x="3427730" y="0"/>
                </a:moveTo>
                <a:cubicBezTo>
                  <a:pt x="3427730" y="1899285"/>
                  <a:pt x="1898650" y="3427730"/>
                  <a:pt x="0" y="3427730"/>
                </a:cubicBezTo>
                <a:lnTo>
                  <a:pt x="3427730" y="3427730"/>
                </a:lnTo>
                <a:lnTo>
                  <a:pt x="3427730" y="0"/>
                </a:lnTo>
                <a:close/>
              </a:path>
            </a:pathLst>
          </a:custGeom>
          <a:solidFill>
            <a:srgbClr val="138189"/>
          </a:solidFill>
          <a:ln w="6350" cap="flat">
            <a:noFill/>
            <a:prstDash val="solid"/>
            <a:miter/>
          </a:ln>
        </p:spPr>
        <p:txBody>
          <a:bodyPr rtlCol="0" anchor="ctr"/>
          <a:lstStyle/>
          <a:p>
            <a:endParaRPr lang="ru-RU"/>
          </a:p>
        </p:txBody>
      </p:sp>
    </p:spTree>
    <p:extLst>
      <p:ext uri="{BB962C8B-B14F-4D97-AF65-F5344CB8AC3E}">
        <p14:creationId xmlns:p14="http://schemas.microsoft.com/office/powerpoint/2010/main" val="102330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Заголовок раздела">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F53D96DD-D849-71BA-6111-25ADD9B57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9" name="Рисунок 18">
            <a:extLst>
              <a:ext uri="{FF2B5EF4-FFF2-40B4-BE49-F238E27FC236}">
                <a16:creationId xmlns:a16="http://schemas.microsoft.com/office/drawing/2014/main" id="{E797736F-CF0D-0124-7BE7-75B7E6853122}"/>
              </a:ext>
            </a:extLst>
          </p:cNvPr>
          <p:cNvSpPr>
            <a:spLocks noGrp="1"/>
          </p:cNvSpPr>
          <p:nvPr>
            <p:ph type="pic" sz="quarter" idx="10" hasCustomPrompt="1"/>
          </p:nvPr>
        </p:nvSpPr>
        <p:spPr>
          <a:xfrm>
            <a:off x="311150" y="341630"/>
            <a:ext cx="6174740" cy="6174740"/>
          </a:xfrm>
          <a:custGeom>
            <a:avLst/>
            <a:gdLst>
              <a:gd name="connsiteX0" fmla="*/ 3087371 w 6174740"/>
              <a:gd name="connsiteY0" fmla="*/ 0 h 6174740"/>
              <a:gd name="connsiteX1" fmla="*/ 4813490 w 6174740"/>
              <a:gd name="connsiteY1" fmla="*/ 527309 h 6174740"/>
              <a:gd name="connsiteX2" fmla="*/ 4992272 w 6174740"/>
              <a:gd name="connsiteY2" fmla="*/ 661004 h 6174740"/>
              <a:gd name="connsiteX3" fmla="*/ 5051169 w 6174740"/>
              <a:gd name="connsiteY3" fmla="*/ 705048 h 6174740"/>
              <a:gd name="connsiteX4" fmla="*/ 5270421 w 6174740"/>
              <a:gd name="connsiteY4" fmla="*/ 904320 h 6174740"/>
              <a:gd name="connsiteX5" fmla="*/ 6174740 w 6174740"/>
              <a:gd name="connsiteY5" fmla="*/ 3087370 h 6174740"/>
              <a:gd name="connsiteX6" fmla="*/ 6035981 w 6174740"/>
              <a:gd name="connsiteY6" fmla="*/ 4005410 h 6174740"/>
              <a:gd name="connsiteX7" fmla="*/ 5802213 w 6174740"/>
              <a:gd name="connsiteY7" fmla="*/ 4558935 h 6174740"/>
              <a:gd name="connsiteX8" fmla="*/ 4559217 w 6174740"/>
              <a:gd name="connsiteY8" fmla="*/ 5802085 h 6174740"/>
              <a:gd name="connsiteX9" fmla="*/ 3557662 w 6174740"/>
              <a:gd name="connsiteY9" fmla="*/ 6139164 h 6174740"/>
              <a:gd name="connsiteX10" fmla="*/ 3403119 w 6174740"/>
              <a:gd name="connsiteY10" fmla="*/ 6158799 h 6174740"/>
              <a:gd name="connsiteX11" fmla="*/ 3246290 w 6174740"/>
              <a:gd name="connsiteY11" fmla="*/ 6170723 h 6174740"/>
              <a:gd name="connsiteX12" fmla="*/ 3087370 w 6174740"/>
              <a:gd name="connsiteY12" fmla="*/ 6174740 h 6174740"/>
              <a:gd name="connsiteX13" fmla="*/ 2928506 w 6174740"/>
              <a:gd name="connsiteY13" fmla="*/ 6170723 h 6174740"/>
              <a:gd name="connsiteX14" fmla="*/ 0 w 6174740"/>
              <a:gd name="connsiteY14" fmla="*/ 3087370 h 6174740"/>
              <a:gd name="connsiteX15" fmla="*/ 3087371 w 6174740"/>
              <a:gd name="connsiteY15" fmla="*/ 0 h 617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40" h="6174740">
                <a:moveTo>
                  <a:pt x="3087371" y="0"/>
                </a:moveTo>
                <a:cubicBezTo>
                  <a:pt x="3726736" y="0"/>
                  <a:pt x="4320739" y="194400"/>
                  <a:pt x="4813490" y="527309"/>
                </a:cubicBezTo>
                <a:lnTo>
                  <a:pt x="4992272" y="661004"/>
                </a:lnTo>
                <a:lnTo>
                  <a:pt x="5051169" y="705048"/>
                </a:lnTo>
                <a:cubicBezTo>
                  <a:pt x="5127411" y="767969"/>
                  <a:pt x="5200581" y="834479"/>
                  <a:pt x="5270421" y="904320"/>
                </a:cubicBezTo>
                <a:cubicBezTo>
                  <a:pt x="5829142" y="1463040"/>
                  <a:pt x="6174740" y="2234883"/>
                  <a:pt x="6174740" y="3087370"/>
                </a:cubicBezTo>
                <a:cubicBezTo>
                  <a:pt x="6174740" y="3407053"/>
                  <a:pt x="6126163" y="3715395"/>
                  <a:pt x="6035981" y="4005410"/>
                </a:cubicBezTo>
                <a:cubicBezTo>
                  <a:pt x="5975860" y="4198754"/>
                  <a:pt x="5897249" y="4383952"/>
                  <a:pt x="5802213" y="4558935"/>
                </a:cubicBezTo>
                <a:cubicBezTo>
                  <a:pt x="5517105" y="5083885"/>
                  <a:pt x="5084177" y="5516897"/>
                  <a:pt x="4559217" y="5802085"/>
                </a:cubicBezTo>
                <a:cubicBezTo>
                  <a:pt x="4252991" y="5968444"/>
                  <a:pt x="3915448" y="6084501"/>
                  <a:pt x="3557662" y="6139164"/>
                </a:cubicBezTo>
                <a:cubicBezTo>
                  <a:pt x="3506550" y="6146972"/>
                  <a:pt x="3455025" y="6153528"/>
                  <a:pt x="3403119" y="6158799"/>
                </a:cubicBezTo>
                <a:cubicBezTo>
                  <a:pt x="3351213" y="6164070"/>
                  <a:pt x="3298926" y="6168055"/>
                  <a:pt x="3246290" y="6170723"/>
                </a:cubicBezTo>
                <a:lnTo>
                  <a:pt x="3087370" y="6174740"/>
                </a:lnTo>
                <a:lnTo>
                  <a:pt x="2928506" y="6170723"/>
                </a:lnTo>
                <a:cubicBezTo>
                  <a:pt x="1297346" y="6088026"/>
                  <a:pt x="0" y="4739065"/>
                  <a:pt x="0" y="3087370"/>
                </a:cubicBezTo>
                <a:cubicBezTo>
                  <a:pt x="0" y="1382395"/>
                  <a:pt x="1382395" y="0"/>
                  <a:pt x="3087371" y="0"/>
                </a:cubicBezTo>
                <a:close/>
              </a:path>
            </a:pathLst>
          </a:custGeom>
        </p:spPr>
        <p:txBody>
          <a:bodyPr wrap="square" anchor="ctr">
            <a:noAutofit/>
          </a:bodyPr>
          <a:lstStyle>
            <a:lvl1pPr marL="0" indent="0" algn="ctr">
              <a:buFontTx/>
              <a:buNone/>
              <a:defRPr/>
            </a:lvl1pPr>
          </a:lstStyle>
          <a:p>
            <a:r>
              <a:rPr lang="ru-RU" dirty="0"/>
              <a:t>Фото</a:t>
            </a:r>
          </a:p>
        </p:txBody>
      </p:sp>
      <p:sp>
        <p:nvSpPr>
          <p:cNvPr id="23" name="Объект 2">
            <a:extLst>
              <a:ext uri="{FF2B5EF4-FFF2-40B4-BE49-F238E27FC236}">
                <a16:creationId xmlns:a16="http://schemas.microsoft.com/office/drawing/2014/main" id="{9F91FFF6-4C03-7D93-625D-47EC299240FA}"/>
              </a:ext>
            </a:extLst>
          </p:cNvPr>
          <p:cNvSpPr>
            <a:spLocks noGrp="1"/>
          </p:cNvSpPr>
          <p:nvPr>
            <p:ph idx="1"/>
          </p:nvPr>
        </p:nvSpPr>
        <p:spPr>
          <a:xfrm>
            <a:off x="6797040" y="1097281"/>
            <a:ext cx="4663440" cy="5562599"/>
          </a:xfrm>
        </p:spPr>
        <p:txBody>
          <a:bodyPr/>
          <a:lstStyle>
            <a:lvl1pPr algn="l">
              <a:defRPr lang="ru-RU" dirty="0" smtClean="0">
                <a:solidFill>
                  <a:schemeClr val="bg1"/>
                </a:solidFill>
                <a:latin typeface="Montserrat regular" panose="00000500000000000000" pitchFamily="2" charset="-52"/>
              </a:defRPr>
            </a:lvl1pPr>
            <a:lvl2pPr marL="457200" indent="0" algn="l">
              <a:buFontTx/>
              <a:buNone/>
              <a:defRPr lang="ru-RU" dirty="0" smtClean="0">
                <a:solidFill>
                  <a:schemeClr val="bg1"/>
                </a:solidFill>
                <a:latin typeface="Montserrat regular" panose="00000500000000000000" pitchFamily="2" charset="-52"/>
              </a:defRPr>
            </a:lvl2pPr>
            <a:lvl3pPr marL="914400" indent="0" algn="l">
              <a:buFontTx/>
              <a:buNone/>
              <a:defRPr lang="ru-RU" dirty="0" smtClean="0">
                <a:solidFill>
                  <a:schemeClr val="bg1"/>
                </a:solidFill>
                <a:latin typeface="Montserrat regular" panose="00000500000000000000" pitchFamily="2" charset="-52"/>
              </a:defRPr>
            </a:lvl3pPr>
            <a:lvl4pPr marL="1371600" indent="0" algn="l">
              <a:buFontTx/>
              <a:buNone/>
              <a:defRPr lang="ru-RU" dirty="0" smtClean="0">
                <a:solidFill>
                  <a:schemeClr val="bg1"/>
                </a:solidFill>
                <a:latin typeface="Montserrat regular" panose="00000500000000000000" pitchFamily="2" charset="-52"/>
              </a:defRPr>
            </a:lvl4pPr>
            <a:lvl5pPr marL="1828800" indent="0" algn="l">
              <a:buFontTx/>
              <a:buNone/>
              <a:defRPr lang="ru-RU" dirty="0">
                <a:solidFill>
                  <a:schemeClr val="bg1"/>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89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marL="3429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1pPr>
            <a:lvl2pPr marL="8001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2pPr>
            <a:lvl3pPr marL="12573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3pPr>
            <a:lvl4pPr marL="1657350" indent="-28575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4pPr>
            <a:lvl5pPr marL="2114550" indent="-285750" algn="l">
              <a:buClr>
                <a:srgbClr val="138189"/>
              </a:buClr>
              <a:buFont typeface="Arial" panose="020B0604020202020204" pitchFamily="34" charset="0"/>
              <a:buChar char="•"/>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7969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EBA04DC2-40A0-83AD-C210-4FB4ACA435CE}"/>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654E0DCD-021D-F45C-2EDF-22567DC72B9C}"/>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44253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821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AE1843D4-49AC-1F6A-A790-A50BD02BDF67}"/>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Объект 2">
            <a:extLst>
              <a:ext uri="{FF2B5EF4-FFF2-40B4-BE49-F238E27FC236}">
                <a16:creationId xmlns:a16="http://schemas.microsoft.com/office/drawing/2014/main" id="{0D165736-A4CD-E14C-E750-388DB8D36EF2}"/>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7641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17495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A1DDF331-2770-C4DD-6ACE-560DF3BAD0E4}"/>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3400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D5270E1-4BAB-A5BC-91CF-58DB05B928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38804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pic>
        <p:nvPicPr>
          <p:cNvPr id="32" name="Рисунок 31">
            <a:extLst>
              <a:ext uri="{FF2B5EF4-FFF2-40B4-BE49-F238E27FC236}">
                <a16:creationId xmlns:a16="http://schemas.microsoft.com/office/drawing/2014/main" id="{C76EB2BD-F2B4-D605-EF79-8FBD2DA6A4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8" name="Рисунок 27">
            <a:extLst>
              <a:ext uri="{FF2B5EF4-FFF2-40B4-BE49-F238E27FC236}">
                <a16:creationId xmlns:a16="http://schemas.microsoft.com/office/drawing/2014/main" id="{598F62C9-8BAB-8957-DA8D-D17A7AC685DC}"/>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5334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cubicBezTo>
                  <a:pt x="12192000" y="3799205"/>
                  <a:pt x="9133205" y="6858000"/>
                  <a:pt x="5334000"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Tree>
    <p:extLst>
      <p:ext uri="{BB962C8B-B14F-4D97-AF65-F5344CB8AC3E}">
        <p14:creationId xmlns:p14="http://schemas.microsoft.com/office/powerpoint/2010/main" val="62635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70FFDF-0F1C-1BDE-2C7C-6F1EEA51EC92}"/>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3" name="Текст 2">
            <a:extLst>
              <a:ext uri="{FF2B5EF4-FFF2-40B4-BE49-F238E27FC236}">
                <a16:creationId xmlns:a16="http://schemas.microsoft.com/office/drawing/2014/main" id="{3C42A32B-87BF-A1C4-AE44-6C01AC3A9436}"/>
              </a:ext>
            </a:extLst>
          </p:cNvPr>
          <p:cNvSpPr>
            <a:spLocks noGrp="1"/>
          </p:cNvSpPr>
          <p:nvPr>
            <p:ph type="body"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143279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3" r:id="rId4"/>
    <p:sldLayoutId id="2147483669" r:id="rId5"/>
    <p:sldLayoutId id="2147483664" r:id="rId6"/>
    <p:sldLayoutId id="2147483668" r:id="rId7"/>
    <p:sldLayoutId id="2147483665" r:id="rId8"/>
    <p:sldLayoutId id="2147483651" r:id="rId9"/>
    <p:sldLayoutId id="2147483661" r:id="rId10"/>
    <p:sldLayoutId id="2147483662" r:id="rId11"/>
  </p:sldLayoutIdLst>
  <p:txStyles>
    <p:title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chart" Target="../charts/chart37.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chart" Target="../charts/chart41.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chart" Target="../charts/chart47.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006AD5E-8059-51D8-7B2E-A3A2EF52D8CE}"/>
              </a:ext>
            </a:extLst>
          </p:cNvPr>
          <p:cNvSpPr>
            <a:spLocks noGrp="1"/>
          </p:cNvSpPr>
          <p:nvPr>
            <p:ph type="title"/>
          </p:nvPr>
        </p:nvSpPr>
        <p:spPr>
          <a:xfrm>
            <a:off x="838200" y="4556760"/>
            <a:ext cx="10515600" cy="1395805"/>
          </a:xfrm>
        </p:spPr>
        <p:txBody>
          <a:bodyPr>
            <a:normAutofit fontScale="90000"/>
          </a:bodyPr>
          <a:lstStyle/>
          <a:p>
            <a:r>
              <a:rPr lang="ru-RU" b="1" dirty="0"/>
              <a:t>Результаты Всероссийских проверочных работ (ВПР) </a:t>
            </a:r>
            <a:br>
              <a:rPr lang="ru-RU" b="1" dirty="0"/>
            </a:br>
            <a:r>
              <a:rPr lang="ru-RU" b="1" dirty="0"/>
              <a:t>в  Приморском крае</a:t>
            </a:r>
            <a:br>
              <a:rPr lang="ru-RU" b="1" dirty="0"/>
            </a:br>
            <a:r>
              <a:rPr lang="ru-RU" b="1" dirty="0"/>
              <a:t>202</a:t>
            </a:r>
            <a:r>
              <a:rPr lang="en-US" b="1" dirty="0"/>
              <a:t>6</a:t>
            </a:r>
            <a:r>
              <a:rPr lang="ru-RU" b="1" dirty="0"/>
              <a:t> год</a:t>
            </a:r>
            <a:br>
              <a:rPr lang="ru-RU" b="1" dirty="0"/>
            </a:br>
            <a:r>
              <a:rPr lang="ru-RU" b="1" dirty="0"/>
              <a:t>10 класс</a:t>
            </a:r>
          </a:p>
        </p:txBody>
      </p:sp>
    </p:spTree>
    <p:extLst>
      <p:ext uri="{BB962C8B-B14F-4D97-AF65-F5344CB8AC3E}">
        <p14:creationId xmlns:p14="http://schemas.microsoft.com/office/powerpoint/2010/main" val="205670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3" name="TextBox 12">
            <a:extLst>
              <a:ext uri="{FF2B5EF4-FFF2-40B4-BE49-F238E27FC236}">
                <a16:creationId xmlns:a16="http://schemas.microsoft.com/office/drawing/2014/main" id="{932D94C6-E59C-4F27-898E-5D493A58A248}"/>
              </a:ext>
            </a:extLst>
          </p:cNvPr>
          <p:cNvSpPr txBox="1"/>
          <p:nvPr/>
        </p:nvSpPr>
        <p:spPr>
          <a:xfrm>
            <a:off x="10562067" y="17520"/>
            <a:ext cx="1673215" cy="276999"/>
          </a:xfrm>
          <a:prstGeom prst="rect">
            <a:avLst/>
          </a:prstGeom>
          <a:noFill/>
        </p:spPr>
        <p:txBody>
          <a:bodyPr wrap="none" rtlCol="0">
            <a:spAutoFit/>
          </a:bodyPr>
          <a:lstStyle/>
          <a:p>
            <a:r>
              <a:rPr lang="ru-RU" sz="1200" dirty="0">
                <a:solidFill>
                  <a:schemeClr val="tx2">
                    <a:lumMod val="40000"/>
                    <a:lumOff val="60000"/>
                  </a:schemeClr>
                </a:solidFill>
              </a:rPr>
              <a:t>Русский язык,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12" name="Диаграмма 11">
            <a:extLst>
              <a:ext uri="{FF2B5EF4-FFF2-40B4-BE49-F238E27FC236}">
                <a16:creationId xmlns:a16="http://schemas.microsoft.com/office/drawing/2014/main" id="{EE766720-AE0F-4CFD-ACDF-DD62112D1E27}"/>
              </a:ext>
            </a:extLst>
          </p:cNvPr>
          <p:cNvGraphicFramePr>
            <a:graphicFrameLocks/>
          </p:cNvGraphicFramePr>
          <p:nvPr>
            <p:extLst>
              <p:ext uri="{D42A27DB-BD31-4B8C-83A1-F6EECF244321}">
                <p14:modId xmlns:p14="http://schemas.microsoft.com/office/powerpoint/2010/main" val="1357318332"/>
              </p:ext>
            </p:extLst>
          </p:nvPr>
        </p:nvGraphicFramePr>
        <p:xfrm>
          <a:off x="349624" y="1814989"/>
          <a:ext cx="11645153" cy="41823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01464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382107512"/>
              </p:ext>
            </p:extLst>
          </p:nvPr>
        </p:nvGraphicFramePr>
        <p:xfrm>
          <a:off x="85724" y="803053"/>
          <a:ext cx="11839575" cy="5565258"/>
        </p:xfrm>
        <a:graphic>
          <a:graphicData uri="http://schemas.openxmlformats.org/drawingml/2006/table">
            <a:tbl>
              <a:tblPr firstRow="1" firstCol="1" lastRow="1" lastCol="1" bandRow="1" bandCol="1">
                <a:noFill/>
                <a:tableStyleId>{5940675A-B579-460E-94D1-54222C63F5DA}</a:tableStyleId>
              </a:tblPr>
              <a:tblGrid>
                <a:gridCol w="593655">
                  <a:extLst>
                    <a:ext uri="{9D8B030D-6E8A-4147-A177-3AD203B41FA5}">
                      <a16:colId xmlns:a16="http://schemas.microsoft.com/office/drawing/2014/main" val="1602300257"/>
                    </a:ext>
                  </a:extLst>
                </a:gridCol>
                <a:gridCol w="11245920">
                  <a:extLst>
                    <a:ext uri="{9D8B030D-6E8A-4147-A177-3AD203B41FA5}">
                      <a16:colId xmlns:a16="http://schemas.microsoft.com/office/drawing/2014/main" val="3427477491"/>
                    </a:ext>
                  </a:extLst>
                </a:gridCol>
              </a:tblGrid>
              <a:tr h="539972">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noFill/>
                  </a:tcPr>
                </a:tc>
                <a:tc rowSpan="4">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Овладение умениями анализа и интерпретации художественных произведений в единстве формы и содержания (с учетом неоднозначности заложенных в нем смыслов и наличия в нем подтекста) с использованием теоретико-литературных терминов и понятий (в дополнение к изученным на уровне основного общего образования)</a:t>
                      </a:r>
                      <a:br>
                        <a:rPr lang="ru-RU" sz="1100" b="0" i="0" u="none" strike="noStrike" dirty="0">
                          <a:solidFill>
                            <a:srgbClr val="000000"/>
                          </a:solidFill>
                          <a:effectLst/>
                          <a:latin typeface="Times New Roman" panose="02020603050405020304" pitchFamily="18" charset="0"/>
                          <a:cs typeface="Times New Roman" panose="02020603050405020304" pitchFamily="18" charset="0"/>
                        </a:rPr>
                      </a:br>
                      <a:endParaRPr lang="ru-RU"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val="3392768954"/>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10312197"/>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502839638"/>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89291184"/>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5К1</a:t>
                      </a:r>
                    </a:p>
                  </a:txBody>
                  <a:tcPr marL="0" marR="0" marT="0" marB="0" anchor="ctr">
                    <a:noFill/>
                  </a:tcPr>
                </a:tc>
                <a:tc rowSpan="5">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умений определять и учитывать историко-культурный контекст и контекст творчества писателя в процессе анализа художественных текстов; раскрывать конкретно-историческое и общечеловеческое содержание литературных произведений; способность выявлять в произведениях художественной литературы XIX в. образы, темы, идеи, проблемы и выражать свое отношение к ним в развернутых аргументированных письменных высказываниях; раскрывать конкретно-историческое и общечеловеческое содержание литературных произведений; участвовать в дискуссии на литературные темы</a:t>
                      </a:r>
                    </a:p>
                  </a:txBody>
                  <a:tcPr marL="9525" marR="9525" marT="9525" marB="0" anchor="ctr">
                    <a:noFill/>
                  </a:tcPr>
                </a:tc>
                <a:extLst>
                  <a:ext uri="{0D108BD9-81ED-4DB2-BD59-A6C34878D82A}">
                    <a16:rowId xmlns:a16="http://schemas.microsoft.com/office/drawing/2014/main" val="4265922156"/>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5К2</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366160683"/>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5К3</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209241990"/>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5К4</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929555319"/>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5К5</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775685617"/>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5К6</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Иметь устойчивые навыки устной и письменной речи в процессе чтения и обсуждения лучших образцов отечественной и зарубежной литературы</a:t>
                      </a:r>
                    </a:p>
                  </a:txBody>
                  <a:tcPr marL="9525" marR="9525" marT="9525" marB="0" anchor="ctr">
                    <a:noFill/>
                  </a:tcPr>
                </a:tc>
                <a:extLst>
                  <a:ext uri="{0D108BD9-81ED-4DB2-BD59-A6C34878D82A}">
                    <a16:rowId xmlns:a16="http://schemas.microsoft.com/office/drawing/2014/main" val="2182638048"/>
                  </a:ext>
                </a:extLst>
              </a:tr>
              <a:tr h="225395">
                <a:tc>
                  <a:txBody>
                    <a:bodyPr/>
                    <a:lstStyle/>
                    <a:p>
                      <a:pPr marL="13970" marR="55245" algn="ctr">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Овладение современными читательскими практиками, культурой восприятия и понимания литературных текстов</a:t>
                      </a:r>
                    </a:p>
                  </a:txBody>
                  <a:tcPr marL="9525" marR="9525" marT="9525" marB="0" anchor="ctr">
                    <a:noFill/>
                  </a:tcPr>
                </a:tc>
                <a:extLst>
                  <a:ext uri="{0D108BD9-81ED-4DB2-BD59-A6C34878D82A}">
                    <a16:rowId xmlns:a16="http://schemas.microsoft.com/office/drawing/2014/main" val="2545406606"/>
                  </a:ext>
                </a:extLst>
              </a:tr>
              <a:tr h="295275">
                <a:tc>
                  <a:txBody>
                    <a:bodyPr/>
                    <a:lstStyle/>
                    <a:p>
                      <a:pPr marL="13970" marR="55245" algn="ctr">
                        <a:lnSpc>
                          <a:spcPts val="135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Владение умением анализировать единицы различных языковых уровней и выявлять их роль в произведении</a:t>
                      </a:r>
                    </a:p>
                  </a:txBody>
                  <a:tcPr marL="9525" marR="9525" marT="9525" marB="0" anchor="ctr">
                    <a:noFill/>
                  </a:tcPr>
                </a:tc>
                <a:extLst>
                  <a:ext uri="{0D108BD9-81ED-4DB2-BD59-A6C34878D82A}">
                    <a16:rowId xmlns:a16="http://schemas.microsoft.com/office/drawing/2014/main" val="2067784926"/>
                  </a:ext>
                </a:extLst>
              </a:tr>
              <a:tr h="257780">
                <a:tc>
                  <a:txBody>
                    <a:bodyPr/>
                    <a:lstStyle/>
                    <a:p>
                      <a:pPr marL="13970" marR="55245" algn="ctr">
                        <a:lnSpc>
                          <a:spcPts val="135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8К1</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Осмысление художественной картины жизни, созданной автором в литературном произведении, в единстве эмоционального личностного восприятия и интеллектуального понимания</a:t>
                      </a:r>
                    </a:p>
                  </a:txBody>
                  <a:tcPr marL="9525" marR="9525" marT="9525" marB="0" anchor="ctr">
                    <a:noFill/>
                  </a:tcPr>
                </a:tc>
                <a:extLst>
                  <a:ext uri="{0D108BD9-81ED-4DB2-BD59-A6C34878D82A}">
                    <a16:rowId xmlns:a16="http://schemas.microsoft.com/office/drawing/2014/main" val="1574819962"/>
                  </a:ext>
                </a:extLst>
              </a:tr>
              <a:tr h="257780">
                <a:tc>
                  <a:txBody>
                    <a:bodyPr/>
                    <a:lstStyle/>
                    <a:p>
                      <a:pPr marL="13970" marR="55245" algn="ctr">
                        <a:lnSpc>
                          <a:spcPts val="135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8К2</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Умение эмоционально откликаться на прочитанное, выражать личное отношение к нему, передавать читательские впечатления; овладение умением самостоятельного истолкования прочитанного в устной и письменной формах</a:t>
                      </a:r>
                    </a:p>
                  </a:txBody>
                  <a:tcPr marL="9525" marR="9525" marT="9525" marB="0" anchor="ctr">
                    <a:noFill/>
                  </a:tcPr>
                </a:tc>
                <a:extLst>
                  <a:ext uri="{0D108BD9-81ED-4DB2-BD59-A6C34878D82A}">
                    <a16:rowId xmlns:a16="http://schemas.microsoft.com/office/drawing/2014/main" val="3395944272"/>
                  </a:ext>
                </a:extLst>
              </a:tr>
              <a:tr h="257780">
                <a:tc>
                  <a:txBody>
                    <a:bodyPr/>
                    <a:lstStyle/>
                    <a:p>
                      <a:pPr marL="13970" marR="55245" algn="ctr">
                        <a:lnSpc>
                          <a:spcPts val="135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8К3</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Овладение умением самостоятельного истолкования прочитанного в устной и письменной формах</a:t>
                      </a:r>
                    </a:p>
                  </a:txBody>
                  <a:tcPr marL="9525" marR="9525" marT="9525" marB="0" anchor="ctr">
                    <a:noFill/>
                  </a:tcPr>
                </a:tc>
                <a:extLst>
                  <a:ext uri="{0D108BD9-81ED-4DB2-BD59-A6C34878D82A}">
                    <a16:rowId xmlns:a16="http://schemas.microsoft.com/office/drawing/2014/main" val="4272174176"/>
                  </a:ext>
                </a:extLst>
              </a:tr>
              <a:tr h="257780">
                <a:tc>
                  <a:txBody>
                    <a:bodyPr/>
                    <a:lstStyle/>
                    <a:p>
                      <a:pPr marL="13970" marR="55245" algn="ctr">
                        <a:lnSpc>
                          <a:spcPts val="135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9К1</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устойчивого интереса к чтению как средству познания отечественной и других культур, уважительного отношения к ним; осознанное умение внимательно читать, понимать и самостоятельно интерпретировать художественный текст</a:t>
                      </a:r>
                    </a:p>
                  </a:txBody>
                  <a:tcPr marL="9525" marR="9525" marT="9525" marB="0" anchor="ctr">
                    <a:noFill/>
                  </a:tcPr>
                </a:tc>
                <a:extLst>
                  <a:ext uri="{0D108BD9-81ED-4DB2-BD59-A6C34878D82A}">
                    <a16:rowId xmlns:a16="http://schemas.microsoft.com/office/drawing/2014/main" val="797435449"/>
                  </a:ext>
                </a:extLst>
              </a:tr>
              <a:tr h="257780">
                <a:tc>
                  <a:txBody>
                    <a:bodyPr/>
                    <a:lstStyle/>
                    <a:p>
                      <a:pPr marL="13970" marR="55245" algn="ctr">
                        <a:lnSpc>
                          <a:spcPts val="135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9К2</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Осознанное умение внимательно читать, понимать и самостоятельно интерпретировать художественный текст; овладение умением самостоятельного истолкования прочитанного в устной и письменной формах</a:t>
                      </a:r>
                    </a:p>
                  </a:txBody>
                  <a:tcPr marL="9525" marR="9525" marT="9525" marB="0" anchor="ctr">
                    <a:noFill/>
                  </a:tcPr>
                </a:tc>
                <a:extLst>
                  <a:ext uri="{0D108BD9-81ED-4DB2-BD59-A6C34878D82A}">
                    <a16:rowId xmlns:a16="http://schemas.microsoft.com/office/drawing/2014/main" val="609728906"/>
                  </a:ext>
                </a:extLst>
              </a:tr>
              <a:tr h="257780">
                <a:tc>
                  <a:txBody>
                    <a:bodyPr/>
                    <a:lstStyle/>
                    <a:p>
                      <a:pPr marL="13970" marR="55245" algn="ctr">
                        <a:lnSpc>
                          <a:spcPts val="135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9К3</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Овладение умением самостоятельного истолкования прочитанного в устной и письменной формах; раскрывать конкретно-историческое и общечеловеческое содержание литературных произведений</a:t>
                      </a:r>
                    </a:p>
                  </a:txBody>
                  <a:tcPr marL="9525" marR="9525" marT="9525" marB="0" anchor="ctr">
                    <a:noFill/>
                  </a:tcPr>
                </a:tc>
                <a:extLst>
                  <a:ext uri="{0D108BD9-81ED-4DB2-BD59-A6C34878D82A}">
                    <a16:rowId xmlns:a16="http://schemas.microsoft.com/office/drawing/2014/main" val="4080875112"/>
                  </a:ext>
                </a:extLst>
              </a:tr>
              <a:tr h="257780">
                <a:tc>
                  <a:txBody>
                    <a:bodyPr/>
                    <a:lstStyle/>
                    <a:p>
                      <a:pPr marL="13970" marR="55245" algn="ctr">
                        <a:lnSpc>
                          <a:spcPts val="135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9К4</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Овладение умением самостоятельного истолкования прочитанного в устной и письменной формах; редактировать и совершенствовать собственные письменные высказывания с учетом норм русского литературного языка</a:t>
                      </a:r>
                    </a:p>
                  </a:txBody>
                  <a:tcPr marL="9525" marR="9525" marT="9525" marB="0" anchor="ctr">
                    <a:noFill/>
                  </a:tcPr>
                </a:tc>
                <a:extLst>
                  <a:ext uri="{0D108BD9-81ED-4DB2-BD59-A6C34878D82A}">
                    <a16:rowId xmlns:a16="http://schemas.microsoft.com/office/drawing/2014/main" val="1975018299"/>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4" name="TextBox 3">
            <a:extLst>
              <a:ext uri="{FF2B5EF4-FFF2-40B4-BE49-F238E27FC236}">
                <a16:creationId xmlns:a16="http://schemas.microsoft.com/office/drawing/2014/main" id="{65B81F61-11AD-4BF3-A209-683A8373C551}"/>
              </a:ext>
            </a:extLst>
          </p:cNvPr>
          <p:cNvSpPr txBox="1"/>
          <p:nvPr/>
        </p:nvSpPr>
        <p:spPr>
          <a:xfrm>
            <a:off x="10272584" y="29739"/>
            <a:ext cx="1919417"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Литература, 10 класс</a:t>
            </a:r>
          </a:p>
        </p:txBody>
      </p:sp>
    </p:spTree>
    <p:extLst>
      <p:ext uri="{BB962C8B-B14F-4D97-AF65-F5344CB8AC3E}">
        <p14:creationId xmlns:p14="http://schemas.microsoft.com/office/powerpoint/2010/main" val="5594199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583930" cy="444387"/>
          </a:xfrm>
        </p:spPr>
        <p:txBody>
          <a:bodyPr>
            <a:noAutofit/>
          </a:bodyPr>
          <a:lstStyle/>
          <a:p>
            <a:r>
              <a:rPr lang="ru-RU" sz="2000" dirty="0"/>
              <a:t>Доля участников по качеству знаний («4»+«5») по результатам ВПР в  2025-2026 гг.</a:t>
            </a:r>
          </a:p>
        </p:txBody>
      </p:sp>
      <p:sp>
        <p:nvSpPr>
          <p:cNvPr id="7" name="TextBox 6">
            <a:extLst>
              <a:ext uri="{FF2B5EF4-FFF2-40B4-BE49-F238E27FC236}">
                <a16:creationId xmlns:a16="http://schemas.microsoft.com/office/drawing/2014/main" id="{C0D4E344-9EC3-48D0-B966-B440CECFD256}"/>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graphicFrame>
        <p:nvGraphicFramePr>
          <p:cNvPr id="14" name="Диаграмма 13">
            <a:extLst>
              <a:ext uri="{FF2B5EF4-FFF2-40B4-BE49-F238E27FC236}">
                <a16:creationId xmlns:a16="http://schemas.microsoft.com/office/drawing/2014/main" id="{F7929960-A674-4924-8C21-C26539233018}"/>
              </a:ext>
            </a:extLst>
          </p:cNvPr>
          <p:cNvGraphicFramePr/>
          <p:nvPr>
            <p:extLst>
              <p:ext uri="{D42A27DB-BD31-4B8C-83A1-F6EECF244321}">
                <p14:modId xmlns:p14="http://schemas.microsoft.com/office/powerpoint/2010/main" val="19984305"/>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Диаграмма 14">
            <a:extLst>
              <a:ext uri="{FF2B5EF4-FFF2-40B4-BE49-F238E27FC236}">
                <a16:creationId xmlns:a16="http://schemas.microsoft.com/office/drawing/2014/main" id="{B71E9ED5-02BA-49C6-A1A3-D51461A7D958}"/>
              </a:ext>
            </a:extLst>
          </p:cNvPr>
          <p:cNvGraphicFramePr/>
          <p:nvPr>
            <p:extLst>
              <p:ext uri="{D42A27DB-BD31-4B8C-83A1-F6EECF244321}">
                <p14:modId xmlns:p14="http://schemas.microsoft.com/office/powerpoint/2010/main" val="1992517305"/>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69204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lstStyle/>
          <a:p>
            <a:r>
              <a:rPr lang="ru-RU" dirty="0"/>
              <a:t>Достижение планируемых результатов</a:t>
            </a:r>
          </a:p>
        </p:txBody>
      </p:sp>
      <p:sp>
        <p:nvSpPr>
          <p:cNvPr id="8" name="TextBox 7">
            <a:extLst>
              <a:ext uri="{FF2B5EF4-FFF2-40B4-BE49-F238E27FC236}">
                <a16:creationId xmlns:a16="http://schemas.microsoft.com/office/drawing/2014/main" id="{9D97D4D3-8200-4ED0-9B0C-8561A5FD1C0E}"/>
              </a:ext>
            </a:extLst>
          </p:cNvPr>
          <p:cNvSpPr txBox="1"/>
          <p:nvPr/>
        </p:nvSpPr>
        <p:spPr>
          <a:xfrm>
            <a:off x="10272584" y="29739"/>
            <a:ext cx="1919417"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Литература, 10 класс</a:t>
            </a:r>
          </a:p>
        </p:txBody>
      </p:sp>
      <p:pic>
        <p:nvPicPr>
          <p:cNvPr id="14" name="Рисунок 13">
            <a:extLst>
              <a:ext uri="{FF2B5EF4-FFF2-40B4-BE49-F238E27FC236}">
                <a16:creationId xmlns:a16="http://schemas.microsoft.com/office/drawing/2014/main" id="{E2D9526B-F9D3-4050-B29E-00B3E7873021}"/>
              </a:ext>
            </a:extLst>
          </p:cNvPr>
          <p:cNvPicPr>
            <a:picLocks noChangeAspect="1"/>
          </p:cNvPicPr>
          <p:nvPr/>
        </p:nvPicPr>
        <p:blipFill rotWithShape="1">
          <a:blip r:embed="rId2">
            <a:extLst>
              <a:ext uri="{28A0092B-C50C-407E-A947-70E740481C1C}">
                <a14:useLocalDpi xmlns:a14="http://schemas.microsoft.com/office/drawing/2010/main" val="0"/>
              </a:ext>
            </a:extLst>
          </a:blip>
          <a:srcRect t="8975"/>
          <a:stretch/>
        </p:blipFill>
        <p:spPr>
          <a:xfrm>
            <a:off x="1812022" y="1389529"/>
            <a:ext cx="8533249" cy="5178271"/>
          </a:xfrm>
          <a:prstGeom prst="rect">
            <a:avLst/>
          </a:prstGeom>
        </p:spPr>
      </p:pic>
    </p:spTree>
    <p:extLst>
      <p:ext uri="{BB962C8B-B14F-4D97-AF65-F5344CB8AC3E}">
        <p14:creationId xmlns:p14="http://schemas.microsoft.com/office/powerpoint/2010/main" val="312821656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1B336923-EAF2-47E6-B230-96343FBAD4AD}"/>
              </a:ext>
            </a:extLst>
          </p:cNvPr>
          <p:cNvSpPr txBox="1"/>
          <p:nvPr/>
        </p:nvSpPr>
        <p:spPr>
          <a:xfrm>
            <a:off x="10272584" y="29739"/>
            <a:ext cx="1919417"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Литература, 10 класс</a:t>
            </a:r>
          </a:p>
        </p:txBody>
      </p:sp>
      <p:graphicFrame>
        <p:nvGraphicFramePr>
          <p:cNvPr id="7" name="Диаграмма 6">
            <a:extLst>
              <a:ext uri="{FF2B5EF4-FFF2-40B4-BE49-F238E27FC236}">
                <a16:creationId xmlns:a16="http://schemas.microsoft.com/office/drawing/2014/main" id="{E00E8B13-7267-4529-847D-31541900BB5C}"/>
              </a:ext>
            </a:extLst>
          </p:cNvPr>
          <p:cNvGraphicFramePr>
            <a:graphicFrameLocks/>
          </p:cNvGraphicFramePr>
          <p:nvPr>
            <p:extLst>
              <p:ext uri="{D42A27DB-BD31-4B8C-83A1-F6EECF244321}">
                <p14:modId xmlns:p14="http://schemas.microsoft.com/office/powerpoint/2010/main" val="4276851844"/>
              </p:ext>
            </p:extLst>
          </p:nvPr>
        </p:nvGraphicFramePr>
        <p:xfrm>
          <a:off x="907408" y="1000386"/>
          <a:ext cx="10979792" cy="56688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00227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E5567304-3441-4375-953D-C26BC642C8D4}"/>
              </a:ext>
            </a:extLst>
          </p:cNvPr>
          <p:cNvSpPr txBox="1"/>
          <p:nvPr/>
        </p:nvSpPr>
        <p:spPr>
          <a:xfrm>
            <a:off x="10272584" y="29739"/>
            <a:ext cx="1919417"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Литература, 10 класс</a:t>
            </a:r>
          </a:p>
        </p:txBody>
      </p:sp>
      <p:pic>
        <p:nvPicPr>
          <p:cNvPr id="14" name="Рисунок 13">
            <a:extLst>
              <a:ext uri="{FF2B5EF4-FFF2-40B4-BE49-F238E27FC236}">
                <a16:creationId xmlns:a16="http://schemas.microsoft.com/office/drawing/2014/main" id="{9CEE85A9-2E4A-4D9F-B538-4B9037140F8F}"/>
              </a:ext>
            </a:extLst>
          </p:cNvPr>
          <p:cNvPicPr>
            <a:picLocks noChangeAspect="1"/>
          </p:cNvPicPr>
          <p:nvPr/>
        </p:nvPicPr>
        <p:blipFill rotWithShape="1">
          <a:blip r:embed="rId2">
            <a:extLst>
              <a:ext uri="{28A0092B-C50C-407E-A947-70E740481C1C}">
                <a14:useLocalDpi xmlns:a14="http://schemas.microsoft.com/office/drawing/2010/main" val="0"/>
              </a:ext>
            </a:extLst>
          </a:blip>
          <a:srcRect l="-219" t="7766" r="219"/>
          <a:stretch/>
        </p:blipFill>
        <p:spPr>
          <a:xfrm>
            <a:off x="1987613" y="1056393"/>
            <a:ext cx="8707281" cy="5354054"/>
          </a:xfrm>
          <a:prstGeom prst="rect">
            <a:avLst/>
          </a:prstGeom>
        </p:spPr>
      </p:pic>
      <p:sp>
        <p:nvSpPr>
          <p:cNvPr id="15" name="Стрелка: пятиугольник 14">
            <a:extLst>
              <a:ext uri="{FF2B5EF4-FFF2-40B4-BE49-F238E27FC236}">
                <a16:creationId xmlns:a16="http://schemas.microsoft.com/office/drawing/2014/main" id="{A11FE310-DC37-49DA-A60C-5AD293776C5D}"/>
              </a:ext>
            </a:extLst>
          </p:cNvPr>
          <p:cNvSpPr/>
          <p:nvPr/>
        </p:nvSpPr>
        <p:spPr>
          <a:xfrm rot="5400000">
            <a:off x="9233940" y="82005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6" name="Стрелка: пятиугольник 15">
            <a:extLst>
              <a:ext uri="{FF2B5EF4-FFF2-40B4-BE49-F238E27FC236}">
                <a16:creationId xmlns:a16="http://schemas.microsoft.com/office/drawing/2014/main" id="{15E215B6-A232-4C29-9995-1EF75262A256}"/>
              </a:ext>
            </a:extLst>
          </p:cNvPr>
          <p:cNvSpPr/>
          <p:nvPr/>
        </p:nvSpPr>
        <p:spPr>
          <a:xfrm rot="5400000">
            <a:off x="8283681" y="820058"/>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6A89FAC2-5630-4D75-A300-651F71056AC8}"/>
              </a:ext>
            </a:extLst>
          </p:cNvPr>
          <p:cNvSpPr/>
          <p:nvPr/>
        </p:nvSpPr>
        <p:spPr>
          <a:xfrm rot="5400000">
            <a:off x="7246185" y="820058"/>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328262727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7" name="TextBox 6">
            <a:extLst>
              <a:ext uri="{FF2B5EF4-FFF2-40B4-BE49-F238E27FC236}">
                <a16:creationId xmlns:a16="http://schemas.microsoft.com/office/drawing/2014/main" id="{CA9D9185-E557-4935-A959-004219B67838}"/>
              </a:ext>
            </a:extLst>
          </p:cNvPr>
          <p:cNvSpPr txBox="1"/>
          <p:nvPr/>
        </p:nvSpPr>
        <p:spPr>
          <a:xfrm>
            <a:off x="10272584" y="29739"/>
            <a:ext cx="1919417"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Литература, 10 класс</a:t>
            </a:r>
          </a:p>
        </p:txBody>
      </p:sp>
      <p:pic>
        <p:nvPicPr>
          <p:cNvPr id="5" name="Рисунок 4">
            <a:extLst>
              <a:ext uri="{FF2B5EF4-FFF2-40B4-BE49-F238E27FC236}">
                <a16:creationId xmlns:a16="http://schemas.microsoft.com/office/drawing/2014/main" id="{42E8FF1E-D6B7-42C1-8120-CE05707CDB14}"/>
              </a:ext>
            </a:extLst>
          </p:cNvPr>
          <p:cNvPicPr>
            <a:picLocks noChangeAspect="1"/>
          </p:cNvPicPr>
          <p:nvPr/>
        </p:nvPicPr>
        <p:blipFill rotWithShape="1">
          <a:blip r:embed="rId2">
            <a:extLst>
              <a:ext uri="{28A0092B-C50C-407E-A947-70E740481C1C}">
                <a14:useLocalDpi xmlns:a14="http://schemas.microsoft.com/office/drawing/2010/main" val="0"/>
              </a:ext>
            </a:extLst>
          </a:blip>
          <a:srcRect t="13668"/>
          <a:stretch/>
        </p:blipFill>
        <p:spPr>
          <a:xfrm>
            <a:off x="2179215" y="1059481"/>
            <a:ext cx="7951016" cy="4576194"/>
          </a:xfrm>
          <a:prstGeom prst="rect">
            <a:avLst/>
          </a:prstGeom>
        </p:spPr>
      </p:pic>
    </p:spTree>
    <p:extLst>
      <p:ext uri="{BB962C8B-B14F-4D97-AF65-F5344CB8AC3E}">
        <p14:creationId xmlns:p14="http://schemas.microsoft.com/office/powerpoint/2010/main" val="2769304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8" name="TextBox 7">
            <a:extLst>
              <a:ext uri="{FF2B5EF4-FFF2-40B4-BE49-F238E27FC236}">
                <a16:creationId xmlns:a16="http://schemas.microsoft.com/office/drawing/2014/main" id="{A572FC66-5C51-4D68-8F77-432201BE3799}"/>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graphicFrame>
        <p:nvGraphicFramePr>
          <p:cNvPr id="5" name="Диаграмма 4">
            <a:extLst>
              <a:ext uri="{FF2B5EF4-FFF2-40B4-BE49-F238E27FC236}">
                <a16:creationId xmlns:a16="http://schemas.microsoft.com/office/drawing/2014/main" id="{7D3C61F6-3043-4750-BC03-8C4F4B187419}"/>
              </a:ext>
            </a:extLst>
          </p:cNvPr>
          <p:cNvGraphicFramePr>
            <a:graphicFrameLocks/>
          </p:cNvGraphicFramePr>
          <p:nvPr>
            <p:extLst>
              <p:ext uri="{D42A27DB-BD31-4B8C-83A1-F6EECF244321}">
                <p14:modId xmlns:p14="http://schemas.microsoft.com/office/powerpoint/2010/main" val="2131767095"/>
              </p:ext>
            </p:extLst>
          </p:nvPr>
        </p:nvGraphicFramePr>
        <p:xfrm>
          <a:off x="425778" y="1048731"/>
          <a:ext cx="11534158" cy="57197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877203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t>В ВПР по литературе в 10 классах принял участие </a:t>
            </a:r>
            <a:r>
              <a:rPr lang="ru-RU" sz="2800" b="1" dirty="0"/>
              <a:t>1911 </a:t>
            </a:r>
            <a:r>
              <a:rPr lang="ru-RU" sz="2800" dirty="0"/>
              <a:t>человек.</a:t>
            </a:r>
          </a:p>
          <a:p>
            <a:endParaRPr lang="ru-RU" sz="2800" dirty="0"/>
          </a:p>
          <a:p>
            <a:pPr marL="285750" indent="-285750">
              <a:buFont typeface="Courier New" panose="02070309020205020404" pitchFamily="49" charset="0"/>
              <a:buChar char="o"/>
            </a:pPr>
            <a:r>
              <a:rPr lang="ru-RU" sz="2800" dirty="0"/>
              <a:t>Не справился с  работой (получил «2») </a:t>
            </a:r>
            <a:r>
              <a:rPr lang="ru-RU" sz="2800" b="1" dirty="0"/>
              <a:t>221</a:t>
            </a:r>
            <a:r>
              <a:rPr lang="ru-RU" sz="2800" dirty="0"/>
              <a:t> участник (</a:t>
            </a:r>
            <a:r>
              <a:rPr lang="ru-RU" sz="2800" b="1" dirty="0"/>
              <a:t>11,56</a:t>
            </a:r>
            <a:r>
              <a:rPr lang="ru-RU" sz="2800" dirty="0"/>
              <a:t> %).</a:t>
            </a:r>
          </a:p>
          <a:p>
            <a:endParaRPr lang="ru-RU" sz="2800" dirty="0"/>
          </a:p>
          <a:p>
            <a:pPr marL="285750" indent="-285750">
              <a:buFont typeface="Courier New" panose="02070309020205020404" pitchFamily="49" charset="0"/>
              <a:buChar char="o"/>
            </a:pPr>
            <a:r>
              <a:rPr lang="ru-RU" sz="2800" b="1" dirty="0"/>
              <a:t>52,9</a:t>
            </a:r>
            <a:r>
              <a:rPr lang="ru-RU" sz="2800" dirty="0"/>
              <a:t> % участников показали качество знаний (получили «4» и «5») в  процессе выполнения работы.</a:t>
            </a:r>
          </a:p>
          <a:p>
            <a:endParaRPr lang="ru-RU" sz="2800" dirty="0"/>
          </a:p>
          <a:p>
            <a:pPr marL="285750" indent="-285750">
              <a:buFont typeface="Courier New" panose="02070309020205020404" pitchFamily="49" charset="0"/>
              <a:buChar char="o"/>
            </a:pPr>
            <a:r>
              <a:rPr lang="ru-RU" sz="2800" dirty="0"/>
              <a:t>Наибольшую сложность при выполнении работы вызвали задания              № </a:t>
            </a:r>
            <a:r>
              <a:rPr lang="ru-RU" sz="2800" b="1" dirty="0"/>
              <a:t>5К4, 9К2, 9К3.</a:t>
            </a:r>
            <a:endParaRPr lang="ru-RU" sz="2800" dirty="0"/>
          </a:p>
          <a:p>
            <a:endParaRPr lang="ru-RU" sz="2800" dirty="0">
              <a:latin typeface="+mn-lt"/>
            </a:endParaRPr>
          </a:p>
        </p:txBody>
      </p:sp>
      <p:sp>
        <p:nvSpPr>
          <p:cNvPr id="6" name="TextBox 5">
            <a:extLst>
              <a:ext uri="{FF2B5EF4-FFF2-40B4-BE49-F238E27FC236}">
                <a16:creationId xmlns:a16="http://schemas.microsoft.com/office/drawing/2014/main" id="{29B26E0B-5D90-4FFF-A203-410900C18667}"/>
              </a:ext>
            </a:extLst>
          </p:cNvPr>
          <p:cNvSpPr txBox="1"/>
          <p:nvPr/>
        </p:nvSpPr>
        <p:spPr>
          <a:xfrm>
            <a:off x="10272584" y="29739"/>
            <a:ext cx="1919417"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Литература, 10 класс</a:t>
            </a:r>
          </a:p>
        </p:txBody>
      </p:sp>
    </p:spTree>
    <p:extLst>
      <p:ext uri="{BB962C8B-B14F-4D97-AF65-F5344CB8AC3E}">
        <p14:creationId xmlns:p14="http://schemas.microsoft.com/office/powerpoint/2010/main" val="2073470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64694CC8-2AF8-4119-A93B-E839A76B6A23}"/>
              </a:ext>
            </a:extLst>
          </p:cNvPr>
          <p:cNvSpPr txBox="1"/>
          <p:nvPr/>
        </p:nvSpPr>
        <p:spPr>
          <a:xfrm>
            <a:off x="10562067" y="17520"/>
            <a:ext cx="1673215" cy="276999"/>
          </a:xfrm>
          <a:prstGeom prst="rect">
            <a:avLst/>
          </a:prstGeom>
          <a:noFill/>
        </p:spPr>
        <p:txBody>
          <a:bodyPr wrap="none" rtlCol="0">
            <a:spAutoFit/>
          </a:bodyPr>
          <a:lstStyle/>
          <a:p>
            <a:r>
              <a:rPr lang="ru-RU" sz="1200" dirty="0">
                <a:solidFill>
                  <a:schemeClr val="tx2">
                    <a:lumMod val="40000"/>
                    <a:lumOff val="60000"/>
                  </a:schemeClr>
                </a:solidFill>
              </a:rPr>
              <a:t>Русский язык,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7" name="Диаграмма 6">
            <a:extLst>
              <a:ext uri="{FF2B5EF4-FFF2-40B4-BE49-F238E27FC236}">
                <a16:creationId xmlns:a16="http://schemas.microsoft.com/office/drawing/2014/main" id="{3A308283-9714-4031-9AF4-385CEE7D7C82}"/>
              </a:ext>
            </a:extLst>
          </p:cNvPr>
          <p:cNvGraphicFramePr>
            <a:graphicFrameLocks/>
          </p:cNvGraphicFramePr>
          <p:nvPr>
            <p:extLst>
              <p:ext uri="{D42A27DB-BD31-4B8C-83A1-F6EECF244321}">
                <p14:modId xmlns:p14="http://schemas.microsoft.com/office/powerpoint/2010/main" val="2335518138"/>
              </p:ext>
            </p:extLst>
          </p:nvPr>
        </p:nvGraphicFramePr>
        <p:xfrm>
          <a:off x="109057" y="838899"/>
          <a:ext cx="11954311" cy="58974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17369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4" name="TextBox 13">
            <a:extLst>
              <a:ext uri="{FF2B5EF4-FFF2-40B4-BE49-F238E27FC236}">
                <a16:creationId xmlns:a16="http://schemas.microsoft.com/office/drawing/2014/main" id="{F756EAFA-1B79-4C08-BA41-CAA96A4F0EE1}"/>
              </a:ext>
            </a:extLst>
          </p:cNvPr>
          <p:cNvSpPr txBox="1"/>
          <p:nvPr/>
        </p:nvSpPr>
        <p:spPr>
          <a:xfrm>
            <a:off x="10562067" y="17520"/>
            <a:ext cx="1673215" cy="276999"/>
          </a:xfrm>
          <a:prstGeom prst="rect">
            <a:avLst/>
          </a:prstGeom>
          <a:noFill/>
        </p:spPr>
        <p:txBody>
          <a:bodyPr wrap="none" rtlCol="0">
            <a:spAutoFit/>
          </a:bodyPr>
          <a:lstStyle/>
          <a:p>
            <a:r>
              <a:rPr lang="ru-RU" sz="1200" dirty="0">
                <a:solidFill>
                  <a:schemeClr val="tx2">
                    <a:lumMod val="40000"/>
                    <a:lumOff val="60000"/>
                  </a:schemeClr>
                </a:solidFill>
              </a:rPr>
              <a:t>Русский язык,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13" name="Диаграмма 12">
            <a:extLst>
              <a:ext uri="{FF2B5EF4-FFF2-40B4-BE49-F238E27FC236}">
                <a16:creationId xmlns:a16="http://schemas.microsoft.com/office/drawing/2014/main" id="{5D9D093D-10DB-44FF-8BC1-1EF08B2E6972}"/>
              </a:ext>
            </a:extLst>
          </p:cNvPr>
          <p:cNvGraphicFramePr>
            <a:graphicFrameLocks/>
          </p:cNvGraphicFramePr>
          <p:nvPr>
            <p:extLst>
              <p:ext uri="{D42A27DB-BD31-4B8C-83A1-F6EECF244321}">
                <p14:modId xmlns:p14="http://schemas.microsoft.com/office/powerpoint/2010/main" val="4026634293"/>
              </p:ext>
            </p:extLst>
          </p:nvPr>
        </p:nvGraphicFramePr>
        <p:xfrm>
          <a:off x="822120" y="1691641"/>
          <a:ext cx="10638359" cy="4902105"/>
        </p:xfrm>
        <a:graphic>
          <a:graphicData uri="http://schemas.openxmlformats.org/drawingml/2006/chart">
            <c:chart xmlns:c="http://schemas.openxmlformats.org/drawingml/2006/chart" xmlns:r="http://schemas.openxmlformats.org/officeDocument/2006/relationships" r:id="rId2"/>
          </a:graphicData>
        </a:graphic>
      </p:graphicFrame>
      <p:sp>
        <p:nvSpPr>
          <p:cNvPr id="15" name="Стрелка: пятиугольник 14">
            <a:extLst>
              <a:ext uri="{FF2B5EF4-FFF2-40B4-BE49-F238E27FC236}">
                <a16:creationId xmlns:a16="http://schemas.microsoft.com/office/drawing/2014/main" id="{C22B8311-8BE2-44EA-B1FA-E5CEA9316754}"/>
              </a:ext>
            </a:extLst>
          </p:cNvPr>
          <p:cNvSpPr/>
          <p:nvPr/>
        </p:nvSpPr>
        <p:spPr>
          <a:xfrm rot="5400000">
            <a:off x="6190513" y="1345679"/>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
        <p:nvSpPr>
          <p:cNvPr id="16" name="Стрелка: пятиугольник 15">
            <a:extLst>
              <a:ext uri="{FF2B5EF4-FFF2-40B4-BE49-F238E27FC236}">
                <a16:creationId xmlns:a16="http://schemas.microsoft.com/office/drawing/2014/main" id="{91C39323-6446-4EA9-9EDE-0AB02A423BB0}"/>
              </a:ext>
            </a:extLst>
          </p:cNvPr>
          <p:cNvSpPr/>
          <p:nvPr/>
        </p:nvSpPr>
        <p:spPr>
          <a:xfrm rot="5400000">
            <a:off x="7585715" y="1345679"/>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CF386F99-B814-4DC0-A036-FAC5EDBD5E35}"/>
              </a:ext>
            </a:extLst>
          </p:cNvPr>
          <p:cNvSpPr/>
          <p:nvPr/>
        </p:nvSpPr>
        <p:spPr>
          <a:xfrm rot="5400000">
            <a:off x="9547705" y="1345680"/>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Tree>
    <p:extLst>
      <p:ext uri="{BB962C8B-B14F-4D97-AF65-F5344CB8AC3E}">
        <p14:creationId xmlns:p14="http://schemas.microsoft.com/office/powerpoint/2010/main" val="2419835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fontScale="90000"/>
          </a:bodyPr>
          <a:lstStyle/>
          <a:p>
            <a:r>
              <a:rPr lang="ru-RU" dirty="0"/>
              <a:t>Выполнение заданий группами участников, %</a:t>
            </a:r>
          </a:p>
        </p:txBody>
      </p:sp>
      <p:sp>
        <p:nvSpPr>
          <p:cNvPr id="7" name="TextBox 6">
            <a:extLst>
              <a:ext uri="{FF2B5EF4-FFF2-40B4-BE49-F238E27FC236}">
                <a16:creationId xmlns:a16="http://schemas.microsoft.com/office/drawing/2014/main" id="{ED1AEF89-7E89-4B74-8BE6-25F507722F17}"/>
              </a:ext>
            </a:extLst>
          </p:cNvPr>
          <p:cNvSpPr txBox="1"/>
          <p:nvPr/>
        </p:nvSpPr>
        <p:spPr>
          <a:xfrm>
            <a:off x="10562067" y="17520"/>
            <a:ext cx="1673215" cy="276999"/>
          </a:xfrm>
          <a:prstGeom prst="rect">
            <a:avLst/>
          </a:prstGeom>
          <a:noFill/>
        </p:spPr>
        <p:txBody>
          <a:bodyPr wrap="none" rtlCol="0">
            <a:spAutoFit/>
          </a:bodyPr>
          <a:lstStyle/>
          <a:p>
            <a:r>
              <a:rPr lang="ru-RU" sz="1200" dirty="0">
                <a:solidFill>
                  <a:schemeClr val="tx2">
                    <a:lumMod val="40000"/>
                    <a:lumOff val="60000"/>
                  </a:schemeClr>
                </a:solidFill>
              </a:rPr>
              <a:t>Русский язык,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pic>
        <p:nvPicPr>
          <p:cNvPr id="5" name="Рисунок 4">
            <a:extLst>
              <a:ext uri="{FF2B5EF4-FFF2-40B4-BE49-F238E27FC236}">
                <a16:creationId xmlns:a16="http://schemas.microsoft.com/office/drawing/2014/main" id="{DBAB4AFE-0323-42CF-861C-012DBECF9FE5}"/>
              </a:ext>
            </a:extLst>
          </p:cNvPr>
          <p:cNvPicPr>
            <a:picLocks noChangeAspect="1"/>
          </p:cNvPicPr>
          <p:nvPr/>
        </p:nvPicPr>
        <p:blipFill rotWithShape="1">
          <a:blip r:embed="rId2">
            <a:extLst>
              <a:ext uri="{28A0092B-C50C-407E-A947-70E740481C1C}">
                <a14:useLocalDpi xmlns:a14="http://schemas.microsoft.com/office/drawing/2010/main" val="0"/>
              </a:ext>
            </a:extLst>
          </a:blip>
          <a:srcRect t="14827"/>
          <a:stretch/>
        </p:blipFill>
        <p:spPr>
          <a:xfrm>
            <a:off x="2265026" y="1006679"/>
            <a:ext cx="8857027" cy="5029199"/>
          </a:xfrm>
          <a:prstGeom prst="rect">
            <a:avLst/>
          </a:prstGeom>
        </p:spPr>
      </p:pic>
    </p:spTree>
    <p:extLst>
      <p:ext uri="{BB962C8B-B14F-4D97-AF65-F5344CB8AC3E}">
        <p14:creationId xmlns:p14="http://schemas.microsoft.com/office/powerpoint/2010/main" val="3521358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A3ACFCFF-66AC-41A0-9472-899DA2FF8D90}"/>
              </a:ext>
            </a:extLst>
          </p:cNvPr>
          <p:cNvSpPr txBox="1"/>
          <p:nvPr/>
        </p:nvSpPr>
        <p:spPr>
          <a:xfrm>
            <a:off x="10562067" y="17520"/>
            <a:ext cx="1673215" cy="276999"/>
          </a:xfrm>
          <a:prstGeom prst="rect">
            <a:avLst/>
          </a:prstGeom>
          <a:noFill/>
        </p:spPr>
        <p:txBody>
          <a:bodyPr wrap="none" rtlCol="0">
            <a:spAutoFit/>
          </a:bodyPr>
          <a:lstStyle/>
          <a:p>
            <a:r>
              <a:rPr lang="ru-RU" sz="1200" dirty="0">
                <a:solidFill>
                  <a:schemeClr val="tx2">
                    <a:lumMod val="40000"/>
                    <a:lumOff val="60000"/>
                  </a:schemeClr>
                </a:solidFill>
              </a:rPr>
              <a:t>Русский язык,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5" name="Диаграмма 4">
            <a:extLst>
              <a:ext uri="{FF2B5EF4-FFF2-40B4-BE49-F238E27FC236}">
                <a16:creationId xmlns:a16="http://schemas.microsoft.com/office/drawing/2014/main" id="{3E94330E-4B78-4031-BE56-C1323B25FBE1}"/>
              </a:ext>
            </a:extLst>
          </p:cNvPr>
          <p:cNvGraphicFramePr>
            <a:graphicFrameLocks/>
          </p:cNvGraphicFramePr>
          <p:nvPr>
            <p:extLst>
              <p:ext uri="{D42A27DB-BD31-4B8C-83A1-F6EECF244321}">
                <p14:modId xmlns:p14="http://schemas.microsoft.com/office/powerpoint/2010/main" val="1064854838"/>
              </p:ext>
            </p:extLst>
          </p:nvPr>
        </p:nvGraphicFramePr>
        <p:xfrm>
          <a:off x="310393" y="768927"/>
          <a:ext cx="11769754" cy="59842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4387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t>В ВПР по русскому языку в 10 классах принял участие </a:t>
            </a:r>
            <a:r>
              <a:rPr lang="ru-RU" sz="2800" b="1" dirty="0"/>
              <a:t>7371 </a:t>
            </a:r>
            <a:r>
              <a:rPr lang="ru-RU" sz="2800" dirty="0"/>
              <a:t>человек.</a:t>
            </a:r>
          </a:p>
          <a:p>
            <a:endParaRPr lang="ru-RU" sz="2800" dirty="0"/>
          </a:p>
          <a:p>
            <a:pPr marL="285750" indent="-285750">
              <a:buFont typeface="Courier New" panose="02070309020205020404" pitchFamily="49" charset="0"/>
              <a:buChar char="o"/>
            </a:pPr>
            <a:r>
              <a:rPr lang="ru-RU" sz="2800" dirty="0"/>
              <a:t>Не справились с  работой (получили «2») </a:t>
            </a:r>
            <a:r>
              <a:rPr lang="ru-RU" sz="2800" b="1" dirty="0"/>
              <a:t>553 </a:t>
            </a:r>
            <a:r>
              <a:rPr lang="ru-RU" sz="2800" dirty="0"/>
              <a:t>участника (</a:t>
            </a:r>
            <a:r>
              <a:rPr lang="ru-RU" sz="2800" b="1" dirty="0"/>
              <a:t>7,5</a:t>
            </a:r>
            <a:r>
              <a:rPr lang="ru-RU" sz="2800" dirty="0"/>
              <a:t>%).</a:t>
            </a:r>
          </a:p>
          <a:p>
            <a:endParaRPr lang="ru-RU" sz="2800" dirty="0"/>
          </a:p>
          <a:p>
            <a:pPr marL="285750" indent="-285750">
              <a:buFont typeface="Courier New" panose="02070309020205020404" pitchFamily="49" charset="0"/>
              <a:buChar char="o"/>
            </a:pPr>
            <a:r>
              <a:rPr lang="ru-RU" sz="2800" dirty="0"/>
              <a:t> </a:t>
            </a:r>
            <a:r>
              <a:rPr lang="ru-RU" sz="2800" b="1" dirty="0"/>
              <a:t>58,41 </a:t>
            </a:r>
            <a:r>
              <a:rPr lang="ru-RU" sz="2800" dirty="0"/>
              <a:t>% участников показали качество знаний (получили «4» и «5») в процессе выполнения работы.</a:t>
            </a:r>
          </a:p>
          <a:p>
            <a:endParaRPr lang="ru-RU" sz="2800" dirty="0"/>
          </a:p>
          <a:p>
            <a:pPr marL="285750" indent="-285750">
              <a:buFont typeface="Courier New" panose="02070309020205020404" pitchFamily="49" charset="0"/>
              <a:buChar char="o"/>
            </a:pPr>
            <a:r>
              <a:rPr lang="ru-RU" sz="2800" dirty="0"/>
              <a:t>Наибольшую сложность при выполнении работы вызвали задания                 № </a:t>
            </a:r>
            <a:r>
              <a:rPr lang="ru-RU" sz="2800" b="1" dirty="0"/>
              <a:t>4, 6К1, 7К1, 7К2.</a:t>
            </a:r>
            <a:endParaRPr lang="ru-RU" sz="2800" dirty="0"/>
          </a:p>
          <a:p>
            <a:endParaRPr lang="ru-RU" sz="2800" dirty="0"/>
          </a:p>
        </p:txBody>
      </p:sp>
      <p:sp>
        <p:nvSpPr>
          <p:cNvPr id="6" name="TextBox 5">
            <a:extLst>
              <a:ext uri="{FF2B5EF4-FFF2-40B4-BE49-F238E27FC236}">
                <a16:creationId xmlns:a16="http://schemas.microsoft.com/office/drawing/2014/main" id="{9A330809-48D7-467E-B1DA-DDEDAC33FB5D}"/>
              </a:ext>
            </a:extLst>
          </p:cNvPr>
          <p:cNvSpPr txBox="1"/>
          <p:nvPr/>
        </p:nvSpPr>
        <p:spPr>
          <a:xfrm>
            <a:off x="10562067" y="17520"/>
            <a:ext cx="1673215" cy="276999"/>
          </a:xfrm>
          <a:prstGeom prst="rect">
            <a:avLst/>
          </a:prstGeom>
          <a:noFill/>
        </p:spPr>
        <p:txBody>
          <a:bodyPr wrap="none" rtlCol="0">
            <a:spAutoFit/>
          </a:bodyPr>
          <a:lstStyle/>
          <a:p>
            <a:r>
              <a:rPr lang="ru-RU" sz="1200" dirty="0">
                <a:solidFill>
                  <a:schemeClr val="tx2">
                    <a:lumMod val="40000"/>
                    <a:lumOff val="60000"/>
                  </a:schemeClr>
                </a:solidFill>
              </a:rPr>
              <a:t>Русский язык,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4076174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математике</a:t>
            </a:r>
          </a:p>
        </p:txBody>
      </p:sp>
    </p:spTree>
    <p:extLst>
      <p:ext uri="{BB962C8B-B14F-4D97-AF65-F5344CB8AC3E}">
        <p14:creationId xmlns:p14="http://schemas.microsoft.com/office/powerpoint/2010/main" val="296802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7</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78760" y="2341046"/>
            <a:ext cx="3023852" cy="73166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16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08739" y="5200284"/>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a:t>
            </a:r>
          </a:p>
          <a:p>
            <a:pPr algn="ctr"/>
            <a:r>
              <a:rPr lang="ru-RU" dirty="0">
                <a:solidFill>
                  <a:schemeClr val="tx1"/>
                </a:solidFill>
              </a:rPr>
              <a:t>из двух части</a:t>
            </a:r>
          </a:p>
          <a:p>
            <a:pPr algn="ctr"/>
            <a:endParaRPr lang="ru-RU" dirty="0">
              <a:solidFill>
                <a:schemeClr val="tx1"/>
              </a:solidFill>
            </a:endParaRP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2866204" y="5954701"/>
            <a:ext cx="9089905" cy="84135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ru-RU" sz="1400" dirty="0">
                <a:solidFill>
                  <a:schemeClr val="tx1"/>
                </a:solidFill>
              </a:rPr>
              <a:t>Задания 13-17:</a:t>
            </a:r>
          </a:p>
          <a:p>
            <a:pPr>
              <a:lnSpc>
                <a:spcPct val="114000"/>
              </a:lnSpc>
            </a:pPr>
            <a:r>
              <a:rPr lang="ru-RU" sz="1400" dirty="0">
                <a:solidFill>
                  <a:schemeClr val="tx1"/>
                </a:solidFill>
              </a:rPr>
              <a:t>13, 14, 16, 17 – полное решение, т.е. последовательность действий и рассуждений</a:t>
            </a:r>
          </a:p>
          <a:p>
            <a:pPr>
              <a:lnSpc>
                <a:spcPct val="114000"/>
              </a:lnSpc>
            </a:pPr>
            <a:r>
              <a:rPr lang="ru-RU" sz="1400" dirty="0">
                <a:solidFill>
                  <a:schemeClr val="tx1"/>
                </a:solidFill>
              </a:rPr>
              <a:t>15 – график функции и ответ на вопрос задачи </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6</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22</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78760" y="3149948"/>
            <a:ext cx="3023852" cy="70995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2260891476"/>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0-5</a:t>
                      </a:r>
                    </a:p>
                  </a:txBody>
                  <a:tcPr anchor="ctr"/>
                </a:tc>
                <a:tc>
                  <a:txBody>
                    <a:bodyPr/>
                    <a:lstStyle/>
                    <a:p>
                      <a:pPr algn="ctr"/>
                      <a:r>
                        <a:rPr lang="ru-RU" sz="1600" dirty="0"/>
                        <a:t>6-11</a:t>
                      </a:r>
                    </a:p>
                  </a:txBody>
                  <a:tcPr anchor="ctr"/>
                </a:tc>
                <a:tc>
                  <a:txBody>
                    <a:bodyPr/>
                    <a:lstStyle/>
                    <a:p>
                      <a:pPr algn="ctr"/>
                      <a:r>
                        <a:rPr lang="ru-RU" sz="1600" dirty="0"/>
                        <a:t>12-17</a:t>
                      </a:r>
                    </a:p>
                  </a:txBody>
                  <a:tcPr anchor="ctr"/>
                </a:tc>
                <a:tc>
                  <a:txBody>
                    <a:bodyPr/>
                    <a:lstStyle/>
                    <a:p>
                      <a:pPr algn="ctr"/>
                      <a:r>
                        <a:rPr lang="ru-RU" sz="1600" dirty="0"/>
                        <a:t>18-22</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22149" y="5662532"/>
            <a:ext cx="854002"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2" name="Прямоугольник: скругленные углы 21">
            <a:extLst>
              <a:ext uri="{FF2B5EF4-FFF2-40B4-BE49-F238E27FC236}">
                <a16:creationId xmlns:a16="http://schemas.microsoft.com/office/drawing/2014/main" id="{5E9AC808-ED66-4CE9-8380-7389510699E6}"/>
              </a:ext>
            </a:extLst>
          </p:cNvPr>
          <p:cNvSpPr/>
          <p:nvPr/>
        </p:nvSpPr>
        <p:spPr>
          <a:xfrm>
            <a:off x="2866204" y="5015028"/>
            <a:ext cx="9089905" cy="851981"/>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endParaRPr lang="ru-RU" sz="1400" dirty="0">
              <a:solidFill>
                <a:schemeClr val="tx1"/>
              </a:solidFill>
            </a:endParaRPr>
          </a:p>
          <a:p>
            <a:pPr>
              <a:lnSpc>
                <a:spcPct val="114000"/>
              </a:lnSpc>
            </a:pPr>
            <a:r>
              <a:rPr lang="ru-RU" sz="1400" dirty="0">
                <a:solidFill>
                  <a:schemeClr val="tx1"/>
                </a:solidFill>
              </a:rPr>
              <a:t>Задания 1-12:</a:t>
            </a:r>
          </a:p>
          <a:p>
            <a:pPr>
              <a:lnSpc>
                <a:spcPct val="114000"/>
              </a:lnSpc>
            </a:pPr>
            <a:r>
              <a:rPr lang="ru-RU" sz="1400" dirty="0">
                <a:solidFill>
                  <a:schemeClr val="tx1"/>
                </a:solidFill>
              </a:rPr>
              <a:t>1-12 – запись ответа</a:t>
            </a:r>
          </a:p>
          <a:p>
            <a:endParaRPr lang="ru-RU" sz="1400" dirty="0">
              <a:solidFill>
                <a:schemeClr val="tx1"/>
              </a:solidFill>
            </a:endParaRPr>
          </a:p>
        </p:txBody>
      </p:sp>
      <p:sp>
        <p:nvSpPr>
          <p:cNvPr id="23" name="TextBox 22">
            <a:extLst>
              <a:ext uri="{FF2B5EF4-FFF2-40B4-BE49-F238E27FC236}">
                <a16:creationId xmlns:a16="http://schemas.microsoft.com/office/drawing/2014/main" id="{C3DCE9BB-F4CF-4B95-91A6-92B2AC950244}"/>
              </a:ext>
            </a:extLst>
          </p:cNvPr>
          <p:cNvSpPr txBox="1"/>
          <p:nvPr/>
        </p:nvSpPr>
        <p:spPr>
          <a:xfrm>
            <a:off x="10662222" y="19936"/>
            <a:ext cx="1608325"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2616580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7" name="TextBox 6">
            <a:extLst>
              <a:ext uri="{FF2B5EF4-FFF2-40B4-BE49-F238E27FC236}">
                <a16:creationId xmlns:a16="http://schemas.microsoft.com/office/drawing/2014/main" id="{23FEC020-00BD-4617-8E7A-8B1C5424574D}"/>
              </a:ext>
            </a:extLst>
          </p:cNvPr>
          <p:cNvSpPr txBox="1"/>
          <p:nvPr/>
        </p:nvSpPr>
        <p:spPr>
          <a:xfrm>
            <a:off x="10662222" y="19936"/>
            <a:ext cx="1608325"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8" name="Таблица 7">
            <a:extLst>
              <a:ext uri="{FF2B5EF4-FFF2-40B4-BE49-F238E27FC236}">
                <a16:creationId xmlns:a16="http://schemas.microsoft.com/office/drawing/2014/main" id="{EA07EA0D-CA0F-4299-8973-77836672BAAD}"/>
              </a:ext>
            </a:extLst>
          </p:cNvPr>
          <p:cNvGraphicFramePr>
            <a:graphicFrameLocks noGrp="1"/>
          </p:cNvGraphicFramePr>
          <p:nvPr>
            <p:extLst>
              <p:ext uri="{D42A27DB-BD31-4B8C-83A1-F6EECF244321}">
                <p14:modId xmlns:p14="http://schemas.microsoft.com/office/powerpoint/2010/main" val="1520733707"/>
              </p:ext>
            </p:extLst>
          </p:nvPr>
        </p:nvGraphicFramePr>
        <p:xfrm>
          <a:off x="125468" y="725181"/>
          <a:ext cx="11760989" cy="6155599"/>
        </p:xfrm>
        <a:graphic>
          <a:graphicData uri="http://schemas.openxmlformats.org/drawingml/2006/table">
            <a:tbl>
              <a:tblPr firstRow="1" firstCol="1" lastRow="1" lastCol="1" bandRow="1" bandCol="1">
                <a:tableStyleId>{5940675A-B579-460E-94D1-54222C63F5DA}</a:tableStyleId>
              </a:tblPr>
              <a:tblGrid>
                <a:gridCol w="474607">
                  <a:extLst>
                    <a:ext uri="{9D8B030D-6E8A-4147-A177-3AD203B41FA5}">
                      <a16:colId xmlns:a16="http://schemas.microsoft.com/office/drawing/2014/main" val="3371003209"/>
                    </a:ext>
                  </a:extLst>
                </a:gridCol>
                <a:gridCol w="11286382">
                  <a:extLst>
                    <a:ext uri="{9D8B030D-6E8A-4147-A177-3AD203B41FA5}">
                      <a16:colId xmlns:a16="http://schemas.microsoft.com/office/drawing/2014/main" val="1794966923"/>
                    </a:ext>
                  </a:extLst>
                </a:gridCol>
              </a:tblGrid>
              <a:tr h="350584">
                <a:tc>
                  <a:txBody>
                    <a:bodyPr/>
                    <a:lstStyle/>
                    <a:p>
                      <a:pPr marL="67945" marR="49530" algn="ctr">
                        <a:lnSpc>
                          <a:spcPct val="100000"/>
                        </a:lnSpc>
                        <a:spcAft>
                          <a:spcPts val="0"/>
                        </a:spcAft>
                      </a:pPr>
                      <a:r>
                        <a:rPr lang="ru-RU" sz="1100" b="1" dirty="0">
                          <a:effectLst/>
                          <a:latin typeface="Times New Roman" panose="02020603050405020304" pitchFamily="18" charset="0"/>
                          <a:cs typeface="Times New Roman" panose="02020603050405020304" pitchFamily="18" charset="0"/>
                        </a:rPr>
                        <a:t>№ п/п</a:t>
                      </a:r>
                      <a:endPar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100" b="1" dirty="0">
                          <a:effectLst/>
                          <a:latin typeface="Times New Roman" panose="02020603050405020304" pitchFamily="18" charset="0"/>
                          <a:cs typeface="Times New Roman" panose="02020603050405020304" pitchFamily="18" charset="0"/>
                        </a:rPr>
                        <a:t>Блоки </a:t>
                      </a:r>
                      <a:r>
                        <a:rPr lang="ru-RU" sz="1100" b="1" dirty="0" err="1">
                          <a:effectLst/>
                          <a:latin typeface="Times New Roman" panose="02020603050405020304" pitchFamily="18" charset="0"/>
                          <a:cs typeface="Times New Roman" panose="02020603050405020304" pitchFamily="18" charset="0"/>
                        </a:rPr>
                        <a:t>ПООП</a:t>
                      </a:r>
                      <a:r>
                        <a:rPr lang="ru-RU" sz="1100" b="1" dirty="0">
                          <a:effectLst/>
                          <a:latin typeface="Times New Roman" panose="02020603050405020304" pitchFamily="18" charset="0"/>
                          <a:cs typeface="Times New Roman" panose="02020603050405020304" pitchFamily="18" charset="0"/>
                        </a:rPr>
                        <a:t> : выпускник научится / получит возможность научиться или проверяемые требования (умения) в соответствии с </a:t>
                      </a:r>
                      <a:r>
                        <a:rPr lang="ru-RU" sz="1100" b="1" dirty="0" err="1">
                          <a:effectLst/>
                          <a:latin typeface="Times New Roman" panose="02020603050405020304" pitchFamily="18" charset="0"/>
                          <a:cs typeface="Times New Roman" panose="02020603050405020304" pitchFamily="18" charset="0"/>
                        </a:rPr>
                        <a:t>ФГОС</a:t>
                      </a:r>
                      <a:endPar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174255">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Оперировать понятиями: рациональное и действительное число, обыкновенная и десятичная дробь, проценты</a:t>
                      </a:r>
                    </a:p>
                  </a:txBody>
                  <a:tcPr marL="9525" marR="9525" marT="9525" marB="0" anchor="ctr"/>
                </a:tc>
                <a:extLst>
                  <a:ext uri="{0D108BD9-81ED-4DB2-BD59-A6C34878D82A}">
                    <a16:rowId xmlns:a16="http://schemas.microsoft.com/office/drawing/2014/main" val="1316804931"/>
                  </a:ext>
                </a:extLst>
              </a:tr>
              <a:tr h="312257">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Оперировать понятиями: степень с целым показателем, стандартная форма записи действительного числа, корень натуральной степени; использовать подходящую форму записи действительных чисел для решения практических задач и представления данных</a:t>
                      </a:r>
                    </a:p>
                  </a:txBody>
                  <a:tcPr marL="9525" marR="9525" marT="9525" marB="0" anchor="ctr"/>
                </a:tc>
                <a:extLst>
                  <a:ext uri="{0D108BD9-81ED-4DB2-BD59-A6C34878D82A}">
                    <a16:rowId xmlns:a16="http://schemas.microsoft.com/office/drawing/2014/main" val="2519602564"/>
                  </a:ext>
                </a:extLst>
              </a:tr>
              <a:tr h="174255">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Оперировать понятиями: синус, косинус и тангенс произвольного угла; использовать запись произвольного угла через обратные тригонометрические функции </a:t>
                      </a:r>
                    </a:p>
                  </a:txBody>
                  <a:tcPr marL="9525" marR="9525" marT="9525" marB="0" anchor="ctr"/>
                </a:tc>
                <a:extLst>
                  <a:ext uri="{0D108BD9-81ED-4DB2-BD59-A6C34878D82A}">
                    <a16:rowId xmlns:a16="http://schemas.microsoft.com/office/drawing/2014/main" val="1679355219"/>
                  </a:ext>
                </a:extLst>
              </a:tr>
              <a:tr h="312257">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Оперировать понятиями: последовательность, арифметическая и геометрическая прогрессии. Оперировать понятиями: бесконечно убывающая геометрическая прогрессия, сумма бесконечно убывающей геометрической прогрессии</a:t>
                      </a:r>
                    </a:p>
                  </a:txBody>
                  <a:tcPr marL="9525" marR="9525" marT="9525" marB="0" anchor="ctr"/>
                </a:tc>
                <a:extLst>
                  <a:ext uri="{0D108BD9-81ED-4DB2-BD59-A6C34878D82A}">
                    <a16:rowId xmlns:a16="http://schemas.microsoft.com/office/drawing/2014/main" val="2510523923"/>
                  </a:ext>
                </a:extLst>
              </a:tr>
              <a:tr h="463654">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Применять полученные знания на практике: анализировать реальные ситуации и применять изученные понятия в процессе поиска решения математически сформулированной проблемы; моделировать реальные ситуации на языке геометрии; исследовать построенные модели с использованием геометрических понятий и теорем, аппарата алгебры; решать практические задачи, связанные с нахождением геометрических величин</a:t>
                      </a:r>
                    </a:p>
                  </a:txBody>
                  <a:tcPr marL="9525" marR="9525" marT="9525" marB="0" anchor="ctr"/>
                </a:tc>
                <a:extLst>
                  <a:ext uri="{0D108BD9-81ED-4DB2-BD59-A6C34878D82A}">
                    <a16:rowId xmlns:a16="http://schemas.microsoft.com/office/drawing/2014/main" val="90867957"/>
                  </a:ext>
                </a:extLst>
              </a:tr>
              <a:tr h="312257">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Оперировать понятиями: случайный эксперимент (опыт) и случайное событие, элементарное событие (элементарный исход) случайного опыта; находить вероятности в опытах с равновозможными случайными событиями; находить и сравнивать вероятности событий в изученных случайных экспериментах</a:t>
                      </a:r>
                    </a:p>
                  </a:txBody>
                  <a:tcPr marL="9525" marR="9525" marT="9525" marB="0" anchor="ctr"/>
                </a:tc>
                <a:extLst>
                  <a:ext uri="{0D108BD9-81ED-4DB2-BD59-A6C34878D82A}">
                    <a16:rowId xmlns:a16="http://schemas.microsoft.com/office/drawing/2014/main" val="1016968410"/>
                  </a:ext>
                </a:extLst>
              </a:tr>
              <a:tr h="174255">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теоретико-множественный аппарат для описания реальных процессов и явлений, при решении задач из других учебных предметов</a:t>
                      </a:r>
                    </a:p>
                  </a:txBody>
                  <a:tcPr marL="9525" marR="9525" marT="9525" marB="0" anchor="ctr"/>
                </a:tc>
                <a:extLst>
                  <a:ext uri="{0D108BD9-81ED-4DB2-BD59-A6C34878D82A}">
                    <a16:rowId xmlns:a16="http://schemas.microsoft.com/office/drawing/2014/main" val="27220648"/>
                  </a:ext>
                </a:extLst>
              </a:tr>
              <a:tr h="174255">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Строить и читать графики линейной функции, квадратичной функции, степенной функции с целым показателем</a:t>
                      </a:r>
                    </a:p>
                  </a:txBody>
                  <a:tcPr marL="9525" marR="9525" marT="9525" marB="0" anchor="ctr"/>
                </a:tc>
                <a:extLst>
                  <a:ext uri="{0D108BD9-81ED-4DB2-BD59-A6C34878D82A}">
                    <a16:rowId xmlns:a16="http://schemas.microsoft.com/office/drawing/2014/main" val="3581229686"/>
                  </a:ext>
                </a:extLst>
              </a:tr>
              <a:tr h="174255">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Оперировать понятиями: условная вероятность, независимые события; находить вероятности с помощью правила умножения, дерева случайного опыта</a:t>
                      </a:r>
                    </a:p>
                  </a:txBody>
                  <a:tcPr marL="9525" marR="9525" marT="9525" marB="0" anchor="ctr"/>
                </a:tc>
                <a:extLst>
                  <a:ext uri="{0D108BD9-81ED-4DB2-BD59-A6C34878D82A}">
                    <a16:rowId xmlns:a16="http://schemas.microsoft.com/office/drawing/2014/main" val="3042111620"/>
                  </a:ext>
                </a:extLst>
              </a:tr>
              <a:tr h="174255">
                <a:tc>
                  <a:txBody>
                    <a:bodyPr/>
                    <a:lstStyle/>
                    <a:p>
                      <a:pPr marL="0" algn="ctr">
                        <a:lnSpc>
                          <a:spcPct val="100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Выполнять преобразования тригонометрических выражений и решать тригонометрические уравнения</a:t>
                      </a:r>
                    </a:p>
                  </a:txBody>
                  <a:tcPr marL="9525" marR="9525" marT="9525" marB="0" anchor="ctr"/>
                </a:tc>
                <a:extLst>
                  <a:ext uri="{0D108BD9-81ED-4DB2-BD59-A6C34878D82A}">
                    <a16:rowId xmlns:a16="http://schemas.microsoft.com/office/drawing/2014/main" val="1851672037"/>
                  </a:ext>
                </a:extLst>
              </a:tr>
              <a:tr h="463654">
                <a:tc>
                  <a:txBody>
                    <a:bodyPr/>
                    <a:lstStyle/>
                    <a:p>
                      <a:pPr marL="0" marR="130810" algn="ctr">
                        <a:lnSpc>
                          <a:spcPct val="100000"/>
                        </a:lnSpc>
                        <a:spcAft>
                          <a:spcPts val="0"/>
                        </a:spcAft>
                      </a:pPr>
                      <a:r>
                        <a:rPr lang="ru-RU" sz="1100" b="1"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Применять полученные знания на практике: анализировать реальные ситуации и применять изученные понятия в процессе поиска решения математически сформулированной проблемы; моделировать реальные ситуации на языке геометрии; исследовать построенные модели с использованием геометрических понятий и теорем, аппарата алгебры; решать практические задачи, связанные с нахождением геометрических величин</a:t>
                      </a:r>
                    </a:p>
                  </a:txBody>
                  <a:tcPr marL="9525" marR="9525" marT="9525" marB="0" anchor="ctr"/>
                </a:tc>
                <a:extLst>
                  <a:ext uri="{0D108BD9-81ED-4DB2-BD59-A6C34878D82A}">
                    <a16:rowId xmlns:a16="http://schemas.microsoft.com/office/drawing/2014/main" val="1769400083"/>
                  </a:ext>
                </a:extLst>
              </a:tr>
              <a:tr h="312257">
                <a:tc>
                  <a:txBody>
                    <a:bodyPr/>
                    <a:lstStyle/>
                    <a:p>
                      <a:pPr marL="0" marR="130810" algn="ctr">
                        <a:lnSpc>
                          <a:spcPct val="100000"/>
                        </a:lnSpc>
                        <a:spcAft>
                          <a:spcPts val="0"/>
                        </a:spcAft>
                      </a:pPr>
                      <a:r>
                        <a:rPr lang="ru-RU" sz="1100" b="1"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Оперировать понятиями: параллельность и перпендикулярность прямых и плоскостей. Классифицировать взаимное расположение прямых и плоскостей в пространстве. Оперировать понятиями: двугранный угол, грани двугранного угла, ребро двугранного угла, линейный угол двугранного угла, градусная мера двугранного угла</a:t>
                      </a:r>
                    </a:p>
                  </a:txBody>
                  <a:tcPr marL="9525" marR="9525" marT="9525" marB="0" anchor="ctr"/>
                </a:tc>
                <a:extLst>
                  <a:ext uri="{0D108BD9-81ED-4DB2-BD59-A6C34878D82A}">
                    <a16:rowId xmlns:a16="http://schemas.microsoft.com/office/drawing/2014/main" val="1102929384"/>
                  </a:ext>
                </a:extLst>
              </a:tr>
              <a:tr h="174255">
                <a:tc>
                  <a:txBody>
                    <a:bodyPr/>
                    <a:lstStyle/>
                    <a:p>
                      <a:pPr marL="0" marR="130810" algn="ctr">
                        <a:lnSpc>
                          <a:spcPct val="100000"/>
                        </a:lnSpc>
                        <a:spcAft>
                          <a:spcPts val="0"/>
                        </a:spcAft>
                      </a:pPr>
                      <a:r>
                        <a:rPr lang="ru-RU" sz="1100" b="1"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Выполнять преобразования тригонометрических выражений и решать тригонометрические уравнения</a:t>
                      </a:r>
                    </a:p>
                  </a:txBody>
                  <a:tcPr marL="9525" marR="9525" marT="9525" marB="0" anchor="ctr"/>
                </a:tc>
                <a:extLst>
                  <a:ext uri="{0D108BD9-81ED-4DB2-BD59-A6C34878D82A}">
                    <a16:rowId xmlns:a16="http://schemas.microsoft.com/office/drawing/2014/main" val="1442304703"/>
                  </a:ext>
                </a:extLst>
              </a:tr>
              <a:tr h="174255">
                <a:tc>
                  <a:txBody>
                    <a:bodyPr/>
                    <a:lstStyle/>
                    <a:p>
                      <a:pPr marL="0" marR="130810" algn="ctr">
                        <a:lnSpc>
                          <a:spcPct val="100000"/>
                        </a:lnSpc>
                        <a:spcAft>
                          <a:spcPts val="0"/>
                        </a:spcAft>
                      </a:pPr>
                      <a:r>
                        <a:rPr lang="ru-RU" sz="1100" b="1"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Выполнять преобразования целых, рациональных и иррациональных выражений и решать основные типы целых, рациональных и иррациональных уравнений и неравенств</a:t>
                      </a:r>
                    </a:p>
                  </a:txBody>
                  <a:tcPr marL="9525" marR="9525" marT="9525" marB="0" anchor="ctr"/>
                </a:tc>
                <a:extLst>
                  <a:ext uri="{0D108BD9-81ED-4DB2-BD59-A6C34878D82A}">
                    <a16:rowId xmlns:a16="http://schemas.microsoft.com/office/drawing/2014/main" val="2217835660"/>
                  </a:ext>
                </a:extLst>
              </a:tr>
              <a:tr h="174255">
                <a:tc>
                  <a:txBody>
                    <a:bodyPr/>
                    <a:lstStyle/>
                    <a:p>
                      <a:pPr marL="0" marR="130810" algn="ctr">
                        <a:lnSpc>
                          <a:spcPct val="100000"/>
                        </a:lnSpc>
                        <a:spcAft>
                          <a:spcPts val="0"/>
                        </a:spcAft>
                      </a:pPr>
                      <a:r>
                        <a:rPr lang="ru-RU" sz="1100" b="1"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графики функций для решения уравнений. Строить и читать графики линейной функции, квадратичной функции, степенной функции с целым показателем</a:t>
                      </a:r>
                    </a:p>
                  </a:txBody>
                  <a:tcPr marL="9525" marR="9525" marT="9525" marB="0" anchor="ctr"/>
                </a:tc>
                <a:extLst>
                  <a:ext uri="{0D108BD9-81ED-4DB2-BD59-A6C34878D82A}">
                    <a16:rowId xmlns:a16="http://schemas.microsoft.com/office/drawing/2014/main" val="1044928098"/>
                  </a:ext>
                </a:extLst>
              </a:tr>
              <a:tr h="917847">
                <a:tc>
                  <a:txBody>
                    <a:bodyPr/>
                    <a:lstStyle/>
                    <a:p>
                      <a:pPr marL="0" marR="130810" algn="ctr">
                        <a:lnSpc>
                          <a:spcPct val="100000"/>
                        </a:lnSpc>
                        <a:spcAft>
                          <a:spcPts val="0"/>
                        </a:spcAft>
                      </a:pPr>
                      <a:r>
                        <a:rPr lang="ru-RU" sz="1100" b="1"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на нахождение геометрических величин по образцам или алгоритмам, применяя известные аналитические методы при решении стандартных математических задач на вычисление расстояний между двумя точками, от точки до прямой, от точки до плоскости, между скрещивающимися прямыми. Решать задачи на нахождение геометрических величин по образцам или алгоритмам, применяя известные аналитические методы при решении стандартных математических задач на вычисление углов между скрещивающимися прямыми, углов между прямой и плоскостью, углов между плоскостями, двугранных углов. Вычислять объемы и площади поверхностей многогранников (призма, пирамида) с применением формул; вычислять соотношения между площадями поверхностей, объемами подобных многогранников. Применять геометрические факты для решения стереометрических задач, предполагающих несколько шагов решения, если условия применения заданы в явной форме</a:t>
                      </a:r>
                    </a:p>
                  </a:txBody>
                  <a:tcPr marL="9525" marR="9525" marT="9525" marB="0" anchor="ctr"/>
                </a:tc>
                <a:extLst>
                  <a:ext uri="{0D108BD9-81ED-4DB2-BD59-A6C34878D82A}">
                    <a16:rowId xmlns:a16="http://schemas.microsoft.com/office/drawing/2014/main" val="3506745247"/>
                  </a:ext>
                </a:extLst>
              </a:tr>
              <a:tr h="893023">
                <a:tc>
                  <a:txBody>
                    <a:bodyPr/>
                    <a:lstStyle/>
                    <a:p>
                      <a:pPr marL="0" marR="130810" algn="ctr">
                        <a:lnSpc>
                          <a:spcPct val="100000"/>
                        </a:lnSpc>
                        <a:spcAft>
                          <a:spcPts val="0"/>
                        </a:spcAft>
                      </a:pPr>
                      <a:r>
                        <a:rPr lang="ru-RU" sz="1100" b="1"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Оперировать понятиями: случайный эксперимент (опыт) и случайное событие, элементарное событие (элементарный исход) случайного опыта; находить вероятности в опытах с равновозможными случайными событиями, находить и сравнивать вероятности событий в изученных случайных экспериментах. Находить и формулировать события: пересечение и объединение данных событий, событие, противоположное данному событию; пользоваться диаграммами Эйлера и формулой сложения вероятностей при решении задач. Оперировать понятиями: условная вероятность, независимые события; находить вероятности с помощью правила умножения, дерева случайного опыта. Применять комбинаторное правило умножения при решении задач. Оперировать понятиями: испытание, независимые испытания, серия испытаний, успех и неудача; находить вероятности событий в серии независимых испытаний до первого успеха; находить вероятности событий в серии испытаний Бернулли</a:t>
                      </a:r>
                    </a:p>
                  </a:txBody>
                  <a:tcPr marL="9525" marR="9525" marT="9525" marB="0" anchor="ctr"/>
                </a:tc>
                <a:extLst>
                  <a:ext uri="{0D108BD9-81ED-4DB2-BD59-A6C34878D82A}">
                    <a16:rowId xmlns:a16="http://schemas.microsoft.com/office/drawing/2014/main" val="3342733546"/>
                  </a:ext>
                </a:extLst>
              </a:tr>
            </a:tbl>
          </a:graphicData>
        </a:graphic>
      </p:graphicFrame>
    </p:spTree>
    <p:extLst>
      <p:ext uri="{BB962C8B-B14F-4D97-AF65-F5344CB8AC3E}">
        <p14:creationId xmlns:p14="http://schemas.microsoft.com/office/powerpoint/2010/main" val="2567449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2000" b="1" dirty="0"/>
              <a:t>Доля участников по качеству знаний («4» + «5») по результатам ВПР в  2025-2026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423899679"/>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3612346647"/>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78D55C8-EDEB-472D-B72D-31B7BADC1E9F}"/>
              </a:ext>
            </a:extLst>
          </p:cNvPr>
          <p:cNvSpPr txBox="1"/>
          <p:nvPr/>
        </p:nvSpPr>
        <p:spPr>
          <a:xfrm>
            <a:off x="10662222" y="19936"/>
            <a:ext cx="1608325"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2969060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id="{BC378BAD-155E-DB7C-261D-1B9411CA07DF}"/>
              </a:ext>
            </a:extLst>
          </p:cNvPr>
          <p:cNvSpPr>
            <a:spLocks noGrp="1"/>
          </p:cNvSpPr>
          <p:nvPr>
            <p:ph idx="1"/>
          </p:nvPr>
        </p:nvSpPr>
        <p:spPr>
          <a:xfrm>
            <a:off x="820473" y="838899"/>
            <a:ext cx="10728960" cy="4594226"/>
          </a:xfrm>
        </p:spPr>
        <p:txBody>
          <a:bodyPr>
            <a:noAutofit/>
          </a:bodyPr>
          <a:lstStyle/>
          <a:p>
            <a:pPr algn="just">
              <a:spcBef>
                <a:spcPts val="0"/>
              </a:spcBef>
            </a:pPr>
            <a:endParaRPr lang="ru-RU" sz="2000" b="1" dirty="0"/>
          </a:p>
          <a:p>
            <a:pPr algn="just">
              <a:spcBef>
                <a:spcPts val="0"/>
              </a:spcBef>
            </a:pPr>
            <a:r>
              <a:rPr lang="ru-RU" sz="2000" b="1" dirty="0"/>
              <a:t>Основная цель ВПР</a:t>
            </a:r>
            <a:r>
              <a:rPr lang="ru-RU" sz="2000" dirty="0"/>
              <a:t> – мониторинг уровня знаний школьников и оценка качества образования по федеральным государственным образовательным стандартам.</a:t>
            </a:r>
          </a:p>
          <a:p>
            <a:pPr algn="just">
              <a:spcBef>
                <a:spcPts val="0"/>
              </a:spcBef>
            </a:pPr>
            <a:endParaRPr lang="ru-RU" sz="2000" b="1" dirty="0"/>
          </a:p>
          <a:p>
            <a:pPr algn="just">
              <a:spcBef>
                <a:spcPts val="0"/>
              </a:spcBef>
            </a:pPr>
            <a:r>
              <a:rPr lang="ru-RU" sz="2000" b="1" dirty="0"/>
              <a:t>Принципы ВПР</a:t>
            </a:r>
            <a:r>
              <a:rPr lang="ru-RU" sz="2000" dirty="0"/>
              <a:t> — новые технологии, которые обеспечивают единую работу учащихся всех школ страны, единая система проведения ВПР одновременно во всех учебных заведениях по единым комплектам документов с использованием единой системы оценки качества результата.</a:t>
            </a:r>
          </a:p>
          <a:p>
            <a:pPr algn="just">
              <a:spcBef>
                <a:spcPts val="0"/>
              </a:spcBef>
            </a:pPr>
            <a:endParaRPr lang="ru-RU" sz="2000" b="1" dirty="0"/>
          </a:p>
          <a:p>
            <a:pPr algn="just">
              <a:spcBef>
                <a:spcPts val="0"/>
              </a:spcBef>
            </a:pPr>
            <a:r>
              <a:rPr lang="ru-RU" sz="2000" b="1" dirty="0"/>
              <a:t>Задачи ВПР:</a:t>
            </a:r>
            <a:endParaRPr lang="ru-RU" sz="2000" dirty="0"/>
          </a:p>
          <a:p>
            <a:pPr algn="just">
              <a:spcBef>
                <a:spcPts val="0"/>
              </a:spcBef>
            </a:pPr>
            <a:r>
              <a:rPr lang="ru-RU" sz="2000" dirty="0"/>
              <a:t>- выявление сильных и слабых сторон в подаче материала по определенному предмету и корректировка обучающего процесса;</a:t>
            </a:r>
          </a:p>
          <a:p>
            <a:pPr algn="just">
              <a:spcBef>
                <a:spcPts val="0"/>
              </a:spcBef>
            </a:pPr>
            <a:r>
              <a:rPr lang="ru-RU" sz="2000" dirty="0"/>
              <a:t>- планирование процесса повышения квалификации педагогов на специальных курсах и семинарах;</a:t>
            </a:r>
          </a:p>
          <a:p>
            <a:pPr algn="just">
              <a:spcBef>
                <a:spcPts val="0"/>
              </a:spcBef>
            </a:pPr>
            <a:r>
              <a:rPr lang="ru-RU" sz="2000" dirty="0"/>
              <a:t>- определение для педагога и родителей образовательной траектории учащегося и текущего уровня образованности школы, класса, ученика по отношению к требованиям, установленным федеральными государственными образовательными стандартами.</a:t>
            </a:r>
          </a:p>
          <a:p>
            <a:pPr algn="ctr"/>
            <a:endParaRPr lang="en-US" sz="3200" dirty="0">
              <a:latin typeface="+mn-lt"/>
            </a:endParaRPr>
          </a:p>
          <a:p>
            <a:pPr algn="just"/>
            <a:endParaRPr lang="ru-RU" sz="3600" dirty="0">
              <a:latin typeface="+mn-lt"/>
            </a:endParaRPr>
          </a:p>
          <a:p>
            <a:pPr algn="just"/>
            <a:endParaRPr lang="ru-RU" sz="3600" dirty="0">
              <a:latin typeface="+mn-lt"/>
            </a:endParaRPr>
          </a:p>
        </p:txBody>
      </p:sp>
    </p:spTree>
    <p:extLst>
      <p:ext uri="{BB962C8B-B14F-4D97-AF65-F5344CB8AC3E}">
        <p14:creationId xmlns:p14="http://schemas.microsoft.com/office/powerpoint/2010/main" val="4198021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3" name="TextBox 12">
            <a:extLst>
              <a:ext uri="{FF2B5EF4-FFF2-40B4-BE49-F238E27FC236}">
                <a16:creationId xmlns:a16="http://schemas.microsoft.com/office/drawing/2014/main" id="{8A0FDFC5-1B1D-44AB-97F3-7E3AC426E973}"/>
              </a:ext>
            </a:extLst>
          </p:cNvPr>
          <p:cNvSpPr txBox="1"/>
          <p:nvPr/>
        </p:nvSpPr>
        <p:spPr>
          <a:xfrm>
            <a:off x="10662222" y="19936"/>
            <a:ext cx="1608325"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12" name="Диаграмма 11">
            <a:extLst>
              <a:ext uri="{FF2B5EF4-FFF2-40B4-BE49-F238E27FC236}">
                <a16:creationId xmlns:a16="http://schemas.microsoft.com/office/drawing/2014/main" id="{CBC8E71F-DC74-4B36-8269-60940044D517}"/>
              </a:ext>
            </a:extLst>
          </p:cNvPr>
          <p:cNvGraphicFramePr>
            <a:graphicFrameLocks/>
          </p:cNvGraphicFramePr>
          <p:nvPr>
            <p:extLst>
              <p:ext uri="{D42A27DB-BD31-4B8C-83A1-F6EECF244321}">
                <p14:modId xmlns:p14="http://schemas.microsoft.com/office/powerpoint/2010/main" val="3053108619"/>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4459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47B7166A-6CA4-4E3C-9A22-07A6372F56EB}"/>
              </a:ext>
            </a:extLst>
          </p:cNvPr>
          <p:cNvSpPr txBox="1"/>
          <p:nvPr/>
        </p:nvSpPr>
        <p:spPr>
          <a:xfrm>
            <a:off x="10662222" y="19936"/>
            <a:ext cx="1608325"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9" name="Диаграмма 8">
            <a:extLst>
              <a:ext uri="{FF2B5EF4-FFF2-40B4-BE49-F238E27FC236}">
                <a16:creationId xmlns:a16="http://schemas.microsoft.com/office/drawing/2014/main" id="{24DE5941-54BF-4FCF-ADAD-423D5424ED05}"/>
              </a:ext>
            </a:extLst>
          </p:cNvPr>
          <p:cNvGraphicFramePr>
            <a:graphicFrameLocks/>
          </p:cNvGraphicFramePr>
          <p:nvPr>
            <p:extLst>
              <p:ext uri="{D42A27DB-BD31-4B8C-83A1-F6EECF244321}">
                <p14:modId xmlns:p14="http://schemas.microsoft.com/office/powerpoint/2010/main" val="1624353513"/>
              </p:ext>
            </p:extLst>
          </p:nvPr>
        </p:nvGraphicFramePr>
        <p:xfrm>
          <a:off x="1204479" y="727364"/>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20465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FD005B7C-1974-476D-8F9E-5F113CC70A62}"/>
              </a:ext>
            </a:extLst>
          </p:cNvPr>
          <p:cNvSpPr txBox="1"/>
          <p:nvPr/>
        </p:nvSpPr>
        <p:spPr>
          <a:xfrm>
            <a:off x="10662222" y="19936"/>
            <a:ext cx="1608325"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14" name="Диаграмма 13">
            <a:extLst>
              <a:ext uri="{FF2B5EF4-FFF2-40B4-BE49-F238E27FC236}">
                <a16:creationId xmlns:a16="http://schemas.microsoft.com/office/drawing/2014/main" id="{532AE629-D809-4AE0-A66B-3A385A3EF8EB}"/>
              </a:ext>
            </a:extLst>
          </p:cNvPr>
          <p:cNvGraphicFramePr>
            <a:graphicFrameLocks/>
          </p:cNvGraphicFramePr>
          <p:nvPr>
            <p:extLst>
              <p:ext uri="{D42A27DB-BD31-4B8C-83A1-F6EECF244321}">
                <p14:modId xmlns:p14="http://schemas.microsoft.com/office/powerpoint/2010/main" val="4074220082"/>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15" name="Стрелка: пятиугольник 14">
            <a:extLst>
              <a:ext uri="{FF2B5EF4-FFF2-40B4-BE49-F238E27FC236}">
                <a16:creationId xmlns:a16="http://schemas.microsoft.com/office/drawing/2014/main" id="{50190A75-41A5-4FBE-9DBB-8DDF88C5773E}"/>
              </a:ext>
            </a:extLst>
          </p:cNvPr>
          <p:cNvSpPr/>
          <p:nvPr/>
        </p:nvSpPr>
        <p:spPr>
          <a:xfrm rot="5400000">
            <a:off x="9520811" y="135464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6" name="Стрелка: пятиугольник 15">
            <a:extLst>
              <a:ext uri="{FF2B5EF4-FFF2-40B4-BE49-F238E27FC236}">
                <a16:creationId xmlns:a16="http://schemas.microsoft.com/office/drawing/2014/main" id="{64B6E96E-88A5-4286-AA79-9E257ADCCFE1}"/>
              </a:ext>
            </a:extLst>
          </p:cNvPr>
          <p:cNvSpPr/>
          <p:nvPr/>
        </p:nvSpPr>
        <p:spPr>
          <a:xfrm rot="5400000">
            <a:off x="6598317" y="135464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4E9673C2-7A33-4C7D-A46A-2B1548001F05}"/>
              </a:ext>
            </a:extLst>
          </p:cNvPr>
          <p:cNvSpPr/>
          <p:nvPr/>
        </p:nvSpPr>
        <p:spPr>
          <a:xfrm rot="5400000">
            <a:off x="3675823" y="135464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13473021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7" name="TextBox 6">
            <a:extLst>
              <a:ext uri="{FF2B5EF4-FFF2-40B4-BE49-F238E27FC236}">
                <a16:creationId xmlns:a16="http://schemas.microsoft.com/office/drawing/2014/main" id="{C36FED1A-FC9B-4EA3-90E8-83A69DB22546}"/>
              </a:ext>
            </a:extLst>
          </p:cNvPr>
          <p:cNvSpPr txBox="1"/>
          <p:nvPr/>
        </p:nvSpPr>
        <p:spPr>
          <a:xfrm>
            <a:off x="10662222" y="19936"/>
            <a:ext cx="1608325"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pic>
        <p:nvPicPr>
          <p:cNvPr id="8" name="Рисунок 7">
            <a:extLst>
              <a:ext uri="{FF2B5EF4-FFF2-40B4-BE49-F238E27FC236}">
                <a16:creationId xmlns:a16="http://schemas.microsoft.com/office/drawing/2014/main" id="{B6F42B31-FB5D-4A93-83A5-C121BEAA2A52}"/>
              </a:ext>
            </a:extLst>
          </p:cNvPr>
          <p:cNvPicPr>
            <a:picLocks noChangeAspect="1"/>
          </p:cNvPicPr>
          <p:nvPr/>
        </p:nvPicPr>
        <p:blipFill rotWithShape="1">
          <a:blip r:embed="rId2">
            <a:extLst>
              <a:ext uri="{28A0092B-C50C-407E-A947-70E740481C1C}">
                <a14:useLocalDpi xmlns:a14="http://schemas.microsoft.com/office/drawing/2010/main" val="0"/>
              </a:ext>
            </a:extLst>
          </a:blip>
          <a:srcRect t="13995"/>
          <a:stretch/>
        </p:blipFill>
        <p:spPr>
          <a:xfrm>
            <a:off x="1976815" y="998289"/>
            <a:ext cx="9137073" cy="5238925"/>
          </a:xfrm>
          <a:prstGeom prst="rect">
            <a:avLst/>
          </a:prstGeom>
        </p:spPr>
      </p:pic>
    </p:spTree>
    <p:extLst>
      <p:ext uri="{BB962C8B-B14F-4D97-AF65-F5344CB8AC3E}">
        <p14:creationId xmlns:p14="http://schemas.microsoft.com/office/powerpoint/2010/main" val="2103747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4E457E34-7329-4A4C-A3F1-69EE56C48B44}"/>
              </a:ext>
            </a:extLst>
          </p:cNvPr>
          <p:cNvSpPr txBox="1"/>
          <p:nvPr/>
        </p:nvSpPr>
        <p:spPr>
          <a:xfrm>
            <a:off x="10662222" y="19936"/>
            <a:ext cx="1608325"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8" name="Диаграмма 7">
            <a:extLst>
              <a:ext uri="{FF2B5EF4-FFF2-40B4-BE49-F238E27FC236}">
                <a16:creationId xmlns:a16="http://schemas.microsoft.com/office/drawing/2014/main" id="{47D17D5C-D0BE-4E04-A119-4C768EF8E9C0}"/>
              </a:ext>
            </a:extLst>
          </p:cNvPr>
          <p:cNvGraphicFramePr>
            <a:graphicFrameLocks/>
          </p:cNvGraphicFramePr>
          <p:nvPr>
            <p:extLst>
              <p:ext uri="{D42A27DB-BD31-4B8C-83A1-F6EECF244321}">
                <p14:modId xmlns:p14="http://schemas.microsoft.com/office/powerpoint/2010/main" val="2514202818"/>
              </p:ext>
            </p:extLst>
          </p:nvPr>
        </p:nvGraphicFramePr>
        <p:xfrm>
          <a:off x="944706"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8088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a:noFill/>
        </p:spPr>
        <p:txBody>
          <a:bodyPr>
            <a:normAutofit/>
          </a:bodyPr>
          <a:lstStyle/>
          <a:p>
            <a:pPr marL="285750" indent="-285750">
              <a:buFont typeface="Courier New" panose="02070309020205020404" pitchFamily="49" charset="0"/>
              <a:buChar char="o"/>
            </a:pPr>
            <a:r>
              <a:rPr lang="ru-RU" sz="2800" dirty="0"/>
              <a:t>В ВПР по математике в 10 классах приняло участие </a:t>
            </a:r>
            <a:r>
              <a:rPr lang="ru-RU" sz="2800" b="1" dirty="0"/>
              <a:t>7432</a:t>
            </a:r>
            <a:r>
              <a:rPr lang="ru-RU" sz="2800" dirty="0"/>
              <a:t> человека.</a:t>
            </a:r>
          </a:p>
          <a:p>
            <a:endParaRPr lang="ru-RU" sz="2800" dirty="0"/>
          </a:p>
          <a:p>
            <a:pPr marL="285750" indent="-285750">
              <a:buFont typeface="Courier New" panose="02070309020205020404" pitchFamily="49" charset="0"/>
              <a:buChar char="o"/>
            </a:pPr>
            <a:r>
              <a:rPr lang="ru-RU" sz="2800" dirty="0"/>
              <a:t>Не справились с  работой (получили «2») </a:t>
            </a:r>
            <a:r>
              <a:rPr lang="ru-RU" sz="2800" b="1" dirty="0"/>
              <a:t>272</a:t>
            </a:r>
            <a:r>
              <a:rPr lang="ru-RU" sz="2800" dirty="0"/>
              <a:t> участника (</a:t>
            </a:r>
            <a:r>
              <a:rPr lang="ru-RU" sz="2800" b="1" dirty="0"/>
              <a:t>3,66</a:t>
            </a:r>
            <a:r>
              <a:rPr lang="ru-RU" sz="2800" dirty="0"/>
              <a:t>%).</a:t>
            </a:r>
          </a:p>
          <a:p>
            <a:endParaRPr lang="ru-RU" sz="2800" dirty="0"/>
          </a:p>
          <a:p>
            <a:pPr marL="285750" indent="-285750">
              <a:buFont typeface="Courier New" panose="02070309020205020404" pitchFamily="49" charset="0"/>
              <a:buChar char="o"/>
            </a:pPr>
            <a:r>
              <a:rPr lang="ru-RU" sz="2800" dirty="0"/>
              <a:t> </a:t>
            </a:r>
            <a:r>
              <a:rPr lang="ru-RU" sz="2800" b="1" dirty="0"/>
              <a:t>49,47 </a:t>
            </a:r>
            <a:r>
              <a:rPr lang="ru-RU" sz="2800" dirty="0"/>
              <a:t>% участников показали качество знаний (получили «4» и «5») в  процессе выполнения работы.</a:t>
            </a:r>
          </a:p>
          <a:p>
            <a:endParaRPr lang="ru-RU" sz="2800" dirty="0"/>
          </a:p>
          <a:p>
            <a:pPr marL="285750" indent="-285750">
              <a:buFont typeface="Courier New" panose="02070309020205020404" pitchFamily="49" charset="0"/>
              <a:buChar char="o"/>
            </a:pPr>
            <a:r>
              <a:rPr lang="ru-RU" sz="2800" dirty="0"/>
              <a:t>Наибольшую сложность при выполнении работы вызвали задания </a:t>
            </a:r>
            <a:br>
              <a:rPr lang="ru-RU" sz="2800" dirty="0"/>
            </a:br>
            <a:r>
              <a:rPr lang="ru-RU" sz="2800" dirty="0"/>
              <a:t>№ </a:t>
            </a:r>
            <a:r>
              <a:rPr lang="ru-RU" sz="2800" b="1" dirty="0"/>
              <a:t>8, 13, 14, 15, 16, 17.</a:t>
            </a:r>
          </a:p>
          <a:p>
            <a:endParaRPr lang="ru-RU" sz="2800" dirty="0"/>
          </a:p>
        </p:txBody>
      </p:sp>
      <p:sp>
        <p:nvSpPr>
          <p:cNvPr id="8" name="TextBox 7">
            <a:extLst>
              <a:ext uri="{FF2B5EF4-FFF2-40B4-BE49-F238E27FC236}">
                <a16:creationId xmlns:a16="http://schemas.microsoft.com/office/drawing/2014/main" id="{3837E06D-161C-4940-9AE4-F76AB4FED614}"/>
              </a:ext>
            </a:extLst>
          </p:cNvPr>
          <p:cNvSpPr txBox="1"/>
          <p:nvPr/>
        </p:nvSpPr>
        <p:spPr>
          <a:xfrm>
            <a:off x="10662222" y="19936"/>
            <a:ext cx="1608325"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2217852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latin typeface="+mn-lt"/>
              </a:rPr>
              <a:t>Основные результаты </a:t>
            </a:r>
          </a:p>
          <a:p>
            <a:pPr algn="ctr"/>
            <a:r>
              <a:rPr lang="ru-RU" sz="6600" b="1" dirty="0">
                <a:latin typeface="+mn-lt"/>
              </a:rPr>
              <a:t>по физике</a:t>
            </a:r>
          </a:p>
        </p:txBody>
      </p:sp>
    </p:spTree>
    <p:extLst>
      <p:ext uri="{BB962C8B-B14F-4D97-AF65-F5344CB8AC3E}">
        <p14:creationId xmlns:p14="http://schemas.microsoft.com/office/powerpoint/2010/main" val="2490706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05205"/>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3</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80098" y="2393669"/>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8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a:t>
            </a:r>
          </a:p>
          <a:p>
            <a:pPr algn="ctr"/>
            <a:r>
              <a:rPr lang="ru-RU" dirty="0">
                <a:solidFill>
                  <a:schemeClr val="tx1"/>
                </a:solidFill>
              </a:rPr>
              <a:t>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85639" y="5185292"/>
            <a:ext cx="8346230" cy="83856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dirty="0">
                <a:solidFill>
                  <a:schemeClr val="tx1"/>
                </a:solidFill>
              </a:rPr>
              <a:t>Задания 1-6:</a:t>
            </a:r>
          </a:p>
          <a:p>
            <a:r>
              <a:rPr lang="ru-RU" sz="1200" dirty="0">
                <a:solidFill>
                  <a:schemeClr val="tx1"/>
                </a:solidFill>
              </a:rPr>
              <a:t>1, 2, 4 – краткий ответ</a:t>
            </a:r>
          </a:p>
          <a:p>
            <a:r>
              <a:rPr lang="ru-RU" sz="1200" dirty="0">
                <a:solidFill>
                  <a:schemeClr val="tx1"/>
                </a:solidFill>
              </a:rPr>
              <a:t>3 - чертеж или рисунок</a:t>
            </a:r>
          </a:p>
          <a:p>
            <a:r>
              <a:rPr lang="ru-RU" sz="1200" dirty="0">
                <a:solidFill>
                  <a:schemeClr val="tx1"/>
                </a:solidFill>
              </a:rPr>
              <a:t>5, 6 – развернуая запись ответа</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6</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20</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958363789"/>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0-5</a:t>
                      </a:r>
                    </a:p>
                  </a:txBody>
                  <a:tcPr anchor="ctr"/>
                </a:tc>
                <a:tc>
                  <a:txBody>
                    <a:bodyPr/>
                    <a:lstStyle/>
                    <a:p>
                      <a:pPr algn="ctr"/>
                      <a:r>
                        <a:rPr lang="ru-RU" sz="1600" dirty="0"/>
                        <a:t>6-10</a:t>
                      </a:r>
                    </a:p>
                  </a:txBody>
                  <a:tcPr anchor="ctr"/>
                </a:tc>
                <a:tc>
                  <a:txBody>
                    <a:bodyPr/>
                    <a:lstStyle/>
                    <a:p>
                      <a:pPr algn="ctr"/>
                      <a:r>
                        <a:rPr lang="ru-RU" sz="1600" dirty="0"/>
                        <a:t>11-15</a:t>
                      </a:r>
                    </a:p>
                  </a:txBody>
                  <a:tcPr anchor="ctr"/>
                </a:tc>
                <a:tc>
                  <a:txBody>
                    <a:bodyPr/>
                    <a:lstStyle/>
                    <a:p>
                      <a:pPr algn="ctr"/>
                      <a:r>
                        <a:rPr lang="ru-RU" sz="1600" dirty="0"/>
                        <a:t>16-20</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2044533" y="5662534"/>
            <a:ext cx="1233610"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0900" y="735557"/>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2" name="Прямоугольник: скругленные углы 21">
            <a:extLst>
              <a:ext uri="{FF2B5EF4-FFF2-40B4-BE49-F238E27FC236}">
                <a16:creationId xmlns:a16="http://schemas.microsoft.com/office/drawing/2014/main" id="{DADB824C-EA30-41BE-9013-BE8BA8230F79}"/>
              </a:ext>
            </a:extLst>
          </p:cNvPr>
          <p:cNvSpPr/>
          <p:nvPr/>
        </p:nvSpPr>
        <p:spPr>
          <a:xfrm>
            <a:off x="1980097" y="3097329"/>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5 заданий повышенного уровня сложности</a:t>
            </a:r>
          </a:p>
        </p:txBody>
      </p:sp>
      <p:sp>
        <p:nvSpPr>
          <p:cNvPr id="19" name="TextBox 18">
            <a:extLst>
              <a:ext uri="{FF2B5EF4-FFF2-40B4-BE49-F238E27FC236}">
                <a16:creationId xmlns:a16="http://schemas.microsoft.com/office/drawing/2014/main" id="{C1FE5D67-1567-409B-BDED-97DCA1C7ED46}"/>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Физика,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
        <p:nvSpPr>
          <p:cNvPr id="23" name="Прямоугольник: скругленные углы 22">
            <a:extLst>
              <a:ext uri="{FF2B5EF4-FFF2-40B4-BE49-F238E27FC236}">
                <a16:creationId xmlns:a16="http://schemas.microsoft.com/office/drawing/2014/main" id="{06835232-D789-4658-88A4-04640C9D9CE7}"/>
              </a:ext>
            </a:extLst>
          </p:cNvPr>
          <p:cNvSpPr/>
          <p:nvPr/>
        </p:nvSpPr>
        <p:spPr>
          <a:xfrm>
            <a:off x="3485639" y="6106184"/>
            <a:ext cx="8346230" cy="659344"/>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dirty="0">
                <a:solidFill>
                  <a:schemeClr val="tx1"/>
                </a:solidFill>
              </a:rPr>
              <a:t>Задания 7-13:</a:t>
            </a:r>
          </a:p>
          <a:p>
            <a:r>
              <a:rPr lang="ru-RU" sz="1200" dirty="0">
                <a:solidFill>
                  <a:schemeClr val="tx1"/>
                </a:solidFill>
              </a:rPr>
              <a:t>7, 9 – краткий ответ</a:t>
            </a:r>
          </a:p>
          <a:p>
            <a:r>
              <a:rPr lang="ru-RU" sz="1200" dirty="0">
                <a:solidFill>
                  <a:schemeClr val="tx1"/>
                </a:solidFill>
              </a:rPr>
              <a:t>8, 10, 11, 12, 13 – развернуая запись ответа</a:t>
            </a:r>
          </a:p>
        </p:txBody>
      </p:sp>
    </p:spTree>
    <p:extLst>
      <p:ext uri="{BB962C8B-B14F-4D97-AF65-F5344CB8AC3E}">
        <p14:creationId xmlns:p14="http://schemas.microsoft.com/office/powerpoint/2010/main" val="684467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5" name="TextBox 4">
            <a:extLst>
              <a:ext uri="{FF2B5EF4-FFF2-40B4-BE49-F238E27FC236}">
                <a16:creationId xmlns:a16="http://schemas.microsoft.com/office/drawing/2014/main" id="{130D8CB6-E8AE-479D-89E7-ACE86737D718}"/>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Физика,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7" name="Таблица 6">
            <a:extLst>
              <a:ext uri="{FF2B5EF4-FFF2-40B4-BE49-F238E27FC236}">
                <a16:creationId xmlns:a16="http://schemas.microsoft.com/office/drawing/2014/main" id="{F868379F-E8B1-41BF-BEB1-EAA6B31ACCA9}"/>
              </a:ext>
            </a:extLst>
          </p:cNvPr>
          <p:cNvGraphicFramePr>
            <a:graphicFrameLocks noGrp="1"/>
          </p:cNvGraphicFramePr>
          <p:nvPr>
            <p:extLst>
              <p:ext uri="{D42A27DB-BD31-4B8C-83A1-F6EECF244321}">
                <p14:modId xmlns:p14="http://schemas.microsoft.com/office/powerpoint/2010/main" val="4114851286"/>
              </p:ext>
            </p:extLst>
          </p:nvPr>
        </p:nvGraphicFramePr>
        <p:xfrm>
          <a:off x="112508" y="803348"/>
          <a:ext cx="11966984" cy="5914135"/>
        </p:xfrm>
        <a:graphic>
          <a:graphicData uri="http://schemas.openxmlformats.org/drawingml/2006/table">
            <a:tbl>
              <a:tblPr firstRow="1" firstCol="1" lastRow="1" lastCol="1" bandRow="1" bandCol="1">
                <a:noFill/>
                <a:tableStyleId>{5940675A-B579-460E-94D1-54222C63F5DA}</a:tableStyleId>
              </a:tblPr>
              <a:tblGrid>
                <a:gridCol w="384415">
                  <a:extLst>
                    <a:ext uri="{9D8B030D-6E8A-4147-A177-3AD203B41FA5}">
                      <a16:colId xmlns:a16="http://schemas.microsoft.com/office/drawing/2014/main" val="1602300257"/>
                    </a:ext>
                  </a:extLst>
                </a:gridCol>
                <a:gridCol w="11582569">
                  <a:extLst>
                    <a:ext uri="{9D8B030D-6E8A-4147-A177-3AD203B41FA5}">
                      <a16:colId xmlns:a16="http://schemas.microsoft.com/office/drawing/2014/main" val="3427477491"/>
                    </a:ext>
                  </a:extLst>
                </a:gridCol>
              </a:tblGrid>
              <a:tr h="487485">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ПООП</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НОО:</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343727">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умений распознавать физические явления (процессы) и объяснять их на основе изученных законов. Владение основополагающими физическими понятиями и величинами, характеризующими физические процессы</a:t>
                      </a:r>
                    </a:p>
                  </a:txBody>
                  <a:tcPr marL="9525" marR="9525" marT="9525" marB="0" anchor="b">
                    <a:noFill/>
                  </a:tcPr>
                </a:tc>
                <a:extLst>
                  <a:ext uri="{0D108BD9-81ED-4DB2-BD59-A6C34878D82A}">
                    <a16:rowId xmlns:a16="http://schemas.microsoft.com/office/drawing/2014/main" val="2160456702"/>
                  </a:ext>
                </a:extLst>
              </a:tr>
              <a:tr h="230939">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noFill/>
                  </a:tcPr>
                </a:tc>
                <a:tc rowSpan="3">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Решать качественные задачи, требующие применения знаний из разных разделов школьного курса физики, а также интеграции знаний из других предметов естественнонаучного цикла: выстраивать логическую цепочку рассуждений с опорой на изученные законы, закономерности и физические явления</a:t>
                      </a:r>
                    </a:p>
                  </a:txBody>
                  <a:tcPr marL="9525" marR="9525" marT="9525" marB="0" anchor="ctr">
                    <a:noFill/>
                  </a:tcPr>
                </a:tc>
                <a:extLst>
                  <a:ext uri="{0D108BD9-81ED-4DB2-BD59-A6C34878D82A}">
                    <a16:rowId xmlns:a16="http://schemas.microsoft.com/office/drawing/2014/main" val="1195680133"/>
                  </a:ext>
                </a:extLst>
              </a:tr>
              <a:tr h="230939">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736989338"/>
                  </a:ext>
                </a:extLst>
              </a:tr>
              <a:tr h="230939">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558882757"/>
                  </a:ext>
                </a:extLst>
              </a:tr>
              <a:tr h="343215">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noFill/>
                  </a:tcPr>
                </a:tc>
                <a:tc rowSpan="3">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решать расчетные задачи с явно заданной и неявно заданной физической моделью: на основании анализа условия выбирать физические модели, отвечающие требованиям задачи, применять формулы, законы, закономерности и постулаты физических теорий при использовании математических методов решения задач, проводить расчеты на основании имеющихся данных, анализировать результаты и корректировать методы решения с учетом полученных результатов</a:t>
                      </a:r>
                    </a:p>
                  </a:txBody>
                  <a:tcPr marL="9525" marR="9525" marT="9525" marB="0" anchor="ctr">
                    <a:noFill/>
                  </a:tcPr>
                </a:tc>
                <a:extLst>
                  <a:ext uri="{0D108BD9-81ED-4DB2-BD59-A6C34878D82A}">
                    <a16:rowId xmlns:a16="http://schemas.microsoft.com/office/drawing/2014/main" val="2891890353"/>
                  </a:ext>
                </a:extLst>
              </a:tr>
              <a:tr h="343215">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485882510"/>
                  </a:ext>
                </a:extLst>
              </a:tr>
              <a:tr h="343215">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052010880"/>
                  </a:ext>
                </a:extLst>
              </a:tr>
              <a:tr h="510843">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умений применять законы классической механики, молекулярной физики и термодинамики, электродинамики, квантовой физики для анализа и объяснения явлений микромира, макромира и </a:t>
                      </a:r>
                      <a:r>
                        <a:rPr lang="ru-RU" sz="1100" b="0" i="0" u="none" strike="noStrike" dirty="0" err="1">
                          <a:solidFill>
                            <a:srgbClr val="000000"/>
                          </a:solidFill>
                          <a:effectLst/>
                          <a:latin typeface="Times New Roman" panose="02020603050405020304" pitchFamily="18" charset="0"/>
                          <a:cs typeface="Times New Roman" panose="02020603050405020304" pitchFamily="18" charset="0"/>
                        </a:rPr>
                        <a:t>мегамира</a:t>
                      </a:r>
                      <a:r>
                        <a:rPr lang="ru-RU" sz="1100" b="0" i="0" u="none" strike="noStrike" dirty="0">
                          <a:solidFill>
                            <a:srgbClr val="000000"/>
                          </a:solidFill>
                          <a:effectLst/>
                          <a:latin typeface="Times New Roman" panose="02020603050405020304" pitchFamily="18" charset="0"/>
                          <a:cs typeface="Times New Roman" panose="02020603050405020304" pitchFamily="18" charset="0"/>
                        </a:rPr>
                        <a:t>, различать условия (границы, области) применимости физических законов, понимать всеобщий характер фундаментальных законов и ограниченность использования частных законов; анализировать физические процессы, используя основные положения, законы и закономерности</a:t>
                      </a:r>
                    </a:p>
                  </a:txBody>
                  <a:tcPr marL="9525" marR="9525" marT="9525" marB="0" anchor="b">
                    <a:noFill/>
                  </a:tcPr>
                </a:tc>
                <a:extLst>
                  <a:ext uri="{0D108BD9-81ED-4DB2-BD59-A6C34878D82A}">
                    <a16:rowId xmlns:a16="http://schemas.microsoft.com/office/drawing/2014/main" val="588145611"/>
                  </a:ext>
                </a:extLst>
              </a:tr>
              <a:tr h="677959">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решать расчетные задачи с явно заданной и неявно заданной физической моделью: на основании анализа условия выбирать физические модели, отвечающие требованиям задачи, применять формулы, законы, закономерности и постулаты физических теорий при использовании математических методов решения задач, проводить расчеты на основании имеющихся данных, анализировать результаты и корректировать методы решения с учетом полученных результатов. Овладение различными способами работы с информацией физического содержания, развитие умений критического анализа и оценки достоверности получаемой информации</a:t>
                      </a:r>
                    </a:p>
                  </a:txBody>
                  <a:tcPr marL="9525" marR="9525" marT="9525" marB="0" anchor="b">
                    <a:noFill/>
                  </a:tcPr>
                </a:tc>
                <a:extLst>
                  <a:ext uri="{0D108BD9-81ED-4DB2-BD59-A6C34878D82A}">
                    <a16:rowId xmlns:a16="http://schemas.microsoft.com/office/drawing/2014/main" val="210224283"/>
                  </a:ext>
                </a:extLst>
              </a:tr>
              <a:tr h="677959">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Владение основными методами научного познания, используемыми в физике: проводить прямые и косвенные измерения физических величин, выбирая оптимальный способ измерения и используя известные методы оценки погрешностей измерений, проводить исследование зависимостей физических величин с использованием прямых измерений, объяснять полученные результаты, используя физические теории, законы и понятия, и делать выводы; соблюдать правила безопасного труда при проведении исследований в рамках учебного эксперимента и учебно-исследовательской деятельности с использованием цифровых измерительных устройств и лабораторного оборудования</a:t>
                      </a:r>
                    </a:p>
                  </a:txBody>
                  <a:tcPr marL="9525" marR="9525" marT="9525" marB="0" anchor="b">
                    <a:noFill/>
                  </a:tcPr>
                </a:tc>
                <a:extLst>
                  <a:ext uri="{0D108BD9-81ED-4DB2-BD59-A6C34878D82A}">
                    <a16:rowId xmlns:a16="http://schemas.microsoft.com/office/drawing/2014/main" val="4008567703"/>
                  </a:ext>
                </a:extLst>
              </a:tr>
              <a:tr h="510843">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умений распознавать физические явления (процессы) и объяснять их на основе изученных законов. Решать качественные задачи, требующие применения знаний из разных разделов школьного курса физики, а также интеграции знаний из других предметов естественнонаучного цикла: выстраивать логическую цепочку рассуждений с опорой на изученные законы, закономерности и физические явления</a:t>
                      </a:r>
                    </a:p>
                  </a:txBody>
                  <a:tcPr marL="9525" marR="9525" marT="9525" marB="0" anchor="b">
                    <a:noFill/>
                  </a:tcPr>
                </a:tc>
                <a:extLst>
                  <a:ext uri="{0D108BD9-81ED-4DB2-BD59-A6C34878D82A}">
                    <a16:rowId xmlns:a16="http://schemas.microsoft.com/office/drawing/2014/main" val="2271944171"/>
                  </a:ext>
                </a:extLst>
              </a:tr>
              <a:tr h="510843">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Владение основными методами научного познания, используемыми в физике: проводить прямые и косвенные измерения физических величин, выбирая оптимальный способ измерения и используя известные методы оценки погрешностей измерений, проводить исследование зависимостей физических величин с использованием прямых измерений, объяснять полученные результаты, используя физические теории, законы и понятия, и делать выводы</a:t>
                      </a:r>
                    </a:p>
                  </a:txBody>
                  <a:tcPr marL="9525" marR="9525" marT="9525" marB="0" anchor="b">
                    <a:noFill/>
                  </a:tcPr>
                </a:tc>
                <a:extLst>
                  <a:ext uri="{0D108BD9-81ED-4DB2-BD59-A6C34878D82A}">
                    <a16:rowId xmlns:a16="http://schemas.microsoft.com/office/drawing/2014/main" val="3021149285"/>
                  </a:ext>
                </a:extLst>
              </a:tr>
              <a:tr h="230939">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noFill/>
                  </a:tcPr>
                </a:tc>
                <a:tc rowSpan="2">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Овладение различными способами работы с информацией физического содержания с использованием современных информационных технологий, развитие умений критического анализа и оценки достоверности получаемой информации</a:t>
                      </a:r>
                    </a:p>
                  </a:txBody>
                  <a:tcPr marL="9525" marR="9525" marT="9525" marB="0" anchor="ctr">
                    <a:noFill/>
                  </a:tcPr>
                </a:tc>
                <a:extLst>
                  <a:ext uri="{0D108BD9-81ED-4DB2-BD59-A6C34878D82A}">
                    <a16:rowId xmlns:a16="http://schemas.microsoft.com/office/drawing/2014/main" val="1993906459"/>
                  </a:ext>
                </a:extLst>
              </a:tr>
              <a:tr h="230939">
                <a:tc>
                  <a:txBody>
                    <a:bodyPr/>
                    <a:lstStyle/>
                    <a:p>
                      <a:pPr algn="ctr">
                        <a:lnSpc>
                          <a:spcPts val="135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701876703"/>
                  </a:ext>
                </a:extLst>
              </a:tr>
            </a:tbl>
          </a:graphicData>
        </a:graphic>
      </p:graphicFrame>
    </p:spTree>
    <p:extLst>
      <p:ext uri="{BB962C8B-B14F-4D97-AF65-F5344CB8AC3E}">
        <p14:creationId xmlns:p14="http://schemas.microsoft.com/office/powerpoint/2010/main" val="198044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2000" b="1" dirty="0"/>
              <a:t>Доля участников по качеству знаний («4»+«5») по результатам ВПР в  2025-2026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775336231"/>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1251188080"/>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78D55C8-EDEB-472D-B72D-31B7BADC1E9F}"/>
              </a:ext>
            </a:extLst>
          </p:cNvPr>
          <p:cNvSpPr txBox="1"/>
          <p:nvPr/>
        </p:nvSpPr>
        <p:spPr>
          <a:xfrm>
            <a:off x="10662222" y="19936"/>
            <a:ext cx="1289264" cy="276999"/>
          </a:xfrm>
          <a:prstGeom prst="rect">
            <a:avLst/>
          </a:prstGeom>
          <a:noFill/>
        </p:spPr>
        <p:txBody>
          <a:bodyPr wrap="none" rtlCol="0">
            <a:spAutoFit/>
          </a:bodyPr>
          <a:lstStyle/>
          <a:p>
            <a:r>
              <a:rPr lang="ru-RU" sz="1200" dirty="0">
                <a:solidFill>
                  <a:schemeClr val="tx2">
                    <a:lumMod val="40000"/>
                    <a:lumOff val="60000"/>
                  </a:schemeClr>
                </a:solidFill>
              </a:rPr>
              <a:t>Физика,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2379800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482958" y="302392"/>
            <a:ext cx="5619853" cy="594360"/>
          </a:xfrm>
        </p:spPr>
        <p:txBody>
          <a:bodyPr>
            <a:normAutofit/>
          </a:bodyPr>
          <a:lstStyle/>
          <a:p>
            <a:r>
              <a:rPr lang="ru-RU" dirty="0"/>
              <a:t>Как использовать результаты ВПР</a:t>
            </a:r>
          </a:p>
        </p:txBody>
      </p:sp>
      <p:sp>
        <p:nvSpPr>
          <p:cNvPr id="5" name="Объект 4">
            <a:extLst>
              <a:ext uri="{FF2B5EF4-FFF2-40B4-BE49-F238E27FC236}">
                <a16:creationId xmlns:a16="http://schemas.microsoft.com/office/drawing/2014/main" id="{BC378BAD-155E-DB7C-261D-1B9411CA07DF}"/>
              </a:ext>
            </a:extLst>
          </p:cNvPr>
          <p:cNvSpPr>
            <a:spLocks noGrp="1"/>
          </p:cNvSpPr>
          <p:nvPr>
            <p:ph idx="1"/>
          </p:nvPr>
        </p:nvSpPr>
        <p:spPr>
          <a:xfrm>
            <a:off x="565938" y="1401900"/>
            <a:ext cx="5409479" cy="2129653"/>
          </a:xfrm>
        </p:spPr>
        <p:txBody>
          <a:bodyPr>
            <a:normAutofit fontScale="92500" lnSpcReduction="10000"/>
          </a:bodyPr>
          <a:lstStyle/>
          <a:p>
            <a:pPr marL="285750" indent="-285750">
              <a:buFont typeface="Courier New" panose="02070309020205020404" pitchFamily="49" charset="0"/>
              <a:buChar char="o"/>
            </a:pPr>
            <a:r>
              <a:rPr lang="ru-RU" sz="1800" dirty="0">
                <a:latin typeface="+mn-lt"/>
              </a:rPr>
              <a:t>адресная работа с образовательными организациями и учителями, чьи учащиеся показывают низкие результаты </a:t>
            </a:r>
          </a:p>
          <a:p>
            <a:pPr marL="285750" indent="-285750">
              <a:buFont typeface="Courier New" panose="02070309020205020404" pitchFamily="49" charset="0"/>
              <a:buChar char="o"/>
            </a:pPr>
            <a:r>
              <a:rPr lang="ru-RU" sz="1800" dirty="0">
                <a:latin typeface="+mn-lt"/>
              </a:rPr>
              <a:t>организация методических заседаний по выработке стратегий исправления основных ошибок </a:t>
            </a:r>
          </a:p>
          <a:p>
            <a:pPr marL="285750" indent="-285750">
              <a:buFont typeface="Courier New" panose="02070309020205020404" pitchFamily="49" charset="0"/>
              <a:buChar char="o"/>
            </a:pPr>
            <a:r>
              <a:rPr lang="ru-RU" sz="1800" dirty="0">
                <a:latin typeface="+mn-lt"/>
              </a:rPr>
              <a:t>организация транслирования опыта учителей, учащиеся которых показывают стабильные и хорошие результаты</a:t>
            </a:r>
          </a:p>
        </p:txBody>
      </p:sp>
      <p:sp>
        <p:nvSpPr>
          <p:cNvPr id="6" name="Заголовок 3">
            <a:extLst>
              <a:ext uri="{FF2B5EF4-FFF2-40B4-BE49-F238E27FC236}">
                <a16:creationId xmlns:a16="http://schemas.microsoft.com/office/drawing/2014/main" id="{6080E9E4-4437-488C-9149-75840E35420A}"/>
              </a:ext>
            </a:extLst>
          </p:cNvPr>
          <p:cNvSpPr txBox="1">
            <a:spLocks/>
          </p:cNvSpPr>
          <p:nvPr/>
        </p:nvSpPr>
        <p:spPr>
          <a:xfrm>
            <a:off x="1239381" y="3946000"/>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800" b="1" dirty="0">
                <a:solidFill>
                  <a:srgbClr val="14444F"/>
                </a:solidFill>
                <a:latin typeface="+mn-lt"/>
              </a:rPr>
              <a:t>Учитель</a:t>
            </a:r>
          </a:p>
        </p:txBody>
      </p:sp>
      <p:sp>
        <p:nvSpPr>
          <p:cNvPr id="7" name="Заголовок 3">
            <a:extLst>
              <a:ext uri="{FF2B5EF4-FFF2-40B4-BE49-F238E27FC236}">
                <a16:creationId xmlns:a16="http://schemas.microsoft.com/office/drawing/2014/main" id="{FD1D88A9-B92C-4C6F-A1CB-1E91D4DF0D14}"/>
              </a:ext>
            </a:extLst>
          </p:cNvPr>
          <p:cNvSpPr txBox="1">
            <a:spLocks/>
          </p:cNvSpPr>
          <p:nvPr/>
        </p:nvSpPr>
        <p:spPr>
          <a:xfrm>
            <a:off x="1227948" y="896752"/>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800" b="1" dirty="0">
                <a:solidFill>
                  <a:srgbClr val="14444F"/>
                </a:solidFill>
                <a:latin typeface="+mn-lt"/>
              </a:rPr>
              <a:t>Муниципальный уровень</a:t>
            </a:r>
          </a:p>
        </p:txBody>
      </p:sp>
      <p:sp>
        <p:nvSpPr>
          <p:cNvPr id="8" name="Заголовок 3">
            <a:extLst>
              <a:ext uri="{FF2B5EF4-FFF2-40B4-BE49-F238E27FC236}">
                <a16:creationId xmlns:a16="http://schemas.microsoft.com/office/drawing/2014/main" id="{5008D56D-B0F5-4B0A-BDD0-F34F9382E03E}"/>
              </a:ext>
            </a:extLst>
          </p:cNvPr>
          <p:cNvSpPr txBox="1">
            <a:spLocks/>
          </p:cNvSpPr>
          <p:nvPr/>
        </p:nvSpPr>
        <p:spPr>
          <a:xfrm>
            <a:off x="7076301" y="921457"/>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800" b="1" dirty="0">
                <a:solidFill>
                  <a:srgbClr val="14444F"/>
                </a:solidFill>
                <a:latin typeface="+mn-lt"/>
              </a:rPr>
              <a:t>Образовательная организация</a:t>
            </a:r>
          </a:p>
        </p:txBody>
      </p:sp>
      <p:sp>
        <p:nvSpPr>
          <p:cNvPr id="9" name="Заголовок 3">
            <a:extLst>
              <a:ext uri="{FF2B5EF4-FFF2-40B4-BE49-F238E27FC236}">
                <a16:creationId xmlns:a16="http://schemas.microsoft.com/office/drawing/2014/main" id="{D2034F97-DFFA-42C8-9492-9992D06B042F}"/>
              </a:ext>
            </a:extLst>
          </p:cNvPr>
          <p:cNvSpPr txBox="1">
            <a:spLocks/>
          </p:cNvSpPr>
          <p:nvPr/>
        </p:nvSpPr>
        <p:spPr>
          <a:xfrm>
            <a:off x="7076300" y="3937021"/>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800" b="1" dirty="0">
                <a:solidFill>
                  <a:srgbClr val="14444F"/>
                </a:solidFill>
                <a:latin typeface="+mn-lt"/>
              </a:rPr>
              <a:t>Родитель и ученик</a:t>
            </a:r>
          </a:p>
        </p:txBody>
      </p:sp>
      <p:sp>
        <p:nvSpPr>
          <p:cNvPr id="10" name="Объект 4">
            <a:extLst>
              <a:ext uri="{FF2B5EF4-FFF2-40B4-BE49-F238E27FC236}">
                <a16:creationId xmlns:a16="http://schemas.microsoft.com/office/drawing/2014/main" id="{CB0694D8-692D-444E-9AEA-865F675731A4}"/>
              </a:ext>
            </a:extLst>
          </p:cNvPr>
          <p:cNvSpPr txBox="1">
            <a:spLocks/>
          </p:cNvSpPr>
          <p:nvPr/>
        </p:nvSpPr>
        <p:spPr>
          <a:xfrm>
            <a:off x="6227806" y="1381306"/>
            <a:ext cx="5726944" cy="21583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700" dirty="0">
                <a:latin typeface="+mn-lt"/>
              </a:rPr>
              <a:t>корректировка образовательного процесса (совершенствование образовательных программ, методик, технологий обучения) </a:t>
            </a:r>
          </a:p>
          <a:p>
            <a:pPr marL="285750" indent="-285750">
              <a:buFont typeface="Courier New" panose="02070309020205020404" pitchFamily="49" charset="0"/>
              <a:buChar char="o"/>
            </a:pPr>
            <a:r>
              <a:rPr lang="ru-RU" sz="1700" dirty="0">
                <a:latin typeface="+mn-lt"/>
              </a:rPr>
              <a:t>информирование родителей о результатах ВПР </a:t>
            </a:r>
          </a:p>
          <a:p>
            <a:pPr marL="285750" indent="-285750">
              <a:buFont typeface="Courier New" panose="02070309020205020404" pitchFamily="49" charset="0"/>
              <a:buChar char="o"/>
            </a:pPr>
            <a:r>
              <a:rPr lang="ru-RU" sz="1700" dirty="0">
                <a:latin typeface="+mn-lt"/>
              </a:rPr>
              <a:t>проведение педагогических советов по результатам ВПР с целью улучшения качества образования обучающихся </a:t>
            </a:r>
          </a:p>
          <a:p>
            <a:pPr marL="285750" indent="-285750">
              <a:buFont typeface="Courier New" panose="02070309020205020404" pitchFamily="49" charset="0"/>
              <a:buChar char="o"/>
            </a:pPr>
            <a:r>
              <a:rPr lang="ru-RU" sz="1700" dirty="0">
                <a:latin typeface="+mn-lt"/>
              </a:rPr>
              <a:t>формирование графика внутришкольного контроля на будущий учебный год </a:t>
            </a:r>
          </a:p>
        </p:txBody>
      </p:sp>
      <p:sp>
        <p:nvSpPr>
          <p:cNvPr id="11" name="Объект 4">
            <a:extLst>
              <a:ext uri="{FF2B5EF4-FFF2-40B4-BE49-F238E27FC236}">
                <a16:creationId xmlns:a16="http://schemas.microsoft.com/office/drawing/2014/main" id="{CA1A0ED2-6080-4739-B973-607963337CCB}"/>
              </a:ext>
            </a:extLst>
          </p:cNvPr>
          <p:cNvSpPr txBox="1">
            <a:spLocks/>
          </p:cNvSpPr>
          <p:nvPr/>
        </p:nvSpPr>
        <p:spPr>
          <a:xfrm>
            <a:off x="565937" y="4360362"/>
            <a:ext cx="5409479" cy="2129653"/>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800" dirty="0">
                <a:latin typeface="+mn-lt"/>
              </a:rPr>
              <a:t>планирование индивидуального маршрута обучения для каждого учащегося </a:t>
            </a:r>
          </a:p>
          <a:p>
            <a:pPr marL="285750" indent="-285750">
              <a:buFont typeface="Courier New" panose="02070309020205020404" pitchFamily="49" charset="0"/>
              <a:buChar char="o"/>
            </a:pPr>
            <a:r>
              <a:rPr lang="ru-RU" sz="1800" dirty="0">
                <a:latin typeface="+mn-lt"/>
              </a:rPr>
              <a:t>выявление проблем в усвоении образовательной программы начального общего образования </a:t>
            </a:r>
          </a:p>
          <a:p>
            <a:pPr marL="285750" indent="-285750">
              <a:buFont typeface="Courier New" panose="02070309020205020404" pitchFamily="49" charset="0"/>
              <a:buChar char="o"/>
            </a:pPr>
            <a:r>
              <a:rPr lang="ru-RU" sz="1800" dirty="0">
                <a:latin typeface="+mn-lt"/>
              </a:rPr>
              <a:t>самооценка профессиональной деятельности педагога </a:t>
            </a:r>
          </a:p>
          <a:p>
            <a:pPr marL="285750" indent="-285750">
              <a:buFont typeface="Courier New" panose="02070309020205020404" pitchFamily="49" charset="0"/>
              <a:buChar char="o"/>
            </a:pPr>
            <a:r>
              <a:rPr lang="ru-RU" sz="1800" dirty="0">
                <a:latin typeface="+mn-lt"/>
              </a:rPr>
              <a:t>формирование направлений совершенствования преподавания предмета </a:t>
            </a:r>
          </a:p>
        </p:txBody>
      </p:sp>
      <p:sp>
        <p:nvSpPr>
          <p:cNvPr id="12" name="Объект 4">
            <a:extLst>
              <a:ext uri="{FF2B5EF4-FFF2-40B4-BE49-F238E27FC236}">
                <a16:creationId xmlns:a16="http://schemas.microsoft.com/office/drawing/2014/main" id="{FEBF8B5B-6797-4F90-AED1-621A0FA13C81}"/>
              </a:ext>
            </a:extLst>
          </p:cNvPr>
          <p:cNvSpPr txBox="1">
            <a:spLocks/>
          </p:cNvSpPr>
          <p:nvPr/>
        </p:nvSpPr>
        <p:spPr>
          <a:xfrm>
            <a:off x="6384324" y="4360362"/>
            <a:ext cx="5409479" cy="21296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700" dirty="0">
                <a:latin typeface="+mn-lt"/>
              </a:rPr>
              <a:t>объективная оценка уровня учебных достижений учащегося </a:t>
            </a:r>
          </a:p>
          <a:p>
            <a:pPr marL="285750" indent="-285750">
              <a:buFont typeface="Courier New" panose="02070309020205020404" pitchFamily="49" charset="0"/>
              <a:buChar char="o"/>
            </a:pPr>
            <a:r>
              <a:rPr lang="ru-RU" sz="1700" dirty="0">
                <a:latin typeface="+mn-lt"/>
              </a:rPr>
              <a:t>возможность принять участие в построении индивидуальной образовательной траектории </a:t>
            </a:r>
          </a:p>
        </p:txBody>
      </p:sp>
    </p:spTree>
    <p:extLst>
      <p:ext uri="{BB962C8B-B14F-4D97-AF65-F5344CB8AC3E}">
        <p14:creationId xmlns:p14="http://schemas.microsoft.com/office/powerpoint/2010/main" val="1959635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lstStyle/>
          <a:p>
            <a:r>
              <a:rPr lang="ru-RU" dirty="0"/>
              <a:t>Достижение планируемых результатов</a:t>
            </a:r>
          </a:p>
        </p:txBody>
      </p:sp>
      <p:sp>
        <p:nvSpPr>
          <p:cNvPr id="13" name="TextBox 12">
            <a:extLst>
              <a:ext uri="{FF2B5EF4-FFF2-40B4-BE49-F238E27FC236}">
                <a16:creationId xmlns:a16="http://schemas.microsoft.com/office/drawing/2014/main" id="{AD6997DA-A04B-46D5-BE07-57E82FFD609D}"/>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Физика,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12" name="Диаграмма 11">
            <a:extLst>
              <a:ext uri="{FF2B5EF4-FFF2-40B4-BE49-F238E27FC236}">
                <a16:creationId xmlns:a16="http://schemas.microsoft.com/office/drawing/2014/main" id="{61166C5A-EF46-41AF-92FB-77BA6B1BC13E}"/>
              </a:ext>
            </a:extLst>
          </p:cNvPr>
          <p:cNvGraphicFramePr>
            <a:graphicFrameLocks/>
          </p:cNvGraphicFramePr>
          <p:nvPr>
            <p:extLst>
              <p:ext uri="{D42A27DB-BD31-4B8C-83A1-F6EECF244321}">
                <p14:modId xmlns:p14="http://schemas.microsoft.com/office/powerpoint/2010/main" val="4157251174"/>
              </p:ext>
            </p:extLst>
          </p:nvPr>
        </p:nvGraphicFramePr>
        <p:xfrm>
          <a:off x="206188" y="1748118"/>
          <a:ext cx="11582400" cy="43030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10908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AE293520-F648-4C69-AA57-2EC254B3CCFB}"/>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Физика,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7" name="Диаграмма 6">
            <a:extLst>
              <a:ext uri="{FF2B5EF4-FFF2-40B4-BE49-F238E27FC236}">
                <a16:creationId xmlns:a16="http://schemas.microsoft.com/office/drawing/2014/main" id="{6692848C-7247-4FD8-B12B-72D69117EC65}"/>
              </a:ext>
            </a:extLst>
          </p:cNvPr>
          <p:cNvGraphicFramePr>
            <a:graphicFrameLocks/>
          </p:cNvGraphicFramePr>
          <p:nvPr>
            <p:extLst>
              <p:ext uri="{D42A27DB-BD31-4B8C-83A1-F6EECF244321}">
                <p14:modId xmlns:p14="http://schemas.microsoft.com/office/powerpoint/2010/main" val="2095874207"/>
              </p:ext>
            </p:extLst>
          </p:nvPr>
        </p:nvGraphicFramePr>
        <p:xfrm>
          <a:off x="1349953" y="727364"/>
          <a:ext cx="9658350" cy="59721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8437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62BDC6B8-CAE0-425E-BE7B-AC329A45215B}"/>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Физика,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14" name="Диаграмма 13">
            <a:extLst>
              <a:ext uri="{FF2B5EF4-FFF2-40B4-BE49-F238E27FC236}">
                <a16:creationId xmlns:a16="http://schemas.microsoft.com/office/drawing/2014/main" id="{F05D5D8F-64F5-448E-B3C1-6BBEF31863E7}"/>
              </a:ext>
            </a:extLst>
          </p:cNvPr>
          <p:cNvGraphicFramePr>
            <a:graphicFrameLocks/>
          </p:cNvGraphicFramePr>
          <p:nvPr>
            <p:extLst>
              <p:ext uri="{D42A27DB-BD31-4B8C-83A1-F6EECF244321}">
                <p14:modId xmlns:p14="http://schemas.microsoft.com/office/powerpoint/2010/main" val="150980010"/>
              </p:ext>
            </p:extLst>
          </p:nvPr>
        </p:nvGraphicFramePr>
        <p:xfrm>
          <a:off x="584386" y="1778105"/>
          <a:ext cx="11288783"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15" name="Стрелка: пятиугольник 14">
            <a:extLst>
              <a:ext uri="{FF2B5EF4-FFF2-40B4-BE49-F238E27FC236}">
                <a16:creationId xmlns:a16="http://schemas.microsoft.com/office/drawing/2014/main" id="{E2FC4F15-8BE3-44BE-AF05-53FC0FB0285B}"/>
              </a:ext>
            </a:extLst>
          </p:cNvPr>
          <p:cNvSpPr/>
          <p:nvPr/>
        </p:nvSpPr>
        <p:spPr>
          <a:xfrm rot="5400000">
            <a:off x="9305658" y="142636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6" name="Стрелка: пятиугольник 15">
            <a:extLst>
              <a:ext uri="{FF2B5EF4-FFF2-40B4-BE49-F238E27FC236}">
                <a16:creationId xmlns:a16="http://schemas.microsoft.com/office/drawing/2014/main" id="{E5DCB03F-6600-4FFE-A4FA-E9943512A905}"/>
              </a:ext>
            </a:extLst>
          </p:cNvPr>
          <p:cNvSpPr/>
          <p:nvPr/>
        </p:nvSpPr>
        <p:spPr>
          <a:xfrm rot="5400000">
            <a:off x="6766190" y="142636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B972B511-4854-443C-BB2D-9AE1DCDCA486}"/>
              </a:ext>
            </a:extLst>
          </p:cNvPr>
          <p:cNvSpPr/>
          <p:nvPr/>
        </p:nvSpPr>
        <p:spPr>
          <a:xfrm rot="5400000">
            <a:off x="4226722" y="142636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1343473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fontScale="90000"/>
          </a:bodyPr>
          <a:lstStyle/>
          <a:p>
            <a:r>
              <a:rPr lang="ru-RU" dirty="0"/>
              <a:t>Выполнение заданий группами участников, %</a:t>
            </a:r>
          </a:p>
        </p:txBody>
      </p:sp>
      <p:sp>
        <p:nvSpPr>
          <p:cNvPr id="7" name="TextBox 6">
            <a:extLst>
              <a:ext uri="{FF2B5EF4-FFF2-40B4-BE49-F238E27FC236}">
                <a16:creationId xmlns:a16="http://schemas.microsoft.com/office/drawing/2014/main" id="{B495D583-C73F-418A-BE92-D19D6EF5EE5A}"/>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Физика,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pic>
        <p:nvPicPr>
          <p:cNvPr id="5" name="Рисунок 4">
            <a:extLst>
              <a:ext uri="{FF2B5EF4-FFF2-40B4-BE49-F238E27FC236}">
                <a16:creationId xmlns:a16="http://schemas.microsoft.com/office/drawing/2014/main" id="{45DD4E80-C12F-46FD-A79D-993E23E390FB}"/>
              </a:ext>
            </a:extLst>
          </p:cNvPr>
          <p:cNvPicPr>
            <a:picLocks noChangeAspect="1"/>
          </p:cNvPicPr>
          <p:nvPr/>
        </p:nvPicPr>
        <p:blipFill rotWithShape="1">
          <a:blip r:embed="rId2">
            <a:extLst>
              <a:ext uri="{28A0092B-C50C-407E-A947-70E740481C1C}">
                <a14:useLocalDpi xmlns:a14="http://schemas.microsoft.com/office/drawing/2010/main" val="0"/>
              </a:ext>
            </a:extLst>
          </a:blip>
          <a:srcRect t="13805"/>
          <a:stretch/>
        </p:blipFill>
        <p:spPr>
          <a:xfrm>
            <a:off x="1775765" y="1093037"/>
            <a:ext cx="8929255" cy="5131012"/>
          </a:xfrm>
          <a:prstGeom prst="rect">
            <a:avLst/>
          </a:prstGeom>
        </p:spPr>
      </p:pic>
    </p:spTree>
    <p:extLst>
      <p:ext uri="{BB962C8B-B14F-4D97-AF65-F5344CB8AC3E}">
        <p14:creationId xmlns:p14="http://schemas.microsoft.com/office/powerpoint/2010/main" val="4125663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E3DE91C7-E3B6-429C-9CCD-F61C746476B5}"/>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Физика,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5" name="Диаграмма 4">
            <a:extLst>
              <a:ext uri="{FF2B5EF4-FFF2-40B4-BE49-F238E27FC236}">
                <a16:creationId xmlns:a16="http://schemas.microsoft.com/office/drawing/2014/main" id="{A698E63F-F8B2-4E98-9863-56F3FA14E2F5}"/>
              </a:ext>
            </a:extLst>
          </p:cNvPr>
          <p:cNvGraphicFramePr>
            <a:graphicFrameLocks/>
          </p:cNvGraphicFramePr>
          <p:nvPr>
            <p:extLst>
              <p:ext uri="{D42A27DB-BD31-4B8C-83A1-F6EECF244321}">
                <p14:modId xmlns:p14="http://schemas.microsoft.com/office/powerpoint/2010/main" val="3240628969"/>
              </p:ext>
            </p:extLst>
          </p:nvPr>
        </p:nvGraphicFramePr>
        <p:xfrm>
          <a:off x="923924" y="768927"/>
          <a:ext cx="10344151" cy="604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545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физике в 10 классах приняло участие </a:t>
            </a:r>
            <a:r>
              <a:rPr lang="ru-RU" sz="2800" b="1" dirty="0">
                <a:latin typeface="+mn-lt"/>
              </a:rPr>
              <a:t>1983</a:t>
            </a:r>
            <a:r>
              <a:rPr lang="ru-RU" sz="2800" dirty="0">
                <a:latin typeface="+mn-lt"/>
              </a:rPr>
              <a:t> человека.</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59</a:t>
            </a:r>
            <a:r>
              <a:rPr lang="ru-RU" sz="2800" dirty="0">
                <a:latin typeface="+mn-lt"/>
              </a:rPr>
              <a:t> участников (</a:t>
            </a:r>
            <a:r>
              <a:rPr lang="ru-RU" sz="2800" b="1" dirty="0">
                <a:latin typeface="+mn-lt"/>
              </a:rPr>
              <a:t>2,98 </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66,01</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a:t>
            </a:r>
            <a:br>
              <a:rPr lang="ru-RU" sz="2800" dirty="0">
                <a:latin typeface="+mn-lt"/>
              </a:rPr>
            </a:br>
            <a:r>
              <a:rPr lang="ru-RU" sz="2800" dirty="0">
                <a:latin typeface="+mn-lt"/>
              </a:rPr>
              <a:t>№ </a:t>
            </a:r>
            <a:r>
              <a:rPr lang="ru-RU" sz="2800" b="1" dirty="0">
                <a:latin typeface="+mn-lt"/>
              </a:rPr>
              <a:t>6.2, 8, 11.</a:t>
            </a:r>
            <a:endParaRPr lang="ru-RU" sz="2800" dirty="0">
              <a:latin typeface="+mn-lt"/>
            </a:endParaRPr>
          </a:p>
          <a:p>
            <a:endParaRPr lang="ru-RU" sz="2800" dirty="0">
              <a:latin typeface="+mn-lt"/>
            </a:endParaRPr>
          </a:p>
        </p:txBody>
      </p:sp>
      <p:sp>
        <p:nvSpPr>
          <p:cNvPr id="6" name="TextBox 5">
            <a:extLst>
              <a:ext uri="{FF2B5EF4-FFF2-40B4-BE49-F238E27FC236}">
                <a16:creationId xmlns:a16="http://schemas.microsoft.com/office/drawing/2014/main" id="{0A5FF701-6BD8-49A8-8599-C558AA13A350}"/>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Физика,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4215859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latin typeface="+mn-lt"/>
              </a:rPr>
              <a:t>Основные результаты </a:t>
            </a:r>
          </a:p>
          <a:p>
            <a:pPr algn="ctr"/>
            <a:r>
              <a:rPr lang="ru-RU" sz="6600" b="1" dirty="0">
                <a:latin typeface="+mn-lt"/>
              </a:rPr>
              <a:t>по химии</a:t>
            </a:r>
          </a:p>
        </p:txBody>
      </p:sp>
    </p:spTree>
    <p:extLst>
      <p:ext uri="{BB962C8B-B14F-4D97-AF65-F5344CB8AC3E}">
        <p14:creationId xmlns:p14="http://schemas.microsoft.com/office/powerpoint/2010/main" val="950922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6</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3280" y="2341047"/>
            <a:ext cx="3023852"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16  -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4044099" y="5055966"/>
            <a:ext cx="7550869" cy="74331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ru-RU" sz="1400" dirty="0">
                <a:solidFill>
                  <a:schemeClr val="tx1"/>
                </a:solidFill>
              </a:rPr>
              <a:t>Задания 1-8.</a:t>
            </a:r>
          </a:p>
          <a:p>
            <a:pPr>
              <a:lnSpc>
                <a:spcPct val="114000"/>
              </a:lnSpc>
            </a:pPr>
            <a:r>
              <a:rPr lang="ru-RU" sz="1400" dirty="0">
                <a:solidFill>
                  <a:schemeClr val="tx1"/>
                </a:solidFill>
              </a:rPr>
              <a:t>Запись молекулярной или структурной химической формулы, уравнения реакции, текста, или подробного текстового описания</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9</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32</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371662190"/>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0-8</a:t>
                      </a:r>
                    </a:p>
                  </a:txBody>
                  <a:tcPr anchor="ctr"/>
                </a:tc>
                <a:tc>
                  <a:txBody>
                    <a:bodyPr/>
                    <a:lstStyle/>
                    <a:p>
                      <a:pPr algn="ctr"/>
                      <a:r>
                        <a:rPr lang="ru-RU" sz="1600" dirty="0"/>
                        <a:t>9-16</a:t>
                      </a:r>
                    </a:p>
                  </a:txBody>
                  <a:tcPr anchor="ctr"/>
                </a:tc>
                <a:tc>
                  <a:txBody>
                    <a:bodyPr/>
                    <a:lstStyle/>
                    <a:p>
                      <a:pPr algn="ctr"/>
                      <a:r>
                        <a:rPr lang="ru-RU" sz="1600" dirty="0"/>
                        <a:t>17-24</a:t>
                      </a:r>
                    </a:p>
                  </a:txBody>
                  <a:tcPr anchor="ctr"/>
                </a:tc>
                <a:tc>
                  <a:txBody>
                    <a:bodyPr/>
                    <a:lstStyle/>
                    <a:p>
                      <a:pPr algn="ctr"/>
                      <a:r>
                        <a:rPr lang="ru-RU" sz="1600" dirty="0"/>
                        <a:t>25-32</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2188868" y="5479829"/>
            <a:ext cx="1641183" cy="79877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3" name="Прямоугольник: скругленные углы 22">
            <a:extLst>
              <a:ext uri="{FF2B5EF4-FFF2-40B4-BE49-F238E27FC236}">
                <a16:creationId xmlns:a16="http://schemas.microsoft.com/office/drawing/2014/main" id="{AEF47660-006F-41FF-9A8B-0C1FCE94619D}"/>
              </a:ext>
            </a:extLst>
          </p:cNvPr>
          <p:cNvSpPr/>
          <p:nvPr/>
        </p:nvSpPr>
        <p:spPr>
          <a:xfrm>
            <a:off x="4044099" y="5969698"/>
            <a:ext cx="7550869" cy="772673"/>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endParaRPr lang="ru-RU" sz="1400" dirty="0">
              <a:solidFill>
                <a:schemeClr val="tx1"/>
              </a:solidFill>
            </a:endParaRPr>
          </a:p>
          <a:p>
            <a:pPr>
              <a:lnSpc>
                <a:spcPct val="114000"/>
              </a:lnSpc>
            </a:pPr>
            <a:r>
              <a:rPr lang="ru-RU" sz="1400" dirty="0">
                <a:solidFill>
                  <a:schemeClr val="tx1"/>
                </a:solidFill>
              </a:rPr>
              <a:t>Задания 9-16.</a:t>
            </a:r>
          </a:p>
          <a:p>
            <a:pPr>
              <a:lnSpc>
                <a:spcPct val="114000"/>
              </a:lnSpc>
            </a:pPr>
            <a:r>
              <a:rPr lang="ru-RU" sz="1400" dirty="0">
                <a:solidFill>
                  <a:schemeClr val="tx1"/>
                </a:solidFill>
              </a:rPr>
              <a:t>Запись молекулярной или структурной химической формулы, уравнения реакции, текста или подробного текстового описания</a:t>
            </a:r>
          </a:p>
          <a:p>
            <a:pPr>
              <a:lnSpc>
                <a:spcPct val="114000"/>
              </a:lnSpc>
            </a:pPr>
            <a:endParaRPr lang="ru-RU" sz="1400" dirty="0">
              <a:solidFill>
                <a:schemeClr val="tx1"/>
              </a:solidFill>
            </a:endParaRPr>
          </a:p>
        </p:txBody>
      </p:sp>
      <p:sp>
        <p:nvSpPr>
          <p:cNvPr id="19" name="TextBox 18">
            <a:extLst>
              <a:ext uri="{FF2B5EF4-FFF2-40B4-BE49-F238E27FC236}">
                <a16:creationId xmlns:a16="http://schemas.microsoft.com/office/drawing/2014/main" id="{F38EDD73-B053-47BF-A9E4-11A39A544947}"/>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12669785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7" name="TextBox 6">
            <a:extLst>
              <a:ext uri="{FF2B5EF4-FFF2-40B4-BE49-F238E27FC236}">
                <a16:creationId xmlns:a16="http://schemas.microsoft.com/office/drawing/2014/main" id="{989287A1-1A54-44FC-9FEB-D24C806AEDEC}"/>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8" name="Таблица 7">
            <a:extLst>
              <a:ext uri="{FF2B5EF4-FFF2-40B4-BE49-F238E27FC236}">
                <a16:creationId xmlns:a16="http://schemas.microsoft.com/office/drawing/2014/main" id="{AF22EDC7-42E4-4B9E-ABB2-5CA73A122F57}"/>
              </a:ext>
            </a:extLst>
          </p:cNvPr>
          <p:cNvGraphicFramePr>
            <a:graphicFrameLocks noGrp="1"/>
          </p:cNvGraphicFramePr>
          <p:nvPr>
            <p:extLst>
              <p:ext uri="{D42A27DB-BD31-4B8C-83A1-F6EECF244321}">
                <p14:modId xmlns:p14="http://schemas.microsoft.com/office/powerpoint/2010/main" val="2210257213"/>
              </p:ext>
            </p:extLst>
          </p:nvPr>
        </p:nvGraphicFramePr>
        <p:xfrm>
          <a:off x="96893" y="887106"/>
          <a:ext cx="11760989" cy="5822587"/>
        </p:xfrm>
        <a:graphic>
          <a:graphicData uri="http://schemas.openxmlformats.org/drawingml/2006/table">
            <a:tbl>
              <a:tblPr firstRow="1" firstCol="1" lastRow="1" lastCol="1" bandRow="1" bandCol="1">
                <a:tableStyleId>{5940675A-B579-460E-94D1-54222C63F5DA}</a:tableStyleId>
              </a:tblPr>
              <a:tblGrid>
                <a:gridCol w="789227">
                  <a:extLst>
                    <a:ext uri="{9D8B030D-6E8A-4147-A177-3AD203B41FA5}">
                      <a16:colId xmlns:a16="http://schemas.microsoft.com/office/drawing/2014/main" val="3371003209"/>
                    </a:ext>
                  </a:extLst>
                </a:gridCol>
                <a:gridCol w="10971762">
                  <a:extLst>
                    <a:ext uri="{9D8B030D-6E8A-4147-A177-3AD203B41FA5}">
                      <a16:colId xmlns:a16="http://schemas.microsoft.com/office/drawing/2014/main" val="1794966923"/>
                    </a:ext>
                  </a:extLst>
                </a:gridCol>
              </a:tblGrid>
              <a:tr h="197092">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 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Блоки </a:t>
                      </a:r>
                      <a:r>
                        <a:rPr lang="ru-RU" sz="1300" b="1" dirty="0" err="1">
                          <a:effectLst/>
                          <a:latin typeface="Times New Roman" panose="02020603050405020304" pitchFamily="18" charset="0"/>
                          <a:cs typeface="Times New Roman" panose="02020603050405020304" pitchFamily="18" charset="0"/>
                        </a:rPr>
                        <a:t>ПООП</a:t>
                      </a:r>
                      <a:r>
                        <a:rPr lang="ru-RU" sz="1300" b="1" dirty="0">
                          <a:effectLst/>
                          <a:latin typeface="Times New Roman" panose="02020603050405020304" pitchFamily="18" charset="0"/>
                          <a:cs typeface="Times New Roman" panose="02020603050405020304" pitchFamily="18" charset="0"/>
                        </a:rPr>
                        <a:t> : выпускник научится / получит возможность научиться или проверяемые требования (умения) в соответствии с 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350021">
                <a:tc>
                  <a:txBody>
                    <a:bodyPr/>
                    <a:lstStyle/>
                    <a:p>
                      <a:pPr algn="ctr">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умений использовать химическую символику для составления молекулярных и структурных (развернутой, сокращенной) формул органических веществ и уравнений химических реакций, устанавливать принадлежность изученных органических веществ по их составу и строению к определенному классу/группе соединений, давать им названия по систематической номенклатуре (</a:t>
                      </a:r>
                      <a:r>
                        <a:rPr lang="ru-RU" sz="950" b="0" i="0" u="none" strike="noStrike" dirty="0" err="1">
                          <a:solidFill>
                            <a:srgbClr val="000000"/>
                          </a:solidFill>
                          <a:effectLst/>
                          <a:latin typeface="Times New Roman" panose="02020603050405020304" pitchFamily="18" charset="0"/>
                          <a:cs typeface="Times New Roman" panose="02020603050405020304" pitchFamily="18" charset="0"/>
                        </a:rPr>
                        <a:t>IUPAC</a:t>
                      </a:r>
                      <a:r>
                        <a:rPr lang="ru-RU" sz="95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9525" marR="9525" marT="9525" marB="0"/>
                </a:tc>
                <a:extLst>
                  <a:ext uri="{0D108BD9-81ED-4DB2-BD59-A6C34878D82A}">
                    <a16:rowId xmlns:a16="http://schemas.microsoft.com/office/drawing/2014/main" val="1316804931"/>
                  </a:ext>
                </a:extLst>
              </a:tr>
              <a:tr h="441561">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применять положения теории строения органических веществ </a:t>
                      </a:r>
                      <a:r>
                        <a:rPr lang="ru-RU" sz="950" b="0" i="0" u="none" strike="noStrike" dirty="0" err="1">
                          <a:solidFill>
                            <a:srgbClr val="000000"/>
                          </a:solidFill>
                          <a:effectLst/>
                          <a:latin typeface="Times New Roman" panose="02020603050405020304" pitchFamily="18" charset="0"/>
                          <a:cs typeface="Times New Roman" panose="02020603050405020304" pitchFamily="18" charset="0"/>
                        </a:rPr>
                        <a:t>А.М</a:t>
                      </a:r>
                      <a:r>
                        <a:rPr lang="ru-RU" sz="950" b="0" i="0" u="none" strike="noStrike" dirty="0">
                          <a:solidFill>
                            <a:srgbClr val="000000"/>
                          </a:solidFill>
                          <a:effectLst/>
                          <a:latin typeface="Times New Roman" panose="02020603050405020304" pitchFamily="18" charset="0"/>
                          <a:cs typeface="Times New Roman" panose="02020603050405020304" pitchFamily="18" charset="0"/>
                        </a:rPr>
                        <a:t>. Бутлерова для объяснения зависимости свойств веществ от их состава и строения, закон сохранения массы веществ. Сформированность умения определять виды химической связи в органических соединениях (одинарные и кратные). Владение системой химических знаний, которая включает: основополагающие понятия – изомерия, изомеры, гомологический ряд, гомологи; теории и законы – теория химического строения органических веществ </a:t>
                      </a:r>
                      <a:r>
                        <a:rPr lang="ru-RU" sz="950" b="0" i="0" u="none" strike="noStrike" dirty="0" err="1">
                          <a:solidFill>
                            <a:srgbClr val="000000"/>
                          </a:solidFill>
                          <a:effectLst/>
                          <a:latin typeface="Times New Roman" panose="02020603050405020304" pitchFamily="18" charset="0"/>
                          <a:cs typeface="Times New Roman" panose="02020603050405020304" pitchFamily="18" charset="0"/>
                        </a:rPr>
                        <a:t>A.M</a:t>
                      </a:r>
                      <a:r>
                        <a:rPr lang="ru-RU" sz="950" b="0" i="0" u="none" strike="noStrike" dirty="0">
                          <a:solidFill>
                            <a:srgbClr val="000000"/>
                          </a:solidFill>
                          <a:effectLst/>
                          <a:latin typeface="Times New Roman" panose="02020603050405020304" pitchFamily="18" charset="0"/>
                          <a:cs typeface="Times New Roman" panose="02020603050405020304" pitchFamily="18" charset="0"/>
                        </a:rPr>
                        <a:t>. Бутлерова</a:t>
                      </a:r>
                    </a:p>
                  </a:txBody>
                  <a:tcPr marL="9525" marR="9525" marT="9525" marB="0"/>
                </a:tc>
                <a:extLst>
                  <a:ext uri="{0D108BD9-81ED-4DB2-BD59-A6C34878D82A}">
                    <a16:rowId xmlns:a16="http://schemas.microsoft.com/office/drawing/2014/main" val="2494221470"/>
                  </a:ext>
                </a:extLst>
              </a:tr>
              <a:tr h="350021">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умений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2296510766"/>
                  </a:ext>
                </a:extLst>
              </a:tr>
              <a:tr h="441561">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приводить тривиальные названия отдельных органических веществ. 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1692288990"/>
                  </a:ext>
                </a:extLst>
              </a:tr>
              <a:tr h="166770">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характеризовать источники углеводородного сырья (нефть, природный газ, уголь), способы их переработки и практическое применение продуктов переработки</a:t>
                      </a:r>
                    </a:p>
                  </a:txBody>
                  <a:tcPr marL="9525" marR="9525" marT="9525" marB="0"/>
                </a:tc>
                <a:extLst>
                  <a:ext uri="{0D108BD9-81ED-4DB2-BD59-A6C34878D82A}">
                    <a16:rowId xmlns:a16="http://schemas.microsoft.com/office/drawing/2014/main" val="1480115391"/>
                  </a:ext>
                </a:extLst>
              </a:tr>
              <a:tr h="441561">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приводить тривиальные названия отдельных органических веществ. 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1083524488"/>
                  </a:ext>
                </a:extLst>
              </a:tr>
              <a:tr h="297533">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умений: выявлять характерные признаки понятий; устанавливать их взаимосвязь; использовать соответствующие понятия при описании состава, строения и превращений органических соединений</a:t>
                      </a:r>
                    </a:p>
                  </a:txBody>
                  <a:tcPr marL="9525" marR="9525" marT="9525" marB="0"/>
                </a:tc>
                <a:extLst>
                  <a:ext uri="{0D108BD9-81ED-4DB2-BD59-A6C34878D82A}">
                    <a16:rowId xmlns:a16="http://schemas.microsoft.com/office/drawing/2014/main" val="1831222422"/>
                  </a:ext>
                </a:extLst>
              </a:tr>
              <a:tr h="441561">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проводить вычисления по химическим уравнениям (массы, объема, количества исходного вещества или продукта реакции по известным массе, объему, количеству одного из исходных веществ или продуктов реакции). Сформированность умений прогнозировать, анализировать и оценивать информацию с позиций экологической безопасности последствия бытовой и производственной деятельности человека</a:t>
                      </a:r>
                    </a:p>
                  </a:txBody>
                  <a:tcPr marL="9525" marR="9525" marT="9525" marB="0"/>
                </a:tc>
                <a:extLst>
                  <a:ext uri="{0D108BD9-81ED-4DB2-BD59-A6C34878D82A}">
                    <a16:rowId xmlns:a16="http://schemas.microsoft.com/office/drawing/2014/main" val="516752987"/>
                  </a:ext>
                </a:extLst>
              </a:tr>
              <a:tr h="297533">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владеть системой знаний об основных методах научного познания, используемых в химии при изучении веществ и химических явлений (наблюдение, измерение, эксперимент, моделирование)</a:t>
                      </a:r>
                    </a:p>
                  </a:txBody>
                  <a:tcPr marL="9525" marR="9525" marT="9525" marB="0"/>
                </a:tc>
                <a:extLst>
                  <a:ext uri="{0D108BD9-81ED-4DB2-BD59-A6C34878D82A}">
                    <a16:rowId xmlns:a16="http://schemas.microsoft.com/office/drawing/2014/main" val="2790180804"/>
                  </a:ext>
                </a:extLst>
              </a:tr>
              <a:tr h="297533">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проводить вычисления по химическим уравнениям (массы, объема, количества исходного вещества или продукта реакции по известным массе, объему, количеству одного из исходных веществ или продуктов реакции)</a:t>
                      </a:r>
                    </a:p>
                  </a:txBody>
                  <a:tcPr marL="9525" marR="9525" marT="9525" marB="0"/>
                </a:tc>
                <a:extLst>
                  <a:ext uri="{0D108BD9-81ED-4DB2-BD59-A6C34878D82A}">
                    <a16:rowId xmlns:a16="http://schemas.microsoft.com/office/drawing/2014/main" val="4124500673"/>
                  </a:ext>
                </a:extLst>
              </a:tr>
              <a:tr h="441561">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приводить тривиальные названия отдельных органических веществ. 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175043099"/>
                  </a:ext>
                </a:extLst>
              </a:tr>
              <a:tr h="297533">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приводить тривиальные названия отдельных органических веществ. 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a:t>
                      </a:r>
                    </a:p>
                  </a:txBody>
                  <a:tcPr marL="9525" marR="9525" marT="9525" marB="0"/>
                </a:tc>
                <a:extLst>
                  <a:ext uri="{0D108BD9-81ED-4DB2-BD59-A6C34878D82A}">
                    <a16:rowId xmlns:a16="http://schemas.microsoft.com/office/drawing/2014/main" val="2618888178"/>
                  </a:ext>
                </a:extLst>
              </a:tr>
              <a:tr h="297533">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использовать химическую символику для составления молекулярных и структурных формул органических веществ и уравнений химических реакций. Сформированность умений устанавливать принадлежность изученных органических веществ к определенному классу/группе соединений, давать им названия по систематической номенклатуре (</a:t>
                      </a:r>
                      <a:r>
                        <a:rPr lang="ru-RU" sz="950" b="0" i="0" u="none" strike="noStrike" dirty="0" err="1">
                          <a:solidFill>
                            <a:srgbClr val="000000"/>
                          </a:solidFill>
                          <a:effectLst/>
                          <a:latin typeface="Times New Roman" panose="02020603050405020304" pitchFamily="18" charset="0"/>
                          <a:cs typeface="Times New Roman" panose="02020603050405020304" pitchFamily="18" charset="0"/>
                        </a:rPr>
                        <a:t>IUPAC</a:t>
                      </a:r>
                      <a:r>
                        <a:rPr lang="ru-RU" sz="95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9525" marR="9525" marT="9525" marB="0"/>
                </a:tc>
                <a:extLst>
                  <a:ext uri="{0D108BD9-81ED-4DB2-BD59-A6C34878D82A}">
                    <a16:rowId xmlns:a16="http://schemas.microsoft.com/office/drawing/2014/main" val="2737797746"/>
                  </a:ext>
                </a:extLst>
              </a:tr>
              <a:tr h="297533">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1835858049"/>
                  </a:ext>
                </a:extLst>
              </a:tr>
              <a:tr h="441561">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 Сформированность умения давать конкретным веществам названия по систематической номенклатуре (</a:t>
                      </a:r>
                      <a:r>
                        <a:rPr lang="ru-RU" sz="950" b="0" i="0" u="none" strike="noStrike" dirty="0" err="1">
                          <a:solidFill>
                            <a:srgbClr val="000000"/>
                          </a:solidFill>
                          <a:effectLst/>
                          <a:latin typeface="Times New Roman" panose="02020603050405020304" pitchFamily="18" charset="0"/>
                          <a:cs typeface="Times New Roman" panose="02020603050405020304" pitchFamily="18" charset="0"/>
                        </a:rPr>
                        <a:t>IUPAC</a:t>
                      </a:r>
                      <a:r>
                        <a:rPr lang="ru-RU" sz="95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9525" marR="9525" marT="9525" marB="0"/>
                </a:tc>
                <a:extLst>
                  <a:ext uri="{0D108BD9-81ED-4DB2-BD59-A6C34878D82A}">
                    <a16:rowId xmlns:a16="http://schemas.microsoft.com/office/drawing/2014/main" val="278175328"/>
                  </a:ext>
                </a:extLst>
              </a:tr>
              <a:tr h="297533">
                <a:tc>
                  <a:txBody>
                    <a:bodyPr/>
                    <a:lstStyle/>
                    <a:p>
                      <a:pPr algn="ctr">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l" fontAlgn="b"/>
                      <a:r>
                        <a:rPr lang="ru-RU" sz="95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находить молекулярную формулу органического вещества по массовым долям элементов, входящих в его состав, или по продуктам сгорания, а также понимание практического значения органических веществ</a:t>
                      </a:r>
                    </a:p>
                  </a:txBody>
                  <a:tcPr marL="9525" marR="9525" marT="9525" marB="0"/>
                </a:tc>
                <a:extLst>
                  <a:ext uri="{0D108BD9-81ED-4DB2-BD59-A6C34878D82A}">
                    <a16:rowId xmlns:a16="http://schemas.microsoft.com/office/drawing/2014/main" val="1939511534"/>
                  </a:ext>
                </a:extLst>
              </a:tr>
            </a:tbl>
          </a:graphicData>
        </a:graphic>
      </p:graphicFrame>
    </p:spTree>
    <p:extLst>
      <p:ext uri="{BB962C8B-B14F-4D97-AF65-F5344CB8AC3E}">
        <p14:creationId xmlns:p14="http://schemas.microsoft.com/office/powerpoint/2010/main" val="16653861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559988" cy="444387"/>
          </a:xfrm>
        </p:spPr>
        <p:txBody>
          <a:bodyPr>
            <a:noAutofit/>
          </a:bodyPr>
          <a:lstStyle/>
          <a:p>
            <a:r>
              <a:rPr lang="ru-RU" sz="2000" dirty="0"/>
              <a:t>Доля участников по качеству знаний («4»+«5») по результатам ВПР в  2025-2026 гг.</a:t>
            </a:r>
          </a:p>
        </p:txBody>
      </p:sp>
      <p:sp>
        <p:nvSpPr>
          <p:cNvPr id="8" name="TextBox 7">
            <a:extLst>
              <a:ext uri="{FF2B5EF4-FFF2-40B4-BE49-F238E27FC236}">
                <a16:creationId xmlns:a16="http://schemas.microsoft.com/office/drawing/2014/main" id="{DB95D0A0-051C-4D20-B454-843DA9E8013B}"/>
              </a:ext>
            </a:extLst>
          </p:cNvPr>
          <p:cNvSpPr txBox="1"/>
          <p:nvPr/>
        </p:nvSpPr>
        <p:spPr>
          <a:xfrm>
            <a:off x="10183501" y="6638785"/>
            <a:ext cx="2008499" cy="276999"/>
          </a:xfrm>
          <a:prstGeom prst="rect">
            <a:avLst/>
          </a:prstGeom>
          <a:noFill/>
        </p:spPr>
        <p:txBody>
          <a:bodyPr wrap="none" rtlCol="0">
            <a:spAutoFit/>
          </a:bodyPr>
          <a:lstStyle/>
          <a:p>
            <a:r>
              <a:rPr lang="ru-RU" sz="1200" b="1" dirty="0"/>
              <a:t>Качество знаний = «4»+»5»</a:t>
            </a:r>
          </a:p>
        </p:txBody>
      </p:sp>
      <p:sp>
        <p:nvSpPr>
          <p:cNvPr id="7" name="TextBox 6">
            <a:extLst>
              <a:ext uri="{FF2B5EF4-FFF2-40B4-BE49-F238E27FC236}">
                <a16:creationId xmlns:a16="http://schemas.microsoft.com/office/drawing/2014/main" id="{0D1BBFF1-0B30-4664-BF69-6059340B7612}"/>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9" name="Диаграмма 8">
            <a:extLst>
              <a:ext uri="{FF2B5EF4-FFF2-40B4-BE49-F238E27FC236}">
                <a16:creationId xmlns:a16="http://schemas.microsoft.com/office/drawing/2014/main" id="{5D6647B1-44C3-4930-9767-BC45B67AFBA0}"/>
              </a:ext>
            </a:extLst>
          </p:cNvPr>
          <p:cNvGraphicFramePr/>
          <p:nvPr>
            <p:extLst>
              <p:ext uri="{D42A27DB-BD31-4B8C-83A1-F6EECF244321}">
                <p14:modId xmlns:p14="http://schemas.microsoft.com/office/powerpoint/2010/main" val="3838837295"/>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Диаграмма 9">
            <a:extLst>
              <a:ext uri="{FF2B5EF4-FFF2-40B4-BE49-F238E27FC236}">
                <a16:creationId xmlns:a16="http://schemas.microsoft.com/office/drawing/2014/main" id="{4630BE58-5901-4FC3-9A62-A4EECEAF0A3A}"/>
              </a:ext>
            </a:extLst>
          </p:cNvPr>
          <p:cNvGraphicFramePr/>
          <p:nvPr>
            <p:extLst>
              <p:ext uri="{D42A27DB-BD31-4B8C-83A1-F6EECF244321}">
                <p14:modId xmlns:p14="http://schemas.microsoft.com/office/powerpoint/2010/main" val="2977805226"/>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15029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3">
            <a:extLst>
              <a:ext uri="{FF2B5EF4-FFF2-40B4-BE49-F238E27FC236}">
                <a16:creationId xmlns:a16="http://schemas.microsoft.com/office/drawing/2014/main" id="{CB08541A-D9C6-46ED-958B-471025D2106D}"/>
              </a:ext>
            </a:extLst>
          </p:cNvPr>
          <p:cNvSpPr txBox="1">
            <a:spLocks/>
          </p:cNvSpPr>
          <p:nvPr/>
        </p:nvSpPr>
        <p:spPr>
          <a:xfrm>
            <a:off x="3608070" y="308651"/>
            <a:ext cx="2859405" cy="47817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Общие сведения</a:t>
            </a:r>
          </a:p>
        </p:txBody>
      </p:sp>
      <p:graphicFrame>
        <p:nvGraphicFramePr>
          <p:cNvPr id="5" name="Диаграмма 4">
            <a:extLst>
              <a:ext uri="{FF2B5EF4-FFF2-40B4-BE49-F238E27FC236}">
                <a16:creationId xmlns:a16="http://schemas.microsoft.com/office/drawing/2014/main" id="{8BC71586-C6B2-4793-9E42-7D30FCCE6773}"/>
              </a:ext>
            </a:extLst>
          </p:cNvPr>
          <p:cNvGraphicFramePr/>
          <p:nvPr>
            <p:extLst>
              <p:ext uri="{D42A27DB-BD31-4B8C-83A1-F6EECF244321}">
                <p14:modId xmlns:p14="http://schemas.microsoft.com/office/powerpoint/2010/main" val="2284864269"/>
              </p:ext>
            </p:extLst>
          </p:nvPr>
        </p:nvGraphicFramePr>
        <p:xfrm>
          <a:off x="180974" y="1173500"/>
          <a:ext cx="5414483" cy="52190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Диаграмма 7">
            <a:extLst>
              <a:ext uri="{FF2B5EF4-FFF2-40B4-BE49-F238E27FC236}">
                <a16:creationId xmlns:a16="http://schemas.microsoft.com/office/drawing/2014/main" id="{49883617-0E5C-442A-BC67-FB7D7BCAF978}"/>
              </a:ext>
            </a:extLst>
          </p:cNvPr>
          <p:cNvGraphicFramePr/>
          <p:nvPr>
            <p:extLst>
              <p:ext uri="{D42A27DB-BD31-4B8C-83A1-F6EECF244321}">
                <p14:modId xmlns:p14="http://schemas.microsoft.com/office/powerpoint/2010/main" val="4209315498"/>
              </p:ext>
            </p:extLst>
          </p:nvPr>
        </p:nvGraphicFramePr>
        <p:xfrm>
          <a:off x="5037772" y="1063814"/>
          <a:ext cx="7041445" cy="53287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46768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lstStyle/>
          <a:p>
            <a:r>
              <a:rPr lang="ru-RU" dirty="0"/>
              <a:t>Достижение планируемых результатов</a:t>
            </a:r>
          </a:p>
        </p:txBody>
      </p:sp>
      <p:sp>
        <p:nvSpPr>
          <p:cNvPr id="13" name="TextBox 12">
            <a:extLst>
              <a:ext uri="{FF2B5EF4-FFF2-40B4-BE49-F238E27FC236}">
                <a16:creationId xmlns:a16="http://schemas.microsoft.com/office/drawing/2014/main" id="{A190EDE9-482E-4AE5-8EC3-5E072842200E}"/>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12" name="Диаграмма 11">
            <a:extLst>
              <a:ext uri="{FF2B5EF4-FFF2-40B4-BE49-F238E27FC236}">
                <a16:creationId xmlns:a16="http://schemas.microsoft.com/office/drawing/2014/main" id="{48EB7D6C-E31B-4802-B874-6E6C6B428EE4}"/>
              </a:ext>
            </a:extLst>
          </p:cNvPr>
          <p:cNvGraphicFramePr>
            <a:graphicFrameLocks/>
          </p:cNvGraphicFramePr>
          <p:nvPr>
            <p:extLst>
              <p:ext uri="{D42A27DB-BD31-4B8C-83A1-F6EECF244321}">
                <p14:modId xmlns:p14="http://schemas.microsoft.com/office/powerpoint/2010/main" val="2503696301"/>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4357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83CBCF6E-B165-44DE-8687-E69D1BBA1882}"/>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7" name="Диаграмма 6">
            <a:extLst>
              <a:ext uri="{FF2B5EF4-FFF2-40B4-BE49-F238E27FC236}">
                <a16:creationId xmlns:a16="http://schemas.microsoft.com/office/drawing/2014/main" id="{39912EB6-9724-484F-B530-97874D361C6E}"/>
              </a:ext>
            </a:extLst>
          </p:cNvPr>
          <p:cNvGraphicFramePr>
            <a:graphicFrameLocks/>
          </p:cNvGraphicFramePr>
          <p:nvPr>
            <p:extLst>
              <p:ext uri="{D42A27DB-BD31-4B8C-83A1-F6EECF244321}">
                <p14:modId xmlns:p14="http://schemas.microsoft.com/office/powerpoint/2010/main" val="1743520022"/>
              </p:ext>
            </p:extLst>
          </p:nvPr>
        </p:nvGraphicFramePr>
        <p:xfrm>
          <a:off x="1246043" y="800100"/>
          <a:ext cx="9658350" cy="60579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37616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60447E3E-B4CF-4BB3-AC41-1D1959DDEB04}"/>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14" name="Диаграмма 13">
            <a:extLst>
              <a:ext uri="{FF2B5EF4-FFF2-40B4-BE49-F238E27FC236}">
                <a16:creationId xmlns:a16="http://schemas.microsoft.com/office/drawing/2014/main" id="{B0FFB2D1-7AB5-4E12-B93E-F691C30AC6BD}"/>
              </a:ext>
            </a:extLst>
          </p:cNvPr>
          <p:cNvGraphicFramePr>
            <a:graphicFrameLocks/>
          </p:cNvGraphicFramePr>
          <p:nvPr>
            <p:extLst>
              <p:ext uri="{D42A27DB-BD31-4B8C-83A1-F6EECF244321}">
                <p14:modId xmlns:p14="http://schemas.microsoft.com/office/powerpoint/2010/main" val="949584223"/>
              </p:ext>
            </p:extLst>
          </p:nvPr>
        </p:nvGraphicFramePr>
        <p:xfrm>
          <a:off x="0" y="1912143"/>
          <a:ext cx="12192000"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15" name="Стрелка: пятиугольник 14">
            <a:extLst>
              <a:ext uri="{FF2B5EF4-FFF2-40B4-BE49-F238E27FC236}">
                <a16:creationId xmlns:a16="http://schemas.microsoft.com/office/drawing/2014/main" id="{6528C632-E826-4744-A33E-3C2BEE9F3621}"/>
              </a:ext>
            </a:extLst>
          </p:cNvPr>
          <p:cNvSpPr/>
          <p:nvPr/>
        </p:nvSpPr>
        <p:spPr>
          <a:xfrm rot="5400000">
            <a:off x="8364364" y="156083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6" name="Стрелка: пятиугольник 15">
            <a:extLst>
              <a:ext uri="{FF2B5EF4-FFF2-40B4-BE49-F238E27FC236}">
                <a16:creationId xmlns:a16="http://schemas.microsoft.com/office/drawing/2014/main" id="{46793F6F-C643-4D35-89AA-D2319F428BC0}"/>
              </a:ext>
            </a:extLst>
          </p:cNvPr>
          <p:cNvSpPr/>
          <p:nvPr/>
        </p:nvSpPr>
        <p:spPr>
          <a:xfrm rot="5400000">
            <a:off x="5818388" y="156083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336CC1CF-F843-4761-AC96-D44288D9DAA2}"/>
              </a:ext>
            </a:extLst>
          </p:cNvPr>
          <p:cNvSpPr/>
          <p:nvPr/>
        </p:nvSpPr>
        <p:spPr>
          <a:xfrm rot="5400000">
            <a:off x="3200694" y="1560838"/>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4162203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7" name="TextBox 6">
            <a:extLst>
              <a:ext uri="{FF2B5EF4-FFF2-40B4-BE49-F238E27FC236}">
                <a16:creationId xmlns:a16="http://schemas.microsoft.com/office/drawing/2014/main" id="{02FABCFB-182A-4D4C-BB12-77A829B98FC2}"/>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pic>
        <p:nvPicPr>
          <p:cNvPr id="5" name="Рисунок 4">
            <a:extLst>
              <a:ext uri="{FF2B5EF4-FFF2-40B4-BE49-F238E27FC236}">
                <a16:creationId xmlns:a16="http://schemas.microsoft.com/office/drawing/2014/main" id="{E5527B24-968F-425A-B4CA-EC21E3168C9E}"/>
              </a:ext>
            </a:extLst>
          </p:cNvPr>
          <p:cNvPicPr>
            <a:picLocks noChangeAspect="1"/>
          </p:cNvPicPr>
          <p:nvPr/>
        </p:nvPicPr>
        <p:blipFill rotWithShape="1">
          <a:blip r:embed="rId2">
            <a:extLst>
              <a:ext uri="{28A0092B-C50C-407E-A947-70E740481C1C}">
                <a14:useLocalDpi xmlns:a14="http://schemas.microsoft.com/office/drawing/2010/main" val="0"/>
              </a:ext>
            </a:extLst>
          </a:blip>
          <a:srcRect t="15370"/>
          <a:stretch/>
        </p:blipFill>
        <p:spPr>
          <a:xfrm>
            <a:off x="1959847" y="1073791"/>
            <a:ext cx="9240982" cy="5213758"/>
          </a:xfrm>
          <a:prstGeom prst="rect">
            <a:avLst/>
          </a:prstGeom>
        </p:spPr>
      </p:pic>
    </p:spTree>
    <p:extLst>
      <p:ext uri="{BB962C8B-B14F-4D97-AF65-F5344CB8AC3E}">
        <p14:creationId xmlns:p14="http://schemas.microsoft.com/office/powerpoint/2010/main" val="13188599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B2D99A8B-A5CD-4DC8-909F-4F7DEF13F93F}"/>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8" name="Диаграмма 7">
            <a:extLst>
              <a:ext uri="{FF2B5EF4-FFF2-40B4-BE49-F238E27FC236}">
                <a16:creationId xmlns:a16="http://schemas.microsoft.com/office/drawing/2014/main" id="{0DEC2E04-A4E4-46E8-9565-568769EFBBC6}"/>
              </a:ext>
            </a:extLst>
          </p:cNvPr>
          <p:cNvGraphicFramePr>
            <a:graphicFrameLocks/>
          </p:cNvGraphicFramePr>
          <p:nvPr>
            <p:extLst>
              <p:ext uri="{D42A27DB-BD31-4B8C-83A1-F6EECF244321}">
                <p14:modId xmlns:p14="http://schemas.microsoft.com/office/powerpoint/2010/main" val="3962261400"/>
              </p:ext>
            </p:extLst>
          </p:nvPr>
        </p:nvGraphicFramePr>
        <p:xfrm>
          <a:off x="1038225"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905029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lgn="just">
              <a:buFont typeface="Courier New" panose="02070309020205020404" pitchFamily="49" charset="0"/>
              <a:buChar char="o"/>
            </a:pPr>
            <a:r>
              <a:rPr lang="ru-RU" sz="2800" dirty="0">
                <a:latin typeface="+mn-lt"/>
              </a:rPr>
              <a:t>В ВПР по химии в 10 классах приняло участие </a:t>
            </a:r>
            <a:r>
              <a:rPr lang="ru-RU" sz="2800" b="1" dirty="0">
                <a:latin typeface="+mn-lt"/>
              </a:rPr>
              <a:t>1672 </a:t>
            </a:r>
            <a:r>
              <a:rPr lang="ru-RU" sz="2800" dirty="0">
                <a:latin typeface="+mn-lt"/>
              </a:rPr>
              <a:t>человек.</a:t>
            </a:r>
          </a:p>
          <a:p>
            <a:pPr algn="just"/>
            <a:endParaRPr lang="ru-RU" sz="2800" dirty="0">
              <a:latin typeface="+mn-lt"/>
            </a:endParaRPr>
          </a:p>
          <a:p>
            <a:pPr marL="285750" indent="-285750" algn="just">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46</a:t>
            </a:r>
            <a:r>
              <a:rPr lang="ru-RU" sz="2800" dirty="0">
                <a:latin typeface="+mn-lt"/>
              </a:rPr>
              <a:t> участников (</a:t>
            </a:r>
            <a:r>
              <a:rPr lang="ru-RU" sz="2800" b="1" dirty="0">
                <a:latin typeface="+mn-lt"/>
              </a:rPr>
              <a:t>2,75 </a:t>
            </a:r>
            <a:r>
              <a:rPr lang="ru-RU" sz="2800" dirty="0">
                <a:latin typeface="+mn-lt"/>
              </a:rPr>
              <a:t>%).</a:t>
            </a:r>
          </a:p>
          <a:p>
            <a:pPr algn="just"/>
            <a:endParaRPr lang="ru-RU" sz="2800" dirty="0">
              <a:latin typeface="+mn-lt"/>
            </a:endParaRPr>
          </a:p>
          <a:p>
            <a:pPr marL="285750" indent="-285750" algn="just">
              <a:buFont typeface="Courier New" panose="02070309020205020404" pitchFamily="49" charset="0"/>
              <a:buChar char="o"/>
            </a:pPr>
            <a:r>
              <a:rPr lang="ru-RU" sz="2800" dirty="0">
                <a:latin typeface="+mn-lt"/>
              </a:rPr>
              <a:t> </a:t>
            </a:r>
            <a:r>
              <a:rPr lang="ru-RU" sz="2800" b="1" dirty="0">
                <a:latin typeface="+mn-lt"/>
              </a:rPr>
              <a:t>63,22 </a:t>
            </a:r>
            <a:r>
              <a:rPr lang="ru-RU" sz="2800" dirty="0">
                <a:latin typeface="+mn-lt"/>
              </a:rPr>
              <a:t>% участников показали качество знаний (получили «4» и «5»)                     в  процессе выполнения работы.</a:t>
            </a:r>
          </a:p>
          <a:p>
            <a:pPr algn="just"/>
            <a:endParaRPr lang="ru-RU" sz="2800" dirty="0">
              <a:latin typeface="+mn-lt"/>
            </a:endParaRPr>
          </a:p>
          <a:p>
            <a:pPr marL="285750" indent="-285750" algn="just">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8, 10, 14, 15, 16.</a:t>
            </a:r>
            <a:endParaRPr lang="ru-RU" sz="2800" dirty="0">
              <a:latin typeface="+mn-lt"/>
            </a:endParaRPr>
          </a:p>
          <a:p>
            <a:pPr algn="just"/>
            <a:endParaRPr lang="ru-RU" sz="2800" dirty="0">
              <a:latin typeface="+mn-lt"/>
            </a:endParaRPr>
          </a:p>
        </p:txBody>
      </p:sp>
      <p:sp>
        <p:nvSpPr>
          <p:cNvPr id="6" name="TextBox 5">
            <a:extLst>
              <a:ext uri="{FF2B5EF4-FFF2-40B4-BE49-F238E27FC236}">
                <a16:creationId xmlns:a16="http://schemas.microsoft.com/office/drawing/2014/main" id="{3BA3AF79-5ACF-4599-A0CF-144296167DDE}"/>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3561033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latin typeface="+mn-lt"/>
              </a:rPr>
              <a:t>Основные результаты </a:t>
            </a:r>
          </a:p>
          <a:p>
            <a:pPr algn="ctr"/>
            <a:r>
              <a:rPr lang="ru-RU" sz="6600" b="1" dirty="0">
                <a:latin typeface="+mn-lt"/>
              </a:rPr>
              <a:t>по биологии</a:t>
            </a:r>
          </a:p>
        </p:txBody>
      </p:sp>
    </p:spTree>
    <p:extLst>
      <p:ext uri="{BB962C8B-B14F-4D97-AF65-F5344CB8AC3E}">
        <p14:creationId xmlns:p14="http://schemas.microsoft.com/office/powerpoint/2010/main" val="6185175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5</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3280" y="2341047"/>
            <a:ext cx="3023852"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11  -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4044099" y="4261917"/>
            <a:ext cx="7550869" cy="1380451"/>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ru-RU" sz="1400" dirty="0">
                <a:solidFill>
                  <a:schemeClr val="tx1"/>
                </a:solidFill>
              </a:rPr>
              <a:t>1 часть задания 1-9:</a:t>
            </a:r>
          </a:p>
          <a:p>
            <a:pPr>
              <a:lnSpc>
                <a:spcPct val="114000"/>
              </a:lnSpc>
            </a:pPr>
            <a:r>
              <a:rPr lang="ru-RU" sz="1400" dirty="0">
                <a:solidFill>
                  <a:schemeClr val="tx1"/>
                </a:solidFill>
              </a:rPr>
              <a:t>2, 4, 5, 6.1, 7.1, 7.2, 7.3, 8.1, 8.2, 9.1, 9.2, 9.3 - предполагают</a:t>
            </a:r>
          </a:p>
          <a:p>
            <a:pPr>
              <a:lnSpc>
                <a:spcPct val="114000"/>
              </a:lnSpc>
            </a:pPr>
            <a:r>
              <a:rPr lang="ru-RU" sz="1400" dirty="0">
                <a:solidFill>
                  <a:schemeClr val="tx1"/>
                </a:solidFill>
              </a:rPr>
              <a:t>краткий ответ в виде комбинации цифр, числа или слова (словосочетания)</a:t>
            </a:r>
          </a:p>
          <a:p>
            <a:pPr>
              <a:lnSpc>
                <a:spcPct val="114000"/>
              </a:lnSpc>
            </a:pPr>
            <a:r>
              <a:rPr lang="ru-RU" sz="1400" dirty="0">
                <a:solidFill>
                  <a:schemeClr val="tx1"/>
                </a:solidFill>
              </a:rPr>
              <a:t> 1, 3, 6.2, 8.3 -  предполагают развернутый ответ (дать объяснение,</a:t>
            </a:r>
          </a:p>
          <a:p>
            <a:pPr>
              <a:lnSpc>
                <a:spcPct val="114000"/>
              </a:lnSpc>
            </a:pPr>
            <a:r>
              <a:rPr lang="ru-RU" sz="1400" dirty="0">
                <a:solidFill>
                  <a:schemeClr val="tx1"/>
                </a:solidFill>
              </a:rPr>
              <a:t>описание или обоснование). </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10</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37</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4095604041"/>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0-9</a:t>
                      </a:r>
                    </a:p>
                  </a:txBody>
                  <a:tcPr anchor="ctr"/>
                </a:tc>
                <a:tc>
                  <a:txBody>
                    <a:bodyPr/>
                    <a:lstStyle/>
                    <a:p>
                      <a:pPr algn="ctr"/>
                      <a:r>
                        <a:rPr lang="ru-RU" sz="1600" dirty="0"/>
                        <a:t>10-18</a:t>
                      </a:r>
                    </a:p>
                  </a:txBody>
                  <a:tcPr anchor="ctr"/>
                </a:tc>
                <a:tc>
                  <a:txBody>
                    <a:bodyPr/>
                    <a:lstStyle/>
                    <a:p>
                      <a:pPr algn="ctr"/>
                      <a:r>
                        <a:rPr lang="ru-RU" sz="1600" dirty="0"/>
                        <a:t>19-26</a:t>
                      </a:r>
                    </a:p>
                  </a:txBody>
                  <a:tcPr anchor="ctr"/>
                </a:tc>
                <a:tc>
                  <a:txBody>
                    <a:bodyPr/>
                    <a:lstStyle/>
                    <a:p>
                      <a:pPr algn="ctr"/>
                      <a:r>
                        <a:rPr lang="ru-RU" sz="1600" dirty="0"/>
                        <a:t>27-37</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2188868" y="5479829"/>
            <a:ext cx="1641183" cy="79877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3" name="Прямоугольник: скругленные углы 22">
            <a:extLst>
              <a:ext uri="{FF2B5EF4-FFF2-40B4-BE49-F238E27FC236}">
                <a16:creationId xmlns:a16="http://schemas.microsoft.com/office/drawing/2014/main" id="{AEF47660-006F-41FF-9A8B-0C1FCE94619D}"/>
              </a:ext>
            </a:extLst>
          </p:cNvPr>
          <p:cNvSpPr/>
          <p:nvPr/>
        </p:nvSpPr>
        <p:spPr>
          <a:xfrm>
            <a:off x="4044099" y="5705216"/>
            <a:ext cx="7550869" cy="1157359"/>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ru-RU" sz="1400" dirty="0">
                <a:solidFill>
                  <a:schemeClr val="tx1"/>
                </a:solidFill>
              </a:rPr>
              <a:t>2 часть задания 10-15:</a:t>
            </a:r>
          </a:p>
          <a:p>
            <a:pPr>
              <a:lnSpc>
                <a:spcPct val="114000"/>
              </a:lnSpc>
            </a:pPr>
            <a:r>
              <a:rPr lang="ru-RU" sz="1400" dirty="0">
                <a:solidFill>
                  <a:schemeClr val="tx1"/>
                </a:solidFill>
              </a:rPr>
              <a:t>10, 12, 13.1, 13.3, 14.1, 14.2, 15.1, 15.2-  предполагают краткий</a:t>
            </a:r>
          </a:p>
          <a:p>
            <a:pPr>
              <a:lnSpc>
                <a:spcPct val="114000"/>
              </a:lnSpc>
            </a:pPr>
            <a:r>
              <a:rPr lang="ru-RU" sz="1400" dirty="0">
                <a:solidFill>
                  <a:schemeClr val="tx1"/>
                </a:solidFill>
              </a:rPr>
              <a:t>ответ в виде слова (словосочетания) или числа / комбинации цифр</a:t>
            </a:r>
          </a:p>
          <a:p>
            <a:pPr>
              <a:lnSpc>
                <a:spcPct val="114000"/>
              </a:lnSpc>
            </a:pPr>
            <a:r>
              <a:rPr lang="ru-RU" sz="1400" dirty="0">
                <a:solidFill>
                  <a:schemeClr val="tx1"/>
                </a:solidFill>
              </a:rPr>
              <a:t>11, 13.2-  предполагают развернутый ответ</a:t>
            </a:r>
          </a:p>
          <a:p>
            <a:pPr>
              <a:lnSpc>
                <a:spcPct val="114000"/>
              </a:lnSpc>
            </a:pPr>
            <a:endParaRPr lang="ru-RU" sz="1400" dirty="0">
              <a:solidFill>
                <a:schemeClr val="tx1"/>
              </a:solidFill>
            </a:endParaRPr>
          </a:p>
        </p:txBody>
      </p:sp>
      <p:sp>
        <p:nvSpPr>
          <p:cNvPr id="19" name="TextBox 18">
            <a:extLst>
              <a:ext uri="{FF2B5EF4-FFF2-40B4-BE49-F238E27FC236}">
                <a16:creationId xmlns:a16="http://schemas.microsoft.com/office/drawing/2014/main" id="{F38EDD73-B053-47BF-A9E4-11A39A544947}"/>
              </a:ext>
            </a:extLst>
          </p:cNvPr>
          <p:cNvSpPr txBox="1"/>
          <p:nvPr/>
        </p:nvSpPr>
        <p:spPr>
          <a:xfrm>
            <a:off x="10894542" y="39382"/>
            <a:ext cx="129745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Химия,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
        <p:nvSpPr>
          <p:cNvPr id="22" name="Прямоугольник: скругленные углы 21">
            <a:extLst>
              <a:ext uri="{FF2B5EF4-FFF2-40B4-BE49-F238E27FC236}">
                <a16:creationId xmlns:a16="http://schemas.microsoft.com/office/drawing/2014/main" id="{A6056F34-9312-448B-9FBD-949D0208C235}"/>
              </a:ext>
            </a:extLst>
          </p:cNvPr>
          <p:cNvSpPr/>
          <p:nvPr/>
        </p:nvSpPr>
        <p:spPr>
          <a:xfrm>
            <a:off x="1928609" y="3301482"/>
            <a:ext cx="3023852"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4  - повышенной сложности</a:t>
            </a:r>
          </a:p>
        </p:txBody>
      </p:sp>
    </p:spTree>
    <p:extLst>
      <p:ext uri="{BB962C8B-B14F-4D97-AF65-F5344CB8AC3E}">
        <p14:creationId xmlns:p14="http://schemas.microsoft.com/office/powerpoint/2010/main" val="22477601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(умения)-часть 1</a:t>
            </a:r>
          </a:p>
        </p:txBody>
      </p:sp>
      <p:sp>
        <p:nvSpPr>
          <p:cNvPr id="7" name="TextBox 6">
            <a:extLst>
              <a:ext uri="{FF2B5EF4-FFF2-40B4-BE49-F238E27FC236}">
                <a16:creationId xmlns:a16="http://schemas.microsoft.com/office/drawing/2014/main" id="{989287A1-1A54-44FC-9FEB-D24C806AEDEC}"/>
              </a:ext>
            </a:extLst>
          </p:cNvPr>
          <p:cNvSpPr txBox="1"/>
          <p:nvPr/>
        </p:nvSpPr>
        <p:spPr>
          <a:xfrm>
            <a:off x="10659035" y="39382"/>
            <a:ext cx="1532965"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Биология,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5" name="Таблица 4">
            <a:extLst>
              <a:ext uri="{FF2B5EF4-FFF2-40B4-BE49-F238E27FC236}">
                <a16:creationId xmlns:a16="http://schemas.microsoft.com/office/drawing/2014/main" id="{AF8DEE25-D782-4FA2-B0DA-E19DE4BAF769}"/>
              </a:ext>
            </a:extLst>
          </p:cNvPr>
          <p:cNvGraphicFramePr>
            <a:graphicFrameLocks noGrp="1"/>
          </p:cNvGraphicFramePr>
          <p:nvPr>
            <p:extLst>
              <p:ext uri="{D42A27DB-BD31-4B8C-83A1-F6EECF244321}">
                <p14:modId xmlns:p14="http://schemas.microsoft.com/office/powerpoint/2010/main" val="2623507359"/>
              </p:ext>
            </p:extLst>
          </p:nvPr>
        </p:nvGraphicFramePr>
        <p:xfrm>
          <a:off x="197708" y="948806"/>
          <a:ext cx="11796583" cy="5330702"/>
        </p:xfrm>
        <a:graphic>
          <a:graphicData uri="http://schemas.openxmlformats.org/drawingml/2006/table">
            <a:tbl>
              <a:tblPr firstRow="1" firstCol="1" lastRow="1" lastCol="1" bandRow="1" bandCol="1">
                <a:noFill/>
                <a:tableStyleId>{5940675A-B579-460E-94D1-54222C63F5DA}</a:tableStyleId>
              </a:tblPr>
              <a:tblGrid>
                <a:gridCol w="519676">
                  <a:extLst>
                    <a:ext uri="{9D8B030D-6E8A-4147-A177-3AD203B41FA5}">
                      <a16:colId xmlns:a16="http://schemas.microsoft.com/office/drawing/2014/main" val="1602300257"/>
                    </a:ext>
                  </a:extLst>
                </a:gridCol>
                <a:gridCol w="11276907">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Умение раскрывать содержание биологических терминов и понятий: жизнь, клетка, организм; метаболизм (обмен веществ и превращение энергии), гомеостаз(</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саморегуляция</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уровневая организация живых систем, самовоспроизведение (репродукция), наследственность, изменчивость, рост и развитие.</a:t>
                      </a:r>
                    </a:p>
                  </a:txBody>
                  <a:tcPr marL="9525" marR="9525" marT="9525" marB="0" anchor="b">
                    <a:noFill/>
                  </a:tcPr>
                </a:tc>
                <a:extLst>
                  <a:ext uri="{0D108BD9-81ED-4DB2-BD59-A6C34878D82A}">
                    <a16:rowId xmlns:a16="http://schemas.microsoft.com/office/drawing/2014/main" val="2460193898"/>
                  </a:ext>
                </a:extLst>
              </a:tr>
              <a:tr h="316408">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Умение выделять существенные признаки вирусов, клеток прокариот и эукариот, одноклеточных и многоклеточных организмов; особенности процессов обмена веществ и превращения энергии в клетке, фотосинтеза, пластического и энергетического обмена, хемосинтеза, митоза, мейоза, оплодотворения, размножения, индивидуального развития организма (онтогенез)</a:t>
                      </a:r>
                    </a:p>
                  </a:txBody>
                  <a:tcPr marL="9525" marR="9525" marT="9525" marB="0" anchor="b">
                    <a:noFill/>
                  </a:tcPr>
                </a:tc>
                <a:extLst>
                  <a:ext uri="{0D108BD9-81ED-4DB2-BD59-A6C34878D82A}">
                    <a16:rowId xmlns:a16="http://schemas.microsoft.com/office/drawing/2014/main" val="202165994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Умение владеть методами научного познания в биологии (наблюдение и описание живых систем, процессов и явлений; организация и проведение биологического эксперимента, выдвижение гипотезы; выявление зависимости между исследуемыми величинами, объяснение полученных результатов, использованных научных понятий, теорий и законов; умение делать выводы на основании полученных результатов)</a:t>
                      </a:r>
                    </a:p>
                  </a:txBody>
                  <a:tcPr marL="9525" marR="9525" marT="9525" marB="0" anchor="b">
                    <a:noFill/>
                  </a:tcPr>
                </a:tc>
                <a:extLst>
                  <a:ext uri="{0D108BD9-81ED-4DB2-BD59-A6C34878D82A}">
                    <a16:rowId xmlns:a16="http://schemas.microsoft.com/office/drawing/2014/main" val="227661756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Устанавливать существенный признак или основания для сравнения, классификации и обобщения. Выявления зависимости между исследуемыми величинами, объяснения полученных результатов и формулирования выводов с использованием научных понятий, теорий и законов</a:t>
                      </a:r>
                    </a:p>
                  </a:txBody>
                  <a:tcPr marL="9525" marR="9525" marT="9525" marB="0" anchor="b">
                    <a:noFill/>
                  </a:tcPr>
                </a:tc>
                <a:extLst>
                  <a:ext uri="{0D108BD9-81ED-4DB2-BD59-A6C34878D82A}">
                    <a16:rowId xmlns:a16="http://schemas.microsoft.com/office/drawing/2014/main" val="1746571077"/>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Уметь переносить знания в познавательную и практическую области жизнедеятельности; уметь интегрировать знания из разных предметных областей; осуществлять целенаправленный поиск переноса средств и способов действия в профессиональную среду. Умение применять полученные знания для объяснения биологических процессов и явлений, для принятия практических решений в повседневной жизни в целях обеспечения безопасности своего здоровья и здоровья окружающих людей, соблюдения норм грамотного поведения в окружающей природной среде; понимание необходимости использования достижений современной биологии и биотехнологий для рационального природопользования. Выявлять зависимости между исследуемыми величинами, объяснение полученных результатов, использованных научных понятий, теорий и законов; умение делать выводы на основании полученных результатов)</a:t>
                      </a:r>
                    </a:p>
                  </a:txBody>
                  <a:tcPr marL="9525" marR="9525" marT="9525" marB="0" anchor="b">
                    <a:noFill/>
                  </a:tcPr>
                </a:tc>
                <a:extLst>
                  <a:ext uri="{0D108BD9-81ED-4DB2-BD59-A6C34878D82A}">
                    <a16:rowId xmlns:a16="http://schemas.microsoft.com/office/drawing/2014/main" val="129132214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68580" marR="68580" marT="0" marB="0" anchor="ctr">
                    <a:noFill/>
                  </a:tcPr>
                </a:tc>
                <a:tc rowSpan="8">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выделять существенные признаки вирусов, клеток прокариот и эукариот, одноклеточных и многоклеточных организмов; особенности процессов обмена веществ и превращения энергии в клетке, фотосинтеза, пластического и энергетического обмена, хемосинтеза, митоза, мейоза, оплодотворения, размножения, индивидуального развития организма (онтогенез)</a:t>
                      </a:r>
                    </a:p>
                  </a:txBody>
                  <a:tcPr marL="9525" marR="9525" marT="9525" marB="0" anchor="ctr">
                    <a:noFill/>
                  </a:tcPr>
                </a:tc>
                <a:extLst>
                  <a:ext uri="{0D108BD9-81ED-4DB2-BD59-A6C34878D82A}">
                    <a16:rowId xmlns:a16="http://schemas.microsoft.com/office/drawing/2014/main" val="134413059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68580" marR="68580" marT="0" marB="0" anchor="ctr">
                    <a:noFill/>
                  </a:tcPr>
                </a:tc>
                <a:tc vMerge="1">
                  <a:txBody>
                    <a:bodyPr/>
                    <a:lstStyle/>
                    <a:p>
                      <a:endParaRPr lang="ru-RU" dirty="0"/>
                    </a:p>
                  </a:txBody>
                  <a:tcPr marL="9525" marR="9525" marT="9525" marB="0" anchor="b">
                    <a:noFill/>
                  </a:tcPr>
                </a:tc>
                <a:extLst>
                  <a:ext uri="{0D108BD9-81ED-4DB2-BD59-A6C34878D82A}">
                    <a16:rowId xmlns:a16="http://schemas.microsoft.com/office/drawing/2014/main" val="3188539048"/>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7.1</a:t>
                      </a:r>
                    </a:p>
                  </a:txBody>
                  <a:tcPr marL="68580" marR="68580" marT="0" marB="0" anchor="ctr">
                    <a:noFill/>
                  </a:tcPr>
                </a:tc>
                <a:tc vMerge="1">
                  <a:txBody>
                    <a:bodyPr/>
                    <a:lstStyle/>
                    <a:p>
                      <a:endParaRPr lang="ru-RU" dirty="0"/>
                    </a:p>
                  </a:txBody>
                  <a:tcPr marL="9525" marR="9525" marT="9525" marB="0" anchor="b">
                    <a:noFill/>
                  </a:tcPr>
                </a:tc>
                <a:extLst>
                  <a:ext uri="{0D108BD9-81ED-4DB2-BD59-A6C34878D82A}">
                    <a16:rowId xmlns:a16="http://schemas.microsoft.com/office/drawing/2014/main" val="147545443"/>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7.2</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3640082774"/>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7.3</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233166973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8.1</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257790833"/>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8.2</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97798874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8.3</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254557303"/>
                  </a:ext>
                </a:extLst>
              </a:tr>
            </a:tbl>
          </a:graphicData>
        </a:graphic>
      </p:graphicFrame>
    </p:spTree>
    <p:extLst>
      <p:ext uri="{BB962C8B-B14F-4D97-AF65-F5344CB8AC3E}">
        <p14:creationId xmlns:p14="http://schemas.microsoft.com/office/powerpoint/2010/main" val="2950126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(умения)-часть 2</a:t>
            </a:r>
          </a:p>
        </p:txBody>
      </p:sp>
      <p:sp>
        <p:nvSpPr>
          <p:cNvPr id="7" name="TextBox 6">
            <a:extLst>
              <a:ext uri="{FF2B5EF4-FFF2-40B4-BE49-F238E27FC236}">
                <a16:creationId xmlns:a16="http://schemas.microsoft.com/office/drawing/2014/main" id="{989287A1-1A54-44FC-9FEB-D24C806AEDEC}"/>
              </a:ext>
            </a:extLst>
          </p:cNvPr>
          <p:cNvSpPr txBox="1"/>
          <p:nvPr/>
        </p:nvSpPr>
        <p:spPr>
          <a:xfrm>
            <a:off x="10659035" y="39382"/>
            <a:ext cx="1532965"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Биология,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8" name="Таблица 7">
            <a:extLst>
              <a:ext uri="{FF2B5EF4-FFF2-40B4-BE49-F238E27FC236}">
                <a16:creationId xmlns:a16="http://schemas.microsoft.com/office/drawing/2014/main" id="{E22B86CC-70EC-4A24-9CDF-C82880D2F90A}"/>
              </a:ext>
            </a:extLst>
          </p:cNvPr>
          <p:cNvGraphicFramePr>
            <a:graphicFrameLocks noGrp="1"/>
          </p:cNvGraphicFramePr>
          <p:nvPr>
            <p:extLst>
              <p:ext uri="{D42A27DB-BD31-4B8C-83A1-F6EECF244321}">
                <p14:modId xmlns:p14="http://schemas.microsoft.com/office/powerpoint/2010/main" val="2691355585"/>
              </p:ext>
            </p:extLst>
          </p:nvPr>
        </p:nvGraphicFramePr>
        <p:xfrm>
          <a:off x="197708" y="948806"/>
          <a:ext cx="11796583" cy="4609837"/>
        </p:xfrm>
        <a:graphic>
          <a:graphicData uri="http://schemas.openxmlformats.org/drawingml/2006/table">
            <a:tbl>
              <a:tblPr firstRow="1" firstCol="1" lastRow="1" lastCol="1" bandRow="1" bandCol="1">
                <a:noFill/>
                <a:tableStyleId>{5940675A-B579-460E-94D1-54222C63F5DA}</a:tableStyleId>
              </a:tblPr>
              <a:tblGrid>
                <a:gridCol w="519676">
                  <a:extLst>
                    <a:ext uri="{9D8B030D-6E8A-4147-A177-3AD203B41FA5}">
                      <a16:colId xmlns:a16="http://schemas.microsoft.com/office/drawing/2014/main" val="1602300257"/>
                    </a:ext>
                  </a:extLst>
                </a:gridCol>
                <a:gridCol w="11276907">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9.1</a:t>
                      </a:r>
                    </a:p>
                  </a:txBody>
                  <a:tcPr marL="68580" marR="68580" marT="0" marB="0" anchor="ctr">
                    <a:noFill/>
                  </a:tcPr>
                </a:tc>
                <a:tc rowSpan="3">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применять полученные знания для объяснения биологических процессов и явлений. Выявление зависимости между исследуемыми величинами, объяснение полученных результатов, использованных научных понятий, теорий и законов; умение делать выводы на основании полученных результатов)</a:t>
                      </a:r>
                    </a:p>
                  </a:txBody>
                  <a:tcPr marL="9525" marR="9525" marT="9525" marB="0" anchor="ctr">
                    <a:noFill/>
                  </a:tcPr>
                </a:tc>
                <a:extLst>
                  <a:ext uri="{0D108BD9-81ED-4DB2-BD59-A6C34878D82A}">
                    <a16:rowId xmlns:a16="http://schemas.microsoft.com/office/drawing/2014/main" val="2460193898"/>
                  </a:ext>
                </a:extLst>
              </a:tr>
              <a:tr h="316408">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9.2</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202165994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9.3</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227661756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выделять существенные признаки вирусов, клеток прокариот и эукариот, одноклеточных и многоклеточных организмов; особенности процессов обмена веществ и превращения энергии в клетке, фотосинтеза, пластического и энергетического обмена, хемосинтеза, митоза, мейоза, оплодотворения, размножения, индивидуального развития организма (онтогенез). Устанавливать существенный признак или основания для сравнения, классификации и обобщения</a:t>
                      </a:r>
                    </a:p>
                  </a:txBody>
                  <a:tcPr marL="9525" marR="9525" marT="9525" marB="0" anchor="b">
                    <a:noFill/>
                  </a:tcPr>
                </a:tc>
                <a:extLst>
                  <a:ext uri="{0D108BD9-81ED-4DB2-BD59-A6C34878D82A}">
                    <a16:rowId xmlns:a16="http://schemas.microsoft.com/office/drawing/2014/main" val="1746571077"/>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rowSpan="5">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решать элементарные генетические задачи на </a:t>
                      </a:r>
                      <a:r>
                        <a:rPr lang="ru-RU" sz="1400" b="0" i="0" u="none" strike="noStrike" dirty="0" err="1">
                          <a:solidFill>
                            <a:srgbClr val="000000"/>
                          </a:solidFill>
                          <a:effectLst/>
                          <a:latin typeface="Times New Roman" panose="02020603050405020304" pitchFamily="18" charset="0"/>
                          <a:cs typeface="Times New Roman" panose="02020603050405020304" pitchFamily="18" charset="0"/>
                        </a:rPr>
                        <a:t>монои</a:t>
                      </a:r>
                      <a:r>
                        <a:rPr lang="ru-RU" sz="1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000000"/>
                          </a:solidFill>
                          <a:effectLst/>
                          <a:latin typeface="Times New Roman" panose="02020603050405020304" pitchFamily="18" charset="0"/>
                          <a:cs typeface="Times New Roman" panose="02020603050405020304" pitchFamily="18" charset="0"/>
                        </a:rPr>
                        <a:t>дигибридное</a:t>
                      </a:r>
                      <a:r>
                        <a:rPr lang="ru-RU" sz="1400" b="0" i="0" u="none" strike="noStrike" dirty="0">
                          <a:solidFill>
                            <a:srgbClr val="000000"/>
                          </a:solidFill>
                          <a:effectLst/>
                          <a:latin typeface="Times New Roman" panose="02020603050405020304" pitchFamily="18" charset="0"/>
                          <a:cs typeface="Times New Roman" panose="02020603050405020304" pitchFamily="18" charset="0"/>
                        </a:rPr>
                        <a:t> скрещивание, сцепленное наследование; составлять схемы моногибридного скрещивания для предсказания наследования признаков у организмов</a:t>
                      </a:r>
                    </a:p>
                  </a:txBody>
                  <a:tcPr marL="9525" marR="9525" marT="9525" marB="0" anchor="ctr">
                    <a:noFill/>
                  </a:tcPr>
                </a:tc>
                <a:extLst>
                  <a:ext uri="{0D108BD9-81ED-4DB2-BD59-A6C34878D82A}">
                    <a16:rowId xmlns:a16="http://schemas.microsoft.com/office/drawing/2014/main" val="129132214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34413059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13.1</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3188539048"/>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13.2</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47545443"/>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13.3</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3640082774"/>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14.1</a:t>
                      </a:r>
                    </a:p>
                  </a:txBody>
                  <a:tcPr marL="68580" marR="68580" marT="0" marB="0" anchor="ctr">
                    <a:noFill/>
                  </a:tcPr>
                </a:tc>
                <a:tc rowSpan="2">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раскрывать содержание биологических терминов и понятий: жизнь, клетка, организм; метаболизм (обмен веществ и превращение энергии), гомеостаз (</a:t>
                      </a:r>
                      <a:r>
                        <a:rPr lang="ru-RU" sz="1400" b="0" i="0" u="none" strike="noStrike" dirty="0" err="1">
                          <a:solidFill>
                            <a:srgbClr val="000000"/>
                          </a:solidFill>
                          <a:effectLst/>
                          <a:latin typeface="Times New Roman" panose="02020603050405020304" pitchFamily="18" charset="0"/>
                          <a:cs typeface="Times New Roman" panose="02020603050405020304" pitchFamily="18" charset="0"/>
                        </a:rPr>
                        <a:t>саморегуляция</a:t>
                      </a:r>
                      <a:r>
                        <a:rPr lang="ru-RU" sz="1400" b="0" i="0" u="none" strike="noStrike" dirty="0">
                          <a:solidFill>
                            <a:srgbClr val="000000"/>
                          </a:solidFill>
                          <a:effectLst/>
                          <a:latin typeface="Times New Roman" panose="02020603050405020304" pitchFamily="18" charset="0"/>
                          <a:cs typeface="Times New Roman" panose="02020603050405020304" pitchFamily="18" charset="0"/>
                        </a:rPr>
                        <a:t>), уровневая организация живых систем, самовоспроизведение (репродукция), наследственность, изменчивость, рост и развитие</a:t>
                      </a:r>
                    </a:p>
                  </a:txBody>
                  <a:tcPr marL="9525" marR="9525" marT="9525" marB="0" anchor="ctr">
                    <a:noFill/>
                  </a:tcPr>
                </a:tc>
                <a:extLst>
                  <a:ext uri="{0D108BD9-81ED-4DB2-BD59-A6C34878D82A}">
                    <a16:rowId xmlns:a16="http://schemas.microsoft.com/office/drawing/2014/main" val="233166973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14.2</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257790833"/>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15.1</a:t>
                      </a:r>
                    </a:p>
                  </a:txBody>
                  <a:tcPr marL="68580" marR="68580" marT="0" marB="0" anchor="ctr">
                    <a:noFill/>
                  </a:tcPr>
                </a:tc>
                <a:tc rowSpan="2">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владеть методами научного познания в биологии (наблюдение и описание живых систем, процессов и явлений; организация и проведение биологического эксперимента, выдвижение гипотезы; выявление зависимости между исследуемыми величинами, объяснение полученных результатов, использованных научных понятий, теорий и законов; умение делать выводы на основании полученных результатов)</a:t>
                      </a:r>
                    </a:p>
                  </a:txBody>
                  <a:tcPr marL="9525" marR="9525" marT="9525" marB="0" anchor="ctr">
                    <a:noFill/>
                  </a:tcPr>
                </a:tc>
                <a:extLst>
                  <a:ext uri="{0D108BD9-81ED-4DB2-BD59-A6C34878D82A}">
                    <a16:rowId xmlns:a16="http://schemas.microsoft.com/office/drawing/2014/main" val="97798874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15.2</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254557303"/>
                  </a:ext>
                </a:extLst>
              </a:tr>
            </a:tbl>
          </a:graphicData>
        </a:graphic>
      </p:graphicFrame>
    </p:spTree>
    <p:extLst>
      <p:ext uri="{BB962C8B-B14F-4D97-AF65-F5344CB8AC3E}">
        <p14:creationId xmlns:p14="http://schemas.microsoft.com/office/powerpoint/2010/main" val="1412001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3">
            <a:extLst>
              <a:ext uri="{FF2B5EF4-FFF2-40B4-BE49-F238E27FC236}">
                <a16:creationId xmlns:a16="http://schemas.microsoft.com/office/drawing/2014/main" id="{CB08541A-D9C6-46ED-958B-471025D2106D}"/>
              </a:ext>
            </a:extLst>
          </p:cNvPr>
          <p:cNvSpPr txBox="1">
            <a:spLocks/>
          </p:cNvSpPr>
          <p:nvPr/>
        </p:nvSpPr>
        <p:spPr>
          <a:xfrm>
            <a:off x="3608070" y="308651"/>
            <a:ext cx="7960348" cy="4781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2400" dirty="0"/>
              <a:t>Перечень предметов для проведения ВПР </a:t>
            </a:r>
          </a:p>
          <a:p>
            <a:r>
              <a:rPr lang="ru-RU" sz="2400" dirty="0"/>
              <a:t>в 10 классах с 2022 по 2026 гг.</a:t>
            </a:r>
          </a:p>
        </p:txBody>
      </p:sp>
      <p:graphicFrame>
        <p:nvGraphicFramePr>
          <p:cNvPr id="4" name="Таблица 3">
            <a:extLst>
              <a:ext uri="{FF2B5EF4-FFF2-40B4-BE49-F238E27FC236}">
                <a16:creationId xmlns:a16="http://schemas.microsoft.com/office/drawing/2014/main" id="{3C587CD1-E902-495B-9ED1-024DD2DA1DFD}"/>
              </a:ext>
            </a:extLst>
          </p:cNvPr>
          <p:cNvGraphicFramePr>
            <a:graphicFrameLocks noGrp="1"/>
          </p:cNvGraphicFramePr>
          <p:nvPr>
            <p:extLst>
              <p:ext uri="{D42A27DB-BD31-4B8C-83A1-F6EECF244321}">
                <p14:modId xmlns:p14="http://schemas.microsoft.com/office/powerpoint/2010/main" val="1951324898"/>
              </p:ext>
            </p:extLst>
          </p:nvPr>
        </p:nvGraphicFramePr>
        <p:xfrm>
          <a:off x="3688293" y="1184869"/>
          <a:ext cx="5438929" cy="5364480"/>
        </p:xfrm>
        <a:graphic>
          <a:graphicData uri="http://schemas.openxmlformats.org/drawingml/2006/table">
            <a:tbl>
              <a:tblPr firstRow="1" bandRow="1">
                <a:tableStyleId>{0505E3EF-67EA-436B-97B2-0124C06EBD24}</a:tableStyleId>
              </a:tblPr>
              <a:tblGrid>
                <a:gridCol w="1758397">
                  <a:extLst>
                    <a:ext uri="{9D8B030D-6E8A-4147-A177-3AD203B41FA5}">
                      <a16:colId xmlns:a16="http://schemas.microsoft.com/office/drawing/2014/main" val="2787597847"/>
                    </a:ext>
                  </a:extLst>
                </a:gridCol>
                <a:gridCol w="3680532">
                  <a:extLst>
                    <a:ext uri="{9D8B030D-6E8A-4147-A177-3AD203B41FA5}">
                      <a16:colId xmlns:a16="http://schemas.microsoft.com/office/drawing/2014/main" val="2605535379"/>
                    </a:ext>
                  </a:extLst>
                </a:gridCol>
              </a:tblGrid>
              <a:tr h="273484">
                <a:tc>
                  <a:txBody>
                    <a:bodyPr/>
                    <a:lstStyle/>
                    <a:p>
                      <a:pPr algn="ctr"/>
                      <a:r>
                        <a:rPr lang="ru-RU" sz="1400" b="0" dirty="0"/>
                        <a:t>2022 г.</a:t>
                      </a:r>
                      <a:endParaRPr lang="ru-RU" sz="1400" b="0" dirty="0">
                        <a:solidFill>
                          <a:schemeClr val="tx1"/>
                        </a:solidFill>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0" dirty="0"/>
                        <a:t>География</a:t>
                      </a:r>
                      <a:endParaRPr lang="ru-RU" sz="1400" b="0" dirty="0">
                        <a:solidFill>
                          <a:schemeClr val="tx1"/>
                        </a:solidFill>
                      </a:endParaRPr>
                    </a:p>
                  </a:txBody>
                  <a:tcPr/>
                </a:tc>
                <a:extLst>
                  <a:ext uri="{0D108BD9-81ED-4DB2-BD59-A6C34878D82A}">
                    <a16:rowId xmlns:a16="http://schemas.microsoft.com/office/drawing/2014/main" val="748898731"/>
                  </a:ext>
                </a:extLst>
              </a:tr>
              <a:tr h="297354">
                <a:tc>
                  <a:txBody>
                    <a:bodyPr/>
                    <a:lstStyle/>
                    <a:p>
                      <a:pPr algn="ctr"/>
                      <a:r>
                        <a:rPr lang="ru-RU" sz="1400" dirty="0"/>
                        <a:t>2023 г.</a:t>
                      </a:r>
                      <a:endParaRPr lang="ru-RU" sz="1400" b="1" dirty="0">
                        <a:solidFill>
                          <a:schemeClr val="tx1"/>
                        </a:solidFill>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География</a:t>
                      </a:r>
                      <a:endParaRPr lang="ru-RU" sz="1400" dirty="0">
                        <a:solidFill>
                          <a:schemeClr val="tx1"/>
                        </a:solidFill>
                      </a:endParaRPr>
                    </a:p>
                  </a:txBody>
                  <a:tcPr/>
                </a:tc>
                <a:extLst>
                  <a:ext uri="{0D108BD9-81ED-4DB2-BD59-A6C34878D82A}">
                    <a16:rowId xmlns:a16="http://schemas.microsoft.com/office/drawing/2014/main" val="2274003626"/>
                  </a:ext>
                </a:extLst>
              </a:tr>
              <a:tr h="297354">
                <a:tc>
                  <a:txBody>
                    <a:bodyPr/>
                    <a:lstStyle/>
                    <a:p>
                      <a:pPr algn="ctr"/>
                      <a:r>
                        <a:rPr lang="ru-RU" sz="1400" dirty="0"/>
                        <a:t>2024 г.</a:t>
                      </a:r>
                      <a:endParaRPr lang="ru-RU" sz="1400" b="1" dirty="0">
                        <a:solidFill>
                          <a:schemeClr val="tx1"/>
                        </a:solidFill>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a:t>
                      </a:r>
                      <a:endParaRPr lang="ru-RU" sz="1400" dirty="0">
                        <a:solidFill>
                          <a:schemeClr val="tx1"/>
                        </a:solidFill>
                      </a:endParaRPr>
                    </a:p>
                  </a:txBody>
                  <a:tcPr/>
                </a:tc>
                <a:extLst>
                  <a:ext uri="{0D108BD9-81ED-4DB2-BD59-A6C34878D82A}">
                    <a16:rowId xmlns:a16="http://schemas.microsoft.com/office/drawing/2014/main" val="2988226999"/>
                  </a:ext>
                </a:extLst>
              </a:tr>
              <a:tr h="1962537">
                <a:tc>
                  <a:txBody>
                    <a:bodyPr/>
                    <a:lstStyle/>
                    <a:p>
                      <a:pPr algn="ctr"/>
                      <a:r>
                        <a:rPr lang="ru-RU" sz="1400" dirty="0"/>
                        <a:t>2025 г.</a:t>
                      </a:r>
                      <a:endParaRPr lang="ru-RU" sz="1400" b="1" dirty="0">
                        <a:solidFill>
                          <a:schemeClr val="tx1"/>
                        </a:solidFill>
                      </a:endParaRPr>
                    </a:p>
                  </a:txBody>
                  <a:tcPr anchor="ctr"/>
                </a:tc>
                <a:tc>
                  <a:txBody>
                    <a:bodyPr/>
                    <a:lstStyle/>
                    <a:p>
                      <a:r>
                        <a:rPr lang="ru-RU" sz="1400" dirty="0"/>
                        <a:t>Русский язык</a:t>
                      </a:r>
                    </a:p>
                    <a:p>
                      <a:r>
                        <a:rPr lang="ru-RU" sz="1400" dirty="0"/>
                        <a:t>Математика</a:t>
                      </a:r>
                    </a:p>
                    <a:p>
                      <a:r>
                        <a:rPr lang="ru-RU" sz="1400" dirty="0"/>
                        <a:t>Физика</a:t>
                      </a:r>
                    </a:p>
                    <a:p>
                      <a:r>
                        <a:rPr lang="ru-RU" sz="1400" dirty="0"/>
                        <a:t>Химия</a:t>
                      </a:r>
                    </a:p>
                    <a:p>
                      <a:r>
                        <a:rPr lang="ru-RU" sz="1400" dirty="0"/>
                        <a:t>История</a:t>
                      </a:r>
                    </a:p>
                    <a:p>
                      <a:r>
                        <a:rPr lang="ru-RU" sz="1400" dirty="0"/>
                        <a:t>География</a:t>
                      </a:r>
                    </a:p>
                    <a:p>
                      <a:r>
                        <a:rPr lang="ru-RU" sz="1400" dirty="0"/>
                        <a:t>Иностранные языки</a:t>
                      </a:r>
                    </a:p>
                    <a:p>
                      <a:r>
                        <a:rPr lang="ru-RU" sz="1400" dirty="0"/>
                        <a:t>Обществознание</a:t>
                      </a:r>
                    </a:p>
                    <a:p>
                      <a:r>
                        <a:rPr lang="ru-RU" sz="1400" dirty="0"/>
                        <a:t>Литература</a:t>
                      </a:r>
                      <a:endParaRPr lang="ru-RU" sz="1400" dirty="0">
                        <a:solidFill>
                          <a:schemeClr val="tx1"/>
                        </a:solidFill>
                      </a:endParaRPr>
                    </a:p>
                  </a:txBody>
                  <a:tcPr/>
                </a:tc>
                <a:extLst>
                  <a:ext uri="{0D108BD9-81ED-4DB2-BD59-A6C34878D82A}">
                    <a16:rowId xmlns:a16="http://schemas.microsoft.com/office/drawing/2014/main" val="4077001544"/>
                  </a:ext>
                </a:extLst>
              </a:tr>
              <a:tr h="2378833">
                <a:tc>
                  <a:txBody>
                    <a:bodyPr/>
                    <a:lstStyle/>
                    <a:p>
                      <a:pPr algn="ctr"/>
                      <a:r>
                        <a:rPr lang="ru-RU" sz="1400" dirty="0"/>
                        <a:t>2026</a:t>
                      </a:r>
                      <a:endParaRPr lang="ru-RU" sz="1400" b="1" dirty="0">
                        <a:solidFill>
                          <a:schemeClr val="tx1"/>
                        </a:solidFill>
                      </a:endParaRPr>
                    </a:p>
                  </a:txBody>
                  <a:tcPr anchor="ctr"/>
                </a:tc>
                <a:tc>
                  <a:txBody>
                    <a:bodyPr/>
                    <a:lstStyle/>
                    <a:p>
                      <a:r>
                        <a:rPr lang="ru-RU" sz="1400" dirty="0"/>
                        <a:t>Русский язык</a:t>
                      </a:r>
                    </a:p>
                    <a:p>
                      <a:r>
                        <a:rPr lang="ru-RU" sz="1400" dirty="0"/>
                        <a:t>Математика</a:t>
                      </a:r>
                    </a:p>
                    <a:p>
                      <a:r>
                        <a:rPr lang="ru-RU" sz="1400" dirty="0"/>
                        <a:t>Физика</a:t>
                      </a:r>
                    </a:p>
                    <a:p>
                      <a:r>
                        <a:rPr lang="ru-RU" sz="1400" dirty="0"/>
                        <a:t>Химия</a:t>
                      </a:r>
                    </a:p>
                    <a:p>
                      <a:r>
                        <a:rPr lang="ru-RU" sz="1400" dirty="0"/>
                        <a:t>Биология</a:t>
                      </a:r>
                    </a:p>
                    <a:p>
                      <a:r>
                        <a:rPr lang="ru-RU" sz="1400" dirty="0"/>
                        <a:t>История</a:t>
                      </a:r>
                    </a:p>
                    <a:p>
                      <a:r>
                        <a:rPr lang="ru-RU" sz="1400" dirty="0"/>
                        <a:t>География</a:t>
                      </a:r>
                    </a:p>
                    <a:p>
                      <a:r>
                        <a:rPr lang="ru-RU" sz="1400" dirty="0"/>
                        <a:t>Иностранные языки</a:t>
                      </a:r>
                    </a:p>
                    <a:p>
                      <a:r>
                        <a:rPr lang="ru-RU" sz="1400" dirty="0"/>
                        <a:t>Обществознание</a:t>
                      </a:r>
                    </a:p>
                    <a:p>
                      <a:r>
                        <a:rPr lang="ru-RU" sz="1400" dirty="0"/>
                        <a:t>Литература</a:t>
                      </a:r>
                    </a:p>
                    <a:p>
                      <a:endParaRPr lang="ru-RU" sz="1400" dirty="0">
                        <a:solidFill>
                          <a:schemeClr val="tx1"/>
                        </a:solidFill>
                      </a:endParaRPr>
                    </a:p>
                  </a:txBody>
                  <a:tcPr/>
                </a:tc>
                <a:extLst>
                  <a:ext uri="{0D108BD9-81ED-4DB2-BD59-A6C34878D82A}">
                    <a16:rowId xmlns:a16="http://schemas.microsoft.com/office/drawing/2014/main" val="2162410025"/>
                  </a:ext>
                </a:extLst>
              </a:tr>
            </a:tbl>
          </a:graphicData>
        </a:graphic>
      </p:graphicFrame>
    </p:spTree>
    <p:extLst>
      <p:ext uri="{BB962C8B-B14F-4D97-AF65-F5344CB8AC3E}">
        <p14:creationId xmlns:p14="http://schemas.microsoft.com/office/powerpoint/2010/main" val="28077128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559988" cy="590894"/>
          </a:xfrm>
        </p:spPr>
        <p:txBody>
          <a:bodyPr>
            <a:noAutofit/>
          </a:bodyPr>
          <a:lstStyle/>
          <a:p>
            <a:r>
              <a:rPr lang="ru-RU" sz="2000" dirty="0"/>
              <a:t>Доля участников по качеству знаний («4»+«5») по результатам ВПР в  2026 гг.</a:t>
            </a:r>
            <a:br>
              <a:rPr lang="ru-RU" sz="2000" dirty="0"/>
            </a:br>
            <a:r>
              <a:rPr lang="ru-RU" sz="1600" b="1" u="sng" dirty="0"/>
              <a:t>В  параллели 10 классов впервые проводится ВПР по биологии в 2026 г.</a:t>
            </a:r>
            <a:endParaRPr lang="ru-RU" sz="2000" dirty="0"/>
          </a:p>
        </p:txBody>
      </p:sp>
      <p:sp>
        <p:nvSpPr>
          <p:cNvPr id="8" name="TextBox 7">
            <a:extLst>
              <a:ext uri="{FF2B5EF4-FFF2-40B4-BE49-F238E27FC236}">
                <a16:creationId xmlns:a16="http://schemas.microsoft.com/office/drawing/2014/main" id="{DB95D0A0-051C-4D20-B454-843DA9E8013B}"/>
              </a:ext>
            </a:extLst>
          </p:cNvPr>
          <p:cNvSpPr txBox="1"/>
          <p:nvPr/>
        </p:nvSpPr>
        <p:spPr>
          <a:xfrm>
            <a:off x="10183501" y="6638785"/>
            <a:ext cx="2008499" cy="276999"/>
          </a:xfrm>
          <a:prstGeom prst="rect">
            <a:avLst/>
          </a:prstGeom>
          <a:noFill/>
        </p:spPr>
        <p:txBody>
          <a:bodyPr wrap="none" rtlCol="0">
            <a:spAutoFit/>
          </a:bodyPr>
          <a:lstStyle/>
          <a:p>
            <a:r>
              <a:rPr lang="ru-RU" sz="1200" b="1" dirty="0"/>
              <a:t>Качество знаний = «4»+»5»</a:t>
            </a:r>
          </a:p>
        </p:txBody>
      </p:sp>
      <p:sp>
        <p:nvSpPr>
          <p:cNvPr id="11" name="TextBox 10">
            <a:extLst>
              <a:ext uri="{FF2B5EF4-FFF2-40B4-BE49-F238E27FC236}">
                <a16:creationId xmlns:a16="http://schemas.microsoft.com/office/drawing/2014/main" id="{383B745C-AEBF-4FCB-A6A6-C2C8381EC998}"/>
              </a:ext>
            </a:extLst>
          </p:cNvPr>
          <p:cNvSpPr txBox="1"/>
          <p:nvPr/>
        </p:nvSpPr>
        <p:spPr>
          <a:xfrm>
            <a:off x="10659035" y="39382"/>
            <a:ext cx="1532965"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Биология,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12" name="Диаграмма 11">
            <a:extLst>
              <a:ext uri="{FF2B5EF4-FFF2-40B4-BE49-F238E27FC236}">
                <a16:creationId xmlns:a16="http://schemas.microsoft.com/office/drawing/2014/main" id="{BA2F5713-7C46-462C-B683-2F660AAC6220}"/>
              </a:ext>
            </a:extLst>
          </p:cNvPr>
          <p:cNvGraphicFramePr/>
          <p:nvPr>
            <p:extLst>
              <p:ext uri="{D42A27DB-BD31-4B8C-83A1-F6EECF244321}">
                <p14:modId xmlns:p14="http://schemas.microsoft.com/office/powerpoint/2010/main" val="3913791760"/>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Диаграмма 12">
            <a:extLst>
              <a:ext uri="{FF2B5EF4-FFF2-40B4-BE49-F238E27FC236}">
                <a16:creationId xmlns:a16="http://schemas.microsoft.com/office/drawing/2014/main" id="{8E4C8573-C878-46A9-9A7F-677CD6578CC7}"/>
              </a:ext>
            </a:extLst>
          </p:cNvPr>
          <p:cNvGraphicFramePr/>
          <p:nvPr>
            <p:extLst>
              <p:ext uri="{D42A27DB-BD31-4B8C-83A1-F6EECF244321}">
                <p14:modId xmlns:p14="http://schemas.microsoft.com/office/powerpoint/2010/main" val="190321210"/>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96912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lstStyle/>
          <a:p>
            <a:r>
              <a:rPr lang="ru-RU" dirty="0"/>
              <a:t>Достижение планируемых результатов</a:t>
            </a:r>
          </a:p>
        </p:txBody>
      </p:sp>
      <p:sp>
        <p:nvSpPr>
          <p:cNvPr id="5" name="TextBox 4">
            <a:extLst>
              <a:ext uri="{FF2B5EF4-FFF2-40B4-BE49-F238E27FC236}">
                <a16:creationId xmlns:a16="http://schemas.microsoft.com/office/drawing/2014/main" id="{9E1E21AC-D7BE-4C6E-9257-58F132B98CD3}"/>
              </a:ext>
            </a:extLst>
          </p:cNvPr>
          <p:cNvSpPr txBox="1"/>
          <p:nvPr/>
        </p:nvSpPr>
        <p:spPr>
          <a:xfrm>
            <a:off x="10659035" y="39382"/>
            <a:ext cx="1532965"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Биология,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7" name="Диаграмма 6">
            <a:extLst>
              <a:ext uri="{FF2B5EF4-FFF2-40B4-BE49-F238E27FC236}">
                <a16:creationId xmlns:a16="http://schemas.microsoft.com/office/drawing/2014/main" id="{0DBA7D70-3422-4C40-B500-AC60A7C81F7B}"/>
              </a:ext>
            </a:extLst>
          </p:cNvPr>
          <p:cNvGraphicFramePr>
            <a:graphicFrameLocks/>
          </p:cNvGraphicFramePr>
          <p:nvPr>
            <p:extLst>
              <p:ext uri="{D42A27DB-BD31-4B8C-83A1-F6EECF244321}">
                <p14:modId xmlns:p14="http://schemas.microsoft.com/office/powerpoint/2010/main" val="2270322970"/>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22736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участников по отметкам, %</a:t>
            </a:r>
          </a:p>
        </p:txBody>
      </p:sp>
      <p:sp>
        <p:nvSpPr>
          <p:cNvPr id="5" name="TextBox 4">
            <a:extLst>
              <a:ext uri="{FF2B5EF4-FFF2-40B4-BE49-F238E27FC236}">
                <a16:creationId xmlns:a16="http://schemas.microsoft.com/office/drawing/2014/main" id="{A89F2CF1-8FB5-429B-A1BA-61E73B5452AE}"/>
              </a:ext>
            </a:extLst>
          </p:cNvPr>
          <p:cNvSpPr txBox="1"/>
          <p:nvPr/>
        </p:nvSpPr>
        <p:spPr>
          <a:xfrm>
            <a:off x="10659035" y="39382"/>
            <a:ext cx="1532965"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Биология,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9" name="Диаграмма 8">
            <a:extLst>
              <a:ext uri="{FF2B5EF4-FFF2-40B4-BE49-F238E27FC236}">
                <a16:creationId xmlns:a16="http://schemas.microsoft.com/office/drawing/2014/main" id="{D46004AC-5E24-4FD9-8ED3-2542899A9E84}"/>
              </a:ext>
            </a:extLst>
          </p:cNvPr>
          <p:cNvGraphicFramePr>
            <a:graphicFrameLocks/>
          </p:cNvGraphicFramePr>
          <p:nvPr>
            <p:extLst>
              <p:ext uri="{D42A27DB-BD31-4B8C-83A1-F6EECF244321}">
                <p14:modId xmlns:p14="http://schemas.microsoft.com/office/powerpoint/2010/main" val="2996818709"/>
              </p:ext>
            </p:extLst>
          </p:nvPr>
        </p:nvGraphicFramePr>
        <p:xfrm>
          <a:off x="1560740" y="727364"/>
          <a:ext cx="9658350" cy="59721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240420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первичных баллов</a:t>
            </a:r>
          </a:p>
        </p:txBody>
      </p:sp>
      <p:sp>
        <p:nvSpPr>
          <p:cNvPr id="15" name="Стрелка: пятиугольник 14">
            <a:extLst>
              <a:ext uri="{FF2B5EF4-FFF2-40B4-BE49-F238E27FC236}">
                <a16:creationId xmlns:a16="http://schemas.microsoft.com/office/drawing/2014/main" id="{6528C632-E826-4744-A33E-3C2BEE9F3621}"/>
              </a:ext>
            </a:extLst>
          </p:cNvPr>
          <p:cNvSpPr/>
          <p:nvPr/>
        </p:nvSpPr>
        <p:spPr>
          <a:xfrm rot="5400000">
            <a:off x="8303298" y="162966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6" name="Стрелка: пятиугольник 15">
            <a:extLst>
              <a:ext uri="{FF2B5EF4-FFF2-40B4-BE49-F238E27FC236}">
                <a16:creationId xmlns:a16="http://schemas.microsoft.com/office/drawing/2014/main" id="{46793F6F-C643-4D35-89AA-D2319F428BC0}"/>
              </a:ext>
            </a:extLst>
          </p:cNvPr>
          <p:cNvSpPr/>
          <p:nvPr/>
        </p:nvSpPr>
        <p:spPr>
          <a:xfrm rot="5400000">
            <a:off x="6145214" y="162966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336CC1CF-F843-4761-AC96-D44288D9DAA2}"/>
              </a:ext>
            </a:extLst>
          </p:cNvPr>
          <p:cNvSpPr/>
          <p:nvPr/>
        </p:nvSpPr>
        <p:spPr>
          <a:xfrm rot="5400000">
            <a:off x="3750795" y="162966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
        <p:nvSpPr>
          <p:cNvPr id="8" name="TextBox 7">
            <a:extLst>
              <a:ext uri="{FF2B5EF4-FFF2-40B4-BE49-F238E27FC236}">
                <a16:creationId xmlns:a16="http://schemas.microsoft.com/office/drawing/2014/main" id="{66E82C74-948B-40B6-83CF-399CABB69673}"/>
              </a:ext>
            </a:extLst>
          </p:cNvPr>
          <p:cNvSpPr txBox="1"/>
          <p:nvPr/>
        </p:nvSpPr>
        <p:spPr>
          <a:xfrm>
            <a:off x="10659035" y="39382"/>
            <a:ext cx="1532965"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Биология,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9" name="Диаграмма 8">
            <a:extLst>
              <a:ext uri="{FF2B5EF4-FFF2-40B4-BE49-F238E27FC236}">
                <a16:creationId xmlns:a16="http://schemas.microsoft.com/office/drawing/2014/main" id="{CEF4B13B-CB86-4B28-BF8D-777550BC516A}"/>
              </a:ext>
            </a:extLst>
          </p:cNvPr>
          <p:cNvGraphicFramePr>
            <a:graphicFrameLocks/>
          </p:cNvGraphicFramePr>
          <p:nvPr>
            <p:extLst>
              <p:ext uri="{D42A27DB-BD31-4B8C-83A1-F6EECF244321}">
                <p14:modId xmlns:p14="http://schemas.microsoft.com/office/powerpoint/2010/main" val="2348894645"/>
              </p:ext>
            </p:extLst>
          </p:nvPr>
        </p:nvGraphicFramePr>
        <p:xfrm>
          <a:off x="681316" y="2121947"/>
          <a:ext cx="1074420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390985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8" name="TextBox 7">
            <a:extLst>
              <a:ext uri="{FF2B5EF4-FFF2-40B4-BE49-F238E27FC236}">
                <a16:creationId xmlns:a16="http://schemas.microsoft.com/office/drawing/2014/main" id="{C812F70C-F1DE-4312-A567-6DDB7A529BE9}"/>
              </a:ext>
            </a:extLst>
          </p:cNvPr>
          <p:cNvSpPr txBox="1"/>
          <p:nvPr/>
        </p:nvSpPr>
        <p:spPr>
          <a:xfrm>
            <a:off x="10659035" y="39382"/>
            <a:ext cx="1532965"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Биология,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pic>
        <p:nvPicPr>
          <p:cNvPr id="9" name="Рисунок 8">
            <a:extLst>
              <a:ext uri="{FF2B5EF4-FFF2-40B4-BE49-F238E27FC236}">
                <a16:creationId xmlns:a16="http://schemas.microsoft.com/office/drawing/2014/main" id="{458A9252-0CEC-43E4-BF7A-4A992B03FA30}"/>
              </a:ext>
            </a:extLst>
          </p:cNvPr>
          <p:cNvPicPr>
            <a:picLocks noChangeAspect="1"/>
          </p:cNvPicPr>
          <p:nvPr/>
        </p:nvPicPr>
        <p:blipFill rotWithShape="1">
          <a:blip r:embed="rId2">
            <a:extLst>
              <a:ext uri="{28A0092B-C50C-407E-A947-70E740481C1C}">
                <a14:useLocalDpi xmlns:a14="http://schemas.microsoft.com/office/drawing/2010/main" val="0"/>
              </a:ext>
            </a:extLst>
          </a:blip>
          <a:srcRect t="13869"/>
          <a:stretch/>
        </p:blipFill>
        <p:spPr>
          <a:xfrm>
            <a:off x="2179580" y="1149292"/>
            <a:ext cx="8846127" cy="5079534"/>
          </a:xfrm>
          <a:prstGeom prst="rect">
            <a:avLst/>
          </a:prstGeom>
        </p:spPr>
      </p:pic>
    </p:spTree>
    <p:extLst>
      <p:ext uri="{BB962C8B-B14F-4D97-AF65-F5344CB8AC3E}">
        <p14:creationId xmlns:p14="http://schemas.microsoft.com/office/powerpoint/2010/main" val="34390432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5" name="TextBox 4">
            <a:extLst>
              <a:ext uri="{FF2B5EF4-FFF2-40B4-BE49-F238E27FC236}">
                <a16:creationId xmlns:a16="http://schemas.microsoft.com/office/drawing/2014/main" id="{E9421EE3-A517-4398-91F4-56A50C4B6530}"/>
              </a:ext>
            </a:extLst>
          </p:cNvPr>
          <p:cNvSpPr txBox="1"/>
          <p:nvPr/>
        </p:nvSpPr>
        <p:spPr>
          <a:xfrm>
            <a:off x="10659035" y="39382"/>
            <a:ext cx="1532965"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Биология,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9" name="Диаграмма 8">
            <a:extLst>
              <a:ext uri="{FF2B5EF4-FFF2-40B4-BE49-F238E27FC236}">
                <a16:creationId xmlns:a16="http://schemas.microsoft.com/office/drawing/2014/main" id="{8E2F35AB-A5BD-44CF-807E-86216FB46E77}"/>
              </a:ext>
            </a:extLst>
          </p:cNvPr>
          <p:cNvGraphicFramePr>
            <a:graphicFrameLocks/>
          </p:cNvGraphicFramePr>
          <p:nvPr>
            <p:extLst>
              <p:ext uri="{D42A27DB-BD31-4B8C-83A1-F6EECF244321}">
                <p14:modId xmlns:p14="http://schemas.microsoft.com/office/powerpoint/2010/main" val="2610321463"/>
              </p:ext>
            </p:extLst>
          </p:nvPr>
        </p:nvGraphicFramePr>
        <p:xfrm>
          <a:off x="1228724" y="768926"/>
          <a:ext cx="10344151" cy="60890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000622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lgn="just">
              <a:buFont typeface="Courier New" panose="02070309020205020404" pitchFamily="49" charset="0"/>
              <a:buChar char="o"/>
            </a:pPr>
            <a:r>
              <a:rPr lang="ru-RU" sz="2800" dirty="0">
                <a:latin typeface="+mn-lt"/>
              </a:rPr>
              <a:t>В ВПР по биологии в 10 классах приняло участие </a:t>
            </a:r>
            <a:r>
              <a:rPr lang="ru-RU" sz="2800" b="1" dirty="0">
                <a:latin typeface="+mn-lt"/>
              </a:rPr>
              <a:t>1846 </a:t>
            </a:r>
            <a:r>
              <a:rPr lang="ru-RU" sz="2800" dirty="0">
                <a:latin typeface="+mn-lt"/>
              </a:rPr>
              <a:t>человек.</a:t>
            </a:r>
          </a:p>
          <a:p>
            <a:pPr algn="just"/>
            <a:endParaRPr lang="ru-RU" sz="2800" dirty="0">
              <a:latin typeface="+mn-lt"/>
            </a:endParaRPr>
          </a:p>
          <a:p>
            <a:pPr marL="285750" indent="-285750" algn="just">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40</a:t>
            </a:r>
            <a:r>
              <a:rPr lang="ru-RU" sz="2800" dirty="0">
                <a:latin typeface="+mn-lt"/>
              </a:rPr>
              <a:t> участников (</a:t>
            </a:r>
            <a:r>
              <a:rPr lang="ru-RU" sz="2800" b="1" dirty="0">
                <a:latin typeface="+mn-lt"/>
              </a:rPr>
              <a:t>2,17 </a:t>
            </a:r>
            <a:r>
              <a:rPr lang="ru-RU" sz="2800" dirty="0">
                <a:latin typeface="+mn-lt"/>
              </a:rPr>
              <a:t>%).</a:t>
            </a:r>
          </a:p>
          <a:p>
            <a:pPr algn="just"/>
            <a:endParaRPr lang="ru-RU" sz="2800" dirty="0">
              <a:latin typeface="+mn-lt"/>
            </a:endParaRPr>
          </a:p>
          <a:p>
            <a:pPr marL="285750" indent="-285750" algn="just">
              <a:buFont typeface="Courier New" panose="02070309020205020404" pitchFamily="49" charset="0"/>
              <a:buChar char="o"/>
            </a:pPr>
            <a:r>
              <a:rPr lang="ru-RU" sz="2800" dirty="0">
                <a:latin typeface="+mn-lt"/>
              </a:rPr>
              <a:t> </a:t>
            </a:r>
            <a:r>
              <a:rPr lang="ru-RU" sz="2800" b="1" dirty="0">
                <a:latin typeface="+mn-lt"/>
              </a:rPr>
              <a:t>70,26 </a:t>
            </a:r>
            <a:r>
              <a:rPr lang="ru-RU" sz="2800" dirty="0">
                <a:latin typeface="+mn-lt"/>
              </a:rPr>
              <a:t>% участников показали качество знаний (получили «4» и «5»)                     в  процессе выполнения работы.</a:t>
            </a:r>
          </a:p>
          <a:p>
            <a:pPr algn="just"/>
            <a:endParaRPr lang="ru-RU" sz="2800" dirty="0">
              <a:latin typeface="+mn-lt"/>
            </a:endParaRPr>
          </a:p>
          <a:p>
            <a:pPr marL="285750" indent="-285750" algn="just">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7.1, 7.2, 8.3, 13.2.</a:t>
            </a:r>
            <a:endParaRPr lang="ru-RU" sz="2800" dirty="0">
              <a:latin typeface="+mn-lt"/>
            </a:endParaRPr>
          </a:p>
          <a:p>
            <a:pPr algn="just"/>
            <a:endParaRPr lang="ru-RU" sz="2800" dirty="0">
              <a:latin typeface="+mn-lt"/>
            </a:endParaRPr>
          </a:p>
        </p:txBody>
      </p:sp>
      <p:sp>
        <p:nvSpPr>
          <p:cNvPr id="5" name="TextBox 4">
            <a:extLst>
              <a:ext uri="{FF2B5EF4-FFF2-40B4-BE49-F238E27FC236}">
                <a16:creationId xmlns:a16="http://schemas.microsoft.com/office/drawing/2014/main" id="{0924AA22-BC2E-4A99-BC71-3D4B8B372E48}"/>
              </a:ext>
            </a:extLst>
          </p:cNvPr>
          <p:cNvSpPr txBox="1"/>
          <p:nvPr/>
        </p:nvSpPr>
        <p:spPr>
          <a:xfrm>
            <a:off x="10659035" y="39382"/>
            <a:ext cx="1532965"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Биология,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837861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latin typeface="+mn-lt"/>
              </a:rPr>
              <a:t>Основные результаты </a:t>
            </a:r>
          </a:p>
          <a:p>
            <a:pPr algn="ctr"/>
            <a:r>
              <a:rPr lang="ru-RU" sz="6600" b="1" dirty="0">
                <a:latin typeface="+mn-lt"/>
              </a:rPr>
              <a:t>по истории</a:t>
            </a:r>
          </a:p>
        </p:txBody>
      </p:sp>
    </p:spTree>
    <p:extLst>
      <p:ext uri="{BB962C8B-B14F-4D97-AF65-F5344CB8AC3E}">
        <p14:creationId xmlns:p14="http://schemas.microsoft.com/office/powerpoint/2010/main" val="36160561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5</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13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99024" y="4874808"/>
            <a:ext cx="8233304" cy="767124"/>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ysClr val="windowText" lastClr="000000"/>
                </a:solidFill>
              </a:rPr>
              <a:t>Задания 1-7:</a:t>
            </a:r>
          </a:p>
          <a:p>
            <a:r>
              <a:rPr lang="ru-RU" sz="1600" dirty="0">
                <a:solidFill>
                  <a:sysClr val="windowText" lastClr="000000"/>
                </a:solidFill>
              </a:rPr>
              <a:t>1, 5, 6, 7 – последовательность цифр, или слово (словосочетание)</a:t>
            </a:r>
          </a:p>
          <a:p>
            <a:r>
              <a:rPr lang="ru-RU" sz="1600" dirty="0">
                <a:solidFill>
                  <a:sysClr val="windowText" lastClr="000000"/>
                </a:solidFill>
              </a:rPr>
              <a:t>2, 3, 4 –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7</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27</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2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519452764"/>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0-6</a:t>
                      </a:r>
                    </a:p>
                  </a:txBody>
                  <a:tcPr anchor="ctr"/>
                </a:tc>
                <a:tc>
                  <a:txBody>
                    <a:bodyPr/>
                    <a:lstStyle/>
                    <a:p>
                      <a:pPr algn="ctr"/>
                      <a:r>
                        <a:rPr lang="ru-RU" sz="1600" dirty="0"/>
                        <a:t>7-13</a:t>
                      </a:r>
                    </a:p>
                  </a:txBody>
                  <a:tcPr anchor="ctr"/>
                </a:tc>
                <a:tc>
                  <a:txBody>
                    <a:bodyPr/>
                    <a:lstStyle/>
                    <a:p>
                      <a:pPr algn="ctr"/>
                      <a:r>
                        <a:rPr lang="ru-RU" sz="1600" dirty="0"/>
                        <a:t>14-20</a:t>
                      </a:r>
                    </a:p>
                  </a:txBody>
                  <a:tcPr anchor="ctr"/>
                </a:tc>
                <a:tc>
                  <a:txBody>
                    <a:bodyPr/>
                    <a:lstStyle/>
                    <a:p>
                      <a:pPr algn="ctr"/>
                      <a:r>
                        <a:rPr lang="ru-RU" sz="1600" dirty="0"/>
                        <a:t>21-27</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B96B057F-D932-49F1-8F1D-121434C7F608}"/>
              </a:ext>
            </a:extLst>
          </p:cNvPr>
          <p:cNvSpPr txBox="1"/>
          <p:nvPr/>
        </p:nvSpPr>
        <p:spPr>
          <a:xfrm>
            <a:off x="10824519" y="29739"/>
            <a:ext cx="1367482"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История,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
        <p:nvSpPr>
          <p:cNvPr id="23" name="Прямоугольник: скругленные углы 22">
            <a:extLst>
              <a:ext uri="{FF2B5EF4-FFF2-40B4-BE49-F238E27FC236}">
                <a16:creationId xmlns:a16="http://schemas.microsoft.com/office/drawing/2014/main" id="{3942871B-10ED-4089-B67E-3022705A9A12}"/>
              </a:ext>
            </a:extLst>
          </p:cNvPr>
          <p:cNvSpPr/>
          <p:nvPr/>
        </p:nvSpPr>
        <p:spPr>
          <a:xfrm>
            <a:off x="3499024" y="5667546"/>
            <a:ext cx="8233304" cy="113444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ysClr val="windowText" lastClr="000000"/>
                </a:solidFill>
              </a:rPr>
              <a:t>Задания 8-15:</a:t>
            </a:r>
          </a:p>
          <a:p>
            <a:r>
              <a:rPr lang="ru-RU" sz="1600" dirty="0">
                <a:solidFill>
                  <a:sysClr val="windowText" lastClr="000000"/>
                </a:solidFill>
              </a:rPr>
              <a:t>8, 9, 11 – последовательность цифр, или слово (словосочетание)</a:t>
            </a:r>
          </a:p>
          <a:p>
            <a:r>
              <a:rPr lang="ru-RU" sz="1600" dirty="0">
                <a:solidFill>
                  <a:sysClr val="windowText" lastClr="000000"/>
                </a:solidFill>
              </a:rPr>
              <a:t>10, 12, 13, 14, 15 – развернутый ответ</a:t>
            </a:r>
          </a:p>
          <a:p>
            <a:r>
              <a:rPr lang="ru-RU" sz="1600" dirty="0">
                <a:solidFill>
                  <a:sysClr val="windowText" lastClr="000000"/>
                </a:solidFill>
              </a:rPr>
              <a:t>10 - заполнение таблицы</a:t>
            </a:r>
          </a:p>
        </p:txBody>
      </p:sp>
    </p:spTree>
    <p:extLst>
      <p:ext uri="{BB962C8B-B14F-4D97-AF65-F5344CB8AC3E}">
        <p14:creationId xmlns:p14="http://schemas.microsoft.com/office/powerpoint/2010/main" val="16428287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980140332"/>
              </p:ext>
            </p:extLst>
          </p:nvPr>
        </p:nvGraphicFramePr>
        <p:xfrm>
          <a:off x="51274" y="822103"/>
          <a:ext cx="12006841" cy="5676908"/>
        </p:xfrm>
        <a:graphic>
          <a:graphicData uri="http://schemas.openxmlformats.org/drawingml/2006/table">
            <a:tbl>
              <a:tblPr firstRow="1" firstCol="1" lastRow="1" lastCol="1" bandRow="1" bandCol="1">
                <a:noFill/>
                <a:tableStyleId>{5940675A-B579-460E-94D1-54222C63F5DA}</a:tableStyleId>
              </a:tblPr>
              <a:tblGrid>
                <a:gridCol w="621055">
                  <a:extLst>
                    <a:ext uri="{9D8B030D-6E8A-4147-A177-3AD203B41FA5}">
                      <a16:colId xmlns:a16="http://schemas.microsoft.com/office/drawing/2014/main" val="1602300257"/>
                    </a:ext>
                  </a:extLst>
                </a:gridCol>
                <a:gridCol w="11385786">
                  <a:extLst>
                    <a:ext uri="{9D8B030D-6E8A-4147-A177-3AD203B41FA5}">
                      <a16:colId xmlns:a16="http://schemas.microsoft.com/office/drawing/2014/main" val="3427477491"/>
                    </a:ext>
                  </a:extLst>
                </a:gridCol>
              </a:tblGrid>
              <a:tr h="415517">
                <a:tc>
                  <a:txBody>
                    <a:bodyPr/>
                    <a:lstStyle/>
                    <a:p>
                      <a:pPr algn="ctr">
                        <a:lnSpc>
                          <a:spcPct val="115000"/>
                        </a:lnSpc>
                        <a:spcBef>
                          <a:spcPts val="55"/>
                        </a:spcBef>
                        <a:spcAft>
                          <a:spcPts val="0"/>
                        </a:spcAft>
                        <a:tabLst>
                          <a:tab pos="452120" algn="l"/>
                        </a:tabLst>
                      </a:pPr>
                      <a:r>
                        <a:rPr lang="ru-RU" sz="92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920" b="1" dirty="0">
                          <a:effectLst/>
                          <a:latin typeface="Times New Roman" panose="02020603050405020304" pitchFamily="18" charset="0"/>
                          <a:cs typeface="Times New Roman" panose="02020603050405020304" pitchFamily="18" charset="0"/>
                        </a:rPr>
                        <a:t>п/п</a:t>
                      </a:r>
                      <a:endParaRPr lang="ru-RU" sz="92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920" b="1" dirty="0">
                          <a:effectLst/>
                          <a:latin typeface="Times New Roman" panose="02020603050405020304" pitchFamily="18" charset="0"/>
                          <a:cs typeface="Times New Roman" panose="02020603050405020304" pitchFamily="18" charset="0"/>
                        </a:rPr>
                        <a:t>Блоки</a:t>
                      </a:r>
                      <a:r>
                        <a:rPr lang="ru-RU" sz="920" b="1" spc="-35" dirty="0">
                          <a:effectLst/>
                          <a:latin typeface="Times New Roman" panose="02020603050405020304" pitchFamily="18" charset="0"/>
                          <a:cs typeface="Times New Roman" panose="02020603050405020304" pitchFamily="18" charset="0"/>
                        </a:rPr>
                        <a:t> </a:t>
                      </a:r>
                      <a:r>
                        <a:rPr lang="ru-RU" sz="920" b="1" dirty="0" err="1">
                          <a:effectLst/>
                          <a:latin typeface="Times New Roman" panose="02020603050405020304" pitchFamily="18" charset="0"/>
                          <a:cs typeface="Times New Roman" panose="02020603050405020304" pitchFamily="18" charset="0"/>
                        </a:rPr>
                        <a:t>ПООП</a:t>
                      </a:r>
                      <a:r>
                        <a:rPr lang="ru-RU" sz="920" b="1" spc="-35"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a:t>
                      </a:r>
                      <a:r>
                        <a:rPr lang="ru-RU" sz="920" b="1" spc="-35"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выпускник</a:t>
                      </a:r>
                      <a:r>
                        <a:rPr lang="ru-RU" sz="920" b="1" spc="-45"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научится</a:t>
                      </a:r>
                      <a:r>
                        <a:rPr lang="ru-RU" sz="920" b="1" spc="-35"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a:t>
                      </a:r>
                      <a:r>
                        <a:rPr lang="ru-RU" sz="920" b="1" spc="-20"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получит </a:t>
                      </a:r>
                      <a:r>
                        <a:rPr lang="ru-RU" sz="920" b="1" spc="-285"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возможность</a:t>
                      </a:r>
                      <a:r>
                        <a:rPr lang="ru-RU" sz="920" b="1" spc="-10"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научиться</a:t>
                      </a:r>
                      <a:r>
                        <a:rPr lang="ru-RU" sz="920" b="1" spc="-5"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или</a:t>
                      </a:r>
                      <a:r>
                        <a:rPr lang="ru-RU" sz="920" b="1" spc="-10"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проверяемые требования</a:t>
                      </a:r>
                      <a:r>
                        <a:rPr lang="ru-RU" sz="920" b="1" spc="-20"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(умения)</a:t>
                      </a:r>
                      <a:r>
                        <a:rPr lang="ru-RU" sz="920" b="1" spc="-25"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в</a:t>
                      </a:r>
                      <a:r>
                        <a:rPr lang="ru-RU" sz="920" b="1" spc="-30"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соответствии</a:t>
                      </a:r>
                      <a:r>
                        <a:rPr lang="ru-RU" sz="920" b="1" spc="-20"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с</a:t>
                      </a:r>
                      <a:r>
                        <a:rPr lang="ru-RU" sz="920" b="1" spc="-25" dirty="0">
                          <a:effectLst/>
                          <a:latin typeface="Times New Roman" panose="02020603050405020304" pitchFamily="18" charset="0"/>
                          <a:cs typeface="Times New Roman" panose="02020603050405020304" pitchFamily="18" charset="0"/>
                        </a:rPr>
                        <a:t> </a:t>
                      </a:r>
                      <a:r>
                        <a:rPr lang="ru-RU" sz="920" b="1" dirty="0">
                          <a:effectLst/>
                          <a:latin typeface="Times New Roman" panose="02020603050405020304" pitchFamily="18" charset="0"/>
                          <a:cs typeface="Times New Roman" panose="02020603050405020304" pitchFamily="18" charset="0"/>
                        </a:rPr>
                        <a:t>ФГОС</a:t>
                      </a:r>
                      <a:endParaRPr lang="ru-RU" sz="92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деятельность исторических личностей в рамках событий, процессов истории России 1914–1945 гг.; оценивать значение их деятельности для истории нашей страны и человечества в целом; группировать, систематизировать исторические факты по самостоятельно определяемому признаку (хронологии, принадлежности к историческим процессам, типологическим основаниям и другим); характеризовать место, обстоятельства, участников, результаты и последствия важнейших исторических событий, явлений, процессов истории России 1914–1945 гг.</a:t>
                      </a:r>
                    </a:p>
                  </a:txBody>
                  <a:tcPr marL="9525" marR="9525" marT="9525" marB="0" anchor="b">
                    <a:noFill/>
                  </a:tcPr>
                </a:tc>
                <a:extLst>
                  <a:ext uri="{0D108BD9-81ED-4DB2-BD59-A6C34878D82A}">
                    <a16:rowId xmlns:a16="http://schemas.microsoft.com/office/drawing/2014/main" val="3392768954"/>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Определять на основе информации, представленной в текстовом источнике исторической информации, характерные признаки описываемых событий (явлений, процессов) истории России и зарубежных стран 1914–1945 гг.; определять авторство письменного исторического источника по истории России и зарубежных стран 1914–1945 гг., время и место его создания, события, явления, процессы, о которых идет речь, и другие; соотносить информацию письменного источника с историческим контекстом</a:t>
                      </a:r>
                    </a:p>
                  </a:txBody>
                  <a:tcPr marL="9525" marR="9525" marT="9525" marB="0" anchor="b">
                    <a:noFill/>
                  </a:tcPr>
                </a:tc>
                <a:extLst>
                  <a:ext uri="{0D108BD9-81ED-4DB2-BD59-A6C34878D82A}">
                    <a16:rowId xmlns:a16="http://schemas.microsoft.com/office/drawing/2014/main" val="586740724"/>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Отвечать на вопросы по содержанию текстового источника исторической информации по истории России и зарубежных стран 1914–1945 гг. и составлять на его основе план, таблицу, схему; анализировать письменный исторический источник по истории России и зарубежных стран 1914–1945 гг. с точки зрения его темы, цели, позиции автора документа и участников событий, основной мысли, основной и дополнительной информации, достоверности содержания</a:t>
                      </a:r>
                    </a:p>
                  </a:txBody>
                  <a:tcPr marL="9525" marR="9525" marT="9525" marB="0" anchor="b">
                    <a:noFill/>
                  </a:tcPr>
                </a:tc>
                <a:extLst>
                  <a:ext uri="{0D108BD9-81ED-4DB2-BD59-A6C34878D82A}">
                    <a16:rowId xmlns:a16="http://schemas.microsoft.com/office/drawing/2014/main" val="916246162"/>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Определять на основе информации, представленной в текстовом источнике исторической информации, характерные признаки описываемых событий (явлений, процессов) истории России и зарубежных стран 1914–1945 гг.; определять авторство письменного исторического источника по истории России и зарубежных стран 1914–1945 гг., время и место его создания, события, явления, процессы, о которых идет речь, и другие; соотносить информацию письменного источника с историческим контекстом; характеризовать место, обстоятельства, участников, результаты и последствия важнейших исторических событий, явлений, процессов истории России 1914–1945 гг.</a:t>
                      </a:r>
                    </a:p>
                  </a:txBody>
                  <a:tcPr marL="9525" marR="9525" marT="9525" marB="0" anchor="b">
                    <a:noFill/>
                  </a:tcPr>
                </a:tc>
                <a:extLst>
                  <a:ext uri="{0D108BD9-81ED-4DB2-BD59-A6C34878D82A}">
                    <a16:rowId xmlns:a16="http://schemas.microsoft.com/office/drawing/2014/main" val="655553861"/>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Группировать, систематизировать исторические факты по самостоятельно определяемому признаку (хронологии, принадлежности к историческим процессам, типологическим основаниям и другим)</a:t>
                      </a:r>
                    </a:p>
                  </a:txBody>
                  <a:tcPr marL="9525" marR="9525" marT="9525" marB="0" anchor="b">
                    <a:noFill/>
                  </a:tcPr>
                </a:tc>
                <a:extLst>
                  <a:ext uri="{0D108BD9-81ED-4DB2-BD59-A6C34878D82A}">
                    <a16:rowId xmlns:a16="http://schemas.microsoft.com/office/drawing/2014/main" val="1564932948"/>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Узнавать, показывать и называть на карте (схеме) объекты, обозначенные условными знаками; характеризовать историческое пространство (географические объекты, территории расселения народов, государства, места расположения памятников культуры и другие), изучаемые события, явления, процессы истории России и зарубежных стран 1914–1945 гг.</a:t>
                      </a:r>
                    </a:p>
                  </a:txBody>
                  <a:tcPr marL="9525" marR="9525" marT="9525" marB="0" anchor="b">
                    <a:noFill/>
                  </a:tcPr>
                </a:tc>
                <a:extLst>
                  <a:ext uri="{0D108BD9-81ED-4DB2-BD59-A6C34878D82A}">
                    <a16:rowId xmlns:a16="http://schemas.microsoft.com/office/drawing/2014/main" val="2642933326"/>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Привлекать контекстную информацию при работе с исторической картой и рассказывать об исторических событиях, используя историческую карту</a:t>
                      </a:r>
                    </a:p>
                  </a:txBody>
                  <a:tcPr marL="9525" marR="9525" marT="9525" marB="0" anchor="b">
                    <a:noFill/>
                  </a:tcPr>
                </a:tc>
                <a:extLst>
                  <a:ext uri="{0D108BD9-81ED-4DB2-BD59-A6C34878D82A}">
                    <a16:rowId xmlns:a16="http://schemas.microsoft.com/office/drawing/2014/main" val="3923151941"/>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Указывать хронологические рамки основных периодов отечественной и всеобщей истории 1914–1945 гг.; называть даты важнейших событий и процессов отечественной и всеобщей истории 1914–1945 гг.</a:t>
                      </a:r>
                    </a:p>
                  </a:txBody>
                  <a:tcPr marL="9525" marR="9525" marT="9525" marB="0" anchor="b">
                    <a:noFill/>
                  </a:tcPr>
                </a:tc>
                <a:extLst>
                  <a:ext uri="{0D108BD9-81ED-4DB2-BD59-A6C34878D82A}">
                    <a16:rowId xmlns:a16="http://schemas.microsoft.com/office/drawing/2014/main" val="932326678"/>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Объяснять смысл изученных/изучаемых исторических понятий и терминов из истории России 1914–1945 гг., привлекая учебные тексты и (или) дополнительные источники информации</a:t>
                      </a:r>
                    </a:p>
                  </a:txBody>
                  <a:tcPr marL="9525" marR="9525" marT="9525" marB="0" anchor="b">
                    <a:noFill/>
                  </a:tcPr>
                </a:tc>
                <a:extLst>
                  <a:ext uri="{0D108BD9-81ED-4DB2-BD59-A6C34878D82A}">
                    <a16:rowId xmlns:a16="http://schemas.microsoft.com/office/drawing/2014/main" val="1667917879"/>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Проводить атрибуцию визуальных исторических источников по истории России и зарубежных стран 1914–1945 гг. (определять авторство, время создания, события, связанные с историческими источниками); используя контекстную информацию, описывать визуальный исторический источник</a:t>
                      </a:r>
                    </a:p>
                  </a:txBody>
                  <a:tcPr marL="9525" marR="9525" marT="9525" marB="0" anchor="b">
                    <a:noFill/>
                  </a:tcPr>
                </a:tc>
                <a:extLst>
                  <a:ext uri="{0D108BD9-81ED-4DB2-BD59-A6C34878D82A}">
                    <a16:rowId xmlns:a16="http://schemas.microsoft.com/office/drawing/2014/main" val="2425603545"/>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Определять авторство письменного исторического источника по истории России и зарубежных стран 1914–1945 гг., время и место его создания, события, явления, процессы, о которых идет речь, и другие, соотносить информацию письменного источника с историческим контекстом</a:t>
                      </a:r>
                    </a:p>
                  </a:txBody>
                  <a:tcPr marL="9525" marR="9525" marT="9525" marB="0" anchor="b">
                    <a:noFill/>
                  </a:tcPr>
                </a:tc>
                <a:extLst>
                  <a:ext uri="{0D108BD9-81ED-4DB2-BD59-A6C34878D82A}">
                    <a16:rowId xmlns:a16="http://schemas.microsoft.com/office/drawing/2014/main" val="2945579679"/>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место, обстоятельства, участников, результаты и последствия важнейших исторических событий, явлений, процессов истории России 1914–1945 гг.</a:t>
                      </a:r>
                    </a:p>
                  </a:txBody>
                  <a:tcPr marL="9525" marR="9525" marT="9525" marB="0" anchor="b">
                    <a:noFill/>
                  </a:tcPr>
                </a:tc>
                <a:extLst>
                  <a:ext uri="{0D108BD9-81ED-4DB2-BD59-A6C34878D82A}">
                    <a16:rowId xmlns:a16="http://schemas.microsoft.com/office/drawing/2014/main" val="3002047324"/>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Устанавливать причинно-следственные, пространственные, </a:t>
                      </a:r>
                      <a:r>
                        <a:rPr lang="ru-RU" sz="1000" b="0" i="0" u="none" strike="noStrike" dirty="0" err="1">
                          <a:solidFill>
                            <a:srgbClr val="000000"/>
                          </a:solidFill>
                          <a:effectLst/>
                          <a:latin typeface="Times New Roman" panose="02020603050405020304" pitchFamily="18" charset="0"/>
                          <a:cs typeface="Times New Roman" panose="02020603050405020304" pitchFamily="18" charset="0"/>
                        </a:rPr>
                        <a:t>временны́е</a:t>
                      </a:r>
                      <a:r>
                        <a:rPr lang="ru-RU" sz="1000" b="0" i="0" u="none" strike="noStrike" dirty="0">
                          <a:solidFill>
                            <a:srgbClr val="000000"/>
                          </a:solidFill>
                          <a:effectLst/>
                          <a:latin typeface="Times New Roman" panose="02020603050405020304" pitchFamily="18" charset="0"/>
                          <a:cs typeface="Times New Roman" panose="02020603050405020304" pitchFamily="18" charset="0"/>
                        </a:rPr>
                        <a:t> связи между историческими событиями, явлениями, процессами на основе анализа исторической ситуации/ информации из истории России и зарубежных стран 1914–1945 гг.; характеризовать место, обстоятельства, участников, результаты и последствия важнейших исторических событий, явлений, процессов истории России 1914–1945 гг.</a:t>
                      </a:r>
                    </a:p>
                  </a:txBody>
                  <a:tcPr marL="9525" marR="9525" marT="9525" marB="0" anchor="b">
                    <a:noFill/>
                  </a:tcPr>
                </a:tc>
                <a:extLst>
                  <a:ext uri="{0D108BD9-81ED-4DB2-BD59-A6C34878D82A}">
                    <a16:rowId xmlns:a16="http://schemas.microsoft.com/office/drawing/2014/main" val="1018824611"/>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noFill/>
                  </a:tcP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Понимать необходимость фактической аргументации для обоснования своей позиции; самостоятельно отбирать факты, которые могут быть использованы для подтверждения или опровержения какой-либо оценки исторических событий; формулировать аргументы для подтверждения или опровержения собственной или предложенной точки зрения по дискуссионной проблеме из истории России и всемирной истории 1914–1945 гг.; определять и объяснять (аргументировать) свое отношение и оценку наиболее значительных событий, явлений, процессов истории России 1914–1945 гг., их значение для истории России и человечества в целом; определять и объяснять (аргументировать) свое отношение и оценку деятельности исторических личностей</a:t>
                      </a:r>
                    </a:p>
                  </a:txBody>
                  <a:tcPr marL="9525" marR="9525" marT="9525" marB="0" anchor="b">
                    <a:noFill/>
                  </a:tcPr>
                </a:tc>
                <a:extLst>
                  <a:ext uri="{0D108BD9-81ED-4DB2-BD59-A6C34878D82A}">
                    <a16:rowId xmlns:a16="http://schemas.microsoft.com/office/drawing/2014/main" val="2572854034"/>
                  </a:ext>
                </a:extLst>
              </a:tr>
              <a:tr h="178843">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15К1</a:t>
                      </a:r>
                    </a:p>
                  </a:txBody>
                  <a:tcPr marL="0" marR="0" marT="0" marB="0" anchor="ctr">
                    <a:noFill/>
                  </a:tcPr>
                </a:tc>
                <a:tc rowSpan="2">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Называть наиболее значимые события истории России 1914–1945 гг., объяснять их особую значимость для истории нашей страны; по самостоятельно составленному плану представлять развернутый рассказ (описание) о ключевых событиях родного края; соотносить события истории родного края, истории России </a:t>
                      </a:r>
                    </a:p>
                  </a:txBody>
                  <a:tcPr marL="9525" marR="9525" marT="9525" marB="0" anchor="b">
                    <a:noFill/>
                  </a:tcPr>
                </a:tc>
                <a:extLst>
                  <a:ext uri="{0D108BD9-81ED-4DB2-BD59-A6C34878D82A}">
                    <a16:rowId xmlns:a16="http://schemas.microsoft.com/office/drawing/2014/main" val="3497155429"/>
                  </a:ext>
                </a:extLst>
              </a:tr>
              <a:tr h="0">
                <a:tc>
                  <a:txBody>
                    <a:bodyPr/>
                    <a:lstStyle/>
                    <a:p>
                      <a:pPr marR="91440" algn="ctr">
                        <a:spcAft>
                          <a:spcPts val="0"/>
                        </a:spcAft>
                      </a:pPr>
                      <a:r>
                        <a:rPr lang="ru-RU" sz="920" b="1" dirty="0">
                          <a:effectLst/>
                          <a:latin typeface="Times New Roman" panose="02020603050405020304" pitchFamily="18" charset="0"/>
                          <a:ea typeface="Times New Roman" panose="02020603050405020304" pitchFamily="18" charset="0"/>
                          <a:cs typeface="Times New Roman" panose="02020603050405020304" pitchFamily="18" charset="0"/>
                        </a:rPr>
                        <a:t>15К2</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51366334"/>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5" name="TextBox 4">
            <a:extLst>
              <a:ext uri="{FF2B5EF4-FFF2-40B4-BE49-F238E27FC236}">
                <a16:creationId xmlns:a16="http://schemas.microsoft.com/office/drawing/2014/main" id="{6EFA73AB-58D1-4180-951F-BB8E452659B0}"/>
              </a:ext>
            </a:extLst>
          </p:cNvPr>
          <p:cNvSpPr txBox="1"/>
          <p:nvPr/>
        </p:nvSpPr>
        <p:spPr>
          <a:xfrm>
            <a:off x="10824519" y="29739"/>
            <a:ext cx="1367482"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История,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2879462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русскому языку</a:t>
            </a:r>
          </a:p>
        </p:txBody>
      </p:sp>
    </p:spTree>
    <p:extLst>
      <p:ext uri="{BB962C8B-B14F-4D97-AF65-F5344CB8AC3E}">
        <p14:creationId xmlns:p14="http://schemas.microsoft.com/office/powerpoint/2010/main" val="27964153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2000" b="1" dirty="0"/>
              <a:t>Доля участников по качеству знаний («4»+«5») по результатам ВПР в  2025-2026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665987110"/>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983070847"/>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78D55C8-EDEB-472D-B72D-31B7BADC1E9F}"/>
              </a:ext>
            </a:extLst>
          </p:cNvPr>
          <p:cNvSpPr txBox="1"/>
          <p:nvPr/>
        </p:nvSpPr>
        <p:spPr>
          <a:xfrm>
            <a:off x="10662222" y="19936"/>
            <a:ext cx="1363515" cy="276999"/>
          </a:xfrm>
          <a:prstGeom prst="rect">
            <a:avLst/>
          </a:prstGeom>
          <a:noFill/>
        </p:spPr>
        <p:txBody>
          <a:bodyPr wrap="none" rtlCol="0">
            <a:spAutoFit/>
          </a:bodyPr>
          <a:lstStyle/>
          <a:p>
            <a:r>
              <a:rPr lang="ru-RU" sz="1200" dirty="0">
                <a:solidFill>
                  <a:schemeClr val="tx2">
                    <a:lumMod val="40000"/>
                    <a:lumOff val="60000"/>
                  </a:schemeClr>
                </a:solidFill>
              </a:rPr>
              <a:t>История,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39030875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lstStyle/>
          <a:p>
            <a:r>
              <a:rPr lang="ru-RU" dirty="0"/>
              <a:t>Достижение планируемых результатов</a:t>
            </a:r>
          </a:p>
        </p:txBody>
      </p:sp>
      <p:sp>
        <p:nvSpPr>
          <p:cNvPr id="13" name="TextBox 12">
            <a:extLst>
              <a:ext uri="{FF2B5EF4-FFF2-40B4-BE49-F238E27FC236}">
                <a16:creationId xmlns:a16="http://schemas.microsoft.com/office/drawing/2014/main" id="{A190EDE9-482E-4AE5-8EC3-5E072842200E}"/>
              </a:ext>
            </a:extLst>
          </p:cNvPr>
          <p:cNvSpPr txBox="1"/>
          <p:nvPr/>
        </p:nvSpPr>
        <p:spPr>
          <a:xfrm>
            <a:off x="10614212" y="39382"/>
            <a:ext cx="1577788"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История,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pic>
        <p:nvPicPr>
          <p:cNvPr id="12" name="Рисунок 11">
            <a:extLst>
              <a:ext uri="{FF2B5EF4-FFF2-40B4-BE49-F238E27FC236}">
                <a16:creationId xmlns:a16="http://schemas.microsoft.com/office/drawing/2014/main" id="{AA207B85-D3CF-4B14-898C-B6D90C963B32}"/>
              </a:ext>
            </a:extLst>
          </p:cNvPr>
          <p:cNvPicPr>
            <a:picLocks noChangeAspect="1"/>
          </p:cNvPicPr>
          <p:nvPr/>
        </p:nvPicPr>
        <p:blipFill rotWithShape="1">
          <a:blip r:embed="rId2">
            <a:extLst>
              <a:ext uri="{28A0092B-C50C-407E-A947-70E740481C1C}">
                <a14:useLocalDpi xmlns:a14="http://schemas.microsoft.com/office/drawing/2010/main" val="0"/>
              </a:ext>
            </a:extLst>
          </a:blip>
          <a:srcRect t="8679"/>
          <a:stretch/>
        </p:blipFill>
        <p:spPr>
          <a:xfrm>
            <a:off x="1879133" y="916142"/>
            <a:ext cx="9016417" cy="5489249"/>
          </a:xfrm>
          <a:prstGeom prst="rect">
            <a:avLst/>
          </a:prstGeom>
        </p:spPr>
      </p:pic>
    </p:spTree>
    <p:extLst>
      <p:ext uri="{BB962C8B-B14F-4D97-AF65-F5344CB8AC3E}">
        <p14:creationId xmlns:p14="http://schemas.microsoft.com/office/powerpoint/2010/main" val="24844976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CB2301E8-8BF9-4441-95F4-728256F8AFCD}"/>
              </a:ext>
            </a:extLst>
          </p:cNvPr>
          <p:cNvSpPr txBox="1"/>
          <p:nvPr/>
        </p:nvSpPr>
        <p:spPr>
          <a:xfrm>
            <a:off x="10824519" y="29739"/>
            <a:ext cx="1367482"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История,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7" name="Диаграмма 6">
            <a:extLst>
              <a:ext uri="{FF2B5EF4-FFF2-40B4-BE49-F238E27FC236}">
                <a16:creationId xmlns:a16="http://schemas.microsoft.com/office/drawing/2014/main" id="{0D534C7F-68E3-4A70-BB03-7A5D2AA631B0}"/>
              </a:ext>
            </a:extLst>
          </p:cNvPr>
          <p:cNvGraphicFramePr>
            <a:graphicFrameLocks/>
          </p:cNvGraphicFramePr>
          <p:nvPr>
            <p:extLst>
              <p:ext uri="{D42A27DB-BD31-4B8C-83A1-F6EECF244321}">
                <p14:modId xmlns:p14="http://schemas.microsoft.com/office/powerpoint/2010/main" val="482119195"/>
              </p:ext>
            </p:extLst>
          </p:nvPr>
        </p:nvGraphicFramePr>
        <p:xfrm>
          <a:off x="429236" y="790661"/>
          <a:ext cx="11374073" cy="52661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94762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9FA5A0FF-99BA-49CC-8752-0CB323284A5E}"/>
              </a:ext>
            </a:extLst>
          </p:cNvPr>
          <p:cNvSpPr txBox="1"/>
          <p:nvPr/>
        </p:nvSpPr>
        <p:spPr>
          <a:xfrm>
            <a:off x="10824519" y="29739"/>
            <a:ext cx="1367482"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История,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pic>
        <p:nvPicPr>
          <p:cNvPr id="14" name="Рисунок 13">
            <a:extLst>
              <a:ext uri="{FF2B5EF4-FFF2-40B4-BE49-F238E27FC236}">
                <a16:creationId xmlns:a16="http://schemas.microsoft.com/office/drawing/2014/main" id="{70D3E915-DE08-45BE-955F-E93282C0E60C}"/>
              </a:ext>
            </a:extLst>
          </p:cNvPr>
          <p:cNvPicPr>
            <a:picLocks noChangeAspect="1"/>
          </p:cNvPicPr>
          <p:nvPr/>
        </p:nvPicPr>
        <p:blipFill rotWithShape="1">
          <a:blip r:embed="rId2">
            <a:extLst>
              <a:ext uri="{28A0092B-C50C-407E-A947-70E740481C1C}">
                <a14:useLocalDpi xmlns:a14="http://schemas.microsoft.com/office/drawing/2010/main" val="0"/>
              </a:ext>
            </a:extLst>
          </a:blip>
          <a:srcRect t="8990"/>
          <a:stretch/>
        </p:blipFill>
        <p:spPr>
          <a:xfrm>
            <a:off x="1886027" y="1336260"/>
            <a:ext cx="8419946" cy="5108705"/>
          </a:xfrm>
          <a:prstGeom prst="rect">
            <a:avLst/>
          </a:prstGeom>
        </p:spPr>
      </p:pic>
      <p:sp>
        <p:nvSpPr>
          <p:cNvPr id="15" name="Стрелка: пятиугольник 14">
            <a:extLst>
              <a:ext uri="{FF2B5EF4-FFF2-40B4-BE49-F238E27FC236}">
                <a16:creationId xmlns:a16="http://schemas.microsoft.com/office/drawing/2014/main" id="{8747CD05-3D3A-4118-8556-DA4F071F037A}"/>
              </a:ext>
            </a:extLst>
          </p:cNvPr>
          <p:cNvSpPr/>
          <p:nvPr/>
        </p:nvSpPr>
        <p:spPr>
          <a:xfrm rot="5400000">
            <a:off x="8364364" y="109992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6" name="Стрелка: пятиугольник 15">
            <a:extLst>
              <a:ext uri="{FF2B5EF4-FFF2-40B4-BE49-F238E27FC236}">
                <a16:creationId xmlns:a16="http://schemas.microsoft.com/office/drawing/2014/main" id="{B38D11F6-AC7A-40B3-9D8A-A7A17D6659D3}"/>
              </a:ext>
            </a:extLst>
          </p:cNvPr>
          <p:cNvSpPr/>
          <p:nvPr/>
        </p:nvSpPr>
        <p:spPr>
          <a:xfrm rot="5400000">
            <a:off x="6462163" y="109992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7" name="Стрелка: пятиугольник 16">
            <a:extLst>
              <a:ext uri="{FF2B5EF4-FFF2-40B4-BE49-F238E27FC236}">
                <a16:creationId xmlns:a16="http://schemas.microsoft.com/office/drawing/2014/main" id="{FEE08CD9-2BA4-4098-B50F-FD3931F7938B}"/>
              </a:ext>
            </a:extLst>
          </p:cNvPr>
          <p:cNvSpPr/>
          <p:nvPr/>
        </p:nvSpPr>
        <p:spPr>
          <a:xfrm rot="5400000">
            <a:off x="4707675" y="109992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15766509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7" name="TextBox 6">
            <a:extLst>
              <a:ext uri="{FF2B5EF4-FFF2-40B4-BE49-F238E27FC236}">
                <a16:creationId xmlns:a16="http://schemas.microsoft.com/office/drawing/2014/main" id="{E168019E-2EBC-4F76-9CFB-A69BBC94D52A}"/>
              </a:ext>
            </a:extLst>
          </p:cNvPr>
          <p:cNvSpPr txBox="1"/>
          <p:nvPr/>
        </p:nvSpPr>
        <p:spPr>
          <a:xfrm>
            <a:off x="10824519" y="29739"/>
            <a:ext cx="1367482"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История,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pic>
        <p:nvPicPr>
          <p:cNvPr id="5" name="Рисунок 4">
            <a:extLst>
              <a:ext uri="{FF2B5EF4-FFF2-40B4-BE49-F238E27FC236}">
                <a16:creationId xmlns:a16="http://schemas.microsoft.com/office/drawing/2014/main" id="{69CE199E-4575-47E6-B899-E602F5ED92BA}"/>
              </a:ext>
            </a:extLst>
          </p:cNvPr>
          <p:cNvPicPr>
            <a:picLocks noChangeAspect="1"/>
          </p:cNvPicPr>
          <p:nvPr/>
        </p:nvPicPr>
        <p:blipFill rotWithShape="1">
          <a:blip r:embed="rId2">
            <a:extLst>
              <a:ext uri="{28A0092B-C50C-407E-A947-70E740481C1C}">
                <a14:useLocalDpi xmlns:a14="http://schemas.microsoft.com/office/drawing/2010/main" val="0"/>
              </a:ext>
            </a:extLst>
          </a:blip>
          <a:srcRect t="14549"/>
          <a:stretch/>
        </p:blipFill>
        <p:spPr>
          <a:xfrm>
            <a:off x="2125918" y="1216403"/>
            <a:ext cx="8613396" cy="4906839"/>
          </a:xfrm>
          <a:prstGeom prst="rect">
            <a:avLst/>
          </a:prstGeom>
        </p:spPr>
      </p:pic>
    </p:spTree>
    <p:extLst>
      <p:ext uri="{BB962C8B-B14F-4D97-AF65-F5344CB8AC3E}">
        <p14:creationId xmlns:p14="http://schemas.microsoft.com/office/powerpoint/2010/main" val="19631959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392EAEC7-8C7A-4455-ABC5-6C84FF3026C6}"/>
              </a:ext>
            </a:extLst>
          </p:cNvPr>
          <p:cNvSpPr txBox="1"/>
          <p:nvPr/>
        </p:nvSpPr>
        <p:spPr>
          <a:xfrm>
            <a:off x="10824519" y="29739"/>
            <a:ext cx="1367482"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История,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8" name="Диаграмма 7">
            <a:extLst>
              <a:ext uri="{FF2B5EF4-FFF2-40B4-BE49-F238E27FC236}">
                <a16:creationId xmlns:a16="http://schemas.microsoft.com/office/drawing/2014/main" id="{F0ED1B85-A74D-4DBC-BD12-DEDB84FF9A8E}"/>
              </a:ext>
            </a:extLst>
          </p:cNvPr>
          <p:cNvGraphicFramePr>
            <a:graphicFrameLocks/>
          </p:cNvGraphicFramePr>
          <p:nvPr>
            <p:extLst>
              <p:ext uri="{D42A27DB-BD31-4B8C-83A1-F6EECF244321}">
                <p14:modId xmlns:p14="http://schemas.microsoft.com/office/powerpoint/2010/main" val="3591361609"/>
              </p:ext>
            </p:extLst>
          </p:nvPr>
        </p:nvGraphicFramePr>
        <p:xfrm>
          <a:off x="479571" y="966830"/>
          <a:ext cx="11332128" cy="54339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630839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истории в 10 классах приняло участие </a:t>
            </a:r>
            <a:r>
              <a:rPr lang="ru-RU" sz="2800" b="1" dirty="0">
                <a:latin typeface="+mn-lt"/>
              </a:rPr>
              <a:t>1906 </a:t>
            </a:r>
            <a:r>
              <a:rPr lang="ru-RU" sz="2800" dirty="0">
                <a:latin typeface="+mn-lt"/>
              </a:rPr>
              <a:t> 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36</a:t>
            </a:r>
            <a:r>
              <a:rPr lang="ru-RU" sz="2800" dirty="0">
                <a:latin typeface="+mn-lt"/>
              </a:rPr>
              <a:t> участников (</a:t>
            </a:r>
            <a:r>
              <a:rPr lang="ru-RU" sz="2800" b="1" dirty="0">
                <a:latin typeface="+mn-lt"/>
              </a:rPr>
              <a:t>1,89</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71,3 </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a:t>
            </a:r>
            <a:br>
              <a:rPr lang="ru-RU" sz="2800" dirty="0">
                <a:latin typeface="+mn-lt"/>
              </a:rPr>
            </a:br>
            <a:r>
              <a:rPr lang="ru-RU" sz="2800" dirty="0">
                <a:latin typeface="+mn-lt"/>
              </a:rPr>
              <a:t>№ </a:t>
            </a:r>
            <a:r>
              <a:rPr lang="ru-RU" sz="2800" b="1" dirty="0">
                <a:latin typeface="+mn-lt"/>
              </a:rPr>
              <a:t>10, 12, 13, 14, 15.</a:t>
            </a:r>
            <a:endParaRPr lang="ru-RU" sz="2800" dirty="0">
              <a:latin typeface="+mn-lt"/>
            </a:endParaRPr>
          </a:p>
          <a:p>
            <a:endParaRPr lang="ru-RU" sz="2800" dirty="0">
              <a:latin typeface="+mn-lt"/>
            </a:endParaRPr>
          </a:p>
        </p:txBody>
      </p:sp>
      <p:sp>
        <p:nvSpPr>
          <p:cNvPr id="6" name="TextBox 5">
            <a:extLst>
              <a:ext uri="{FF2B5EF4-FFF2-40B4-BE49-F238E27FC236}">
                <a16:creationId xmlns:a16="http://schemas.microsoft.com/office/drawing/2014/main" id="{F236698F-AC5A-489F-A94B-B962324EBC43}"/>
              </a:ext>
            </a:extLst>
          </p:cNvPr>
          <p:cNvSpPr txBox="1"/>
          <p:nvPr/>
        </p:nvSpPr>
        <p:spPr>
          <a:xfrm>
            <a:off x="10824519" y="29739"/>
            <a:ext cx="1367482"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История,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41262552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latin typeface="+mn-lt"/>
              </a:rPr>
              <a:t>Основные результаты </a:t>
            </a:r>
          </a:p>
          <a:p>
            <a:pPr algn="ctr"/>
            <a:r>
              <a:rPr lang="ru-RU" sz="6600" b="1" dirty="0">
                <a:latin typeface="+mn-lt"/>
              </a:rPr>
              <a:t>по географии</a:t>
            </a:r>
          </a:p>
        </p:txBody>
      </p:sp>
    </p:spTree>
    <p:extLst>
      <p:ext uri="{BB962C8B-B14F-4D97-AF65-F5344CB8AC3E}">
        <p14:creationId xmlns:p14="http://schemas.microsoft.com/office/powerpoint/2010/main" val="18022311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17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a:t>
            </a:r>
            <a:r>
              <a:rPr lang="en-US" dirty="0">
                <a:solidFill>
                  <a:sysClr val="windowText" lastClr="000000"/>
                </a:solidFill>
              </a:rPr>
              <a:t>4</a:t>
            </a:r>
            <a:r>
              <a:rPr lang="ru-RU" dirty="0">
                <a:solidFill>
                  <a:sysClr val="windowText" lastClr="000000"/>
                </a:solidFill>
              </a:rPr>
              <a:t>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90686" y="5200288"/>
            <a:ext cx="8233304" cy="75608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a:solidFill>
                  <a:sysClr val="windowText" lastClr="000000"/>
                </a:solidFill>
              </a:rPr>
              <a:t>Задания 1-9:</a:t>
            </a:r>
          </a:p>
          <a:p>
            <a:r>
              <a:rPr lang="ru-RU" sz="1400" dirty="0">
                <a:solidFill>
                  <a:sysClr val="windowText" lastClr="000000"/>
                </a:solidFill>
              </a:rPr>
              <a:t>1</a:t>
            </a:r>
            <a:r>
              <a:rPr lang="en-US" sz="1400" dirty="0">
                <a:solidFill>
                  <a:sysClr val="windowText" lastClr="000000"/>
                </a:solidFill>
              </a:rPr>
              <a:t>-8 </a:t>
            </a:r>
            <a:r>
              <a:rPr lang="ru-RU" sz="1400" dirty="0">
                <a:solidFill>
                  <a:sysClr val="windowText" lastClr="000000"/>
                </a:solidFill>
              </a:rPr>
              <a:t>– цифра, последовательность цифр, число или слово (словосочетание)</a:t>
            </a:r>
          </a:p>
          <a:p>
            <a:r>
              <a:rPr lang="ru-RU" sz="1400" dirty="0">
                <a:solidFill>
                  <a:sysClr val="windowText" lastClr="000000"/>
                </a:solidFill>
              </a:rPr>
              <a:t>9 –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7</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en-US" b="1" dirty="0">
                <a:solidFill>
                  <a:sysClr val="windowText" lastClr="000000"/>
                </a:solidFill>
              </a:rPr>
              <a:t>23</a:t>
            </a:r>
            <a:endParaRPr lang="ru-RU" b="1" dirty="0">
              <a:solidFill>
                <a:sysClr val="windowText" lastClr="000000"/>
              </a:solidFill>
            </a:endParaRP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3</a:t>
            </a:r>
            <a:r>
              <a:rPr lang="ru-RU" dirty="0">
                <a:solidFill>
                  <a:sysClr val="windowText" lastClr="000000"/>
                </a:solidFill>
              </a:rPr>
              <a:t>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4286584970"/>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0-6</a:t>
                      </a:r>
                    </a:p>
                  </a:txBody>
                  <a:tcPr anchor="ctr"/>
                </a:tc>
                <a:tc>
                  <a:txBody>
                    <a:bodyPr/>
                    <a:lstStyle/>
                    <a:p>
                      <a:pPr algn="ctr"/>
                      <a:r>
                        <a:rPr lang="ru-RU" sz="1600" dirty="0"/>
                        <a:t>7-1</a:t>
                      </a:r>
                      <a:r>
                        <a:rPr lang="en-US" sz="1600" dirty="0"/>
                        <a:t>3</a:t>
                      </a:r>
                      <a:endParaRPr lang="ru-RU" sz="1600" dirty="0"/>
                    </a:p>
                  </a:txBody>
                  <a:tcPr anchor="ctr"/>
                </a:tc>
                <a:tc>
                  <a:txBody>
                    <a:bodyPr/>
                    <a:lstStyle/>
                    <a:p>
                      <a:pPr algn="ctr"/>
                      <a:r>
                        <a:rPr lang="ru-RU" sz="1600" dirty="0"/>
                        <a:t>1</a:t>
                      </a:r>
                      <a:r>
                        <a:rPr lang="en-US" sz="1600" dirty="0"/>
                        <a:t>4</a:t>
                      </a:r>
                      <a:r>
                        <a:rPr lang="ru-RU" sz="1600" dirty="0"/>
                        <a:t>-1</a:t>
                      </a:r>
                      <a:r>
                        <a:rPr lang="en-US" sz="1600" dirty="0"/>
                        <a:t>9</a:t>
                      </a:r>
                      <a:endParaRPr lang="ru-RU" sz="1600" dirty="0"/>
                    </a:p>
                  </a:txBody>
                  <a:tcPr anchor="ctr"/>
                </a:tc>
                <a:tc>
                  <a:txBody>
                    <a:bodyPr/>
                    <a:lstStyle/>
                    <a:p>
                      <a:pPr algn="ctr"/>
                      <a:r>
                        <a:rPr lang="en-US" sz="1600" dirty="0"/>
                        <a:t>20</a:t>
                      </a:r>
                      <a:r>
                        <a:rPr lang="ru-RU" sz="1600" dirty="0"/>
                        <a:t>-2</a:t>
                      </a:r>
                      <a:r>
                        <a:rPr lang="en-US" sz="1600" dirty="0"/>
                        <a:t>3</a:t>
                      </a:r>
                      <a:endParaRPr lang="ru-RU" sz="1600" dirty="0"/>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C7FCDA32-D4D8-4836-818D-0AF67EB4F556}"/>
              </a:ext>
            </a:extLst>
          </p:cNvPr>
          <p:cNvSpPr txBox="1"/>
          <p:nvPr/>
        </p:nvSpPr>
        <p:spPr>
          <a:xfrm>
            <a:off x="10717427" y="29739"/>
            <a:ext cx="1474574"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География,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
        <p:nvSpPr>
          <p:cNvPr id="22" name="Прямоугольник: скругленные углы 21">
            <a:extLst>
              <a:ext uri="{FF2B5EF4-FFF2-40B4-BE49-F238E27FC236}">
                <a16:creationId xmlns:a16="http://schemas.microsoft.com/office/drawing/2014/main" id="{C54C9E8B-CB74-45DE-BECD-F5483B3DBCA4}"/>
              </a:ext>
            </a:extLst>
          </p:cNvPr>
          <p:cNvSpPr/>
          <p:nvPr/>
        </p:nvSpPr>
        <p:spPr>
          <a:xfrm>
            <a:off x="3490686" y="5988875"/>
            <a:ext cx="8233304" cy="75608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a:solidFill>
                  <a:sysClr val="windowText" lastClr="000000"/>
                </a:solidFill>
              </a:rPr>
              <a:t>Задания 10-17:</a:t>
            </a:r>
            <a:endParaRPr lang="en-US" sz="1400" dirty="0">
              <a:solidFill>
                <a:sysClr val="windowText" lastClr="000000"/>
              </a:solidFill>
            </a:endParaRPr>
          </a:p>
          <a:p>
            <a:r>
              <a:rPr lang="en-US" sz="1400" dirty="0">
                <a:solidFill>
                  <a:sysClr val="windowText" lastClr="000000"/>
                </a:solidFill>
              </a:rPr>
              <a:t>10-13 -</a:t>
            </a:r>
            <a:r>
              <a:rPr lang="ru-RU" sz="1400" dirty="0">
                <a:solidFill>
                  <a:sysClr val="windowText" lastClr="000000"/>
                </a:solidFill>
              </a:rPr>
              <a:t>цифра, последовательность цифр, число или слово (словосочетание)</a:t>
            </a:r>
          </a:p>
          <a:p>
            <a:r>
              <a:rPr lang="ru-RU" sz="1400" dirty="0">
                <a:solidFill>
                  <a:sysClr val="windowText" lastClr="000000"/>
                </a:solidFill>
              </a:rPr>
              <a:t>14-17– развернутый ответ</a:t>
            </a:r>
          </a:p>
        </p:txBody>
      </p:sp>
    </p:spTree>
    <p:extLst>
      <p:ext uri="{BB962C8B-B14F-4D97-AF65-F5344CB8AC3E}">
        <p14:creationId xmlns:p14="http://schemas.microsoft.com/office/powerpoint/2010/main" val="40619945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3893192034"/>
              </p:ext>
            </p:extLst>
          </p:nvPr>
        </p:nvGraphicFramePr>
        <p:xfrm>
          <a:off x="19050" y="803052"/>
          <a:ext cx="12172950" cy="5902802"/>
        </p:xfrm>
        <a:graphic>
          <a:graphicData uri="http://schemas.openxmlformats.org/drawingml/2006/table">
            <a:tbl>
              <a:tblPr firstRow="1" firstCol="1" lastRow="1" lastCol="1" bandRow="1" bandCol="1">
                <a:noFill/>
                <a:tableStyleId>{5940675A-B579-460E-94D1-54222C63F5DA}</a:tableStyleId>
              </a:tblPr>
              <a:tblGrid>
                <a:gridCol w="504825">
                  <a:extLst>
                    <a:ext uri="{9D8B030D-6E8A-4147-A177-3AD203B41FA5}">
                      <a16:colId xmlns:a16="http://schemas.microsoft.com/office/drawing/2014/main" val="1602300257"/>
                    </a:ext>
                  </a:extLst>
                </a:gridCol>
                <a:gridCol w="11668125">
                  <a:extLst>
                    <a:ext uri="{9D8B030D-6E8A-4147-A177-3AD203B41FA5}">
                      <a16:colId xmlns:a16="http://schemas.microsoft.com/office/drawing/2014/main" val="3427477491"/>
                    </a:ext>
                  </a:extLst>
                </a:gridCol>
              </a:tblGrid>
              <a:tr h="216123">
                <a:tc>
                  <a:txBody>
                    <a:bodyPr/>
                    <a:lstStyle/>
                    <a:p>
                      <a:pPr algn="ctr">
                        <a:lnSpc>
                          <a:spcPct val="115000"/>
                        </a:lnSpc>
                        <a:spcBef>
                          <a:spcPts val="55"/>
                        </a:spcBef>
                        <a:spcAft>
                          <a:spcPts val="0"/>
                        </a:spcAft>
                        <a:tabLst>
                          <a:tab pos="452120" algn="l"/>
                        </a:tabLst>
                      </a:pPr>
                      <a:r>
                        <a:rPr lang="ru-RU" sz="95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950" b="1" dirty="0">
                          <a:effectLst/>
                          <a:latin typeface="Times New Roman" panose="02020603050405020304" pitchFamily="18" charset="0"/>
                          <a:cs typeface="Times New Roman" panose="02020603050405020304" pitchFamily="18" charset="0"/>
                        </a:rPr>
                        <a:t>п/п</a:t>
                      </a:r>
                      <a:endParaRPr lang="ru-RU" sz="9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950" b="1" dirty="0">
                          <a:effectLst/>
                          <a:latin typeface="Times New Roman" panose="02020603050405020304" pitchFamily="18" charset="0"/>
                          <a:cs typeface="Times New Roman" panose="02020603050405020304" pitchFamily="18" charset="0"/>
                        </a:rPr>
                        <a:t>Блоки</a:t>
                      </a:r>
                      <a:r>
                        <a:rPr lang="ru-RU" sz="950" b="1" spc="-35" dirty="0">
                          <a:effectLst/>
                          <a:latin typeface="Times New Roman" panose="02020603050405020304" pitchFamily="18" charset="0"/>
                          <a:cs typeface="Times New Roman" panose="02020603050405020304" pitchFamily="18" charset="0"/>
                        </a:rPr>
                        <a:t> </a:t>
                      </a:r>
                      <a:r>
                        <a:rPr lang="ru-RU" sz="950" b="1" dirty="0" err="1">
                          <a:effectLst/>
                          <a:latin typeface="Times New Roman" panose="02020603050405020304" pitchFamily="18" charset="0"/>
                          <a:cs typeface="Times New Roman" panose="02020603050405020304" pitchFamily="18" charset="0"/>
                        </a:rPr>
                        <a:t>ПООП</a:t>
                      </a:r>
                      <a:r>
                        <a:rPr lang="ru-RU" sz="950" b="1" spc="-35"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a:t>
                      </a:r>
                      <a:r>
                        <a:rPr lang="ru-RU" sz="950" b="1" spc="-35"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выпускник</a:t>
                      </a:r>
                      <a:r>
                        <a:rPr lang="ru-RU" sz="950" b="1" spc="-45"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научится</a:t>
                      </a:r>
                      <a:r>
                        <a:rPr lang="ru-RU" sz="950" b="1" spc="-35"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a:t>
                      </a:r>
                      <a:r>
                        <a:rPr lang="ru-RU" sz="950" b="1" spc="-20"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получит </a:t>
                      </a:r>
                      <a:r>
                        <a:rPr lang="ru-RU" sz="950" b="1" spc="-285"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возможность</a:t>
                      </a:r>
                      <a:r>
                        <a:rPr lang="ru-RU" sz="950" b="1" spc="-10"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научиться</a:t>
                      </a:r>
                      <a:r>
                        <a:rPr lang="ru-RU" sz="950" b="1" spc="-5"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или</a:t>
                      </a:r>
                      <a:r>
                        <a:rPr lang="ru-RU" sz="950" b="1" spc="-10"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проверяемые требования</a:t>
                      </a:r>
                      <a:r>
                        <a:rPr lang="ru-RU" sz="950" b="1" spc="-20"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(умения)</a:t>
                      </a:r>
                      <a:r>
                        <a:rPr lang="ru-RU" sz="950" b="1" spc="-25"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в</a:t>
                      </a:r>
                      <a:r>
                        <a:rPr lang="ru-RU" sz="950" b="1" spc="-30"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соответствии</a:t>
                      </a:r>
                      <a:r>
                        <a:rPr lang="ru-RU" sz="950" b="1" spc="-20"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с</a:t>
                      </a:r>
                      <a:r>
                        <a:rPr lang="ru-RU" sz="950" b="1" spc="-25" dirty="0">
                          <a:effectLst/>
                          <a:latin typeface="Times New Roman" panose="02020603050405020304" pitchFamily="18" charset="0"/>
                          <a:cs typeface="Times New Roman" panose="02020603050405020304" pitchFamily="18" charset="0"/>
                        </a:rPr>
                        <a:t> </a:t>
                      </a:r>
                      <a:r>
                        <a:rPr lang="ru-RU" sz="950" b="1" dirty="0">
                          <a:effectLst/>
                          <a:latin typeface="Times New Roman" panose="02020603050405020304" pitchFamily="18" charset="0"/>
                          <a:cs typeface="Times New Roman" panose="02020603050405020304" pitchFamily="18" charset="0"/>
                        </a:rPr>
                        <a:t>ФГОС</a:t>
                      </a:r>
                      <a:endParaRPr lang="ru-RU" sz="9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Освоение и применение знаний о размещении основных географических объектов и территориальной организации природы и общества: приводить примеры наиболее крупных стран по численности населения, стран – лидеров по производству основных видов промышленной и сельскохозяйственной продукции</a:t>
                      </a:r>
                    </a:p>
                  </a:txBody>
                  <a:tcPr marL="9525" marR="9525" marT="9525" marB="0">
                    <a:noFill/>
                  </a:tcPr>
                </a:tc>
                <a:extLst>
                  <a:ext uri="{0D108BD9-81ED-4DB2-BD59-A6C34878D82A}">
                    <a16:rowId xmlns:a16="http://schemas.microsoft.com/office/drawing/2014/main" val="3392768954"/>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системы комплексных социально ориентированных географических знаний о закономерностях развития природы, размещения населения и хозяйства: владение географической терминологией и системой базовых географических понятий</a:t>
                      </a:r>
                    </a:p>
                  </a:txBody>
                  <a:tcPr marL="9525" marR="9525" marT="9525" marB="0">
                    <a:noFill/>
                  </a:tcPr>
                </a:tc>
                <a:extLst>
                  <a:ext uri="{0D108BD9-81ED-4DB2-BD59-A6C34878D82A}">
                    <a16:rowId xmlns:a16="http://schemas.microsoft.com/office/drawing/2014/main" val="3853898421"/>
                  </a:ext>
                </a:extLst>
              </a:tr>
              <a:tr h="181198">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системы комплексных социально ориентированных географических знаний о закономерностях развития природы, размещения населения и хозяйства</a:t>
                      </a:r>
                    </a:p>
                  </a:txBody>
                  <a:tcPr marL="9525" marR="9525" marT="9525" marB="0">
                    <a:noFill/>
                  </a:tcPr>
                </a:tc>
                <a:extLst>
                  <a:ext uri="{0D108BD9-81ED-4DB2-BD59-A6C34878D82A}">
                    <a16:rowId xmlns:a16="http://schemas.microsoft.com/office/drawing/2014/main" val="1282275942"/>
                  </a:ext>
                </a:extLst>
              </a:tr>
              <a:tr h="203430">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знания об основных географических закономерностях для сравнения структуры экономики аграрных, индустриальных и постиндустриальных стран</a:t>
                      </a:r>
                    </a:p>
                  </a:txBody>
                  <a:tcPr marL="9525" marR="9525" marT="9525" marB="0">
                    <a:noFill/>
                  </a:tcPr>
                </a:tc>
                <a:extLst>
                  <a:ext uri="{0D108BD9-81ED-4DB2-BD59-A6C34878D82A}">
                    <a16:rowId xmlns:a16="http://schemas.microsoft.com/office/drawing/2014/main" val="4211426864"/>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Владение географической терминологией и системой базовых географических понятий: применять понятие «</a:t>
                      </a:r>
                      <a:r>
                        <a:rPr lang="ru-RU" sz="1100" b="0" i="0" u="none" strike="noStrike" dirty="0" err="1">
                          <a:solidFill>
                            <a:srgbClr val="000000"/>
                          </a:solidFill>
                          <a:effectLst/>
                          <a:latin typeface="Times New Roman" panose="02020603050405020304" pitchFamily="18" charset="0"/>
                          <a:cs typeface="Times New Roman" panose="02020603050405020304" pitchFamily="18" charset="0"/>
                        </a:rPr>
                        <a:t>ресурсообеспеченность</a:t>
                      </a:r>
                      <a:r>
                        <a:rPr lang="ru-RU" sz="1100" b="0" i="0" u="none" strike="noStrike" dirty="0">
                          <a:solidFill>
                            <a:srgbClr val="000000"/>
                          </a:solidFill>
                          <a:effectLst/>
                          <a:latin typeface="Times New Roman" panose="02020603050405020304" pitchFamily="18" charset="0"/>
                          <a:cs typeface="Times New Roman" panose="02020603050405020304" pitchFamily="18" charset="0"/>
                        </a:rPr>
                        <a:t>» для решения учебных и (или) практико-ориентированных задач</a:t>
                      </a:r>
                    </a:p>
                  </a:txBody>
                  <a:tcPr marL="9525" marR="9525" marT="9525" marB="0">
                    <a:noFill/>
                  </a:tcPr>
                </a:tc>
                <a:extLst>
                  <a:ext uri="{0D108BD9-81ED-4DB2-BD59-A6C34878D82A}">
                    <a16:rowId xmlns:a16="http://schemas.microsoft.com/office/drawing/2014/main" val="3000504174"/>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Владение географической терминологией и системой базовых географических понятий: различать понятия воспроизводство населения, демографическая политика, урбанизация, ложная урбанизация, </a:t>
                      </a:r>
                      <a:r>
                        <a:rPr lang="ru-RU" sz="1100" b="0" i="0" u="none" strike="noStrike" dirty="0" err="1">
                          <a:solidFill>
                            <a:srgbClr val="000000"/>
                          </a:solidFill>
                          <a:effectLst/>
                          <a:latin typeface="Times New Roman" panose="02020603050405020304" pitchFamily="18" charset="0"/>
                          <a:cs typeface="Times New Roman" panose="02020603050405020304" pitchFamily="18" charset="0"/>
                        </a:rPr>
                        <a:t>энергопереход</a:t>
                      </a:r>
                      <a:r>
                        <a:rPr lang="ru-RU" sz="1100" b="0" i="0" u="none" strike="noStrike" dirty="0">
                          <a:solidFill>
                            <a:srgbClr val="000000"/>
                          </a:solidFill>
                          <a:effectLst/>
                          <a:latin typeface="Times New Roman" panose="02020603050405020304" pitchFamily="18" charset="0"/>
                          <a:cs typeface="Times New Roman" panose="02020603050405020304" pitchFamily="18" charset="0"/>
                        </a:rPr>
                        <a:t>, экономическая интеграция, международная хозяйственная специализация, международное географическое разделение труда</a:t>
                      </a:r>
                    </a:p>
                  </a:txBody>
                  <a:tcPr marL="9525" marR="9525" marT="9525" marB="0">
                    <a:noFill/>
                  </a:tcPr>
                </a:tc>
                <a:extLst>
                  <a:ext uri="{0D108BD9-81ED-4DB2-BD59-A6C34878D82A}">
                    <a16:rowId xmlns:a16="http://schemas.microsoft.com/office/drawing/2014/main" val="1957378404"/>
                  </a:ext>
                </a:extLst>
              </a:tr>
              <a:tr h="193277">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знания об основных географических закономерностях для сравнения показателей, характеризующих демографическую ситуацию и качество жизни населения отдельных стран</a:t>
                      </a:r>
                    </a:p>
                  </a:txBody>
                  <a:tcPr marL="9525" marR="9525" marT="9525" marB="0">
                    <a:noFill/>
                  </a:tcPr>
                </a:tc>
                <a:extLst>
                  <a:ext uri="{0D108BD9-81ED-4DB2-BD59-A6C34878D82A}">
                    <a16:rowId xmlns:a16="http://schemas.microsoft.com/office/drawing/2014/main" val="1218871463"/>
                  </a:ext>
                </a:extLst>
              </a:tr>
              <a:tr h="190500">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системы комплексных социально ориентированных географических знаний о закономерностях размещения населения</a:t>
                      </a:r>
                    </a:p>
                  </a:txBody>
                  <a:tcPr marL="9525" marR="9525" marT="9525" marB="0">
                    <a:noFill/>
                  </a:tcPr>
                </a:tc>
                <a:extLst>
                  <a:ext uri="{0D108BD9-81ED-4DB2-BD59-A6C34878D82A}">
                    <a16:rowId xmlns:a16="http://schemas.microsoft.com/office/drawing/2014/main" val="3373635389"/>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Владение умениями географического анализа и интерпретации информации из различных источников: формулировать выводы и заключения на основе анализа и интерпретации информации из различных источников</a:t>
                      </a:r>
                    </a:p>
                  </a:txBody>
                  <a:tcPr marL="9525" marR="9525" marT="9525" marB="0">
                    <a:noFill/>
                  </a:tcPr>
                </a:tc>
                <a:extLst>
                  <a:ext uri="{0D108BD9-81ED-4DB2-BD59-A6C34878D82A}">
                    <a16:rowId xmlns:a16="http://schemas.microsoft.com/office/drawing/2014/main" val="1731105470"/>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Владение умениями географического анализа и интерпретации информации из различных источников: находить, отбирать, систематизировать информацию, необходимую для изучения географических объектов и явлений, отдельных территорий мира и России, их обеспеченности природными ресурсами, хозяйственного потенциала</a:t>
                      </a:r>
                    </a:p>
                  </a:txBody>
                  <a:tcPr marL="9525" marR="9525" marT="9525" marB="0">
                    <a:noFill/>
                  </a:tcPr>
                </a:tc>
                <a:extLst>
                  <a:ext uri="{0D108BD9-81ED-4DB2-BD59-A6C34878D82A}">
                    <a16:rowId xmlns:a16="http://schemas.microsoft.com/office/drawing/2014/main" val="2040890048"/>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умений находить и использовать различные источники географической информации для решения учебных и (или) практико-ориентированных задач: выбирать и использовать источники географической информации, адекватные решаемым задачам</a:t>
                      </a:r>
                    </a:p>
                  </a:txBody>
                  <a:tcPr marL="9525" marR="9525" marT="9525" marB="0">
                    <a:noFill/>
                  </a:tcPr>
                </a:tc>
                <a:extLst>
                  <a:ext uri="{0D108BD9-81ED-4DB2-BD59-A6C34878D82A}">
                    <a16:rowId xmlns:a16="http://schemas.microsoft.com/office/drawing/2014/main" val="4225414144"/>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Владение умениями географического анализа и интерпретации информации из различных источников: формулировать выводы и заключения на основе анализа интерпретации информации из различных источников</a:t>
                      </a:r>
                    </a:p>
                  </a:txBody>
                  <a:tcPr marL="9525" marR="9525" marT="9525" marB="0">
                    <a:noFill/>
                  </a:tcPr>
                </a:tc>
                <a:extLst>
                  <a:ext uri="{0D108BD9-81ED-4DB2-BD59-A6C34878D82A}">
                    <a16:rowId xmlns:a16="http://schemas.microsoft.com/office/drawing/2014/main" val="2104790511"/>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знаний об основных проблемах взаимодействия природы и общества, о природных и социально-экономических аспектах экологических проблем: описывать географические аспекты проблем взаимодействия природы и общества, различия в особенностях проявления глобальных изменений климата, повышения уровня Мирового океана; сформированность умений находить и использовать различные источники географической информации для решения учебных и (или) практико-ориентированных задач: выбирать и использовать источники географической информации, адекватные решаемым задачам</a:t>
                      </a:r>
                    </a:p>
                  </a:txBody>
                  <a:tcPr marL="9525" marR="9525" marT="9525" marB="0">
                    <a:noFill/>
                  </a:tcPr>
                </a:tc>
                <a:extLst>
                  <a:ext uri="{0D108BD9-81ED-4DB2-BD59-A6C34878D82A}">
                    <a16:rowId xmlns:a16="http://schemas.microsoft.com/office/drawing/2014/main" val="1554783674"/>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Освоение и применение знаний о размещении основных географических объектов: выбирать и использовать источники географической информации для определения положения и взаиморасположения объектов в пространстве</a:t>
                      </a:r>
                    </a:p>
                  </a:txBody>
                  <a:tcPr marL="9525" marR="9525" marT="9525" marB="0">
                    <a:noFill/>
                  </a:tcPr>
                </a:tc>
                <a:extLst>
                  <a:ext uri="{0D108BD9-81ED-4DB2-BD59-A6C34878D82A}">
                    <a16:rowId xmlns:a16="http://schemas.microsoft.com/office/drawing/2014/main" val="3471774395"/>
                  </a:ext>
                </a:extLst>
              </a:tr>
              <a:tr h="29209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Владение географической терминологией и системой базовых географических понятий: применять понятия: воспроизводство населения, демографическая политика, урбанизация, ложная урбанизация, </a:t>
                      </a:r>
                      <a:r>
                        <a:rPr lang="ru-RU" sz="1100" b="0" i="0" u="none" strike="noStrike" dirty="0" err="1">
                          <a:solidFill>
                            <a:srgbClr val="000000"/>
                          </a:solidFill>
                          <a:effectLst/>
                          <a:latin typeface="Times New Roman" panose="02020603050405020304" pitchFamily="18" charset="0"/>
                          <a:cs typeface="Times New Roman" panose="02020603050405020304" pitchFamily="18" charset="0"/>
                        </a:rPr>
                        <a:t>энергопереход</a:t>
                      </a:r>
                      <a:r>
                        <a:rPr lang="ru-RU" sz="1100" b="0" i="0" u="none" strike="noStrike" dirty="0">
                          <a:solidFill>
                            <a:srgbClr val="000000"/>
                          </a:solidFill>
                          <a:effectLst/>
                          <a:latin typeface="Times New Roman" panose="02020603050405020304" pitchFamily="18" charset="0"/>
                          <a:cs typeface="Times New Roman" panose="02020603050405020304" pitchFamily="18" charset="0"/>
                        </a:rPr>
                        <a:t>, экономическая интеграция, международная хозяйственная специализация, международное географическое разделение труда для решения учебных и (или) практико-ориентированных задач</a:t>
                      </a:r>
                    </a:p>
                  </a:txBody>
                  <a:tcPr marL="9525" marR="9525" marT="9525" marB="0">
                    <a:noFill/>
                  </a:tcPr>
                </a:tc>
                <a:extLst>
                  <a:ext uri="{0D108BD9-81ED-4DB2-BD59-A6C34878D82A}">
                    <a16:rowId xmlns:a16="http://schemas.microsoft.com/office/drawing/2014/main" val="487078361"/>
                  </a:ext>
                </a:extLst>
              </a:tr>
              <a:tr h="21670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применять географические знания для объяснения изученных социально-экономических и геоэкологических процессов и явлений</a:t>
                      </a:r>
                    </a:p>
                  </a:txBody>
                  <a:tcPr marL="9525" marR="9525" marT="9525" marB="0">
                    <a:noFill/>
                  </a:tcPr>
                </a:tc>
                <a:extLst>
                  <a:ext uri="{0D108BD9-81ED-4DB2-BD59-A6C34878D82A}">
                    <a16:rowId xmlns:a16="http://schemas.microsoft.com/office/drawing/2014/main" val="3361323306"/>
                  </a:ext>
                </a:extLst>
              </a:tr>
              <a:tr h="143768">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17К1</a:t>
                      </a:r>
                    </a:p>
                  </a:txBody>
                  <a:tcPr marL="0" marR="0" marT="0" marB="0" anchor="ctr">
                    <a:noFill/>
                  </a:tcPr>
                </a:tc>
                <a:tc rowSpan="2">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Сформированность умения применять географические знания для оценки разнообразных явлений и процессов</a:t>
                      </a:r>
                    </a:p>
                  </a:txBody>
                  <a:tcPr marL="9525" marR="9525" marT="9525" marB="0">
                    <a:noFill/>
                  </a:tcPr>
                </a:tc>
                <a:extLst>
                  <a:ext uri="{0D108BD9-81ED-4DB2-BD59-A6C34878D82A}">
                    <a16:rowId xmlns:a16="http://schemas.microsoft.com/office/drawing/2014/main" val="110799684"/>
                  </a:ext>
                </a:extLst>
              </a:tr>
              <a:tr h="46613">
                <a:tc>
                  <a:txBody>
                    <a:bodyPr/>
                    <a:lstStyle/>
                    <a:p>
                      <a:pPr marL="13970" algn="ctr">
                        <a:spcAft>
                          <a:spcPts val="0"/>
                        </a:spcAft>
                      </a:pPr>
                      <a:r>
                        <a:rPr lang="ru-RU" sz="950" b="1" dirty="0">
                          <a:effectLst/>
                          <a:latin typeface="Times New Roman" panose="02020603050405020304" pitchFamily="18" charset="0"/>
                          <a:ea typeface="Times New Roman" panose="02020603050405020304" pitchFamily="18" charset="0"/>
                          <a:cs typeface="Times New Roman" panose="02020603050405020304" pitchFamily="18" charset="0"/>
                        </a:rPr>
                        <a:t>17К2</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067784926"/>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5" name="TextBox 4">
            <a:extLst>
              <a:ext uri="{FF2B5EF4-FFF2-40B4-BE49-F238E27FC236}">
                <a16:creationId xmlns:a16="http://schemas.microsoft.com/office/drawing/2014/main" id="{72375546-05F7-476C-8D2C-1D2B6783B599}"/>
              </a:ext>
            </a:extLst>
          </p:cNvPr>
          <p:cNvSpPr txBox="1"/>
          <p:nvPr/>
        </p:nvSpPr>
        <p:spPr>
          <a:xfrm>
            <a:off x="10717427" y="29739"/>
            <a:ext cx="1474574"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География,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3980906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2000"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1</a:t>
            </a:r>
            <a:r>
              <a:rPr lang="ru-RU" sz="1600" dirty="0">
                <a:solidFill>
                  <a:sysClr val="windowText" lastClr="000000"/>
                </a:solidFill>
              </a:rPr>
              <a:t>0</a:t>
            </a:r>
            <a:r>
              <a:rPr lang="en-US" sz="1600" dirty="0">
                <a:solidFill>
                  <a:sysClr val="windowText" lastClr="000000"/>
                </a:solidFill>
              </a:rPr>
              <a:t> </a:t>
            </a:r>
            <a:r>
              <a:rPr lang="ru-RU" sz="1600"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80098" y="2351806"/>
            <a:ext cx="2883243"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Задания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rPr>
              <a:t>Работа состоит </a:t>
            </a:r>
          </a:p>
          <a:p>
            <a:pPr algn="ctr"/>
            <a:r>
              <a:rPr lang="ru-RU" sz="1600" dirty="0">
                <a:solidFill>
                  <a:schemeClr val="tx1"/>
                </a:solidFill>
              </a:rPr>
              <a:t>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90686" y="4762182"/>
            <a:ext cx="8346230" cy="1042564"/>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200" dirty="0">
              <a:solidFill>
                <a:schemeClr val="tx1"/>
              </a:solidFill>
            </a:endParaRPr>
          </a:p>
          <a:p>
            <a:r>
              <a:rPr lang="ru-RU" sz="1200" dirty="0">
                <a:solidFill>
                  <a:schemeClr val="tx1"/>
                </a:solidFill>
              </a:rPr>
              <a:t>Задания 1-7:</a:t>
            </a:r>
          </a:p>
          <a:p>
            <a:r>
              <a:rPr lang="ru-RU" sz="1200" dirty="0">
                <a:solidFill>
                  <a:schemeClr val="tx1"/>
                </a:solidFill>
              </a:rPr>
              <a:t>4, 5 – запись выбора ответа</a:t>
            </a:r>
          </a:p>
          <a:p>
            <a:r>
              <a:rPr lang="ru-RU" sz="1200" dirty="0">
                <a:solidFill>
                  <a:schemeClr val="tx1"/>
                </a:solidFill>
              </a:rPr>
              <a:t>1, 6, 7 – краткий ответ в  виде слова (сочетания слов)</a:t>
            </a:r>
          </a:p>
          <a:p>
            <a:r>
              <a:rPr lang="ru-RU" sz="1200" dirty="0">
                <a:solidFill>
                  <a:schemeClr val="tx1"/>
                </a:solidFill>
              </a:rPr>
              <a:t>2 – развернутый ответ</a:t>
            </a:r>
          </a:p>
          <a:p>
            <a:r>
              <a:rPr lang="ru-RU" sz="1200" dirty="0">
                <a:solidFill>
                  <a:schemeClr val="tx1"/>
                </a:solidFill>
              </a:rPr>
              <a:t>3 – постановка ударений в  приведенных словах</a:t>
            </a:r>
          </a:p>
          <a:p>
            <a:endParaRPr lang="ru-RU" sz="1200" dirty="0">
              <a:solidFill>
                <a:schemeClr val="tx1"/>
              </a:solidFill>
            </a:endParaRP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минимальный балл за работу - </a:t>
            </a:r>
            <a:r>
              <a:rPr lang="ru-RU" sz="1600" b="1" dirty="0">
                <a:solidFill>
                  <a:sysClr val="windowText" lastClr="000000"/>
                </a:solidFill>
              </a:rPr>
              <a:t>10</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максимальный балл за работу -  </a:t>
            </a:r>
            <a:r>
              <a:rPr lang="en-US" sz="1600" b="1" dirty="0">
                <a:solidFill>
                  <a:sysClr val="windowText" lastClr="000000"/>
                </a:solidFill>
              </a:rPr>
              <a:t>2</a:t>
            </a:r>
            <a:r>
              <a:rPr lang="ru-RU" sz="1600" b="1" dirty="0">
                <a:solidFill>
                  <a:sysClr val="windowText" lastClr="000000"/>
                </a:solidFill>
              </a:rPr>
              <a:t>0</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Перевод первичных баллов </a:t>
            </a:r>
          </a:p>
          <a:p>
            <a:pPr algn="ctr"/>
            <a:r>
              <a:rPr lang="ru-RU" sz="1600"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494940344"/>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0-9</a:t>
                      </a:r>
                    </a:p>
                  </a:txBody>
                  <a:tcPr anchor="ctr"/>
                </a:tc>
                <a:tc>
                  <a:txBody>
                    <a:bodyPr/>
                    <a:lstStyle/>
                    <a:p>
                      <a:pPr algn="ctr"/>
                      <a:r>
                        <a:rPr lang="ru-RU" sz="1600" dirty="0"/>
                        <a:t>10-12</a:t>
                      </a:r>
                    </a:p>
                  </a:txBody>
                  <a:tcPr anchor="ctr"/>
                </a:tc>
                <a:tc>
                  <a:txBody>
                    <a:bodyPr/>
                    <a:lstStyle/>
                    <a:p>
                      <a:pPr algn="ctr"/>
                      <a:r>
                        <a:rPr lang="ru-RU" sz="1600" dirty="0"/>
                        <a:t>13-16</a:t>
                      </a:r>
                    </a:p>
                  </a:txBody>
                  <a:tcPr anchor="ctr"/>
                </a:tc>
                <a:tc>
                  <a:txBody>
                    <a:bodyPr/>
                    <a:lstStyle/>
                    <a:p>
                      <a:pPr algn="ctr"/>
                      <a:r>
                        <a:rPr lang="ru-RU" sz="1600" dirty="0"/>
                        <a:t>17-20</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2051226" y="5662534"/>
            <a:ext cx="1233610"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3" name="TextBox 22">
            <a:extLst>
              <a:ext uri="{FF2B5EF4-FFF2-40B4-BE49-F238E27FC236}">
                <a16:creationId xmlns:a16="http://schemas.microsoft.com/office/drawing/2014/main" id="{EA9D755C-CF08-4315-A73D-399A7C9BC06D}"/>
              </a:ext>
            </a:extLst>
          </p:cNvPr>
          <p:cNvSpPr txBox="1"/>
          <p:nvPr/>
        </p:nvSpPr>
        <p:spPr>
          <a:xfrm>
            <a:off x="10370668" y="70148"/>
            <a:ext cx="1545616" cy="261610"/>
          </a:xfrm>
          <a:prstGeom prst="rect">
            <a:avLst/>
          </a:prstGeom>
          <a:noFill/>
        </p:spPr>
        <p:txBody>
          <a:bodyPr wrap="none" rtlCol="0">
            <a:spAutoFit/>
          </a:bodyPr>
          <a:lstStyle/>
          <a:p>
            <a:r>
              <a:rPr lang="ru-RU" sz="1100" dirty="0">
                <a:solidFill>
                  <a:schemeClr val="tx2">
                    <a:lumMod val="40000"/>
                    <a:lumOff val="60000"/>
                  </a:schemeClr>
                </a:solidFill>
              </a:rPr>
              <a:t>Русский язык, </a:t>
            </a:r>
            <a:r>
              <a:rPr lang="en-US" sz="1100" dirty="0">
                <a:solidFill>
                  <a:schemeClr val="tx2">
                    <a:lumMod val="40000"/>
                    <a:lumOff val="60000"/>
                  </a:schemeClr>
                </a:solidFill>
              </a:rPr>
              <a:t>10</a:t>
            </a:r>
            <a:r>
              <a:rPr lang="ru-RU" sz="1100" dirty="0">
                <a:solidFill>
                  <a:schemeClr val="tx2">
                    <a:lumMod val="40000"/>
                    <a:lumOff val="60000"/>
                  </a:schemeClr>
                </a:solidFill>
              </a:rPr>
              <a:t> класс</a:t>
            </a:r>
          </a:p>
        </p:txBody>
      </p:sp>
      <p:sp>
        <p:nvSpPr>
          <p:cNvPr id="22" name="Прямоугольник: скругленные углы 21">
            <a:extLst>
              <a:ext uri="{FF2B5EF4-FFF2-40B4-BE49-F238E27FC236}">
                <a16:creationId xmlns:a16="http://schemas.microsoft.com/office/drawing/2014/main" id="{57E10AF0-7FF1-4E6B-8E17-C24119B0A13B}"/>
              </a:ext>
            </a:extLst>
          </p:cNvPr>
          <p:cNvSpPr/>
          <p:nvPr/>
        </p:nvSpPr>
        <p:spPr>
          <a:xfrm>
            <a:off x="3499024" y="5826266"/>
            <a:ext cx="8346230" cy="934564"/>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dirty="0">
                <a:solidFill>
                  <a:schemeClr val="tx1"/>
                </a:solidFill>
              </a:rPr>
              <a:t>Задания 8-10:</a:t>
            </a:r>
          </a:p>
          <a:p>
            <a:r>
              <a:rPr lang="ru-RU" sz="1200" dirty="0">
                <a:solidFill>
                  <a:schemeClr val="tx1"/>
                </a:solidFill>
              </a:rPr>
              <a:t>9 - запись выбора ответа</a:t>
            </a:r>
          </a:p>
          <a:p>
            <a:r>
              <a:rPr lang="ru-RU" sz="1200" dirty="0">
                <a:solidFill>
                  <a:schemeClr val="tx1"/>
                </a:solidFill>
              </a:rPr>
              <a:t>8– краткий ответ в  виде слова (сочетания слов)</a:t>
            </a:r>
          </a:p>
          <a:p>
            <a:r>
              <a:rPr lang="ru-RU" sz="1200" dirty="0">
                <a:solidFill>
                  <a:schemeClr val="tx1"/>
                </a:solidFill>
              </a:rPr>
              <a:t>10 – развернутый ответ</a:t>
            </a:r>
          </a:p>
        </p:txBody>
      </p:sp>
    </p:spTree>
    <p:extLst>
      <p:ext uri="{BB962C8B-B14F-4D97-AF65-F5344CB8AC3E}">
        <p14:creationId xmlns:p14="http://schemas.microsoft.com/office/powerpoint/2010/main" val="28231121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780102"/>
          </a:xfrm>
        </p:spPr>
        <p:txBody>
          <a:bodyPr>
            <a:noAutofit/>
          </a:bodyPr>
          <a:lstStyle/>
          <a:p>
            <a:r>
              <a:rPr lang="ru-RU" sz="2000" dirty="0"/>
              <a:t>Изменение доли участников по качеству знаний («4»+«5») по результатам ВПР в  2022 г., 2023 г., 2025 гг., 2026 г. </a:t>
            </a:r>
            <a:br>
              <a:rPr lang="ru-RU" sz="2000" dirty="0"/>
            </a:br>
            <a:r>
              <a:rPr lang="ru-RU" sz="1400" dirty="0">
                <a:solidFill>
                  <a:srgbClr val="FF0000"/>
                </a:solidFill>
              </a:rPr>
              <a:t>(в 2024 г. география в 10 классах не проводилась)</a:t>
            </a:r>
            <a:endParaRPr lang="ru-RU" sz="2000" dirty="0">
              <a:solidFill>
                <a:srgbClr val="FF0000"/>
              </a:solidFill>
            </a:endParaRP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503739453"/>
              </p:ext>
            </p:extLst>
          </p:nvPr>
        </p:nvGraphicFramePr>
        <p:xfrm>
          <a:off x="200025" y="868442"/>
          <a:ext cx="11880000" cy="3060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6056B14E-2A96-4A38-AFEB-81B2A71D1147}"/>
              </a:ext>
            </a:extLst>
          </p:cNvPr>
          <p:cNvSpPr txBox="1"/>
          <p:nvPr/>
        </p:nvSpPr>
        <p:spPr>
          <a:xfrm>
            <a:off x="10717427" y="29739"/>
            <a:ext cx="1474574"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География,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8" name="Диаграмма 7">
            <a:extLst>
              <a:ext uri="{FF2B5EF4-FFF2-40B4-BE49-F238E27FC236}">
                <a16:creationId xmlns:a16="http://schemas.microsoft.com/office/drawing/2014/main" id="{9A70168D-6C05-4AA6-9C8C-581001669036}"/>
              </a:ext>
            </a:extLst>
          </p:cNvPr>
          <p:cNvGraphicFramePr/>
          <p:nvPr>
            <p:extLst>
              <p:ext uri="{D42A27DB-BD31-4B8C-83A1-F6EECF244321}">
                <p14:modId xmlns:p14="http://schemas.microsoft.com/office/powerpoint/2010/main" val="1099484461"/>
              </p:ext>
            </p:extLst>
          </p:nvPr>
        </p:nvGraphicFramePr>
        <p:xfrm>
          <a:off x="114301" y="3821328"/>
          <a:ext cx="11963400" cy="29337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12829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lstStyle/>
          <a:p>
            <a:r>
              <a:rPr lang="ru-RU" dirty="0"/>
              <a:t>Достижение планируемых результатов</a:t>
            </a:r>
          </a:p>
        </p:txBody>
      </p:sp>
      <p:sp>
        <p:nvSpPr>
          <p:cNvPr id="13" name="TextBox 12">
            <a:extLst>
              <a:ext uri="{FF2B5EF4-FFF2-40B4-BE49-F238E27FC236}">
                <a16:creationId xmlns:a16="http://schemas.microsoft.com/office/drawing/2014/main" id="{84F28BA9-1566-4751-AA28-3245BA977235}"/>
              </a:ext>
            </a:extLst>
          </p:cNvPr>
          <p:cNvSpPr txBox="1"/>
          <p:nvPr/>
        </p:nvSpPr>
        <p:spPr>
          <a:xfrm>
            <a:off x="10717427" y="29739"/>
            <a:ext cx="1474574"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География,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pic>
        <p:nvPicPr>
          <p:cNvPr id="12" name="Рисунок 11">
            <a:extLst>
              <a:ext uri="{FF2B5EF4-FFF2-40B4-BE49-F238E27FC236}">
                <a16:creationId xmlns:a16="http://schemas.microsoft.com/office/drawing/2014/main" id="{32063B13-1484-4D3F-8FB3-83AD389A0725}"/>
              </a:ext>
            </a:extLst>
          </p:cNvPr>
          <p:cNvPicPr>
            <a:picLocks noChangeAspect="1"/>
          </p:cNvPicPr>
          <p:nvPr/>
        </p:nvPicPr>
        <p:blipFill rotWithShape="1">
          <a:blip r:embed="rId2">
            <a:extLst>
              <a:ext uri="{28A0092B-C50C-407E-A947-70E740481C1C}">
                <a14:useLocalDpi xmlns:a14="http://schemas.microsoft.com/office/drawing/2010/main" val="0"/>
              </a:ext>
            </a:extLst>
          </a:blip>
          <a:srcRect t="8891"/>
          <a:stretch/>
        </p:blipFill>
        <p:spPr>
          <a:xfrm>
            <a:off x="2143981" y="1350191"/>
            <a:ext cx="8573446" cy="5207444"/>
          </a:xfrm>
          <a:prstGeom prst="rect">
            <a:avLst/>
          </a:prstGeom>
        </p:spPr>
      </p:pic>
    </p:spTree>
    <p:extLst>
      <p:ext uri="{BB962C8B-B14F-4D97-AF65-F5344CB8AC3E}">
        <p14:creationId xmlns:p14="http://schemas.microsoft.com/office/powerpoint/2010/main" val="26747738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FC965D44-0FE4-4ED9-98AF-EAF1370F76D6}"/>
              </a:ext>
            </a:extLst>
          </p:cNvPr>
          <p:cNvSpPr txBox="1"/>
          <p:nvPr/>
        </p:nvSpPr>
        <p:spPr>
          <a:xfrm>
            <a:off x="10717427" y="29739"/>
            <a:ext cx="1474574"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География,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7" name="Диаграмма 6">
            <a:extLst>
              <a:ext uri="{FF2B5EF4-FFF2-40B4-BE49-F238E27FC236}">
                <a16:creationId xmlns:a16="http://schemas.microsoft.com/office/drawing/2014/main" id="{9906C4ED-E4D7-48BF-B7C5-566943565319}"/>
              </a:ext>
            </a:extLst>
          </p:cNvPr>
          <p:cNvGraphicFramePr>
            <a:graphicFrameLocks/>
          </p:cNvGraphicFramePr>
          <p:nvPr>
            <p:extLst>
              <p:ext uri="{D42A27DB-BD31-4B8C-83A1-F6EECF244321}">
                <p14:modId xmlns:p14="http://schemas.microsoft.com/office/powerpoint/2010/main" val="3628552303"/>
              </p:ext>
            </p:extLst>
          </p:nvPr>
        </p:nvGraphicFramePr>
        <p:xfrm>
          <a:off x="378903" y="933275"/>
          <a:ext cx="11432796" cy="54759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99261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1A72BE72-0853-4BDB-ABED-B2FE49486FA1}"/>
              </a:ext>
            </a:extLst>
          </p:cNvPr>
          <p:cNvSpPr txBox="1"/>
          <p:nvPr/>
        </p:nvSpPr>
        <p:spPr>
          <a:xfrm>
            <a:off x="10717427" y="29739"/>
            <a:ext cx="1474574"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География,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pic>
        <p:nvPicPr>
          <p:cNvPr id="14" name="Рисунок 13">
            <a:extLst>
              <a:ext uri="{FF2B5EF4-FFF2-40B4-BE49-F238E27FC236}">
                <a16:creationId xmlns:a16="http://schemas.microsoft.com/office/drawing/2014/main" id="{C1422408-56B4-4919-AE63-0E721745E7E3}"/>
              </a:ext>
            </a:extLst>
          </p:cNvPr>
          <p:cNvPicPr>
            <a:picLocks noChangeAspect="1"/>
          </p:cNvPicPr>
          <p:nvPr/>
        </p:nvPicPr>
        <p:blipFill rotWithShape="1">
          <a:blip r:embed="rId2">
            <a:extLst>
              <a:ext uri="{28A0092B-C50C-407E-A947-70E740481C1C}">
                <a14:useLocalDpi xmlns:a14="http://schemas.microsoft.com/office/drawing/2010/main" val="0"/>
              </a:ext>
            </a:extLst>
          </a:blip>
          <a:srcRect t="8073"/>
          <a:stretch/>
        </p:blipFill>
        <p:spPr>
          <a:xfrm>
            <a:off x="2034351" y="1218239"/>
            <a:ext cx="8195499" cy="5022589"/>
          </a:xfrm>
          <a:prstGeom prst="rect">
            <a:avLst/>
          </a:prstGeom>
        </p:spPr>
      </p:pic>
      <p:sp>
        <p:nvSpPr>
          <p:cNvPr id="15" name="Стрелка: пятиугольник 14">
            <a:extLst>
              <a:ext uri="{FF2B5EF4-FFF2-40B4-BE49-F238E27FC236}">
                <a16:creationId xmlns:a16="http://schemas.microsoft.com/office/drawing/2014/main" id="{B431718A-F8CF-4BF1-8207-21277F4B4BBE}"/>
              </a:ext>
            </a:extLst>
          </p:cNvPr>
          <p:cNvSpPr/>
          <p:nvPr/>
        </p:nvSpPr>
        <p:spPr>
          <a:xfrm rot="5400000">
            <a:off x="8848458" y="981903"/>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6" name="Стрелка: пятиугольник 15">
            <a:extLst>
              <a:ext uri="{FF2B5EF4-FFF2-40B4-BE49-F238E27FC236}">
                <a16:creationId xmlns:a16="http://schemas.microsoft.com/office/drawing/2014/main" id="{15E8FCF3-8379-477D-8601-301E325380F9}"/>
              </a:ext>
            </a:extLst>
          </p:cNvPr>
          <p:cNvSpPr/>
          <p:nvPr/>
        </p:nvSpPr>
        <p:spPr>
          <a:xfrm rot="5400000">
            <a:off x="7091376" y="98190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FF201E04-68B3-4285-A280-AB1218398237}"/>
              </a:ext>
            </a:extLst>
          </p:cNvPr>
          <p:cNvSpPr/>
          <p:nvPr/>
        </p:nvSpPr>
        <p:spPr>
          <a:xfrm rot="5400000">
            <a:off x="4962717" y="98190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6116305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7" name="TextBox 6">
            <a:extLst>
              <a:ext uri="{FF2B5EF4-FFF2-40B4-BE49-F238E27FC236}">
                <a16:creationId xmlns:a16="http://schemas.microsoft.com/office/drawing/2014/main" id="{C342F8CE-6787-476C-9CA0-DBF7BD0FCFB9}"/>
              </a:ext>
            </a:extLst>
          </p:cNvPr>
          <p:cNvSpPr txBox="1"/>
          <p:nvPr/>
        </p:nvSpPr>
        <p:spPr>
          <a:xfrm>
            <a:off x="10717427" y="29739"/>
            <a:ext cx="1474574"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География,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pic>
        <p:nvPicPr>
          <p:cNvPr id="5" name="Рисунок 4">
            <a:extLst>
              <a:ext uri="{FF2B5EF4-FFF2-40B4-BE49-F238E27FC236}">
                <a16:creationId xmlns:a16="http://schemas.microsoft.com/office/drawing/2014/main" id="{08BF904A-EDA0-4A0F-96E7-D38AC97231CC}"/>
              </a:ext>
            </a:extLst>
          </p:cNvPr>
          <p:cNvPicPr>
            <a:picLocks noChangeAspect="1"/>
          </p:cNvPicPr>
          <p:nvPr/>
        </p:nvPicPr>
        <p:blipFill rotWithShape="1">
          <a:blip r:embed="rId2">
            <a:extLst>
              <a:ext uri="{28A0092B-C50C-407E-A947-70E740481C1C}">
                <a14:useLocalDpi xmlns:a14="http://schemas.microsoft.com/office/drawing/2010/main" val="0"/>
              </a:ext>
            </a:extLst>
          </a:blip>
          <a:srcRect t="13902"/>
          <a:stretch/>
        </p:blipFill>
        <p:spPr>
          <a:xfrm>
            <a:off x="2170826" y="1084648"/>
            <a:ext cx="8118795" cy="4660084"/>
          </a:xfrm>
          <a:prstGeom prst="rect">
            <a:avLst/>
          </a:prstGeom>
        </p:spPr>
      </p:pic>
    </p:spTree>
    <p:extLst>
      <p:ext uri="{BB962C8B-B14F-4D97-AF65-F5344CB8AC3E}">
        <p14:creationId xmlns:p14="http://schemas.microsoft.com/office/powerpoint/2010/main" val="31331001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92BF7B75-E5C1-435C-AA77-48B039635DC6}"/>
              </a:ext>
            </a:extLst>
          </p:cNvPr>
          <p:cNvSpPr txBox="1"/>
          <p:nvPr/>
        </p:nvSpPr>
        <p:spPr>
          <a:xfrm>
            <a:off x="10717427" y="29739"/>
            <a:ext cx="1474574"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География,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graphicFrame>
        <p:nvGraphicFramePr>
          <p:cNvPr id="5" name="Диаграмма 4">
            <a:extLst>
              <a:ext uri="{FF2B5EF4-FFF2-40B4-BE49-F238E27FC236}">
                <a16:creationId xmlns:a16="http://schemas.microsoft.com/office/drawing/2014/main" id="{D206D676-1605-49CF-A6DA-FFE24A78B2F9}"/>
              </a:ext>
            </a:extLst>
          </p:cNvPr>
          <p:cNvGraphicFramePr>
            <a:graphicFrameLocks/>
          </p:cNvGraphicFramePr>
          <p:nvPr>
            <p:extLst>
              <p:ext uri="{D42A27DB-BD31-4B8C-83A1-F6EECF244321}">
                <p14:modId xmlns:p14="http://schemas.microsoft.com/office/powerpoint/2010/main" val="1199469857"/>
              </p:ext>
            </p:extLst>
          </p:nvPr>
        </p:nvGraphicFramePr>
        <p:xfrm>
          <a:off x="429236" y="908107"/>
          <a:ext cx="11390852" cy="54339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831536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3" y="1323975"/>
            <a:ext cx="11631891" cy="5236844"/>
          </a:xfrm>
        </p:spPr>
        <p:txBody>
          <a:bodyPr>
            <a:normAutofit/>
          </a:bodyPr>
          <a:lstStyle/>
          <a:p>
            <a:pPr marL="285750" indent="-285750">
              <a:buFont typeface="Courier New" panose="02070309020205020404" pitchFamily="49" charset="0"/>
              <a:buChar char="o"/>
            </a:pPr>
            <a:r>
              <a:rPr lang="ru-RU" sz="2800" dirty="0">
                <a:latin typeface="+mn-lt"/>
              </a:rPr>
              <a:t>В ВПР по географии в 10 классах приняло участие </a:t>
            </a:r>
            <a:r>
              <a:rPr lang="ru-RU" sz="2800" b="1" dirty="0">
                <a:latin typeface="+mn-lt"/>
              </a:rPr>
              <a:t>1636</a:t>
            </a:r>
            <a:r>
              <a:rPr lang="ru-RU" sz="2800" dirty="0">
                <a:latin typeface="+mn-lt"/>
              </a:rPr>
              <a:t> 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6</a:t>
            </a:r>
            <a:r>
              <a:rPr lang="ru-RU" sz="2800" dirty="0">
                <a:latin typeface="+mn-lt"/>
              </a:rPr>
              <a:t> участников (</a:t>
            </a:r>
            <a:r>
              <a:rPr lang="ru-RU" sz="2800" b="1" dirty="0">
                <a:latin typeface="+mn-lt"/>
              </a:rPr>
              <a:t>0,37</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82,03 </a:t>
            </a:r>
            <a:r>
              <a:rPr lang="ru-RU" sz="2800" dirty="0">
                <a:latin typeface="+mn-lt"/>
              </a:rPr>
              <a:t>% участников показали качество знаний (получили «4» и «5») </a:t>
            </a:r>
          </a:p>
          <a:p>
            <a:r>
              <a:rPr lang="ru-RU" sz="2800" dirty="0">
                <a:latin typeface="+mn-lt"/>
              </a:rPr>
              <a:t>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a:t>
            </a:r>
          </a:p>
          <a:p>
            <a:r>
              <a:rPr lang="ru-RU" sz="2800" b="1" dirty="0">
                <a:latin typeface="+mn-lt"/>
              </a:rPr>
              <a:t>№ 13, 17К1, 17К2.</a:t>
            </a:r>
            <a:endParaRPr lang="ru-RU" sz="2800" dirty="0">
              <a:latin typeface="+mn-lt"/>
            </a:endParaRPr>
          </a:p>
          <a:p>
            <a:endParaRPr lang="ru-RU" sz="2800" dirty="0">
              <a:latin typeface="+mn-lt"/>
            </a:endParaRPr>
          </a:p>
        </p:txBody>
      </p:sp>
      <p:sp>
        <p:nvSpPr>
          <p:cNvPr id="6" name="TextBox 5">
            <a:extLst>
              <a:ext uri="{FF2B5EF4-FFF2-40B4-BE49-F238E27FC236}">
                <a16:creationId xmlns:a16="http://schemas.microsoft.com/office/drawing/2014/main" id="{4144DF88-33B4-4114-B9EE-1DF19EE3A820}"/>
              </a:ext>
            </a:extLst>
          </p:cNvPr>
          <p:cNvSpPr txBox="1"/>
          <p:nvPr/>
        </p:nvSpPr>
        <p:spPr>
          <a:xfrm>
            <a:off x="10717427" y="29739"/>
            <a:ext cx="1474574"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География, 1</a:t>
            </a:r>
            <a:r>
              <a:rPr lang="en-US" sz="1200" dirty="0">
                <a:solidFill>
                  <a:schemeClr val="tx2">
                    <a:lumMod val="40000"/>
                    <a:lumOff val="60000"/>
                  </a:schemeClr>
                </a:solidFill>
              </a:rPr>
              <a:t>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13137291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latin typeface="+mn-lt"/>
              </a:rPr>
              <a:t>Основные результаты </a:t>
            </a:r>
          </a:p>
          <a:p>
            <a:pPr algn="ctr"/>
            <a:r>
              <a:rPr lang="ru-RU" sz="6600" b="1" dirty="0">
                <a:latin typeface="+mn-lt"/>
              </a:rPr>
              <a:t>по английскому языку</a:t>
            </a:r>
          </a:p>
        </p:txBody>
      </p:sp>
    </p:spTree>
    <p:extLst>
      <p:ext uri="{BB962C8B-B14F-4D97-AF65-F5344CB8AC3E}">
        <p14:creationId xmlns:p14="http://schemas.microsoft.com/office/powerpoint/2010/main" val="27874207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7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6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a:t>
            </a:r>
          </a:p>
          <a:p>
            <a:pPr algn="ctr"/>
            <a:r>
              <a:rPr lang="ru-RU" dirty="0">
                <a:solidFill>
                  <a:schemeClr val="tx1"/>
                </a:solidFill>
              </a:rPr>
              <a:t>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519262" y="5200288"/>
            <a:ext cx="8457086" cy="467087"/>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ysClr val="windowText" lastClr="000000"/>
                </a:solidFill>
              </a:rPr>
              <a:t>Задания 1-4:</a:t>
            </a:r>
          </a:p>
          <a:p>
            <a:r>
              <a:rPr lang="ru-RU" sz="1600" dirty="0">
                <a:solidFill>
                  <a:sysClr val="windowText" lastClr="000000"/>
                </a:solidFill>
              </a:rPr>
              <a:t>1-4– краткий ответ в  виде последовательности цифр.</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13</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38</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 задание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244375303"/>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0-12</a:t>
                      </a:r>
                    </a:p>
                  </a:txBody>
                  <a:tcPr anchor="ctr"/>
                </a:tc>
                <a:tc>
                  <a:txBody>
                    <a:bodyPr/>
                    <a:lstStyle/>
                    <a:p>
                      <a:pPr algn="ctr"/>
                      <a:r>
                        <a:rPr lang="ru-RU" sz="1600" dirty="0"/>
                        <a:t>13-21</a:t>
                      </a:r>
                    </a:p>
                  </a:txBody>
                  <a:tcPr anchor="ctr"/>
                </a:tc>
                <a:tc>
                  <a:txBody>
                    <a:bodyPr/>
                    <a:lstStyle/>
                    <a:p>
                      <a:pPr algn="ctr"/>
                      <a:r>
                        <a:rPr lang="ru-RU" sz="1600" dirty="0"/>
                        <a:t>22-32</a:t>
                      </a:r>
                    </a:p>
                  </a:txBody>
                  <a:tcPr anchor="ctr"/>
                </a:tc>
                <a:tc>
                  <a:txBody>
                    <a:bodyPr/>
                    <a:lstStyle/>
                    <a:p>
                      <a:pPr algn="ctr"/>
                      <a:r>
                        <a:rPr lang="ru-RU" sz="1600" dirty="0"/>
                        <a:t>33-38</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Прямоугольник: скругленные углы 18">
            <a:extLst>
              <a:ext uri="{FF2B5EF4-FFF2-40B4-BE49-F238E27FC236}">
                <a16:creationId xmlns:a16="http://schemas.microsoft.com/office/drawing/2014/main" id="{759EDB0E-7073-4193-A693-C99431AD8642}"/>
              </a:ext>
            </a:extLst>
          </p:cNvPr>
          <p:cNvSpPr/>
          <p:nvPr/>
        </p:nvSpPr>
        <p:spPr>
          <a:xfrm>
            <a:off x="3519262" y="5768977"/>
            <a:ext cx="8457086" cy="950163"/>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ysClr val="windowText" lastClr="000000"/>
                </a:solidFill>
              </a:rPr>
              <a:t>Задания 5-7:</a:t>
            </a:r>
          </a:p>
          <a:p>
            <a:r>
              <a:rPr lang="ru-RU" sz="1600" dirty="0">
                <a:solidFill>
                  <a:sysClr val="windowText" lastClr="000000"/>
                </a:solidFill>
              </a:rPr>
              <a:t>5 – краткий ответ в  виде слов, словосочетаний</a:t>
            </a:r>
          </a:p>
          <a:p>
            <a:r>
              <a:rPr lang="ru-RU" sz="1600" dirty="0">
                <a:solidFill>
                  <a:sysClr val="windowText" lastClr="000000"/>
                </a:solidFill>
              </a:rPr>
              <a:t>6 - краткий ответ в  виде последовательности цифр</a:t>
            </a:r>
          </a:p>
          <a:p>
            <a:r>
              <a:rPr lang="ru-RU" sz="1600" dirty="0">
                <a:solidFill>
                  <a:sysClr val="windowText" lastClr="000000"/>
                </a:solidFill>
              </a:rPr>
              <a:t>7 – развернутый ответ (написание личного развернутого письма в  ответ на письмо-стимул)</a:t>
            </a:r>
          </a:p>
        </p:txBody>
      </p:sp>
      <p:sp>
        <p:nvSpPr>
          <p:cNvPr id="24" name="TextBox 23">
            <a:extLst>
              <a:ext uri="{FF2B5EF4-FFF2-40B4-BE49-F238E27FC236}">
                <a16:creationId xmlns:a16="http://schemas.microsoft.com/office/drawing/2014/main" id="{F462FE3B-6C30-4520-81E8-7A74D02A09C7}"/>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Английский язык, 10 класс</a:t>
            </a:r>
          </a:p>
        </p:txBody>
      </p:sp>
    </p:spTree>
    <p:extLst>
      <p:ext uri="{BB962C8B-B14F-4D97-AF65-F5344CB8AC3E}">
        <p14:creationId xmlns:p14="http://schemas.microsoft.com/office/powerpoint/2010/main" val="11187914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5" name="TextBox 4">
            <a:extLst>
              <a:ext uri="{FF2B5EF4-FFF2-40B4-BE49-F238E27FC236}">
                <a16:creationId xmlns:a16="http://schemas.microsoft.com/office/drawing/2014/main" id="{673EAC06-A66A-4793-A252-5C4E327DF052}"/>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Английский язык, 10 класс</a:t>
            </a:r>
          </a:p>
        </p:txBody>
      </p:sp>
      <p:graphicFrame>
        <p:nvGraphicFramePr>
          <p:cNvPr id="7" name="Таблица 6">
            <a:extLst>
              <a:ext uri="{FF2B5EF4-FFF2-40B4-BE49-F238E27FC236}">
                <a16:creationId xmlns:a16="http://schemas.microsoft.com/office/drawing/2014/main" id="{B1CB7752-61F3-40ED-A03B-3E4716E8AE53}"/>
              </a:ext>
            </a:extLst>
          </p:cNvPr>
          <p:cNvGraphicFramePr>
            <a:graphicFrameLocks noGrp="1"/>
          </p:cNvGraphicFramePr>
          <p:nvPr>
            <p:extLst>
              <p:ext uri="{D42A27DB-BD31-4B8C-83A1-F6EECF244321}">
                <p14:modId xmlns:p14="http://schemas.microsoft.com/office/powerpoint/2010/main" val="3856192061"/>
              </p:ext>
            </p:extLst>
          </p:nvPr>
        </p:nvGraphicFramePr>
        <p:xfrm>
          <a:off x="175676" y="1816478"/>
          <a:ext cx="11796583" cy="4265805"/>
        </p:xfrm>
        <a:graphic>
          <a:graphicData uri="http://schemas.openxmlformats.org/drawingml/2006/table">
            <a:tbl>
              <a:tblPr firstRow="1" firstCol="1" lastRow="1" lastCol="1" bandRow="1" bandCol="1">
                <a:noFill/>
                <a:tableStyleId>{5940675A-B579-460E-94D1-54222C63F5DA}</a:tableStyleId>
              </a:tblPr>
              <a:tblGrid>
                <a:gridCol w="532536">
                  <a:extLst>
                    <a:ext uri="{9D8B030D-6E8A-4147-A177-3AD203B41FA5}">
                      <a16:colId xmlns:a16="http://schemas.microsoft.com/office/drawing/2014/main" val="1602300257"/>
                    </a:ext>
                  </a:extLst>
                </a:gridCol>
                <a:gridCol w="11264047">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Воспринимать на слух и понимать аутентичные тексты, содержащие отдельные неизученные языковые явления</a:t>
                      </a:r>
                    </a:p>
                  </a:txBody>
                  <a:tcPr marL="7620" marR="7620" marT="7620" marB="0" anchor="b">
                    <a:noFill/>
                  </a:tcPr>
                </a:tc>
                <a:extLst>
                  <a:ext uri="{0D108BD9-81ED-4DB2-BD59-A6C34878D82A}">
                    <a16:rowId xmlns:a16="http://schemas.microsoft.com/office/drawing/2014/main" val="3392768954"/>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Читать про себя и понимать основное содержание текстов, содержащих отдельные неизученные языковые явления</a:t>
                      </a:r>
                    </a:p>
                  </a:txBody>
                  <a:tcPr marL="7620" marR="7620" marT="7620" marB="0" anchor="b">
                    <a:noFill/>
                  </a:tcPr>
                </a:tc>
                <a:extLst>
                  <a:ext uri="{0D108BD9-81ED-4DB2-BD59-A6C34878D82A}">
                    <a16:rowId xmlns:a16="http://schemas.microsoft.com/office/drawing/2014/main" val="2817871924"/>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Читать про себя и понимать несложные аутентичные тексты, содержащие отдельные неизученные языковые явления, с пониманием запрашиваемой информации</a:t>
                      </a:r>
                    </a:p>
                  </a:txBody>
                  <a:tcPr marL="7620" marR="7620" marT="7620" marB="0" anchor="b">
                    <a:noFill/>
                  </a:tcPr>
                </a:tc>
                <a:extLst>
                  <a:ext uri="{0D108BD9-81ED-4DB2-BD59-A6C34878D82A}">
                    <a16:rowId xmlns:a16="http://schemas.microsoft.com/office/drawing/2014/main" val="261887038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и правильно употреблять лексические единицы, обслуживающие ситуации общения в рамках тематического содержания речи, с соблюдением существующей нормы лексической сочетаемости </a:t>
                      </a:r>
                    </a:p>
                  </a:txBody>
                  <a:tcPr marL="7620" marR="7620" marT="7620"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Оперировать языковыми средствами в коммуникативно значимом контексте: грамматические формы</a:t>
                      </a:r>
                    </a:p>
                  </a:txBody>
                  <a:tcPr marL="7620" marR="7620" marT="7620" marB="0" anchor="b">
                    <a:noFill/>
                  </a:tcPr>
                </a:tc>
                <a:extLst>
                  <a:ext uri="{0D108BD9-81ED-4DB2-BD59-A6C34878D82A}">
                    <a16:rowId xmlns:a16="http://schemas.microsoft.com/office/drawing/2014/main" val="1954617202"/>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Знать реалии страны/стран изучаемого языка (государственное устройство, систему образования, страницы истории, основные праздники, этикетные особенности общения и так далее); иметь базовые знания о социокультурном портрете и культурном наследии страны/стран изучаемого языка</a:t>
                      </a:r>
                    </a:p>
                  </a:txBody>
                  <a:tcPr marL="7620" marR="7620" marT="7620" marB="0" anchor="b">
                    <a:noFill/>
                  </a:tcPr>
                </a:tc>
                <a:extLst>
                  <a:ext uri="{0D108BD9-81ED-4DB2-BD59-A6C34878D82A}">
                    <a16:rowId xmlns:a16="http://schemas.microsoft.com/office/drawing/2014/main" val="3785311347"/>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7К1</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Писать электронное сообщение личного характера, соблюдая речевой этикет, принятый в стране/странах изучаемого языка (объем сообщения – до 130 слов) </a:t>
                      </a:r>
                    </a:p>
                  </a:txBody>
                  <a:tcPr marL="7620" marR="7620" marT="7620" marB="0" anchor="b">
                    <a:noFill/>
                  </a:tcPr>
                </a:tc>
                <a:extLst>
                  <a:ext uri="{0D108BD9-81ED-4DB2-BD59-A6C34878D82A}">
                    <a16:rowId xmlns:a16="http://schemas.microsoft.com/office/drawing/2014/main" val="2702884304"/>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7К2</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Правильно использовать средства логической связи; структурно оформлять текст в соответствии с нормами письменного этикета</a:t>
                      </a:r>
                    </a:p>
                  </a:txBody>
                  <a:tcPr marL="7620" marR="7620" marT="7620" marB="0" anchor="b">
                    <a:noFill/>
                  </a:tcPr>
                </a:tc>
                <a:extLst>
                  <a:ext uri="{0D108BD9-81ED-4DB2-BD59-A6C34878D82A}">
                    <a16:rowId xmlns:a16="http://schemas.microsoft.com/office/drawing/2014/main" val="1481372284"/>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7К3</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Употреблять лексические единицы, обслуживающие ситуации общения в рамках отобранного тематического содержания, с соблюдением существующей нормы лексической сочетаемости; употреблять в письменной речи изученные морфологические формы и синтаксические конструкции. Владеть орфографическими навыками: правильно писать изученные слова. Оформлять пунктуационно правильно, в соответствии с нормами речевого этикета, принятыми в стране изучаемого языка электронное сообщение личного характера.</a:t>
                      </a:r>
                    </a:p>
                  </a:txBody>
                  <a:tcPr marL="7620" marR="7620" marT="7620" marB="0" anchor="b">
                    <a:noFill/>
                  </a:tcPr>
                </a:tc>
                <a:extLst>
                  <a:ext uri="{0D108BD9-81ED-4DB2-BD59-A6C34878D82A}">
                    <a16:rowId xmlns:a16="http://schemas.microsoft.com/office/drawing/2014/main" val="3295852755"/>
                  </a:ext>
                </a:extLst>
              </a:tr>
            </a:tbl>
          </a:graphicData>
        </a:graphic>
      </p:graphicFrame>
    </p:spTree>
    <p:extLst>
      <p:ext uri="{BB962C8B-B14F-4D97-AF65-F5344CB8AC3E}">
        <p14:creationId xmlns:p14="http://schemas.microsoft.com/office/powerpoint/2010/main" val="3165393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3688411739"/>
              </p:ext>
            </p:extLst>
          </p:nvPr>
        </p:nvGraphicFramePr>
        <p:xfrm>
          <a:off x="85725" y="819150"/>
          <a:ext cx="11786800" cy="5877668"/>
        </p:xfrm>
        <a:graphic>
          <a:graphicData uri="http://schemas.openxmlformats.org/drawingml/2006/table">
            <a:tbl>
              <a:tblPr firstRow="1" firstCol="1" lastRow="1" lastCol="1" bandRow="1" bandCol="1">
                <a:noFill/>
                <a:tableStyleId>{5940675A-B579-460E-94D1-54222C63F5DA}</a:tableStyleId>
              </a:tblPr>
              <a:tblGrid>
                <a:gridCol w="485775">
                  <a:extLst>
                    <a:ext uri="{9D8B030D-6E8A-4147-A177-3AD203B41FA5}">
                      <a16:colId xmlns:a16="http://schemas.microsoft.com/office/drawing/2014/main" val="1602300257"/>
                    </a:ext>
                  </a:extLst>
                </a:gridCol>
                <a:gridCol w="11301025">
                  <a:extLst>
                    <a:ext uri="{9D8B030D-6E8A-4147-A177-3AD203B41FA5}">
                      <a16:colId xmlns:a16="http://schemas.microsoft.com/office/drawing/2014/main" val="3427477491"/>
                    </a:ext>
                  </a:extLst>
                </a:gridCol>
              </a:tblGrid>
              <a:tr h="588502">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100" b="1" dirty="0">
                          <a:effectLst/>
                          <a:latin typeface="Times New Roman" panose="02020603050405020304" pitchFamily="18" charset="0"/>
                          <a:cs typeface="Times New Roman" panose="02020603050405020304" pitchFamily="18" charset="0"/>
                        </a:rPr>
                        <a:t>п/п</a:t>
                      </a:r>
                      <a:endPar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cs typeface="Times New Roman" panose="02020603050405020304" pitchFamily="18" charset="0"/>
                        </a:rPr>
                        <a:t>Блоки</a:t>
                      </a:r>
                      <a:r>
                        <a:rPr lang="ru-RU" sz="1100" b="1" spc="-35" dirty="0">
                          <a:effectLst/>
                          <a:latin typeface="Times New Roman" panose="02020603050405020304" pitchFamily="18" charset="0"/>
                          <a:cs typeface="Times New Roman" panose="02020603050405020304" pitchFamily="18" charset="0"/>
                        </a:rPr>
                        <a:t> </a:t>
                      </a:r>
                      <a:r>
                        <a:rPr lang="ru-RU" sz="1100" b="1">
                          <a:effectLst/>
                          <a:latin typeface="Times New Roman" panose="02020603050405020304" pitchFamily="18" charset="0"/>
                          <a:cs typeface="Times New Roman" panose="02020603050405020304" pitchFamily="18" charset="0"/>
                        </a:rPr>
                        <a:t>ПООП:</a:t>
                      </a:r>
                      <a:r>
                        <a:rPr lang="ru-RU" sz="1100" b="1" spc="-35">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выпускник</a:t>
                      </a:r>
                      <a:r>
                        <a:rPr lang="ru-RU" sz="1100" b="1" spc="-4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научится</a:t>
                      </a:r>
                      <a:r>
                        <a:rPr lang="ru-RU" sz="1100" b="1" spc="-3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a:t>
                      </a:r>
                      <a:r>
                        <a:rPr lang="ru-RU" sz="1100" b="1" spc="-2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получит </a:t>
                      </a:r>
                      <a:r>
                        <a:rPr lang="ru-RU" sz="1100" b="1" spc="-28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возможность</a:t>
                      </a:r>
                      <a:r>
                        <a:rPr lang="ru-RU" sz="1100" b="1" spc="-1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научиться</a:t>
                      </a:r>
                      <a:r>
                        <a:rPr lang="ru-RU" sz="1100" b="1" spc="-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или</a:t>
                      </a:r>
                      <a:r>
                        <a:rPr lang="ru-RU" sz="1100" b="1" spc="-1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проверяемые требования</a:t>
                      </a:r>
                      <a:r>
                        <a:rPr lang="ru-RU" sz="1100" b="1" spc="-2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(умения)</a:t>
                      </a:r>
                      <a:r>
                        <a:rPr lang="ru-RU" sz="1100" b="1" spc="-2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в</a:t>
                      </a:r>
                      <a:r>
                        <a:rPr lang="ru-RU" sz="1100" b="1" spc="-3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соответствии</a:t>
                      </a:r>
                      <a:r>
                        <a:rPr lang="ru-RU" sz="1100" b="1" spc="-2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с</a:t>
                      </a:r>
                      <a:r>
                        <a:rPr lang="ru-RU" sz="1100" b="1" spc="-25" dirty="0">
                          <a:effectLst/>
                          <a:latin typeface="Times New Roman" panose="02020603050405020304" pitchFamily="18" charset="0"/>
                          <a:cs typeface="Times New Roman" panose="02020603050405020304" pitchFamily="18" charset="0"/>
                        </a:rPr>
                        <a:t> </a:t>
                      </a:r>
                      <a:r>
                        <a:rPr lang="ru-RU" sz="1100" b="1" dirty="0" err="1">
                          <a:effectLst/>
                          <a:latin typeface="Times New Roman" panose="02020603050405020304" pitchFamily="18" charset="0"/>
                          <a:cs typeface="Times New Roman" panose="02020603050405020304" pitchFamily="18" charset="0"/>
                        </a:rPr>
                        <a:t>ФГОС</a:t>
                      </a:r>
                      <a:endPar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176047">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Выполнять лексический анализ слова</a:t>
                      </a:r>
                    </a:p>
                  </a:txBody>
                  <a:tcPr marL="9525" marR="9525" marT="9525" marB="0" anchor="ctr">
                    <a:noFill/>
                  </a:tcPr>
                </a:tc>
                <a:extLst>
                  <a:ext uri="{0D108BD9-81ED-4DB2-BD59-A6C34878D82A}">
                    <a16:rowId xmlns:a16="http://schemas.microsoft.com/office/drawing/2014/main" val="2160456702"/>
                  </a:ext>
                </a:extLst>
              </a:tr>
              <a:tr h="176047">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2К1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Определять изобразительно-выразительные средства фонетики и лексики </a:t>
                      </a:r>
                    </a:p>
                  </a:txBody>
                  <a:tcPr marL="9525" marR="9525" marT="9525" marB="0" anchor="ctr">
                    <a:noFill/>
                  </a:tcPr>
                </a:tc>
                <a:extLst>
                  <a:ext uri="{0D108BD9-81ED-4DB2-BD59-A6C34878D82A}">
                    <a16:rowId xmlns:a16="http://schemas.microsoft.com/office/drawing/2014/main" val="2729009802"/>
                  </a:ext>
                </a:extLst>
              </a:tr>
              <a:tr h="259538">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2К2</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Определять изобразительно-выразительные средства фонетики и лексики </a:t>
                      </a:r>
                    </a:p>
                  </a:txBody>
                  <a:tcPr marL="9525" marR="9525" marT="9525" marB="0" anchor="ctr">
                    <a:noFill/>
                  </a:tcPr>
                </a:tc>
                <a:extLst>
                  <a:ext uri="{0D108BD9-81ED-4DB2-BD59-A6C34878D82A}">
                    <a16:rowId xmlns:a16="http://schemas.microsoft.com/office/drawing/2014/main" val="923396737"/>
                  </a:ext>
                </a:extLst>
              </a:tr>
              <a:tr h="259538">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Соблюдать основные произносительные и акцентологические нормы современного русского литературного языка</a:t>
                      </a:r>
                    </a:p>
                  </a:txBody>
                  <a:tcPr marL="9525" marR="9525" marT="9525" marB="0" anchor="ctr">
                    <a:noFill/>
                  </a:tcPr>
                </a:tc>
                <a:extLst>
                  <a:ext uri="{0D108BD9-81ED-4DB2-BD59-A6C34878D82A}">
                    <a16:rowId xmlns:a16="http://schemas.microsoft.com/office/drawing/2014/main" val="3199195293"/>
                  </a:ext>
                </a:extLst>
              </a:tr>
              <a:tr h="259538">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и характеризовать высказывания (в том числе собственные) с точки зрения соблюдения лексических норм современного русского литературного языка</a:t>
                      </a:r>
                    </a:p>
                  </a:txBody>
                  <a:tcPr marL="9525" marR="9525" marT="9525" marB="0" anchor="ctr">
                    <a:noFill/>
                  </a:tcPr>
                </a:tc>
                <a:extLst>
                  <a:ext uri="{0D108BD9-81ED-4DB2-BD59-A6C34878D82A}">
                    <a16:rowId xmlns:a16="http://schemas.microsoft.com/office/drawing/2014/main" val="3313110572"/>
                  </a:ext>
                </a:extLst>
              </a:tr>
              <a:tr h="509212">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и характеризовать высказывания с точки зрения соблюдения морфологических норм современного русского литературного языка; соблюдать морфологические нормы; характеризовать и оценивать высказывания с точки зрения трудных случаев употребления имен существительных, имен прилагательных, имен числительных, местоимений, глаголов, причастий, деепричастий, наречий (в рамках изученного)</a:t>
                      </a:r>
                    </a:p>
                  </a:txBody>
                  <a:tcPr marL="9525" marR="9525" marT="9525" marB="0" anchor="ctr">
                    <a:noFill/>
                  </a:tcPr>
                </a:tc>
                <a:extLst>
                  <a:ext uri="{0D108BD9-81ED-4DB2-BD59-A6C34878D82A}">
                    <a16:rowId xmlns:a16="http://schemas.microsoft.com/office/drawing/2014/main" val="46451804"/>
                  </a:ext>
                </a:extLst>
              </a:tr>
              <a:tr h="259538">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6К1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Соблюдать правила орфографии с учётом морфемного анализа слова</a:t>
                      </a:r>
                    </a:p>
                  </a:txBody>
                  <a:tcPr marL="9525" marR="9525" marT="9525" marB="0" anchor="ctr">
                    <a:noFill/>
                  </a:tcPr>
                </a:tc>
                <a:extLst>
                  <a:ext uri="{0D108BD9-81ED-4DB2-BD59-A6C34878D82A}">
                    <a16:rowId xmlns:a16="http://schemas.microsoft.com/office/drawing/2014/main" val="630773383"/>
                  </a:ext>
                </a:extLst>
              </a:tr>
              <a:tr h="259538">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6К2</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Соблюдать правила орфографии с учётом морфемного анализа слова</a:t>
                      </a:r>
                    </a:p>
                  </a:txBody>
                  <a:tcPr marL="9525" marR="9525" marT="9525" marB="0" anchor="ctr">
                    <a:noFill/>
                  </a:tcPr>
                </a:tc>
                <a:extLst>
                  <a:ext uri="{0D108BD9-81ED-4DB2-BD59-A6C34878D82A}">
                    <a16:rowId xmlns:a16="http://schemas.microsoft.com/office/drawing/2014/main" val="3398157764"/>
                  </a:ext>
                </a:extLst>
              </a:tr>
              <a:tr h="259538">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7К1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Соблюдать правила орфографии; выполнять морфологический анализ слова</a:t>
                      </a:r>
                    </a:p>
                  </a:txBody>
                  <a:tcPr marL="9525" marR="9525" marT="9525" marB="0" anchor="ctr">
                    <a:noFill/>
                  </a:tcPr>
                </a:tc>
                <a:extLst>
                  <a:ext uri="{0D108BD9-81ED-4DB2-BD59-A6C34878D82A}">
                    <a16:rowId xmlns:a16="http://schemas.microsoft.com/office/drawing/2014/main" val="3890036528"/>
                  </a:ext>
                </a:extLst>
              </a:tr>
              <a:tr h="259538">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7К2</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Соблюдать правила орфографии; выполнять морфологический анализ слова</a:t>
                      </a:r>
                    </a:p>
                  </a:txBody>
                  <a:tcPr marL="9525" marR="9525" marT="9525" marB="0" anchor="ctr">
                    <a:noFill/>
                  </a:tcPr>
                </a:tc>
                <a:extLst>
                  <a:ext uri="{0D108BD9-81ED-4DB2-BD59-A6C34878D82A}">
                    <a16:rowId xmlns:a16="http://schemas.microsoft.com/office/drawing/2014/main" val="3154431114"/>
                  </a:ext>
                </a:extLst>
              </a:tr>
              <a:tr h="259538">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Применять знания о тексте, его основных признаках, структуре и видах представленной в нем информации в речевой практике</a:t>
                      </a:r>
                    </a:p>
                  </a:txBody>
                  <a:tcPr marL="9525" marR="9525" marT="9525" marB="0" anchor="ctr">
                    <a:noFill/>
                  </a:tcPr>
                </a:tc>
                <a:extLst>
                  <a:ext uri="{0D108BD9-81ED-4DB2-BD59-A6C34878D82A}">
                    <a16:rowId xmlns:a16="http://schemas.microsoft.com/office/drawing/2014/main" val="1173426618"/>
                  </a:ext>
                </a:extLst>
              </a:tr>
              <a:tr h="259538">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Выполнять лексический анализ слова</a:t>
                      </a:r>
                    </a:p>
                  </a:txBody>
                  <a:tcPr marL="9525" marR="9525" marT="9525" marB="0" anchor="ctr">
                    <a:noFill/>
                  </a:tcPr>
                </a:tc>
                <a:extLst>
                  <a:ext uri="{0D108BD9-81ED-4DB2-BD59-A6C34878D82A}">
                    <a16:rowId xmlns:a16="http://schemas.microsoft.com/office/drawing/2014/main" val="2678152783"/>
                  </a:ext>
                </a:extLst>
              </a:tr>
              <a:tr h="409889">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10К1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Понимать, анализировать и комментировать основную и дополнительную, явную и скрытую (подтекстовую) информацию текстов, воспринимаемых зрительно; создавать письменный текст в соответствии с коммуникативной задачей; соблюдать на письме нормы современного русского литературного языка</a:t>
                      </a:r>
                    </a:p>
                  </a:txBody>
                  <a:tcPr marL="9525" marR="9525" marT="9525" marB="0" anchor="ctr">
                    <a:noFill/>
                  </a:tcPr>
                </a:tc>
                <a:extLst>
                  <a:ext uri="{0D108BD9-81ED-4DB2-BD59-A6C34878D82A}">
                    <a16:rowId xmlns:a16="http://schemas.microsoft.com/office/drawing/2014/main" val="2211631790"/>
                  </a:ext>
                </a:extLst>
              </a:tr>
              <a:tr h="432544">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10К2</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Понимать, анализировать и комментировать основную и дополнительную, явную и скрытую (подтекстовую) информацию текстов, воспринимаемых зрительно; создавать письменный текст в соответствии с коммуникативной задачей; соблюдать на письме нормы современного русского литературного языка</a:t>
                      </a:r>
                    </a:p>
                  </a:txBody>
                  <a:tcPr marL="9525" marR="9525" marT="9525" marB="0" anchor="ctr">
                    <a:noFill/>
                  </a:tcPr>
                </a:tc>
                <a:extLst>
                  <a:ext uri="{0D108BD9-81ED-4DB2-BD59-A6C34878D82A}">
                    <a16:rowId xmlns:a16="http://schemas.microsoft.com/office/drawing/2014/main" val="2107994524"/>
                  </a:ext>
                </a:extLst>
              </a:tr>
              <a:tr h="648833">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10К3</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Понимать, анализировать и комментировать основную и дополнительную, явную и скрытую (подтекстовую) информацию текстов, воспринимаемых зрительно; создавать письменный текст в соответствии с коммуникативной задачей; соблюдать на письме нормы современного русского литературного языка</a:t>
                      </a:r>
                    </a:p>
                  </a:txBody>
                  <a:tcPr marL="9525" marR="9525" marT="9525" marB="0" anchor="ctr">
                    <a:noFill/>
                  </a:tcPr>
                </a:tc>
                <a:extLst>
                  <a:ext uri="{0D108BD9-81ED-4DB2-BD59-A6C34878D82A}">
                    <a16:rowId xmlns:a16="http://schemas.microsoft.com/office/drawing/2014/main" val="3118435976"/>
                  </a:ext>
                </a:extLst>
              </a:tr>
              <a:tr h="519083">
                <a:tc>
                  <a:txBody>
                    <a:bodyPr/>
                    <a:lstStyle/>
                    <a:p>
                      <a:pPr algn="ctr">
                        <a:spcBef>
                          <a:spcPts val="55"/>
                        </a:spcBef>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10К4</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Понимать, анализировать и комментировать основную и дополнительную, явную и скрытую (подтекстовую) информацию текстов, воспринимаемых зрительно; создавать письменный текст в соответствии с коммуникативной задачей; соблюдать на письме нормы современного русского литературного языка</a:t>
                      </a:r>
                    </a:p>
                  </a:txBody>
                  <a:tcPr marL="9525" marR="9525" marT="9525" marB="0" anchor="ctr">
                    <a:noFill/>
                  </a:tcPr>
                </a:tc>
                <a:extLst>
                  <a:ext uri="{0D108BD9-81ED-4DB2-BD59-A6C34878D82A}">
                    <a16:rowId xmlns:a16="http://schemas.microsoft.com/office/drawing/2014/main" val="3693297316"/>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4" name="TextBox 3">
            <a:extLst>
              <a:ext uri="{FF2B5EF4-FFF2-40B4-BE49-F238E27FC236}">
                <a16:creationId xmlns:a16="http://schemas.microsoft.com/office/drawing/2014/main" id="{537538E3-CBB3-4C30-A6AC-ACF1DFCB9717}"/>
              </a:ext>
            </a:extLst>
          </p:cNvPr>
          <p:cNvSpPr txBox="1"/>
          <p:nvPr/>
        </p:nvSpPr>
        <p:spPr>
          <a:xfrm>
            <a:off x="10562067" y="17520"/>
            <a:ext cx="1673215" cy="276999"/>
          </a:xfrm>
          <a:prstGeom prst="rect">
            <a:avLst/>
          </a:prstGeom>
          <a:noFill/>
        </p:spPr>
        <p:txBody>
          <a:bodyPr wrap="none" rtlCol="0">
            <a:spAutoFit/>
          </a:bodyPr>
          <a:lstStyle/>
          <a:p>
            <a:r>
              <a:rPr lang="ru-RU" sz="1200" dirty="0">
                <a:solidFill>
                  <a:schemeClr val="tx2">
                    <a:lumMod val="40000"/>
                    <a:lumOff val="60000"/>
                  </a:schemeClr>
                </a:solidFill>
              </a:rPr>
              <a:t>Русский язык,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spTree>
    <p:extLst>
      <p:ext uri="{BB962C8B-B14F-4D97-AF65-F5344CB8AC3E}">
        <p14:creationId xmlns:p14="http://schemas.microsoft.com/office/powerpoint/2010/main" val="2036123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583930" cy="444387"/>
          </a:xfrm>
        </p:spPr>
        <p:txBody>
          <a:bodyPr>
            <a:noAutofit/>
          </a:bodyPr>
          <a:lstStyle/>
          <a:p>
            <a:r>
              <a:rPr lang="ru-RU" sz="2000" dirty="0"/>
              <a:t>Доля участников по качеству знаний («4»+«5») по результатам ВПР в  2025-2026  гг.</a:t>
            </a:r>
          </a:p>
        </p:txBody>
      </p:sp>
      <p:sp>
        <p:nvSpPr>
          <p:cNvPr id="7" name="TextBox 6">
            <a:extLst>
              <a:ext uri="{FF2B5EF4-FFF2-40B4-BE49-F238E27FC236}">
                <a16:creationId xmlns:a16="http://schemas.microsoft.com/office/drawing/2014/main" id="{C0D4E344-9EC3-48D0-B966-B440CECFD256}"/>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Английский язык, 10 класс</a:t>
            </a:r>
          </a:p>
        </p:txBody>
      </p:sp>
      <p:graphicFrame>
        <p:nvGraphicFramePr>
          <p:cNvPr id="14" name="Диаграмма 13">
            <a:extLst>
              <a:ext uri="{FF2B5EF4-FFF2-40B4-BE49-F238E27FC236}">
                <a16:creationId xmlns:a16="http://schemas.microsoft.com/office/drawing/2014/main" id="{F7929960-A674-4924-8C21-C26539233018}"/>
              </a:ext>
            </a:extLst>
          </p:cNvPr>
          <p:cNvGraphicFramePr/>
          <p:nvPr>
            <p:extLst>
              <p:ext uri="{D42A27DB-BD31-4B8C-83A1-F6EECF244321}">
                <p14:modId xmlns:p14="http://schemas.microsoft.com/office/powerpoint/2010/main" val="4262863439"/>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Диаграмма 14">
            <a:extLst>
              <a:ext uri="{FF2B5EF4-FFF2-40B4-BE49-F238E27FC236}">
                <a16:creationId xmlns:a16="http://schemas.microsoft.com/office/drawing/2014/main" id="{B71E9ED5-02BA-49C6-A1A3-D51461A7D958}"/>
              </a:ext>
            </a:extLst>
          </p:cNvPr>
          <p:cNvGraphicFramePr/>
          <p:nvPr>
            <p:extLst>
              <p:ext uri="{D42A27DB-BD31-4B8C-83A1-F6EECF244321}">
                <p14:modId xmlns:p14="http://schemas.microsoft.com/office/powerpoint/2010/main" val="2744162913"/>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41597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lstStyle/>
          <a:p>
            <a:r>
              <a:rPr lang="ru-RU" dirty="0"/>
              <a:t>Достижение планируемых результатов</a:t>
            </a:r>
          </a:p>
        </p:txBody>
      </p:sp>
      <p:sp>
        <p:nvSpPr>
          <p:cNvPr id="13" name="TextBox 12">
            <a:extLst>
              <a:ext uri="{FF2B5EF4-FFF2-40B4-BE49-F238E27FC236}">
                <a16:creationId xmlns:a16="http://schemas.microsoft.com/office/drawing/2014/main" id="{A7C6DB72-E1CA-4726-88BF-7DB2DB7EE54F}"/>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Английский язык, 10 класс</a:t>
            </a:r>
          </a:p>
        </p:txBody>
      </p:sp>
      <p:graphicFrame>
        <p:nvGraphicFramePr>
          <p:cNvPr id="12" name="Диаграмма 11">
            <a:extLst>
              <a:ext uri="{FF2B5EF4-FFF2-40B4-BE49-F238E27FC236}">
                <a16:creationId xmlns:a16="http://schemas.microsoft.com/office/drawing/2014/main" id="{E8CF1AED-A83E-42BC-9528-2078CBA8009A}"/>
              </a:ext>
            </a:extLst>
          </p:cNvPr>
          <p:cNvGraphicFramePr>
            <a:graphicFrameLocks/>
          </p:cNvGraphicFramePr>
          <p:nvPr>
            <p:extLst>
              <p:ext uri="{D42A27DB-BD31-4B8C-83A1-F6EECF244321}">
                <p14:modId xmlns:p14="http://schemas.microsoft.com/office/powerpoint/2010/main" val="1456767696"/>
              </p:ext>
            </p:extLst>
          </p:nvPr>
        </p:nvGraphicFramePr>
        <p:xfrm>
          <a:off x="304800" y="1721224"/>
          <a:ext cx="11465859" cy="42492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61045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8F9353F0-D5C4-491A-BF59-80F4198E65AA}"/>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Английский язык, 10 класс</a:t>
            </a:r>
          </a:p>
        </p:txBody>
      </p:sp>
      <p:graphicFrame>
        <p:nvGraphicFramePr>
          <p:cNvPr id="7" name="Диаграмма 6">
            <a:extLst>
              <a:ext uri="{FF2B5EF4-FFF2-40B4-BE49-F238E27FC236}">
                <a16:creationId xmlns:a16="http://schemas.microsoft.com/office/drawing/2014/main" id="{B72188DF-B4B7-4455-A8D5-5269C816D9E5}"/>
              </a:ext>
            </a:extLst>
          </p:cNvPr>
          <p:cNvGraphicFramePr>
            <a:graphicFrameLocks/>
          </p:cNvGraphicFramePr>
          <p:nvPr>
            <p:extLst>
              <p:ext uri="{D42A27DB-BD31-4B8C-83A1-F6EECF244321}">
                <p14:modId xmlns:p14="http://schemas.microsoft.com/office/powerpoint/2010/main" val="231245330"/>
              </p:ext>
            </p:extLst>
          </p:nvPr>
        </p:nvGraphicFramePr>
        <p:xfrm>
          <a:off x="1166196" y="727364"/>
          <a:ext cx="9859607" cy="5607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23998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0AC8702E-0F8C-469D-B02B-170B734F3ABF}"/>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Английский язык, 10 класс</a:t>
            </a:r>
          </a:p>
        </p:txBody>
      </p:sp>
      <p:graphicFrame>
        <p:nvGraphicFramePr>
          <p:cNvPr id="14" name="Диаграмма 13">
            <a:extLst>
              <a:ext uri="{FF2B5EF4-FFF2-40B4-BE49-F238E27FC236}">
                <a16:creationId xmlns:a16="http://schemas.microsoft.com/office/drawing/2014/main" id="{F5C0F4F4-EB00-4FAA-8BD2-F71AFBDBCCF0}"/>
              </a:ext>
            </a:extLst>
          </p:cNvPr>
          <p:cNvGraphicFramePr>
            <a:graphicFrameLocks/>
          </p:cNvGraphicFramePr>
          <p:nvPr>
            <p:extLst>
              <p:ext uri="{D42A27DB-BD31-4B8C-83A1-F6EECF244321}">
                <p14:modId xmlns:p14="http://schemas.microsoft.com/office/powerpoint/2010/main" val="1444242033"/>
              </p:ext>
            </p:extLst>
          </p:nvPr>
        </p:nvGraphicFramePr>
        <p:xfrm>
          <a:off x="484094" y="1604682"/>
          <a:ext cx="10784541" cy="4491318"/>
        </p:xfrm>
        <a:graphic>
          <a:graphicData uri="http://schemas.openxmlformats.org/drawingml/2006/chart">
            <c:chart xmlns:c="http://schemas.openxmlformats.org/drawingml/2006/chart" xmlns:r="http://schemas.openxmlformats.org/officeDocument/2006/relationships" r:id="rId2"/>
          </a:graphicData>
        </a:graphic>
      </p:graphicFrame>
      <p:sp>
        <p:nvSpPr>
          <p:cNvPr id="15" name="Стрелка: пятиугольник 14">
            <a:extLst>
              <a:ext uri="{FF2B5EF4-FFF2-40B4-BE49-F238E27FC236}">
                <a16:creationId xmlns:a16="http://schemas.microsoft.com/office/drawing/2014/main" id="{D6AF8F4F-4424-4DD2-8FFE-6C3FA3F4D446}"/>
              </a:ext>
            </a:extLst>
          </p:cNvPr>
          <p:cNvSpPr/>
          <p:nvPr/>
        </p:nvSpPr>
        <p:spPr>
          <a:xfrm rot="5400000">
            <a:off x="9529775" y="126877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6" name="Стрелка: пятиугольник 15">
            <a:extLst>
              <a:ext uri="{FF2B5EF4-FFF2-40B4-BE49-F238E27FC236}">
                <a16:creationId xmlns:a16="http://schemas.microsoft.com/office/drawing/2014/main" id="{1B525339-18D9-4A5B-AE37-289D3778188D}"/>
              </a:ext>
            </a:extLst>
          </p:cNvPr>
          <p:cNvSpPr/>
          <p:nvPr/>
        </p:nvSpPr>
        <p:spPr>
          <a:xfrm rot="5400000">
            <a:off x="6698499" y="126877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86E50B46-735D-49BD-87BD-8B06920227AE}"/>
              </a:ext>
            </a:extLst>
          </p:cNvPr>
          <p:cNvSpPr/>
          <p:nvPr/>
        </p:nvSpPr>
        <p:spPr>
          <a:xfrm rot="5400000">
            <a:off x="4370008" y="126877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31322347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7" name="TextBox 6">
            <a:extLst>
              <a:ext uri="{FF2B5EF4-FFF2-40B4-BE49-F238E27FC236}">
                <a16:creationId xmlns:a16="http://schemas.microsoft.com/office/drawing/2014/main" id="{09438FD4-C769-4FCB-98B0-072593981E8A}"/>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Английский язык, 10 класс</a:t>
            </a:r>
          </a:p>
        </p:txBody>
      </p:sp>
      <p:pic>
        <p:nvPicPr>
          <p:cNvPr id="5" name="Рисунок 4">
            <a:extLst>
              <a:ext uri="{FF2B5EF4-FFF2-40B4-BE49-F238E27FC236}">
                <a16:creationId xmlns:a16="http://schemas.microsoft.com/office/drawing/2014/main" id="{90DB1D8E-A4C8-46A4-8CC0-0F3B85DFB383}"/>
              </a:ext>
            </a:extLst>
          </p:cNvPr>
          <p:cNvPicPr>
            <a:picLocks noChangeAspect="1"/>
          </p:cNvPicPr>
          <p:nvPr/>
        </p:nvPicPr>
        <p:blipFill rotWithShape="1">
          <a:blip r:embed="rId2">
            <a:extLst>
              <a:ext uri="{28A0092B-C50C-407E-A947-70E740481C1C}">
                <a14:useLocalDpi xmlns:a14="http://schemas.microsoft.com/office/drawing/2010/main" val="0"/>
              </a:ext>
            </a:extLst>
          </a:blip>
          <a:srcRect t="14287"/>
          <a:stretch/>
        </p:blipFill>
        <p:spPr>
          <a:xfrm>
            <a:off x="2039469" y="1224791"/>
            <a:ext cx="8190381" cy="4680153"/>
          </a:xfrm>
          <a:prstGeom prst="rect">
            <a:avLst/>
          </a:prstGeom>
        </p:spPr>
      </p:pic>
    </p:spTree>
    <p:extLst>
      <p:ext uri="{BB962C8B-B14F-4D97-AF65-F5344CB8AC3E}">
        <p14:creationId xmlns:p14="http://schemas.microsoft.com/office/powerpoint/2010/main" val="5918157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AD31526A-1B65-49BF-8C5A-72DD4029C95B}"/>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Английский язык, 10 класс</a:t>
            </a:r>
          </a:p>
        </p:txBody>
      </p:sp>
      <p:graphicFrame>
        <p:nvGraphicFramePr>
          <p:cNvPr id="5" name="Диаграмма 4">
            <a:extLst>
              <a:ext uri="{FF2B5EF4-FFF2-40B4-BE49-F238E27FC236}">
                <a16:creationId xmlns:a16="http://schemas.microsoft.com/office/drawing/2014/main" id="{9595A9BA-4C9D-464C-959B-311656BB2020}"/>
              </a:ext>
            </a:extLst>
          </p:cNvPr>
          <p:cNvGraphicFramePr>
            <a:graphicFrameLocks/>
          </p:cNvGraphicFramePr>
          <p:nvPr>
            <p:extLst>
              <p:ext uri="{D42A27DB-BD31-4B8C-83A1-F6EECF244321}">
                <p14:modId xmlns:p14="http://schemas.microsoft.com/office/powerpoint/2010/main" val="4167999847"/>
              </p:ext>
            </p:extLst>
          </p:nvPr>
        </p:nvGraphicFramePr>
        <p:xfrm>
          <a:off x="1013013" y="968188"/>
          <a:ext cx="10511722" cy="56477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76147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английскому языку в 10 классах приняло участие </a:t>
            </a:r>
            <a:r>
              <a:rPr lang="ru-RU" sz="2800" b="1" dirty="0">
                <a:latin typeface="+mn-lt"/>
              </a:rPr>
              <a:t>1825 </a:t>
            </a:r>
            <a:r>
              <a:rPr lang="ru-RU" sz="2800" dirty="0">
                <a:latin typeface="+mn-lt"/>
              </a:rPr>
              <a:t>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30</a:t>
            </a:r>
            <a:r>
              <a:rPr lang="ru-RU" sz="2800" dirty="0">
                <a:latin typeface="+mn-lt"/>
              </a:rPr>
              <a:t> участников (</a:t>
            </a:r>
            <a:r>
              <a:rPr lang="ru-RU" sz="2800" b="1" dirty="0">
                <a:latin typeface="+mn-lt"/>
              </a:rPr>
              <a:t>1,64</a:t>
            </a:r>
            <a:r>
              <a:rPr lang="ru-RU" sz="2800" dirty="0">
                <a:latin typeface="+mn-lt"/>
              </a:rPr>
              <a:t> %).</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83,4 </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вызвало задание                № </a:t>
            </a:r>
            <a:r>
              <a:rPr lang="ru-RU" sz="2800" b="1" dirty="0">
                <a:latin typeface="+mn-lt"/>
              </a:rPr>
              <a:t>7К3.</a:t>
            </a:r>
            <a:endParaRPr lang="ru-RU" sz="2800" dirty="0">
              <a:latin typeface="+mn-lt"/>
            </a:endParaRPr>
          </a:p>
          <a:p>
            <a:endParaRPr lang="ru-RU" sz="2800" dirty="0">
              <a:latin typeface="+mn-lt"/>
            </a:endParaRPr>
          </a:p>
        </p:txBody>
      </p:sp>
      <p:sp>
        <p:nvSpPr>
          <p:cNvPr id="6" name="TextBox 5">
            <a:extLst>
              <a:ext uri="{FF2B5EF4-FFF2-40B4-BE49-F238E27FC236}">
                <a16:creationId xmlns:a16="http://schemas.microsoft.com/office/drawing/2014/main" id="{BB8AA0A4-FA03-4E16-9CB9-E24DD41A7A5B}"/>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Английский язык, 10 класс</a:t>
            </a:r>
          </a:p>
        </p:txBody>
      </p:sp>
    </p:spTree>
    <p:extLst>
      <p:ext uri="{BB962C8B-B14F-4D97-AF65-F5344CB8AC3E}">
        <p14:creationId xmlns:p14="http://schemas.microsoft.com/office/powerpoint/2010/main" val="29179809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latin typeface="+mn-lt"/>
              </a:rPr>
              <a:t>Основные результаты </a:t>
            </a:r>
          </a:p>
          <a:p>
            <a:pPr algn="ctr"/>
            <a:r>
              <a:rPr lang="ru-RU" sz="6600" b="1" dirty="0">
                <a:latin typeface="+mn-lt"/>
              </a:rPr>
              <a:t>по обществознанию</a:t>
            </a:r>
          </a:p>
        </p:txBody>
      </p:sp>
    </p:spTree>
    <p:extLst>
      <p:ext uri="{BB962C8B-B14F-4D97-AF65-F5344CB8AC3E}">
        <p14:creationId xmlns:p14="http://schemas.microsoft.com/office/powerpoint/2010/main" val="36324713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9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7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a:t>
            </a:r>
          </a:p>
          <a:p>
            <a:pPr algn="ctr"/>
            <a:r>
              <a:rPr lang="ru-RU" dirty="0">
                <a:solidFill>
                  <a:schemeClr val="tx1"/>
                </a:solidFill>
              </a:rPr>
              <a:t>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397406" y="5214490"/>
            <a:ext cx="8457086" cy="664914"/>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600" dirty="0">
              <a:solidFill>
                <a:sysClr val="windowText" lastClr="000000"/>
              </a:solidFill>
            </a:endParaRPr>
          </a:p>
          <a:p>
            <a:r>
              <a:rPr lang="ru-RU" sz="1600" dirty="0">
                <a:solidFill>
                  <a:sysClr val="windowText" lastClr="000000"/>
                </a:solidFill>
              </a:rPr>
              <a:t>Задания 1-6</a:t>
            </a:r>
          </a:p>
          <a:p>
            <a:endParaRPr lang="ru-RU" sz="1600" dirty="0">
              <a:solidFill>
                <a:sysClr val="windowText" lastClr="000000"/>
              </a:solidFill>
            </a:endParaRP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13</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28</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2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12569803"/>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0-12</a:t>
                      </a:r>
                    </a:p>
                  </a:txBody>
                  <a:tcPr anchor="ctr"/>
                </a:tc>
                <a:tc>
                  <a:txBody>
                    <a:bodyPr/>
                    <a:lstStyle/>
                    <a:p>
                      <a:pPr algn="ctr"/>
                      <a:r>
                        <a:rPr lang="ru-RU" sz="1600" dirty="0"/>
                        <a:t>13-17</a:t>
                      </a:r>
                    </a:p>
                  </a:txBody>
                  <a:tcPr anchor="ctr"/>
                </a:tc>
                <a:tc>
                  <a:txBody>
                    <a:bodyPr/>
                    <a:lstStyle/>
                    <a:p>
                      <a:pPr algn="ctr"/>
                      <a:r>
                        <a:rPr lang="ru-RU" sz="1600" dirty="0"/>
                        <a:t>18-24</a:t>
                      </a:r>
                    </a:p>
                  </a:txBody>
                  <a:tcPr anchor="ctr"/>
                </a:tc>
                <a:tc>
                  <a:txBody>
                    <a:bodyPr/>
                    <a:lstStyle/>
                    <a:p>
                      <a:pPr algn="ctr"/>
                      <a:r>
                        <a:rPr lang="ru-RU" sz="1600" dirty="0"/>
                        <a:t>25-28</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Прямоугольник: скругленные углы 18">
            <a:extLst>
              <a:ext uri="{FF2B5EF4-FFF2-40B4-BE49-F238E27FC236}">
                <a16:creationId xmlns:a16="http://schemas.microsoft.com/office/drawing/2014/main" id="{759EDB0E-7073-4193-A693-C99431AD8642}"/>
              </a:ext>
            </a:extLst>
          </p:cNvPr>
          <p:cNvSpPr/>
          <p:nvPr/>
        </p:nvSpPr>
        <p:spPr>
          <a:xfrm>
            <a:off x="3397406" y="6054227"/>
            <a:ext cx="8457086" cy="664914"/>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ysClr val="windowText" lastClr="000000"/>
                </a:solidFill>
              </a:rPr>
              <a:t>Задания 7-9</a:t>
            </a:r>
          </a:p>
        </p:txBody>
      </p:sp>
      <p:sp>
        <p:nvSpPr>
          <p:cNvPr id="24" name="TextBox 23">
            <a:extLst>
              <a:ext uri="{FF2B5EF4-FFF2-40B4-BE49-F238E27FC236}">
                <a16:creationId xmlns:a16="http://schemas.microsoft.com/office/drawing/2014/main" id="{F462FE3B-6C30-4520-81E8-7A74D02A09C7}"/>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spTree>
    <p:extLst>
      <p:ext uri="{BB962C8B-B14F-4D97-AF65-F5344CB8AC3E}">
        <p14:creationId xmlns:p14="http://schemas.microsoft.com/office/powerpoint/2010/main" val="29276343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3931702778"/>
              </p:ext>
            </p:extLst>
          </p:nvPr>
        </p:nvGraphicFramePr>
        <p:xfrm>
          <a:off x="197708" y="1227759"/>
          <a:ext cx="11796583" cy="5067830"/>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l">
                        <a:lnSpc>
                          <a:spcPct val="115000"/>
                        </a:lnSpc>
                        <a:spcBef>
                          <a:spcPts val="55"/>
                        </a:spcBef>
                        <a:spcAft>
                          <a:spcPts val="0"/>
                        </a:spcAft>
                        <a:tabLst>
                          <a:tab pos="452120" algn="l"/>
                        </a:tabLst>
                      </a:pPr>
                      <a:r>
                        <a:rPr lang="ru-RU" sz="1000" b="1" dirty="0">
                          <a:effectLst/>
                          <a:latin typeface="Times New Roman" panose="02020603050405020304" pitchFamily="18" charset="0"/>
                          <a:cs typeface="Times New Roman" panose="02020603050405020304" pitchFamily="18" charset="0"/>
                        </a:rPr>
                        <a:t>№ п/п</a:t>
                      </a:r>
                      <a:endPar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oFill/>
                  </a:tcPr>
                </a:tc>
                <a:tc>
                  <a:txBody>
                    <a:bodyPr/>
                    <a:lstStyle/>
                    <a:p>
                      <a:pPr algn="l">
                        <a:lnSpc>
                          <a:spcPct val="115000"/>
                        </a:lnSpc>
                        <a:spcBef>
                          <a:spcPts val="55"/>
                        </a:spcBef>
                        <a:spcAft>
                          <a:spcPts val="0"/>
                        </a:spcAft>
                        <a:tabLst>
                          <a:tab pos="452120" algn="l"/>
                        </a:tabLst>
                      </a:pPr>
                      <a:r>
                        <a:rPr lang="ru-RU" sz="1000" b="1" dirty="0">
                          <a:effectLst/>
                          <a:latin typeface="Times New Roman" panose="02020603050405020304" pitchFamily="18" charset="0"/>
                          <a:cs typeface="Times New Roman" panose="02020603050405020304" pitchFamily="18" charset="0"/>
                        </a:rPr>
                        <a:t>Блоки</a:t>
                      </a:r>
                      <a:r>
                        <a:rPr lang="ru-RU" sz="1000" b="1" spc="-35" dirty="0">
                          <a:effectLst/>
                          <a:latin typeface="Times New Roman" panose="02020603050405020304" pitchFamily="18" charset="0"/>
                          <a:cs typeface="Times New Roman" panose="02020603050405020304" pitchFamily="18" charset="0"/>
                        </a:rPr>
                        <a:t> </a:t>
                      </a:r>
                      <a:r>
                        <a:rPr lang="ru-RU" sz="1000" b="1" dirty="0" err="1">
                          <a:effectLst/>
                          <a:latin typeface="Times New Roman" panose="02020603050405020304" pitchFamily="18" charset="0"/>
                          <a:cs typeface="Times New Roman" panose="02020603050405020304" pitchFamily="18" charset="0"/>
                        </a:rPr>
                        <a:t>ПООП</a:t>
                      </a:r>
                      <a:r>
                        <a:rPr lang="ru-RU" sz="1000" b="1" spc="-3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a:t>
                      </a:r>
                      <a:r>
                        <a:rPr lang="ru-RU" sz="1000" b="1" spc="-3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выпускник</a:t>
                      </a:r>
                      <a:r>
                        <a:rPr lang="ru-RU" sz="1000" b="1" spc="-4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научится</a:t>
                      </a:r>
                      <a:r>
                        <a:rPr lang="ru-RU" sz="1000" b="1" spc="-3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a:t>
                      </a:r>
                      <a:r>
                        <a:rPr lang="ru-RU" sz="1000" b="1" spc="-2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получит </a:t>
                      </a:r>
                      <a:r>
                        <a:rPr lang="ru-RU" sz="1000" b="1" spc="-28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возможность</a:t>
                      </a:r>
                      <a:r>
                        <a:rPr lang="ru-RU" sz="1000" b="1" spc="-1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научиться</a:t>
                      </a:r>
                      <a:r>
                        <a:rPr lang="ru-RU" sz="1000" b="1" spc="-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или</a:t>
                      </a:r>
                      <a:r>
                        <a:rPr lang="ru-RU" sz="1000" b="1" spc="-1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проверяемые требования</a:t>
                      </a:r>
                      <a:r>
                        <a:rPr lang="ru-RU" sz="1000" b="1" spc="-2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(умения)</a:t>
                      </a:r>
                      <a:r>
                        <a:rPr lang="ru-RU" sz="1000" b="1" spc="-2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в</a:t>
                      </a:r>
                      <a:r>
                        <a:rPr lang="ru-RU" sz="1000" b="1" spc="-3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соответствии</a:t>
                      </a:r>
                      <a:r>
                        <a:rPr lang="ru-RU" sz="1000" b="1" spc="-2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с</a:t>
                      </a:r>
                      <a:r>
                        <a:rPr lang="ru-RU" sz="1000" b="1" spc="-2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ФГОС</a:t>
                      </a:r>
                      <a:endPar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oFill/>
                  </a:tcPr>
                </a:tc>
                <a:extLst>
                  <a:ext uri="{0D108BD9-81ED-4DB2-BD59-A6C34878D82A}">
                    <a16:rowId xmlns:a16="http://schemas.microsoft.com/office/drawing/2014/main" val="373384286"/>
                  </a:ext>
                </a:extLst>
              </a:tr>
              <a:tr h="559915">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oFill/>
                  </a:tcPr>
                </a:tc>
                <a:tc rowSpan="2">
                  <a:txBody>
                    <a:bodyPr/>
                    <a:lstStyle/>
                    <a:p>
                      <a:pPr algn="l" fontAlgn="b"/>
                      <a:r>
                        <a:rPr lang="ru-RU" sz="900" b="0" i="0" u="none" strike="noStrike" dirty="0">
                          <a:solidFill>
                            <a:srgbClr val="000000"/>
                          </a:solidFill>
                          <a:effectLst/>
                          <a:latin typeface="Times New Roman" panose="02020603050405020304" pitchFamily="18" charset="0"/>
                          <a:cs typeface="Times New Roman" panose="02020603050405020304" pitchFamily="18" charset="0"/>
                        </a:rPr>
                        <a:t>Уметь определять смысл, различать признаки научных понятий и использовать понятийный аппарат при анализе и оценке социальных явлений, в том числе достижений российской науки и искусства, направлений научно-технологического развития Российской Федерации, при изложении собственных суждений и построении устных и письменных высказываний, включая понятия: общество и его типы, социальный институт, общественный прогресс, деятельность, социальные интересы, глобализация, личность, социализация, истина, мышление; определять различные смыслы многозначных понятий, в том числе: общество, личность, свобода, духовная культура, духовные ценности, народная культура, массовая культура, элитарная культура, ценности и идеалы, образование, наука, искусство, религия, мораль, мировоззрение, экономическая система, экономический рост, экономический цикл, ограниченность ресурсов, общественные блага, валовой внутренний продукт, факторы долгосрочного экономического роста, механизмы государственного регулирования экономики, международное разделение труда; определять различные смыслы многозначных понятий, в том числе: культура, экономика, собственность</a:t>
                      </a:r>
                    </a:p>
                  </a:txBody>
                  <a:tcPr marL="9525" marR="9525" marT="9525" marB="0">
                    <a:noFill/>
                  </a:tcPr>
                </a:tc>
                <a:extLst>
                  <a:ext uri="{0D108BD9-81ED-4DB2-BD59-A6C34878D82A}">
                    <a16:rowId xmlns:a16="http://schemas.microsoft.com/office/drawing/2014/main" val="3781140558"/>
                  </a:ext>
                </a:extLst>
              </a:tr>
              <a:tr h="213229">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481299129"/>
                  </a:ext>
                </a:extLst>
              </a:tr>
              <a:tr h="81629">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oFill/>
                  </a:tcPr>
                </a:tc>
                <a:tc>
                  <a:txBody>
                    <a:bodyPr/>
                    <a:lstStyle/>
                    <a:p>
                      <a:pPr algn="l" fontAlgn="b"/>
                      <a:r>
                        <a:rPr lang="ru-RU" sz="900" b="0" i="0" u="none" strike="noStrike" dirty="0">
                          <a:solidFill>
                            <a:srgbClr val="000000"/>
                          </a:solidFill>
                          <a:effectLst/>
                          <a:latin typeface="Times New Roman" panose="02020603050405020304" pitchFamily="18" charset="0"/>
                          <a:cs typeface="Times New Roman" panose="02020603050405020304" pitchFamily="18" charset="0"/>
                        </a:rPr>
                        <a:t>Владеть знаниями: об обществе как целостной развивающейся системе в единстве и взаимодействии основных сфер и социальных институтов; общественных потребностях и общественных отношениях; о социальной динамике и ее формах; об особенностях процесса цифровизации и влияния массовых коммуникаций на все сферы жизни общества; о глобальных проблемах и вызовах современности; перспективах развития современного общества, тенденциях развития Российской Федерации; человеке как субъекте общественных отношений и сознательной деятельности; об особенностях социализации личности и ее этапах в современных условиях; о деятельности и ее структуре; сознании, самосознании и социальном поведении; познании мира; об истине и ее критериях; о формах и методах мышления; об историческом и этническом многообразии культур, связи духовной и материальной культуры, особенностях профессиональной деятельности в области науки и культуры; экономике как науке и хозяйстве; о роли государства в экономике, в том числе государственной политике поддержки малого бизнеса и предпринимательства, конкуренции и импортозамещения; об особенностях рыночных отношений в современной экономике; о роли государственного бюджета в реализации полномочий органов государственной власти, механизмах принятия бюджетных решений; об особенностях профессиональной деятельности в экономической и финансовой сферах</a:t>
                      </a:r>
                    </a:p>
                  </a:txBody>
                  <a:tcPr marL="9525" marR="9525" marT="9525" marB="0">
                    <a:noFill/>
                  </a:tcPr>
                </a:tc>
                <a:extLst>
                  <a:ext uri="{0D108BD9-81ED-4DB2-BD59-A6C34878D82A}">
                    <a16:rowId xmlns:a16="http://schemas.microsoft.com/office/drawing/2014/main" val="3422116302"/>
                  </a:ext>
                </a:extLst>
              </a:tr>
              <a:tr h="213229">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oFill/>
                  </a:tcPr>
                </a:tc>
                <a:tc>
                  <a:txBody>
                    <a:bodyPr/>
                    <a:lstStyle/>
                    <a:p>
                      <a:pPr algn="l" fontAlgn="b"/>
                      <a:r>
                        <a:rPr lang="ru-RU" sz="900" b="0" i="0" u="none" strike="noStrike" dirty="0">
                          <a:solidFill>
                            <a:srgbClr val="000000"/>
                          </a:solidFill>
                          <a:effectLst/>
                          <a:latin typeface="Times New Roman" panose="02020603050405020304" pitchFamily="18" charset="0"/>
                          <a:cs typeface="Times New Roman" panose="02020603050405020304" pitchFamily="18" charset="0"/>
                        </a:rPr>
                        <a:t>Классифицировать и </a:t>
                      </a:r>
                      <a:r>
                        <a:rPr lang="ru-RU" sz="900" b="0" i="0" u="none" strike="noStrike" dirty="0" err="1">
                          <a:solidFill>
                            <a:srgbClr val="000000"/>
                          </a:solidFill>
                          <a:effectLst/>
                          <a:latin typeface="Times New Roman" panose="02020603050405020304" pitchFamily="18" charset="0"/>
                          <a:cs typeface="Times New Roman" panose="02020603050405020304" pitchFamily="18" charset="0"/>
                        </a:rPr>
                        <a:t>типологизировать</a:t>
                      </a:r>
                      <a:r>
                        <a:rPr lang="ru-RU" sz="900" b="0" i="0" u="none" strike="noStrike" dirty="0">
                          <a:solidFill>
                            <a:srgbClr val="000000"/>
                          </a:solidFill>
                          <a:effectLst/>
                          <a:latin typeface="Times New Roman" panose="02020603050405020304" pitchFamily="18" charset="0"/>
                          <a:cs typeface="Times New Roman" panose="02020603050405020304" pitchFamily="18" charset="0"/>
                        </a:rPr>
                        <a:t> на основе предложенных критериев используемые в социальных науках понятия и термины, отражающие явления и процессы социальной действительности, в том числе: виды и формы деятельности; виды знания, науки, религий; виды и уровни образования в Российской Федерации; виды налоговых систем, издержек производства, безработицы, финансовых услуг; типы и виды рыночных структур; факторы производства; источники финансирования предприятий</a:t>
                      </a:r>
                    </a:p>
                  </a:txBody>
                  <a:tcPr marL="9525" marR="9525" marT="9525" marB="0">
                    <a:noFill/>
                  </a:tcPr>
                </a:tc>
                <a:extLst>
                  <a:ext uri="{0D108BD9-81ED-4DB2-BD59-A6C34878D82A}">
                    <a16:rowId xmlns:a16="http://schemas.microsoft.com/office/drawing/2014/main" val="163314041"/>
                  </a:ext>
                </a:extLst>
              </a:tr>
              <a:tr h="213229">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oFill/>
                  </a:tcPr>
                </a:tc>
                <a:tc>
                  <a:txBody>
                    <a:bodyPr/>
                    <a:lstStyle/>
                    <a:p>
                      <a:pPr algn="l" fontAlgn="b"/>
                      <a:r>
                        <a:rPr lang="ru-RU" sz="900" b="0" i="0" u="none" strike="noStrike" dirty="0">
                          <a:solidFill>
                            <a:srgbClr val="000000"/>
                          </a:solidFill>
                          <a:effectLst/>
                          <a:latin typeface="Times New Roman" panose="02020603050405020304" pitchFamily="18" charset="0"/>
                          <a:cs typeface="Times New Roman" panose="02020603050405020304" pitchFamily="18" charset="0"/>
                        </a:rPr>
                        <a:t>Применять знания о финансах и бюджетном регулировании при пользовании финансовыми услугами и инструментами, в том числе находить, анализировать и использовать информацию для принятия ответственных решений по достижению финансовых целей и управлению личными финансами при реализации прав и обязанностей потребителя финансовых услуг с учетом основных способов снижения рисков и правил личной финансовой безопасности; оценивать поведение людей и собственное поведение с точки зрения ценностей, социальных норм, включая нормы морали и права, экономической рациональности</a:t>
                      </a:r>
                    </a:p>
                  </a:txBody>
                  <a:tcPr marL="9525" marR="9525" marT="9525" marB="0">
                    <a:noFill/>
                  </a:tcPr>
                </a:tc>
                <a:extLst>
                  <a:ext uri="{0D108BD9-81ED-4DB2-BD59-A6C34878D82A}">
                    <a16:rowId xmlns:a16="http://schemas.microsoft.com/office/drawing/2014/main" val="4282119565"/>
                  </a:ext>
                </a:extLst>
              </a:tr>
              <a:tr h="228793">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oFill/>
                  </a:tcPr>
                </a:tc>
                <a:tc>
                  <a:txBody>
                    <a:bodyPr/>
                    <a:lstStyle/>
                    <a:p>
                      <a:pPr algn="l" fontAlgn="b"/>
                      <a:r>
                        <a:rPr lang="ru-RU" sz="900" b="0" i="0" u="none" strike="noStrike" dirty="0">
                          <a:solidFill>
                            <a:srgbClr val="000000"/>
                          </a:solidFill>
                          <a:effectLst/>
                          <a:latin typeface="Times New Roman" panose="02020603050405020304" pitchFamily="18" charset="0"/>
                          <a:cs typeface="Times New Roman" panose="02020603050405020304" pitchFamily="18" charset="0"/>
                        </a:rPr>
                        <a:t>Уметь устанавливать, выявлять, объяснять и конкретизировать примерами причинно-следственные, функциональные, иерархические и другие связи подсистем и элементов общества, материальной и духовной культуры, массовой и элитарной культуры; характеризовать причины и последствия преобразований в духовной сфере жизни российского общества, культурного многообразия современного общества, возрастания роли науки в современном обществе, экономической деятельности и проблем устойчивого развития, макроэкономических показателей и качества жизни, спроса и предложения; характеризовать причины и последствия преобразований в экономической сфере жизни российского общества, инфляции, безработицы, экономические функции государства, Центрального банка Российской Федерации, налоговой системы Российской Федерации, предпринимательства; владеть уровнями и методами научного познания, мышления и деятельности, общественного и индивидуального сознания, чувственного и рационального познания; характеризовать причины и последствия преобразований в жизни российского общества, противоречивого характера общественного прогресса, глобализации; формулировать, основываясь на социальных ценностях и приобретенных знаниях о человеке в обществе, собственные суждения и аргументы по проблемам влияния социокультурных факторов на формирование личности, противоречивых последствий глобализации, соотношения свободы и необходимости в деятельности человека; конкретизировать теоретические положения, в том числе о типах общества, многообразии путей и форм общественного развития, человеке как результате биологической и социокультурной эволюции, многообразии видов деятельности и ее мотивации, об этапах социализации, фактами социальной действительности, модельными ситуациями, примерами из личного социального опыта, по проблемам значения культурных ценностей и норм в жизни общества, в духовном развитии личности, об особенностях научного познания в социально-гуманитарных науках, о духовных ценностях, субкультуре и контркультуре, диалоге культур, категориях морали, возможностях самовоспитания, об особенностях образования и науки в современном обществе, о свободе совести, значении поддержания межконфессионального мира в Российской Федерации, многообразии функций искусства, достижениях современного российского искусства, фактами социальной действительности, модельными ситуациями, примерами из личного социального опыта, по проблемам роли государства в экономике, путей достижения экономического роста, взаимосвязи экономической свободы и социальной ответственности, об использовании мер государственной поддержки малого и среднего предпринимательства в Российской Федерации, о выборе способов рационального экономического поведения людей, об особенностях труда молодежи в условиях конкуренции на рынке труда, фактами социальной действительности, модельными ситуациями, примерами из личного социального опыта; иметь представления о методах изучения социальных явлений и процессов в социальных науках, включая универсальные методы науки, а также специальные методы социального познания, в том числе социологические опросы, биографический метод, социальное прогнозирование, метод моделирования и сравнительно-исторический метод</a:t>
                      </a:r>
                    </a:p>
                  </a:txBody>
                  <a:tcPr marL="9525" marR="9525" marT="9525" marB="0">
                    <a:noFill/>
                  </a:tcPr>
                </a:tc>
                <a:extLst>
                  <a:ext uri="{0D108BD9-81ED-4DB2-BD59-A6C34878D82A}">
                    <a16:rowId xmlns:a16="http://schemas.microsoft.com/office/drawing/2014/main" val="674953899"/>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normAutofit/>
          </a:bodyPr>
          <a:lstStyle/>
          <a:p>
            <a:r>
              <a:rPr lang="ru-RU" dirty="0"/>
              <a:t>Требования (умения)-часть 1</a:t>
            </a:r>
            <a:endParaRPr lang="ru-RU" i="1" dirty="0"/>
          </a:p>
        </p:txBody>
      </p:sp>
      <p:sp>
        <p:nvSpPr>
          <p:cNvPr id="5" name="TextBox 4">
            <a:extLst>
              <a:ext uri="{FF2B5EF4-FFF2-40B4-BE49-F238E27FC236}">
                <a16:creationId xmlns:a16="http://schemas.microsoft.com/office/drawing/2014/main" id="{35175699-75C9-42D2-A8AA-D5BB7C0E328D}"/>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spTree>
    <p:extLst>
      <p:ext uri="{BB962C8B-B14F-4D97-AF65-F5344CB8AC3E}">
        <p14:creationId xmlns:p14="http://schemas.microsoft.com/office/powerpoint/2010/main" val="1347738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444659" cy="592184"/>
          </a:xfrm>
        </p:spPr>
        <p:txBody>
          <a:bodyPr>
            <a:noAutofit/>
          </a:bodyPr>
          <a:lstStyle/>
          <a:p>
            <a:r>
              <a:rPr lang="ru-RU" sz="2000" b="1" dirty="0"/>
              <a:t>Доля участников по качеству знаний («4» + «5») по результатам ВПР в  2025</a:t>
            </a:r>
            <a:r>
              <a:rPr lang="en-US" sz="2000" b="1" dirty="0"/>
              <a:t>-2026 </a:t>
            </a:r>
            <a:r>
              <a:rPr lang="ru-RU" sz="2000" b="1" dirty="0"/>
              <a:t>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3986303629"/>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2B1B79BD-A4CA-415E-A7AC-6739D4A1DD9D}"/>
              </a:ext>
            </a:extLst>
          </p:cNvPr>
          <p:cNvSpPr txBox="1"/>
          <p:nvPr/>
        </p:nvSpPr>
        <p:spPr>
          <a:xfrm>
            <a:off x="10562067" y="17520"/>
            <a:ext cx="1673215" cy="276999"/>
          </a:xfrm>
          <a:prstGeom prst="rect">
            <a:avLst/>
          </a:prstGeom>
          <a:noFill/>
        </p:spPr>
        <p:txBody>
          <a:bodyPr wrap="none" rtlCol="0">
            <a:spAutoFit/>
          </a:bodyPr>
          <a:lstStyle/>
          <a:p>
            <a:r>
              <a:rPr lang="ru-RU" sz="1200" dirty="0">
                <a:solidFill>
                  <a:schemeClr val="tx2">
                    <a:lumMod val="40000"/>
                    <a:lumOff val="60000"/>
                  </a:schemeClr>
                </a:solidFill>
              </a:rPr>
              <a:t>Русский язык, </a:t>
            </a:r>
            <a:r>
              <a:rPr lang="en-US" sz="1200" dirty="0">
                <a:solidFill>
                  <a:schemeClr val="tx2">
                    <a:lumMod val="40000"/>
                    <a:lumOff val="60000"/>
                  </a:schemeClr>
                </a:solidFill>
              </a:rPr>
              <a:t>10</a:t>
            </a:r>
            <a:r>
              <a:rPr lang="ru-RU" sz="1200" dirty="0">
                <a:solidFill>
                  <a:schemeClr val="tx2">
                    <a:lumMod val="40000"/>
                    <a:lumOff val="60000"/>
                  </a:schemeClr>
                </a:solidFill>
              </a:rPr>
              <a:t> класс</a:t>
            </a:r>
          </a:p>
        </p:txBody>
      </p:sp>
      <p:graphicFrame>
        <p:nvGraphicFramePr>
          <p:cNvPr id="8" name="Диаграмма 7">
            <a:extLst>
              <a:ext uri="{FF2B5EF4-FFF2-40B4-BE49-F238E27FC236}">
                <a16:creationId xmlns:a16="http://schemas.microsoft.com/office/drawing/2014/main" id="{90DA250D-47E7-4ED3-AC80-1A7EBD958B81}"/>
              </a:ext>
            </a:extLst>
          </p:cNvPr>
          <p:cNvGraphicFramePr/>
          <p:nvPr>
            <p:extLst>
              <p:ext uri="{D42A27DB-BD31-4B8C-83A1-F6EECF244321}">
                <p14:modId xmlns:p14="http://schemas.microsoft.com/office/powerpoint/2010/main" val="2148547016"/>
              </p:ext>
            </p:extLst>
          </p:nvPr>
        </p:nvGraphicFramePr>
        <p:xfrm>
          <a:off x="0" y="3824816"/>
          <a:ext cx="11986054" cy="3033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8043724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3683056192"/>
              </p:ext>
            </p:extLst>
          </p:nvPr>
        </p:nvGraphicFramePr>
        <p:xfrm>
          <a:off x="197708" y="1140470"/>
          <a:ext cx="11796583" cy="5189464"/>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l">
                        <a:lnSpc>
                          <a:spcPct val="115000"/>
                        </a:lnSpc>
                        <a:spcBef>
                          <a:spcPts val="55"/>
                        </a:spcBef>
                        <a:spcAft>
                          <a:spcPts val="0"/>
                        </a:spcAft>
                        <a:tabLst>
                          <a:tab pos="452120" algn="l"/>
                        </a:tabLst>
                      </a:pPr>
                      <a:r>
                        <a:rPr lang="ru-RU" sz="1000" b="1" dirty="0">
                          <a:effectLst/>
                          <a:latin typeface="Times New Roman" panose="02020603050405020304" pitchFamily="18" charset="0"/>
                          <a:cs typeface="Times New Roman" panose="02020603050405020304" pitchFamily="18" charset="0"/>
                        </a:rPr>
                        <a:t>№ п/п</a:t>
                      </a:r>
                      <a:endPar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oFill/>
                  </a:tcPr>
                </a:tc>
                <a:tc>
                  <a:txBody>
                    <a:bodyPr/>
                    <a:lstStyle/>
                    <a:p>
                      <a:pPr algn="l">
                        <a:lnSpc>
                          <a:spcPct val="115000"/>
                        </a:lnSpc>
                        <a:spcBef>
                          <a:spcPts val="55"/>
                        </a:spcBef>
                        <a:spcAft>
                          <a:spcPts val="0"/>
                        </a:spcAft>
                        <a:tabLst>
                          <a:tab pos="452120" algn="l"/>
                        </a:tabLst>
                      </a:pPr>
                      <a:r>
                        <a:rPr lang="ru-RU" sz="1000" b="1" dirty="0">
                          <a:effectLst/>
                          <a:latin typeface="Times New Roman" panose="02020603050405020304" pitchFamily="18" charset="0"/>
                          <a:cs typeface="Times New Roman" panose="02020603050405020304" pitchFamily="18" charset="0"/>
                        </a:rPr>
                        <a:t>Блоки</a:t>
                      </a:r>
                      <a:r>
                        <a:rPr lang="ru-RU" sz="1000" b="1" spc="-35" dirty="0">
                          <a:effectLst/>
                          <a:latin typeface="Times New Roman" panose="02020603050405020304" pitchFamily="18" charset="0"/>
                          <a:cs typeface="Times New Roman" panose="02020603050405020304" pitchFamily="18" charset="0"/>
                        </a:rPr>
                        <a:t> </a:t>
                      </a:r>
                      <a:r>
                        <a:rPr lang="ru-RU" sz="1000" b="1" dirty="0" err="1">
                          <a:effectLst/>
                          <a:latin typeface="Times New Roman" panose="02020603050405020304" pitchFamily="18" charset="0"/>
                          <a:cs typeface="Times New Roman" panose="02020603050405020304" pitchFamily="18" charset="0"/>
                        </a:rPr>
                        <a:t>ПООП</a:t>
                      </a:r>
                      <a:r>
                        <a:rPr lang="ru-RU" sz="1000" b="1" spc="-3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a:t>
                      </a:r>
                      <a:r>
                        <a:rPr lang="ru-RU" sz="1000" b="1" spc="-3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выпускник</a:t>
                      </a:r>
                      <a:r>
                        <a:rPr lang="ru-RU" sz="1000" b="1" spc="-4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научится</a:t>
                      </a:r>
                      <a:r>
                        <a:rPr lang="ru-RU" sz="1000" b="1" spc="-3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a:t>
                      </a:r>
                      <a:r>
                        <a:rPr lang="ru-RU" sz="1000" b="1" spc="-2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получит </a:t>
                      </a:r>
                      <a:r>
                        <a:rPr lang="ru-RU" sz="1000" b="1" spc="-28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возможность</a:t>
                      </a:r>
                      <a:r>
                        <a:rPr lang="ru-RU" sz="1000" b="1" spc="-1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научиться</a:t>
                      </a:r>
                      <a:r>
                        <a:rPr lang="ru-RU" sz="1000" b="1" spc="-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или</a:t>
                      </a:r>
                      <a:r>
                        <a:rPr lang="ru-RU" sz="1000" b="1" spc="-1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проверяемые требования</a:t>
                      </a:r>
                      <a:r>
                        <a:rPr lang="ru-RU" sz="1000" b="1" spc="-2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(умения)</a:t>
                      </a:r>
                      <a:r>
                        <a:rPr lang="ru-RU" sz="1000" b="1" spc="-2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в</a:t>
                      </a:r>
                      <a:r>
                        <a:rPr lang="ru-RU" sz="1000" b="1" spc="-3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соответствии</a:t>
                      </a:r>
                      <a:r>
                        <a:rPr lang="ru-RU" sz="1000" b="1" spc="-20"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с</a:t>
                      </a:r>
                      <a:r>
                        <a:rPr lang="ru-RU" sz="1000" b="1" spc="-25" dirty="0">
                          <a:effectLst/>
                          <a:latin typeface="Times New Roman" panose="02020603050405020304" pitchFamily="18" charset="0"/>
                          <a:cs typeface="Times New Roman" panose="02020603050405020304" pitchFamily="18" charset="0"/>
                        </a:rPr>
                        <a:t> </a:t>
                      </a:r>
                      <a:r>
                        <a:rPr lang="ru-RU" sz="1000" b="1" dirty="0">
                          <a:effectLst/>
                          <a:latin typeface="Times New Roman" panose="02020603050405020304" pitchFamily="18" charset="0"/>
                          <a:cs typeface="Times New Roman" panose="02020603050405020304" pitchFamily="18" charset="0"/>
                        </a:rPr>
                        <a:t>ФГОС</a:t>
                      </a:r>
                      <a:endPar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oFill/>
                  </a:tcPr>
                </a:tc>
                <a:extLst>
                  <a:ext uri="{0D108BD9-81ED-4DB2-BD59-A6C34878D82A}">
                    <a16:rowId xmlns:a16="http://schemas.microsoft.com/office/drawing/2014/main" val="373384286"/>
                  </a:ext>
                </a:extLst>
              </a:tr>
              <a:tr h="1066645">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0" marR="0" marT="0" marB="0">
                    <a:noFill/>
                  </a:tcPr>
                </a:tc>
                <a:tc rowSpan="2">
                  <a:txBody>
                    <a:bodyPr/>
                    <a:lstStyle/>
                    <a:p>
                      <a:pPr algn="l" fontAlgn="b"/>
                      <a:r>
                        <a:rPr lang="ru-RU" sz="9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российские духовно-нравственные ценности, в том числе ценности человеческой жизни, патриотизма и служения Отечеству, семьи, созидательного труда, норм морали и нравственности, прав и свобод человека, гуманизма, милосердия, справедливости, коллективизма, исторического единства народов России, преемственности истории нашей Родины, осознания ценности культуры России и традиций народов России, общественной стабильности и целостности государства, на примерах раздела «Духовная культура»; применять знания, полученные при изучении раздела «Духовная культура», для анализа социальной информации о развитии духовной культуры, полученной из источников различного типа, включая официальные публикации на интернет-ресурсах государственных органов, нормативные правовые акты, государственные документы стратегического характера, публикации в СМИ;  использовать обществоведческие знания для взаимодействия с представителями других национальностей и культур в целях успешного выполнения типичных социальных ролей, ориентации в актуальных общественных событиях, определения личной гражданской позиции, осознания значимости здорового образа жизни, роли непрерывного образования; использовать средства информационно-коммуникационных технологий в решении различных задач при изучении раздела «Духовная культура»; формулировать, основываясь на социальных ценностях и приобретенных знаниях о духовной культуре, собственные суждения и аргументы по проблемам значения культурных ценностей и норм в жизни общества, в духовном развитии личности; конкретизировать теоретические положения, в том числе об особенностях научного познания в социально-гуманитарных науках, о духовных ценностях, субкультуре и </a:t>
                      </a:r>
                      <a:r>
                        <a:rPr lang="ru-RU" sz="900" b="0" i="0" u="none" strike="noStrike" dirty="0" err="1">
                          <a:solidFill>
                            <a:srgbClr val="000000"/>
                          </a:solidFill>
                          <a:effectLst/>
                          <a:latin typeface="Times New Roman" panose="02020603050405020304" pitchFamily="18" charset="0"/>
                          <a:cs typeface="Times New Roman" panose="02020603050405020304" pitchFamily="18" charset="0"/>
                        </a:rPr>
                        <a:t>контр-культуре</a:t>
                      </a:r>
                      <a:r>
                        <a:rPr lang="ru-RU" sz="900" b="0" i="0" u="none" strike="noStrike" dirty="0">
                          <a:solidFill>
                            <a:srgbClr val="000000"/>
                          </a:solidFill>
                          <a:effectLst/>
                          <a:latin typeface="Times New Roman" panose="02020603050405020304" pitchFamily="18" charset="0"/>
                          <a:cs typeface="Times New Roman" panose="02020603050405020304" pitchFamily="18" charset="0"/>
                        </a:rPr>
                        <a:t>, диалоге культур, категориях морали, возможностях самовоспитания, об особенностях образования и науки в современном обществе, о свободе совести, значении поддержания межконфессионального мира в Российской Федерации, многообразии функций искусства, достижениях современного российского искусства, фактами социальной действительности, модельными ситуациями, примерами из личного социального опыта</a:t>
                      </a:r>
                    </a:p>
                  </a:txBody>
                  <a:tcPr marL="9525" marR="9525" marT="9525" marB="0">
                    <a:noFill/>
                  </a:tcPr>
                </a:tc>
                <a:extLst>
                  <a:ext uri="{0D108BD9-81ED-4DB2-BD59-A6C34878D82A}">
                    <a16:rowId xmlns:a16="http://schemas.microsoft.com/office/drawing/2014/main" val="1736868337"/>
                  </a:ext>
                </a:extLst>
              </a:tr>
              <a:tr h="213229">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0" marR="0" marT="0" marB="0">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080822975"/>
                  </a:ext>
                </a:extLst>
              </a:tr>
              <a:tr h="430375">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7.1</a:t>
                      </a:r>
                    </a:p>
                  </a:txBody>
                  <a:tcPr marL="0" marR="0" marT="0" marB="0">
                    <a:noFill/>
                  </a:tcPr>
                </a:tc>
                <a:tc rowSpan="3">
                  <a:txBody>
                    <a:bodyPr/>
                    <a:lstStyle/>
                    <a:p>
                      <a:pPr algn="l" fontAlgn="b"/>
                      <a:r>
                        <a:rPr lang="ru-RU" sz="900" b="0" i="0" u="none" strike="noStrike" dirty="0">
                          <a:solidFill>
                            <a:srgbClr val="000000"/>
                          </a:solidFill>
                          <a:effectLst/>
                          <a:latin typeface="Times New Roman" panose="02020603050405020304" pitchFamily="18" charset="0"/>
                          <a:cs typeface="Times New Roman" panose="02020603050405020304" pitchFamily="18" charset="0"/>
                        </a:rPr>
                        <a:t>Применять знания, полученные при изучении для анализа социальной информации о многообразии путей и форм общественного развития, российском обществе, об угрозах и вызовах развития в XXI в., о развитии духовной культуры, о проблемах и современных тенденциях, направлениях и механизмах экономического развития, полученной из источников различного типа, включая официальные публикации на интернет-ресурсах государственных органов, нормативные правовые акты, государственные документы стратегического характера, публикации в СМИ; отражать связи социальных объектов и явлений с помощью различных знаковых систем, в том числе в таблицах, схемах, диаграммах, графиках; осуществлять поиск социальной информации, представленной в различных знаковых системах, извлекать информацию из неадаптированных источников, вести целенаправленный поиск необходимых сведений для восполнения недостающих звеньев, делать обоснованные выводы, различать отдельные компоненты в информационном сообщении; выделять факты, выводы, оценочные суждения, мнения при изучении раздела «Человек в обществе», «Духовная культура», «Экономическая жизнь общества»; анализировать неадаптированные тексты</a:t>
                      </a:r>
                    </a:p>
                  </a:txBody>
                  <a:tcPr marL="9525" marR="9525" marT="9525" marB="0">
                    <a:noFill/>
                  </a:tcPr>
                </a:tc>
                <a:extLst>
                  <a:ext uri="{0D108BD9-81ED-4DB2-BD59-A6C34878D82A}">
                    <a16:rowId xmlns:a16="http://schemas.microsoft.com/office/drawing/2014/main" val="1351360087"/>
                  </a:ext>
                </a:extLst>
              </a:tr>
              <a:tr h="457200">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7.2</a:t>
                      </a:r>
                    </a:p>
                  </a:txBody>
                  <a:tcPr marL="0" marR="0" marT="0" marB="0">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697518691"/>
                  </a:ext>
                </a:extLst>
              </a:tr>
              <a:tr h="213229">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7.3</a:t>
                      </a:r>
                    </a:p>
                  </a:txBody>
                  <a:tcPr marL="0" marR="0" marT="0" marB="0">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54969814"/>
                  </a:ext>
                </a:extLst>
              </a:tr>
              <a:tr h="533245">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8.1</a:t>
                      </a:r>
                    </a:p>
                  </a:txBody>
                  <a:tcPr marL="0" marR="0" marT="0" marB="0">
                    <a:noFill/>
                  </a:tcPr>
                </a:tc>
                <a:tc rowSpan="2">
                  <a:txBody>
                    <a:bodyPr/>
                    <a:lstStyle/>
                    <a:p>
                      <a:pPr algn="l" fontAlgn="b"/>
                      <a:r>
                        <a:rPr lang="ru-RU" sz="9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российские духовно-нравственные ценности, в том числе ценности человеческой жизни, патриотизма и служения Отечеству, семьи, созидательного труда, норм морали и нравственности, прав и свобод человека, гуманизма, милосердия, справедливости, коллективизма, исторического единства народов России, преемственности истории нашей Родины, осознания ценности культуры России и традиций народов России, общественной стабильности и целостности государства на примерах раздела «Человек в обществе», «Духовная культура», «Экономическая жизнь общества»; самостоятельно оценивать практические ситуации и принимать решения, выявлять с помощью полученных знаний наиболее эффективные способы противодействия коррупции; определять стратегии разрешения социальных и межличностных конфликтов; оценивать поведение людей и собственное поведение с точки зрения ценностей, социальных норм, включая нормы морали и права, экономической рациональности; осознавать неприемлемость антиобщественного поведения, опасность алкоголизма и наркомании</a:t>
                      </a:r>
                    </a:p>
                  </a:txBody>
                  <a:tcPr marL="9525" marR="9525" marT="9525" marB="0">
                    <a:noFill/>
                  </a:tcPr>
                </a:tc>
                <a:extLst>
                  <a:ext uri="{0D108BD9-81ED-4DB2-BD59-A6C34878D82A}">
                    <a16:rowId xmlns:a16="http://schemas.microsoft.com/office/drawing/2014/main" val="1726433186"/>
                  </a:ext>
                </a:extLst>
              </a:tr>
              <a:tr h="213229">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8.2</a:t>
                      </a:r>
                    </a:p>
                  </a:txBody>
                  <a:tcPr marL="0" marR="0" marT="0" marB="0">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165775292"/>
                  </a:ext>
                </a:extLst>
              </a:tr>
              <a:tr h="1159990">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9.1</a:t>
                      </a:r>
                    </a:p>
                  </a:txBody>
                  <a:tcPr marL="0" marR="0" marT="0" marB="0">
                    <a:noFill/>
                  </a:tcPr>
                </a:tc>
                <a:tc rowSpan="2">
                  <a:txBody>
                    <a:bodyPr/>
                    <a:lstStyle/>
                    <a:p>
                      <a:pPr algn="l" fontAlgn="b"/>
                      <a:r>
                        <a:rPr lang="ru-RU" sz="900" b="0" i="0" u="none" strike="noStrike" dirty="0">
                          <a:solidFill>
                            <a:srgbClr val="000000"/>
                          </a:solidFill>
                          <a:effectLst/>
                          <a:latin typeface="Times New Roman" panose="02020603050405020304" pitchFamily="18" charset="0"/>
                          <a:cs typeface="Times New Roman" panose="02020603050405020304" pitchFamily="18" charset="0"/>
                        </a:rPr>
                        <a:t>Осуществлять поиск социальной информации, представленной в различных знаковых системах, извлекать информацию из неадаптированных источников, вести целенаправленный поиск необходимых сведений для восполнения недостающих звеньев, делать обоснованные выводы, различать отдельные компоненты в информационном сообщении; выделять факты, выводы, оценочные суждения, мнения при изучении разделов «Человек в обществе», «Духовная культура», «Экономическая жизнь общества»; отражать связи социальных объектов и явлений с помощью различных знаковых систем, в том числе в таблицах, схемах, диаграммах, графиках; формулировать, основываясь на социальных ценностях и приобретенных знаниях об экономической жизни общества, собственные суждения и аргументы по проблемам роли государства в экономике, путей достижения экономического роста, взаимосвязи экономической свободы и социальной ответственности; конкретизировать теоретические положения, в том числе об использовании мер государственной поддержки малого и среднего предпринимательства в РФ, о выборе способов рационального экономического поведения людей, об особенностях труда молодежи в условиях конкуренции на рынке труда, фактами социальной действительности, модельными ситуациями, примерами из личного социального опыта; оценивать социальную информацию по проблемам развития современного общества, общественного и индивидуального сознания, потребностей и интересов личности, научного познания в социально-гуманитарных науках, в том числе поступающую по каналам сетевых коммуникаций, определять степень достоверности информации; соотносить различные оценки социальных явлений, содержащиеся в источниках информации; давать оценку действиям людей в типичных (модельных) ситуациях с точки зрения социальных норм; самостоятельно оценивать практические ситуации и принимать решения, выявлять с помощью полученных знаний наиболее эффективные способы противодействия коррупции; определять стратегии разрешения социальных и межличностных конфликтов; оценивать поведение людей и собственное поведение с точки зрения ценностей, социальных норм, норм морали и права, экономической рациональности; осознавать неприемлемость антиобщественного поведения, опасность алкоголизма и наркомании</a:t>
                      </a:r>
                    </a:p>
                  </a:txBody>
                  <a:tcPr marL="9525" marR="9525" marT="9525" marB="0">
                    <a:noFill/>
                  </a:tcPr>
                </a:tc>
                <a:extLst>
                  <a:ext uri="{0D108BD9-81ED-4DB2-BD59-A6C34878D82A}">
                    <a16:rowId xmlns:a16="http://schemas.microsoft.com/office/drawing/2014/main" val="485211780"/>
                  </a:ext>
                </a:extLst>
              </a:tr>
              <a:tr h="213229">
                <a:tc>
                  <a:txBody>
                    <a:bodyPr/>
                    <a:lstStyle/>
                    <a:p>
                      <a:pPr algn="l">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9.2</a:t>
                      </a:r>
                    </a:p>
                  </a:txBody>
                  <a:tcPr marL="0" marR="0" marT="0" marB="0">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71002591"/>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normAutofit fontScale="90000"/>
          </a:bodyPr>
          <a:lstStyle/>
          <a:p>
            <a:r>
              <a:rPr lang="ru-RU" dirty="0"/>
              <a:t>Требования (умения)-часть 2</a:t>
            </a:r>
            <a:br>
              <a:rPr lang="ru-RU" sz="1600" i="1" dirty="0"/>
            </a:br>
            <a:br>
              <a:rPr lang="ru-RU" sz="1600" i="1" dirty="0"/>
            </a:br>
            <a:endParaRPr lang="ru-RU" dirty="0"/>
          </a:p>
        </p:txBody>
      </p:sp>
      <p:sp>
        <p:nvSpPr>
          <p:cNvPr id="5" name="TextBox 4">
            <a:extLst>
              <a:ext uri="{FF2B5EF4-FFF2-40B4-BE49-F238E27FC236}">
                <a16:creationId xmlns:a16="http://schemas.microsoft.com/office/drawing/2014/main" id="{35175699-75C9-42D2-A8AA-D5BB7C0E328D}"/>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spTree>
    <p:extLst>
      <p:ext uri="{BB962C8B-B14F-4D97-AF65-F5344CB8AC3E}">
        <p14:creationId xmlns:p14="http://schemas.microsoft.com/office/powerpoint/2010/main" val="7697435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583930" cy="444387"/>
          </a:xfrm>
        </p:spPr>
        <p:txBody>
          <a:bodyPr>
            <a:noAutofit/>
          </a:bodyPr>
          <a:lstStyle/>
          <a:p>
            <a:r>
              <a:rPr lang="ru-RU" sz="2000" dirty="0"/>
              <a:t>Доля участников по качеству знаний («4»+«5») по результатам ВПР в  2025-2026 гг.</a:t>
            </a:r>
          </a:p>
        </p:txBody>
      </p:sp>
      <p:sp>
        <p:nvSpPr>
          <p:cNvPr id="7" name="TextBox 6">
            <a:extLst>
              <a:ext uri="{FF2B5EF4-FFF2-40B4-BE49-F238E27FC236}">
                <a16:creationId xmlns:a16="http://schemas.microsoft.com/office/drawing/2014/main" id="{C0D4E344-9EC3-48D0-B966-B440CECFD256}"/>
              </a:ext>
            </a:extLst>
          </p:cNvPr>
          <p:cNvSpPr txBox="1"/>
          <p:nvPr/>
        </p:nvSpPr>
        <p:spPr>
          <a:xfrm>
            <a:off x="9829801" y="39382"/>
            <a:ext cx="236220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graphicFrame>
        <p:nvGraphicFramePr>
          <p:cNvPr id="14" name="Диаграмма 13">
            <a:extLst>
              <a:ext uri="{FF2B5EF4-FFF2-40B4-BE49-F238E27FC236}">
                <a16:creationId xmlns:a16="http://schemas.microsoft.com/office/drawing/2014/main" id="{F7929960-A674-4924-8C21-C26539233018}"/>
              </a:ext>
            </a:extLst>
          </p:cNvPr>
          <p:cNvGraphicFramePr/>
          <p:nvPr>
            <p:extLst>
              <p:ext uri="{D42A27DB-BD31-4B8C-83A1-F6EECF244321}">
                <p14:modId xmlns:p14="http://schemas.microsoft.com/office/powerpoint/2010/main" val="2645189776"/>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Диаграмма 14">
            <a:extLst>
              <a:ext uri="{FF2B5EF4-FFF2-40B4-BE49-F238E27FC236}">
                <a16:creationId xmlns:a16="http://schemas.microsoft.com/office/drawing/2014/main" id="{B71E9ED5-02BA-49C6-A1A3-D51461A7D958}"/>
              </a:ext>
            </a:extLst>
          </p:cNvPr>
          <p:cNvGraphicFramePr/>
          <p:nvPr>
            <p:extLst>
              <p:ext uri="{D42A27DB-BD31-4B8C-83A1-F6EECF244321}">
                <p14:modId xmlns:p14="http://schemas.microsoft.com/office/powerpoint/2010/main" val="3592844101"/>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387430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lstStyle/>
          <a:p>
            <a:r>
              <a:rPr lang="ru-RU" dirty="0"/>
              <a:t>Достижение планируемых результатов</a:t>
            </a:r>
          </a:p>
        </p:txBody>
      </p:sp>
      <p:sp>
        <p:nvSpPr>
          <p:cNvPr id="13" name="TextBox 12">
            <a:extLst>
              <a:ext uri="{FF2B5EF4-FFF2-40B4-BE49-F238E27FC236}">
                <a16:creationId xmlns:a16="http://schemas.microsoft.com/office/drawing/2014/main" id="{1A277D76-BCA1-4371-A392-3E340EAF898F}"/>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graphicFrame>
        <p:nvGraphicFramePr>
          <p:cNvPr id="12" name="Диаграмма 11">
            <a:extLst>
              <a:ext uri="{FF2B5EF4-FFF2-40B4-BE49-F238E27FC236}">
                <a16:creationId xmlns:a16="http://schemas.microsoft.com/office/drawing/2014/main" id="{9DE88063-2F3A-4253-9185-5CAC4A61A20D}"/>
              </a:ext>
            </a:extLst>
          </p:cNvPr>
          <p:cNvGraphicFramePr>
            <a:graphicFrameLocks/>
          </p:cNvGraphicFramePr>
          <p:nvPr>
            <p:extLst>
              <p:ext uri="{D42A27DB-BD31-4B8C-83A1-F6EECF244321}">
                <p14:modId xmlns:p14="http://schemas.microsoft.com/office/powerpoint/2010/main" val="1527099851"/>
              </p:ext>
            </p:extLst>
          </p:nvPr>
        </p:nvGraphicFramePr>
        <p:xfrm>
          <a:off x="292231" y="810941"/>
          <a:ext cx="11623249" cy="58304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80580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7EF1A3DA-E073-4C41-895F-504002D63AEC}"/>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graphicFrame>
        <p:nvGraphicFramePr>
          <p:cNvPr id="7" name="Диаграмма 6">
            <a:extLst>
              <a:ext uri="{FF2B5EF4-FFF2-40B4-BE49-F238E27FC236}">
                <a16:creationId xmlns:a16="http://schemas.microsoft.com/office/drawing/2014/main" id="{FA223438-6B49-45F6-8ABC-0CED2E3AAB0D}"/>
              </a:ext>
            </a:extLst>
          </p:cNvPr>
          <p:cNvGraphicFramePr>
            <a:graphicFrameLocks/>
          </p:cNvGraphicFramePr>
          <p:nvPr>
            <p:extLst>
              <p:ext uri="{D42A27DB-BD31-4B8C-83A1-F6EECF244321}">
                <p14:modId xmlns:p14="http://schemas.microsoft.com/office/powerpoint/2010/main" val="321300434"/>
              </p:ext>
            </p:extLst>
          </p:nvPr>
        </p:nvGraphicFramePr>
        <p:xfrm>
          <a:off x="282803" y="727363"/>
          <a:ext cx="11755225" cy="60410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659658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DDD8A4CB-553F-401E-AA55-AFDD961DC42C}"/>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graphicFrame>
        <p:nvGraphicFramePr>
          <p:cNvPr id="14" name="Диаграмма 13">
            <a:extLst>
              <a:ext uri="{FF2B5EF4-FFF2-40B4-BE49-F238E27FC236}">
                <a16:creationId xmlns:a16="http://schemas.microsoft.com/office/drawing/2014/main" id="{01F311EA-BF76-403A-9DE7-21512E87CA11}"/>
              </a:ext>
            </a:extLst>
          </p:cNvPr>
          <p:cNvGraphicFramePr>
            <a:graphicFrameLocks/>
          </p:cNvGraphicFramePr>
          <p:nvPr>
            <p:extLst>
              <p:ext uri="{D42A27DB-BD31-4B8C-83A1-F6EECF244321}">
                <p14:modId xmlns:p14="http://schemas.microsoft.com/office/powerpoint/2010/main" val="902460828"/>
              </p:ext>
            </p:extLst>
          </p:nvPr>
        </p:nvGraphicFramePr>
        <p:xfrm>
          <a:off x="273377" y="1348033"/>
          <a:ext cx="11623250" cy="5269583"/>
        </p:xfrm>
        <a:graphic>
          <a:graphicData uri="http://schemas.openxmlformats.org/drawingml/2006/chart">
            <c:chart xmlns:c="http://schemas.openxmlformats.org/drawingml/2006/chart" xmlns:r="http://schemas.openxmlformats.org/officeDocument/2006/relationships" r:id="rId2"/>
          </a:graphicData>
        </a:graphic>
      </p:graphicFrame>
      <p:sp>
        <p:nvSpPr>
          <p:cNvPr id="15" name="Стрелка: пятиугольник 14">
            <a:extLst>
              <a:ext uri="{FF2B5EF4-FFF2-40B4-BE49-F238E27FC236}">
                <a16:creationId xmlns:a16="http://schemas.microsoft.com/office/drawing/2014/main" id="{A022024A-BC7C-4C13-BD7C-EB2C9813CACD}"/>
              </a:ext>
            </a:extLst>
          </p:cNvPr>
          <p:cNvSpPr/>
          <p:nvPr/>
        </p:nvSpPr>
        <p:spPr>
          <a:xfrm rot="5400000">
            <a:off x="10202867" y="92457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5</a:t>
            </a:r>
          </a:p>
        </p:txBody>
      </p:sp>
      <p:sp>
        <p:nvSpPr>
          <p:cNvPr id="16" name="Стрелка: пятиугольник 15">
            <a:extLst>
              <a:ext uri="{FF2B5EF4-FFF2-40B4-BE49-F238E27FC236}">
                <a16:creationId xmlns:a16="http://schemas.microsoft.com/office/drawing/2014/main" id="{7F9DCAEF-267A-433B-B2D7-A8B97D1BF235}"/>
              </a:ext>
            </a:extLst>
          </p:cNvPr>
          <p:cNvSpPr/>
          <p:nvPr/>
        </p:nvSpPr>
        <p:spPr>
          <a:xfrm rot="5400000">
            <a:off x="7629997" y="92457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C81B77F2-9B67-4800-B92E-AE43DFAEFA82}"/>
              </a:ext>
            </a:extLst>
          </p:cNvPr>
          <p:cNvSpPr/>
          <p:nvPr/>
        </p:nvSpPr>
        <p:spPr>
          <a:xfrm rot="5400000">
            <a:off x="5765338" y="92457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19344020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7" name="TextBox 6">
            <a:extLst>
              <a:ext uri="{FF2B5EF4-FFF2-40B4-BE49-F238E27FC236}">
                <a16:creationId xmlns:a16="http://schemas.microsoft.com/office/drawing/2014/main" id="{5BE79718-99A4-4902-BFE8-91E19BE56D4E}"/>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pic>
        <p:nvPicPr>
          <p:cNvPr id="5" name="Рисунок 4">
            <a:extLst>
              <a:ext uri="{FF2B5EF4-FFF2-40B4-BE49-F238E27FC236}">
                <a16:creationId xmlns:a16="http://schemas.microsoft.com/office/drawing/2014/main" id="{18532046-CDAE-4062-AC96-0440CE15BB0A}"/>
              </a:ext>
            </a:extLst>
          </p:cNvPr>
          <p:cNvPicPr>
            <a:picLocks noChangeAspect="1"/>
          </p:cNvPicPr>
          <p:nvPr/>
        </p:nvPicPr>
        <p:blipFill rotWithShape="1">
          <a:blip r:embed="rId2">
            <a:extLst>
              <a:ext uri="{28A0092B-C50C-407E-A947-70E740481C1C}">
                <a14:useLocalDpi xmlns:a14="http://schemas.microsoft.com/office/drawing/2010/main" val="0"/>
              </a:ext>
            </a:extLst>
          </a:blip>
          <a:srcRect t="13546"/>
          <a:stretch/>
        </p:blipFill>
        <p:spPr>
          <a:xfrm>
            <a:off x="2229915" y="1034314"/>
            <a:ext cx="8779104" cy="5059902"/>
          </a:xfrm>
          <a:prstGeom prst="rect">
            <a:avLst/>
          </a:prstGeom>
        </p:spPr>
      </p:pic>
    </p:spTree>
    <p:extLst>
      <p:ext uri="{BB962C8B-B14F-4D97-AF65-F5344CB8AC3E}">
        <p14:creationId xmlns:p14="http://schemas.microsoft.com/office/powerpoint/2010/main" val="11594711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8" name="TextBox 7">
            <a:extLst>
              <a:ext uri="{FF2B5EF4-FFF2-40B4-BE49-F238E27FC236}">
                <a16:creationId xmlns:a16="http://schemas.microsoft.com/office/drawing/2014/main" id="{A572FC66-5C51-4D68-8F77-432201BE3799}"/>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graphicFrame>
        <p:nvGraphicFramePr>
          <p:cNvPr id="5" name="Диаграмма 4">
            <a:extLst>
              <a:ext uri="{FF2B5EF4-FFF2-40B4-BE49-F238E27FC236}">
                <a16:creationId xmlns:a16="http://schemas.microsoft.com/office/drawing/2014/main" id="{B18D1943-C81F-49F5-81B7-43E0F1DB817D}"/>
              </a:ext>
            </a:extLst>
          </p:cNvPr>
          <p:cNvGraphicFramePr>
            <a:graphicFrameLocks/>
          </p:cNvGraphicFramePr>
          <p:nvPr>
            <p:extLst>
              <p:ext uri="{D42A27DB-BD31-4B8C-83A1-F6EECF244321}">
                <p14:modId xmlns:p14="http://schemas.microsoft.com/office/powerpoint/2010/main" val="1343470303"/>
              </p:ext>
            </p:extLst>
          </p:nvPr>
        </p:nvGraphicFramePr>
        <p:xfrm>
          <a:off x="232065" y="768928"/>
          <a:ext cx="11570294" cy="59429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64368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обществознанию в 10 классах приняло участие </a:t>
            </a:r>
            <a:r>
              <a:rPr lang="ru-RU" sz="2800" b="1" dirty="0">
                <a:latin typeface="+mn-lt"/>
              </a:rPr>
              <a:t>1690 </a:t>
            </a:r>
            <a:r>
              <a:rPr lang="ru-RU" sz="2800" dirty="0">
                <a:latin typeface="+mn-lt"/>
              </a:rPr>
              <a:t>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107</a:t>
            </a:r>
            <a:r>
              <a:rPr lang="ru-RU" sz="2800" dirty="0">
                <a:latin typeface="+mn-lt"/>
              </a:rPr>
              <a:t> участников (</a:t>
            </a:r>
            <a:r>
              <a:rPr lang="ru-RU" sz="2800" b="1" dirty="0">
                <a:latin typeface="+mn-lt"/>
              </a:rPr>
              <a:t>6,33</a:t>
            </a:r>
            <a:r>
              <a:rPr lang="ru-RU" sz="2800" dirty="0">
                <a:latin typeface="+mn-lt"/>
              </a:rPr>
              <a:t> %).</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61,83 </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5, 7.2, 9.2.</a:t>
            </a:r>
            <a:endParaRPr lang="ru-RU" sz="2800" dirty="0">
              <a:latin typeface="+mn-lt"/>
            </a:endParaRPr>
          </a:p>
        </p:txBody>
      </p:sp>
      <p:sp>
        <p:nvSpPr>
          <p:cNvPr id="6" name="TextBox 5">
            <a:extLst>
              <a:ext uri="{FF2B5EF4-FFF2-40B4-BE49-F238E27FC236}">
                <a16:creationId xmlns:a16="http://schemas.microsoft.com/office/drawing/2014/main" id="{D3006A98-8310-4546-8A06-983B3B089E1C}"/>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Обществознание, 10 класс</a:t>
            </a:r>
          </a:p>
        </p:txBody>
      </p:sp>
    </p:spTree>
    <p:extLst>
      <p:ext uri="{BB962C8B-B14F-4D97-AF65-F5344CB8AC3E}">
        <p14:creationId xmlns:p14="http://schemas.microsoft.com/office/powerpoint/2010/main" val="41099116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литературе</a:t>
            </a:r>
          </a:p>
        </p:txBody>
      </p:sp>
    </p:spTree>
    <p:extLst>
      <p:ext uri="{BB962C8B-B14F-4D97-AF65-F5344CB8AC3E}">
        <p14:creationId xmlns:p14="http://schemas.microsoft.com/office/powerpoint/2010/main" val="271465111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9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7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a:t>
            </a:r>
          </a:p>
          <a:p>
            <a:pPr algn="ctr"/>
            <a:r>
              <a:rPr lang="ru-RU" dirty="0">
                <a:solidFill>
                  <a:schemeClr val="tx1"/>
                </a:solidFill>
              </a:rPr>
              <a:t>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371988" y="4838133"/>
            <a:ext cx="8457086" cy="871054"/>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600" dirty="0">
              <a:solidFill>
                <a:sysClr val="windowText" lastClr="000000"/>
              </a:solidFill>
            </a:endParaRPr>
          </a:p>
          <a:p>
            <a:r>
              <a:rPr lang="ru-RU" sz="1600" dirty="0">
                <a:solidFill>
                  <a:sysClr val="windowText" lastClr="000000"/>
                </a:solidFill>
              </a:rPr>
              <a:t>Задания 1-5:</a:t>
            </a:r>
          </a:p>
          <a:p>
            <a:r>
              <a:rPr lang="ru-RU" sz="1600" dirty="0">
                <a:solidFill>
                  <a:sysClr val="windowText" lastClr="000000"/>
                </a:solidFill>
              </a:rPr>
              <a:t>1, 2, 3, 4 – слово (словосочетание)</a:t>
            </a:r>
          </a:p>
          <a:p>
            <a:r>
              <a:rPr lang="ru-RU" sz="1600" dirty="0">
                <a:solidFill>
                  <a:sysClr val="windowText" lastClr="000000"/>
                </a:solidFill>
              </a:rPr>
              <a:t>5 – развернутый ответ (составление тезисного плана)</a:t>
            </a:r>
          </a:p>
          <a:p>
            <a:endParaRPr lang="ru-RU" sz="1600" dirty="0">
              <a:solidFill>
                <a:sysClr val="windowText" lastClr="000000"/>
              </a:solidFill>
            </a:endParaRP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17</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29</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2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3015975951"/>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0-16</a:t>
                      </a:r>
                    </a:p>
                  </a:txBody>
                  <a:tcPr anchor="ctr"/>
                </a:tc>
                <a:tc>
                  <a:txBody>
                    <a:bodyPr/>
                    <a:lstStyle/>
                    <a:p>
                      <a:pPr algn="ctr"/>
                      <a:r>
                        <a:rPr lang="ru-RU" sz="1600" dirty="0"/>
                        <a:t>17-20</a:t>
                      </a:r>
                    </a:p>
                  </a:txBody>
                  <a:tcPr anchor="ctr"/>
                </a:tc>
                <a:tc>
                  <a:txBody>
                    <a:bodyPr/>
                    <a:lstStyle/>
                    <a:p>
                      <a:pPr algn="ctr"/>
                      <a:r>
                        <a:rPr lang="ru-RU" sz="1600" dirty="0"/>
                        <a:t>21-24</a:t>
                      </a:r>
                    </a:p>
                  </a:txBody>
                  <a:tcPr anchor="ctr"/>
                </a:tc>
                <a:tc>
                  <a:txBody>
                    <a:bodyPr/>
                    <a:lstStyle/>
                    <a:p>
                      <a:pPr algn="ctr"/>
                      <a:r>
                        <a:rPr lang="ru-RU" sz="1600" dirty="0"/>
                        <a:t>25-29</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Прямоугольник: скругленные углы 18">
            <a:extLst>
              <a:ext uri="{FF2B5EF4-FFF2-40B4-BE49-F238E27FC236}">
                <a16:creationId xmlns:a16="http://schemas.microsoft.com/office/drawing/2014/main" id="{759EDB0E-7073-4193-A693-C99431AD8642}"/>
              </a:ext>
            </a:extLst>
          </p:cNvPr>
          <p:cNvSpPr/>
          <p:nvPr/>
        </p:nvSpPr>
        <p:spPr>
          <a:xfrm>
            <a:off x="3397406" y="5762625"/>
            <a:ext cx="8457086" cy="956516"/>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ysClr val="windowText" lastClr="000000"/>
                </a:solidFill>
              </a:rPr>
              <a:t>Задания 6-9:</a:t>
            </a:r>
          </a:p>
          <a:p>
            <a:r>
              <a:rPr lang="ru-RU" sz="1600" dirty="0">
                <a:solidFill>
                  <a:sysClr val="windowText" lastClr="000000"/>
                </a:solidFill>
              </a:rPr>
              <a:t>6 - слово (словосочетание)</a:t>
            </a:r>
          </a:p>
          <a:p>
            <a:r>
              <a:rPr lang="ru-RU" sz="1600" dirty="0">
                <a:solidFill>
                  <a:sysClr val="windowText" lastClr="000000"/>
                </a:solidFill>
              </a:rPr>
              <a:t>7 – последовательность цифр</a:t>
            </a:r>
          </a:p>
          <a:p>
            <a:r>
              <a:rPr lang="ru-RU" sz="1600" dirty="0">
                <a:solidFill>
                  <a:sysClr val="windowText" lastClr="000000"/>
                </a:solidFill>
              </a:rPr>
              <a:t>8, 9 – развернутый ответ</a:t>
            </a:r>
          </a:p>
        </p:txBody>
      </p:sp>
      <p:sp>
        <p:nvSpPr>
          <p:cNvPr id="24" name="TextBox 23">
            <a:extLst>
              <a:ext uri="{FF2B5EF4-FFF2-40B4-BE49-F238E27FC236}">
                <a16:creationId xmlns:a16="http://schemas.microsoft.com/office/drawing/2014/main" id="{F462FE3B-6C30-4520-81E8-7A74D02A09C7}"/>
              </a:ext>
            </a:extLst>
          </p:cNvPr>
          <p:cNvSpPr txBox="1"/>
          <p:nvPr/>
        </p:nvSpPr>
        <p:spPr>
          <a:xfrm>
            <a:off x="10153651" y="39382"/>
            <a:ext cx="2038350" cy="27699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dirty="0">
                <a:solidFill>
                  <a:schemeClr val="tx2">
                    <a:lumMod val="40000"/>
                    <a:lumOff val="60000"/>
                  </a:schemeClr>
                </a:solidFill>
              </a:rPr>
              <a:t>Литература, 10 класс</a:t>
            </a:r>
          </a:p>
        </p:txBody>
      </p:sp>
    </p:spTree>
    <p:extLst>
      <p:ext uri="{BB962C8B-B14F-4D97-AF65-F5344CB8AC3E}">
        <p14:creationId xmlns:p14="http://schemas.microsoft.com/office/powerpoint/2010/main" val="20535868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7562</TotalTime>
  <Words>9719</Words>
  <Application>Microsoft Office PowerPoint</Application>
  <PresentationFormat>Широкоэкранный</PresentationFormat>
  <Paragraphs>1012</Paragraphs>
  <Slides>107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107</vt:i4>
      </vt:variant>
    </vt:vector>
  </HeadingPairs>
  <TitlesOfParts>
    <vt:vector size="114" baseType="lpstr">
      <vt:lpstr>Arial</vt:lpstr>
      <vt:lpstr>Calibri</vt:lpstr>
      <vt:lpstr>Calibri Light</vt:lpstr>
      <vt:lpstr>Courier New</vt:lpstr>
      <vt:lpstr>Montserrat regular</vt:lpstr>
      <vt:lpstr>Times New Roman</vt:lpstr>
      <vt:lpstr>Тема Office</vt:lpstr>
      <vt:lpstr>Результаты Всероссийских проверочных работ (ВПР)  в  Приморском крае 2026 год 10 класс</vt:lpstr>
      <vt:lpstr>Презентация PowerPoint</vt:lpstr>
      <vt:lpstr>Как использовать результаты ВПР</vt:lpstr>
      <vt:lpstr>Презентация PowerPoint</vt:lpstr>
      <vt:lpstr>Презентация PowerPoint</vt:lpstr>
      <vt:lpstr>Презентация PowerPoint</vt:lpstr>
      <vt:lpstr>Презентация PowerPoint</vt:lpstr>
      <vt:lpstr>Требования (умения)</vt:lpstr>
      <vt:lpstr>Доля участников по качеству знаний («4» + «5») по результатам ВПР в  2025-2026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Доля участников по качеству знаний («4» + «5») по результатам ВПР в  2025-2026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Доля участников по качеству знаний («4»+«5») по результатам ВПР в  2025-2026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Доля участников по качеству знаний («4»+«5») по результатам ВПР в  2025-2026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(умения)-часть 1</vt:lpstr>
      <vt:lpstr>Требования (умения)-часть 2</vt:lpstr>
      <vt:lpstr>Доля участников по качеству знаний («4»+«5») по результатам ВПР в  2026 гг. В  параллели 10 классов впервые проводится ВПР по биологии в 2026 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Доля участников по качеству знаний («4»+«5») по результатам ВПР в  2025-2026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 г., 2023 г., 2025 гг., 2026 г.  (в 2024 г. география в 10 классах не проводилась)</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Доля участников по качеству знаний («4»+«5») по результатам ВПР в  2025-2026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(умения)-часть 1</vt:lpstr>
      <vt:lpstr>Требования (умения)-часть 2  </vt:lpstr>
      <vt:lpstr>Доля участников по качеству знаний («4»+«5») по результатам ВПР в  2025-2026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Доля участников по качеству знаний («4»+«5») по результатам ВПР в  2025-2026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Bogdan Nurgatin</dc:creator>
  <cp:lastModifiedBy>Ирина А. Карташова</cp:lastModifiedBy>
  <cp:revision>925</cp:revision>
  <dcterms:created xsi:type="dcterms:W3CDTF">2022-06-03T19:16:13Z</dcterms:created>
  <dcterms:modified xsi:type="dcterms:W3CDTF">2026-07-20T22:45:06Z</dcterms:modified>
</cp:coreProperties>
</file>