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8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33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19CC97-897C-4D9F-AA54-7B1D69D5F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914400"/>
            <a:ext cx="10820400" cy="4431983"/>
          </a:xfr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  <a:t>Организация учебного исследования на уроках окружающего мира во 2 классе.</a:t>
            </a: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br>
              <a:rPr lang="ru-RU" sz="3600" b="0" i="1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000E57-C31B-471C-8CAA-B36F2EBBB281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752600" y="6019800"/>
            <a:ext cx="8534400" cy="246221"/>
          </a:xfrm>
        </p:spPr>
        <p:txBody>
          <a:bodyPr/>
          <a:lstStyle/>
          <a:p>
            <a:pPr algn="ctr"/>
            <a:r>
              <a:rPr lang="ru-RU" sz="1600" dirty="0" err="1"/>
              <a:t>Чепак</a:t>
            </a:r>
            <a:r>
              <a:rPr lang="ru-RU" sz="1600" dirty="0"/>
              <a:t> Екатерина Алексеевна, МОБУ «СОШ №8» г. Дальнегорска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D1AF0B-C1FA-4EFB-A265-B31401E95886}"/>
              </a:ext>
            </a:extLst>
          </p:cNvPr>
          <p:cNvSpPr txBox="1"/>
          <p:nvPr/>
        </p:nvSpPr>
        <p:spPr>
          <a:xfrm>
            <a:off x="3143990" y="6234751"/>
            <a:ext cx="60945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i="0" dirty="0">
                <a:solidFill>
                  <a:srgbClr val="0F1115"/>
                </a:solidFill>
                <a:effectLst/>
                <a:latin typeface="quote-cjk-patch"/>
              </a:rPr>
              <a:t>15 мая 2026 года, г. Владивосток</a:t>
            </a:r>
            <a:endParaRPr lang="ru-RU" sz="1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15182B-FFF2-45F0-88CF-3FACEB6E9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095500"/>
            <a:ext cx="4000500" cy="2667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E1BF33-CA11-45FA-B517-F4E939603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66" y="907566"/>
            <a:ext cx="11120068" cy="57612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354AD34-15F3-4247-A676-7DBBF1D71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966" y="1962426"/>
            <a:ext cx="11071296" cy="3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6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278FD2-8020-4543-B717-C131DCE69E68}"/>
              </a:ext>
            </a:extLst>
          </p:cNvPr>
          <p:cNvSpPr txBox="1"/>
          <p:nvPr/>
        </p:nvSpPr>
        <p:spPr>
          <a:xfrm>
            <a:off x="38100" y="783144"/>
            <a:ext cx="11811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uLnTx/>
                <a:uFillTx/>
                <a:latin typeface="quote-cjk-patch"/>
              </a:rPr>
              <a:t>Как превратить урок в мини-лабораторию открытий?</a:t>
            </a:r>
            <a:endParaRPr lang="ru-RU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5FB4A5-4BE4-4D52-BC5F-6EDC12E064B8}"/>
              </a:ext>
            </a:extLst>
          </p:cNvPr>
          <p:cNvSpPr txBox="1"/>
          <p:nvPr/>
        </p:nvSpPr>
        <p:spPr>
          <a:xfrm>
            <a:off x="457200" y="1455526"/>
            <a:ext cx="10972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quote-cjk-patch"/>
              </a:rPr>
              <a:t>По данным различных педагогических и психологических исследований, около 60-70% учащихся в начальной школе отмечают снижение мотивации, когда учебный материал воспринимается как пассивное заучивание без практической проверки и самостоятельных исследований.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0289B3-B4E2-43D2-AF61-B4C27180E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5855" y1="21837" x2="55855" y2="218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81800" y="2667000"/>
            <a:ext cx="6210396" cy="34937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A2B147-3680-4DCA-AFE7-88EF0FC90EB8}"/>
              </a:ext>
            </a:extLst>
          </p:cNvPr>
          <p:cNvSpPr txBox="1"/>
          <p:nvPr/>
        </p:nvSpPr>
        <p:spPr>
          <a:xfrm>
            <a:off x="444623" y="3200400"/>
            <a:ext cx="7848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ote-cjk-patch"/>
              </a:rPr>
              <a:t>Что вы получите:</a:t>
            </a:r>
          </a:p>
          <a:p>
            <a:pPr marL="342900" indent="-342900" algn="just">
              <a:buAutoNum type="arabicPeriod"/>
            </a:pPr>
            <a:r>
              <a:rPr lang="ru-RU" sz="2400" i="1" dirty="0">
                <a:latin typeface="quote-cjk-patch"/>
              </a:rPr>
              <a:t>Готовая методика "3 шага к школьному открытию" + чек-лист для урока.</a:t>
            </a:r>
          </a:p>
          <a:p>
            <a:pPr marL="342900" indent="-342900" algn="just">
              <a:buAutoNum type="arabicPeriod"/>
            </a:pPr>
            <a:r>
              <a:rPr lang="ru-RU" sz="2400" i="1" dirty="0">
                <a:latin typeface="quote-cjk-patch"/>
              </a:rPr>
              <a:t>Наглядный материал для проведения урока</a:t>
            </a:r>
          </a:p>
        </p:txBody>
      </p:sp>
    </p:spTree>
    <p:extLst>
      <p:ext uri="{BB962C8B-B14F-4D97-AF65-F5344CB8AC3E}">
        <p14:creationId xmlns:p14="http://schemas.microsoft.com/office/powerpoint/2010/main" val="438245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F837C8-DC98-4983-A949-E7D274FACAC6}"/>
              </a:ext>
            </a:extLst>
          </p:cNvPr>
          <p:cNvSpPr txBox="1"/>
          <p:nvPr/>
        </p:nvSpPr>
        <p:spPr>
          <a:xfrm>
            <a:off x="419100" y="1143000"/>
            <a:ext cx="113538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Краткое описание проекта/работы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Для кого: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Учащиеся 8 – 9 лет/2 класс/общеобразовательный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Цель (педагогическая):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Создание условий для формирования у учащихся навыков наблюдения, экспериментирования, умение делать выводы и знакомства со свойствами воды, через учебное исследование по теме «Вода и её свойства»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Что: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Тема учебного исследования</a:t>
            </a: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 «</a:t>
            </a:r>
            <a:r>
              <a:rPr kumimoji="0" lang="ru-RU" sz="2400" b="0" i="1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Сравнительный анализ свойств воды в различных условиях»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quote-cjk-patch"/>
            </a:endParaRPr>
          </a:p>
          <a:p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A69322-B949-4BC5-8635-6183EFAEA6DD}"/>
              </a:ext>
            </a:extLst>
          </p:cNvPr>
          <p:cNvSpPr txBox="1"/>
          <p:nvPr/>
        </p:nvSpPr>
        <p:spPr>
          <a:xfrm>
            <a:off x="419100" y="3886200"/>
            <a:ext cx="96012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Как (сроки и формат):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F1115"/>
              </a:solidFill>
              <a:effectLst/>
              <a:uLnTx/>
              <a:uFillTx/>
              <a:latin typeface="quote-cjk-patch"/>
            </a:endParaRPr>
          </a:p>
          <a:p>
            <a:pPr marL="742950" marR="0" lvl="1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1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Длительность: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1 урок.</a:t>
            </a:r>
          </a:p>
          <a:p>
            <a:pPr marL="742950" marR="0" lvl="1" indent="-2857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1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Форма: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Лабораторная работа с элементами исследования.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Актуальность: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 Изучение свойств воды помогает детям понять важность воды в нашей жизни и развить навыки наблюдения и экспериментирования.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679522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E35AA124-670F-4762-8473-1F0804D70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475048"/>
              </p:ext>
            </p:extLst>
          </p:nvPr>
        </p:nvGraphicFramePr>
        <p:xfrm>
          <a:off x="609600" y="914400"/>
          <a:ext cx="9982200" cy="527234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11338">
                  <a:extLst>
                    <a:ext uri="{9D8B030D-6E8A-4147-A177-3AD203B41FA5}">
                      <a16:colId xmlns:a16="http://schemas.microsoft.com/office/drawing/2014/main" val="273038843"/>
                    </a:ext>
                  </a:extLst>
                </a:gridCol>
                <a:gridCol w="2756280">
                  <a:extLst>
                    <a:ext uri="{9D8B030D-6E8A-4147-A177-3AD203B41FA5}">
                      <a16:colId xmlns:a16="http://schemas.microsoft.com/office/drawing/2014/main" val="4041919550"/>
                    </a:ext>
                  </a:extLst>
                </a:gridCol>
                <a:gridCol w="5214582">
                  <a:extLst>
                    <a:ext uri="{9D8B030D-6E8A-4147-A177-3AD203B41FA5}">
                      <a16:colId xmlns:a16="http://schemas.microsoft.com/office/drawing/2014/main" val="887784437"/>
                    </a:ext>
                  </a:extLst>
                </a:gridCol>
              </a:tblGrid>
              <a:tr h="41563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Категория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Приёмы и техники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Описание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409731"/>
                  </a:ext>
                </a:extLst>
              </a:tr>
              <a:tr h="82442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Создание учебной проблемы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«Удивление»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Показываем детям необычные факты о воде (например, вода расширяется при замерзании), вызывая интерес и удивление.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26366"/>
                  </a:ext>
                </a:extLst>
              </a:tr>
              <a:tr h="824429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bg1"/>
                        </a:solidFill>
                        <a:latin typeface="quote-cjk-patch"/>
                      </a:endParaRP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«Да-Нет»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Предлагаем вопросы: «Вода всегда прозрачна?», «Можно ли изменить её свойства?» — чтобы сузить поле поиска.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38551"/>
                  </a:ext>
                </a:extLst>
              </a:tr>
              <a:tr h="82442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Работа с гипотезой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«Мозговой штурм»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Совместно выдвигаем гипотезы: «Почему вода меняет цвет при добавлении красителя?», «Как вода влияет на растения?»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048952"/>
                  </a:ext>
                </a:extLst>
              </a:tr>
              <a:tr h="765648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solidFill>
                          <a:schemeClr val="bg1"/>
                        </a:solidFill>
                        <a:latin typeface="quote-cjk-patch"/>
                      </a:endParaRP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«Предположение по ключевому слову»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Предполагаем: «Что происходит, если вода нагревается?», «Почему вода растворяет соль?»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848910"/>
                  </a:ext>
                </a:extLst>
              </a:tr>
              <a:tr h="70778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Техники сбора данных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Для естественников: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Экспресс-опыты: наблюдение за закипанием воды, измерение температуры, растворение соли.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99137"/>
                  </a:ext>
                </a:extLst>
              </a:tr>
              <a:tr h="590643">
                <a:tc>
                  <a:txBody>
                    <a:bodyPr/>
                    <a:lstStyle/>
                    <a:p>
                      <a:pPr algn="ctr"/>
                      <a:endParaRPr lang="ru-RU" sz="1800">
                        <a:latin typeface="quote-cjk-patch"/>
                      </a:endParaRP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Для гуманитариев: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quote-cjk-patch"/>
                      </a:endParaRP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Наблюдение и измерение свойств воды в разных условиях.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20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42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4">
            <a:extLst>
              <a:ext uri="{FF2B5EF4-FFF2-40B4-BE49-F238E27FC236}">
                <a16:creationId xmlns:a16="http://schemas.microsoft.com/office/drawing/2014/main" id="{E80D5909-74A4-493A-BEA5-7AD262ACD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277347"/>
              </p:ext>
            </p:extLst>
          </p:nvPr>
        </p:nvGraphicFramePr>
        <p:xfrm>
          <a:off x="457200" y="990600"/>
          <a:ext cx="10439400" cy="441615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70835">
                  <a:extLst>
                    <a:ext uri="{9D8B030D-6E8A-4147-A177-3AD203B41FA5}">
                      <a16:colId xmlns:a16="http://schemas.microsoft.com/office/drawing/2014/main" val="273038843"/>
                    </a:ext>
                  </a:extLst>
                </a:gridCol>
                <a:gridCol w="2783840">
                  <a:extLst>
                    <a:ext uri="{9D8B030D-6E8A-4147-A177-3AD203B41FA5}">
                      <a16:colId xmlns:a16="http://schemas.microsoft.com/office/drawing/2014/main" val="4041919550"/>
                    </a:ext>
                  </a:extLst>
                </a:gridCol>
                <a:gridCol w="4784725">
                  <a:extLst>
                    <a:ext uri="{9D8B030D-6E8A-4147-A177-3AD203B41FA5}">
                      <a16:colId xmlns:a16="http://schemas.microsoft.com/office/drawing/2014/main" val="887784437"/>
                    </a:ext>
                  </a:extLst>
                </a:gridCol>
              </a:tblGrid>
              <a:tr h="48423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Этап исследования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Формы работы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quote-cjk-patch"/>
                        </a:rPr>
                        <a:t>Описание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409731"/>
                  </a:ext>
                </a:extLst>
              </a:tr>
              <a:tr h="52196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Постановка проблемы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Фронтальный мозговой штурм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Все учащиеся вместе выдвигают идеи и вопросы по теме воды и её свойств, стимулируя обсуждение и развитие интереса.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3855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Выдвижение гипотез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Работа в малых группах «Аквариум»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Группы формулируют гипотезы о свойствах воды, используя карточки или шаблоны, обсуждая и проверяя предположения.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848910"/>
                  </a:ext>
                </a:extLst>
              </a:tr>
              <a:tr h="52196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Сбор и анализ данных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>
                          <a:solidFill>
                            <a:schemeClr val="bg1"/>
                          </a:solidFill>
                          <a:latin typeface="quote-cjk-patch"/>
                        </a:rPr>
                        <a:t>Индивидуальный лист исследователя + парная сверка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Каждый ученик ведёт наблюдения и записывает результаты в личный журнал, затем сверяет данные с одноклассником для проверки и анализа.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99137"/>
                  </a:ext>
                </a:extLst>
              </a:tr>
              <a:tr h="52196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quote-cjk-patch"/>
                        </a:rPr>
                        <a:t>Представление результата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«Лабораторный журнал»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quote-cjk-patch"/>
                      </a:endParaRPr>
                    </a:p>
                  </a:txBody>
                  <a:tcPr>
                    <a:solidFill>
                      <a:srgbClr val="1281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quote-cjk-patch"/>
                        </a:rPr>
                        <a:t>Ученики представляют свои оформляя лабораторные отчёты для общего обсуждения.</a:t>
                      </a:r>
                    </a:p>
                  </a:txBody>
                  <a:tcPr>
                    <a:solidFill>
                      <a:srgbClr val="1281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20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8811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55E8F89-BE50-4B25-805F-2D7EB848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781497"/>
              </p:ext>
            </p:extLst>
          </p:nvPr>
        </p:nvGraphicFramePr>
        <p:xfrm>
          <a:off x="533400" y="1143000"/>
          <a:ext cx="10820400" cy="2400300"/>
        </p:xfrm>
        <a:graphic>
          <a:graphicData uri="http://schemas.openxmlformats.org/drawingml/2006/table">
            <a:tbl>
              <a:tblPr/>
              <a:tblGrid>
                <a:gridCol w="54102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b="0">
                          <a:effectLst/>
                          <a:latin typeface="quote-cjk-patch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Научились выдвигать минимум 1 – 2 гипотезы.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Повысился познавательный интерес (зафиксировано по шкале активности).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effectLst/>
                          <a:latin typeface="quote-cjk-patch"/>
                        </a:rPr>
                        <a:t>✅ Освоили 1способ фиксации данных (таблица)</a:t>
                      </a:r>
                    </a:p>
                    <a:p>
                      <a:endParaRPr lang="ru-RU" sz="2000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>
                          <a:effectLst/>
                          <a:latin typeface="quote-cjk-patch"/>
                        </a:rPr>
                        <a:t>✅ Разработаны критерии оценки исследования (без дублирования отметки за ответ).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4B49B94-B412-47BC-99C6-16A2B8ED8F71}"/>
              </a:ext>
            </a:extLst>
          </p:cNvPr>
          <p:cNvSpPr txBox="1"/>
          <p:nvPr/>
        </p:nvSpPr>
        <p:spPr>
          <a:xfrm>
            <a:off x="838200" y="5334000"/>
            <a:ext cx="9753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ote-cjk-patch"/>
              </a:rPr>
              <a:t>Использование данной методики позволяет сместить акцент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ote-cjk-patch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ote-cjk-patch"/>
              </a:rPr>
              <a:t> что соответствует требованиям обновлённых ФГОС</a:t>
            </a:r>
            <a:endParaRPr lang="ru-RU" sz="2400" dirty="0"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1456883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8194</TotalTime>
  <Words>533</Words>
  <Application>Microsoft Office PowerPoint</Application>
  <PresentationFormat>Широкоэкранный</PresentationFormat>
  <Paragraphs>58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quote-cjk-patch</vt:lpstr>
      <vt:lpstr>Times New Roman</vt:lpstr>
      <vt:lpstr>Office Theme</vt:lpstr>
      <vt:lpstr>Организация учебного исследования на уроках окружающего мира во 2 классе.      «Формирование научного мышления и познавательной активности средствами учебных предметов естественно-научной направленности в начальной школе»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oOo</cp:lastModifiedBy>
  <cp:revision>11</cp:revision>
  <dcterms:created xsi:type="dcterms:W3CDTF">2026-05-04T05:37:15Z</dcterms:created>
  <dcterms:modified xsi:type="dcterms:W3CDTF">2026-05-17T09:51:20Z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