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media/image2.jpg" ContentType="image/jpeg"/>
  <Override PartName="/ppt/notesSlides/notesSlide1.xml" ContentType="application/vnd.openxmlformats-officedocument.presentationml.notesSlide+xml"/>
  <Override PartName="/ppt/media/image4.jp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7" r:id="rId2"/>
    <p:sldId id="258" r:id="rId3"/>
    <p:sldId id="259" r:id="rId4"/>
    <p:sldId id="260" r:id="rId5"/>
    <p:sldId id="262" r:id="rId6"/>
    <p:sldId id="261" r:id="rId7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3" d="100"/>
          <a:sy n="103" d="100"/>
        </p:scale>
        <p:origin x="-312" y="12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0DE4FF-30DA-465D-9E0C-B87FC1E7EE56}" type="datetimeFigureOut">
              <a:rPr lang="ru-RU" smtClean="0"/>
              <a:t>14.05.2026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0" y="514350"/>
            <a:ext cx="4572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8F28-D568-4A13-915A-6447658264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5847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8F8F28-D568-4A13-915A-6447658264A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14106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5/14/2026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5/14/2026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5/14/2026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5/14/2026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5/14/2026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73171" y="365759"/>
            <a:ext cx="11418828" cy="649223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17118" y="125984"/>
            <a:ext cx="11756136" cy="11275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37082" y="1354074"/>
            <a:ext cx="10476865" cy="4509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5/14/2026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0555BE36-B5C3-8C32-D933-82F54845D6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195" y="3395732"/>
            <a:ext cx="3257550" cy="3257550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533399" y="981024"/>
            <a:ext cx="11125201" cy="5759450"/>
            <a:chOff x="371411" y="981024"/>
            <a:chExt cx="11309350" cy="5759450"/>
          </a:xfrm>
        </p:grpSpPr>
        <p:sp>
          <p:nvSpPr>
            <p:cNvPr id="5" name="object 5"/>
            <p:cNvSpPr/>
            <p:nvPr/>
          </p:nvSpPr>
          <p:spPr>
            <a:xfrm>
              <a:off x="10140188" y="1475994"/>
              <a:ext cx="591820" cy="512445"/>
            </a:xfrm>
            <a:custGeom>
              <a:avLst/>
              <a:gdLst/>
              <a:ahLst/>
              <a:cxnLst/>
              <a:rect l="l" t="t" r="r" b="b"/>
              <a:pathLst>
                <a:path w="591820" h="512444">
                  <a:moveTo>
                    <a:pt x="418845" y="0"/>
                  </a:moveTo>
                  <a:lnTo>
                    <a:pt x="172211" y="0"/>
                  </a:lnTo>
                  <a:lnTo>
                    <a:pt x="172211" y="49148"/>
                  </a:lnTo>
                  <a:lnTo>
                    <a:pt x="418845" y="49148"/>
                  </a:lnTo>
                  <a:lnTo>
                    <a:pt x="418845" y="0"/>
                  </a:lnTo>
                  <a:close/>
                </a:path>
                <a:path w="591820" h="512444">
                  <a:moveTo>
                    <a:pt x="98551" y="342010"/>
                  </a:moveTo>
                  <a:lnTo>
                    <a:pt x="49021" y="342010"/>
                  </a:lnTo>
                  <a:lnTo>
                    <a:pt x="49021" y="455167"/>
                  </a:lnTo>
                  <a:lnTo>
                    <a:pt x="52992" y="474458"/>
                  </a:lnTo>
                  <a:lnTo>
                    <a:pt x="63738" y="492998"/>
                  </a:lnTo>
                  <a:lnTo>
                    <a:pt x="79507" y="506942"/>
                  </a:lnTo>
                  <a:lnTo>
                    <a:pt x="98551" y="512444"/>
                  </a:lnTo>
                  <a:lnTo>
                    <a:pt x="493267" y="512444"/>
                  </a:lnTo>
                  <a:lnTo>
                    <a:pt x="512212" y="506942"/>
                  </a:lnTo>
                  <a:lnTo>
                    <a:pt x="527764" y="492998"/>
                  </a:lnTo>
                  <a:lnTo>
                    <a:pt x="538291" y="474458"/>
                  </a:lnTo>
                  <a:lnTo>
                    <a:pt x="540378" y="464057"/>
                  </a:lnTo>
                  <a:lnTo>
                    <a:pt x="98551" y="464057"/>
                  </a:lnTo>
                  <a:lnTo>
                    <a:pt x="98551" y="342010"/>
                  </a:lnTo>
                  <a:close/>
                </a:path>
                <a:path w="591820" h="512444">
                  <a:moveTo>
                    <a:pt x="542162" y="342010"/>
                  </a:moveTo>
                  <a:lnTo>
                    <a:pt x="493267" y="342010"/>
                  </a:lnTo>
                  <a:lnTo>
                    <a:pt x="493267" y="464057"/>
                  </a:lnTo>
                  <a:lnTo>
                    <a:pt x="540378" y="464057"/>
                  </a:lnTo>
                  <a:lnTo>
                    <a:pt x="542162" y="455167"/>
                  </a:lnTo>
                  <a:lnTo>
                    <a:pt x="542162" y="342010"/>
                  </a:lnTo>
                  <a:close/>
                </a:path>
                <a:path w="591820" h="512444">
                  <a:moveTo>
                    <a:pt x="221868" y="317500"/>
                  </a:moveTo>
                  <a:lnTo>
                    <a:pt x="172211" y="317500"/>
                  </a:lnTo>
                  <a:lnTo>
                    <a:pt x="172211" y="365886"/>
                  </a:lnTo>
                  <a:lnTo>
                    <a:pt x="221868" y="365886"/>
                  </a:lnTo>
                  <a:lnTo>
                    <a:pt x="221868" y="317500"/>
                  </a:lnTo>
                  <a:close/>
                </a:path>
                <a:path w="591820" h="512444">
                  <a:moveTo>
                    <a:pt x="418845" y="317500"/>
                  </a:moveTo>
                  <a:lnTo>
                    <a:pt x="369950" y="317500"/>
                  </a:lnTo>
                  <a:lnTo>
                    <a:pt x="369950" y="365886"/>
                  </a:lnTo>
                  <a:lnTo>
                    <a:pt x="418845" y="365886"/>
                  </a:lnTo>
                  <a:lnTo>
                    <a:pt x="418845" y="317500"/>
                  </a:lnTo>
                  <a:close/>
                </a:path>
                <a:path w="591820" h="512444">
                  <a:moveTo>
                    <a:pt x="591819" y="97535"/>
                  </a:moveTo>
                  <a:lnTo>
                    <a:pt x="0" y="97535"/>
                  </a:lnTo>
                  <a:lnTo>
                    <a:pt x="0" y="256158"/>
                  </a:lnTo>
                  <a:lnTo>
                    <a:pt x="3873" y="277262"/>
                  </a:lnTo>
                  <a:lnTo>
                    <a:pt x="14414" y="297068"/>
                  </a:lnTo>
                  <a:lnTo>
                    <a:pt x="30003" y="311755"/>
                  </a:lnTo>
                  <a:lnTo>
                    <a:pt x="49021" y="317500"/>
                  </a:lnTo>
                  <a:lnTo>
                    <a:pt x="542797" y="317500"/>
                  </a:lnTo>
                  <a:lnTo>
                    <a:pt x="577405" y="297068"/>
                  </a:lnTo>
                  <a:lnTo>
                    <a:pt x="49021" y="268477"/>
                  </a:lnTo>
                  <a:lnTo>
                    <a:pt x="49021" y="146557"/>
                  </a:lnTo>
                  <a:lnTo>
                    <a:pt x="591819" y="146557"/>
                  </a:lnTo>
                  <a:lnTo>
                    <a:pt x="591819" y="97535"/>
                  </a:lnTo>
                  <a:close/>
                </a:path>
                <a:path w="591820" h="512444">
                  <a:moveTo>
                    <a:pt x="221868" y="219455"/>
                  </a:moveTo>
                  <a:lnTo>
                    <a:pt x="172211" y="219455"/>
                  </a:lnTo>
                  <a:lnTo>
                    <a:pt x="172211" y="268477"/>
                  </a:lnTo>
                  <a:lnTo>
                    <a:pt x="221868" y="268477"/>
                  </a:lnTo>
                  <a:lnTo>
                    <a:pt x="221868" y="219455"/>
                  </a:lnTo>
                  <a:close/>
                </a:path>
                <a:path w="591820" h="512444">
                  <a:moveTo>
                    <a:pt x="418845" y="219455"/>
                  </a:moveTo>
                  <a:lnTo>
                    <a:pt x="369950" y="219455"/>
                  </a:lnTo>
                  <a:lnTo>
                    <a:pt x="369950" y="268477"/>
                  </a:lnTo>
                  <a:lnTo>
                    <a:pt x="418845" y="268477"/>
                  </a:lnTo>
                  <a:lnTo>
                    <a:pt x="418845" y="219455"/>
                  </a:lnTo>
                  <a:close/>
                </a:path>
                <a:path w="591820" h="512444">
                  <a:moveTo>
                    <a:pt x="591819" y="146557"/>
                  </a:moveTo>
                  <a:lnTo>
                    <a:pt x="542162" y="146557"/>
                  </a:lnTo>
                  <a:lnTo>
                    <a:pt x="542162" y="268477"/>
                  </a:lnTo>
                  <a:lnTo>
                    <a:pt x="589558" y="268477"/>
                  </a:lnTo>
                  <a:lnTo>
                    <a:pt x="591819" y="256158"/>
                  </a:lnTo>
                  <a:lnTo>
                    <a:pt x="591819" y="14655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96811" y="1006424"/>
              <a:ext cx="11258550" cy="5708650"/>
            </a:xfrm>
            <a:custGeom>
              <a:avLst/>
              <a:gdLst/>
              <a:ahLst/>
              <a:cxnLst/>
              <a:rect l="l" t="t" r="r" b="b"/>
              <a:pathLst>
                <a:path w="11258550" h="5708650">
                  <a:moveTo>
                    <a:pt x="0" y="5708269"/>
                  </a:moveTo>
                  <a:lnTo>
                    <a:pt x="11258423" y="5708269"/>
                  </a:lnTo>
                  <a:lnTo>
                    <a:pt x="11258423" y="0"/>
                  </a:lnTo>
                  <a:lnTo>
                    <a:pt x="0" y="0"/>
                  </a:lnTo>
                  <a:lnTo>
                    <a:pt x="0" y="5708269"/>
                  </a:lnTo>
                  <a:close/>
                </a:path>
              </a:pathLst>
            </a:custGeom>
            <a:ln w="50800">
              <a:solidFill>
                <a:srgbClr val="1281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1219200" y="1122317"/>
            <a:ext cx="9144000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0" i="0" dirty="0">
                <a:solidFill>
                  <a:srgbClr val="0F1115"/>
                </a:solidFill>
                <a:effectLst/>
                <a:latin typeface="Aptos" panose="020B0004020202020204" pitchFamily="34" charset="0"/>
              </a:rPr>
              <a:t>Базалий Татьяна Александровна</a:t>
            </a:r>
          </a:p>
          <a:p>
            <a:pPr algn="ctr"/>
            <a:r>
              <a:rPr lang="ru-RU" sz="2400" b="0" i="0" dirty="0">
                <a:solidFill>
                  <a:srgbClr val="0F1115"/>
                </a:solidFill>
                <a:effectLst/>
                <a:latin typeface="Aptos" panose="020B0004020202020204" pitchFamily="34" charset="0"/>
              </a:rPr>
              <a:t> МБОУ СОШ № 28 г. Уссурийска УГО</a:t>
            </a:r>
          </a:p>
          <a:p>
            <a:pPr algn="ctr"/>
            <a:endParaRPr lang="ru-RU" sz="2400" b="0" i="0" dirty="0">
              <a:solidFill>
                <a:srgbClr val="0F1115"/>
              </a:solidFill>
              <a:effectLst/>
              <a:latin typeface="Aptos" panose="020B0004020202020204" pitchFamily="34" charset="0"/>
            </a:endParaRPr>
          </a:p>
          <a:p>
            <a:pPr algn="r"/>
            <a:r>
              <a:rPr lang="ru-RU" sz="3200" b="1" i="0" dirty="0">
                <a:solidFill>
                  <a:srgbClr val="0F1115"/>
                </a:solidFill>
                <a:effectLst/>
                <a:latin typeface="Aptos" panose="020B0004020202020204" pitchFamily="34" charset="0"/>
                <a:cs typeface="MV Boli" panose="02000500030200090000" pitchFamily="2" charset="0"/>
              </a:rPr>
              <a:t>Тема итоговой работы:</a:t>
            </a:r>
            <a:r>
              <a:rPr lang="ru-RU" sz="3200" b="0" i="0" dirty="0">
                <a:solidFill>
                  <a:srgbClr val="0F1115"/>
                </a:solidFill>
                <a:effectLst/>
                <a:latin typeface="Aptos" panose="020B0004020202020204" pitchFamily="34" charset="0"/>
                <a:cs typeface="MV Boli" panose="02000500030200090000" pitchFamily="2" charset="0"/>
              </a:rPr>
              <a:t> </a:t>
            </a:r>
            <a:r>
              <a:rPr lang="ru-RU" sz="3200" b="0" i="1" dirty="0">
                <a:solidFill>
                  <a:srgbClr val="0F1115"/>
                </a:solidFill>
                <a:effectLst/>
                <a:latin typeface="Aptos" panose="020B0004020202020204" pitchFamily="34" charset="0"/>
                <a:cs typeface="MV Boli" panose="02000500030200090000" pitchFamily="2" charset="0"/>
              </a:rPr>
              <a:t>«Организация учебного исследования на уроках окружающего мира в </a:t>
            </a:r>
            <a:r>
              <a:rPr lang="ru-RU" sz="3200" i="1" dirty="0">
                <a:solidFill>
                  <a:srgbClr val="0F1115"/>
                </a:solidFill>
                <a:latin typeface="Aptos" panose="020B0004020202020204" pitchFamily="34" charset="0"/>
                <a:cs typeface="MV Boli" panose="02000500030200090000" pitchFamily="2" charset="0"/>
              </a:rPr>
              <a:t>3 классе</a:t>
            </a:r>
            <a:r>
              <a:rPr lang="ru-RU" sz="3200" b="0" i="1" dirty="0">
                <a:solidFill>
                  <a:srgbClr val="0F1115"/>
                </a:solidFill>
                <a:effectLst/>
                <a:latin typeface="Aptos" panose="020B0004020202020204" pitchFamily="34" charset="0"/>
                <a:cs typeface="MV Boli" panose="02000500030200090000" pitchFamily="2" charset="0"/>
              </a:rPr>
              <a:t>»</a:t>
            </a:r>
            <a:r>
              <a:rPr lang="ru-RU" sz="3200" b="0" i="0" dirty="0">
                <a:solidFill>
                  <a:srgbClr val="0F1115"/>
                </a:solidFill>
                <a:effectLst/>
                <a:latin typeface="Aptos" panose="020B0004020202020204" pitchFamily="34" charset="0"/>
                <a:cs typeface="MV Boli" panose="02000500030200090000" pitchFamily="2" charset="0"/>
              </a:rPr>
              <a:t> </a:t>
            </a:r>
          </a:p>
          <a:p>
            <a:pPr algn="l"/>
            <a:endParaRPr lang="ru-RU" b="0" i="0" dirty="0">
              <a:solidFill>
                <a:srgbClr val="0F1115"/>
              </a:solidFill>
              <a:effectLst/>
              <a:latin typeface="quote-cjk-patch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5DF4C8FD-708E-6123-1EE0-A49EE364A7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477" y="1066801"/>
            <a:ext cx="1734742" cy="12954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C75D98B6-65A9-8565-46AF-DCA579A9DCA7}"/>
              </a:ext>
            </a:extLst>
          </p:cNvPr>
          <p:cNvSpPr txBox="1"/>
          <p:nvPr/>
        </p:nvSpPr>
        <p:spPr>
          <a:xfrm>
            <a:off x="4006439" y="4887611"/>
            <a:ext cx="727210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i="0" dirty="0">
                <a:solidFill>
                  <a:srgbClr val="0F1115"/>
                </a:solidFill>
                <a:effectLst/>
                <a:latin typeface="quote-cjk-patch"/>
              </a:rPr>
              <a:t>ДПП ПК «Формирование научного мышления и познавательной активности средствами учебных предметов естественно-научной направленности в начальной школе»</a:t>
            </a:r>
            <a:endParaRPr lang="ru-RU" b="0" i="0" dirty="0">
              <a:solidFill>
                <a:srgbClr val="0F1115"/>
              </a:solidFill>
              <a:effectLst/>
              <a:latin typeface="quote-cjk-patch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B9CA82D1-4C6F-7837-E6B7-F46AB31B6626}"/>
              </a:ext>
            </a:extLst>
          </p:cNvPr>
          <p:cNvSpPr txBox="1"/>
          <p:nvPr/>
        </p:nvSpPr>
        <p:spPr>
          <a:xfrm>
            <a:off x="4724400" y="6172200"/>
            <a:ext cx="419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b="1" i="0">
                <a:solidFill>
                  <a:srgbClr val="0F1115"/>
                </a:solidFill>
                <a:effectLst/>
                <a:latin typeface="quote-cjk-patch"/>
              </a:rPr>
              <a:t>15 мая 2026 года, г. Владивосток</a:t>
            </a:r>
            <a:endParaRPr lang="ru-RU" b="1" i="0" dirty="0">
              <a:solidFill>
                <a:srgbClr val="0F1115"/>
              </a:solidFill>
              <a:effectLst/>
              <a:latin typeface="quote-cjk-patch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5000" y="644604"/>
            <a:ext cx="8991600" cy="1107996"/>
          </a:xfrm>
        </p:spPr>
        <p:txBody>
          <a:bodyPr/>
          <a:lstStyle/>
          <a:p>
            <a:pPr algn="ctr"/>
            <a:r>
              <a:rPr lang="ru-RU" sz="3600" dirty="0">
                <a:latin typeface="Aptos" panose="020B0004020202020204" pitchFamily="34" charset="0"/>
              </a:rPr>
              <a:t>А ты знаешь, что ты ешь? Капаешь </a:t>
            </a:r>
            <a:r>
              <a:rPr lang="ru-RU" sz="3600" dirty="0" smtClean="0">
                <a:latin typeface="Aptos" panose="020B0004020202020204" pitchFamily="34" charset="0"/>
              </a:rPr>
              <a:t>йод -  </a:t>
            </a:r>
            <a:r>
              <a:rPr lang="ru-RU" sz="3600" dirty="0">
                <a:latin typeface="Aptos" panose="020B0004020202020204" pitchFamily="34" charset="0"/>
              </a:rPr>
              <a:t>получаешь ответ!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38200" y="1905000"/>
            <a:ext cx="9906000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1" algn="ctr"/>
            <a:r>
              <a:rPr lang="ru-RU" sz="3200" b="0" i="1" dirty="0">
                <a:solidFill>
                  <a:srgbClr val="0F1115"/>
                </a:solidFill>
                <a:effectLst/>
                <a:latin typeface="Aptos" panose="020B0004020202020204" pitchFamily="34" charset="0"/>
              </a:rPr>
              <a:t>«75% россиян считают, что правильное питание – это </a:t>
            </a:r>
            <a:r>
              <a:rPr lang="ru-RU" sz="3200" b="1" i="1" dirty="0">
                <a:solidFill>
                  <a:srgbClr val="0F1115"/>
                </a:solidFill>
                <a:effectLst/>
                <a:latin typeface="Aptos" panose="020B0004020202020204" pitchFamily="34" charset="0"/>
              </a:rPr>
              <a:t>основная</a:t>
            </a:r>
            <a:r>
              <a:rPr lang="ru-RU" sz="3200" b="0" i="1" dirty="0">
                <a:solidFill>
                  <a:srgbClr val="0F1115"/>
                </a:solidFill>
                <a:effectLst/>
                <a:latin typeface="Aptos" panose="020B0004020202020204" pitchFamily="34" charset="0"/>
              </a:rPr>
              <a:t> составляющая здорового образа жизни!»</a:t>
            </a:r>
          </a:p>
          <a:p>
            <a:pPr marL="457200" lvl="1" algn="ctr"/>
            <a:endParaRPr lang="ru-RU" sz="3200" i="1" dirty="0">
              <a:solidFill>
                <a:srgbClr val="0F1115"/>
              </a:solidFill>
              <a:latin typeface="Aptos" panose="020B0004020202020204" pitchFamily="34" charset="0"/>
            </a:endParaRPr>
          </a:p>
          <a:p>
            <a:pPr marL="457200" lvl="1" algn="ctr"/>
            <a:endParaRPr lang="ru-RU" sz="3200" b="0" i="0" dirty="0">
              <a:solidFill>
                <a:srgbClr val="0F1115"/>
              </a:solidFill>
              <a:effectLst/>
              <a:latin typeface="Aptos" panose="020B0004020202020204" pitchFamily="34" charset="0"/>
            </a:endParaRPr>
          </a:p>
          <a:p>
            <a:pPr algn="ctr"/>
            <a:r>
              <a:rPr lang="ru-RU" sz="2000" b="1" i="0" dirty="0">
                <a:solidFill>
                  <a:srgbClr val="0F1115"/>
                </a:solidFill>
                <a:effectLst/>
                <a:latin typeface="Aptos Display" panose="020B0004020202020204" pitchFamily="34" charset="0"/>
              </a:rPr>
              <a:t>Вы получите:</a:t>
            </a:r>
          </a:p>
          <a:p>
            <a:pPr algn="ctr">
              <a:buFont typeface="+mj-lt"/>
              <a:buAutoNum type="arabicPeriod"/>
            </a:pPr>
            <a:r>
              <a:rPr lang="ru-RU" sz="2000" b="1" dirty="0">
                <a:solidFill>
                  <a:srgbClr val="0F1115"/>
                </a:solidFill>
                <a:latin typeface="Aptos Display" panose="020B0004020202020204" pitchFamily="34" charset="0"/>
              </a:rPr>
              <a:t>Фрагмент урока-исследования.</a:t>
            </a:r>
            <a:endParaRPr lang="ru-RU" sz="2000" b="1" i="0" dirty="0">
              <a:solidFill>
                <a:srgbClr val="0F1115"/>
              </a:solidFill>
              <a:effectLst/>
              <a:latin typeface="Aptos Display" panose="020B0004020202020204" pitchFamily="34" charset="0"/>
            </a:endParaRPr>
          </a:p>
          <a:p>
            <a:pPr algn="ctr">
              <a:buFont typeface="+mj-lt"/>
              <a:buAutoNum type="arabicPeriod"/>
            </a:pPr>
            <a:r>
              <a:rPr lang="ru-RU" sz="2000" b="1" dirty="0">
                <a:solidFill>
                  <a:srgbClr val="0F1115"/>
                </a:solidFill>
                <a:latin typeface="Aptos Display" panose="020B0004020202020204" pitchFamily="34" charset="0"/>
              </a:rPr>
              <a:t> Сможете проверить наличие или отсутствие крахмала </a:t>
            </a:r>
          </a:p>
          <a:p>
            <a:pPr algn="ctr"/>
            <a:r>
              <a:rPr lang="ru-RU" sz="2000" b="1" dirty="0">
                <a:solidFill>
                  <a:srgbClr val="0F1115"/>
                </a:solidFill>
                <a:latin typeface="Aptos Display" panose="020B0004020202020204" pitchFamily="34" charset="0"/>
              </a:rPr>
              <a:t>в любимых  продуктах.</a:t>
            </a:r>
            <a:endParaRPr lang="ru-RU" sz="2000" b="0" i="0" dirty="0">
              <a:solidFill>
                <a:srgbClr val="0F1115"/>
              </a:solidFill>
              <a:effectLst/>
              <a:latin typeface="Aptos Display" panose="020B0004020202020204" pitchFamily="34" charset="0"/>
            </a:endParaRPr>
          </a:p>
          <a:p>
            <a:pPr algn="ctr"/>
            <a:endParaRPr lang="ru-RU" b="0" i="0" dirty="0">
              <a:solidFill>
                <a:srgbClr val="0F1115"/>
              </a:solidFill>
              <a:effectLst/>
              <a:latin typeface="quote-cjk-patch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2BE13661-D965-B885-C772-20BB908AA2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3259476"/>
            <a:ext cx="1981200" cy="3329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1128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3400" y="762000"/>
            <a:ext cx="1050328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F1115"/>
                </a:solidFill>
                <a:effectLst/>
                <a:latin typeface="Aptos" panose="020B0004020202020204" pitchFamily="34" charset="0"/>
              </a:rPr>
              <a:t>Краткое описание работы</a:t>
            </a:r>
          </a:p>
          <a:p>
            <a:pPr algn="ctr"/>
            <a:endParaRPr lang="ru-RU" sz="2000" b="1" dirty="0">
              <a:solidFill>
                <a:srgbClr val="0F1115"/>
              </a:solidFill>
              <a:effectLst/>
              <a:latin typeface="Aptos" panose="020B0004020202020204" pitchFamily="34" charset="0"/>
            </a:endParaRPr>
          </a:p>
          <a:p>
            <a:pPr algn="l"/>
            <a:r>
              <a:rPr lang="ru-RU" sz="2000" b="1" i="0" dirty="0">
                <a:solidFill>
                  <a:srgbClr val="0F1115"/>
                </a:solidFill>
                <a:effectLst/>
                <a:latin typeface="Aptos" panose="020B0004020202020204" pitchFamily="34" charset="0"/>
              </a:rPr>
              <a:t>Для кого:</a:t>
            </a:r>
            <a:r>
              <a:rPr lang="ru-RU" sz="2000" b="0" i="0" dirty="0">
                <a:solidFill>
                  <a:srgbClr val="0F1115"/>
                </a:solidFill>
                <a:effectLst/>
                <a:latin typeface="Aptos" panose="020B0004020202020204" pitchFamily="34" charset="0"/>
              </a:rPr>
              <a:t> Учащихся 3 класса, общеобразовательн</a:t>
            </a:r>
            <a:r>
              <a:rPr lang="ru-RU" sz="2000" dirty="0">
                <a:solidFill>
                  <a:srgbClr val="0F1115"/>
                </a:solidFill>
                <a:latin typeface="Aptos" panose="020B0004020202020204" pitchFamily="34" charset="0"/>
              </a:rPr>
              <a:t>ых</a:t>
            </a:r>
            <a:r>
              <a:rPr lang="ru-RU" sz="2000" b="0" i="0" dirty="0">
                <a:solidFill>
                  <a:srgbClr val="0F1115"/>
                </a:solidFill>
                <a:effectLst/>
                <a:latin typeface="Aptos" panose="020B0004020202020204" pitchFamily="34" charset="0"/>
              </a:rPr>
              <a:t> школ. </a:t>
            </a:r>
          </a:p>
          <a:p>
            <a:pPr algn="l"/>
            <a:endParaRPr lang="ru-RU" sz="2000" b="0" i="0" dirty="0">
              <a:solidFill>
                <a:srgbClr val="0F1115"/>
              </a:solidFill>
              <a:effectLst/>
              <a:latin typeface="Aptos" panose="020B0004020202020204" pitchFamily="3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2000" b="1" i="0" dirty="0">
                <a:solidFill>
                  <a:srgbClr val="0F1115"/>
                </a:solidFill>
                <a:effectLst/>
                <a:latin typeface="Aptos" panose="020B0004020202020204" pitchFamily="34" charset="0"/>
              </a:rPr>
              <a:t>Цель (педагогическая):</a:t>
            </a:r>
            <a:r>
              <a:rPr lang="ru-RU" sz="2000" b="0" i="0" dirty="0">
                <a:solidFill>
                  <a:srgbClr val="0F1115"/>
                </a:solidFill>
                <a:effectLst/>
                <a:latin typeface="Aptos" panose="020B0004020202020204" pitchFamily="34" charset="0"/>
              </a:rPr>
              <a:t> Создать условия для формирования у учащихся навыков постановки гипотез, анализа информации через учебное исследование по теме «Разнообразие веществ»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ru-RU" sz="2000" b="0" i="0" dirty="0">
              <a:solidFill>
                <a:srgbClr val="0F1115"/>
              </a:solidFill>
              <a:effectLst/>
              <a:latin typeface="Aptos" panose="020B0004020202020204" pitchFamily="3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2000" b="1" i="0" dirty="0">
                <a:solidFill>
                  <a:srgbClr val="0F1115"/>
                </a:solidFill>
                <a:effectLst/>
                <a:latin typeface="Aptos" panose="020B0004020202020204" pitchFamily="34" charset="0"/>
              </a:rPr>
              <a:t>Что:</a:t>
            </a:r>
            <a:r>
              <a:rPr lang="ru-RU" sz="2000" b="0" i="0" dirty="0">
                <a:solidFill>
                  <a:srgbClr val="0F1115"/>
                </a:solidFill>
                <a:effectLst/>
                <a:latin typeface="Aptos" panose="020B0004020202020204" pitchFamily="34" charset="0"/>
              </a:rPr>
              <a:t> Тема учебного исследования </a:t>
            </a:r>
            <a:r>
              <a:rPr lang="ru-RU" sz="2000" dirty="0">
                <a:solidFill>
                  <a:srgbClr val="0F1115"/>
                </a:solidFill>
                <a:latin typeface="Aptos" panose="020B0004020202020204" pitchFamily="34" charset="0"/>
              </a:rPr>
              <a:t> «Сод</a:t>
            </a:r>
            <a:r>
              <a:rPr lang="ru-RU" sz="2000" b="0" i="1" dirty="0">
                <a:solidFill>
                  <a:srgbClr val="0F1115"/>
                </a:solidFill>
                <a:effectLst/>
                <a:latin typeface="Aptos" panose="020B0004020202020204" pitchFamily="34" charset="0"/>
              </a:rPr>
              <a:t>ержание крахмала в продуктах питания»</a:t>
            </a:r>
            <a:r>
              <a:rPr lang="ru-RU" sz="2000" b="0" i="0" dirty="0">
                <a:solidFill>
                  <a:srgbClr val="0F1115"/>
                </a:solidFill>
                <a:effectLst/>
                <a:latin typeface="Aptos" panose="020B0004020202020204" pitchFamily="34" charset="0"/>
              </a:rPr>
              <a:t>.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ru-RU" sz="2000" b="0" i="0" dirty="0">
              <a:solidFill>
                <a:srgbClr val="0F1115"/>
              </a:solidFill>
              <a:effectLst/>
              <a:latin typeface="Aptos" panose="020B0004020202020204" pitchFamily="3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2000" b="1" i="0" dirty="0">
                <a:solidFill>
                  <a:srgbClr val="0F1115"/>
                </a:solidFill>
                <a:effectLst/>
                <a:latin typeface="Aptos" panose="020B0004020202020204" pitchFamily="34" charset="0"/>
              </a:rPr>
              <a:t>Как (сроки и формат):</a:t>
            </a:r>
            <a:endParaRPr lang="ru-RU" sz="2000" b="0" i="0" dirty="0">
              <a:solidFill>
                <a:srgbClr val="0F1115"/>
              </a:solidFill>
              <a:effectLst/>
              <a:latin typeface="Aptos" panose="020B0004020202020204" pitchFamily="34" charset="0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sz="2000" b="0" i="1" dirty="0">
                <a:solidFill>
                  <a:srgbClr val="0F1115"/>
                </a:solidFill>
                <a:effectLst/>
                <a:latin typeface="Aptos" panose="020B0004020202020204" pitchFamily="34" charset="0"/>
              </a:rPr>
              <a:t>Длительность:</a:t>
            </a:r>
            <a:r>
              <a:rPr lang="ru-RU" sz="2000" b="0" i="0" dirty="0">
                <a:solidFill>
                  <a:srgbClr val="0F1115"/>
                </a:solidFill>
                <a:effectLst/>
                <a:latin typeface="Aptos" panose="020B0004020202020204" pitchFamily="34" charset="0"/>
              </a:rPr>
              <a:t> 1 урок.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sz="2000" b="0" i="1" dirty="0">
                <a:solidFill>
                  <a:srgbClr val="0F1115"/>
                </a:solidFill>
                <a:effectLst/>
                <a:latin typeface="Aptos" panose="020B0004020202020204" pitchFamily="34" charset="0"/>
              </a:rPr>
              <a:t>Форма:</a:t>
            </a:r>
            <a:r>
              <a:rPr lang="ru-RU" sz="2000" b="0" i="0" dirty="0">
                <a:solidFill>
                  <a:srgbClr val="0F1115"/>
                </a:solidFill>
                <a:effectLst/>
                <a:latin typeface="Aptos" panose="020B0004020202020204" pitchFamily="34" charset="0"/>
              </a:rPr>
              <a:t> Микро-исследование.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endParaRPr lang="ru-RU" sz="2000" b="0" i="0" dirty="0">
              <a:solidFill>
                <a:srgbClr val="0F1115"/>
              </a:solidFill>
              <a:effectLst/>
              <a:latin typeface="Aptos" panose="020B0004020202020204" pitchFamily="3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2000" b="1" i="0" dirty="0">
                <a:solidFill>
                  <a:srgbClr val="0F1115"/>
                </a:solidFill>
                <a:effectLst/>
                <a:latin typeface="Aptos" panose="020B0004020202020204" pitchFamily="34" charset="0"/>
              </a:rPr>
              <a:t>Актуальность: </a:t>
            </a:r>
            <a:r>
              <a:rPr lang="ru-RU" sz="2000" i="0" dirty="0">
                <a:solidFill>
                  <a:srgbClr val="0F1115"/>
                </a:solidFill>
                <a:effectLst/>
                <a:latin typeface="Aptos" panose="020B0004020202020204" pitchFamily="34" charset="0"/>
              </a:rPr>
              <a:t>Умение выдвигать гипотезы и проверять их. </a:t>
            </a:r>
            <a:endParaRPr lang="ru-RU" sz="2000" b="0" i="0" dirty="0">
              <a:solidFill>
                <a:srgbClr val="0F1115"/>
              </a:solidFill>
              <a:effectLst/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57400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xmlns="" id="{6071E264-4CF5-B489-5222-8CC664647F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8902104"/>
              </p:ext>
            </p:extLst>
          </p:nvPr>
        </p:nvGraphicFramePr>
        <p:xfrm>
          <a:off x="609600" y="914400"/>
          <a:ext cx="11049000" cy="45719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4500">
                  <a:extLst>
                    <a:ext uri="{9D8B030D-6E8A-4147-A177-3AD203B41FA5}">
                      <a16:colId xmlns:a16="http://schemas.microsoft.com/office/drawing/2014/main" xmlns="" val="959724186"/>
                    </a:ext>
                  </a:extLst>
                </a:gridCol>
                <a:gridCol w="5524500">
                  <a:extLst>
                    <a:ext uri="{9D8B030D-6E8A-4147-A177-3AD203B41FA5}">
                      <a16:colId xmlns:a16="http://schemas.microsoft.com/office/drawing/2014/main" xmlns="" val="3771755026"/>
                    </a:ext>
                  </a:extLst>
                </a:gridCol>
              </a:tblGrid>
              <a:tr h="597059">
                <a:tc gridSpan="2">
                  <a:txBody>
                    <a:bodyPr/>
                    <a:lstStyle/>
                    <a:p>
                      <a:pPr algn="ctr"/>
                      <a:r>
                        <a:rPr lang="ru-RU" sz="2800" b="1" dirty="0">
                          <a:solidFill>
                            <a:srgbClr val="0F1115"/>
                          </a:solidFill>
                          <a:effectLst/>
                          <a:latin typeface="Aptos" panose="020B0004020202020204" pitchFamily="34" charset="0"/>
                        </a:rPr>
                        <a:t>Приёмы и Техники</a:t>
                      </a:r>
                      <a:endParaRPr lang="ru-RU" sz="2800" dirty="0">
                        <a:latin typeface="Aptos" panose="020B00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84136597"/>
                  </a:ext>
                </a:extLst>
              </a:tr>
              <a:tr h="1472200">
                <a:tc>
                  <a:txBody>
                    <a:bodyPr/>
                    <a:lstStyle/>
                    <a:p>
                      <a:r>
                        <a:rPr lang="ru-RU" b="1" i="0" dirty="0">
                          <a:solidFill>
                            <a:srgbClr val="0F1115"/>
                          </a:solidFill>
                          <a:effectLst/>
                          <a:latin typeface="Aptos" panose="020B0004020202020204" pitchFamily="34" charset="0"/>
                        </a:rPr>
                        <a:t>Приём создания учебной проблемы</a:t>
                      </a:r>
                      <a:endParaRPr lang="ru-RU" dirty="0">
                        <a:latin typeface="Aptos" panose="020B00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Aptos" panose="020B0004020202020204" pitchFamily="34" charset="0"/>
                        </a:rPr>
                        <a:t>Удивление </a:t>
                      </a:r>
                    </a:p>
                    <a:p>
                      <a:endParaRPr lang="ru-RU" dirty="0">
                        <a:latin typeface="Aptos" panose="020B0004020202020204" pitchFamily="34" charset="0"/>
                      </a:endParaRPr>
                    </a:p>
                    <a:p>
                      <a:r>
                        <a:rPr lang="ru-RU" dirty="0">
                          <a:latin typeface="Aptos" panose="020B0004020202020204" pitchFamily="34" charset="0"/>
                        </a:rPr>
                        <a:t>Проблемный вопрос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26639011"/>
                  </a:ext>
                </a:extLst>
              </a:tr>
              <a:tr h="1472200">
                <a:tc>
                  <a:txBody>
                    <a:bodyPr/>
                    <a:lstStyle/>
                    <a:p>
                      <a:r>
                        <a:rPr lang="ru-RU" b="1" i="0" dirty="0">
                          <a:solidFill>
                            <a:srgbClr val="0F1115"/>
                          </a:solidFill>
                          <a:effectLst/>
                          <a:latin typeface="Aptos" panose="020B0004020202020204" pitchFamily="34" charset="0"/>
                        </a:rPr>
                        <a:t>Приёмы работы с гипотезой</a:t>
                      </a:r>
                      <a:endParaRPr lang="ru-RU" dirty="0">
                        <a:latin typeface="Aptos" panose="020B00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Aptos" panose="020B0004020202020204" pitchFamily="34" charset="0"/>
                        </a:rPr>
                        <a:t>Предположение по ключевым словам (крахмал, продукты питания)</a:t>
                      </a:r>
                    </a:p>
                    <a:p>
                      <a:r>
                        <a:rPr lang="ru-RU" dirty="0">
                          <a:latin typeface="Aptos" panose="020B0004020202020204" pitchFamily="34" charset="0"/>
                        </a:rPr>
                        <a:t>Мозговой штурм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01479306"/>
                  </a:ext>
                </a:extLst>
              </a:tr>
              <a:tr h="1030540">
                <a:tc>
                  <a:txBody>
                    <a:bodyPr/>
                    <a:lstStyle/>
                    <a:p>
                      <a:r>
                        <a:rPr lang="ru-RU" b="1" i="0" dirty="0">
                          <a:solidFill>
                            <a:srgbClr val="0F1115"/>
                          </a:solidFill>
                          <a:effectLst/>
                          <a:latin typeface="Aptos" panose="020B0004020202020204" pitchFamily="34" charset="0"/>
                        </a:rPr>
                        <a:t>Техники сбора данных </a:t>
                      </a:r>
                      <a:endParaRPr lang="ru-RU" dirty="0">
                        <a:latin typeface="Aptos" panose="020B00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Aptos" panose="020B0004020202020204" pitchFamily="34" charset="0"/>
                        </a:rPr>
                        <a:t>Прогноз (свои предположения), экспресс-опыт (результат)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976189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30622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00200" y="228600"/>
            <a:ext cx="10972800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0" dirty="0">
                <a:solidFill>
                  <a:srgbClr val="0F1115"/>
                </a:solidFill>
                <a:effectLst/>
                <a:latin typeface="Aptos" panose="020B0004020202020204" pitchFamily="34" charset="0"/>
              </a:rPr>
              <a:t>Формы работы на этапах исследования:</a:t>
            </a:r>
            <a:endParaRPr lang="ru-RU" sz="2400" b="0" i="0" dirty="0">
              <a:solidFill>
                <a:srgbClr val="0F1115"/>
              </a:solidFill>
              <a:effectLst/>
              <a:latin typeface="Aptos" panose="020B0004020202020204" pitchFamily="34" charset="0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sz="2000" b="1" i="1" dirty="0">
                <a:solidFill>
                  <a:srgbClr val="0F1115"/>
                </a:solidFill>
                <a:effectLst/>
                <a:latin typeface="Aptos" panose="020B0004020202020204" pitchFamily="34" charset="0"/>
              </a:rPr>
              <a:t>Постановка проблемы: </a:t>
            </a:r>
          </a:p>
          <a:p>
            <a:pPr marL="742950" lvl="1" indent="-285750" algn="l">
              <a:buFont typeface="Wingdings" panose="05000000000000000000" pitchFamily="2" charset="2"/>
              <a:buChar char="Ø"/>
            </a:pPr>
            <a:r>
              <a:rPr lang="ru-RU" b="0" i="0" dirty="0">
                <a:solidFill>
                  <a:srgbClr val="0F1115"/>
                </a:solidFill>
                <a:effectLst/>
                <a:latin typeface="Aptos" panose="020B0004020202020204" pitchFamily="34" charset="0"/>
              </a:rPr>
              <a:t>Удивление (</a:t>
            </a:r>
            <a:r>
              <a:rPr lang="ru-RU" dirty="0">
                <a:latin typeface="Aptos" panose="020B0004020202020204" pitchFamily="34" charset="0"/>
              </a:rPr>
              <a:t>Для правильного питания нужны углеводы, тогда почему нельзя много сладкого и мучного?)</a:t>
            </a:r>
            <a:r>
              <a:rPr lang="ru-RU" b="0" i="0" dirty="0">
                <a:solidFill>
                  <a:srgbClr val="0F1115"/>
                </a:solidFill>
                <a:effectLst/>
                <a:latin typeface="Aptos" panose="020B0004020202020204" pitchFamily="34" charset="0"/>
              </a:rPr>
              <a:t> </a:t>
            </a:r>
          </a:p>
          <a:p>
            <a:pPr marL="742950" lvl="1" indent="-285750" algn="l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F1115"/>
                </a:solidFill>
                <a:latin typeface="Aptos" panose="020B0004020202020204" pitchFamily="34" charset="0"/>
              </a:rPr>
              <a:t>П</a:t>
            </a:r>
            <a:r>
              <a:rPr lang="ru-RU" b="0" i="0" dirty="0">
                <a:solidFill>
                  <a:srgbClr val="0F1115"/>
                </a:solidFill>
                <a:effectLst/>
                <a:latin typeface="Aptos" panose="020B0004020202020204" pitchFamily="34" charset="0"/>
              </a:rPr>
              <a:t>остановка проблемного вопроса </a:t>
            </a:r>
            <a:r>
              <a:rPr lang="ru-RU" dirty="0">
                <a:latin typeface="Aptos" panose="020B0004020202020204" pitchFamily="34" charset="0"/>
              </a:rPr>
              <a:t>(Как </a:t>
            </a:r>
            <a:r>
              <a:rPr lang="ru-RU" dirty="0" smtClean="0">
                <a:latin typeface="Aptos" panose="020B0004020202020204" pitchFamily="34" charset="0"/>
              </a:rPr>
              <a:t>узнать, </a:t>
            </a:r>
            <a:r>
              <a:rPr lang="ru-RU" dirty="0">
                <a:latin typeface="Aptos" panose="020B0004020202020204" pitchFamily="34" charset="0"/>
              </a:rPr>
              <a:t>есть ли крахмал в продуктах? В каких продуктах крахмала больше?)</a:t>
            </a:r>
            <a:r>
              <a:rPr lang="ru-RU" b="0" i="0" dirty="0">
                <a:solidFill>
                  <a:srgbClr val="0F1115"/>
                </a:solidFill>
                <a:effectLst/>
                <a:latin typeface="Aptos" panose="020B0004020202020204" pitchFamily="34" charset="0"/>
              </a:rPr>
              <a:t>.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sz="2000" b="1" i="1" dirty="0">
                <a:solidFill>
                  <a:srgbClr val="0F1115"/>
                </a:solidFill>
                <a:effectLst/>
                <a:latin typeface="Aptos" panose="020B0004020202020204" pitchFamily="34" charset="0"/>
              </a:rPr>
              <a:t>Выдвижение гипотез:</a:t>
            </a:r>
            <a:r>
              <a:rPr lang="ru-RU" sz="2000" b="1" i="0" dirty="0">
                <a:solidFill>
                  <a:srgbClr val="0F1115"/>
                </a:solidFill>
                <a:effectLst/>
                <a:latin typeface="Aptos" panose="020B0004020202020204" pitchFamily="34" charset="0"/>
              </a:rPr>
              <a:t> </a:t>
            </a:r>
          </a:p>
          <a:p>
            <a:pPr marL="742950" lvl="1" indent="-285750" algn="l">
              <a:buFont typeface="Wingdings" panose="05000000000000000000" pitchFamily="2" charset="2"/>
              <a:buChar char="Ø"/>
            </a:pPr>
            <a:r>
              <a:rPr lang="ru-RU" b="0" i="0" dirty="0">
                <a:solidFill>
                  <a:srgbClr val="0F1115"/>
                </a:solidFill>
                <a:effectLst/>
                <a:latin typeface="Aptos" panose="020B0004020202020204" pitchFamily="34" charset="0"/>
              </a:rPr>
              <a:t>Крахмал находится во всех продуктах.</a:t>
            </a:r>
          </a:p>
          <a:p>
            <a:pPr marL="742950" lvl="1" indent="-285750" algn="l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F1115"/>
                </a:solidFill>
                <a:latin typeface="Aptos" panose="020B0004020202020204" pitchFamily="34" charset="0"/>
              </a:rPr>
              <a:t>Есть продукты, в которых много крахмала, а есть в, которых мало.</a:t>
            </a:r>
            <a:endParaRPr lang="ru-RU" b="0" i="0" dirty="0">
              <a:solidFill>
                <a:srgbClr val="0F1115"/>
              </a:solidFill>
              <a:effectLst/>
              <a:latin typeface="Aptos" panose="020B0004020202020204" pitchFamily="34" charset="0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sz="2000" b="1" i="1" dirty="0">
                <a:solidFill>
                  <a:srgbClr val="0F1115"/>
                </a:solidFill>
                <a:effectLst/>
                <a:latin typeface="Aptos" panose="020B0004020202020204" pitchFamily="34" charset="0"/>
              </a:rPr>
              <a:t>Сбор и анализ данных:</a:t>
            </a:r>
            <a:r>
              <a:rPr lang="ru-RU" sz="2000" b="1" i="0" dirty="0">
                <a:solidFill>
                  <a:srgbClr val="0F1115"/>
                </a:solidFill>
                <a:effectLst/>
                <a:latin typeface="Aptos" panose="020B0004020202020204" pitchFamily="34" charset="0"/>
              </a:rPr>
              <a:t> </a:t>
            </a:r>
            <a:r>
              <a:rPr lang="ru-RU" sz="2000" dirty="0">
                <a:solidFill>
                  <a:srgbClr val="0F1115"/>
                </a:solidFill>
                <a:latin typeface="Aptos" panose="020B0004020202020204" pitchFamily="34" charset="0"/>
              </a:rPr>
              <a:t>лист исследователя (таблица)</a:t>
            </a:r>
            <a:r>
              <a:rPr lang="ru-RU" b="0" i="0" dirty="0">
                <a:solidFill>
                  <a:srgbClr val="0F1115"/>
                </a:solidFill>
                <a:effectLst/>
                <a:latin typeface="Aptos" panose="020B0004020202020204" pitchFamily="34" charset="0"/>
              </a:rPr>
              <a:t>, экспресс-опыт  + сверка.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sz="2000" b="1" i="1" dirty="0">
                <a:solidFill>
                  <a:srgbClr val="0F1115"/>
                </a:solidFill>
                <a:effectLst/>
                <a:latin typeface="Aptos" panose="020B0004020202020204" pitchFamily="34" charset="0"/>
              </a:rPr>
              <a:t>Представление результата:</a:t>
            </a:r>
            <a:r>
              <a:rPr lang="ru-RU" sz="2000" b="1" i="0" dirty="0">
                <a:solidFill>
                  <a:srgbClr val="0F1115"/>
                </a:solidFill>
                <a:effectLst/>
                <a:latin typeface="Aptos" panose="020B0004020202020204" pitchFamily="34" charset="0"/>
              </a:rPr>
              <a:t> </a:t>
            </a:r>
            <a:r>
              <a:rPr lang="ru-RU" b="0" i="0" dirty="0">
                <a:solidFill>
                  <a:srgbClr val="0F1115"/>
                </a:solidFill>
                <a:effectLst/>
                <a:latin typeface="Aptos" panose="020B0004020202020204" pitchFamily="34" charset="0"/>
              </a:rPr>
              <a:t>письменный отчёт.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sz="2000" b="1" i="0" dirty="0">
                <a:solidFill>
                  <a:srgbClr val="0F1115"/>
                </a:solidFill>
                <a:effectLst/>
                <a:latin typeface="Aptos" panose="020B0004020202020204" pitchFamily="34" charset="0"/>
              </a:rPr>
              <a:t>Инструменты (шаблоны), которые выдавали на курсе: </a:t>
            </a:r>
            <a:r>
              <a:rPr lang="ru-RU" i="0" dirty="0">
                <a:solidFill>
                  <a:srgbClr val="0F1115"/>
                </a:solidFill>
                <a:effectLst/>
                <a:latin typeface="Aptos" panose="020B0004020202020204" pitchFamily="34" charset="0"/>
              </a:rPr>
              <a:t>таблица, йод, ватная палочка, набор продуктов (картофель, батон, яблоко, огурец, рис), шаблон отчёта (вывод).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xmlns="" id="{CD97E0AD-C5F7-A407-FA80-D5CF4E3E34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5806639"/>
              </p:ext>
            </p:extLst>
          </p:nvPr>
        </p:nvGraphicFramePr>
        <p:xfrm>
          <a:off x="4724400" y="4267200"/>
          <a:ext cx="4424045" cy="2346885"/>
        </p:xfrm>
        <a:graphic>
          <a:graphicData uri="http://schemas.openxmlformats.org/drawingml/2006/table">
            <a:tbl>
              <a:tblPr firstRow="1" firstCol="1" bandRow="1"/>
              <a:tblGrid>
                <a:gridCol w="947681">
                  <a:extLst>
                    <a:ext uri="{9D8B030D-6E8A-4147-A177-3AD203B41FA5}">
                      <a16:colId xmlns:a16="http://schemas.microsoft.com/office/drawing/2014/main" xmlns="" val="1166444223"/>
                    </a:ext>
                  </a:extLst>
                </a:gridCol>
                <a:gridCol w="1006870">
                  <a:extLst>
                    <a:ext uri="{9D8B030D-6E8A-4147-A177-3AD203B41FA5}">
                      <a16:colId xmlns:a16="http://schemas.microsoft.com/office/drawing/2014/main" xmlns="" val="2158399825"/>
                    </a:ext>
                  </a:extLst>
                </a:gridCol>
                <a:gridCol w="1212058">
                  <a:extLst>
                    <a:ext uri="{9D8B030D-6E8A-4147-A177-3AD203B41FA5}">
                      <a16:colId xmlns:a16="http://schemas.microsoft.com/office/drawing/2014/main" xmlns="" val="81962846"/>
                    </a:ext>
                  </a:extLst>
                </a:gridCol>
                <a:gridCol w="1257436">
                  <a:extLst>
                    <a:ext uri="{9D8B030D-6E8A-4147-A177-3AD203B41FA5}">
                      <a16:colId xmlns:a16="http://schemas.microsoft.com/office/drawing/2014/main" xmlns="" val="2594968516"/>
                    </a:ext>
                  </a:extLst>
                </a:gridCol>
              </a:tblGrid>
              <a:tr h="213323">
                <a:tc gridSpan="4">
                  <a:txBody>
                    <a:bodyPr/>
                    <a:lstStyle/>
                    <a:p>
                      <a:pPr algn="ctr">
                        <a:spcAft>
                          <a:spcPts val="800"/>
                        </a:spcAft>
                        <a:buNone/>
                      </a:pPr>
                      <a:r>
                        <a:rPr lang="ru-RU" sz="1400" b="1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Лист исследователя</a:t>
                      </a:r>
                      <a:endParaRPr lang="ru-RU" sz="14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93689856"/>
                  </a:ext>
                </a:extLst>
              </a:tr>
              <a:tr h="853291"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Продукт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Прогноз: посинеет? (да или нет)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Результат: цвет после йода (можно нарисовать)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Вывод: крахмала (много или мало)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897460930"/>
                  </a:ext>
                </a:extLst>
              </a:tr>
              <a:tr h="426645"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картофель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280643985"/>
                  </a:ext>
                </a:extLst>
              </a:tr>
              <a:tr h="213323"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батон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137348842"/>
                  </a:ext>
                </a:extLst>
              </a:tr>
              <a:tr h="213323"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яблоко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405511130"/>
                  </a:ext>
                </a:extLst>
              </a:tr>
              <a:tr h="213323"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огурец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283080015"/>
                  </a:ext>
                </a:extLst>
              </a:tr>
              <a:tr h="213323"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рис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993720705"/>
                  </a:ext>
                </a:extLst>
              </a:tr>
            </a:tbl>
          </a:graphicData>
        </a:graphic>
      </p:graphicFrame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xmlns="" id="{EA3E9E72-6BD2-7A0E-A7EE-64FE68BE7F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7628535"/>
              </p:ext>
            </p:extLst>
          </p:nvPr>
        </p:nvGraphicFramePr>
        <p:xfrm>
          <a:off x="152400" y="3733800"/>
          <a:ext cx="2157095" cy="3088640"/>
        </p:xfrm>
        <a:graphic>
          <a:graphicData uri="http://schemas.openxmlformats.org/drawingml/2006/table">
            <a:tbl>
              <a:tblPr firstRow="1" firstCol="1" bandRow="1"/>
              <a:tblGrid>
                <a:gridCol w="2157095">
                  <a:extLst>
                    <a:ext uri="{9D8B030D-6E8A-4147-A177-3AD203B41FA5}">
                      <a16:colId xmlns:a16="http://schemas.microsoft.com/office/drawing/2014/main" xmlns="" val="146024549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800"/>
                        </a:spcAft>
                        <a:buNone/>
                      </a:pPr>
                      <a:r>
                        <a:rPr lang="ru-RU" sz="1400" b="1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Отчёт</a:t>
                      </a:r>
                      <a:r>
                        <a:rPr lang="ru-RU" sz="14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 исследовал (а) _________ продуктов. Крахмал нашёл ((а) в ______ из них. Больше всего крахмала оказалось в __________________, а меньше всего в ____________. Я не ожидал (а), что посинеет ____________. Теперь я знаю, что крахмал находится _________________.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6520091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48796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9583105"/>
              </p:ext>
            </p:extLst>
          </p:nvPr>
        </p:nvGraphicFramePr>
        <p:xfrm>
          <a:off x="762000" y="1371600"/>
          <a:ext cx="9906000" cy="2682240"/>
        </p:xfrm>
        <a:graphic>
          <a:graphicData uri="http://schemas.openxmlformats.org/drawingml/2006/table">
            <a:tbl>
              <a:tblPr/>
              <a:tblGrid>
                <a:gridCol w="4953000">
                  <a:extLst>
                    <a:ext uri="{9D8B030D-6E8A-4147-A177-3AD203B41FA5}">
                      <a16:colId xmlns:a16="http://schemas.microsoft.com/office/drawing/2014/main" xmlns="" val="151223135"/>
                    </a:ext>
                  </a:extLst>
                </a:gridCol>
                <a:gridCol w="4953000">
                  <a:extLst>
                    <a:ext uri="{9D8B030D-6E8A-4147-A177-3AD203B41FA5}">
                      <a16:colId xmlns:a16="http://schemas.microsoft.com/office/drawing/2014/main" xmlns="" val="24771836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ru-RU" b="0" dirty="0">
                          <a:effectLst/>
                          <a:latin typeface="Aptos" panose="020B0004020202020204" pitchFamily="34" charset="0"/>
                        </a:rPr>
                        <a:t>Для ученика (Метапредметные)</a:t>
                      </a: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b="0">
                          <a:effectLst/>
                          <a:latin typeface="Aptos" panose="020B0004020202020204" pitchFamily="34" charset="0"/>
                        </a:rPr>
                        <a:t>Для педагога (Профессиональные)</a:t>
                      </a:r>
                    </a:p>
                  </a:txBody>
                  <a:tcPr marL="152400"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0850943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Aptos" panose="020B0004020202020204" pitchFamily="34" charset="0"/>
                        </a:rPr>
                        <a:t>✅ Научились выдвигать минимум 1-2 гипотезы.</a:t>
                      </a: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Aptos" panose="020B0004020202020204" pitchFamily="34" charset="0"/>
                        </a:rPr>
                        <a:t>✅ Повысился познавательный интерес у 60 % учеников.</a:t>
                      </a:r>
                    </a:p>
                  </a:txBody>
                  <a:tcPr marL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9546605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Aptos" panose="020B0004020202020204" pitchFamily="34" charset="0"/>
                        </a:rPr>
                        <a:t>✅ Освоили 2 способа фиксации данных (таблица, отчёт).</a:t>
                      </a: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Aptos" panose="020B0004020202020204" pitchFamily="34" charset="0"/>
                        </a:rPr>
                        <a:t>✅ Снизилась тревожность при выдвижении гипотез.</a:t>
                      </a:r>
                    </a:p>
                  </a:txBody>
                  <a:tcPr marL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0136248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Aptos" panose="020B0004020202020204" pitchFamily="34" charset="0"/>
                        </a:rPr>
                        <a:t>✅ Повысился интерес к исследовательским работам.</a:t>
                      </a: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Aptos" panose="020B0004020202020204" pitchFamily="34" charset="0"/>
                        </a:rPr>
                        <a:t>✅ Развиваются регулятивные и коммуникативные навыки учащихся</a:t>
                      </a:r>
                    </a:p>
                  </a:txBody>
                  <a:tcPr marL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15956677"/>
                  </a:ext>
                </a:extLst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04800" y="647328"/>
            <a:ext cx="11296759" cy="67795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44398" rIns="0" bIns="122199" numCol="1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0" u="none" strike="noStrike" cap="none" normalizeH="0" baseline="0" dirty="0">
                <a:ln>
                  <a:noFill/>
                </a:ln>
                <a:solidFill>
                  <a:srgbClr val="0F1115"/>
                </a:solidFill>
                <a:effectLst/>
                <a:latin typeface="Aptos" panose="020B0004020202020204" pitchFamily="34" charset="0"/>
              </a:rPr>
              <a:t>Результаты использования приёма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447800" y="5350133"/>
            <a:ext cx="7853432" cy="92333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</a:rPr>
              <a:t>«Использование данной методики позволяет сместить акцент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</a:rPr>
              <a:t> с трансляции знаний на их самостоятельное "открытие" учеником,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</a:rPr>
              <a:t> что соответствует требованиям обновлённых ФГОС».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21905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9794</TotalTime>
  <Words>313</Words>
  <Application>Microsoft Office PowerPoint</Application>
  <PresentationFormat>Произвольный</PresentationFormat>
  <Paragraphs>87</Paragraphs>
  <Slides>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Office Theme</vt:lpstr>
      <vt:lpstr>Презентация PowerPoint</vt:lpstr>
      <vt:lpstr>А ты знаешь, что ты ешь? Капаешь йод -  получаешь ответ!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Bogdan Nurgatin</dc:creator>
  <cp:lastModifiedBy>Юлия А. Сеничева</cp:lastModifiedBy>
  <cp:revision>21</cp:revision>
  <dcterms:created xsi:type="dcterms:W3CDTF">2026-05-04T05:37:15Z</dcterms:created>
  <dcterms:modified xsi:type="dcterms:W3CDTF">2026-05-14T00:49:33Z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2025-12-02T00:00:00Z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2026-05-04T00:00:00Z</vt:filetime>
  </property>
  <property fmtid="{D5CDD505-2E9C-101B-9397-08002B2CF9AE}" pid="5" name="Producer">
    <vt:lpwstr>3-Heights(TM) PDF Security Shell 4.8.25.2 (http://www.pdf-tools.com)</vt:lpwstr>
  </property>
</Properties>
</file>