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63" r:id="rId2"/>
    <p:sldId id="264" r:id="rId3"/>
    <p:sldId id="259" r:id="rId4"/>
    <p:sldId id="260" r:id="rId5"/>
    <p:sldId id="262" r:id="rId6"/>
    <p:sldId id="261" r:id="rId7"/>
  </p:sldIdLst>
  <p:sldSz cx="12192000" cy="6858000"/>
  <p:notesSz cx="12192000" cy="68580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1EFF5"/>
    <a:srgbClr val="80DDEA"/>
    <a:srgbClr val="71D8F8"/>
    <a:srgbClr val="12818A"/>
    <a:srgbClr val="12818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ABFCF23-3B69-468F-B69F-88F6DE6A72F2}" styleName="Средний стиль 1 —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DF18680-E054-41AD-8BC1-D1AEF772440D}" styleName="Средний стиль 2 —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94652"/>
  </p:normalViewPr>
  <p:slideViewPr>
    <p:cSldViewPr>
      <p:cViewPr varScale="1">
        <p:scale>
          <a:sx n="79" d="100"/>
          <a:sy n="79" d="100"/>
        </p:scale>
        <p:origin x="744" y="62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52832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6905625" y="0"/>
            <a:ext cx="52832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5016E74-C374-402D-962A-BAA0D59C9185}" type="datetimeFigureOut">
              <a:rPr lang="ru-RU" smtClean="0"/>
              <a:t>13.05.2026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038600" y="857250"/>
            <a:ext cx="4114800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1219200" y="3300413"/>
            <a:ext cx="9753600" cy="270033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6513513"/>
            <a:ext cx="52832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6905625" y="6513513"/>
            <a:ext cx="52832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CA0B05-9FED-4701-9B7C-6266B13577B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068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CA0B05-9FED-4701-9B7C-6266B13577B3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84033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914400" y="2125980"/>
            <a:ext cx="103632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1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000" b="1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5/13/2026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000" b="1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5/13/2026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5/13/2026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5/13/2026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5/13/2026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773171" y="365759"/>
            <a:ext cx="11418828" cy="6492239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17118" y="125984"/>
            <a:ext cx="11756136" cy="112758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1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837082" y="1354074"/>
            <a:ext cx="10476865" cy="45097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000" b="1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0"/>
            <a:ext cx="390144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5/13/2026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ransition spd="slow">
    <p:push dir="u"/>
  </p:transition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687210" y="5392862"/>
            <a:ext cx="86868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latin typeface="+mj-lt"/>
                <a:ea typeface="Yu Gothic UI Semilight" panose="020B0400000000000000" pitchFamily="34" charset="-128"/>
                <a:cs typeface="Times New Roman" panose="02020603050405020304" pitchFamily="18" charset="0"/>
              </a:rPr>
              <a:t>Курунчук Дана Юрьевна</a:t>
            </a:r>
          </a:p>
          <a:p>
            <a:r>
              <a:rPr lang="ru-RU" sz="2000" dirty="0">
                <a:latin typeface="+mj-lt"/>
                <a:ea typeface="Yu Gothic UI Semilight" panose="020B0400000000000000" pitchFamily="34" charset="-128"/>
                <a:cs typeface="Times New Roman" panose="02020603050405020304" pitchFamily="18" charset="0"/>
              </a:rPr>
              <a:t>МБОУ СОШ № 32 с углубленным изучением предметов</a:t>
            </a:r>
          </a:p>
          <a:p>
            <a:r>
              <a:rPr lang="ru-RU" sz="2000" dirty="0">
                <a:latin typeface="+mj-lt"/>
                <a:ea typeface="Yu Gothic UI Semilight" panose="020B0400000000000000" pitchFamily="34" charset="-128"/>
                <a:cs typeface="Times New Roman" panose="02020603050405020304" pitchFamily="18" charset="0"/>
              </a:rPr>
              <a:t>эстетического цикла. г. Уссурийск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533399" y="981024"/>
            <a:ext cx="11125201" cy="5759450"/>
            <a:chOff x="371411" y="981024"/>
            <a:chExt cx="11309350" cy="5759450"/>
          </a:xfrm>
        </p:grpSpPr>
        <p:sp>
          <p:nvSpPr>
            <p:cNvPr id="5" name="object 5"/>
            <p:cNvSpPr/>
            <p:nvPr/>
          </p:nvSpPr>
          <p:spPr>
            <a:xfrm>
              <a:off x="10140188" y="1475994"/>
              <a:ext cx="591820" cy="512445"/>
            </a:xfrm>
            <a:custGeom>
              <a:avLst/>
              <a:gdLst/>
              <a:ahLst/>
              <a:cxnLst/>
              <a:rect l="l" t="t" r="r" b="b"/>
              <a:pathLst>
                <a:path w="591820" h="512444">
                  <a:moveTo>
                    <a:pt x="418845" y="0"/>
                  </a:moveTo>
                  <a:lnTo>
                    <a:pt x="172211" y="0"/>
                  </a:lnTo>
                  <a:lnTo>
                    <a:pt x="172211" y="49148"/>
                  </a:lnTo>
                  <a:lnTo>
                    <a:pt x="418845" y="49148"/>
                  </a:lnTo>
                  <a:lnTo>
                    <a:pt x="418845" y="0"/>
                  </a:lnTo>
                  <a:close/>
                </a:path>
                <a:path w="591820" h="512444">
                  <a:moveTo>
                    <a:pt x="98551" y="342010"/>
                  </a:moveTo>
                  <a:lnTo>
                    <a:pt x="49021" y="342010"/>
                  </a:lnTo>
                  <a:lnTo>
                    <a:pt x="49021" y="455167"/>
                  </a:lnTo>
                  <a:lnTo>
                    <a:pt x="52992" y="474458"/>
                  </a:lnTo>
                  <a:lnTo>
                    <a:pt x="63738" y="492998"/>
                  </a:lnTo>
                  <a:lnTo>
                    <a:pt x="79507" y="506942"/>
                  </a:lnTo>
                  <a:lnTo>
                    <a:pt x="98551" y="512444"/>
                  </a:lnTo>
                  <a:lnTo>
                    <a:pt x="493267" y="512444"/>
                  </a:lnTo>
                  <a:lnTo>
                    <a:pt x="512212" y="506942"/>
                  </a:lnTo>
                  <a:lnTo>
                    <a:pt x="527764" y="492998"/>
                  </a:lnTo>
                  <a:lnTo>
                    <a:pt x="538291" y="474458"/>
                  </a:lnTo>
                  <a:lnTo>
                    <a:pt x="540378" y="464057"/>
                  </a:lnTo>
                  <a:lnTo>
                    <a:pt x="98551" y="464057"/>
                  </a:lnTo>
                  <a:lnTo>
                    <a:pt x="98551" y="342010"/>
                  </a:lnTo>
                  <a:close/>
                </a:path>
                <a:path w="591820" h="512444">
                  <a:moveTo>
                    <a:pt x="542162" y="342010"/>
                  </a:moveTo>
                  <a:lnTo>
                    <a:pt x="493267" y="342010"/>
                  </a:lnTo>
                  <a:lnTo>
                    <a:pt x="493267" y="464057"/>
                  </a:lnTo>
                  <a:lnTo>
                    <a:pt x="540378" y="464057"/>
                  </a:lnTo>
                  <a:lnTo>
                    <a:pt x="542162" y="455167"/>
                  </a:lnTo>
                  <a:lnTo>
                    <a:pt x="542162" y="342010"/>
                  </a:lnTo>
                  <a:close/>
                </a:path>
                <a:path w="591820" h="512444">
                  <a:moveTo>
                    <a:pt x="221868" y="317500"/>
                  </a:moveTo>
                  <a:lnTo>
                    <a:pt x="172211" y="317500"/>
                  </a:lnTo>
                  <a:lnTo>
                    <a:pt x="172211" y="365886"/>
                  </a:lnTo>
                  <a:lnTo>
                    <a:pt x="221868" y="365886"/>
                  </a:lnTo>
                  <a:lnTo>
                    <a:pt x="221868" y="317500"/>
                  </a:lnTo>
                  <a:close/>
                </a:path>
                <a:path w="591820" h="512444">
                  <a:moveTo>
                    <a:pt x="418845" y="317500"/>
                  </a:moveTo>
                  <a:lnTo>
                    <a:pt x="369950" y="317500"/>
                  </a:lnTo>
                  <a:lnTo>
                    <a:pt x="369950" y="365886"/>
                  </a:lnTo>
                  <a:lnTo>
                    <a:pt x="418845" y="365886"/>
                  </a:lnTo>
                  <a:lnTo>
                    <a:pt x="418845" y="317500"/>
                  </a:lnTo>
                  <a:close/>
                </a:path>
                <a:path w="591820" h="512444">
                  <a:moveTo>
                    <a:pt x="591819" y="97535"/>
                  </a:moveTo>
                  <a:lnTo>
                    <a:pt x="0" y="97535"/>
                  </a:lnTo>
                  <a:lnTo>
                    <a:pt x="0" y="256158"/>
                  </a:lnTo>
                  <a:lnTo>
                    <a:pt x="3873" y="277262"/>
                  </a:lnTo>
                  <a:lnTo>
                    <a:pt x="14414" y="297068"/>
                  </a:lnTo>
                  <a:lnTo>
                    <a:pt x="30003" y="311755"/>
                  </a:lnTo>
                  <a:lnTo>
                    <a:pt x="49021" y="317500"/>
                  </a:lnTo>
                  <a:lnTo>
                    <a:pt x="542797" y="317500"/>
                  </a:lnTo>
                  <a:lnTo>
                    <a:pt x="577405" y="297068"/>
                  </a:lnTo>
                  <a:lnTo>
                    <a:pt x="49021" y="268477"/>
                  </a:lnTo>
                  <a:lnTo>
                    <a:pt x="49021" y="146557"/>
                  </a:lnTo>
                  <a:lnTo>
                    <a:pt x="591819" y="146557"/>
                  </a:lnTo>
                  <a:lnTo>
                    <a:pt x="591819" y="97535"/>
                  </a:lnTo>
                  <a:close/>
                </a:path>
                <a:path w="591820" h="512444">
                  <a:moveTo>
                    <a:pt x="221868" y="219455"/>
                  </a:moveTo>
                  <a:lnTo>
                    <a:pt x="172211" y="219455"/>
                  </a:lnTo>
                  <a:lnTo>
                    <a:pt x="172211" y="268477"/>
                  </a:lnTo>
                  <a:lnTo>
                    <a:pt x="221868" y="268477"/>
                  </a:lnTo>
                  <a:lnTo>
                    <a:pt x="221868" y="219455"/>
                  </a:lnTo>
                  <a:close/>
                </a:path>
                <a:path w="591820" h="512444">
                  <a:moveTo>
                    <a:pt x="418845" y="219455"/>
                  </a:moveTo>
                  <a:lnTo>
                    <a:pt x="369950" y="219455"/>
                  </a:lnTo>
                  <a:lnTo>
                    <a:pt x="369950" y="268477"/>
                  </a:lnTo>
                  <a:lnTo>
                    <a:pt x="418845" y="268477"/>
                  </a:lnTo>
                  <a:lnTo>
                    <a:pt x="418845" y="219455"/>
                  </a:lnTo>
                  <a:close/>
                </a:path>
                <a:path w="591820" h="512444">
                  <a:moveTo>
                    <a:pt x="591819" y="146557"/>
                  </a:moveTo>
                  <a:lnTo>
                    <a:pt x="542162" y="146557"/>
                  </a:lnTo>
                  <a:lnTo>
                    <a:pt x="542162" y="268477"/>
                  </a:lnTo>
                  <a:lnTo>
                    <a:pt x="589558" y="268477"/>
                  </a:lnTo>
                  <a:lnTo>
                    <a:pt x="591819" y="256158"/>
                  </a:lnTo>
                  <a:lnTo>
                    <a:pt x="591819" y="146557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396811" y="1006424"/>
              <a:ext cx="11258550" cy="5708650"/>
            </a:xfrm>
            <a:custGeom>
              <a:avLst/>
              <a:gdLst/>
              <a:ahLst/>
              <a:cxnLst/>
              <a:rect l="l" t="t" r="r" b="b"/>
              <a:pathLst>
                <a:path w="11258550" h="5708650">
                  <a:moveTo>
                    <a:pt x="0" y="5708269"/>
                  </a:moveTo>
                  <a:lnTo>
                    <a:pt x="11258423" y="5708269"/>
                  </a:lnTo>
                  <a:lnTo>
                    <a:pt x="11258423" y="0"/>
                  </a:lnTo>
                  <a:lnTo>
                    <a:pt x="0" y="0"/>
                  </a:lnTo>
                  <a:lnTo>
                    <a:pt x="0" y="5708269"/>
                  </a:lnTo>
                  <a:close/>
                </a:path>
              </a:pathLst>
            </a:custGeom>
            <a:ln w="50800">
              <a:solidFill>
                <a:srgbClr val="12818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9" name="Рисунок 8" descr="C:\Users\апр\Downloads\Безымянный-1.jpg"/>
          <p:cNvPicPr/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5355" b="71635" l="0" r="100000">
                        <a14:backgroundMark x1="20082" y1="54559" x2="26230" y2="6295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-4072" r="-4865" b="23110"/>
          <a:stretch/>
        </p:blipFill>
        <p:spPr bwMode="auto">
          <a:xfrm>
            <a:off x="8763001" y="4648200"/>
            <a:ext cx="2090544" cy="2097678"/>
          </a:xfrm>
          <a:prstGeom prst="ellipse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762000" y="1543434"/>
            <a:ext cx="10871613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latin typeface="+mj-lt"/>
                <a:ea typeface="Yu Gothic UI Semilight" panose="020B0400000000000000" pitchFamily="34" charset="-128"/>
                <a:cs typeface="Times New Roman" panose="02020603050405020304" pitchFamily="18" charset="0"/>
              </a:rPr>
              <a:t>Дидактические игры </a:t>
            </a:r>
            <a:r>
              <a:rPr lang="ru-RU" sz="4000" b="1" dirty="0" smtClean="0">
                <a:latin typeface="+mj-lt"/>
                <a:ea typeface="Yu Gothic UI Semilight" panose="020B0400000000000000" pitchFamily="34" charset="-128"/>
                <a:cs typeface="Times New Roman" panose="02020603050405020304" pitchFamily="18" charset="0"/>
              </a:rPr>
              <a:t>на </a:t>
            </a:r>
            <a:r>
              <a:rPr lang="ru-RU" sz="4000" b="1" dirty="0">
                <a:latin typeface="+mj-lt"/>
                <a:ea typeface="Yu Gothic UI Semilight" panose="020B0400000000000000" pitchFamily="34" charset="-128"/>
                <a:cs typeface="Times New Roman" panose="02020603050405020304" pitchFamily="18" charset="0"/>
              </a:rPr>
              <a:t>уроках окружающего </a:t>
            </a:r>
            <a:r>
              <a:rPr lang="ru-RU" sz="4000" b="1" dirty="0" smtClean="0">
                <a:latin typeface="+mj-lt"/>
                <a:ea typeface="Yu Gothic UI Semilight" panose="020B0400000000000000" pitchFamily="34" charset="-128"/>
                <a:cs typeface="Times New Roman" panose="02020603050405020304" pitchFamily="18" charset="0"/>
              </a:rPr>
              <a:t>мира для развития познавательной активности</a:t>
            </a:r>
            <a:endParaRPr lang="ru-RU" sz="4000" b="1" dirty="0">
              <a:latin typeface="+mj-lt"/>
              <a:ea typeface="Yu Gothic UI Semilight" panose="020B0400000000000000" pitchFamily="34" charset="-128"/>
              <a:cs typeface="Times New Roman" panose="02020603050405020304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066798" y="3249778"/>
            <a:ext cx="10058401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>
                <a:latin typeface="+mj-lt"/>
                <a:ea typeface="Yu Gothic UI Semilight" panose="020B0400000000000000" pitchFamily="34" charset="-128"/>
                <a:cs typeface="Times New Roman" panose="02020603050405020304" pitchFamily="18" charset="0"/>
              </a:rPr>
              <a:t>ДПП ПК «Формирование научного мышления и познавательной активности средствами учебных предметов естественно-научной направленности в начальной школе»</a:t>
            </a:r>
          </a:p>
          <a:p>
            <a:pPr algn="ctr"/>
            <a:r>
              <a:rPr lang="ru-RU" sz="2800" dirty="0">
                <a:latin typeface="+mj-lt"/>
                <a:ea typeface="Yu Gothic UI Semilight" panose="020B0400000000000000" pitchFamily="34" charset="-128"/>
                <a:cs typeface="Times New Roman" panose="02020603050405020304" pitchFamily="18" charset="0"/>
              </a:rPr>
              <a:t>  15 мая 2026 года, г. Владивосток</a:t>
            </a:r>
          </a:p>
        </p:txBody>
      </p:sp>
    </p:spTree>
    <p:extLst>
      <p:ext uri="{BB962C8B-B14F-4D97-AF65-F5344CB8AC3E}">
        <p14:creationId xmlns:p14="http://schemas.microsoft.com/office/powerpoint/2010/main" val="3483160872"/>
      </p:ext>
    </p:extLst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7"/>
          <p:cNvSpPr txBox="1"/>
          <p:nvPr/>
        </p:nvSpPr>
        <p:spPr>
          <a:xfrm>
            <a:off x="682557" y="685800"/>
            <a:ext cx="10976043" cy="1295400"/>
          </a:xfrm>
          <a:prstGeom prst="rect">
            <a:avLst/>
          </a:prstGeom>
          <a:solidFill>
            <a:srgbClr val="B4C6E7">
              <a:alpha val="54116"/>
            </a:srgbClr>
          </a:solidFill>
        </p:spPr>
        <p:txBody>
          <a:bodyPr vert="horz" wrap="square" lIns="0" tIns="39370" rIns="0" bIns="0" rtlCol="0">
            <a:spAutoFit/>
          </a:bodyPr>
          <a:lstStyle/>
          <a:p>
            <a:pPr marL="1995805" marR="375920" indent="-1614170">
              <a:lnSpc>
                <a:spcPct val="100000"/>
              </a:lnSpc>
              <a:spcBef>
                <a:spcPts val="310"/>
              </a:spcBef>
            </a:pPr>
            <a:endParaRPr sz="1800" dirty="0">
              <a:latin typeface="Times New Roman"/>
              <a:cs typeface="Times New Roman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80771" y="730071"/>
            <a:ext cx="1197961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latin typeface="+mj-lt"/>
                <a:ea typeface="Yu Gothic UI Semilight" panose="020B0400000000000000" pitchFamily="34" charset="-128"/>
              </a:rPr>
              <a:t>Как превратить обычный урок в игру, </a:t>
            </a:r>
          </a:p>
          <a:p>
            <a:pPr algn="ctr"/>
            <a:r>
              <a:rPr lang="ru-RU" sz="3600" b="1" dirty="0">
                <a:latin typeface="+mj-lt"/>
                <a:ea typeface="Yu Gothic UI Semilight" panose="020B0400000000000000" pitchFamily="34" charset="-128"/>
              </a:rPr>
              <a:t>где хочется думать?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4088808"/>
            <a:ext cx="2756492" cy="2756492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533400" y="2316965"/>
            <a:ext cx="99822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i="1" dirty="0">
                <a:latin typeface="+mj-lt"/>
                <a:ea typeface="Yu Gothic UI Semilight" panose="020B0400000000000000" pitchFamily="34" charset="-128"/>
              </a:rPr>
              <a:t>Познавательный интерес у младших школьников усиливается, когда ребенок сам ищет ответ, а не получает его готовым.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8907" y="1886129"/>
            <a:ext cx="2400471" cy="2400471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600200" y="4971871"/>
            <a:ext cx="948869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3600" i="1" dirty="0">
                <a:latin typeface="+mj-lt"/>
                <a:ea typeface="Yu Gothic UI Light" panose="020B0300000000000000" pitchFamily="34" charset="-128"/>
              </a:rPr>
              <a:t>Покажу, как через игру можно включить каждого ученика в познание</a:t>
            </a:r>
            <a:r>
              <a:rPr lang="ru-RU" sz="3200" i="1" dirty="0">
                <a:latin typeface="+mj-lt"/>
                <a:ea typeface="Yu Gothic UI Light" panose="020B0300000000000000" pitchFamily="34" charset="-128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97846067"/>
      </p:ext>
    </p:extLst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04800" y="914400"/>
            <a:ext cx="10820400" cy="56092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ru-RU" sz="2600" b="1" dirty="0">
                <a:solidFill>
                  <a:srgbClr val="0F1115"/>
                </a:solidFill>
                <a:effectLst/>
                <a:latin typeface="+mj-lt"/>
                <a:ea typeface="Yu Gothic UI Semilight" panose="020B0400000000000000" pitchFamily="34" charset="-128"/>
                <a:cs typeface="Times New Roman" panose="02020603050405020304" pitchFamily="18" charset="0"/>
              </a:rPr>
              <a:t>Для кого: </a:t>
            </a:r>
            <a:r>
              <a:rPr lang="ru-RU" sz="2600" dirty="0">
                <a:solidFill>
                  <a:srgbClr val="0F1115"/>
                </a:solidFill>
                <a:latin typeface="+mj-lt"/>
                <a:ea typeface="Yu Gothic UI Semilight" panose="020B0400000000000000" pitchFamily="34" charset="-128"/>
                <a:cs typeface="Times New Roman" panose="02020603050405020304" pitchFamily="18" charset="0"/>
              </a:rPr>
              <a:t>у</a:t>
            </a:r>
            <a:r>
              <a:rPr lang="ru-RU" sz="2600" b="0" dirty="0">
                <a:solidFill>
                  <a:srgbClr val="0F1115"/>
                </a:solidFill>
                <a:effectLst/>
                <a:latin typeface="+mj-lt"/>
                <a:ea typeface="Yu Gothic UI Semilight" panose="020B0400000000000000" pitchFamily="34" charset="-128"/>
                <a:cs typeface="Times New Roman" panose="02020603050405020304" pitchFamily="18" charset="0"/>
              </a:rPr>
              <a:t>чащиеся 2–4 классов</a:t>
            </a:r>
          </a:p>
          <a:p>
            <a:pPr algn="l"/>
            <a:endParaRPr lang="ru-RU" sz="1050" b="0" dirty="0">
              <a:solidFill>
                <a:srgbClr val="0F1115"/>
              </a:solidFill>
              <a:effectLst/>
              <a:latin typeface="+mj-lt"/>
              <a:ea typeface="Yu Gothic UI Semilight" panose="020B0400000000000000" pitchFamily="34" charset="-128"/>
              <a:cs typeface="Times New Roman" panose="02020603050405020304" pitchFamily="18" charset="0"/>
            </a:endParaRPr>
          </a:p>
          <a:p>
            <a:pPr algn="l"/>
            <a:r>
              <a:rPr lang="ru-RU" sz="2600" b="1" dirty="0">
                <a:solidFill>
                  <a:srgbClr val="0F1115"/>
                </a:solidFill>
                <a:effectLst/>
                <a:latin typeface="+mj-lt"/>
                <a:ea typeface="Yu Gothic UI Semilight" panose="020B0400000000000000" pitchFamily="34" charset="-128"/>
                <a:cs typeface="Times New Roman" panose="02020603050405020304" pitchFamily="18" charset="0"/>
              </a:rPr>
              <a:t>Цель:</a:t>
            </a:r>
            <a:r>
              <a:rPr lang="ru-RU" sz="2600" b="0" dirty="0">
                <a:solidFill>
                  <a:srgbClr val="0F1115"/>
                </a:solidFill>
                <a:effectLst/>
                <a:latin typeface="+mj-lt"/>
                <a:ea typeface="Yu Gothic UI Semilight" panose="020B0400000000000000" pitchFamily="34" charset="-128"/>
                <a:cs typeface="Times New Roman" panose="02020603050405020304" pitchFamily="18" charset="0"/>
              </a:rPr>
              <a:t> формировать у учащихся познавательную активность через дидактические игры на уроках окружающего мира</a:t>
            </a:r>
          </a:p>
          <a:p>
            <a:pPr algn="l"/>
            <a:endParaRPr lang="ru-RU" sz="1200" b="0" dirty="0">
              <a:solidFill>
                <a:srgbClr val="0F1115"/>
              </a:solidFill>
              <a:effectLst/>
              <a:latin typeface="+mj-lt"/>
              <a:ea typeface="Yu Gothic UI Semilight" panose="020B0400000000000000" pitchFamily="34" charset="-128"/>
              <a:cs typeface="Times New Roman" panose="02020603050405020304" pitchFamily="18" charset="0"/>
            </a:endParaRPr>
          </a:p>
          <a:p>
            <a:pPr algn="l"/>
            <a:r>
              <a:rPr lang="ru-RU" sz="2600" b="1" dirty="0">
                <a:solidFill>
                  <a:srgbClr val="0F1115"/>
                </a:solidFill>
                <a:latin typeface="+mj-lt"/>
                <a:ea typeface="Yu Gothic UI Semilight" panose="020B0400000000000000" pitchFamily="34" charset="-128"/>
                <a:cs typeface="Times New Roman" panose="02020603050405020304" pitchFamily="18" charset="0"/>
              </a:rPr>
              <a:t>Что: </a:t>
            </a:r>
            <a:r>
              <a:rPr lang="ru-RU" sz="2600" dirty="0">
                <a:solidFill>
                  <a:srgbClr val="0F1115"/>
                </a:solidFill>
                <a:latin typeface="+mj-lt"/>
                <a:ea typeface="Yu Gothic UI Semilight" panose="020B0400000000000000" pitchFamily="34" charset="-128"/>
                <a:cs typeface="Times New Roman" panose="02020603050405020304" pitchFamily="18" charset="0"/>
              </a:rPr>
              <a:t>влияние дидактических игр на познавательную активность младших школьников на уроках окружающего мира</a:t>
            </a:r>
          </a:p>
          <a:p>
            <a:pPr algn="l"/>
            <a:endParaRPr lang="ru-RU" sz="1100" dirty="0">
              <a:solidFill>
                <a:srgbClr val="0F1115"/>
              </a:solidFill>
              <a:effectLst/>
              <a:latin typeface="+mj-lt"/>
              <a:ea typeface="Yu Gothic UI Semilight" panose="020B0400000000000000" pitchFamily="34" charset="-128"/>
              <a:cs typeface="Times New Roman" panose="02020603050405020304" pitchFamily="18" charset="0"/>
            </a:endParaRPr>
          </a:p>
          <a:p>
            <a:pPr algn="l"/>
            <a:r>
              <a:rPr lang="ru-RU" sz="2600" b="1" dirty="0">
                <a:solidFill>
                  <a:srgbClr val="0F1115"/>
                </a:solidFill>
                <a:effectLst/>
                <a:latin typeface="+mj-lt"/>
                <a:ea typeface="Yu Gothic UI Semilight" panose="020B0400000000000000" pitchFamily="34" charset="-128"/>
                <a:cs typeface="Times New Roman" panose="02020603050405020304" pitchFamily="18" charset="0"/>
              </a:rPr>
              <a:t>Как:</a:t>
            </a:r>
            <a:endParaRPr lang="ru-RU" sz="2600" b="0" dirty="0">
              <a:solidFill>
                <a:srgbClr val="0F1115"/>
              </a:solidFill>
              <a:effectLst/>
              <a:latin typeface="+mj-lt"/>
              <a:ea typeface="Yu Gothic UI Semilight" panose="020B0400000000000000" pitchFamily="34" charset="-128"/>
              <a:cs typeface="Times New Roman" panose="02020603050405020304" pitchFamily="18" charset="0"/>
            </a:endParaRP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ru-RU" sz="2600" b="1" i="1" dirty="0">
                <a:solidFill>
                  <a:srgbClr val="0F1115"/>
                </a:solidFill>
                <a:effectLst/>
                <a:latin typeface="+mj-lt"/>
                <a:ea typeface="Yu Gothic UI Semilight" panose="020B0400000000000000" pitchFamily="34" charset="-128"/>
                <a:cs typeface="Times New Roman" panose="02020603050405020304" pitchFamily="18" charset="0"/>
              </a:rPr>
              <a:t>Длительность</a:t>
            </a:r>
            <a:r>
              <a:rPr lang="ru-RU" sz="2600" b="1" i="1" dirty="0">
                <a:solidFill>
                  <a:srgbClr val="0F1115"/>
                </a:solidFill>
                <a:latin typeface="+mj-lt"/>
                <a:ea typeface="Yu Gothic UI Semilight" panose="020B0400000000000000" pitchFamily="34" charset="-128"/>
                <a:cs typeface="Times New Roman" panose="02020603050405020304" pitchFamily="18" charset="0"/>
              </a:rPr>
              <a:t>: </a:t>
            </a:r>
            <a:r>
              <a:rPr lang="ru-RU" sz="2600" b="1" dirty="0">
                <a:solidFill>
                  <a:srgbClr val="0F1115"/>
                </a:solidFill>
                <a:latin typeface="+mj-lt"/>
                <a:ea typeface="Yu Gothic UI Semilight" panose="020B0400000000000000" pitchFamily="34" charset="-128"/>
                <a:cs typeface="Times New Roman" panose="02020603050405020304" pitchFamily="18" charset="0"/>
              </a:rPr>
              <a:t>1 четверть</a:t>
            </a:r>
            <a:endParaRPr lang="ru-RU" sz="2600" b="0" dirty="0">
              <a:solidFill>
                <a:srgbClr val="0F1115"/>
              </a:solidFill>
              <a:effectLst/>
              <a:latin typeface="+mj-lt"/>
              <a:ea typeface="Yu Gothic UI Semilight" panose="020B0400000000000000" pitchFamily="34" charset="-128"/>
              <a:cs typeface="Times New Roman" panose="02020603050405020304" pitchFamily="18" charset="0"/>
            </a:endParaRP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ru-RU" sz="2600" b="1" i="1" dirty="0">
                <a:solidFill>
                  <a:srgbClr val="0F1115"/>
                </a:solidFill>
                <a:effectLst/>
                <a:latin typeface="+mj-lt"/>
                <a:ea typeface="Yu Gothic UI Semilight" panose="020B0400000000000000" pitchFamily="34" charset="-128"/>
                <a:cs typeface="Times New Roman" panose="02020603050405020304" pitchFamily="18" charset="0"/>
              </a:rPr>
              <a:t>Форма:</a:t>
            </a:r>
            <a:r>
              <a:rPr lang="ru-RU" sz="2600" b="1" dirty="0">
                <a:solidFill>
                  <a:srgbClr val="0F1115"/>
                </a:solidFill>
                <a:effectLst/>
                <a:latin typeface="+mj-lt"/>
                <a:ea typeface="Yu Gothic UI Semilight" panose="020B0400000000000000" pitchFamily="34" charset="-128"/>
                <a:cs typeface="Times New Roman" panose="02020603050405020304" pitchFamily="18" charset="0"/>
              </a:rPr>
              <a:t> </a:t>
            </a:r>
            <a:r>
              <a:rPr lang="ru-RU" sz="2600" dirty="0">
                <a:solidFill>
                  <a:srgbClr val="0F1115"/>
                </a:solidFill>
                <a:effectLst/>
                <a:latin typeface="+mj-lt"/>
                <a:ea typeface="Yu Gothic UI Semilight" panose="020B0400000000000000" pitchFamily="34" charset="-128"/>
                <a:cs typeface="Times New Roman" panose="02020603050405020304" pitchFamily="18" charset="0"/>
              </a:rPr>
              <a:t>практическая работа с элементами игры</a:t>
            </a: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ru-RU" sz="2600" b="1" i="1" dirty="0">
                <a:solidFill>
                  <a:srgbClr val="0F1115"/>
                </a:solidFill>
                <a:effectLst/>
                <a:latin typeface="+mj-lt"/>
                <a:ea typeface="Yu Gothic UI Semilight" panose="020B0400000000000000" pitchFamily="34" charset="-128"/>
                <a:cs typeface="Times New Roman" panose="02020603050405020304" pitchFamily="18" charset="0"/>
              </a:rPr>
              <a:t>Актуальность:</a:t>
            </a:r>
            <a:r>
              <a:rPr lang="ru-RU" sz="2600" b="0" i="1" dirty="0">
                <a:solidFill>
                  <a:srgbClr val="0F1115"/>
                </a:solidFill>
                <a:effectLst/>
                <a:latin typeface="+mj-lt"/>
                <a:ea typeface="Yu Gothic UI Semilight" panose="020B0400000000000000" pitchFamily="34" charset="-128"/>
                <a:cs typeface="Times New Roman" panose="02020603050405020304" pitchFamily="18" charset="0"/>
              </a:rPr>
              <a:t> </a:t>
            </a:r>
            <a:r>
              <a:rPr lang="ru-RU" sz="2600" dirty="0">
                <a:solidFill>
                  <a:srgbClr val="0F1115"/>
                </a:solidFill>
                <a:latin typeface="+mj-lt"/>
                <a:ea typeface="Yu Gothic UI Semilight" panose="020B0400000000000000" pitchFamily="34" charset="-128"/>
                <a:cs typeface="Times New Roman" panose="02020603050405020304" pitchFamily="18" charset="0"/>
              </a:rPr>
              <a:t>д</a:t>
            </a:r>
            <a:r>
              <a:rPr lang="ru-RU" sz="2600" b="0" dirty="0">
                <a:solidFill>
                  <a:srgbClr val="0F1115"/>
                </a:solidFill>
                <a:effectLst/>
                <a:latin typeface="+mj-lt"/>
                <a:ea typeface="Yu Gothic UI Semilight" panose="020B0400000000000000" pitchFamily="34" charset="-128"/>
                <a:cs typeface="Times New Roman" panose="02020603050405020304" pitchFamily="18" charset="0"/>
              </a:rPr>
              <a:t>идактическая игра переводит ребенка из роли слушателя в роль активного участника, именно это и</a:t>
            </a:r>
            <a:r>
              <a:rPr lang="ru-RU" sz="2600" b="0" dirty="0">
                <a:solidFill>
                  <a:srgbClr val="0F1115"/>
                </a:solidFill>
                <a:effectLst/>
                <a:latin typeface="+mj-lt"/>
                <a:ea typeface="Yu Gothic UI Semilight" panose="020B0400000000000000" pitchFamily="34" charset="-128"/>
              </a:rPr>
              <a:t> нужно для формирования познавательной активности на уроках окружающего мира.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20300" y="3200400"/>
            <a:ext cx="2514600" cy="2514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5740008"/>
      </p:ext>
    </p:extLst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72800" y="5638800"/>
            <a:ext cx="1219200" cy="1219200"/>
          </a:xfrm>
          <a:prstGeom prst="rect">
            <a:avLst/>
          </a:prstGeom>
        </p:spPr>
      </p:pic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8250695"/>
              </p:ext>
            </p:extLst>
          </p:nvPr>
        </p:nvGraphicFramePr>
        <p:xfrm>
          <a:off x="691673" y="914400"/>
          <a:ext cx="10668000" cy="5474856"/>
        </p:xfrm>
        <a:graphic>
          <a:graphicData uri="http://schemas.openxmlformats.org/drawingml/2006/table">
            <a:tbl>
              <a:tblPr firstRow="1" bandRow="1">
                <a:tableStyleId>{FABFCF23-3B69-468F-B69F-88F6DE6A72F2}</a:tableStyleId>
              </a:tblPr>
              <a:tblGrid>
                <a:gridCol w="2906766">
                  <a:extLst>
                    <a:ext uri="{9D8B030D-6E8A-4147-A177-3AD203B41FA5}">
                      <a16:colId xmlns:a16="http://schemas.microsoft.com/office/drawing/2014/main" val="119798797"/>
                    </a:ext>
                  </a:extLst>
                </a:gridCol>
                <a:gridCol w="4401674">
                  <a:extLst>
                    <a:ext uri="{9D8B030D-6E8A-4147-A177-3AD203B41FA5}">
                      <a16:colId xmlns:a16="http://schemas.microsoft.com/office/drawing/2014/main" val="593506920"/>
                    </a:ext>
                  </a:extLst>
                </a:gridCol>
                <a:gridCol w="3359560">
                  <a:extLst>
                    <a:ext uri="{9D8B030D-6E8A-4147-A177-3AD203B41FA5}">
                      <a16:colId xmlns:a16="http://schemas.microsoft.com/office/drawing/2014/main" val="3989965194"/>
                    </a:ext>
                  </a:extLst>
                </a:gridCol>
              </a:tblGrid>
              <a:tr h="454190">
                <a:tc>
                  <a:txBody>
                    <a:bodyPr/>
                    <a:lstStyle/>
                    <a:p>
                      <a:pPr algn="ctr" fontAlgn="b" latinLnBrk="0"/>
                      <a:r>
                        <a:rPr lang="ru-RU" sz="2800" b="1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Yu Gothic UI Light" panose="020B0300000000000000" pitchFamily="34" charset="-128"/>
                        </a:rPr>
                        <a:t>Этап урока</a:t>
                      </a:r>
                    </a:p>
                  </a:txBody>
                  <a:tcPr marL="60960" marR="60960" marT="60960" marB="6096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1EF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 latinLnBrk="0"/>
                      <a:r>
                        <a:rPr lang="ru-RU" sz="2800" b="1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Yu Gothic UI Light" panose="020B0300000000000000" pitchFamily="34" charset="-128"/>
                        </a:rPr>
                        <a:t>Прием / техника</a:t>
                      </a:r>
                    </a:p>
                  </a:txBody>
                  <a:tcPr marL="60960" marR="60960" marT="60960" marB="6096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1EF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 latinLnBrk="0"/>
                      <a:r>
                        <a:rPr lang="ru-RU" sz="2800" b="1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Yu Gothic UI Light" panose="020B0300000000000000" pitchFamily="34" charset="-128"/>
                        </a:rPr>
                        <a:t>Что делает ученик</a:t>
                      </a:r>
                    </a:p>
                  </a:txBody>
                  <a:tcPr marL="60960" marR="60960" marT="60960" marB="6096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1EF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30873145"/>
                  </a:ext>
                </a:extLst>
              </a:tr>
              <a:tr h="1048131">
                <a:tc>
                  <a:txBody>
                    <a:bodyPr/>
                    <a:lstStyle/>
                    <a:p>
                      <a:pPr algn="ctr"/>
                      <a:r>
                        <a:rPr lang="ru-RU" sz="2000" b="1" i="1" dirty="0">
                          <a:latin typeface="+mj-lt"/>
                          <a:ea typeface="Yu Gothic UI Light" panose="020B0300000000000000" pitchFamily="34" charset="-128"/>
                        </a:rPr>
                        <a:t>Создание учебной проблемы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>
                          <a:latin typeface="+mj-lt"/>
                          <a:ea typeface="Yu Gothic UI Light" panose="020B0300000000000000" pitchFamily="34" charset="-128"/>
                        </a:rPr>
                        <a:t>Игра-открытие: «Найди ошибку», «Что лишнее?», «Удиви ответом»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>
                          <a:latin typeface="+mj-lt"/>
                          <a:ea typeface="Yu Gothic UI Light" panose="020B0300000000000000" pitchFamily="34" charset="-128"/>
                        </a:rPr>
                        <a:t>Замечает несоответствие, формулирует вопрос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01754832"/>
                  </a:ext>
                </a:extLst>
              </a:tr>
              <a:tr h="1048131">
                <a:tc>
                  <a:txBody>
                    <a:bodyPr/>
                    <a:lstStyle/>
                    <a:p>
                      <a:pPr algn="ctr"/>
                      <a:r>
                        <a:rPr lang="ru-RU" sz="2000" b="1" i="1" dirty="0">
                          <a:latin typeface="+mj-lt"/>
                          <a:ea typeface="Yu Gothic UI Light" panose="020B0300000000000000" pitchFamily="34" charset="-128"/>
                        </a:rPr>
                        <a:t>Выдвижение предположений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>
                          <a:latin typeface="+mj-lt"/>
                          <a:ea typeface="Yu Gothic UI Light" panose="020B0300000000000000" pitchFamily="34" charset="-128"/>
                        </a:rPr>
                        <a:t>Игра-предположение: «Как ты думаешь?», «Выбери версию»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>
                          <a:latin typeface="+mj-lt"/>
                          <a:ea typeface="Yu Gothic UI Light" panose="020B0300000000000000" pitchFamily="34" charset="-128"/>
                        </a:rPr>
                        <a:t>Называет вариант ответа и объясняет его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30868154"/>
                  </a:ext>
                </a:extLst>
              </a:tr>
              <a:tr h="1048131">
                <a:tc>
                  <a:txBody>
                    <a:bodyPr/>
                    <a:lstStyle/>
                    <a:p>
                      <a:pPr algn="ctr"/>
                      <a:r>
                        <a:rPr lang="ru-RU" sz="2000" b="1" i="1" dirty="0">
                          <a:latin typeface="+mj-lt"/>
                          <a:ea typeface="Yu Gothic UI Light" panose="020B0300000000000000" pitchFamily="34" charset="-128"/>
                        </a:rPr>
                        <a:t>Сбор данных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>
                          <a:latin typeface="+mj-lt"/>
                          <a:ea typeface="Yu Gothic UI Light" panose="020B0300000000000000" pitchFamily="34" charset="-128"/>
                        </a:rPr>
                        <a:t>Игра-наблюдение, мини-опыт, сравнение карточек / объектов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>
                          <a:latin typeface="+mj-lt"/>
                          <a:ea typeface="Yu Gothic UI Light" panose="020B0300000000000000" pitchFamily="34" charset="-128"/>
                        </a:rPr>
                        <a:t>Наблюдает, сравнивает, проверяет предположение 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19878671"/>
                  </a:ext>
                </a:extLst>
              </a:tr>
              <a:tr h="733692">
                <a:tc>
                  <a:txBody>
                    <a:bodyPr/>
                    <a:lstStyle/>
                    <a:p>
                      <a:pPr algn="ctr"/>
                      <a:r>
                        <a:rPr lang="ru-RU" sz="2000" b="1" i="1" dirty="0">
                          <a:latin typeface="+mj-lt"/>
                          <a:ea typeface="Yu Gothic UI Light" panose="020B0300000000000000" pitchFamily="34" charset="-128"/>
                        </a:rPr>
                        <a:t>Фиксация результата</a:t>
                      </a:r>
                      <a:r>
                        <a:rPr lang="ru-RU" sz="2000" b="1" dirty="0">
                          <a:latin typeface="+mj-lt"/>
                          <a:ea typeface="Yu Gothic UI Light" panose="020B0300000000000000" pitchFamily="34" charset="-128"/>
                        </a:rPr>
                        <a:t>	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>
                          <a:latin typeface="+mj-lt"/>
                          <a:ea typeface="Yu Gothic UI Light" panose="020B0300000000000000" pitchFamily="34" charset="-128"/>
                        </a:rPr>
                        <a:t>Лист наблюдателя или таблица «Было / Стало»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>
                          <a:latin typeface="+mj-lt"/>
                          <a:ea typeface="Yu Gothic UI Light" panose="020B0300000000000000" pitchFamily="34" charset="-128"/>
                        </a:rPr>
                        <a:t>Записывает или отмечает результат 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90285576"/>
                  </a:ext>
                </a:extLst>
              </a:tr>
              <a:tr h="1048131">
                <a:tc>
                  <a:txBody>
                    <a:bodyPr/>
                    <a:lstStyle/>
                    <a:p>
                      <a:pPr algn="ctr"/>
                      <a:r>
                        <a:rPr lang="ru-RU" sz="2000" b="1" i="1" dirty="0">
                          <a:latin typeface="+mj-lt"/>
                          <a:ea typeface="Yu Gothic UI Light" panose="020B0300000000000000" pitchFamily="34" charset="-128"/>
                        </a:rPr>
                        <a:t>Итог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>
                          <a:latin typeface="+mj-lt"/>
                          <a:ea typeface="Yu Gothic UI Light" panose="020B0300000000000000" pitchFamily="34" charset="-128"/>
                        </a:rPr>
                        <a:t>Игра-вывод: «Я узнал…», «Теперь я могу объяснить…»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>
                          <a:latin typeface="+mj-lt"/>
                          <a:ea typeface="Yu Gothic UI Light" panose="020B0300000000000000" pitchFamily="34" charset="-128"/>
                        </a:rPr>
                        <a:t>Формулирует вывод своими словами 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1942773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33062246"/>
      </p:ext>
    </p:extLst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1EA724EA-C9F5-1174-EAAF-D1FD34E0E17A}"/>
              </a:ext>
            </a:extLst>
          </p:cNvPr>
          <p:cNvSpPr txBox="1"/>
          <p:nvPr/>
        </p:nvSpPr>
        <p:spPr>
          <a:xfrm>
            <a:off x="1981200" y="685800"/>
            <a:ext cx="8991600" cy="954107"/>
          </a:xfrm>
          <a:prstGeom prst="rect">
            <a:avLst/>
          </a:prstGeom>
          <a:solidFill>
            <a:srgbClr val="C1EFF5"/>
          </a:solidFill>
        </p:spPr>
        <p:txBody>
          <a:bodyPr wrap="square">
            <a:spAutoFit/>
          </a:bodyPr>
          <a:lstStyle/>
          <a:p>
            <a:pPr algn="ctr"/>
            <a:r>
              <a:rPr lang="ru-RU" sz="2800" b="1" i="0" u="none" strike="noStrike" dirty="0">
                <a:solidFill>
                  <a:srgbClr val="0F1115"/>
                </a:solidFill>
                <a:effectLst/>
                <a:latin typeface="+mj-lt"/>
                <a:ea typeface="Yu Gothic UI Light" panose="020B0300000000000000" pitchFamily="34" charset="-128"/>
                <a:cs typeface="Times New Roman" panose="02020603050405020304" pitchFamily="18" charset="0"/>
              </a:rPr>
              <a:t>Урок окружающего мира «Вода и её свойства»</a:t>
            </a:r>
          </a:p>
          <a:p>
            <a:pPr algn="ctr"/>
            <a:r>
              <a:rPr lang="ru-RU" sz="2800" b="1" dirty="0">
                <a:solidFill>
                  <a:srgbClr val="0F1115"/>
                </a:solidFill>
                <a:latin typeface="+mj-lt"/>
                <a:ea typeface="Yu Gothic UI Light" panose="020B0300000000000000" pitchFamily="34" charset="-128"/>
                <a:cs typeface="Times New Roman" panose="02020603050405020304" pitchFamily="18" charset="0"/>
              </a:rPr>
              <a:t>(2 класс)</a:t>
            </a:r>
            <a:endParaRPr lang="ru-RU" sz="2800" b="1" dirty="0">
              <a:latin typeface="+mj-lt"/>
              <a:ea typeface="Yu Gothic UI Light" panose="020B0300000000000000" pitchFamily="34" charset="-128"/>
              <a:cs typeface="Times New Roman" panose="02020603050405020304" pitchFamily="18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899455"/>
              </p:ext>
            </p:extLst>
          </p:nvPr>
        </p:nvGraphicFramePr>
        <p:xfrm>
          <a:off x="266700" y="1752600"/>
          <a:ext cx="11658600" cy="4508506"/>
        </p:xfrm>
        <a:graphic>
          <a:graphicData uri="http://schemas.openxmlformats.org/drawingml/2006/table">
            <a:tbl>
              <a:tblPr firstRow="1" bandRow="1">
                <a:tableStyleId>{FABFCF23-3B69-468F-B69F-88F6DE6A72F2}</a:tableStyleId>
              </a:tblPr>
              <a:tblGrid>
                <a:gridCol w="1333500">
                  <a:extLst>
                    <a:ext uri="{9D8B030D-6E8A-4147-A177-3AD203B41FA5}">
                      <a16:colId xmlns:a16="http://schemas.microsoft.com/office/drawing/2014/main" val="119798797"/>
                    </a:ext>
                  </a:extLst>
                </a:gridCol>
                <a:gridCol w="5753100">
                  <a:extLst>
                    <a:ext uri="{9D8B030D-6E8A-4147-A177-3AD203B41FA5}">
                      <a16:colId xmlns:a16="http://schemas.microsoft.com/office/drawing/2014/main" val="593506920"/>
                    </a:ext>
                  </a:extLst>
                </a:gridCol>
                <a:gridCol w="4572000">
                  <a:extLst>
                    <a:ext uri="{9D8B030D-6E8A-4147-A177-3AD203B41FA5}">
                      <a16:colId xmlns:a16="http://schemas.microsoft.com/office/drawing/2014/main" val="3989965194"/>
                    </a:ext>
                  </a:extLst>
                </a:gridCol>
              </a:tblGrid>
              <a:tr h="304800">
                <a:tc>
                  <a:txBody>
                    <a:bodyPr/>
                    <a:lstStyle/>
                    <a:p>
                      <a:pPr algn="ctr" fontAlgn="b" latinLnBrk="0"/>
                      <a:r>
                        <a:rPr lang="ru-RU" sz="1800" b="1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Yu Gothic UI Light" panose="020B0300000000000000" pitchFamily="34" charset="-128"/>
                          <a:cs typeface="Times New Roman" panose="02020603050405020304" pitchFamily="18" charset="0"/>
                        </a:rPr>
                        <a:t>Этап урока</a:t>
                      </a:r>
                    </a:p>
                  </a:txBody>
                  <a:tcPr marL="60960" marR="60960" marT="60960" marB="6096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1EF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 latinLnBrk="0"/>
                      <a:r>
                        <a:rPr lang="ru-RU" sz="1800" b="1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Yu Gothic UI Light" panose="020B0300000000000000" pitchFamily="34" charset="-128"/>
                          <a:cs typeface="Times New Roman" panose="02020603050405020304" pitchFamily="18" charset="0"/>
                        </a:rPr>
                        <a:t>Действие</a:t>
                      </a:r>
                      <a:r>
                        <a:rPr lang="ru-RU" sz="1800" b="1" baseline="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Yu Gothic UI Light" panose="020B0300000000000000" pitchFamily="34" charset="-128"/>
                          <a:cs typeface="Times New Roman" panose="02020603050405020304" pitchFamily="18" charset="0"/>
                        </a:rPr>
                        <a:t> учителя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+mj-lt"/>
                        <a:ea typeface="Yu Gothic UI Light" panose="020B03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0960" marR="60960" marT="60960" marB="6096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1EF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 latinLnBrk="0"/>
                      <a:r>
                        <a:rPr lang="ru-RU" sz="1800" b="1" baseline="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Yu Gothic UI Light" panose="020B0300000000000000" pitchFamily="34" charset="-128"/>
                          <a:cs typeface="Times New Roman" panose="02020603050405020304" pitchFamily="18" charset="0"/>
                        </a:rPr>
                        <a:t>Действия учащихся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+mj-lt"/>
                        <a:ea typeface="Yu Gothic UI Light" panose="020B03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0960" marR="60960" marT="60960" marB="6096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1EF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30873145"/>
                  </a:ext>
                </a:extLst>
              </a:tr>
              <a:tr h="820426">
                <a:tc>
                  <a:txBody>
                    <a:bodyPr/>
                    <a:lstStyle/>
                    <a:p>
                      <a:pPr algn="ctr"/>
                      <a:r>
                        <a:rPr lang="ru-RU" sz="1600" b="1" i="1" dirty="0">
                          <a:latin typeface="+mj-lt"/>
                          <a:ea typeface="Yu Gothic UI Light" panose="020B0300000000000000" pitchFamily="34" charset="-128"/>
                          <a:cs typeface="Times New Roman" panose="02020603050405020304" pitchFamily="18" charset="0"/>
                        </a:rPr>
                        <a:t>Вопрос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latin typeface="+mj-lt"/>
                          <a:cs typeface="Times New Roman" panose="02020603050405020304" pitchFamily="18" charset="0"/>
                        </a:rPr>
                        <a:t>Проводит игру-удивление: показывает стакан с водой и спрашивает: «Как вы думаете, все ли предметы ведут себя в воде одинаково?»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latin typeface="+mj-lt"/>
                          <a:cs typeface="Times New Roman" panose="02020603050405020304" pitchFamily="18" charset="0"/>
                        </a:rPr>
                        <a:t>Включаются в обсуждение, отвечают на вопрос, замечают проблему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01754832"/>
                  </a:ext>
                </a:extLst>
              </a:tr>
              <a:tr h="820426">
                <a:tc>
                  <a:txBody>
                    <a:bodyPr/>
                    <a:lstStyle/>
                    <a:p>
                      <a:pPr algn="ctr"/>
                      <a:r>
                        <a:rPr lang="ru-RU" sz="1600" b="1" i="1" dirty="0">
                          <a:latin typeface="+mj-lt"/>
                          <a:ea typeface="Yu Gothic UI Light" panose="020B0300000000000000" pitchFamily="34" charset="-128"/>
                          <a:cs typeface="Times New Roman" panose="02020603050405020304" pitchFamily="18" charset="0"/>
                        </a:rPr>
                        <a:t>Гипотеза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latin typeface="+mj-lt"/>
                          <a:cs typeface="Times New Roman" panose="02020603050405020304" pitchFamily="18" charset="0"/>
                        </a:rPr>
                        <a:t>Проводит игру «Да-нет»: «Как вы думаете, камень утонет? Бумага растворится? Сахар исчезнет?»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latin typeface="+mj-lt"/>
                          <a:cs typeface="Times New Roman" panose="02020603050405020304" pitchFamily="18" charset="0"/>
                        </a:rPr>
                        <a:t>Высказывают предположения, выбирают версии, объясняют свой выбор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30868154"/>
                  </a:ext>
                </a:extLst>
              </a:tr>
              <a:tr h="553708">
                <a:tc>
                  <a:txBody>
                    <a:bodyPr/>
                    <a:lstStyle/>
                    <a:p>
                      <a:pPr algn="ctr"/>
                      <a:r>
                        <a:rPr lang="ru-RU" sz="1600" b="1" i="1" dirty="0">
                          <a:latin typeface="+mj-lt"/>
                          <a:ea typeface="Yu Gothic UI Light" panose="020B0300000000000000" pitchFamily="34" charset="-128"/>
                          <a:cs typeface="Times New Roman" panose="02020603050405020304" pitchFamily="18" charset="0"/>
                        </a:rPr>
                        <a:t>Проверка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latin typeface="+mj-lt"/>
                          <a:cs typeface="Times New Roman" panose="02020603050405020304" pitchFamily="18" charset="0"/>
                        </a:rPr>
                        <a:t>Предлагает провести дидактическую игру-эксперимент «Тонет -</a:t>
                      </a:r>
                      <a:r>
                        <a:rPr lang="ru-RU" sz="1600" baseline="0" dirty="0">
                          <a:latin typeface="+mj-lt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dirty="0">
                          <a:latin typeface="+mj-lt"/>
                          <a:cs typeface="Times New Roman" panose="02020603050405020304" pitchFamily="18" charset="0"/>
                        </a:rPr>
                        <a:t>не тонет -</a:t>
                      </a:r>
                      <a:r>
                        <a:rPr lang="ru-RU" sz="1600" baseline="0" dirty="0">
                          <a:latin typeface="+mj-lt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dirty="0">
                          <a:latin typeface="+mj-lt"/>
                          <a:cs typeface="Times New Roman" panose="02020603050405020304" pitchFamily="18" charset="0"/>
                        </a:rPr>
                        <a:t>растворяется»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latin typeface="+mj-lt"/>
                          <a:cs typeface="Times New Roman" panose="02020603050405020304" pitchFamily="18" charset="0"/>
                        </a:rPr>
                        <a:t>Готовятся к опыту, распределяют предметы по группам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19878671"/>
                  </a:ext>
                </a:extLst>
              </a:tr>
              <a:tr h="574298">
                <a:tc>
                  <a:txBody>
                    <a:bodyPr/>
                    <a:lstStyle/>
                    <a:p>
                      <a:pPr algn="ctr"/>
                      <a:r>
                        <a:rPr lang="ru-RU" sz="1600" b="1" i="1" dirty="0">
                          <a:latin typeface="+mj-lt"/>
                          <a:ea typeface="Yu Gothic UI Light" panose="020B0300000000000000" pitchFamily="34" charset="-128"/>
                          <a:cs typeface="Times New Roman" panose="02020603050405020304" pitchFamily="18" charset="0"/>
                        </a:rPr>
                        <a:t>Сбор данных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latin typeface="+mj-lt"/>
                          <a:cs typeface="Times New Roman" panose="02020603050405020304" pitchFamily="18" charset="0"/>
                        </a:rPr>
                        <a:t>Организует мини-опыт с водой: дети по очереди опускают в стакан камень, бумагу, ложку, сахар. Учитель задает уточняющие вопросы: «Что произошло? Что изменилось? Остался ли предмет на поверхности? Что растворилось?»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latin typeface="+mj-lt"/>
                          <a:cs typeface="Times New Roman" panose="02020603050405020304" pitchFamily="18" charset="0"/>
                        </a:rPr>
                        <a:t>Наблюдают, сравнивают, отмечают: камешек и ложка тонут, бумага сначала плавает, потом намокает и тонет, сахар растворяется. Фиксируют результаты в листе наблюдений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90285576"/>
                  </a:ext>
                </a:extLst>
              </a:tr>
              <a:tr h="820426">
                <a:tc>
                  <a:txBody>
                    <a:bodyPr/>
                    <a:lstStyle/>
                    <a:p>
                      <a:pPr algn="ctr"/>
                      <a:r>
                        <a:rPr lang="ru-RU" sz="1600" b="1" i="1" dirty="0">
                          <a:latin typeface="+mj-lt"/>
                          <a:ea typeface="Yu Gothic UI Light" panose="020B0300000000000000" pitchFamily="34" charset="-128"/>
                          <a:cs typeface="Times New Roman" panose="02020603050405020304" pitchFamily="18" charset="0"/>
                        </a:rPr>
                        <a:t>Вывод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latin typeface="+mj-lt"/>
                          <a:cs typeface="Times New Roman" panose="02020603050405020304" pitchFamily="18" charset="0"/>
                        </a:rPr>
                        <a:t>Предлагает игру «Закончи фразу»: «Я узнал, что…», «Теперь я могу объяснить, почему…»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latin typeface="+mj-lt"/>
                          <a:cs typeface="Times New Roman" panose="02020603050405020304" pitchFamily="18" charset="0"/>
                        </a:rPr>
                        <a:t>Формулируют вывод: в воде одни предметы тонут, другие плавают, а некоторые вещества растворяются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1942773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34879687"/>
      </p:ext>
    </p:extLst>
  </p:cSld>
  <p:clrMapOvr>
    <a:masterClrMapping/>
  </p:clrMapOvr>
  <p:transition spd="slow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9147215"/>
              </p:ext>
            </p:extLst>
          </p:nvPr>
        </p:nvGraphicFramePr>
        <p:xfrm>
          <a:off x="315686" y="1531948"/>
          <a:ext cx="11430000" cy="3878252"/>
        </p:xfrm>
        <a:graphic>
          <a:graphicData uri="http://schemas.openxmlformats.org/drawingml/2006/table">
            <a:tbl>
              <a:tblPr/>
              <a:tblGrid>
                <a:gridCol w="5715000">
                  <a:extLst>
                    <a:ext uri="{9D8B030D-6E8A-4147-A177-3AD203B41FA5}">
                      <a16:colId xmlns:a16="http://schemas.microsoft.com/office/drawing/2014/main" val="151223135"/>
                    </a:ext>
                  </a:extLst>
                </a:gridCol>
                <a:gridCol w="5715000">
                  <a:extLst>
                    <a:ext uri="{9D8B030D-6E8A-4147-A177-3AD203B41FA5}">
                      <a16:colId xmlns:a16="http://schemas.microsoft.com/office/drawing/2014/main" val="2477183698"/>
                    </a:ext>
                  </a:extLst>
                </a:gridCol>
              </a:tblGrid>
              <a:tr h="381000">
                <a:tc>
                  <a:txBody>
                    <a:bodyPr/>
                    <a:lstStyle/>
                    <a:p>
                      <a:pPr algn="ctr"/>
                      <a:r>
                        <a:rPr lang="ru-RU" sz="2400" b="1" i="1" dirty="0">
                          <a:effectLst/>
                          <a:latin typeface="+mj-lt"/>
                          <a:ea typeface="Yu Gothic UI Light" panose="020B0300000000000000" pitchFamily="34" charset="-128"/>
                        </a:rPr>
                        <a:t>Ученик</a:t>
                      </a:r>
                    </a:p>
                  </a:txBody>
                  <a:tcPr marR="152400" marT="95250" marB="9525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i="1" dirty="0">
                          <a:effectLst/>
                          <a:latin typeface="+mj-lt"/>
                          <a:ea typeface="Yu Gothic UI Light" panose="020B0300000000000000" pitchFamily="34" charset="-128"/>
                        </a:rPr>
                        <a:t>Учитель</a:t>
                      </a:r>
                    </a:p>
                  </a:txBody>
                  <a:tcPr marL="152400" marR="152400" marT="95250" marB="9525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08509436"/>
                  </a:ext>
                </a:extLst>
              </a:tr>
              <a:tr h="1112192">
                <a:tc>
                  <a:txBody>
                    <a:bodyPr/>
                    <a:lstStyle/>
                    <a:p>
                      <a:r>
                        <a:rPr lang="ru-RU" sz="2000" b="0" baseline="0" dirty="0">
                          <a:effectLst/>
                          <a:latin typeface="+mj-lt"/>
                          <a:ea typeface="Yu Gothic UI Light" panose="020B0300000000000000" pitchFamily="34" charset="-128"/>
                        </a:rPr>
                        <a:t>       </a:t>
                      </a:r>
                      <a:r>
                        <a:rPr lang="ru-RU" sz="2000" b="0" dirty="0">
                          <a:effectLst/>
                          <a:latin typeface="+mj-lt"/>
                          <a:ea typeface="Yu Gothic UI Light" panose="020B0300000000000000" pitchFamily="34" charset="-128"/>
                        </a:rPr>
                        <a:t>Учащиеся охотнее включаются в работу, задают вопросы, предлагают ответы и действуют не по образцу, а в поиске решения;</a:t>
                      </a:r>
                    </a:p>
                  </a:txBody>
                  <a:tcPr marR="152400" marT="95250" marB="9525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0" dirty="0">
                          <a:effectLst/>
                          <a:latin typeface="+mj-lt"/>
                          <a:ea typeface="Yu Gothic UI Light" panose="020B0300000000000000" pitchFamily="34" charset="-128"/>
                        </a:rPr>
                        <a:t>     Увеличивается</a:t>
                      </a:r>
                      <a:r>
                        <a:rPr lang="ru-RU" sz="2000" b="0" baseline="0" dirty="0">
                          <a:effectLst/>
                          <a:latin typeface="+mj-lt"/>
                          <a:ea typeface="Yu Gothic UI Light" panose="020B0300000000000000" pitchFamily="34" charset="-128"/>
                        </a:rPr>
                        <a:t> доля активных форм работы на уроке, урок становится более динамичным и управляемым;</a:t>
                      </a:r>
                    </a:p>
                  </a:txBody>
                  <a:tcPr marL="152400" marT="95250" marB="9525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5466053"/>
                  </a:ext>
                </a:extLst>
              </a:tr>
              <a:tr h="563552">
                <a:tc>
                  <a:txBody>
                    <a:bodyPr/>
                    <a:lstStyle/>
                    <a:p>
                      <a:r>
                        <a:rPr lang="ru-RU" sz="2000" dirty="0">
                          <a:latin typeface="+mj-lt"/>
                          <a:ea typeface="Yu Gothic UI Light" panose="020B0300000000000000" pitchFamily="34" charset="-128"/>
                        </a:rPr>
                        <a:t>       Снижается страх ошибки, дети легче участвуют в обсуждении, работают в паре и группе;</a:t>
                      </a:r>
                    </a:p>
                  </a:txBody>
                  <a:tcPr marR="152400" marT="95250" marB="9525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0" dirty="0">
                          <a:effectLst/>
                          <a:latin typeface="+mj-lt"/>
                          <a:ea typeface="Yu Gothic UI Light" panose="020B0300000000000000" pitchFamily="34" charset="-128"/>
                        </a:rPr>
                        <a:t>     Создается</a:t>
                      </a:r>
                      <a:r>
                        <a:rPr lang="ru-RU" sz="2000" b="0" baseline="0" dirty="0">
                          <a:effectLst/>
                          <a:latin typeface="+mj-lt"/>
                          <a:ea typeface="Yu Gothic UI Light" panose="020B0300000000000000" pitchFamily="34" charset="-128"/>
                        </a:rPr>
                        <a:t> копилка дидактических игр и заданий по темам окружающего мира;</a:t>
                      </a:r>
                      <a:endParaRPr lang="ru-RU" sz="2000" b="0" dirty="0">
                        <a:effectLst/>
                        <a:latin typeface="+mj-lt"/>
                        <a:ea typeface="Yu Gothic UI Light" panose="020B0300000000000000" pitchFamily="34" charset="-128"/>
                      </a:endParaRPr>
                    </a:p>
                  </a:txBody>
                  <a:tcPr marL="152400" marT="95250" marB="9525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01362488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ru-RU" sz="2000" dirty="0">
                          <a:latin typeface="+mj-lt"/>
                          <a:ea typeface="Yu Gothic UI Light" panose="020B0300000000000000" pitchFamily="34" charset="-128"/>
                        </a:rPr>
                        <a:t>       Повышается интерес к предмету и снижается утомляемость при работе на уроке.</a:t>
                      </a:r>
                    </a:p>
                  </a:txBody>
                  <a:tcPr marR="152400" marT="95250" marB="9525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0" dirty="0">
                          <a:effectLst/>
                          <a:latin typeface="+mj-lt"/>
                          <a:ea typeface="Yu Gothic UI Light" panose="020B0300000000000000" pitchFamily="34" charset="-128"/>
                        </a:rPr>
                        <a:t>      Улучшается</a:t>
                      </a:r>
                      <a:r>
                        <a:rPr lang="ru-RU" sz="2000" b="0" baseline="0" dirty="0">
                          <a:effectLst/>
                          <a:latin typeface="+mj-lt"/>
                          <a:ea typeface="Yu Gothic UI Light" panose="020B0300000000000000" pitchFamily="34" charset="-128"/>
                        </a:rPr>
                        <a:t> качество обратной связи и появляется возможность корректировать задания с учётом уровня класса.</a:t>
                      </a:r>
                      <a:endParaRPr lang="ru-RU" sz="2000" b="0" dirty="0">
                        <a:effectLst/>
                        <a:latin typeface="+mj-lt"/>
                        <a:ea typeface="Yu Gothic UI Light" panose="020B0300000000000000" pitchFamily="34" charset="-128"/>
                      </a:endParaRPr>
                    </a:p>
                  </a:txBody>
                  <a:tcPr marL="152400" marT="95250" marB="9525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15956677"/>
                  </a:ext>
                </a:extLst>
              </a:tr>
            </a:tbl>
          </a:graphicData>
        </a:graphic>
      </p:graphicFrame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258536" y="5614084"/>
            <a:ext cx="11664042" cy="101566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000" b="1" i="0" u="none" strike="noStrike" cap="none" normalizeH="0" baseline="0" dirty="0">
                <a:ln>
                  <a:noFill/>
                </a:ln>
                <a:solidFill>
                  <a:srgbClr val="0F1115"/>
                </a:solidFill>
                <a:effectLst/>
                <a:latin typeface="+mj-lt"/>
                <a:ea typeface="Yu Gothic UI Light" panose="020B0300000000000000" pitchFamily="34" charset="-128"/>
                <a:cs typeface="Times New Roman" panose="02020603050405020304" pitchFamily="18" charset="0"/>
              </a:rPr>
              <a:t>Использование дидактических игр на уроках окружающего мира позволяет сместить акцент с простого воспроизведения знаний на их активное освоение, самостоятельный поиск и применение, что соответствует требованиям обновлённых ФГОС.</a:t>
            </a:r>
            <a:endParaRPr kumimoji="0" lang="ru-RU" altLang="ru-RU" sz="3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j-lt"/>
              <a:ea typeface="Yu Gothic UI Light" panose="020B0300000000000000" pitchFamily="34" charset="-128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2BE3554-36E9-5D88-9FED-B9AB4EA62C4C}"/>
              </a:ext>
            </a:extLst>
          </p:cNvPr>
          <p:cNvSpPr txBox="1"/>
          <p:nvPr/>
        </p:nvSpPr>
        <p:spPr>
          <a:xfrm>
            <a:off x="947057" y="704909"/>
            <a:ext cx="10287000" cy="64633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kumimoji="0" lang="ru-RU" altLang="ru-RU" sz="3600" b="1" i="0" u="none" strike="noStrike" cap="none" normalizeH="0" baseline="0" dirty="0">
                <a:ln>
                  <a:noFill/>
                </a:ln>
                <a:solidFill>
                  <a:srgbClr val="0F1115"/>
                </a:solidFill>
                <a:effectLst/>
                <a:latin typeface="+mj-lt"/>
                <a:ea typeface="Yu Gothic UI Light" panose="020B0300000000000000" pitchFamily="34" charset="-128"/>
                <a:cs typeface="Times New Roman" panose="02020603050405020304" pitchFamily="18" charset="0"/>
              </a:rPr>
              <a:t>Результаты использования </a:t>
            </a:r>
            <a:r>
              <a:rPr lang="ru-RU" altLang="ru-RU" sz="3600" b="1" dirty="0">
                <a:solidFill>
                  <a:srgbClr val="0F1115"/>
                </a:solidFill>
                <a:latin typeface="+mj-lt"/>
                <a:ea typeface="Yu Gothic UI Light" panose="020B0300000000000000" pitchFamily="34" charset="-128"/>
                <a:cs typeface="Times New Roman" panose="02020603050405020304" pitchFamily="18" charset="0"/>
              </a:rPr>
              <a:t>дидактических игр</a:t>
            </a:r>
            <a:r>
              <a:rPr kumimoji="0" lang="ru-RU" altLang="ru-RU" sz="3600" b="1" i="0" u="none" strike="noStrike" cap="none" normalizeH="0" baseline="0" dirty="0">
                <a:ln>
                  <a:noFill/>
                </a:ln>
                <a:solidFill>
                  <a:srgbClr val="0F1115"/>
                </a:solidFill>
                <a:effectLst/>
                <a:latin typeface="+mj-lt"/>
                <a:ea typeface="Yu Gothic UI Light" panose="020B0300000000000000" pitchFamily="34" charset="-128"/>
                <a:cs typeface="Times New Roman" panose="02020603050405020304" pitchFamily="18" charset="0"/>
              </a:rPr>
              <a:t> </a:t>
            </a:r>
            <a:endParaRPr lang="ru-RU" sz="3600" dirty="0">
              <a:latin typeface="+mj-lt"/>
              <a:ea typeface="Yu Gothic UI Light" panose="020B0300000000000000" pitchFamily="34" charset="-128"/>
              <a:cs typeface="Times New Roman" panose="02020603050405020304" pitchFamily="18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145" y="4351348"/>
            <a:ext cx="381000" cy="38100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379" y="2209800"/>
            <a:ext cx="381000" cy="38100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258" y="3280574"/>
            <a:ext cx="381000" cy="381000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6086" y="2187858"/>
            <a:ext cx="381000" cy="381000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9218" y="3280574"/>
            <a:ext cx="381000" cy="381000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9218" y="4373290"/>
            <a:ext cx="381000" cy="38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2190508"/>
      </p:ext>
    </p:extLst>
  </p:cSld>
  <p:clrMapOvr>
    <a:masterClrMapping/>
  </p:clrMapOvr>
  <p:transition spd="slow">
    <p:push dir="u"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446</TotalTime>
  <Words>540</Words>
  <Application>Microsoft Office PowerPoint</Application>
  <PresentationFormat>Широкоэкранный</PresentationFormat>
  <Paragraphs>69</Paragraphs>
  <Slides>6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2" baseType="lpstr">
      <vt:lpstr>Yu Gothic UI Light</vt:lpstr>
      <vt:lpstr>Yu Gothic UI Semilight</vt:lpstr>
      <vt:lpstr>Arial</vt:lpstr>
      <vt:lpstr>Calibri</vt:lpstr>
      <vt:lpstr>Times New Roman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Bogdan Nurgatin</dc:creator>
  <cp:lastModifiedBy>USER</cp:lastModifiedBy>
  <cp:revision>26</cp:revision>
  <dcterms:created xsi:type="dcterms:W3CDTF">2026-05-04T05:37:15Z</dcterms:created>
  <dcterms:modified xsi:type="dcterms:W3CDTF">2026-05-13T10:17:40Z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2025-12-02T00:00:00Z</vt:filetime>
  </property>
  <property fmtid="{D5CDD505-2E9C-101B-9397-08002B2CF9AE}" pid="3" name="Creator">
    <vt:lpwstr>Microsoft® PowerPoint® 2010</vt:lpwstr>
  </property>
  <property fmtid="{D5CDD505-2E9C-101B-9397-08002B2CF9AE}" pid="4" name="LastSaved">
    <vt:filetime>2026-05-04T00:00:00Z</vt:filetime>
  </property>
  <property fmtid="{D5CDD505-2E9C-101B-9397-08002B2CF9AE}" pid="5" name="Producer">
    <vt:lpwstr>3-Heights(TM) PDF Security Shell 4.8.25.2 (http://www.pdf-tools.com)</vt:lpwstr>
  </property>
</Properties>
</file>