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3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516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A833F-56FC-4C87-A2B1-8002D70117E9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3DB37-85EF-4CDB-B1B2-89AC810D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378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3DB37-85EF-4CDB-B1B2-89AC810D5C0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701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58196" y="341497"/>
            <a:ext cx="751268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2800" dirty="0"/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1413" y="1912366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 Михайлова Анастасия Максимовна МБОУ СОШ пос. Рудный</a:t>
            </a:r>
          </a:p>
          <a:p>
            <a:pPr algn="l">
              <a:buFont typeface="+mj-lt"/>
              <a:buAutoNum type="arabicPeriod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Тема 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итоговой работы: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i="1" dirty="0" smtClean="0">
                <a:solidFill>
                  <a:srgbClr val="0F1115"/>
                </a:solidFill>
                <a:latin typeface="quote-cjk-patch"/>
              </a:rPr>
              <a:t>исследовательская работа на тему «Почему снег белый?» на уроке окружающего мира для учеников 3 класса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+mj-lt"/>
              <a:buAutoNum type="arabicPeriod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+mj-lt"/>
              <a:buAutoNum type="arabicPeriod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  15 мая 2026 года, г. 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Владивосток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413" y="4156498"/>
            <a:ext cx="3143250" cy="20940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393" y="3600144"/>
            <a:ext cx="4184902" cy="26504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1127582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3617" y="1447800"/>
            <a:ext cx="10363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3600" i="0" dirty="0" smtClean="0">
                <a:solidFill>
                  <a:srgbClr val="0F1115"/>
                </a:solidFill>
                <a:effectLst/>
                <a:latin typeface="quote-cjk-patch"/>
              </a:rPr>
              <a:t>«А что, снег и вправду белый? А вдруг он белеет, пока летит?»</a:t>
            </a:r>
          </a:p>
          <a:p>
            <a:pPr algn="l"/>
            <a:endParaRPr lang="ru-RU" sz="3600" dirty="0">
              <a:solidFill>
                <a:srgbClr val="0F1115"/>
              </a:solidFill>
              <a:latin typeface="quote-cjk-patch"/>
            </a:endParaRPr>
          </a:p>
          <a:p>
            <a:pPr algn="l"/>
            <a:r>
              <a:rPr lang="ru-RU" sz="2400" i="0" dirty="0" smtClean="0">
                <a:solidFill>
                  <a:srgbClr val="0F1115"/>
                </a:solidFill>
                <a:effectLst/>
                <a:latin typeface="quote-cjk-patch"/>
              </a:rPr>
              <a:t>«Говорят, что снег белый из-за солнечных лучей, попадающих на него. Сегодня на уроке нам нужно побыть настоящими исследователями и разобраться, так ли это на самом деле?</a:t>
            </a:r>
          </a:p>
          <a:p>
            <a:pPr algn="l"/>
            <a:r>
              <a:rPr lang="ru-RU" b="1" dirty="0" smtClean="0">
                <a:solidFill>
                  <a:srgbClr val="0F1115"/>
                </a:solidFill>
                <a:latin typeface="quote-cjk-patch"/>
              </a:rPr>
              <a:t>                              </a:t>
            </a: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Сегодня вы точно не уйдёте с урока без интересных открытий. И узнаете, почему же всё таки снег имеет белый цвет.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0400" y="2845948"/>
            <a:ext cx="1101067" cy="257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7118" y="1676400"/>
            <a:ext cx="1050328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dirty="0" smtClean="0">
                <a:solidFill>
                  <a:srgbClr val="0F1115"/>
                </a:solidFill>
                <a:effectLst/>
                <a:latin typeface="quote-cjk-patch"/>
              </a:rPr>
              <a:t>Слайд 3. Краткое описание проекта/работы</a:t>
            </a:r>
          </a:p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Что должно быть: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Для кого: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Учащиеся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1-4 класса.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Цель 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(педагогическая):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Создать условия для формирования у учащихся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навыков: постановки гипотезы, сбор эмпирических данных, анализ информации через учебное исследование по теме «Почему снег белый?»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Что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Тема учебного исследования 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 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«Влияние солнечного света на цвет снега»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Как 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(сроки и формат):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Длительность: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1 урок 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Форма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Практическая работа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Актуальность для вас (одним предложением):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Каждый ребёнок очень любит проводить время на свежем воздухе, и наверняка, у каждого ребёнка возникал такой вопрос «А почему снег белый?»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90856" y="961178"/>
            <a:ext cx="11341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Постановка проблемного вопроса: Почему снег белый ? </a:t>
            </a:r>
          </a:p>
          <a:p>
            <a:r>
              <a:rPr lang="ru-RU" sz="1600" dirty="0" smtClean="0"/>
              <a:t>Выдвижение гипотезы: Предположим, что солнечный свет влияет на цвет снега. </a:t>
            </a: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695599"/>
              </p:ext>
            </p:extLst>
          </p:nvPr>
        </p:nvGraphicFramePr>
        <p:xfrm>
          <a:off x="228600" y="1752600"/>
          <a:ext cx="11112882" cy="4389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04294">
                  <a:extLst>
                    <a:ext uri="{9D8B030D-6E8A-4147-A177-3AD203B41FA5}">
                      <a16:colId xmlns:a16="http://schemas.microsoft.com/office/drawing/2014/main" val="1489398033"/>
                    </a:ext>
                  </a:extLst>
                </a:gridCol>
                <a:gridCol w="3704294">
                  <a:extLst>
                    <a:ext uri="{9D8B030D-6E8A-4147-A177-3AD203B41FA5}">
                      <a16:colId xmlns:a16="http://schemas.microsoft.com/office/drawing/2014/main" val="2129947064"/>
                    </a:ext>
                  </a:extLst>
                </a:gridCol>
                <a:gridCol w="3704294">
                  <a:extLst>
                    <a:ext uri="{9D8B030D-6E8A-4147-A177-3AD203B41FA5}">
                      <a16:colId xmlns:a16="http://schemas.microsoft.com/office/drawing/2014/main" val="1625966246"/>
                    </a:ext>
                  </a:extLst>
                </a:gridCol>
              </a:tblGrid>
              <a:tr h="909613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Приёмы создания учебной проблемы.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Удивление:</a:t>
                      </a:r>
                    </a:p>
                    <a:p>
                      <a:r>
                        <a:rPr lang="ru-RU" sz="1400" b="0" dirty="0" smtClean="0"/>
                        <a:t>«А знаете ли вы, что снег это замёрзшая вода?</a:t>
                      </a:r>
                      <a:r>
                        <a:rPr lang="ru-RU" sz="1400" b="0" baseline="0" dirty="0" smtClean="0"/>
                        <a:t> А как мы знаем лёд – бесцветный. Почему снег белый?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171196"/>
                  </a:ext>
                </a:extLst>
              </a:tr>
              <a:tr h="122630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Приёмы работы с гипотезой.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Мозговой штурм:</a:t>
                      </a:r>
                    </a:p>
                    <a:p>
                      <a:r>
                        <a:rPr lang="ru-RU" sz="1400" dirty="0" smtClean="0"/>
                        <a:t>Если снег это замёрзшая вода, почему тогда снег не бесцветный?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/>
                        <a:t>Причина</a:t>
                      </a:r>
                      <a:r>
                        <a:rPr lang="ru-RU" sz="1400" b="0" baseline="0" dirty="0" smtClean="0"/>
                        <a:t> в том, что каждая снежинка состоит из большого количества ледяных кристалликов. Но они не гладкие, а с гранями. Отражение света от граней этих кристалликов делает снег белым.</a:t>
                      </a:r>
                      <a:endParaRPr lang="ru-RU" sz="1400" b="0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9903897"/>
                  </a:ext>
                </a:extLst>
              </a:tr>
              <a:tr h="174741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Техники сбора данных.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/>
                        <a:t>Проведём опыт 1: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="0" baseline="0" dirty="0" smtClean="0"/>
                        <a:t>возьмём стакан, кусок полиэтилена, ножницы. Целый кусок полиэтилена прозрачный. Порезали на мелкие кусочек, положили в стакан. Каждый кусочек модель снежинки. </a:t>
                      </a:r>
                      <a:endParaRPr lang="ru-RU" sz="1400" b="1" dirty="0" smtClean="0"/>
                    </a:p>
                    <a:p>
                      <a:pPr algn="just"/>
                      <a:r>
                        <a:rPr lang="ru-RU" sz="1400" b="1" baseline="0" dirty="0" smtClean="0"/>
                        <a:t>Опыт 2. </a:t>
                      </a:r>
                      <a:r>
                        <a:rPr lang="ru-RU" sz="1400" baseline="0" dirty="0" smtClean="0"/>
                        <a:t>Нальём воды в стакан и уберём в морозилку, через время достанем, лёд замёрз и стал прозрачным, разобьём его на мелкие кусочки, он стал белого цвета.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Вывод:</a:t>
                      </a:r>
                      <a:r>
                        <a:rPr lang="ru-RU" sz="1400" baseline="0" dirty="0" smtClean="0"/>
                        <a:t> «снег» в стакане белый.</a:t>
                      </a:r>
                    </a:p>
                    <a:p>
                      <a:endParaRPr lang="ru-RU" sz="1400" baseline="0" dirty="0" smtClean="0"/>
                    </a:p>
                    <a:p>
                      <a:endParaRPr lang="ru-RU" sz="1400" baseline="0" dirty="0" smtClean="0"/>
                    </a:p>
                    <a:p>
                      <a:endParaRPr lang="ru-RU" sz="1400" baseline="0" dirty="0" smtClean="0"/>
                    </a:p>
                    <a:p>
                      <a:endParaRPr lang="ru-RU" sz="1400" baseline="0" dirty="0" smtClean="0"/>
                    </a:p>
                    <a:p>
                      <a:pPr algn="just"/>
                      <a:r>
                        <a:rPr lang="ru-RU" sz="1400" baseline="0" dirty="0" smtClean="0"/>
                        <a:t>Вывод: мелкие кристаллики стали белые.</a:t>
                      </a:r>
                    </a:p>
                    <a:p>
                      <a:pPr algn="just"/>
                      <a:r>
                        <a:rPr lang="ru-RU" sz="1400" baseline="0" dirty="0" smtClean="0"/>
                        <a:t>Снег белый потому что каждая снежинка отражает свет в разные стороны. Свет рассеивается, так и получается белый цвет.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3671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91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600200"/>
            <a:ext cx="1097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Формы </a:t>
            </a: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работы на этапах исследования: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Постановка проблемы: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Фронтальный мозговой штурм.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Выдвижение гипотез: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dirty="0" smtClean="0">
                <a:solidFill>
                  <a:srgbClr val="0F1115"/>
                </a:solidFill>
                <a:latin typeface="quote-cjk-patch"/>
              </a:rPr>
              <a:t>работа в группах.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Сбор и анализ данных: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Индивидуальный лист 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исследователя.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Представление результата: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 </a:t>
            </a:r>
            <a:r>
              <a:rPr lang="ru-RU" b="0" i="0" dirty="0" smtClean="0">
                <a:solidFill>
                  <a:srgbClr val="0F1115"/>
                </a:solidFill>
                <a:effectLst/>
                <a:latin typeface="quote-cjk-patch"/>
              </a:rPr>
              <a:t>запись в рабочих листах.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Инструменты (шаблоны),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Карточка «Паспорт исследования</a:t>
            </a:r>
            <a:r>
              <a:rPr lang="ru-RU" b="0" i="1" dirty="0" smtClean="0">
                <a:solidFill>
                  <a:srgbClr val="0F1115"/>
                </a:solidFill>
                <a:effectLst/>
                <a:latin typeface="quote-cjk-patch"/>
              </a:rPr>
              <a:t>».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F1115"/>
                </a:solidFill>
                <a:latin typeface="quote-cjk-patch"/>
              </a:rPr>
              <a:t>Рабочий лист по данной теме.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010054"/>
              </p:ext>
            </p:extLst>
          </p:nvPr>
        </p:nvGraphicFramePr>
        <p:xfrm>
          <a:off x="838200" y="2065419"/>
          <a:ext cx="9906000" cy="2956560"/>
        </p:xfrm>
        <a:graphic>
          <a:graphicData uri="http://schemas.openxmlformats.org/drawingml/2006/table">
            <a:tbl>
              <a:tblPr/>
              <a:tblGrid>
                <a:gridCol w="49530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>
                          <a:effectLst/>
                          <a:latin typeface="quote-cjk-patch"/>
                        </a:rPr>
                        <a:t>Для ученика (Метапредметные)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>
                          <a:effectLst/>
                          <a:latin typeface="quote-cjk-patch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Научились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выдвигать</a:t>
                      </a:r>
                      <a:r>
                        <a:rPr lang="ru-RU" b="0" baseline="0" dirty="0" smtClean="0">
                          <a:effectLst/>
                          <a:latin typeface="quote-cjk-patch"/>
                        </a:rPr>
                        <a:t> гипотезу.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✅ Повысился познавательный интерес (зафиксировано по шкале активности).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Освоили</a:t>
                      </a:r>
                      <a:r>
                        <a:rPr lang="ru-RU" b="0" baseline="0" dirty="0" smtClean="0">
                          <a:effectLst/>
                          <a:latin typeface="quote-cjk-patch"/>
                        </a:rPr>
                        <a:t> групповую форму работы.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✅ Создана копилка тем для учебных исследований на год.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✅ Снизилась тревожность при работе с «открытым вопросом».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Разработаны критерии оценки исследования (без дублирования отметки за ответ).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88136" y="1208658"/>
            <a:ext cx="11296759" cy="5240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447800" y="5257800"/>
            <a:ext cx="7853432" cy="11079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Обязательный итоговый тезис внизу: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608</Words>
  <Application>Microsoft Office PowerPoint</Application>
  <PresentationFormat>Широкоэкранный</PresentationFormat>
  <Paragraphs>59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quote-cjk-patch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zheka</cp:lastModifiedBy>
  <cp:revision>11</cp:revision>
  <dcterms:created xsi:type="dcterms:W3CDTF">2026-05-04T05:37:15Z</dcterms:created>
  <dcterms:modified xsi:type="dcterms:W3CDTF">2026-05-17T03:34:09Z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