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57" d="100"/>
          <a:sy n="157" d="100"/>
        </p:scale>
        <p:origin x="294" y="-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puskina524@gmail.com" userId="5c6100bf89338bb2" providerId="LiveId" clId="{C777E484-CFB7-40E7-966A-E205AAC66219}"/>
    <pc:docChg chg="modSld modMainMaster">
      <pc:chgData name="kpuskina524@gmail.com" userId="5c6100bf89338bb2" providerId="LiveId" clId="{C777E484-CFB7-40E7-966A-E205AAC66219}" dt="2026-05-10T04:03:02.366" v="115" actId="20577"/>
      <pc:docMkLst>
        <pc:docMk/>
      </pc:docMkLst>
      <pc:sldChg chg="modSp mod modTransition">
        <pc:chgData name="kpuskina524@gmail.com" userId="5c6100bf89338bb2" providerId="LiveId" clId="{C777E484-CFB7-40E7-966A-E205AAC66219}" dt="2026-05-10T04:02:34.316" v="110" actId="20577"/>
        <pc:sldMkLst>
          <pc:docMk/>
          <pc:sldMk cId="0" sldId="256"/>
        </pc:sldMkLst>
        <pc:spChg chg="mod">
          <ac:chgData name="kpuskina524@gmail.com" userId="5c6100bf89338bb2" providerId="LiveId" clId="{C777E484-CFB7-40E7-966A-E205AAC66219}" dt="2026-05-10T04:02:34.316" v="110" actId="20577"/>
          <ac:spMkLst>
            <pc:docMk/>
            <pc:sldMk cId="0" sldId="256"/>
            <ac:spMk id="6" creationId="{00000000-0000-0000-0000-000000000000}"/>
          </ac:spMkLst>
        </pc:spChg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57"/>
        </pc:sldMkLst>
      </pc:sldChg>
      <pc:sldChg chg="modTransition modAnim">
        <pc:chgData name="kpuskina524@gmail.com" userId="5c6100bf89338bb2" providerId="LiveId" clId="{C777E484-CFB7-40E7-966A-E205AAC66219}" dt="2026-05-10T03:46:32.236" v="7"/>
        <pc:sldMkLst>
          <pc:docMk/>
          <pc:sldMk cId="0" sldId="258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59"/>
        </pc:sldMkLst>
      </pc:sldChg>
      <pc:sldChg chg="modSp mod modTransition modAnim">
        <pc:chgData name="kpuskina524@gmail.com" userId="5c6100bf89338bb2" providerId="LiveId" clId="{C777E484-CFB7-40E7-966A-E205AAC66219}" dt="2026-05-10T03:47:19.937" v="16"/>
        <pc:sldMkLst>
          <pc:docMk/>
          <pc:sldMk cId="0" sldId="260"/>
        </pc:sldMkLst>
        <pc:picChg chg="mod">
          <ac:chgData name="kpuskina524@gmail.com" userId="5c6100bf89338bb2" providerId="LiveId" clId="{C777E484-CFB7-40E7-966A-E205AAC66219}" dt="2026-05-10T03:46:58.860" v="11" actId="1076"/>
          <ac:picMkLst>
            <pc:docMk/>
            <pc:sldMk cId="0" sldId="260"/>
            <ac:picMk id="6" creationId="{00000000-0000-0000-0000-000000000000}"/>
          </ac:picMkLst>
        </pc:picChg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1"/>
        </pc:sldMkLst>
      </pc:sldChg>
      <pc:sldChg chg="modSp mod modTransition">
        <pc:chgData name="kpuskina524@gmail.com" userId="5c6100bf89338bb2" providerId="LiveId" clId="{C777E484-CFB7-40E7-966A-E205AAC66219}" dt="2026-05-10T04:03:02.366" v="115" actId="20577"/>
        <pc:sldMkLst>
          <pc:docMk/>
          <pc:sldMk cId="0" sldId="262"/>
        </pc:sldMkLst>
        <pc:spChg chg="mod">
          <ac:chgData name="kpuskina524@gmail.com" userId="5c6100bf89338bb2" providerId="LiveId" clId="{C777E484-CFB7-40E7-966A-E205AAC66219}" dt="2026-05-10T04:03:02.366" v="115" actId="20577"/>
          <ac:spMkLst>
            <pc:docMk/>
            <pc:sldMk cId="0" sldId="262"/>
            <ac:spMk id="6" creationId="{00000000-0000-0000-0000-000000000000}"/>
          </ac:spMkLst>
        </pc:spChg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3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4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5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6"/>
        </pc:sldMkLst>
      </pc:sldChg>
      <pc:sldChg chg="modTransition modAnim">
        <pc:chgData name="kpuskina524@gmail.com" userId="5c6100bf89338bb2" providerId="LiveId" clId="{C777E484-CFB7-40E7-966A-E205AAC66219}" dt="2026-05-10T03:48:15.805" v="24"/>
        <pc:sldMkLst>
          <pc:docMk/>
          <pc:sldMk cId="0" sldId="267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8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69"/>
        </pc:sldMkLst>
      </pc:sldChg>
      <pc:sldChg chg="modTransition">
        <pc:chgData name="kpuskina524@gmail.com" userId="5c6100bf89338bb2" providerId="LiveId" clId="{C777E484-CFB7-40E7-966A-E205AAC66219}" dt="2026-05-10T03:45:46.926" v="1"/>
        <pc:sldMkLst>
          <pc:docMk/>
          <pc:sldMk cId="0" sldId="270"/>
        </pc:sldMkLst>
      </pc:sldChg>
      <pc:sldMasterChg chg="modTransition modSldLayout">
        <pc:chgData name="kpuskina524@gmail.com" userId="5c6100bf89338bb2" providerId="LiveId" clId="{C777E484-CFB7-40E7-966A-E205AAC66219}" dt="2026-05-10T03:45:46.926" v="1"/>
        <pc:sldMasterMkLst>
          <pc:docMk/>
          <pc:sldMasterMk cId="0" sldId="2147483648"/>
        </pc:sldMasterMkLst>
        <pc:sldLayoutChg chg="modTransition">
          <pc:chgData name="kpuskina524@gmail.com" userId="5c6100bf89338bb2" providerId="LiveId" clId="{C777E484-CFB7-40E7-966A-E205AAC66219}" dt="2026-05-10T03:45:46.926" v="1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397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695" y="0"/>
            <a:ext cx="505811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29275" y="206227"/>
            <a:ext cx="4158600" cy="1194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ru-RU" sz="2351" dirty="0"/>
              <a:t>Саблина Елена Александровна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ru-RU" sz="2351" dirty="0"/>
              <a:t>Организация учебного исследования на уроках окружающего мира в 4 классе.</a:t>
            </a:r>
            <a:endParaRPr lang="en-US" sz="2351" dirty="0"/>
          </a:p>
        </p:txBody>
      </p:sp>
      <p:sp>
        <p:nvSpPr>
          <p:cNvPr id="6" name="Text 1"/>
          <p:cNvSpPr txBox="1"/>
          <p:nvPr/>
        </p:nvSpPr>
        <p:spPr>
          <a:xfrm>
            <a:off x="141869" y="2191674"/>
            <a:ext cx="4579500" cy="1550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9E9E9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1200" dirty="0">
                <a:solidFill>
                  <a:srgbClr val="9E9E9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ДППК «Формирование научного мышления активности средствами учебных предметов  естественно-научной  направленности в начальной школе»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200" dirty="0">
                <a:solidFill>
                  <a:srgbClr val="9E9E9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мая 2026 г. г. Владивосток</a:t>
            </a:r>
            <a:endParaRPr lang="ru-RU" sz="1200" dirty="0"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32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Образовательное и практическое значение микроисследования
</a:t>
            </a:r>
            <a:endParaRPr lang="en-US" sz="2321" dirty="0"/>
          </a:p>
        </p:txBody>
      </p:sp>
      <p:sp>
        <p:nvSpPr>
          <p:cNvPr id="5" name="Text 1"/>
          <p:cNvSpPr txBox="1"/>
          <p:nvPr/>
        </p:nvSpPr>
        <p:spPr>
          <a:xfrm>
            <a:off x="170025" y="2175250"/>
            <a:ext cx="2784000" cy="225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Выбор темы повышения интереса к здоровому образу жизни способствует росту самостоятельности и вовлечённости детей в учебный процесс.
</a:t>
            </a:r>
            <a:endParaRPr lang="en-US" sz="1200" dirty="0"/>
          </a:p>
        </p:txBody>
      </p:sp>
      <p:sp>
        <p:nvSpPr>
          <p:cNvPr id="6" name="Text 2"/>
          <p:cNvSpPr txBox="1"/>
          <p:nvPr/>
        </p:nvSpPr>
        <p:spPr>
          <a:xfrm>
            <a:off x="3180775" y="2175250"/>
            <a:ext cx="2784000" cy="225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Практическое исследование формирует функциональную грамотность и навыки научного мышления, необходимые в современном образовании.
</a:t>
            </a:r>
            <a:endParaRPr lang="en-US" sz="1200" dirty="0"/>
          </a:p>
        </p:txBody>
      </p:sp>
      <p:sp>
        <p:nvSpPr>
          <p:cNvPr id="7" name="Text 3"/>
          <p:cNvSpPr txBox="1"/>
          <p:nvPr/>
        </p:nvSpPr>
        <p:spPr>
          <a:xfrm>
            <a:off x="6212200" y="2175250"/>
            <a:ext cx="2784000" cy="225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Работа с микрозеленью расширяет интересы школьников, стимулируя осознанное отношение к питанию и развитию здоровых привычек.
</a:t>
            </a:r>
            <a:endParaRPr lang="en-US" sz="1200" dirty="0"/>
          </a:p>
        </p:txBody>
      </p:sp>
      <p:sp>
        <p:nvSpPr>
          <p:cNvPr id="8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909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Компетенции и навыки, формируемые благодаря исследованию микрозелени
</a:t>
            </a:r>
            <a:endParaRPr lang="en-US" sz="1909" dirty="0"/>
          </a:p>
        </p:txBody>
      </p:sp>
      <p:sp>
        <p:nvSpPr>
          <p:cNvPr id="6" name="Text 1"/>
          <p:cNvSpPr txBox="1"/>
          <p:nvPr/>
        </p:nvSpPr>
        <p:spPr>
          <a:xfrm>
            <a:off x="175725" y="1762375"/>
            <a:ext cx="4320300" cy="80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7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Развиваются навыки постановки исследовательских вопросов, формулировка гипотез и планирование экспериментов, что способствует формированию логического и критического мышления у младших школьников.
</a:t>
            </a:r>
            <a:endParaRPr lang="en-US" sz="1178" dirty="0"/>
          </a:p>
        </p:txBody>
      </p:sp>
      <p:sp>
        <p:nvSpPr>
          <p:cNvPr id="7" name="Text 2"/>
          <p:cNvSpPr txBox="1"/>
          <p:nvPr/>
        </p:nvSpPr>
        <p:spPr>
          <a:xfrm>
            <a:off x="4646700" y="1762375"/>
            <a:ext cx="4320300" cy="80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Обучающиеся осваивают методы работы с наблюдениями, а также сбор и систематизацию эмпирических данных, что является основой научной деятельности и познавательной активности.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175725" y="3349875"/>
            <a:ext cx="4320300" cy="80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45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Формируется умение анализировать полученную информацию, делать обоснованные выводы и аргументированно представлять результаты своего исследования, что поддерживает развитие коммуникационных навыков.
</a:t>
            </a:r>
            <a:endParaRPr lang="en-US" sz="1145" dirty="0"/>
          </a:p>
        </p:txBody>
      </p:sp>
      <p:sp>
        <p:nvSpPr>
          <p:cNvPr id="9" name="Text 4"/>
          <p:cNvSpPr txBox="1"/>
          <p:nvPr/>
        </p:nvSpPr>
        <p:spPr>
          <a:xfrm>
            <a:off x="4646700" y="3349875"/>
            <a:ext cx="4320300" cy="80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Метапредметное мышление, самостоятельность и научная грамотность укрепляются через интеграцию знаний и практические навыки в рамках проектной деятельности и исследовательского подхода.
</a:t>
            </a:r>
            <a:endParaRPr lang="en-US" sz="1200" dirty="0"/>
          </a:p>
        </p:txBody>
      </p:sp>
      <p:sp>
        <p:nvSpPr>
          <p:cNvPr id="10" name="Text 5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37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Ограничения и вызовы при внедрении учебного исследования
</a:t>
            </a:r>
            <a:endParaRPr lang="en-US" sz="2374" dirty="0"/>
          </a:p>
        </p:txBody>
      </p:sp>
      <p:sp>
        <p:nvSpPr>
          <p:cNvPr id="8" name="Text 1"/>
          <p:cNvSpPr txBox="1"/>
          <p:nvPr/>
        </p:nvSpPr>
        <p:spPr>
          <a:xfrm>
            <a:off x="174300" y="1139550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Ограниченное время учебного плана затрудняет полноценное проведение исследований, требующих более детального погружения и закрепления навыков в рамках одного урока.
</a:t>
            </a:r>
            <a:endParaRPr lang="en-US" sz="1200" dirty="0"/>
          </a:p>
        </p:txBody>
      </p:sp>
      <p:sp>
        <p:nvSpPr>
          <p:cNvPr id="9" name="Text 2"/>
          <p:cNvSpPr txBox="1"/>
          <p:nvPr/>
        </p:nvSpPr>
        <p:spPr>
          <a:xfrm>
            <a:off x="174300" y="2020347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Необходимость в дополнительном оборудовании, таком как контейнеры, семена и инструменты наблюдения, вызывает дополнительное планирование и финансовую нагрузку на образовательные учреждения.
</a:t>
            </a:r>
            <a:endParaRPr lang="en-US" sz="1200" dirty="0"/>
          </a:p>
        </p:txBody>
      </p:sp>
      <p:sp>
        <p:nvSpPr>
          <p:cNvPr id="10" name="Text 3"/>
          <p:cNvSpPr txBox="1"/>
          <p:nvPr/>
        </p:nvSpPr>
        <p:spPr>
          <a:xfrm>
            <a:off x="174300" y="2916518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Различия в уровне мотивации учеников приводят к неоднородности в активности при выполнении исследовательских заданий и требуют индивидуального педагогического подхода.
</a:t>
            </a:r>
            <a:endParaRPr lang="en-US" sz="1200" dirty="0"/>
          </a:p>
        </p:txBody>
      </p:sp>
      <p:sp>
        <p:nvSpPr>
          <p:cNvPr id="11" name="Text 4"/>
          <p:cNvSpPr txBox="1"/>
          <p:nvPr/>
        </p:nvSpPr>
        <p:spPr>
          <a:xfrm>
            <a:off x="174300" y="3838277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Требуется организация времени для обратной связи и рефлексии, а также контроль соблюдения техники безопасности при работе с растениями и оборудованием, что увеличивает нагрузку на педагогов.
</a:t>
            </a:r>
            <a:endParaRPr lang="en-US" sz="1200" dirty="0"/>
          </a:p>
        </p:txBody>
      </p:sp>
      <p:sp>
        <p:nvSpPr>
          <p:cNvPr id="12" name="Text 5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285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Институциональная поддержка и перспективы развития подхода
</a:t>
            </a:r>
            <a:endParaRPr lang="en-US" sz="2285" dirty="0"/>
          </a:p>
        </p:txBody>
      </p:sp>
      <p:sp>
        <p:nvSpPr>
          <p:cNvPr id="5" name="Text 1"/>
          <p:cNvSpPr txBox="1"/>
          <p:nvPr/>
        </p:nvSpPr>
        <p:spPr>
          <a:xfrm>
            <a:off x="338150" y="1694700"/>
            <a:ext cx="4014600" cy="1053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Подход полностью соответствует требованиям ФГОС 2021 года, поддерживает развитие научно-исследовательской активности в начальной школе и способствует укреплению здоровья обучающихся.
</a:t>
            </a:r>
            <a:endParaRPr lang="en-US" sz="1200" dirty="0"/>
          </a:p>
        </p:txBody>
      </p:sp>
      <p:sp>
        <p:nvSpPr>
          <p:cNvPr id="6" name="Text 2"/>
          <p:cNvSpPr txBox="1"/>
          <p:nvPr/>
        </p:nvSpPr>
        <p:spPr>
          <a:xfrm>
            <a:off x="374875" y="3376500"/>
            <a:ext cx="8357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Перспективным является создание школьных лабораторий и платформ для обмена опытом между педагогами, что обеспечит системное внедрение и повышение качества учебных исследований.
</a:t>
            </a:r>
            <a:endParaRPr lang="en-US" sz="1200" dirty="0"/>
          </a:p>
        </p:txBody>
      </p:sp>
      <p:sp>
        <p:nvSpPr>
          <p:cNvPr id="7" name="Text 3"/>
          <p:cNvSpPr txBox="1"/>
          <p:nvPr/>
        </p:nvSpPr>
        <p:spPr>
          <a:xfrm>
            <a:off x="4703950" y="1693225"/>
            <a:ext cx="3930000" cy="1053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Возможна дополнительная поддержка через государственные и региональные грантовые программы, направленные на развитие проектной и исследовательской деятельности в образовательных организациях.
</a:t>
            </a:r>
            <a:endParaRPr lang="en-US" sz="1200" dirty="0"/>
          </a:p>
        </p:txBody>
      </p:sp>
      <p:sp>
        <p:nvSpPr>
          <p:cNvPr id="8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477175" y="1791300"/>
            <a:ext cx="3255300" cy="156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4289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40 раз
</a:t>
            </a:r>
            <a:r>
              <a:rPr lang="en-US" sz="536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5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выше содержание витаминов в микрозелени по сравнению с взрослыми растениями укрепляет иммунитет детей школьного возраста.
</a:t>
            </a:r>
            <a:r>
              <a:rPr lang="en-US" sz="89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ВОЗ, Институт питания РАН
</a:t>
            </a:r>
            <a:endParaRPr lang="en-US" sz="4289" dirty="0"/>
          </a:p>
        </p:txBody>
      </p:sp>
      <p:sp>
        <p:nvSpPr>
          <p:cNvPr id="5" name="Text 1"/>
          <p:cNvSpPr txBox="1"/>
          <p:nvPr/>
        </p:nvSpPr>
        <p:spPr>
          <a:xfrm>
            <a:off x="601725" y="1791425"/>
            <a:ext cx="2808900" cy="156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 исследования демонстрируют, что микрозелень содержит витамины в концентрации значительно превышающей взрослые растения, положительно влияя на здоровье детей.
</a:t>
            </a:r>
            <a:endParaRPr lang="en-US" sz="1400" dirty="0"/>
          </a:p>
        </p:txBody>
      </p:sp>
      <p:sp>
        <p:nvSpPr>
          <p:cNvPr id="6" name="Text 2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D3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11550" y="2433750"/>
            <a:ext cx="4095900" cy="161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Организация учебного исследования с микрозеленью в начальной школе способствует развитию у детей самостоятельности, научного мышления и укреплению здоровья, требуя поддержки со стороны учреждений и системного внедрения в образовательную практику.
</a:t>
            </a:r>
            <a:endParaRPr lang="en-US" sz="1200" dirty="0"/>
          </a:p>
        </p:txBody>
      </p:sp>
      <p:sp>
        <p:nvSpPr>
          <p:cNvPr id="5" name="Text 1"/>
          <p:cNvSpPr txBox="1"/>
          <p:nvPr/>
        </p:nvSpPr>
        <p:spPr>
          <a:xfrm>
            <a:off x="411550" y="464275"/>
            <a:ext cx="8240100" cy="794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Заключение и дальнейшие направления внедрения учебных исследований
</a:t>
            </a:r>
            <a:endParaRPr lang="en-US" sz="2600" dirty="0"/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0" y="1257078"/>
            <a:ext cx="4567800" cy="369349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045250" y="1256725"/>
            <a:ext cx="3924300" cy="331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 дети все реже спрашивают «почему?» и предпочитают быстрый поиск в интернете. 82% теряют интерес без самостоятельной проверки. Представляем методику «3 шага к школьному открытию» и чек-лист урока.
</a:t>
            </a:r>
            <a:endParaRPr lang="en-US" sz="1200" dirty="0"/>
          </a:p>
        </p:txBody>
      </p:sp>
      <p:sp>
        <p:nvSpPr>
          <p:cNvPr id="5" name="Text 1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2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 превратить урок окружающего мира в лабораторию открытий?
</a:t>
            </a:r>
            <a:endParaRPr lang="en-US" sz="2227" dirty="0"/>
          </a:p>
        </p:txBody>
      </p:sp>
      <p:sp>
        <p:nvSpPr>
          <p:cNvPr id="6" name="Text 2"/>
          <p:cNvSpPr txBox="1"/>
          <p:nvPr/>
        </p:nvSpPr>
        <p:spPr>
          <a:xfrm>
            <a:off x="85800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Краткое описание исследовательского проекта
</a:t>
            </a:r>
            <a:endParaRPr lang="en-US" sz="2600" dirty="0"/>
          </a:p>
        </p:txBody>
      </p:sp>
      <p:sp>
        <p:nvSpPr>
          <p:cNvPr id="7" name="Text 1"/>
          <p:cNvSpPr txBox="1"/>
          <p:nvPr/>
        </p:nvSpPr>
        <p:spPr>
          <a:xfrm>
            <a:off x="174300" y="1363475"/>
            <a:ext cx="7132500" cy="63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 рассчитан на учащихся 4 класса с целью формирования навыков постановки гипотез, сбора эмпирических данных и анализа информации через изучение пользы микрозелени.
</a:t>
            </a:r>
            <a:endParaRPr lang="en-US" sz="1200" dirty="0"/>
          </a:p>
        </p:txBody>
      </p:sp>
      <p:sp>
        <p:nvSpPr>
          <p:cNvPr id="8" name="Text 2"/>
          <p:cNvSpPr txBox="1"/>
          <p:nvPr/>
        </p:nvSpPr>
        <p:spPr>
          <a:xfrm>
            <a:off x="174300" y="2531100"/>
            <a:ext cx="7132500" cy="63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Длительность проекта — один урок-модуль с групповой исследовательской работой, поддерживающей активное взаимодействие между учениками.
</a:t>
            </a:r>
            <a:endParaRPr lang="en-US" sz="1200" dirty="0"/>
          </a:p>
        </p:txBody>
      </p:sp>
      <p:sp>
        <p:nvSpPr>
          <p:cNvPr id="9" name="Text 3"/>
          <p:cNvSpPr txBox="1"/>
          <p:nvPr/>
        </p:nvSpPr>
        <p:spPr>
          <a:xfrm>
            <a:off x="174300" y="3657750"/>
            <a:ext cx="7132500" cy="63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Актуальность обусловлена низким уровнем информированности о продуктах, которые способствуют укреплению здоровья школьников.
</a:t>
            </a:r>
            <a:endParaRPr lang="en-US" sz="1200" dirty="0"/>
          </a:p>
        </p:txBody>
      </p:sp>
      <p:sp>
        <p:nvSpPr>
          <p:cNvPr id="10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466" y="1576525"/>
            <a:ext cx="3684068" cy="19233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11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приёмы и техники для организации учебного исследования
</a:t>
            </a:r>
            <a:endParaRPr lang="en-US" sz="2118" dirty="0"/>
          </a:p>
        </p:txBody>
      </p:sp>
      <p:sp>
        <p:nvSpPr>
          <p:cNvPr id="7" name="Text 1"/>
          <p:cNvSpPr txBox="1"/>
          <p:nvPr/>
        </p:nvSpPr>
        <p:spPr>
          <a:xfrm>
            <a:off x="174000" y="1881900"/>
            <a:ext cx="3652200" cy="6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7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Таблица отражает ключевые методы: метод «удивление» для создания проблемы, мозговой штурм для гипотез и сбор данных через наблюдение и экспресс-опыт.
</a:t>
            </a:r>
            <a:endParaRPr lang="en-US" sz="1070" dirty="0"/>
          </a:p>
        </p:txBody>
      </p:sp>
      <p:sp>
        <p:nvSpPr>
          <p:cNvPr id="8" name="Text 2"/>
          <p:cNvSpPr txBox="1"/>
          <p:nvPr/>
        </p:nvSpPr>
        <p:spPr>
          <a:xfrm>
            <a:off x="174000" y="2906100"/>
            <a:ext cx="3652200" cy="6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комбинированных приёмов повышает активность и заинтересованность учащихся в исследовании.
</a:t>
            </a:r>
            <a:endParaRPr lang="en-US" sz="1100" dirty="0"/>
          </a:p>
        </p:txBody>
      </p:sp>
      <p:sp>
        <p:nvSpPr>
          <p:cNvPr id="10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71" y="-2265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55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Формы организации работы и инструменты исследования
</a:t>
            </a:r>
            <a:endParaRPr lang="en-US" sz="2557" dirty="0"/>
          </a:p>
        </p:txBody>
      </p:sp>
      <p:sp>
        <p:nvSpPr>
          <p:cNvPr id="8" name="Text 1"/>
          <p:cNvSpPr txBox="1"/>
          <p:nvPr/>
        </p:nvSpPr>
        <p:spPr>
          <a:xfrm>
            <a:off x="174300" y="1139550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Постановка проблемы проводится коллективным мозговым штурмом, обеспечивая включённость всех участников.
</a:t>
            </a:r>
            <a:endParaRPr lang="en-US" sz="1200" dirty="0"/>
          </a:p>
        </p:txBody>
      </p:sp>
      <p:sp>
        <p:nvSpPr>
          <p:cNvPr id="9" name="Text 2"/>
          <p:cNvSpPr txBox="1"/>
          <p:nvPr/>
        </p:nvSpPr>
        <p:spPr>
          <a:xfrm>
            <a:off x="174300" y="2020347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Выдвижение гипотез организовано в малых группах, стимулируя взаимодействие и критическое мышление.
</a:t>
            </a:r>
            <a:endParaRPr lang="en-US" sz="1200" dirty="0"/>
          </a:p>
        </p:txBody>
      </p:sp>
      <p:sp>
        <p:nvSpPr>
          <p:cNvPr id="10" name="Text 3"/>
          <p:cNvSpPr txBox="1"/>
          <p:nvPr/>
        </p:nvSpPr>
        <p:spPr>
          <a:xfrm>
            <a:off x="174300" y="2916518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Сбор и анализ данных ведутся индивидуально через дневник и подтверждаются парной сверкой для достоверности.
</a:t>
            </a:r>
            <a:endParaRPr lang="en-US" sz="1200" dirty="0"/>
          </a:p>
        </p:txBody>
      </p:sp>
      <p:sp>
        <p:nvSpPr>
          <p:cNvPr id="11" name="Text 4"/>
          <p:cNvSpPr txBox="1"/>
          <p:nvPr/>
        </p:nvSpPr>
        <p:spPr>
          <a:xfrm>
            <a:off x="174300" y="3838277"/>
            <a:ext cx="6442200" cy="60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представлены в формате пяти-минутных презентаций; используются карточки «Паспорт исследования», бортовой журнал и кубик Блума.
</a:t>
            </a:r>
            <a:endParaRPr lang="en-US" sz="1200" dirty="0"/>
          </a:p>
        </p:txBody>
      </p:sp>
      <p:sp>
        <p:nvSpPr>
          <p:cNvPr id="12" name="Text 5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960" y="1340425"/>
            <a:ext cx="6572080" cy="19233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74300" y="302325"/>
            <a:ext cx="8795400" cy="4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389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применения исследовательских приёмов на уроке
</a:t>
            </a:r>
            <a:endParaRPr lang="en-US" sz="2389" dirty="0"/>
          </a:p>
        </p:txBody>
      </p:sp>
      <p:sp>
        <p:nvSpPr>
          <p:cNvPr id="5" name="Text 1"/>
          <p:cNvSpPr txBox="1"/>
          <p:nvPr/>
        </p:nvSpPr>
        <p:spPr>
          <a:xfrm>
            <a:off x="174300" y="4637850"/>
            <a:ext cx="7803900" cy="207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0039"/>
              </a:lnSpc>
              <a:buNone/>
            </a:pPr>
            <a:r>
              <a:rPr lang="en-US" sz="9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апробации методики, МБОУ СОШ №2, 2026
</a:t>
            </a:r>
            <a:endParaRPr lang="en-US" sz="900" dirty="0"/>
          </a:p>
        </p:txBody>
      </p:sp>
      <p:sp>
        <p:nvSpPr>
          <p:cNvPr id="6" name="Text 2"/>
          <p:cNvSpPr txBox="1"/>
          <p:nvPr/>
        </p:nvSpPr>
        <p:spPr>
          <a:xfrm>
            <a:off x="174300" y="3498100"/>
            <a:ext cx="4262100" cy="91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Данные таблицы демонстрируют положительную динамику: увеличение гипотез, рост интереса к биологии и освоение методов сбора данных.
</a:t>
            </a:r>
            <a:endParaRPr lang="en-US" sz="1100" dirty="0"/>
          </a:p>
        </p:txBody>
      </p:sp>
      <p:sp>
        <p:nvSpPr>
          <p:cNvPr id="7" name="Text 3"/>
          <p:cNvSpPr txBox="1"/>
          <p:nvPr/>
        </p:nvSpPr>
        <p:spPr>
          <a:xfrm>
            <a:off x="4707625" y="3498100"/>
            <a:ext cx="4262100" cy="89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Методика способствует переходу от пассивного восприятия к самостоятельному исследованию, что соответствует ФГОС 2021.
</a:t>
            </a:r>
            <a:endParaRPr lang="en-US" sz="1100" dirty="0"/>
          </a:p>
        </p:txBody>
      </p:sp>
      <p:sp>
        <p:nvSpPr>
          <p:cNvPr id="8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2525" y="1577960"/>
            <a:ext cx="3620400" cy="248187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48600" y="737025"/>
            <a:ext cx="8383800" cy="374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94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Эффективность внедрения микропроектов на уроках окружающего мира
</a:t>
            </a:r>
            <a:endParaRPr lang="en-US" sz="1940" dirty="0"/>
          </a:p>
        </p:txBody>
      </p:sp>
      <p:sp>
        <p:nvSpPr>
          <p:cNvPr id="6" name="Text 1"/>
          <p:cNvSpPr txBox="1"/>
          <p:nvPr/>
        </p:nvSpPr>
        <p:spPr>
          <a:xfrm>
            <a:off x="348600" y="4644275"/>
            <a:ext cx="4640700" cy="1878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30039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Опросы учеников и учителей, М</a:t>
            </a:r>
            <a:r>
              <a:rPr lang="ru-RU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ОУ СОШ №</a:t>
            </a:r>
            <a:r>
              <a:rPr lang="ru-RU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2026
</a:t>
            </a:r>
            <a:endParaRPr lang="en-US" sz="900" dirty="0"/>
          </a:p>
        </p:txBody>
      </p:sp>
      <p:sp>
        <p:nvSpPr>
          <p:cNvPr id="7" name="Text 2"/>
          <p:cNvSpPr txBox="1"/>
          <p:nvPr/>
        </p:nvSpPr>
        <p:spPr>
          <a:xfrm>
            <a:off x="348600" y="1577225"/>
            <a:ext cx="3652200" cy="2483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Высокий уровень вовлеченности и положительное изменение отношения к здоровому питанию подтверждают успешность исследовательского подхода.
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Методика снижает тревожность и стимулирует устойчивый интерес учеников к предмету и полезным привычкам.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19" y="1433100"/>
            <a:ext cx="8505262" cy="34002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70000" y="302325"/>
            <a:ext cx="8508300" cy="455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53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Алгоритм учебного исследования: «5 шагов к открытию»
</a:t>
            </a:r>
            <a:endParaRPr lang="en-US" sz="2534" dirty="0"/>
          </a:p>
        </p:txBody>
      </p:sp>
      <p:sp>
        <p:nvSpPr>
          <p:cNvPr id="6" name="Text 1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800" dirty="0"/>
          </a:p>
        </p:txBody>
      </p:sp>
      <p:sp>
        <p:nvSpPr>
          <p:cNvPr id="7" name="Text 2"/>
          <p:cNvSpPr txBox="1"/>
          <p:nvPr/>
        </p:nvSpPr>
        <p:spPr>
          <a:xfrm>
            <a:off x="270000" y="819650"/>
            <a:ext cx="8508300" cy="390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Поэтапный план проведения учебного исследования микрозелени
</a:t>
            </a:r>
            <a:endParaRPr lang="en-US" sz="1400" dirty="0"/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25" y="1148263"/>
            <a:ext cx="2835600" cy="230392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7075" y="1147368"/>
            <a:ext cx="2835600" cy="2309463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900" y="1147368"/>
            <a:ext cx="2835600" cy="230946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174354" y="3538102"/>
            <a:ext cx="2820000" cy="114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79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Выращивание микрозелени в классе
</a:t>
            </a:r>
            <a:r>
              <a:rPr lang="en-US" sz="127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8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Ученики совместно выращивали редис, горох и подсолнечник на подоконнике, изучая процессы проращивания и развития ростков, что усилило экспериментальный аспект обучения.
</a:t>
            </a:r>
            <a:endParaRPr lang="en-US" sz="1179" dirty="0"/>
          </a:p>
        </p:txBody>
      </p:sp>
      <p:sp>
        <p:nvSpPr>
          <p:cNvPr id="8" name="Text 1"/>
          <p:cNvSpPr txBox="1"/>
          <p:nvPr/>
        </p:nvSpPr>
        <p:spPr>
          <a:xfrm>
            <a:off x="3169364" y="3537445"/>
            <a:ext cx="2820000" cy="114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65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Систематические наблюдения и фиксации
</a:t>
            </a:r>
            <a:r>
              <a:rPr lang="en-US" sz="1262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68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внимательно фиксировали изменения цвета, запаха и вкуса микрозелени, формируя навыки наблюдения и ведения исследовательской документации.
</a:t>
            </a:r>
            <a:endParaRPr lang="en-US" sz="1165" dirty="0"/>
          </a:p>
        </p:txBody>
      </p:sp>
      <p:sp>
        <p:nvSpPr>
          <p:cNvPr id="9" name="Text 2"/>
          <p:cNvSpPr txBox="1"/>
          <p:nvPr/>
        </p:nvSpPr>
        <p:spPr>
          <a:xfrm>
            <a:off x="6132641" y="3537445"/>
            <a:ext cx="2820000" cy="114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79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Влияние на питание и интерес
</a:t>
            </a:r>
            <a:r>
              <a:rPr lang="en-US" sz="127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8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показали содержание витаминов и повышенный интерес к здоровому питанию у учащихся, что отразилось на положительных изменениях в рационе, отмеченных родителями.
</a:t>
            </a:r>
            <a:endParaRPr lang="en-US" sz="1179" dirty="0"/>
          </a:p>
        </p:txBody>
      </p:sp>
      <p:sp>
        <p:nvSpPr>
          <p:cNvPr id="10" name="Text 3"/>
          <p:cNvSpPr txBox="1"/>
          <p:nvPr/>
        </p:nvSpPr>
        <p:spPr>
          <a:xfrm>
            <a:off x="174300" y="302325"/>
            <a:ext cx="8795400" cy="360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996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Практический опыт: исследование пользы микрозелени с детьми 4 класса
</a:t>
            </a:r>
            <a:endParaRPr lang="en-US" sz="1996" dirty="0"/>
          </a:p>
        </p:txBody>
      </p:sp>
      <p:sp>
        <p:nvSpPr>
          <p:cNvPr id="11" name="Text 4"/>
          <p:cNvSpPr txBox="1"/>
          <p:nvPr/>
        </p:nvSpPr>
        <p:spPr>
          <a:xfrm>
            <a:off x="8732475" y="4766850"/>
            <a:ext cx="344700" cy="7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" dirty="0">
                <a:solidFill>
                  <a:srgbClr val="B7B7B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800" dirty="0"/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954</Words>
  <Application>Microsoft Office PowerPoint</Application>
  <PresentationFormat>Экран (16:9)</PresentationFormat>
  <Paragraphs>81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Vladimir Sablin</cp:lastModifiedBy>
  <cp:revision>5</cp:revision>
  <dcterms:created xsi:type="dcterms:W3CDTF">2026-05-10T03:44:26Z</dcterms:created>
  <dcterms:modified xsi:type="dcterms:W3CDTF">2026-05-13T13:00:43Z</dcterms:modified>
</cp:coreProperties>
</file>