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2.jpg" ContentType="image/jpeg"/>
  <Override PartName="/ppt/media/image3.jpg" ContentType="image/jpeg"/>
  <Override PartName="/ppt/media/image5.jpg" ContentType="image/jpeg"/>
  <Override PartName="/ppt/media/image6.jpg" ContentType="image/jpeg"/>
  <Override PartName="/ppt/media/image7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12192000" cy="6858000"/>
  <p:defaultTextStyle>
    <a:defPPr lvl="0">
      <a:defRPr kern="0"/>
    </a:defPPr>
    <a:lvl1pPr lvl="0"/>
    <a:lvl2pPr lvl="1"/>
    <a:lvl3pPr lvl="2"/>
    <a:lvl4pPr lvl="3"/>
    <a:lvl5pPr lvl="4"/>
    <a:lvl6pPr lvl="5"/>
    <a:lvl7pPr lvl="6"/>
    <a:lvl8pPr lvl="7"/>
    <a:lvl9pPr lvl="8"/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543" autoAdjust="0"/>
  </p:normalViewPr>
  <p:slideViewPr>
    <p:cSldViewPr snapToGrid="0">
      <p:cViewPr varScale="1">
        <p:scale>
          <a:sx n="96" d="100"/>
          <a:sy n="96" d="100"/>
        </p:scale>
        <p:origin x="1032" y="9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https://cbs-bataysk.ru/deyat/2-2/2-2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object 4"/>
          <p:cNvGrpSpPr/>
          <p:nvPr/>
        </p:nvGrpSpPr>
        <p:grpSpPr>
          <a:xfrm>
            <a:off x="533399" y="981024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7"/>
          <p:cNvSpPr txBox="1"/>
          <p:nvPr/>
        </p:nvSpPr>
        <p:spPr>
          <a:xfrm>
            <a:off x="685800" y="1382806"/>
            <a:ext cx="11075227" cy="316753"/>
          </a:xfrm>
          <a:prstGeom prst="rect">
            <a:avLst/>
          </a:prstGeom>
          <a:solidFill>
            <a:srgbClr val="B4C6E7">
              <a:alpha val="54116"/>
            </a:srgbClr>
          </a:solidFill>
        </p:spPr>
        <p:txBody>
          <a:bodyPr vert="horz" wrap="square" lIns="0" tIns="39370" rIns="0" bIns="0" rtlCol="0">
            <a:spAutoFit/>
          </a:bodyPr>
          <a:lstStyle/>
          <a:p>
            <a:pPr marL="1995805" marR="375920" indent="-1614170">
              <a:lnSpc>
                <a:spcPct val="100000"/>
              </a:lnSpc>
              <a:spcBef>
                <a:spcPts val="310"/>
              </a:spcBef>
            </a:pP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51413" y="1912366"/>
            <a:ext cx="914400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800" b="1" i="1" dirty="0" err="1" smtClean="0">
                <a:solidFill>
                  <a:schemeClr val="accent2">
                    <a:lumMod val="50000"/>
                  </a:schemeClr>
                </a:solidFill>
                <a:effectLst/>
                <a:latin typeface="quote-cjk-patch"/>
              </a:rPr>
              <a:t>Клёнова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quote-cjk-patch"/>
              </a:rPr>
              <a:t> Юлия Валериевна</a:t>
            </a:r>
          </a:p>
          <a:p>
            <a:pPr algn="l"/>
            <a:endParaRPr lang="ru-RU" sz="2800" b="0" i="1" dirty="0" smtClean="0">
              <a:solidFill>
                <a:schemeClr val="accent2">
                  <a:lumMod val="50000"/>
                </a:schemeClr>
              </a:solidFill>
              <a:effectLst/>
              <a:latin typeface="quote-cjk-patch"/>
            </a:endParaRPr>
          </a:p>
          <a:p>
            <a:pPr algn="l"/>
            <a:endParaRPr lang="ru-RU" sz="2000" b="1" i="1" dirty="0" smtClean="0">
              <a:solidFill>
                <a:schemeClr val="accent4">
                  <a:lumMod val="75000"/>
                </a:schemeClr>
              </a:solidFill>
              <a:effectLst/>
              <a:latin typeface="quote-cjk-patch"/>
            </a:endParaRPr>
          </a:p>
          <a:p>
            <a:pPr algn="l"/>
            <a:r>
              <a:rPr lang="ru-RU" sz="2800" b="1" i="0" dirty="0" smtClean="0">
                <a:solidFill>
                  <a:srgbClr val="0F1115"/>
                </a:solidFill>
                <a:effectLst/>
                <a:latin typeface="quote-cjk-patch"/>
              </a:rPr>
              <a:t>Тема итоговой работы:</a:t>
            </a:r>
            <a:r>
              <a:rPr lang="ru-RU" sz="2800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sz="2800" b="0" i="1" dirty="0" smtClean="0">
                <a:solidFill>
                  <a:srgbClr val="0F1115"/>
                </a:solidFill>
                <a:effectLst/>
                <a:latin typeface="quote-cjk-patch"/>
              </a:rPr>
              <a:t>«Использование приема «Чтение с остановками» для активизации </a:t>
            </a:r>
            <a:r>
              <a:rPr lang="ru-RU" sz="2800" i="1" dirty="0">
                <a:solidFill>
                  <a:srgbClr val="0F1115"/>
                </a:solidFill>
                <a:latin typeface="quote-cjk-patch"/>
              </a:rPr>
              <a:t>п</a:t>
            </a:r>
            <a:r>
              <a:rPr lang="ru-RU" sz="2800" b="0" i="1" dirty="0" smtClean="0">
                <a:solidFill>
                  <a:srgbClr val="0F1115"/>
                </a:solidFill>
                <a:effectLst/>
                <a:latin typeface="quote-cjk-patch"/>
              </a:rPr>
              <a:t>ознавательной активности на уроках литературного чтения»</a:t>
            </a:r>
          </a:p>
          <a:p>
            <a:pPr algn="l"/>
            <a:endParaRPr lang="ru-RU" i="1" dirty="0">
              <a:solidFill>
                <a:srgbClr val="0F1115"/>
              </a:solidFill>
              <a:latin typeface="quote-cjk-patch"/>
            </a:endParaRPr>
          </a:p>
          <a:p>
            <a:pPr algn="l"/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  15 мая 2026 года, г. Владивосток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919" y="347811"/>
            <a:ext cx="5174974" cy="2069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536" y="2341865"/>
            <a:ext cx="11083064" cy="147732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chemeClr val="accent3">
                    <a:lumMod val="50000"/>
                  </a:schemeClr>
                </a:solidFill>
                <a:latin typeface="Google Sans"/>
              </a:rPr>
              <a:t>Исследования </a:t>
            </a:r>
            <a:r>
              <a:rPr lang="ru-RU" b="0" i="1" dirty="0">
                <a:solidFill>
                  <a:schemeClr val="accent3">
                    <a:lumMod val="50000"/>
                  </a:schemeClr>
                </a:solidFill>
                <a:latin typeface="Google Sans"/>
              </a:rPr>
              <a:t>(включая международные) показывают, что школьникам тяжело дается глубокое понимание текста.</a:t>
            </a:r>
            <a:br>
              <a:rPr lang="ru-RU" b="0" i="1" dirty="0">
                <a:solidFill>
                  <a:schemeClr val="accent3">
                    <a:lumMod val="50000"/>
                  </a:schemeClr>
                </a:solidFill>
                <a:latin typeface="Google Sans"/>
              </a:rPr>
            </a:br>
            <a:r>
              <a:rPr lang="ru-RU" b="0" i="1" dirty="0" smtClean="0">
                <a:solidFill>
                  <a:schemeClr val="accent3">
                    <a:lumMod val="50000"/>
                  </a:schemeClr>
                </a:solidFill>
                <a:latin typeface="Google Sans"/>
              </a:rPr>
              <a:t> </a:t>
            </a:r>
            <a:r>
              <a:rPr lang="ru-RU" b="0" i="1" dirty="0">
                <a:solidFill>
                  <a:schemeClr val="accent3">
                    <a:lumMod val="50000"/>
                  </a:schemeClr>
                </a:solidFill>
                <a:latin typeface="Google Sans"/>
              </a:rPr>
              <a:t>Лишь около </a:t>
            </a:r>
            <a:r>
              <a:rPr lang="ru-RU" b="0" i="1" dirty="0" smtClean="0">
                <a:solidFill>
                  <a:schemeClr val="accent3">
                    <a:lumMod val="50000"/>
                  </a:schemeClr>
                </a:solidFill>
                <a:latin typeface="Google Sans"/>
              </a:rPr>
              <a:t>40% </a:t>
            </a:r>
            <a:r>
              <a:rPr lang="ru-RU" b="0" i="1" dirty="0">
                <a:solidFill>
                  <a:schemeClr val="accent3">
                    <a:lumMod val="50000"/>
                  </a:schemeClr>
                </a:solidFill>
                <a:latin typeface="Google Sans"/>
              </a:rPr>
              <a:t>детей достигают высокого уровня читательской грамотности.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5536" y="1028557"/>
            <a:ext cx="110830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none" strike="noStrike" dirty="0" smtClean="0">
                <a:solidFill>
                  <a:schemeClr val="accent1">
                    <a:lumMod val="50000"/>
                  </a:schemeClr>
                </a:solidFill>
                <a:effectLst/>
                <a:latin typeface="Google Sans"/>
              </a:rPr>
              <a:t>«Книга — великая вещь, пока человек умеет ею пользоваться»</a:t>
            </a:r>
            <a:r>
              <a:rPr lang="ru-RU" sz="2800" b="0" i="1" u="none" strike="noStrike" dirty="0" smtClean="0">
                <a:solidFill>
                  <a:schemeClr val="accent1">
                    <a:lumMod val="50000"/>
                  </a:schemeClr>
                </a:solidFill>
                <a:effectLst/>
                <a:latin typeface="Google Sans"/>
              </a:rPr>
              <a:t> — </a:t>
            </a:r>
            <a:r>
              <a:rPr lang="ru-RU" sz="2800" b="0" i="1" u="none" strike="noStrike" dirty="0" smtClean="0">
                <a:solidFill>
                  <a:schemeClr val="tx2">
                    <a:lumMod val="50000"/>
                  </a:schemeClr>
                </a:solidFill>
                <a:effectLst/>
                <a:latin typeface="Google Sans"/>
                <a:hlinkClick r:id="rId2"/>
              </a:rPr>
              <a:t>Александр Блок</a:t>
            </a:r>
            <a:r>
              <a:rPr lang="ru-RU" sz="2800" b="0" i="1" u="none" strike="noStrike" dirty="0" smtClean="0">
                <a:solidFill>
                  <a:schemeClr val="tx2">
                    <a:lumMod val="50000"/>
                  </a:schemeClr>
                </a:solidFill>
                <a:effectLst/>
                <a:latin typeface="Google Sans"/>
              </a:rPr>
              <a:t>.</a:t>
            </a: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28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15009" y="4489222"/>
            <a:ext cx="7832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800" b="0" i="1" dirty="0" smtClean="0">
                <a:solidFill>
                  <a:srgbClr val="002060"/>
                </a:solidFill>
                <a:effectLst/>
                <a:latin typeface="quote-cjk-patch"/>
              </a:rPr>
              <a:t>«Использование приема «Чтение с остановками» но уроке</a:t>
            </a:r>
          </a:p>
          <a:p>
            <a:pPr algn="l"/>
            <a:endParaRPr lang="ru-RU" i="1" dirty="0">
              <a:solidFill>
                <a:srgbClr val="002060"/>
              </a:solidFill>
              <a:latin typeface="quote-cjk-patch"/>
            </a:endParaRPr>
          </a:p>
          <a:p>
            <a:pPr algn="l"/>
            <a:endParaRPr lang="ru-RU" sz="1800" b="0" i="1" dirty="0" smtClean="0">
              <a:solidFill>
                <a:srgbClr val="002060"/>
              </a:solidFill>
              <a:effectLst/>
              <a:latin typeface="quote-cjk-patch"/>
            </a:endParaRPr>
          </a:p>
          <a:p>
            <a:pPr algn="l"/>
            <a:r>
              <a:rPr lang="ru-RU" sz="1800" b="0" i="1" dirty="0" smtClean="0">
                <a:solidFill>
                  <a:srgbClr val="002060"/>
                </a:solidFill>
                <a:effectLst/>
                <a:latin typeface="quote-cjk-patch"/>
              </a:rPr>
              <a:t>      </a:t>
            </a:r>
            <a:endParaRPr lang="ru-RU" sz="1800" b="0" i="1" dirty="0" smtClean="0">
              <a:solidFill>
                <a:srgbClr val="0F1115"/>
              </a:solidFill>
              <a:effectLst/>
              <a:latin typeface="quote-cjk-patch"/>
            </a:endParaRPr>
          </a:p>
        </p:txBody>
      </p:sp>
      <p:sp>
        <p:nvSpPr>
          <p:cNvPr id="7" name="Штриховая стрелка вправо 6"/>
          <p:cNvSpPr/>
          <p:nvPr/>
        </p:nvSpPr>
        <p:spPr>
          <a:xfrm>
            <a:off x="7832035" y="4178394"/>
            <a:ext cx="725556" cy="174639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триховая стрелка вправо 7"/>
          <p:cNvSpPr/>
          <p:nvPr/>
        </p:nvSpPr>
        <p:spPr>
          <a:xfrm>
            <a:off x="7832035" y="4559858"/>
            <a:ext cx="725556" cy="174639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Штриховая стрелка вправо 8"/>
          <p:cNvSpPr/>
          <p:nvPr/>
        </p:nvSpPr>
        <p:spPr>
          <a:xfrm>
            <a:off x="7832035" y="4988979"/>
            <a:ext cx="725556" cy="174639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8875642" y="3977573"/>
            <a:ext cx="26239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solidFill>
                  <a:srgbClr val="FF0000"/>
                </a:solidFill>
              </a:rPr>
              <a:t>и</a:t>
            </a:r>
            <a:r>
              <a:rPr lang="ru-RU" sz="2400" i="1" dirty="0" smtClean="0">
                <a:solidFill>
                  <a:srgbClr val="FF0000"/>
                </a:solidFill>
              </a:rPr>
              <a:t>нтересно</a:t>
            </a:r>
          </a:p>
          <a:p>
            <a:r>
              <a:rPr lang="ru-RU" sz="2400" i="1" dirty="0">
                <a:solidFill>
                  <a:srgbClr val="FF0000"/>
                </a:solidFill>
              </a:rPr>
              <a:t>п</a:t>
            </a:r>
            <a:r>
              <a:rPr lang="ru-RU" sz="2400" i="1" dirty="0" smtClean="0">
                <a:solidFill>
                  <a:srgbClr val="FF0000"/>
                </a:solidFill>
              </a:rPr>
              <a:t>ознавательно</a:t>
            </a:r>
          </a:p>
          <a:p>
            <a:r>
              <a:rPr lang="ru-RU" sz="2400" i="1" dirty="0" smtClean="0">
                <a:solidFill>
                  <a:srgbClr val="FF0000"/>
                </a:solidFill>
              </a:rPr>
              <a:t>легко</a:t>
            </a:r>
            <a:endParaRPr lang="ru-RU" sz="2400" i="1" dirty="0">
              <a:solidFill>
                <a:srgbClr val="FF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9861" y="871626"/>
            <a:ext cx="1267968" cy="126796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029" y="4891949"/>
            <a:ext cx="2143125" cy="1645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11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55657" y="921027"/>
            <a:ext cx="1050328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Для кого: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Учащиеся </a:t>
            </a:r>
            <a:r>
              <a:rPr lang="ru-RU" dirty="0" smtClean="0">
                <a:solidFill>
                  <a:srgbClr val="0F1115"/>
                </a:solidFill>
                <a:latin typeface="quote-cjk-patch"/>
              </a:rPr>
              <a:t>начальных классов общеобразовательной школы 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ru-RU" dirty="0" smtClean="0">
              <a:solidFill>
                <a:srgbClr val="0F1115"/>
              </a:solidFill>
              <a:latin typeface="quote-cjk-patch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Цель (педагогическая):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Создать условия для формирования у учащихся навыков вдумчивого и осмысленног</a:t>
            </a:r>
            <a:r>
              <a:rPr lang="ru-RU" dirty="0" smtClean="0">
                <a:solidFill>
                  <a:srgbClr val="0F1115"/>
                </a:solidFill>
                <a:latin typeface="quote-cjk-patch"/>
              </a:rPr>
              <a:t>о чтения, а не просто поглощение информации.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Что: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Тема учебного исследования </a:t>
            </a:r>
            <a:r>
              <a:rPr lang="ru-RU" i="1" dirty="0">
                <a:solidFill>
                  <a:srgbClr val="0F1115"/>
                </a:solidFill>
                <a:latin typeface="quote-cjk-patch"/>
              </a:rPr>
              <a:t> </a:t>
            </a:r>
            <a:r>
              <a:rPr lang="ru-RU" i="1" dirty="0" smtClean="0">
                <a:solidFill>
                  <a:srgbClr val="0F1115"/>
                </a:solidFill>
                <a:latin typeface="quote-cjk-patch"/>
              </a:rPr>
              <a:t>«Влияние приема «чтение с остановками» на развитие навыков прогнозирования у учащихся начальной школы.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Длительность: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1 урок 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Форма: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беседа и прогнозирование, совместный поиск.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effectLst/>
                <a:latin typeface="quote-cjk-patch"/>
              </a:rPr>
              <a:t>Актуальность 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 обусловлена необходимостью развития критического мышления, повышения мотивации к чтению, формирования навыков осознанного восприятия информации у младшего школьника.</a:t>
            </a: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239" y="4337347"/>
            <a:ext cx="2539666" cy="2286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7144" y="4337346"/>
            <a:ext cx="2226366" cy="22860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327" y="4355430"/>
            <a:ext cx="2339673" cy="228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74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3581" y="622940"/>
            <a:ext cx="6785637" cy="369332"/>
          </a:xfrm>
        </p:spPr>
        <p:txBody>
          <a:bodyPr/>
          <a:lstStyle/>
          <a:p>
            <a:r>
              <a:rPr lang="ru-RU" i="1" dirty="0" smtClean="0">
                <a:solidFill>
                  <a:srgbClr val="002060"/>
                </a:solidFill>
              </a:rPr>
              <a:t>Описание методики 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91" y="1023730"/>
            <a:ext cx="6858000" cy="536713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013174" y="3190461"/>
            <a:ext cx="2266122" cy="5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i="1" dirty="0" smtClean="0">
                <a:solidFill>
                  <a:srgbClr val="002060"/>
                </a:solidFill>
              </a:rPr>
              <a:t>чтение текста по частям с </a:t>
            </a:r>
            <a:r>
              <a:rPr lang="en-US" sz="1600" i="1" dirty="0" smtClean="0">
                <a:solidFill>
                  <a:srgbClr val="FF0000"/>
                </a:solidFill>
              </a:rPr>
              <a:t>????</a:t>
            </a:r>
            <a:endParaRPr lang="ru-RU" sz="1600" i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80520" y="5612296"/>
            <a:ext cx="2266122" cy="5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 smtClean="0">
                <a:solidFill>
                  <a:srgbClr val="002060"/>
                </a:solidFill>
              </a:rPr>
              <a:t>корректировка первоначальных прогнозов</a:t>
            </a:r>
            <a:endParaRPr lang="ru-RU" sz="1400" i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13174" y="5905484"/>
            <a:ext cx="2266122" cy="51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Штриховая стрелка вправо 9"/>
          <p:cNvSpPr/>
          <p:nvPr/>
        </p:nvSpPr>
        <p:spPr>
          <a:xfrm>
            <a:off x="954157" y="2246243"/>
            <a:ext cx="1132304" cy="616227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Выгнутая вправо стрелка 10"/>
          <p:cNvSpPr/>
          <p:nvPr/>
        </p:nvSpPr>
        <p:spPr>
          <a:xfrm>
            <a:off x="8606151" y="2246243"/>
            <a:ext cx="834887" cy="157038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06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73440" y="1060554"/>
            <a:ext cx="109728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Формы </a:t>
            </a:r>
            <a:r>
              <a:rPr lang="ru-RU" b="1" dirty="0">
                <a:solidFill>
                  <a:schemeClr val="accent2"/>
                </a:solidFill>
              </a:rPr>
              <a:t>организации чтения с остановками</a:t>
            </a:r>
          </a:p>
          <a:p>
            <a:pPr fontAlgn="t"/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Последовательное чтение по частям с обсуждением после каждой части</a:t>
            </a:r>
            <a:r>
              <a:rPr lang="ru-RU" b="1" dirty="0"/>
              <a:t>.</a:t>
            </a:r>
            <a:r>
              <a:rPr lang="ru-RU" dirty="0"/>
              <a:t> Текст заранее делится на смысловые </a:t>
            </a:r>
            <a:r>
              <a:rPr lang="ru-RU" dirty="0" smtClean="0"/>
              <a:t>отрывки. </a:t>
            </a:r>
          </a:p>
          <a:p>
            <a:pPr fontAlgn="t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Чтение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по очереди с вопросами</a:t>
            </a:r>
            <a:r>
              <a:rPr lang="ru-RU" b="1" dirty="0"/>
              <a:t>.</a:t>
            </a:r>
            <a:r>
              <a:rPr lang="ru-RU" dirty="0"/>
              <a:t> Ученики читают по очереди, после каждой части учитель или другие участники задают вопросы по содержанию. Это могут быть простые (что?, кто?, где?, когда?, как?) и сложные вопросы (почему?, зачем?, в связи с чем? и др.). </a:t>
            </a:r>
          </a:p>
          <a:p>
            <a:pPr fontAlgn="t"/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Работа с закрытыми продолжениями</a:t>
            </a:r>
            <a:r>
              <a:rPr lang="ru-RU" b="1" dirty="0"/>
              <a:t>.</a:t>
            </a:r>
            <a:r>
              <a:rPr lang="ru-RU" dirty="0"/>
              <a:t> Ученики читают текст по частям, при этом продолжение текста закрывается (например, с помощью листа бумаги). </a:t>
            </a:r>
            <a:endParaRPr lang="ru-RU" dirty="0" smtClean="0"/>
          </a:p>
          <a:p>
            <a:pPr fontAlgn="t"/>
            <a:endParaRPr lang="ru-RU" dirty="0"/>
          </a:p>
          <a:p>
            <a:r>
              <a:rPr lang="ru-RU" b="1" dirty="0">
                <a:solidFill>
                  <a:schemeClr val="accent2"/>
                </a:solidFill>
              </a:rPr>
              <a:t>Инструменты и приёмы</a:t>
            </a:r>
          </a:p>
          <a:p>
            <a:pPr lvl="1"/>
            <a:r>
              <a:rPr lang="ru-RU" b="1" dirty="0" smtClean="0"/>
              <a:t>«</a:t>
            </a:r>
            <a:r>
              <a:rPr lang="ru-RU" b="1" dirty="0"/>
              <a:t>Дерево предсказаний»</a:t>
            </a:r>
            <a:r>
              <a:rPr lang="ru-RU" dirty="0"/>
              <a:t> </a:t>
            </a:r>
          </a:p>
          <a:p>
            <a:pPr lvl="1"/>
            <a:r>
              <a:rPr lang="ru-RU" b="1" dirty="0"/>
              <a:t>«Ромашка </a:t>
            </a:r>
            <a:r>
              <a:rPr lang="ru-RU" b="1" dirty="0" err="1"/>
              <a:t>Блума</a:t>
            </a:r>
            <a:r>
              <a:rPr lang="ru-RU" b="1" dirty="0"/>
              <a:t>»</a:t>
            </a:r>
            <a:r>
              <a:rPr lang="ru-RU" dirty="0"/>
              <a:t> </a:t>
            </a:r>
            <a:endParaRPr lang="ru-RU" dirty="0" smtClean="0"/>
          </a:p>
          <a:p>
            <a:pPr lvl="1"/>
            <a:r>
              <a:rPr lang="ru-RU" b="1" dirty="0" smtClean="0"/>
              <a:t>Кластер</a:t>
            </a:r>
            <a:r>
              <a:rPr lang="ru-RU" dirty="0"/>
              <a:t> </a:t>
            </a:r>
            <a:endParaRPr lang="ru-RU" dirty="0" smtClean="0"/>
          </a:p>
          <a:p>
            <a:pPr lvl="1"/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Синквейн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1"/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  <a:p>
            <a:pPr lvl="1"/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1"/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  <a:p>
            <a:pPr lvl="1"/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1"/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856" y="3392285"/>
            <a:ext cx="6688511" cy="33395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023317" y="3887297"/>
            <a:ext cx="9076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solidFill>
                  <a:schemeClr val="tx2">
                    <a:lumMod val="50000"/>
                  </a:schemeClr>
                </a:solidFill>
              </a:rPr>
              <a:t>кластер</a:t>
            </a:r>
            <a:endParaRPr lang="ru-RU" sz="1400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923" y="4572000"/>
            <a:ext cx="1630858" cy="163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87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864" y="-251620"/>
            <a:ext cx="11756136" cy="112758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35736" y="271822"/>
            <a:ext cx="11296759" cy="55484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44398" rIns="0" bIns="122199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1" u="none" strike="noStrike" cap="none" normalizeH="0" baseline="0" dirty="0" smtClean="0">
                <a:ln>
                  <a:noFill/>
                </a:ln>
                <a:solidFill>
                  <a:srgbClr val="0F1115"/>
                </a:solidFill>
                <a:effectLst/>
                <a:latin typeface="quote-cjk-patch"/>
              </a:rPr>
              <a:t>                                                                                        </a:t>
            </a:r>
            <a:r>
              <a:rPr kumimoji="0" lang="ru-RU" altLang="ru-RU" sz="1200" b="1" i="1" u="none" strike="noStrike" cap="none" normalizeH="0" baseline="0" dirty="0" smtClean="0">
                <a:ln>
                  <a:noFill/>
                </a:ln>
                <a:solidFill>
                  <a:srgbClr val="0F1115"/>
                </a:solidFill>
                <a:effectLst/>
                <a:latin typeface="quote-cjk-patch"/>
              </a:rPr>
              <a:t>ПРОГНОЗИРУЕМЫЙ</a:t>
            </a:r>
            <a:r>
              <a:rPr kumimoji="0" lang="ru-RU" altLang="ru-RU" sz="1200" b="0" i="1" u="none" strike="noStrike" cap="none" normalizeH="0" baseline="0" dirty="0" smtClean="0">
                <a:ln>
                  <a:noFill/>
                </a:ln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kumimoji="0" lang="ru-RU" altLang="ru-RU" sz="1200" b="0" i="1" u="none" strike="noStrike" cap="none" normalizeH="0" dirty="0" smtClean="0">
                <a:ln>
                  <a:noFill/>
                </a:ln>
                <a:solidFill>
                  <a:srgbClr val="0F1115"/>
                </a:solidFill>
                <a:effectLst/>
                <a:latin typeface="quote-cjk-patch"/>
              </a:rPr>
              <a:t> </a:t>
            </a:r>
            <a:r>
              <a:rPr kumimoji="0" lang="ru-RU" altLang="ru-RU" sz="1200" b="0" i="1" u="none" strike="noStrike" cap="none" normalizeH="0" dirty="0" smtClean="0">
                <a:ln>
                  <a:noFill/>
                </a:ln>
                <a:solidFill>
                  <a:srgbClr val="0F1115"/>
                </a:solidFill>
                <a:effectLst/>
                <a:latin typeface="MS Gothic" panose="020B0609070205080204" pitchFamily="49" charset="-128"/>
                <a:ea typeface="MS Gothic" panose="020B0609070205080204" pitchFamily="49" charset="-128"/>
              </a:rPr>
              <a:t>результат </a:t>
            </a:r>
            <a:r>
              <a:rPr kumimoji="0" lang="ru-RU" altLang="ru-RU" sz="1200" b="0" i="1" u="none" strike="noStrike" cap="none" normalizeH="0" baseline="0" dirty="0" smtClean="0">
                <a:ln>
                  <a:noFill/>
                </a:ln>
                <a:solidFill>
                  <a:srgbClr val="0F1115"/>
                </a:solidFill>
                <a:effectLst/>
                <a:latin typeface="MS Gothic" panose="020B0609070205080204" pitchFamily="49" charset="-128"/>
                <a:ea typeface="MS Gothic" panose="020B0609070205080204" pitchFamily="49" charset="-128"/>
              </a:rPr>
              <a:t>):</a:t>
            </a:r>
            <a:endParaRPr kumimoji="0" lang="ru-RU" alt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S Gothic" panose="020B0609070205080204" pitchFamily="49" charset="-128"/>
              <a:ea typeface="MS Gothic" panose="020B0609070205080204" pitchFamily="49" charset="-128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447800" y="5257800"/>
            <a:ext cx="7853432" cy="110799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F1115"/>
                </a:solidFill>
                <a:effectLst/>
                <a:latin typeface="quote-cjk-patch"/>
              </a:rPr>
              <a:t>Обязательный итоговый тезис внизу:</a:t>
            </a:r>
            <a:endParaRPr kumimoji="0" lang="ru-RU" alt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«Использование данной методики позволяет сместить акцент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 с трансляции знаний на их самостоятельное "открытие" учеником,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 что соответствует требованиям обновлённых ФГОС».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524729"/>
              </p:ext>
            </p:extLst>
          </p:nvPr>
        </p:nvGraphicFramePr>
        <p:xfrm>
          <a:off x="426720" y="808535"/>
          <a:ext cx="10881360" cy="4667704"/>
        </p:xfrm>
        <a:graphic>
          <a:graphicData uri="http://schemas.openxmlformats.org/drawingml/2006/table">
            <a:tbl>
              <a:tblPr/>
              <a:tblGrid>
                <a:gridCol w="5445252">
                  <a:extLst>
                    <a:ext uri="{9D8B030D-6E8A-4147-A177-3AD203B41FA5}">
                      <a16:colId xmlns:a16="http://schemas.microsoft.com/office/drawing/2014/main" val="2537375909"/>
                    </a:ext>
                  </a:extLst>
                </a:gridCol>
                <a:gridCol w="5436108">
                  <a:extLst>
                    <a:ext uri="{9D8B030D-6E8A-4147-A177-3AD203B41FA5}">
                      <a16:colId xmlns:a16="http://schemas.microsoft.com/office/drawing/2014/main" val="2551364293"/>
                    </a:ext>
                  </a:extLst>
                </a:gridCol>
              </a:tblGrid>
              <a:tr h="23601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inherit"/>
                        </a:rPr>
                        <a:t>Для ученика</a:t>
                      </a:r>
                    </a:p>
                  </a:txBody>
                  <a:tcPr marL="31095" marR="45347" marT="35630" marB="3563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inherit"/>
                        </a:rPr>
                        <a:t>Для учителя</a:t>
                      </a:r>
                    </a:p>
                  </a:txBody>
                  <a:tcPr marL="31095" marR="31095" marT="35630" marB="3563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566251"/>
                  </a:ext>
                </a:extLst>
              </a:tr>
              <a:tr h="798042">
                <a:tc>
                  <a:txBody>
                    <a:bodyPr/>
                    <a:lstStyle/>
                    <a:p>
                      <a:pPr fontAlgn="t"/>
                      <a:r>
                        <a:rPr lang="ru-RU" sz="1200" b="1" dirty="0">
                          <a:solidFill>
                            <a:srgbClr val="222222"/>
                          </a:solidFill>
                          <a:effectLst/>
                          <a:latin typeface="inherit"/>
                        </a:rPr>
                        <a:t>Развитие навыков осмысленного чтения</a:t>
                      </a:r>
                      <a:r>
                        <a:rPr lang="ru-RU" sz="1200" dirty="0">
                          <a:solidFill>
                            <a:srgbClr val="555555"/>
                          </a:solidFill>
                          <a:effectLst/>
                          <a:latin typeface="inherit"/>
                        </a:rPr>
                        <a:t> — ученик учится не просто читать, а понимать и интерпретировать прочитанное.</a:t>
                      </a:r>
                    </a:p>
                  </a:txBody>
                  <a:tcPr marL="31095" marR="45347" marT="35630" marB="3563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0CA0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b="1" dirty="0">
                          <a:solidFill>
                            <a:srgbClr val="222222"/>
                          </a:solidFill>
                          <a:effectLst/>
                          <a:latin typeface="inherit"/>
                        </a:rPr>
                        <a:t>Управление процессом осмысления материала</a:t>
                      </a:r>
                      <a:r>
                        <a:rPr lang="ru-RU" sz="1200" dirty="0">
                          <a:solidFill>
                            <a:srgbClr val="555555"/>
                          </a:solidFill>
                          <a:effectLst/>
                          <a:latin typeface="inherit"/>
                        </a:rPr>
                        <a:t> — появляется возможность гибко направлять учеников, контролировать глубину понимания.</a:t>
                      </a:r>
                    </a:p>
                  </a:txBody>
                  <a:tcPr marL="31095" marR="31095" marT="35630" marB="3563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D0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0105114"/>
                  </a:ext>
                </a:extLst>
              </a:tr>
              <a:tr h="798042">
                <a:tc>
                  <a:txBody>
                    <a:bodyPr/>
                    <a:lstStyle/>
                    <a:p>
                      <a:pPr fontAlgn="t"/>
                      <a:r>
                        <a:rPr lang="ru-RU" sz="1200" b="1" dirty="0">
                          <a:solidFill>
                            <a:srgbClr val="222222"/>
                          </a:solidFill>
                          <a:effectLst/>
                          <a:latin typeface="inherit"/>
                        </a:rPr>
                        <a:t>Умение анализировать текст</a:t>
                      </a:r>
                      <a:r>
                        <a:rPr lang="ru-RU" sz="1200" dirty="0">
                          <a:solidFill>
                            <a:srgbClr val="555555"/>
                          </a:solidFill>
                          <a:effectLst/>
                          <a:latin typeface="inherit"/>
                        </a:rPr>
                        <a:t> — формируется способность выделять главную мысль, структурировать информацию, находить причинно-следственные связи.</a:t>
                      </a:r>
                    </a:p>
                  </a:txBody>
                  <a:tcPr marL="31095" marR="45347" marT="35630" marB="3563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0CA0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90CA0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b="1" dirty="0">
                          <a:solidFill>
                            <a:srgbClr val="222222"/>
                          </a:solidFill>
                          <a:effectLst/>
                          <a:latin typeface="inherit"/>
                        </a:rPr>
                        <a:t>Развитие критического мышления у учащихся</a:t>
                      </a:r>
                      <a:r>
                        <a:rPr lang="ru-RU" sz="1200" dirty="0">
                          <a:solidFill>
                            <a:srgbClr val="555555"/>
                          </a:solidFill>
                          <a:effectLst/>
                          <a:latin typeface="inherit"/>
                        </a:rPr>
                        <a:t> — учитель использует новые инструменты для формирования аналитических навыков.</a:t>
                      </a:r>
                    </a:p>
                  </a:txBody>
                  <a:tcPr marL="31095" marR="31095" marT="35630" marB="3563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C0CD0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0CB0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22088"/>
                  </a:ext>
                </a:extLst>
              </a:tr>
              <a:tr h="798042">
                <a:tc>
                  <a:txBody>
                    <a:bodyPr/>
                    <a:lstStyle/>
                    <a:p>
                      <a:pPr fontAlgn="t"/>
                      <a:r>
                        <a:rPr lang="ru-RU" sz="1200" b="1" dirty="0">
                          <a:solidFill>
                            <a:srgbClr val="222222"/>
                          </a:solidFill>
                          <a:effectLst/>
                          <a:latin typeface="inherit"/>
                        </a:rPr>
                        <a:t>Развитие критического мышления</a:t>
                      </a:r>
                      <a:r>
                        <a:rPr lang="ru-RU" sz="1200" dirty="0">
                          <a:solidFill>
                            <a:srgbClr val="555555"/>
                          </a:solidFill>
                          <a:effectLst/>
                          <a:latin typeface="inherit"/>
                        </a:rPr>
                        <a:t> — ученик учится оценивать достоверность информации, отличать факты от мнений, аргументировать свою точку зрения.</a:t>
                      </a:r>
                    </a:p>
                  </a:txBody>
                  <a:tcPr marL="31095" marR="45347" marT="35630" marB="3563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90CA0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0CA0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b="1" dirty="0">
                          <a:solidFill>
                            <a:srgbClr val="222222"/>
                          </a:solidFill>
                          <a:effectLst/>
                          <a:latin typeface="inherit"/>
                        </a:rPr>
                        <a:t>Мотивация и </a:t>
                      </a:r>
                      <a:r>
                        <a:rPr lang="ru-RU" sz="1200" b="1" dirty="0" err="1">
                          <a:solidFill>
                            <a:srgbClr val="222222"/>
                          </a:solidFill>
                          <a:effectLst/>
                          <a:latin typeface="inherit"/>
                        </a:rPr>
                        <a:t>вовлечённость</a:t>
                      </a:r>
                      <a:r>
                        <a:rPr lang="ru-RU" sz="1200" b="1" dirty="0">
                          <a:solidFill>
                            <a:srgbClr val="222222"/>
                          </a:solidFill>
                          <a:effectLst/>
                          <a:latin typeface="inherit"/>
                        </a:rPr>
                        <a:t> учащихся</a:t>
                      </a:r>
                      <a:r>
                        <a:rPr lang="ru-RU" sz="1200" dirty="0">
                          <a:solidFill>
                            <a:srgbClr val="555555"/>
                          </a:solidFill>
                          <a:effectLst/>
                          <a:latin typeface="inherit"/>
                        </a:rPr>
                        <a:t> — интерактивные методы повышают интерес к урокам и активность на занятиях.</a:t>
                      </a:r>
                    </a:p>
                  </a:txBody>
                  <a:tcPr marL="31095" marR="31095" marT="35630" marB="3563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20CB0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0CB0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4702100"/>
                  </a:ext>
                </a:extLst>
              </a:tr>
              <a:tr h="610698">
                <a:tc>
                  <a:txBody>
                    <a:bodyPr/>
                    <a:lstStyle/>
                    <a:p>
                      <a:pPr fontAlgn="t"/>
                      <a:r>
                        <a:rPr lang="ru-RU" sz="1200" b="1">
                          <a:solidFill>
                            <a:srgbClr val="222222"/>
                          </a:solidFill>
                          <a:effectLst/>
                          <a:latin typeface="inherit"/>
                        </a:rPr>
                        <a:t>Умение выражать свои мысли</a:t>
                      </a:r>
                      <a:r>
                        <a:rPr lang="ru-RU" sz="1200">
                          <a:solidFill>
                            <a:srgbClr val="555555"/>
                          </a:solidFill>
                          <a:effectLst/>
                          <a:latin typeface="inherit"/>
                        </a:rPr>
                        <a:t> — развивается устная и письменная речь, способность чётко и логично излагать свои идеи.</a:t>
                      </a:r>
                    </a:p>
                  </a:txBody>
                  <a:tcPr marL="31095" marR="45347" marT="35630" marB="3563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C0CA0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0D10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b="1" dirty="0">
                          <a:solidFill>
                            <a:srgbClr val="222222"/>
                          </a:solidFill>
                          <a:effectLst/>
                          <a:latin typeface="inherit"/>
                        </a:rPr>
                        <a:t>Возможность детально проработать материал</a:t>
                      </a:r>
                      <a:r>
                        <a:rPr lang="ru-RU" sz="1200" dirty="0">
                          <a:solidFill>
                            <a:srgbClr val="555555"/>
                          </a:solidFill>
                          <a:effectLst/>
                          <a:latin typeface="inherit"/>
                        </a:rPr>
                        <a:t> — методика позволяет уделить внимание сложным темам и индивидуальным трудностям.</a:t>
                      </a:r>
                    </a:p>
                  </a:txBody>
                  <a:tcPr marL="31095" marR="31095" marT="35630" marB="3563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20CB0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0D50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7794389"/>
                  </a:ext>
                </a:extLst>
              </a:tr>
              <a:tr h="798042">
                <a:tc>
                  <a:txBody>
                    <a:bodyPr/>
                    <a:lstStyle/>
                    <a:p>
                      <a:pPr fontAlgn="t"/>
                      <a:r>
                        <a:rPr lang="ru-RU" sz="1200" b="1" dirty="0">
                          <a:solidFill>
                            <a:srgbClr val="222222"/>
                          </a:solidFill>
                          <a:effectLst/>
                          <a:latin typeface="inherit"/>
                        </a:rPr>
                        <a:t>Пробуждение интереса к чтению</a:t>
                      </a:r>
                      <a:r>
                        <a:rPr lang="ru-RU" sz="1200" dirty="0">
                          <a:solidFill>
                            <a:srgbClr val="555555"/>
                          </a:solidFill>
                          <a:effectLst/>
                          <a:latin typeface="inherit"/>
                        </a:rPr>
                        <a:t> — занятия становятся более увлекательными, формируется устойчивая читательская привычка.</a:t>
                      </a:r>
                    </a:p>
                  </a:txBody>
                  <a:tcPr marL="31095" marR="45347" marT="35630" marB="3563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20D10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D60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b="1" dirty="0">
                          <a:solidFill>
                            <a:srgbClr val="222222"/>
                          </a:solidFill>
                          <a:effectLst/>
                          <a:latin typeface="inherit"/>
                        </a:rPr>
                        <a:t>Формирование навыков работы с текстом</a:t>
                      </a:r>
                      <a:r>
                        <a:rPr lang="ru-RU" sz="1200" dirty="0">
                          <a:solidFill>
                            <a:srgbClr val="555555"/>
                          </a:solidFill>
                          <a:effectLst/>
                          <a:latin typeface="inherit"/>
                        </a:rPr>
                        <a:t> — учитель помогает ученикам освоить универсальные приёмы анализа и интерпретации информации.</a:t>
                      </a:r>
                    </a:p>
                  </a:txBody>
                  <a:tcPr marL="31095" marR="31095" marT="35630" marB="3563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A0D50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0D30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962266"/>
                  </a:ext>
                </a:extLst>
              </a:tr>
              <a:tr h="610698">
                <a:tc>
                  <a:txBody>
                    <a:bodyPr/>
                    <a:lstStyle/>
                    <a:p>
                      <a:pPr fontAlgn="t"/>
                      <a:r>
                        <a:rPr lang="ru-RU" sz="1200" b="1" dirty="0">
                          <a:solidFill>
                            <a:srgbClr val="222222"/>
                          </a:solidFill>
                          <a:effectLst/>
                          <a:latin typeface="inherit"/>
                        </a:rPr>
                        <a:t>Формирование читательской грамотности</a:t>
                      </a:r>
                      <a:r>
                        <a:rPr lang="ru-RU" sz="1200" dirty="0">
                          <a:solidFill>
                            <a:srgbClr val="555555"/>
                          </a:solidFill>
                          <a:effectLst/>
                          <a:latin typeface="inherit"/>
                        </a:rPr>
                        <a:t> — ученик осваивает современные стратегии работы с текстом, что важно для учёбы и жизни.</a:t>
                      </a:r>
                    </a:p>
                  </a:txBody>
                  <a:tcPr marL="31095" marR="45347" marT="35630" marB="3563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00D60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ru-RU" sz="1200" dirty="0">
                        <a:solidFill>
                          <a:srgbClr val="555555"/>
                        </a:solidFill>
                        <a:effectLst/>
                        <a:latin typeface="inherit"/>
                      </a:endParaRPr>
                    </a:p>
                  </a:txBody>
                  <a:tcPr marL="31095" marR="31095" marT="35630" marB="3563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0D30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4431795"/>
                  </a:ext>
                </a:extLst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-4964133" y="1030973"/>
            <a:ext cx="4302295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9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302</Words>
  <Application>Microsoft Office PowerPoint</Application>
  <PresentationFormat>Широкоэкранный</PresentationFormat>
  <Paragraphs>60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MS Gothic</vt:lpstr>
      <vt:lpstr>Arial</vt:lpstr>
      <vt:lpstr>Calibri</vt:lpstr>
      <vt:lpstr>Google Sans</vt:lpstr>
      <vt:lpstr>inherit</vt:lpstr>
      <vt:lpstr>quote-cjk-patch</vt:lpstr>
      <vt:lpstr>Times New Roman</vt:lpstr>
      <vt:lpstr>Office Theme</vt:lpstr>
      <vt:lpstr>Презентация PowerPoint</vt:lpstr>
      <vt:lpstr>Исследования (включая международные) показывают, что школьникам тяжело дается глубокое понимание текста.  Лишь около 40% детей достигают высокого уровня читательской грамотности.</vt:lpstr>
      <vt:lpstr>Презентация PowerPoint</vt:lpstr>
      <vt:lpstr>Описание методики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</dc:creator>
  <cp:lastModifiedBy>2</cp:lastModifiedBy>
  <cp:revision>16</cp:revision>
  <dcterms:modified xsi:type="dcterms:W3CDTF">2026-05-11T13:58:00Z</dcterms:modified>
</cp:coreProperties>
</file>