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9" r:id="rId4"/>
    <p:sldId id="264" r:id="rId5"/>
    <p:sldId id="265" r:id="rId6"/>
    <p:sldId id="261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3" d="100"/>
          <a:sy n="103" d="100"/>
        </p:scale>
        <p:origin x="-72" y="118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45AE5D-CE04-4CF1-9CDA-CBCAA7FDFA40}" type="datetimeFigureOut">
              <a:rPr lang="ru-RU" smtClean="0"/>
              <a:t>17.05.2026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6ADFD7-8A50-44A3-9220-3B81ED2416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882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ADFD7-8A50-44A3-9220-3B81ED24163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084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ADFD7-8A50-44A3-9220-3B81ED24163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705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AF3AF-35DC-4220-BFFE-94CB559D390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9882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ADFD7-8A50-44A3-9220-3B81ED24163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693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User\Desktop\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891" y="3657600"/>
            <a:ext cx="3121892" cy="1289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416478"/>
            <a:ext cx="2362199" cy="130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object 4"/>
          <p:cNvGrpSpPr/>
          <p:nvPr/>
        </p:nvGrpSpPr>
        <p:grpSpPr>
          <a:xfrm>
            <a:off x="533399" y="981024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7"/>
          <p:cNvSpPr txBox="1"/>
          <p:nvPr/>
        </p:nvSpPr>
        <p:spPr>
          <a:xfrm>
            <a:off x="685801" y="1382806"/>
            <a:ext cx="10850417" cy="316753"/>
          </a:xfrm>
          <a:prstGeom prst="rect">
            <a:avLst/>
          </a:prstGeom>
          <a:solidFill>
            <a:srgbClr val="B4C6E7">
              <a:alpha val="54116"/>
            </a:srgbClr>
          </a:solidFill>
        </p:spPr>
        <p:txBody>
          <a:bodyPr vert="horz" wrap="square" lIns="0" tIns="39370" rIns="0" bIns="0" rtlCol="0">
            <a:spAutoFit/>
          </a:bodyPr>
          <a:lstStyle/>
          <a:p>
            <a:pPr marL="1995805" marR="375920" indent="-1614170">
              <a:lnSpc>
                <a:spcPct val="100000"/>
              </a:lnSpc>
              <a:spcBef>
                <a:spcPts val="310"/>
              </a:spcBef>
            </a:pP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3000" y="1912366"/>
            <a:ext cx="9829799" cy="4408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000" b="0" i="0" dirty="0" err="1" smtClean="0">
                <a:solidFill>
                  <a:srgbClr val="0F1115"/>
                </a:solidFill>
                <a:effectLst/>
                <a:latin typeface="quote-cjk-patch"/>
              </a:rPr>
              <a:t>Можаева</a:t>
            </a:r>
            <a:r>
              <a:rPr lang="ru-RU" sz="2000" b="0" i="0" dirty="0" smtClean="0">
                <a:solidFill>
                  <a:srgbClr val="0F1115"/>
                </a:solidFill>
                <a:effectLst/>
                <a:latin typeface="quote-cjk-patch"/>
              </a:rPr>
              <a:t> Оксана Александровна, учитель начальных классов </a:t>
            </a:r>
          </a:p>
          <a:p>
            <a:pPr algn="l"/>
            <a:r>
              <a:rPr lang="ru-RU" dirty="0" smtClean="0"/>
              <a:t>муниципального автономного общеобразовательного учреждения </a:t>
            </a:r>
          </a:p>
          <a:p>
            <a:r>
              <a:rPr lang="ru-RU" dirty="0" smtClean="0"/>
              <a:t>«</a:t>
            </a:r>
            <a:r>
              <a:rPr lang="ru-RU" dirty="0"/>
              <a:t>Средняя общеобразовательная школа № 14» </a:t>
            </a:r>
            <a:endParaRPr lang="ru-RU" dirty="0" smtClean="0"/>
          </a:p>
          <a:p>
            <a:r>
              <a:rPr lang="ru-RU" dirty="0" smtClean="0"/>
              <a:t>Находкинского городского округа</a:t>
            </a:r>
          </a:p>
          <a:p>
            <a:pPr algn="l">
              <a:buFont typeface="+mj-lt"/>
              <a:buAutoNum type="arabicPeriod"/>
            </a:pPr>
            <a:endParaRPr lang="ru-RU" b="1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r>
              <a:rPr lang="ru-RU" sz="2000" b="0" i="1" dirty="0" smtClean="0">
                <a:solidFill>
                  <a:srgbClr val="0F1115"/>
                </a:solidFill>
                <a:effectLst/>
                <a:latin typeface="quote-cjk-patch"/>
              </a:rPr>
              <a:t>Организация учебного исследования на уроках </a:t>
            </a:r>
            <a:r>
              <a:rPr lang="ru-RU" sz="2000" i="1" dirty="0" smtClean="0">
                <a:solidFill>
                  <a:srgbClr val="0F1115"/>
                </a:solidFill>
                <a:latin typeface="quote-cjk-patch"/>
              </a:rPr>
              <a:t>математики</a:t>
            </a:r>
            <a:r>
              <a:rPr lang="ru-RU" sz="2000" b="0" i="1" dirty="0" smtClean="0">
                <a:solidFill>
                  <a:srgbClr val="0F1115"/>
                </a:solidFill>
                <a:effectLst/>
                <a:latin typeface="quote-cjk-patch"/>
              </a:rPr>
              <a:t> в 4 классе.</a:t>
            </a:r>
            <a:r>
              <a:rPr lang="ru-RU" sz="2000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</a:p>
          <a:p>
            <a:pPr algn="l"/>
            <a:r>
              <a:rPr lang="ru-RU" sz="2000" b="0" i="1" dirty="0" smtClean="0">
                <a:solidFill>
                  <a:srgbClr val="0F1115"/>
                </a:solidFill>
                <a:effectLst/>
                <a:latin typeface="quote-cjk-patch"/>
              </a:rPr>
              <a:t>От вопроса к школьному открытию!</a:t>
            </a:r>
          </a:p>
          <a:p>
            <a:pPr algn="l"/>
            <a:endParaRPr lang="ru-RU" b="1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just"/>
            <a:endParaRPr lang="ru-RU" sz="1750" b="1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just"/>
            <a:endParaRPr lang="ru-RU" sz="1750" b="1" dirty="0">
              <a:solidFill>
                <a:srgbClr val="0F1115"/>
              </a:solidFill>
              <a:latin typeface="quote-cjk-patch"/>
            </a:endParaRPr>
          </a:p>
          <a:p>
            <a:pPr algn="just"/>
            <a:endParaRPr lang="ru-RU" sz="800" b="1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just"/>
            <a:r>
              <a:rPr lang="ru-RU" sz="1750" b="1" i="0" dirty="0" smtClean="0">
                <a:solidFill>
                  <a:srgbClr val="0F1115"/>
                </a:solidFill>
                <a:effectLst/>
                <a:latin typeface="quote-cjk-patch"/>
              </a:rPr>
              <a:t>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  <a:endParaRPr lang="ru-RU" sz="1750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r>
              <a:rPr lang="ru-RU" sz="1750" b="1" i="0" dirty="0" smtClean="0">
                <a:solidFill>
                  <a:srgbClr val="0F1115"/>
                </a:solidFill>
                <a:effectLst/>
                <a:latin typeface="quote-cjk-patch"/>
              </a:rPr>
              <a:t>                                                                                                 </a:t>
            </a:r>
          </a:p>
          <a:p>
            <a:pPr algn="l"/>
            <a:r>
              <a:rPr lang="ru-RU" sz="1750" b="1" dirty="0">
                <a:solidFill>
                  <a:srgbClr val="0F1115"/>
                </a:solidFill>
                <a:latin typeface="quote-cjk-patch"/>
              </a:rPr>
              <a:t> </a:t>
            </a:r>
            <a:r>
              <a:rPr lang="ru-RU" sz="1750" b="1" dirty="0" smtClean="0">
                <a:solidFill>
                  <a:srgbClr val="0F1115"/>
                </a:solidFill>
                <a:latin typeface="quote-cjk-patch"/>
              </a:rPr>
              <a:t>                                                                                               </a:t>
            </a:r>
            <a:r>
              <a:rPr lang="ru-RU" sz="1750" b="1" i="0" dirty="0" smtClean="0">
                <a:solidFill>
                  <a:srgbClr val="0F1115"/>
                </a:solidFill>
                <a:effectLst/>
                <a:latin typeface="quote-cjk-patch"/>
              </a:rPr>
              <a:t>15 мая 2026 года, г. Владивосток</a:t>
            </a:r>
            <a:endParaRPr lang="ru-RU" sz="1750" b="0" i="0" dirty="0" smtClean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6364" y="1782618"/>
            <a:ext cx="1851162" cy="1608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User\Desktop\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3733800"/>
            <a:ext cx="6396182" cy="2472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118" y="70228"/>
            <a:ext cx="11756136" cy="112758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38200" y="1752600"/>
            <a:ext cx="10363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Ваши ученики задают вопрос «Почему?» — или сразу ищут ответ в </a:t>
            </a:r>
            <a:r>
              <a:rPr lang="ru-RU" b="1" dirty="0" err="1" smtClean="0"/>
              <a:t>Гугле</a:t>
            </a:r>
            <a:r>
              <a:rPr lang="ru-RU" b="1" dirty="0" smtClean="0"/>
              <a:t>?</a:t>
            </a:r>
          </a:p>
          <a:p>
            <a:endParaRPr lang="ru-RU" dirty="0" smtClean="0"/>
          </a:p>
          <a:p>
            <a:r>
              <a:rPr lang="ru-RU" dirty="0" smtClean="0"/>
              <a:t>80% детей теряют интерес, когда не могут проверить факт сами. </a:t>
            </a:r>
          </a:p>
          <a:p>
            <a:endParaRPr lang="ru-RU" dirty="0"/>
          </a:p>
          <a:p>
            <a:r>
              <a:rPr lang="ru-RU" dirty="0" smtClean="0"/>
              <a:t>Сегодня я покажу, как вернуть поиск в урок: </a:t>
            </a:r>
          </a:p>
          <a:p>
            <a:r>
              <a:rPr lang="ru-RU" dirty="0" smtClean="0"/>
              <a:t>методика «3 шага к школьному открытию» и готовый чек-лист для урока математики</a:t>
            </a:r>
          </a:p>
        </p:txBody>
      </p:sp>
      <p:pic>
        <p:nvPicPr>
          <p:cNvPr id="5" name="Picture 2" descr="C:\Users\User\Desktop\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228600"/>
            <a:ext cx="2580884" cy="2337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11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3263" y="1371600"/>
            <a:ext cx="1050328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Для кого: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Учащиеся 4 класса (10–11 лет) общеобразовательной школы, </a:t>
            </a:r>
            <a:r>
              <a:rPr lang="ru-RU" dirty="0" smtClean="0"/>
              <a:t>для которых важно видеть практический смысл математики и самостоятельно проверять, как работают признаки делимости.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dirty="0" smtClean="0"/>
              <a:t>Педагогическая цель</a:t>
            </a:r>
            <a:r>
              <a:rPr lang="ru-RU" dirty="0" smtClean="0"/>
              <a:t> – организовать цепочку </a:t>
            </a:r>
            <a:r>
              <a:rPr lang="ru-RU" b="1" i="1" dirty="0" smtClean="0"/>
              <a:t>«гипотеза → сбор данных для </a:t>
            </a:r>
            <a:r>
              <a:rPr lang="ru-RU" b="1" i="1" dirty="0" smtClean="0"/>
              <a:t>сравнительной </a:t>
            </a:r>
            <a:r>
              <a:rPr lang="ru-RU" b="1" i="1" dirty="0" smtClean="0"/>
              <a:t>информации → вывод»</a:t>
            </a:r>
            <a:r>
              <a:rPr lang="ru-RU" dirty="0" smtClean="0"/>
              <a:t>, чтобы ученик не запоминал ответ, а приходил к нему сам, 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через учебное исследование по теме «Деление многозначных чисел в пределах 100000»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Тема учебного исследования: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dirty="0">
                <a:latin typeface="quote-cjk-patch"/>
              </a:rPr>
              <a:t>П</a:t>
            </a:r>
            <a:r>
              <a:rPr lang="ru-RU" dirty="0" smtClean="0"/>
              <a:t>очему не все многозначные числа делятся без </a:t>
            </a:r>
            <a:r>
              <a:rPr lang="ru-RU" dirty="0" smtClean="0"/>
              <a:t>остатка? </a:t>
            </a:r>
            <a:endParaRPr lang="ru-RU" dirty="0" smtClean="0"/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Как (сроки и формат):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Длительность: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1 урок.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Форма: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Микро-исследование в парах с единым фронтальным стартом.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Актуальность: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в</a:t>
            </a:r>
            <a:r>
              <a:rPr lang="ru-RU" dirty="0" smtClean="0"/>
              <a:t>ажно видеть практический смысл математики и самостоятельно проверять через сравнительный анализ, как работают признаки делимости.</a:t>
            </a:r>
          </a:p>
          <a:p>
            <a:pPr algn="l"/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257800"/>
            <a:ext cx="2060190" cy="115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C:\Users\User\Downloads\f2088591-27ad-4166-958f-f12a1e40339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182" y="5601564"/>
            <a:ext cx="2020455" cy="1137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User\Downloads\287cb485-cc79-44b9-90ce-724eedf38ac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5181600"/>
            <a:ext cx="2020455" cy="1137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574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381000"/>
            <a:ext cx="7501254" cy="369332"/>
          </a:xfrm>
        </p:spPr>
        <p:txBody>
          <a:bodyPr/>
          <a:lstStyle/>
          <a:p>
            <a:r>
              <a:rPr lang="ru-RU" dirty="0" smtClean="0"/>
              <a:t>Приёмы и </a:t>
            </a:r>
            <a:r>
              <a:rPr lang="ru-RU" dirty="0" smtClean="0"/>
              <a:t>техники учебного исследования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428688"/>
              </p:ext>
            </p:extLst>
          </p:nvPr>
        </p:nvGraphicFramePr>
        <p:xfrm>
          <a:off x="381000" y="1295400"/>
          <a:ext cx="11277600" cy="505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3733800"/>
                <a:gridCol w="4038600"/>
              </a:tblGrid>
              <a:tr h="82296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Приём создания учебной проблемы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Приём работы </a:t>
                      </a:r>
                      <a:endParaRPr lang="ru-RU" sz="2400" dirty="0" smtClean="0"/>
                    </a:p>
                    <a:p>
                      <a:pPr algn="ctr"/>
                      <a:r>
                        <a:rPr lang="ru-RU" sz="2400" dirty="0" smtClean="0"/>
                        <a:t>с </a:t>
                      </a:r>
                      <a:r>
                        <a:rPr lang="ru-RU" sz="2400" dirty="0" smtClean="0"/>
                        <a:t>гипотезой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Техника сбора данных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Почему не все многозначные числа делятся без остатка? </a:t>
                      </a:r>
                    </a:p>
                    <a:p>
                      <a:pPr algn="l"/>
                      <a:r>
                        <a:rPr lang="ru-RU" sz="1600" dirty="0" smtClean="0"/>
                        <a:t>Этот вопрос появляется, когда рядом стоят похожие числа, а результат деления у них оказывается разным.</a:t>
                      </a:r>
                    </a:p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Приём «удивление» помогает заметить противоречие: одно число делится, другое даёт остаток, хотя обе записи состоят из одинакового количества цифр.</a:t>
                      </a:r>
                    </a:p>
                    <a:p>
                      <a:pPr algn="l"/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 гипотеза</a:t>
                      </a:r>
                      <a:r>
                        <a:rPr lang="ru-RU" sz="1600" baseline="0" dirty="0" smtClean="0"/>
                        <a:t> – м</a:t>
                      </a:r>
                      <a:r>
                        <a:rPr lang="ru-RU" sz="1600" dirty="0" smtClean="0"/>
                        <a:t>ожно предположить, что делимость зависит от самого делителя: на одни числа деление выполняется легче, чем на другие.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 гипотеза</a:t>
                      </a:r>
                      <a:r>
                        <a:rPr lang="ru-RU" sz="1600" baseline="0" dirty="0" smtClean="0"/>
                        <a:t> – п</a:t>
                      </a:r>
                      <a:r>
                        <a:rPr lang="ru-RU" sz="1600" dirty="0" smtClean="0"/>
                        <a:t>омогает сумма цифр. Ученики проверяют, можно ли по ней заранее понять, будет ли остаток.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3 гипотеза связана с признаками делимости. Если признак подходит, то число делится без остатка; если нет, нужен вычислительный контроль.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4 гипотеза – смотреть на остаток. Именно он показывает, завершилось ли деление точно или часть числа ещё осталась.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/>
                    </a:p>
                    <a:p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u="sng" dirty="0" smtClean="0"/>
                        <a:t>Сравнительный</a:t>
                      </a:r>
                      <a:r>
                        <a:rPr lang="ru-RU" sz="2000" u="sng" baseline="0" dirty="0" smtClean="0"/>
                        <a:t> анализ.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Сравним несколько примеров и зафиксируем, как меняется результат деления.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Мы убедились: многозначность сама по себе не гарантирует делимость без остатка. Важно смотреть на последнюю цифру и делитель. 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/>
                    </a:p>
                    <a:p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C:\Users\User\Downloads\0bcc94c5-e666-4566-aa23-eb3eb33c21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707660"/>
            <a:ext cx="3484419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ownloads\27c1c96d-c542-42a8-90c4-05f14471a1f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4707660"/>
            <a:ext cx="4038600" cy="207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35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4854" y="609600"/>
            <a:ext cx="1109518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ctr"/>
            <a:r>
              <a:rPr lang="ru-RU" sz="2000" b="1" i="0" dirty="0" smtClean="0">
                <a:solidFill>
                  <a:srgbClr val="0F1115"/>
                </a:solidFill>
                <a:effectLst/>
                <a:latin typeface="quote-cjk-patch"/>
              </a:rPr>
              <a:t>Формы </a:t>
            </a:r>
            <a:r>
              <a:rPr lang="ru-RU" sz="2000" b="1" i="0" dirty="0" smtClean="0">
                <a:solidFill>
                  <a:srgbClr val="0F1115"/>
                </a:solidFill>
                <a:effectLst/>
                <a:latin typeface="quote-cjk-patch"/>
              </a:rPr>
              <a:t>работы на этапах исследования</a:t>
            </a:r>
            <a:r>
              <a:rPr lang="ru-RU" sz="2000" b="1" i="0" dirty="0" smtClean="0">
                <a:solidFill>
                  <a:srgbClr val="0F1115"/>
                </a:solidFill>
                <a:effectLst/>
                <a:latin typeface="quote-cjk-patch"/>
              </a:rPr>
              <a:t>:</a:t>
            </a:r>
          </a:p>
          <a:p>
            <a:pPr algn="ctr"/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Постановка проблемы: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проблемный вопрос </a:t>
            </a:r>
            <a:r>
              <a:rPr lang="ru-RU" i="0" dirty="0" smtClean="0">
                <a:solidFill>
                  <a:srgbClr val="0F1115"/>
                </a:solidFill>
                <a:effectLst/>
                <a:latin typeface="quote-cjk-patch"/>
              </a:rPr>
              <a:t>(фронтально)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: </a:t>
            </a:r>
          </a:p>
          <a:p>
            <a:pPr marL="457200" lvl="1" algn="l"/>
            <a:r>
              <a:rPr lang="ru-RU" b="1" i="1" dirty="0" smtClean="0"/>
              <a:t>Почему не все многозначные числа делятся без остатка? </a:t>
            </a:r>
          </a:p>
          <a:p>
            <a:pPr marL="457200" lvl="1" algn="l"/>
            <a:endParaRPr lang="ru-RU" sz="800" b="1" i="1" dirty="0" smtClean="0"/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Выдвижение гипотез </a:t>
            </a:r>
            <a:r>
              <a:rPr lang="ru-RU" b="0" dirty="0" smtClean="0">
                <a:solidFill>
                  <a:srgbClr val="0F1115"/>
                </a:solidFill>
                <a:effectLst/>
                <a:latin typeface="quote-cjk-patch"/>
              </a:rPr>
              <a:t>(фронтальный мозговой штурм):</a:t>
            </a:r>
            <a:r>
              <a:rPr lang="ru-RU" b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endParaRPr lang="ru-RU" dirty="0">
              <a:solidFill>
                <a:srgbClr val="0F1115"/>
              </a:solidFill>
              <a:latin typeface="quote-cjk-patch"/>
            </a:endParaRPr>
          </a:p>
          <a:p>
            <a:r>
              <a:rPr lang="ru-RU" b="1" dirty="0" smtClean="0">
                <a:solidFill>
                  <a:srgbClr val="0F1115"/>
                </a:solidFill>
                <a:latin typeface="quote-cjk-patch"/>
              </a:rPr>
              <a:t>1</a:t>
            </a:r>
            <a:r>
              <a:rPr lang="ru-RU" b="1" dirty="0" smtClean="0">
                <a:solidFill>
                  <a:srgbClr val="0F1115"/>
                </a:solidFill>
                <a:latin typeface="quote-cjk-patch"/>
              </a:rPr>
              <a:t>) Предположим</a:t>
            </a:r>
            <a:r>
              <a:rPr lang="ru-RU" b="1" dirty="0" smtClean="0">
                <a:solidFill>
                  <a:srgbClr val="0F1115"/>
                </a:solidFill>
                <a:latin typeface="quote-cjk-patch"/>
              </a:rPr>
              <a:t>, </a:t>
            </a:r>
            <a:r>
              <a:rPr lang="ru-RU" b="1" dirty="0" smtClean="0"/>
              <a:t>что делимость зависит от самого делителя: на одни числа деление выполняется легче, чем на другие.</a:t>
            </a:r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rgbClr val="0F1115"/>
                </a:solidFill>
                <a:latin typeface="quote-cjk-patch"/>
              </a:rPr>
              <a:t>2) Предположим</a:t>
            </a:r>
            <a:r>
              <a:rPr lang="ru-RU" b="1" dirty="0" smtClean="0">
                <a:solidFill>
                  <a:srgbClr val="0F1115"/>
                </a:solidFill>
                <a:latin typeface="quote-cjk-patch"/>
              </a:rPr>
              <a:t>, </a:t>
            </a:r>
            <a:r>
              <a:rPr lang="ru-RU" b="1" dirty="0" smtClean="0">
                <a:solidFill>
                  <a:srgbClr val="0F1115"/>
                </a:solidFill>
                <a:latin typeface="quote-cjk-patch"/>
              </a:rPr>
              <a:t>что</a:t>
            </a:r>
            <a:r>
              <a:rPr lang="ru-RU" dirty="0" smtClean="0"/>
              <a:t> </a:t>
            </a:r>
            <a:r>
              <a:rPr lang="ru-RU" b="1" dirty="0"/>
              <a:t>помогает сумма </a:t>
            </a:r>
            <a:r>
              <a:rPr lang="ru-RU" b="1" dirty="0" smtClean="0"/>
              <a:t>цифр</a:t>
            </a:r>
            <a:r>
              <a:rPr lang="ru-RU" b="1" dirty="0"/>
              <a:t>,</a:t>
            </a:r>
            <a:r>
              <a:rPr lang="ru-RU" b="1" dirty="0" smtClean="0"/>
              <a:t> т.е. можно </a:t>
            </a:r>
            <a:r>
              <a:rPr lang="ru-RU" b="1" dirty="0"/>
              <a:t>ли по ней заранее понять, будет ли остаток</a:t>
            </a:r>
            <a:r>
              <a:rPr lang="ru-RU" b="1" dirty="0" smtClean="0"/>
              <a:t>.</a:t>
            </a:r>
          </a:p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800" b="1" dirty="0"/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Сбор </a:t>
            </a: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и анализ </a:t>
            </a: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данных </a:t>
            </a:r>
            <a:r>
              <a:rPr lang="ru-RU" b="0" dirty="0" smtClean="0">
                <a:solidFill>
                  <a:srgbClr val="0F1115"/>
                </a:solidFill>
                <a:effectLst/>
                <a:latin typeface="quote-cjk-patch"/>
              </a:rPr>
              <a:t>(индивидуальный лист исследователя, парная сверка)</a:t>
            </a: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вносят в </a:t>
            </a:r>
            <a:r>
              <a:rPr lang="ru-RU" dirty="0" smtClean="0">
                <a:solidFill>
                  <a:srgbClr val="0F1115"/>
                </a:solidFill>
                <a:latin typeface="quote-cjk-patch"/>
              </a:rPr>
              <a:t>таблицу данные исследования</a:t>
            </a:r>
            <a:r>
              <a:rPr lang="ru-RU" dirty="0" smtClean="0">
                <a:solidFill>
                  <a:srgbClr val="0F1115"/>
                </a:solidFill>
                <a:latin typeface="quote-cjk-patch"/>
              </a:rPr>
              <a:t>.</a:t>
            </a:r>
          </a:p>
          <a:p>
            <a:pPr marL="457200" lvl="1" algn="l"/>
            <a:endParaRPr lang="ru-RU" sz="800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Представление </a:t>
            </a: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результата </a:t>
            </a:r>
            <a:r>
              <a:rPr lang="ru-RU" b="0" dirty="0" smtClean="0">
                <a:solidFill>
                  <a:srgbClr val="0F1115"/>
                </a:solidFill>
                <a:effectLst/>
                <a:latin typeface="quote-cjk-patch"/>
              </a:rPr>
              <a:t>(фронтально)</a:t>
            </a: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приём «Одно предложение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».</a:t>
            </a:r>
          </a:p>
          <a:p>
            <a:pPr marL="457200" lvl="1" algn="l"/>
            <a:endParaRPr lang="ru-RU" sz="1600" b="1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600" i="0" dirty="0" smtClean="0">
                <a:solidFill>
                  <a:srgbClr val="0F1115"/>
                </a:solidFill>
                <a:effectLst/>
                <a:latin typeface="quote-cjk-patch"/>
              </a:rPr>
              <a:t> </a:t>
            </a:r>
            <a:r>
              <a:rPr lang="ru-RU" i="0" dirty="0" smtClean="0">
                <a:solidFill>
                  <a:srgbClr val="0F1115"/>
                </a:solidFill>
                <a:effectLst/>
                <a:latin typeface="quote-cjk-patch"/>
              </a:rPr>
              <a:t>Инструменты</a:t>
            </a:r>
            <a:r>
              <a:rPr lang="ru-RU" i="0" dirty="0" smtClean="0">
                <a:solidFill>
                  <a:srgbClr val="0F1115"/>
                </a:solidFill>
                <a:effectLst/>
                <a:latin typeface="quote-cjk-patch"/>
              </a:rPr>
              <a:t>, которые выдавали на курсе: </a:t>
            </a:r>
            <a:r>
              <a:rPr lang="ru-RU" i="0" dirty="0" smtClean="0">
                <a:solidFill>
                  <a:srgbClr val="0F1115"/>
                </a:solidFill>
                <a:effectLst/>
                <a:latin typeface="quote-cjk-patch"/>
              </a:rPr>
              <a:t>индивидуальные листы исследования для заполнения таблицы.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 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</p:txBody>
      </p:sp>
    </p:spTree>
    <p:extLst>
      <p:ext uri="{BB962C8B-B14F-4D97-AF65-F5344CB8AC3E}">
        <p14:creationId xmlns:p14="http://schemas.microsoft.com/office/powerpoint/2010/main" val="356203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62000"/>
            <a:ext cx="11756136" cy="369332"/>
          </a:xfrm>
        </p:spPr>
        <p:txBody>
          <a:bodyPr/>
          <a:lstStyle/>
          <a:p>
            <a:pPr algn="ctr"/>
            <a:r>
              <a:rPr lang="ru-RU" dirty="0" smtClean="0"/>
              <a:t>Результаты использования приёма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0329287"/>
              </p:ext>
            </p:extLst>
          </p:nvPr>
        </p:nvGraphicFramePr>
        <p:xfrm>
          <a:off x="800100" y="1295400"/>
          <a:ext cx="9906000" cy="2956560"/>
        </p:xfrm>
        <a:graphic>
          <a:graphicData uri="http://schemas.openxmlformats.org/drawingml/2006/table">
            <a:tbl>
              <a:tblPr/>
              <a:tblGrid>
                <a:gridCol w="4953000">
                  <a:extLst>
                    <a:ext uri="{9D8B030D-6E8A-4147-A177-3AD203B41FA5}">
                      <a16:colId xmlns="" xmlns:a16="http://schemas.microsoft.com/office/drawing/2014/main" val="151223135"/>
                    </a:ext>
                  </a:extLst>
                </a:gridCol>
                <a:gridCol w="4953000">
                  <a:extLst>
                    <a:ext uri="{9D8B030D-6E8A-4147-A177-3AD203B41FA5}">
                      <a16:colId xmlns="" xmlns:a16="http://schemas.microsoft.com/office/drawing/2014/main" val="24771836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b="0" dirty="0">
                          <a:effectLst/>
                          <a:latin typeface="quote-cjk-patch"/>
                        </a:rPr>
                        <a:t>Для ученика (</a:t>
                      </a:r>
                      <a:r>
                        <a:rPr lang="ru-RU" b="0" dirty="0" err="1">
                          <a:effectLst/>
                          <a:latin typeface="quote-cjk-patch"/>
                        </a:rPr>
                        <a:t>Метапредметные</a:t>
                      </a:r>
                      <a:r>
                        <a:rPr lang="ru-RU" b="0" dirty="0">
                          <a:effectLst/>
                          <a:latin typeface="quote-cjk-patch"/>
                        </a:rPr>
                        <a:t>)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0">
                          <a:effectLst/>
                          <a:latin typeface="quote-cjk-patch"/>
                        </a:rPr>
                        <a:t>Для педагога (Профессиональные)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0850943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Научились выдвигать минимум 2-3 гипотезы.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Повысился познавательный </a:t>
                      </a:r>
                      <a:r>
                        <a:rPr lang="ru-RU" b="0" dirty="0" smtClean="0">
                          <a:effectLst/>
                          <a:latin typeface="quote-cjk-patch"/>
                        </a:rPr>
                        <a:t>интерес.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954660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Освоили 2 способа фиксации данных (таблица, схема).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quote-cjk-patch"/>
                        </a:rPr>
                        <a:t>✅ Создана копилка тем для учебных исследований на год.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0136248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Снизилась тревожность при работе с «открытым вопросом».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Разработаны критерии оценки исследования (без дублирования отметки за ответ).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15956677"/>
                  </a:ext>
                </a:extLst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09600" y="4479882"/>
            <a:ext cx="10287000" cy="147732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b="1" dirty="0" smtClean="0"/>
              <a:t>Методика переводит урок из режима ответа в режим поиска: создаёт проблему, организует проверку данных и завершает работу наглядным </a:t>
            </a:r>
            <a:r>
              <a:rPr lang="ru-RU" b="1" dirty="0" smtClean="0"/>
              <a:t>выводом, что помогает сделать математическое знание «живым»: оно возникает из данных, а значит становится более устойчивым и осмысленным. </a:t>
            </a:r>
            <a:endParaRPr lang="ru-RU" b="1" dirty="0" smtClean="0"/>
          </a:p>
          <a:p>
            <a:r>
              <a:rPr lang="ru-RU" b="1" dirty="0" smtClean="0"/>
              <a:t>Это усиливает научное мышление, познавательную активность и самостоятельность.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1219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918</TotalTime>
  <Words>413</Words>
  <Application>Microsoft Office PowerPoint</Application>
  <PresentationFormat>Произвольный</PresentationFormat>
  <Paragraphs>72</Paragraphs>
  <Slides>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Презентация PowerPoint</vt:lpstr>
      <vt:lpstr>Презентация PowerPoint</vt:lpstr>
      <vt:lpstr>Презентация PowerPoint</vt:lpstr>
      <vt:lpstr>Приёмы и техники учебного исследования</vt:lpstr>
      <vt:lpstr>Презентация PowerPoint</vt:lpstr>
      <vt:lpstr>Результаты использования приёма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User</cp:lastModifiedBy>
  <cp:revision>32</cp:revision>
  <dcterms:created xsi:type="dcterms:W3CDTF">2026-05-04T05:37:15Z</dcterms:created>
  <dcterms:modified xsi:type="dcterms:W3CDTF">2026-05-16T18:10:35Z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