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49C9E-CF16-4E7B-9018-4A6054245B3B}" type="datetimeFigureOut">
              <a:rPr lang="ru-RU" smtClean="0"/>
              <a:t>14.05.2026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AF3AF-35DC-4220-BFFE-94CB559D3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8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F3AF-35DC-4220-BFFE-94CB559D390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8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898236"/>
            <a:ext cx="10287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1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4000" b="1" dirty="0">
                <a:solidFill>
                  <a:srgbClr val="0F1115"/>
                </a:solidFill>
                <a:latin typeface="quote-cjk-patch"/>
              </a:rPr>
              <a:t>Дюкина Ирина Николаевна</a:t>
            </a:r>
          </a:p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– исследовательская деятельность младших школьников на уроке Окружающего мира в 3 классе».</a:t>
            </a: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FB4B119E-B6C3-4105-80BD-C16DFCE0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390" y="4216400"/>
            <a:ext cx="3095625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990600"/>
            <a:ext cx="120396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Воспитаем новое экологическое сознания на основе знаний о взаимосвязях между живой и неживой природой! </a:t>
            </a:r>
            <a:r>
              <a:rPr lang="ru-RU" sz="2400" b="1" i="1" dirty="0">
                <a:solidFill>
                  <a:srgbClr val="0F1115"/>
                </a:solidFill>
                <a:effectLst/>
                <a:latin typeface="quote-cjk-patch"/>
              </a:rPr>
              <a:t>Число учёных-исследователей в России сократилось на 20%. Вырастим талантливых ученых!!!</a:t>
            </a:r>
          </a:p>
          <a:p>
            <a:pPr marL="457200" lvl="1" algn="ctr"/>
            <a:endParaRPr lang="ru-RU" sz="2800" b="1" i="1" dirty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ctr"/>
            <a:r>
              <a:rPr lang="ru-RU" sz="2000" b="1" i="0" dirty="0">
                <a:solidFill>
                  <a:srgbClr val="0F1115"/>
                </a:solidFill>
                <a:effectLst/>
                <a:latin typeface="quote-cjk-patch"/>
              </a:rPr>
              <a:t>Вы получите) </a:t>
            </a:r>
          </a:p>
          <a:p>
            <a:pPr marL="457200" lvl="1" algn="ctr"/>
            <a:r>
              <a:rPr lang="ru-RU" sz="2400" dirty="0">
                <a:solidFill>
                  <a:srgbClr val="0F1115"/>
                </a:solidFill>
                <a:latin typeface="quote-cjk-patch"/>
              </a:rPr>
              <a:t>глубокое понимание процесса: </a:t>
            </a:r>
          </a:p>
          <a:p>
            <a:pPr marL="457200" lvl="1" algn="ctr"/>
            <a:r>
              <a:rPr lang="ru-RU" sz="2400" dirty="0">
                <a:solidFill>
                  <a:srgbClr val="0F1115"/>
                </a:solidFill>
                <a:latin typeface="quote-cjk-patch"/>
              </a:rPr>
              <a:t>сможете на практике увидеть и создать условия </a:t>
            </a:r>
          </a:p>
          <a:p>
            <a:pPr marL="457200" lvl="1" algn="ctr"/>
            <a:r>
              <a:rPr lang="ru-RU" sz="2400" dirty="0">
                <a:solidFill>
                  <a:srgbClr val="0F1115"/>
                </a:solidFill>
                <a:latin typeface="quote-cjk-patch"/>
              </a:rPr>
              <a:t>для открытия учениками процесса взаимодействия </a:t>
            </a:r>
          </a:p>
          <a:p>
            <a:pPr marL="457200" lvl="1" algn="ctr"/>
            <a:r>
              <a:rPr lang="ru-RU" sz="2400" dirty="0">
                <a:solidFill>
                  <a:srgbClr val="0F1115"/>
                </a:solidFill>
                <a:latin typeface="quote-cjk-patch"/>
              </a:rPr>
              <a:t>кислоты и щёлочи, и как лакмусовая бумага помогает </a:t>
            </a:r>
          </a:p>
          <a:p>
            <a:pPr marL="457200" lvl="1" algn="ctr"/>
            <a:r>
              <a:rPr lang="ru-RU" sz="2400" dirty="0">
                <a:solidFill>
                  <a:srgbClr val="0F1115"/>
                </a:solidFill>
                <a:latin typeface="quote-cjk-patch"/>
              </a:rPr>
              <a:t>это определить.</a:t>
            </a:r>
          </a:p>
          <a:p>
            <a:pPr marL="457200" lvl="1" algn="ctr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86200"/>
            <a:ext cx="24765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381000"/>
            <a:ext cx="8339454" cy="430887"/>
          </a:xfrm>
        </p:spPr>
        <p:txBody>
          <a:bodyPr/>
          <a:lstStyle/>
          <a:p>
            <a:r>
              <a:rPr lang="ru-RU" sz="2800" i="1" dirty="0"/>
              <a:t>Краткое описание работы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066800"/>
            <a:ext cx="108750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Учащиеся 3 класс 9-10 лет, общеобразовательной школы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воспитание нового экологического сознания на основе знаний о взаимосвязях между живой и неживой природой.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«Животные наших лесов. Невидимые сети и невидимые пирамиды»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1 урок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Микро-исследование в классе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Актуальность: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000" dirty="0"/>
              <a:t>Изучение взаимосвязей между живой и  неживой природой помогает детям осознать хрупкость и взаимозависимость природных сообществ</a:t>
            </a:r>
            <a:r>
              <a:rPr lang="ru-RU" sz="2400" dirty="0"/>
              <a:t>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81000"/>
            <a:ext cx="7501254" cy="430887"/>
          </a:xfrm>
        </p:spPr>
        <p:txBody>
          <a:bodyPr/>
          <a:lstStyle/>
          <a:p>
            <a:r>
              <a:rPr lang="ru-RU" sz="2800" i="1" dirty="0"/>
              <a:t>Приёмы и техники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54CDF5-8709-4EAC-AF58-3A7C4CA835FD}"/>
              </a:ext>
            </a:extLst>
          </p:cNvPr>
          <p:cNvSpPr/>
          <p:nvPr/>
        </p:nvSpPr>
        <p:spPr>
          <a:xfrm>
            <a:off x="1066800" y="1582341"/>
            <a:ext cx="94488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Существует ли связь между живой и неживой природой? Докажи примерами.</a:t>
            </a:r>
          </a:p>
          <a:p>
            <a:pPr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Растения</a:t>
            </a:r>
          </a:p>
          <a:p>
            <a:pPr>
              <a:buNone/>
            </a:pP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Неживая                                                Человек</a:t>
            </a:r>
          </a:p>
          <a:p>
            <a:pPr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природа   </a:t>
            </a:r>
          </a:p>
          <a:p>
            <a:pPr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Животные </a:t>
            </a:r>
          </a:p>
          <a:p>
            <a:pPr>
              <a:buNone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F368CBB-7DBE-4521-BC66-E855E24B2A37}"/>
              </a:ext>
            </a:extLst>
          </p:cNvPr>
          <p:cNvCxnSpPr>
            <a:cxnSpLocks/>
          </p:cNvCxnSpPr>
          <p:nvPr/>
        </p:nvCxnSpPr>
        <p:spPr>
          <a:xfrm flipH="1">
            <a:off x="5933049" y="3954809"/>
            <a:ext cx="1371600" cy="156448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E050B82B-4640-41ED-89EF-36BE6126793A}"/>
              </a:ext>
            </a:extLst>
          </p:cNvPr>
          <p:cNvCxnSpPr/>
          <p:nvPr/>
        </p:nvCxnSpPr>
        <p:spPr>
          <a:xfrm>
            <a:off x="4686300" y="3170276"/>
            <a:ext cx="0" cy="1676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CDE2C73-5083-447E-B136-9B40A6A27941}"/>
              </a:ext>
            </a:extLst>
          </p:cNvPr>
          <p:cNvCxnSpPr>
            <a:cxnSpLocks/>
          </p:cNvCxnSpPr>
          <p:nvPr/>
        </p:nvCxnSpPr>
        <p:spPr>
          <a:xfrm>
            <a:off x="3429000" y="3767797"/>
            <a:ext cx="25146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C0DD01F5-E634-4316-A761-DCE8C96C8E2F}"/>
              </a:ext>
            </a:extLst>
          </p:cNvPr>
          <p:cNvCxnSpPr>
            <a:cxnSpLocks/>
          </p:cNvCxnSpPr>
          <p:nvPr/>
        </p:nvCxnSpPr>
        <p:spPr>
          <a:xfrm flipH="1">
            <a:off x="2733675" y="2857555"/>
            <a:ext cx="1009650" cy="52501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EA524E98-EC14-49E2-ADD7-1C8A35395E37}"/>
              </a:ext>
            </a:extLst>
          </p:cNvPr>
          <p:cNvCxnSpPr>
            <a:cxnSpLocks/>
          </p:cNvCxnSpPr>
          <p:nvPr/>
        </p:nvCxnSpPr>
        <p:spPr>
          <a:xfrm flipH="1" flipV="1">
            <a:off x="5715000" y="2922865"/>
            <a:ext cx="1066800" cy="494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332790BC-39AE-47C3-B0FE-43BEC0DA6813}"/>
              </a:ext>
            </a:extLst>
          </p:cNvPr>
          <p:cNvCxnSpPr>
            <a:cxnSpLocks/>
          </p:cNvCxnSpPr>
          <p:nvPr/>
        </p:nvCxnSpPr>
        <p:spPr>
          <a:xfrm>
            <a:off x="2514600" y="4198442"/>
            <a:ext cx="1295400" cy="107721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125984"/>
            <a:ext cx="7348854" cy="430887"/>
          </a:xfrm>
        </p:spPr>
        <p:txBody>
          <a:bodyPr/>
          <a:lstStyle/>
          <a:p>
            <a:r>
              <a:rPr lang="ru-RU" sz="2800" i="1" dirty="0"/>
              <a:t>Формы организации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4854" y="609600"/>
            <a:ext cx="1109518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Проблемный диалог и постановка проблемного вопроса : </a:t>
            </a:r>
            <a:r>
              <a:rPr lang="ru-RU" b="1" dirty="0">
                <a:solidFill>
                  <a:srgbClr val="0F1115"/>
                </a:solidFill>
                <a:latin typeface="quote-cjk-patch"/>
              </a:rPr>
              <a:t>Существует ли связь между живой и неживой природой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?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800100" lvl="1" indent="-342900" algn="l">
              <a:buAutoNum type="arabicParenR"/>
            </a:pPr>
            <a:r>
              <a:rPr lang="ru-RU" b="1" dirty="0">
                <a:solidFill>
                  <a:srgbClr val="0F1115"/>
                </a:solidFill>
                <a:latin typeface="quote-cjk-patch"/>
              </a:rPr>
              <a:t>Без дождя и солнечного света растения не смогут расти</a:t>
            </a:r>
          </a:p>
          <a:p>
            <a:pPr marL="800100" lvl="1" indent="-342900" algn="l">
              <a:buAutoNum type="arabicParenR"/>
            </a:pPr>
            <a:r>
              <a:rPr lang="ru-RU" b="1" dirty="0">
                <a:solidFill>
                  <a:srgbClr val="0F1115"/>
                </a:solidFill>
                <a:latin typeface="quote-cjk-patch"/>
              </a:rPr>
              <a:t>Материалы для строительства птичьих домов берут из неживой природы (ветви, стебли трав).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таблицы для занесения данных исследования, проведение экспресс-опыта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приём «Одно предложение»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Инструменты, которые выдавали на курсе: инструкция, 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мини –тепличка(</a:t>
            </a:r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влияние тепла и света на роль растений) 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,</a:t>
            </a:r>
            <a:r>
              <a:rPr lang="ru-RU" b="1" i="0" dirty="0" err="1">
                <a:solidFill>
                  <a:srgbClr val="0F1115"/>
                </a:solidFill>
                <a:effectLst/>
                <a:latin typeface="quote-cjk-patch"/>
              </a:rPr>
              <a:t>гидропоная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установка(</a:t>
            </a:r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демонстрация выращивания растений без почвы).</a:t>
            </a:r>
          </a:p>
          <a:p>
            <a:pPr marL="457200" lvl="1"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465157"/>
              </p:ext>
            </p:extLst>
          </p:nvPr>
        </p:nvGraphicFramePr>
        <p:xfrm>
          <a:off x="228601" y="3740387"/>
          <a:ext cx="4343399" cy="2090123"/>
        </p:xfrm>
        <a:graphic>
          <a:graphicData uri="http://schemas.openxmlformats.org/drawingml/2006/table">
            <a:tbl>
              <a:tblPr firstRow="1" firstCol="1" bandRow="1"/>
              <a:tblGrid>
                <a:gridCol w="1566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8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фактор	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фактора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 для растений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дождь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Есть/нет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рост ускоряется/прекращается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Солнечный свет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есть/нет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рост ускоряется/прекращается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284870"/>
              </p:ext>
            </p:extLst>
          </p:nvPr>
        </p:nvGraphicFramePr>
        <p:xfrm>
          <a:off x="5334000" y="3740387"/>
          <a:ext cx="6324601" cy="2748717"/>
        </p:xfrm>
        <a:graphic>
          <a:graphicData uri="http://schemas.openxmlformats.org/drawingml/2006/table">
            <a:tbl>
              <a:tblPr firstRow="1" firstCol="1" bandRow="1"/>
              <a:tblGrid>
                <a:gridCol w="1400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2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2249">
                  <a:extLst>
                    <a:ext uri="{9D8B030D-6E8A-4147-A177-3AD203B41FA5}">
                      <a16:colId xmlns:a16="http://schemas.microsoft.com/office/drawing/2014/main" val="3588051589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 природы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Роль в  строительстве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веточки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неживая природа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Заполнение пустот ,утепление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Шелуха семян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Неживая природа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Укрепление стенок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056032"/>
                  </a:ext>
                </a:extLst>
              </a:tr>
              <a:tr h="372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земля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Неживая природа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Место крепления основания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791601"/>
                  </a:ext>
                </a:extLst>
              </a:tr>
              <a:tr h="295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перья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живая природа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Мягкая подстилка для яиц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82381"/>
              </p:ext>
            </p:extLst>
          </p:nvPr>
        </p:nvGraphicFramePr>
        <p:xfrm>
          <a:off x="990600" y="1524000"/>
          <a:ext cx="9906000" cy="240792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0" dirty="0" err="1"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предположения.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Повысился познавательный интерес у 70%</a:t>
                      </a:r>
                      <a:r>
                        <a:rPr lang="ru-RU" b="0" baseline="0" dirty="0">
                          <a:effectLst/>
                          <a:latin typeface="quote-cjk-patch"/>
                        </a:rPr>
                        <a:t> детей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 способ заполнения таблицы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углубляет </a:t>
                      </a:r>
                      <a:r>
                        <a:rPr lang="ru-RU" b="0" dirty="0" err="1">
                          <a:effectLst/>
                          <a:latin typeface="quote-cjk-patch"/>
                        </a:rPr>
                        <a:t>пониманиепредмета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самостоятельно работать с инструкцией.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исследовательские методы способствуют поиску нестандартных  </a:t>
                      </a:r>
                      <a:r>
                        <a:rPr lang="ru-RU" b="0">
                          <a:effectLst/>
                          <a:latin typeface="quote-cjk-patch"/>
                        </a:rPr>
                        <a:t>решений учебных задач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05200" y="622536"/>
            <a:ext cx="5074464" cy="6779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Результаты использования приёма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0199" y="5029200"/>
            <a:ext cx="8858515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мотивировать учеников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к самостоятельному поиску ответа на поставленную гипотезу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1800</TotalTime>
  <Words>449</Words>
  <Application>Microsoft Office PowerPoint</Application>
  <PresentationFormat>Широкоэкранный</PresentationFormat>
  <Paragraphs>84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quote-cjk-patch</vt:lpstr>
      <vt:lpstr>Times New Roman</vt:lpstr>
      <vt:lpstr>Office Theme</vt:lpstr>
      <vt:lpstr>Презентация PowerPoint</vt:lpstr>
      <vt:lpstr>Презентация PowerPoint</vt:lpstr>
      <vt:lpstr>Краткое описание работы</vt:lpstr>
      <vt:lpstr>Приёмы и техники</vt:lpstr>
      <vt:lpstr>Формы организации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HP</cp:lastModifiedBy>
  <cp:revision>35</cp:revision>
  <dcterms:created xsi:type="dcterms:W3CDTF">2026-05-04T05:37:15Z</dcterms:created>
  <dcterms:modified xsi:type="dcterms:W3CDTF">2026-05-14T04:43:03Z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