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756" y="2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190" y="4930963"/>
            <a:ext cx="1584137" cy="1584137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6986" y="1783552"/>
            <a:ext cx="10643013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800" dirty="0">
                <a:solidFill>
                  <a:schemeClr val="tx2"/>
                </a:solidFill>
              </a:rPr>
              <a:t>Тема итоговой работы: </a:t>
            </a: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>«</a:t>
            </a:r>
            <a:r>
              <a:rPr lang="ru-RU" sz="2800" dirty="0">
                <a:solidFill>
                  <a:schemeClr val="tx2"/>
                </a:solidFill>
              </a:rPr>
              <a:t>Организация учебного исследования на уроках русского языка в 3 </a:t>
            </a:r>
            <a:r>
              <a:rPr lang="ru-RU" sz="2800" dirty="0" smtClean="0">
                <a:solidFill>
                  <a:schemeClr val="tx2"/>
                </a:solidFill>
              </a:rPr>
              <a:t>классе».</a:t>
            </a:r>
            <a:r>
              <a:rPr lang="ru-RU" sz="2800" dirty="0">
                <a:solidFill>
                  <a:schemeClr val="tx2"/>
                </a:solidFill>
              </a:rPr>
              <a:t/>
            </a:r>
            <a:br>
              <a:rPr lang="ru-RU" sz="2800" dirty="0">
                <a:solidFill>
                  <a:schemeClr val="tx2"/>
                </a:solidFill>
              </a:rPr>
            </a:br>
            <a:endParaRPr sz="2800" dirty="0">
              <a:solidFill>
                <a:schemeClr val="tx2"/>
              </a:solidFill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1295" y="303680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chemeClr val="tx2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 smtClean="0">
              <a:solidFill>
                <a:schemeClr val="tx2"/>
              </a:solidFill>
              <a:effectLst/>
              <a:latin typeface="quote-cjk-patch"/>
            </a:endParaRPr>
          </a:p>
          <a:p>
            <a:pPr algn="ctr"/>
            <a:r>
              <a:rPr lang="ru-RU" b="1" i="0" dirty="0" smtClean="0">
                <a:solidFill>
                  <a:schemeClr val="tx2"/>
                </a:solidFill>
                <a:effectLst/>
                <a:latin typeface="quote-cjk-patch"/>
              </a:rPr>
              <a:t>15 мая 2026 года, г. Владивосток.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quote-cjk-patch"/>
              </a:rPr>
              <a:t>Подготовила учитель начальных классов МБОУ «СОШ 61» г. Владивостока.</a:t>
            </a:r>
          </a:p>
          <a:p>
            <a:pPr algn="ctr"/>
            <a:r>
              <a:rPr lang="ru-RU" b="1" i="0" dirty="0" err="1" smtClean="0">
                <a:solidFill>
                  <a:schemeClr val="tx2"/>
                </a:solidFill>
                <a:effectLst/>
                <a:latin typeface="quote-cjk-patch"/>
              </a:rPr>
              <a:t>Гундогдыева</a:t>
            </a:r>
            <a:r>
              <a:rPr lang="ru-RU" b="1" i="0" dirty="0" smtClean="0">
                <a:solidFill>
                  <a:schemeClr val="tx2"/>
                </a:solidFill>
                <a:effectLst/>
                <a:latin typeface="quote-cjk-patch"/>
              </a:rPr>
              <a:t> Г.Г.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087" y="4919109"/>
            <a:ext cx="1447800" cy="1447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4953000"/>
            <a:ext cx="16002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0" y="1600200"/>
            <a:ext cx="2981325" cy="298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1405" y="1752600"/>
            <a:ext cx="9067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 algn="l"/>
            <a:r>
              <a:rPr lang="ru-RU" sz="2400" b="1" i="1" dirty="0" smtClean="0">
                <a:solidFill>
                  <a:schemeClr val="tx2"/>
                </a:solidFill>
                <a:effectLst/>
                <a:latin typeface="quote-cjk-patch"/>
              </a:rPr>
              <a:t>1. «Как превратить урок в </a:t>
            </a:r>
            <a:r>
              <a:rPr lang="ru-RU" sz="2400" b="1" i="1" dirty="0" smtClean="0">
                <a:solidFill>
                  <a:schemeClr val="tx2"/>
                </a:solidFill>
                <a:effectLst/>
                <a:latin typeface="quote-cjk-patch"/>
              </a:rPr>
              <a:t>исследование?»</a:t>
            </a:r>
            <a:endParaRPr lang="ru-RU" sz="2400" b="1" i="0" dirty="0" smtClean="0">
              <a:solidFill>
                <a:schemeClr val="tx2"/>
              </a:solidFill>
              <a:effectLst/>
              <a:latin typeface="quote-cjk-patch"/>
            </a:endParaRPr>
          </a:p>
          <a:p>
            <a:pPr marL="457200" lvl="1" algn="l"/>
            <a:endParaRPr lang="ru-RU" sz="2400" b="1" i="1" dirty="0" smtClean="0">
              <a:solidFill>
                <a:schemeClr val="tx2"/>
              </a:solidFill>
              <a:effectLst/>
              <a:latin typeface="quote-cjk-patch"/>
            </a:endParaRPr>
          </a:p>
          <a:p>
            <a:pPr marL="457200" lvl="1" algn="l"/>
            <a:r>
              <a:rPr lang="ru-RU" sz="2400" b="1" i="1" dirty="0" smtClean="0">
                <a:solidFill>
                  <a:schemeClr val="tx2"/>
                </a:solidFill>
                <a:effectLst/>
                <a:latin typeface="quote-cjk-patch"/>
              </a:rPr>
              <a:t>2. «82% детей теряют интерес к учёбе, когда не видят возможности проверить факты сами. Исправляем!»</a:t>
            </a:r>
          </a:p>
          <a:p>
            <a:pPr marL="457200" lvl="1" algn="l"/>
            <a:endParaRPr lang="ru-RU" sz="2400" b="1" i="0" dirty="0" smtClean="0">
              <a:solidFill>
                <a:schemeClr val="tx2"/>
              </a:solidFill>
              <a:effectLst/>
              <a:latin typeface="quote-cjk-patch"/>
            </a:endParaRPr>
          </a:p>
          <a:p>
            <a:pPr algn="l"/>
            <a:r>
              <a:rPr lang="ru-RU" sz="2400" b="1" dirty="0" smtClean="0">
                <a:solidFill>
                  <a:schemeClr val="tx2"/>
                </a:solidFill>
                <a:latin typeface="quote-cjk-patch"/>
              </a:rPr>
              <a:t>     3. </a:t>
            </a:r>
            <a:r>
              <a:rPr lang="ru-RU" sz="2400" b="1" i="0" dirty="0" smtClean="0">
                <a:solidFill>
                  <a:schemeClr val="tx2"/>
                </a:solidFill>
                <a:effectLst/>
                <a:latin typeface="quote-cjk-patch"/>
              </a:rPr>
              <a:t>Что вы получите:</a:t>
            </a:r>
          </a:p>
          <a:p>
            <a:pPr marL="457200" lvl="1" algn="l"/>
            <a:r>
              <a:rPr lang="ru-RU" sz="2400" b="1" dirty="0">
                <a:solidFill>
                  <a:schemeClr val="tx2"/>
                </a:solidFill>
                <a:latin typeface="quote-cjk-patch"/>
              </a:rPr>
              <a:t>у</a:t>
            </a:r>
            <a:r>
              <a:rPr lang="ru-RU" sz="2400" b="1" dirty="0" smtClean="0">
                <a:solidFill>
                  <a:schemeClr val="tx2"/>
                </a:solidFill>
                <a:latin typeface="quote-cjk-patch"/>
              </a:rPr>
              <a:t>знаете,</a:t>
            </a:r>
            <a:r>
              <a:rPr lang="ru-RU" sz="2400" b="1" i="0" dirty="0" smtClean="0">
                <a:solidFill>
                  <a:schemeClr val="tx2"/>
                </a:solidFill>
                <a:effectLst/>
                <a:latin typeface="quote-cjk-patch"/>
              </a:rPr>
              <a:t> какой части речи относится </a:t>
            </a:r>
            <a:r>
              <a:rPr lang="ru-RU" sz="2400" b="1" i="1" u="sng" dirty="0" smtClean="0">
                <a:solidFill>
                  <a:schemeClr val="tx2"/>
                </a:solidFill>
                <a:effectLst/>
                <a:latin typeface="quote-cjk-patch"/>
              </a:rPr>
              <a:t>не</a:t>
            </a:r>
            <a:r>
              <a:rPr lang="ru-RU" sz="2400" b="1" i="1" dirty="0" smtClean="0">
                <a:solidFill>
                  <a:schemeClr val="tx2"/>
                </a:solidFill>
                <a:effectLst/>
                <a:latin typeface="quote-cjk-patch"/>
              </a:rPr>
              <a:t>, </a:t>
            </a:r>
            <a:r>
              <a:rPr lang="ru-RU" sz="2400" b="1" dirty="0" smtClean="0">
                <a:solidFill>
                  <a:schemeClr val="tx2"/>
                </a:solidFill>
                <a:effectLst/>
                <a:latin typeface="quote-cjk-patch"/>
              </a:rPr>
              <a:t>как она называется и как правильно её писать с глаголами.</a:t>
            </a:r>
            <a:endParaRPr lang="ru-RU" sz="2400" b="1" i="1" dirty="0" smtClean="0">
              <a:solidFill>
                <a:schemeClr val="tx2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2830" y="1253566"/>
            <a:ext cx="105032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3 класса общеобразовательной школы.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[</a:t>
            </a: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обработки информации, постановки гипотез, анализа информации через учебное исследование по теме...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«Частица </a:t>
            </a:r>
            <a:r>
              <a:rPr lang="ru-RU" sz="2400" b="1" i="1" dirty="0" smtClean="0">
                <a:solidFill>
                  <a:srgbClr val="0F1115"/>
                </a:solidFill>
                <a:latin typeface="quote-cjk-patch"/>
              </a:rPr>
              <a:t>не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, её значение. </a:t>
            </a: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Правописание </a:t>
            </a: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частицы не с глаголами».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Как (сроки и формат):</a:t>
            </a:r>
            <a:endParaRPr lang="ru-RU" sz="24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Микро-исследование с классом.</a:t>
            </a:r>
          </a:p>
          <a:p>
            <a:pPr marL="742950" marR="0" lvl="1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>
                <a:latin typeface="quote-cjk-patch"/>
              </a:rPr>
              <a:t>у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мение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детей выдвигать гипотезы важно для развития познавательного интереса и навыков самостоятельного поиска решений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для 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повышения активности 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учащихся.</a:t>
            </a:r>
            <a:endParaRPr lang="ru-RU" sz="2400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593" y="689775"/>
            <a:ext cx="1103668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Приёмы создания учебной проблемы: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«Удивление» (показ противоречивых фактов).</a:t>
            </a:r>
          </a:p>
          <a:p>
            <a:pPr marL="742950" lvl="1" indent="-285750" algn="l">
              <a:buFont typeface="+mj-lt"/>
              <a:buAutoNum type="arabicPeriod"/>
            </a:pP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742950" lvl="1" indent="-285750" algn="l">
              <a:buFont typeface="+mj-lt"/>
              <a:buAutoNum type="arabicPeriod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+mj-lt"/>
              <a:buAutoNum type="arabicPeriod"/>
            </a:pP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r>
              <a:rPr lang="ru-RU" dirty="0">
                <a:solidFill>
                  <a:srgbClr val="0F1115"/>
                </a:solidFill>
                <a:latin typeface="quote-cjk-patch"/>
              </a:rPr>
              <a:t>-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 Вы согласны с этими высказываниями? (Нет)</a:t>
            </a: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Приёмы работы с гипотезой: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l"/>
            <a:r>
              <a:rPr lang="ru-RU" dirty="0" smtClean="0">
                <a:solidFill>
                  <a:srgbClr val="0F1115"/>
                </a:solidFill>
                <a:latin typeface="quote-cjk-patch"/>
              </a:rPr>
              <a:t>- Что нужно сделать, чтобы высказывания стали правильными? (перед глаголами вставить слово «нельзя»).</a:t>
            </a:r>
          </a:p>
          <a:p>
            <a:pPr marL="742950" lvl="1" indent="-285750" algn="l">
              <a:buFontTx/>
              <a:buChar char="-"/>
            </a:pP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Вставляем слово, проверяем, получается правильно? (нет).</a:t>
            </a:r>
          </a:p>
          <a:p>
            <a:pPr marL="742950" lvl="1" indent="-285750" algn="l">
              <a:buFontTx/>
              <a:buChar char="-"/>
            </a:pP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Что ещё можно сделать? (перед глаголами вставить слово «не»).</a:t>
            </a:r>
          </a:p>
          <a:p>
            <a:pPr marL="742950" lvl="1" indent="-285750" algn="l">
              <a:buFontTx/>
              <a:buChar char="-"/>
            </a:pP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Вставляем перед глаголами </a:t>
            </a:r>
            <a:r>
              <a:rPr lang="ru-RU" b="1" i="1" dirty="0" smtClean="0">
                <a:solidFill>
                  <a:srgbClr val="0F1115"/>
                </a:solidFill>
                <a:effectLst/>
                <a:latin typeface="quote-cjk-patch"/>
              </a:rPr>
              <a:t>не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, проверяем, получается правильно? (Да)</a:t>
            </a: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Техники сбора данных (на вашем предмете):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Tx/>
              <a:buChar char="-"/>
            </a:pP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Как напишем </a:t>
            </a:r>
            <a:r>
              <a:rPr lang="ru-RU" b="1" i="1" dirty="0" smtClean="0">
                <a:solidFill>
                  <a:srgbClr val="0F1115"/>
                </a:solidFill>
                <a:effectLst/>
                <a:latin typeface="quote-cjk-patch"/>
              </a:rPr>
              <a:t>не</a:t>
            </a: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 с глаголами? Какая это часть речи? (Служебная, это частица. Значит писать надо раздельно).</a:t>
            </a:r>
          </a:p>
          <a:p>
            <a:pPr marL="742950" lvl="1" indent="-285750" algn="l">
              <a:buFontTx/>
              <a:buChar char="-"/>
            </a:pPr>
            <a:endParaRPr lang="ru-RU" b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31" y="1447800"/>
            <a:ext cx="529358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838200"/>
            <a:ext cx="10972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smtClean="0">
                <a:solidFill>
                  <a:srgbClr val="0F1115"/>
                </a:solidFill>
                <a:effectLst/>
                <a:latin typeface="quote-cjk-patch"/>
              </a:rPr>
              <a:t>Слайд 5. Описание методики (Часть 2: Формы организации)</a:t>
            </a: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Что должно быть: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Фронтальный мозговой штурм.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Работа в малых группах «Аквариум».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Индивидуальный лист исследователя + парная сверка.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чтение правила в учебнике и сопоставление с выводом.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971800"/>
            <a:ext cx="53721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981405"/>
              </p:ext>
            </p:extLst>
          </p:nvPr>
        </p:nvGraphicFramePr>
        <p:xfrm>
          <a:off x="771525" y="1672099"/>
          <a:ext cx="9906000" cy="268224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=""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=""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0" dirty="0" err="1"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2 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гипотезы.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Повысился познавательный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интерес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 способы проверки гипотез.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Создана копилка тем для учебных исследований на год.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Снизилась тревожность при работе с «открытым вопросом».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Разработаны критерии оценки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исследования.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0626" y="842624"/>
            <a:ext cx="11296759" cy="8010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Результаты использования приёма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62000" y="4800600"/>
            <a:ext cx="9408345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326</Words>
  <Application>Microsoft Office PowerPoint</Application>
  <PresentationFormat>Широкоэкранный</PresentationFormat>
  <Paragraphs>54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quote-cjk-patch</vt:lpstr>
      <vt:lpstr>Times New Roman</vt:lpstr>
      <vt:lpstr>Office Theme</vt:lpstr>
      <vt:lpstr>Тема итоговой работы:  «Организация учебного исследования на уроках русского языка в 3 классе».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Пользователь</cp:lastModifiedBy>
  <cp:revision>15</cp:revision>
  <dcterms:created xsi:type="dcterms:W3CDTF">2026-05-04T05:37:15Z</dcterms:created>
  <dcterms:modified xsi:type="dcterms:W3CDTF">2026-05-13T10:57:50Z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