
<file path=[Content_Types].xml><?xml version="1.0" encoding="utf-8"?>
<Types xmlns="http://schemas.openxmlformats.org/package/2006/content-types">
  <Default Extension="png" ContentType="image/png"/>
  <Default Extension="jfif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59" d="100"/>
          <a:sy n="59" d="100"/>
        </p:scale>
        <p:origin x="-246" y="-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AFCBD-EB0C-4F0F-A669-E10C454AEDB1}" type="datetimeFigureOut">
              <a:rPr lang="ru-RU" smtClean="0"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0B203-35DD-4CAF-84D9-2EFED6FBB5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1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5"/>
          <p:cNvSpPr/>
          <p:nvPr/>
        </p:nvSpPr>
        <p:spPr>
          <a:xfrm>
            <a:off x="256032" y="11996"/>
            <a:ext cx="6675120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>
                <a:alpha val="0"/>
              </a:srgbClr>
            </a:solidFill>
            <a:prstDash val="solid"/>
          </a:ln>
        </p:spPr>
      </p:sp>
      <p:sp>
        <p:nvSpPr>
          <p:cNvPr id="2" name="Shape 0"/>
          <p:cNvSpPr/>
          <p:nvPr/>
        </p:nvSpPr>
        <p:spPr>
          <a:xfrm>
            <a:off x="305" y="-17389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01</a:t>
            </a:r>
            <a:endParaRPr lang="en-US" sz="1200" dirty="0"/>
          </a:p>
        </p:txBody>
      </p:sp>
      <p:pic>
        <p:nvPicPr>
          <p:cNvPr id="7" name="Image 0" descr="/mnt/data/a_bright_cheerful_paper_cut_watercolor_style_i_batch_1.png"/>
          <p:cNvPicPr>
            <a:picLocks noChangeAspect="1"/>
          </p:cNvPicPr>
          <p:nvPr/>
        </p:nvPicPr>
        <p:blipFill>
          <a:blip r:embed="rId3"/>
          <a:srcRect l="24937" r="24937"/>
          <a:stretch/>
        </p:blipFill>
        <p:spPr>
          <a:xfrm>
            <a:off x="381078" y="596001"/>
            <a:ext cx="4305318" cy="48338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431536" y="596001"/>
            <a:ext cx="6309360" cy="2148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Рабочие листы как инструмент</a:t>
            </a:r>
            <a:endParaRPr lang="en-US" sz="3100" dirty="0"/>
          </a:p>
          <a:p>
            <a:pPr marL="0" indent="0">
              <a:buNone/>
            </a:pPr>
            <a:r>
              <a:rPr lang="en-US" sz="31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формирования научного мышления</a:t>
            </a:r>
            <a:endParaRPr lang="en-US" sz="3100" dirty="0"/>
          </a:p>
          <a:p>
            <a:pPr marL="0" indent="0">
              <a:buNone/>
            </a:pPr>
            <a:r>
              <a:rPr lang="en-US" sz="31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у младших школьников</a:t>
            </a:r>
            <a:endParaRPr lang="en-US" sz="3100" dirty="0"/>
          </a:p>
        </p:txBody>
      </p:sp>
      <p:sp>
        <p:nvSpPr>
          <p:cNvPr id="11" name="Shape 8"/>
          <p:cNvSpPr/>
          <p:nvPr/>
        </p:nvSpPr>
        <p:spPr>
          <a:xfrm>
            <a:off x="5431536" y="3093017"/>
            <a:ext cx="1005840" cy="0"/>
          </a:xfrm>
          <a:prstGeom prst="line">
            <a:avLst/>
          </a:prstGeom>
          <a:noFill/>
          <a:ln w="40640">
            <a:solidFill>
              <a:srgbClr val="D99A2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04672" y="3246120"/>
            <a:ext cx="539496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1042416" y="4526280"/>
            <a:ext cx="1554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7607339" y="5924218"/>
            <a:ext cx="4389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7669237" y="5271360"/>
            <a:ext cx="4389120" cy="10791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ru-RU" sz="1400" b="1" i="1" dirty="0"/>
              <a:t>Новикова Оксана Викторовна </a:t>
            </a:r>
            <a:r>
              <a:rPr lang="ru-RU" sz="1400" b="1" i="1" dirty="0" smtClean="0"/>
              <a:t>,</a:t>
            </a:r>
          </a:p>
          <a:p>
            <a:r>
              <a:rPr lang="ru-RU" sz="1400" b="1" i="1" dirty="0" smtClean="0"/>
              <a:t>учитель начальных классов</a:t>
            </a:r>
            <a:endParaRPr lang="ru-RU" sz="1400" b="1" i="1" dirty="0"/>
          </a:p>
          <a:p>
            <a:r>
              <a:rPr lang="ru-RU" sz="1400" b="1" i="1" dirty="0"/>
              <a:t>Фёдорова Елена </a:t>
            </a:r>
            <a:r>
              <a:rPr lang="ru-RU" sz="1400" b="1" i="1" dirty="0" smtClean="0"/>
              <a:t>Валерьевна, </a:t>
            </a:r>
          </a:p>
          <a:p>
            <a:r>
              <a:rPr lang="ru-RU" sz="1400" b="1" i="1" dirty="0" smtClean="0"/>
              <a:t>учитель начальных классов</a:t>
            </a:r>
            <a:endParaRPr lang="ru-RU" sz="1400" b="1" i="1" dirty="0"/>
          </a:p>
          <a:p>
            <a:r>
              <a:rPr lang="ru-RU" sz="1400" b="1" i="1" dirty="0"/>
              <a:t>МАОУ «Гимназия №1</a:t>
            </a:r>
            <a:r>
              <a:rPr lang="ru-RU" sz="1400" b="1" i="1" dirty="0" smtClean="0"/>
              <a:t>» г. Находка</a:t>
            </a:r>
            <a:endParaRPr lang="ru-RU" sz="14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10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6858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Роль учителя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76809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Учитель не сообщает готовое решение сразу — он управляет ходом исследования.</a:t>
            </a:r>
            <a:endParaRPr lang="en-US" sz="1700" dirty="0"/>
          </a:p>
        </p:txBody>
      </p:sp>
      <p:pic>
        <p:nvPicPr>
          <p:cNvPr id="11" name="Image 0" descr="/mnt/data/a_bright_warm_watercolor_cut_paper_style_illustr_batch_3.png"/>
          <p:cNvPicPr>
            <a:picLocks noChangeAspect="1"/>
          </p:cNvPicPr>
          <p:nvPr/>
        </p:nvPicPr>
        <p:blipFill>
          <a:blip r:embed="rId3"/>
          <a:srcRect l="588" r="588"/>
          <a:stretch/>
        </p:blipFill>
        <p:spPr>
          <a:xfrm>
            <a:off x="6309360" y="1645920"/>
            <a:ext cx="5120640" cy="388620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1938528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1901952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51560" y="190195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69848" y="198424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☑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1737360" y="2011680"/>
            <a:ext cx="13716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C47"/>
                </a:solidFill>
              </a:rPr>
              <a:t>Организует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2926080" y="2020824"/>
            <a:ext cx="23774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задаёт условия исследования</a:t>
            </a:r>
            <a:endParaRPr lang="en-US" sz="1250" dirty="0"/>
          </a:p>
        </p:txBody>
      </p:sp>
      <p:sp>
        <p:nvSpPr>
          <p:cNvPr id="18" name="Shape 15"/>
          <p:cNvSpPr/>
          <p:nvPr/>
        </p:nvSpPr>
        <p:spPr>
          <a:xfrm>
            <a:off x="896112" y="2670048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868680" y="2633472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051560" y="263347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069848" y="271576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→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1737360" y="2743200"/>
            <a:ext cx="13716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C47"/>
                </a:solidFill>
              </a:rPr>
              <a:t>Направляет</a:t>
            </a:r>
            <a:endParaRPr lang="en-US" sz="1500" dirty="0"/>
          </a:p>
        </p:txBody>
      </p:sp>
      <p:sp>
        <p:nvSpPr>
          <p:cNvPr id="23" name="Text 20"/>
          <p:cNvSpPr/>
          <p:nvPr/>
        </p:nvSpPr>
        <p:spPr>
          <a:xfrm>
            <a:off x="2926080" y="2752344"/>
            <a:ext cx="23774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удерживает маршрут мысли</a:t>
            </a:r>
            <a:endParaRPr lang="en-US" sz="1250" dirty="0"/>
          </a:p>
        </p:txBody>
      </p:sp>
      <p:sp>
        <p:nvSpPr>
          <p:cNvPr id="24" name="Shape 21"/>
          <p:cNvSpPr/>
          <p:nvPr/>
        </p:nvSpPr>
        <p:spPr>
          <a:xfrm>
            <a:off x="896112" y="3401568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68680" y="3364992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1051560" y="336499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1069848" y="344728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?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1737360" y="3474720"/>
            <a:ext cx="13716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C47"/>
                </a:solidFill>
              </a:rPr>
              <a:t>Спрашивает</a:t>
            </a:r>
            <a:endParaRPr lang="en-US" sz="1500" dirty="0"/>
          </a:p>
        </p:txBody>
      </p:sp>
      <p:sp>
        <p:nvSpPr>
          <p:cNvPr id="29" name="Text 26"/>
          <p:cNvSpPr/>
          <p:nvPr/>
        </p:nvSpPr>
        <p:spPr>
          <a:xfrm>
            <a:off x="2926080" y="3483864"/>
            <a:ext cx="23774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формулирует проблемные вопросы</a:t>
            </a:r>
            <a:endParaRPr lang="en-US" sz="1250" dirty="0"/>
          </a:p>
        </p:txBody>
      </p:sp>
      <p:sp>
        <p:nvSpPr>
          <p:cNvPr id="30" name="Shape 27"/>
          <p:cNvSpPr/>
          <p:nvPr/>
        </p:nvSpPr>
        <p:spPr>
          <a:xfrm>
            <a:off x="896112" y="4133088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868680" y="4096512"/>
            <a:ext cx="4892040" cy="530352"/>
          </a:xfrm>
          <a:prstGeom prst="roundRect">
            <a:avLst>
              <a:gd name="adj" fmla="val 13793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1051560" y="409651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1069848" y="417880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✓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1737360" y="4206240"/>
            <a:ext cx="13716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2C47"/>
                </a:solidFill>
              </a:rPr>
              <a:t>Помогает</a:t>
            </a:r>
            <a:endParaRPr lang="en-US" sz="1500" dirty="0"/>
          </a:p>
        </p:txBody>
      </p:sp>
      <p:sp>
        <p:nvSpPr>
          <p:cNvPr id="35" name="Text 32"/>
          <p:cNvSpPr/>
          <p:nvPr/>
        </p:nvSpPr>
        <p:spPr>
          <a:xfrm>
            <a:off x="2926080" y="4215384"/>
            <a:ext cx="23774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оформить вывод по данным</a:t>
            </a:r>
            <a:endParaRPr lang="en-US" sz="1250" dirty="0"/>
          </a:p>
        </p:txBody>
      </p:sp>
      <p:sp>
        <p:nvSpPr>
          <p:cNvPr id="36" name="Shape 33"/>
          <p:cNvSpPr/>
          <p:nvPr/>
        </p:nvSpPr>
        <p:spPr>
          <a:xfrm>
            <a:off x="1124712" y="570585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1097280" y="566928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1316736" y="572414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1335024" y="580644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920240" y="582472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Сильный вопрос: «Что в твоей таблице подтверждает эту мысль?»</a:t>
            </a:r>
            <a:endParaRPr lang="en-US" sz="15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11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Преимущества рабочих листов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298448"/>
            <a:ext cx="786384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Один инструмент работает сразу на ученика, учителя и качество урока.</a:t>
            </a:r>
            <a:endParaRPr lang="en-US" sz="1700" dirty="0"/>
          </a:p>
        </p:txBody>
      </p:sp>
      <p:pic>
        <p:nvPicPr>
          <p:cNvPr id="11" name="Image 0" descr="/mnt/data/a_clean_minimal_paper_craft_style_illustration_o_batch_2.png"/>
          <p:cNvPicPr>
            <a:picLocks noChangeAspect="1"/>
          </p:cNvPicPr>
          <p:nvPr/>
        </p:nvPicPr>
        <p:blipFill>
          <a:blip r:embed="rId3"/>
          <a:srcRect t="18580" b="18580"/>
          <a:stretch/>
        </p:blipFill>
        <p:spPr>
          <a:xfrm>
            <a:off x="8214360" y="438678"/>
            <a:ext cx="3749040" cy="132588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185416"/>
            <a:ext cx="4023360" cy="2423160"/>
          </a:xfrm>
          <a:prstGeom prst="roundRect">
            <a:avLst>
              <a:gd name="adj" fmla="val 30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786384" y="2994660"/>
            <a:ext cx="4023360" cy="2423160"/>
          </a:xfrm>
          <a:prstGeom prst="roundRect">
            <a:avLst>
              <a:gd name="adj" fmla="val 3019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143000" y="2423160"/>
            <a:ext cx="1463040" cy="310896"/>
          </a:xfrm>
          <a:prstGeom prst="roundRect">
            <a:avLst>
              <a:gd name="adj" fmla="val 17647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216152" y="2487168"/>
            <a:ext cx="13167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Для ученика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1207008" y="2962656"/>
            <a:ext cx="118872" cy="11887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426464" y="2889504"/>
            <a:ext cx="31089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интерес</a:t>
            </a:r>
            <a:endParaRPr lang="en-US" sz="1450" dirty="0"/>
          </a:p>
        </p:txBody>
      </p:sp>
      <p:sp>
        <p:nvSpPr>
          <p:cNvPr id="18" name="Shape 15"/>
          <p:cNvSpPr/>
          <p:nvPr/>
        </p:nvSpPr>
        <p:spPr>
          <a:xfrm>
            <a:off x="1207008" y="3328416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426464" y="3255264"/>
            <a:ext cx="31089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самостоятельность</a:t>
            </a:r>
            <a:endParaRPr lang="en-US" sz="1450" dirty="0"/>
          </a:p>
        </p:txBody>
      </p:sp>
      <p:sp>
        <p:nvSpPr>
          <p:cNvPr id="20" name="Shape 17"/>
          <p:cNvSpPr/>
          <p:nvPr/>
        </p:nvSpPr>
        <p:spPr>
          <a:xfrm>
            <a:off x="1207008" y="3694176"/>
            <a:ext cx="118872" cy="11887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426464" y="3621024"/>
            <a:ext cx="31089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развитие логики</a:t>
            </a:r>
            <a:endParaRPr lang="en-US" sz="1450" dirty="0"/>
          </a:p>
        </p:txBody>
      </p:sp>
      <p:sp>
        <p:nvSpPr>
          <p:cNvPr id="22" name="Shape 19"/>
          <p:cNvSpPr/>
          <p:nvPr/>
        </p:nvSpPr>
        <p:spPr>
          <a:xfrm>
            <a:off x="1207008" y="4059936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1426464" y="3986784"/>
            <a:ext cx="31089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активное участие</a:t>
            </a:r>
            <a:endParaRPr lang="en-US" sz="1450" dirty="0"/>
          </a:p>
        </p:txBody>
      </p:sp>
      <p:sp>
        <p:nvSpPr>
          <p:cNvPr id="24" name="Shape 21"/>
          <p:cNvSpPr/>
          <p:nvPr/>
        </p:nvSpPr>
        <p:spPr>
          <a:xfrm>
            <a:off x="7296912" y="2185416"/>
            <a:ext cx="4023360" cy="2423160"/>
          </a:xfrm>
          <a:prstGeom prst="roundRect">
            <a:avLst>
              <a:gd name="adj" fmla="val 30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7296912" y="2907792"/>
            <a:ext cx="4023360" cy="2423160"/>
          </a:xfrm>
          <a:prstGeom prst="roundRect">
            <a:avLst>
              <a:gd name="adj" fmla="val 3019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7543800" y="2423160"/>
            <a:ext cx="1463040" cy="310896"/>
          </a:xfrm>
          <a:prstGeom prst="roundRect">
            <a:avLst>
              <a:gd name="adj" fmla="val 17647"/>
            </a:avLst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7616952" y="2487168"/>
            <a:ext cx="131673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Для учителя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7607808" y="2962656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7827264" y="2889504"/>
            <a:ext cx="3154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диагностика мышления</a:t>
            </a:r>
            <a:endParaRPr lang="en-US" sz="1450" dirty="0"/>
          </a:p>
        </p:txBody>
      </p:sp>
      <p:sp>
        <p:nvSpPr>
          <p:cNvPr id="30" name="Shape 27"/>
          <p:cNvSpPr/>
          <p:nvPr/>
        </p:nvSpPr>
        <p:spPr>
          <a:xfrm>
            <a:off x="7607808" y="3401568"/>
            <a:ext cx="118872" cy="11887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7827264" y="3328416"/>
            <a:ext cx="3154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индивидуализация обучения</a:t>
            </a:r>
            <a:endParaRPr lang="en-US" sz="1450" dirty="0"/>
          </a:p>
        </p:txBody>
      </p:sp>
      <p:sp>
        <p:nvSpPr>
          <p:cNvPr id="32" name="Shape 29"/>
          <p:cNvSpPr/>
          <p:nvPr/>
        </p:nvSpPr>
        <p:spPr>
          <a:xfrm>
            <a:off x="7607808" y="3840480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7827264" y="3767328"/>
            <a:ext cx="3154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удобная организация урока</a:t>
            </a:r>
            <a:endParaRPr lang="en-US" sz="1450" dirty="0"/>
          </a:p>
        </p:txBody>
      </p:sp>
      <p:sp>
        <p:nvSpPr>
          <p:cNvPr id="34" name="Shape 31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6" name="Shape 33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38" name="Text 35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Главное преимущество — видно не только “правильно/неправильно”, но и как ребёнок рассуждал.</a:t>
            </a:r>
            <a:endParaRPr lang="en-US" sz="1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12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7772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Возможные трудности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850392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Методический эффект появляется только тогда, когда лист адаптирован под возраст и цель.</a:t>
            </a:r>
            <a:endParaRPr lang="en-US" sz="1700" dirty="0"/>
          </a:p>
        </p:txBody>
      </p:sp>
      <p:sp>
        <p:nvSpPr>
          <p:cNvPr id="11" name="Shape 9"/>
          <p:cNvSpPr/>
          <p:nvPr/>
        </p:nvSpPr>
        <p:spPr>
          <a:xfrm>
            <a:off x="896112" y="1975104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68680" y="1938528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FFFDF8"/>
          </a:solidFill>
          <a:ln w="13970">
            <a:solidFill>
              <a:srgbClr val="D85C48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033272" y="206654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85C4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214884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85C48"/>
                </a:solidFill>
              </a:rPr>
              <a:t>!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691640" y="210312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Перегрузка</a:t>
            </a:r>
            <a:endParaRPr lang="en-US" sz="1450" dirty="0"/>
          </a:p>
        </p:txBody>
      </p:sp>
      <p:sp>
        <p:nvSpPr>
          <p:cNvPr id="16" name="Text 14"/>
          <p:cNvSpPr/>
          <p:nvPr/>
        </p:nvSpPr>
        <p:spPr>
          <a:xfrm>
            <a:off x="1691640" y="237744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637381"/>
                </a:solidFill>
              </a:rPr>
              <a:t>слишком много заданий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096512" y="1975104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069080" y="1938528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FFFDF8"/>
          </a:solidFill>
          <a:ln w="13970">
            <a:solidFill>
              <a:srgbClr val="D85C48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233672" y="206654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85C4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251960" y="214884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85C48"/>
                </a:solidFill>
              </a:rPr>
              <a:t>!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4892040" y="210312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Сложные формулировки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4892040" y="237744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637381"/>
                </a:solidFill>
              </a:rPr>
              <a:t>ребёнок теряет смысл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896112" y="3026664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68680" y="2990088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FFFDF8"/>
          </a:solidFill>
          <a:ln w="13970">
            <a:solidFill>
              <a:srgbClr val="D85C4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33272" y="311810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85C48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51560" y="320040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85C48"/>
                </a:solidFill>
              </a:rPr>
              <a:t>!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1691640" y="315468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Недостаток времени</a:t>
            </a:r>
            <a:endParaRPr lang="en-US" sz="1450" dirty="0"/>
          </a:p>
        </p:txBody>
      </p:sp>
      <p:sp>
        <p:nvSpPr>
          <p:cNvPr id="28" name="Text 26"/>
          <p:cNvSpPr/>
          <p:nvPr/>
        </p:nvSpPr>
        <p:spPr>
          <a:xfrm>
            <a:off x="1691640" y="34290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637381"/>
                </a:solidFill>
              </a:rPr>
              <a:t>нет обсуждения вывода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4096512" y="3026664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069080" y="2990088"/>
            <a:ext cx="2788920" cy="804672"/>
          </a:xfrm>
          <a:prstGeom prst="roundRect">
            <a:avLst>
              <a:gd name="adj" fmla="val 9091"/>
            </a:avLst>
          </a:prstGeom>
          <a:solidFill>
            <a:srgbClr val="FFFDF8"/>
          </a:solidFill>
          <a:ln w="13970">
            <a:solidFill>
              <a:srgbClr val="D85C4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4233672" y="311810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85C48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4251960" y="320040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85C48"/>
                </a:solidFill>
              </a:rPr>
              <a:t>!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4892040" y="315468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Нет наглядности</a:t>
            </a:r>
            <a:endParaRPr lang="en-US" sz="1450" dirty="0"/>
          </a:p>
        </p:txBody>
      </p:sp>
      <p:sp>
        <p:nvSpPr>
          <p:cNvPr id="34" name="Text 32"/>
          <p:cNvSpPr/>
          <p:nvPr/>
        </p:nvSpPr>
        <p:spPr>
          <a:xfrm>
            <a:off x="4892040" y="34290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100" dirty="0">
                <a:solidFill>
                  <a:srgbClr val="637381"/>
                </a:solidFill>
              </a:rPr>
              <a:t>трудно удержать задачу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7388352" y="1956816"/>
            <a:ext cx="3886200" cy="2240280"/>
          </a:xfrm>
          <a:prstGeom prst="roundRect">
            <a:avLst>
              <a:gd name="adj" fmla="val 3265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7360920" y="1920240"/>
            <a:ext cx="3886200" cy="2240280"/>
          </a:xfrm>
          <a:prstGeom prst="roundRect">
            <a:avLst>
              <a:gd name="adj" fmla="val 3265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7699248" y="219456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D99A28"/>
                </a:solidFill>
              </a:rPr>
              <a:t>Решение</a:t>
            </a:r>
            <a:endParaRPr lang="en-US" sz="1900" dirty="0"/>
          </a:p>
        </p:txBody>
      </p:sp>
      <p:sp>
        <p:nvSpPr>
          <p:cNvPr id="38" name="Shape 36"/>
          <p:cNvSpPr/>
          <p:nvPr/>
        </p:nvSpPr>
        <p:spPr>
          <a:xfrm>
            <a:off x="7726680" y="2724912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946136" y="2651760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возрастная адаптация</a:t>
            </a:r>
            <a:endParaRPr lang="en-US" sz="1450" dirty="0"/>
          </a:p>
        </p:txBody>
      </p:sp>
      <p:sp>
        <p:nvSpPr>
          <p:cNvPr id="40" name="Shape 38"/>
          <p:cNvSpPr/>
          <p:nvPr/>
        </p:nvSpPr>
        <p:spPr>
          <a:xfrm>
            <a:off x="7726680" y="3108960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7946136" y="3035808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визуализация</a:t>
            </a:r>
            <a:endParaRPr lang="en-US" sz="1450" dirty="0"/>
          </a:p>
        </p:txBody>
      </p:sp>
      <p:sp>
        <p:nvSpPr>
          <p:cNvPr id="42" name="Shape 40"/>
          <p:cNvSpPr/>
          <p:nvPr/>
        </p:nvSpPr>
        <p:spPr>
          <a:xfrm>
            <a:off x="7726680" y="3493008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7946136" y="341985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чёткая структура</a:t>
            </a:r>
            <a:endParaRPr lang="en-US" sz="1450" dirty="0"/>
          </a:p>
        </p:txBody>
      </p:sp>
      <p:sp>
        <p:nvSpPr>
          <p:cNvPr id="44" name="Shape 42"/>
          <p:cNvSpPr/>
          <p:nvPr/>
        </p:nvSpPr>
        <p:spPr>
          <a:xfrm>
            <a:off x="7726680" y="3877056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7946136" y="3803904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постепенное усложнение</a:t>
            </a:r>
            <a:endParaRPr lang="en-US" sz="1450" dirty="0"/>
          </a:p>
        </p:txBody>
      </p:sp>
      <p:sp>
        <p:nvSpPr>
          <p:cNvPr id="46" name="Shape 44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50" name="Text 48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Лист должен облегчать мысль, а не добавлять ребёнку лишнюю нагрузку.</a:t>
            </a:r>
            <a:endParaRPr lang="en-US" sz="15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13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Практические рекомендации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85953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Хороший рабочий лист проектируется как короткий исследовательский сценарий.</a:t>
            </a:r>
            <a:endParaRPr lang="en-US" sz="1700" dirty="0"/>
          </a:p>
        </p:txBody>
      </p:sp>
      <p:pic>
        <p:nvPicPr>
          <p:cNvPr id="11" name="Image 0" descr="/mnt/data/a_top_down_slightly_angled_close_up_still_life_s.png"/>
          <p:cNvPicPr>
            <a:picLocks noChangeAspect="1"/>
          </p:cNvPicPr>
          <p:nvPr/>
        </p:nvPicPr>
        <p:blipFill>
          <a:blip r:embed="rId3"/>
          <a:srcRect l="5729" r="5729"/>
          <a:stretch/>
        </p:blipFill>
        <p:spPr>
          <a:xfrm>
            <a:off x="7305040" y="1874520"/>
            <a:ext cx="3886200" cy="32918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1911096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1874520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05840" y="1911096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05840" y="1975104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1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1600200" y="1984248"/>
            <a:ext cx="4206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324A"/>
                </a:solidFill>
              </a:rPr>
              <a:t>яркий и понятный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896112" y="2478024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868680" y="2441448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005840" y="2478024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1005840" y="2542032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2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1600200" y="2551176"/>
            <a:ext cx="4206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324A"/>
                </a:solidFill>
              </a:rPr>
              <a:t>минимум лишнего текста</a:t>
            </a:r>
            <a:endParaRPr lang="en-US" sz="1400" dirty="0"/>
          </a:p>
        </p:txBody>
      </p:sp>
      <p:sp>
        <p:nvSpPr>
          <p:cNvPr id="22" name="Shape 19"/>
          <p:cNvSpPr/>
          <p:nvPr/>
        </p:nvSpPr>
        <p:spPr>
          <a:xfrm>
            <a:off x="896112" y="3044952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868680" y="3008376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1005840" y="304495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1005840" y="310896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3</a:t>
            </a:r>
            <a:endParaRPr lang="en-US" sz="1500" dirty="0"/>
          </a:p>
        </p:txBody>
      </p:sp>
      <p:sp>
        <p:nvSpPr>
          <p:cNvPr id="26" name="Text 23"/>
          <p:cNvSpPr/>
          <p:nvPr/>
        </p:nvSpPr>
        <p:spPr>
          <a:xfrm>
            <a:off x="1600200" y="3118104"/>
            <a:ext cx="4206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324A"/>
                </a:solidFill>
              </a:rPr>
              <a:t>проблемный вопрос</a:t>
            </a:r>
            <a:endParaRPr lang="en-US" sz="1400" dirty="0"/>
          </a:p>
        </p:txBody>
      </p:sp>
      <p:sp>
        <p:nvSpPr>
          <p:cNvPr id="27" name="Shape 24"/>
          <p:cNvSpPr/>
          <p:nvPr/>
        </p:nvSpPr>
        <p:spPr>
          <a:xfrm>
            <a:off x="896112" y="3611880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868680" y="3575304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1005840" y="3611880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1005840" y="3675888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4</a:t>
            </a:r>
            <a:endParaRPr lang="en-US" sz="1500" dirty="0"/>
          </a:p>
        </p:txBody>
      </p:sp>
      <p:sp>
        <p:nvSpPr>
          <p:cNvPr id="31" name="Text 28"/>
          <p:cNvSpPr/>
          <p:nvPr/>
        </p:nvSpPr>
        <p:spPr>
          <a:xfrm>
            <a:off x="1600200" y="3685032"/>
            <a:ext cx="4206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324A"/>
                </a:solidFill>
              </a:rPr>
              <a:t>место для выводов</a:t>
            </a:r>
            <a:endParaRPr lang="en-US" sz="1400" dirty="0"/>
          </a:p>
        </p:txBody>
      </p:sp>
      <p:sp>
        <p:nvSpPr>
          <p:cNvPr id="32" name="Shape 29"/>
          <p:cNvSpPr/>
          <p:nvPr/>
        </p:nvSpPr>
        <p:spPr>
          <a:xfrm>
            <a:off x="896112" y="4178808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3" name="Shape 30"/>
          <p:cNvSpPr/>
          <p:nvPr/>
        </p:nvSpPr>
        <p:spPr>
          <a:xfrm>
            <a:off x="868680" y="4142232"/>
            <a:ext cx="5852160" cy="420624"/>
          </a:xfrm>
          <a:prstGeom prst="roundRect">
            <a:avLst>
              <a:gd name="adj" fmla="val 1739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4" name="Shape 31"/>
          <p:cNvSpPr/>
          <p:nvPr/>
        </p:nvSpPr>
        <p:spPr>
          <a:xfrm>
            <a:off x="1005840" y="4178808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1005840" y="4242816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5</a:t>
            </a:r>
            <a:endParaRPr lang="en-US" sz="1500" dirty="0"/>
          </a:p>
        </p:txBody>
      </p:sp>
      <p:sp>
        <p:nvSpPr>
          <p:cNvPr id="36" name="Text 33"/>
          <p:cNvSpPr/>
          <p:nvPr/>
        </p:nvSpPr>
        <p:spPr>
          <a:xfrm>
            <a:off x="1600200" y="4251960"/>
            <a:ext cx="4206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324A"/>
                </a:solidFill>
              </a:rPr>
              <a:t>побуждение к размышлению</a:t>
            </a:r>
            <a:endParaRPr lang="en-US" sz="1400" dirty="0"/>
          </a:p>
        </p:txBody>
      </p:sp>
      <p:sp>
        <p:nvSpPr>
          <p:cNvPr id="37" name="Shape 34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9" name="Shape 36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0" name="Text 37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1" name="Text 38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Правило проектирования: одно задание — одна мыслительная операция.</a:t>
            </a:r>
            <a:endParaRPr lang="en-US" sz="15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14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6400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Заключение</a:t>
            </a:r>
            <a:endParaRPr lang="en-US" sz="36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84124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Рабочие листы эффективны, когда становятся архитектурой детского исследования.</a:t>
            </a:r>
            <a:endParaRPr lang="en-US" sz="1700" dirty="0"/>
          </a:p>
        </p:txBody>
      </p:sp>
      <p:pic>
        <p:nvPicPr>
          <p:cNvPr id="11" name="Image 0" descr="/mnt/data/wide_clean_illustration_infographic_style_scene_a_batch_5.png"/>
          <p:cNvPicPr>
            <a:picLocks noChangeAspect="1"/>
          </p:cNvPicPr>
          <p:nvPr/>
        </p:nvPicPr>
        <p:blipFill>
          <a:blip r:embed="rId3"/>
          <a:srcRect l="4368" r="4368"/>
          <a:stretch/>
        </p:blipFill>
        <p:spPr>
          <a:xfrm>
            <a:off x="6199163" y="1682496"/>
            <a:ext cx="5486400" cy="338328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002536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1965960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33272" y="19659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51560" y="20482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?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1737360" y="204825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Познавательная активность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3657600" y="20574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ребёнок задаёт вопросы и ищет ответ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896112" y="2688336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868680" y="2651760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033272" y="26517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051560" y="27340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🔬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1737360" y="273405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Исследовательские навыки</a:t>
            </a:r>
            <a:endParaRPr lang="en-US" sz="1350" dirty="0"/>
          </a:p>
        </p:txBody>
      </p:sp>
      <p:sp>
        <p:nvSpPr>
          <p:cNvPr id="23" name="Text 20"/>
          <p:cNvSpPr/>
          <p:nvPr/>
        </p:nvSpPr>
        <p:spPr>
          <a:xfrm>
            <a:off x="3657600" y="27432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есть гипотеза, проверка, данные</a:t>
            </a:r>
            <a:endParaRPr lang="en-US" sz="1050" dirty="0"/>
          </a:p>
        </p:txBody>
      </p:sp>
      <p:sp>
        <p:nvSpPr>
          <p:cNvPr id="24" name="Shape 21"/>
          <p:cNvSpPr/>
          <p:nvPr/>
        </p:nvSpPr>
        <p:spPr>
          <a:xfrm>
            <a:off x="896112" y="3374136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68680" y="3337560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1033272" y="33375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1051560" y="34198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✓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1737360" y="341985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Анализ и выводы</a:t>
            </a:r>
            <a:endParaRPr lang="en-US" sz="1350" dirty="0"/>
          </a:p>
        </p:txBody>
      </p:sp>
      <p:sp>
        <p:nvSpPr>
          <p:cNvPr id="29" name="Text 26"/>
          <p:cNvSpPr/>
          <p:nvPr/>
        </p:nvSpPr>
        <p:spPr>
          <a:xfrm>
            <a:off x="3657600" y="34290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решение связано с фактами</a:t>
            </a:r>
            <a:endParaRPr lang="en-US" sz="1050" dirty="0"/>
          </a:p>
        </p:txBody>
      </p:sp>
      <p:sp>
        <p:nvSpPr>
          <p:cNvPr id="30" name="Shape 27"/>
          <p:cNvSpPr/>
          <p:nvPr/>
        </p:nvSpPr>
        <p:spPr>
          <a:xfrm>
            <a:off x="896112" y="4059936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868680" y="4023360"/>
            <a:ext cx="4800600" cy="502920"/>
          </a:xfrm>
          <a:prstGeom prst="roundRect">
            <a:avLst>
              <a:gd name="adj" fmla="val 14545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1033272" y="40233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1051560" y="41056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↗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1737360" y="410565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Самостоятельность</a:t>
            </a:r>
            <a:endParaRPr lang="en-US" sz="1350" dirty="0"/>
          </a:p>
        </p:txBody>
      </p:sp>
      <p:sp>
        <p:nvSpPr>
          <p:cNvPr id="35" name="Text 32"/>
          <p:cNvSpPr/>
          <p:nvPr/>
        </p:nvSpPr>
        <p:spPr>
          <a:xfrm>
            <a:off x="3657600" y="4114800"/>
            <a:ext cx="1645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опоры постепенно снимаются</a:t>
            </a:r>
            <a:endParaRPr lang="en-US" sz="1050" dirty="0"/>
          </a:p>
        </p:txBody>
      </p:sp>
      <p:sp>
        <p:nvSpPr>
          <p:cNvPr id="36" name="Shape 33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Главная идея: ребёнок учится мыслить как исследователь.</a:t>
            </a:r>
            <a:endParaRPr lang="en-US" sz="15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15</a:t>
            </a:r>
            <a:endParaRPr lang="en-US" sz="1200" dirty="0"/>
          </a:p>
        </p:txBody>
      </p:sp>
      <p:pic>
        <p:nvPicPr>
          <p:cNvPr id="7" name="Image 0" descr="/mnt/data/a_bright_cheerful_paper_cut_watercolor_style_i_batch_1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0" y="17194"/>
            <a:ext cx="12191695" cy="6858000"/>
          </a:xfrm>
          <a:prstGeom prst="rect">
            <a:avLst/>
          </a:prstGeom>
          <a:solidFill>
            <a:srgbClr val="FFFDF8">
              <a:alpha val="88000"/>
            </a:srgbClr>
          </a:solidFill>
          <a:ln w="12700">
            <a:solidFill>
              <a:srgbClr val="FFFDF8">
                <a:alpha val="0"/>
              </a:srgbClr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850392" y="722376"/>
            <a:ext cx="5486400" cy="2743200"/>
          </a:xfrm>
          <a:prstGeom prst="roundRect">
            <a:avLst>
              <a:gd name="adj" fmla="val 2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2706076" y="973406"/>
            <a:ext cx="921715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Спасибо за </a:t>
            </a:r>
            <a:r>
              <a:rPr lang="en-US" sz="3600" b="1" dirty="0" err="1" smtClean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внимание</a:t>
            </a:r>
            <a:r>
              <a:rPr lang="ru-RU" sz="3600" b="1" dirty="0" smtClean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!</a:t>
            </a:r>
            <a:endParaRPr lang="en-US" sz="3600" dirty="0"/>
          </a:p>
        </p:txBody>
      </p:sp>
      <p:sp>
        <p:nvSpPr>
          <p:cNvPr id="12" name="Shape 9"/>
          <p:cNvSpPr/>
          <p:nvPr/>
        </p:nvSpPr>
        <p:spPr>
          <a:xfrm>
            <a:off x="1152144" y="1783080"/>
            <a:ext cx="1097280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143000" y="2084832"/>
            <a:ext cx="475488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1143000" y="3273552"/>
            <a:ext cx="4389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1856232" y="5157216"/>
            <a:ext cx="8503920" cy="658368"/>
          </a:xfrm>
          <a:prstGeom prst="roundRect">
            <a:avLst>
              <a:gd name="adj" fmla="val 1111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2148840" y="5340096"/>
            <a:ext cx="7863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lnSpcReduction="10000"/>
          </a:bodyPr>
          <a:lstStyle/>
          <a:p>
            <a:pPr marL="0" indent="0" algn="ctr"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02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7498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Актуальность темы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71600"/>
            <a:ext cx="76809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Современное образование ориентировано на развитие мышления, а не только запоминания.</a:t>
            </a:r>
            <a:endParaRPr lang="en-US" sz="1700" dirty="0"/>
          </a:p>
        </p:txBody>
      </p:sp>
      <p:pic>
        <p:nvPicPr>
          <p:cNvPr id="11" name="Image 0" descr="/mnt/data/a_clean_high_quality_conceptual_educational_scene_batch_6.png"/>
          <p:cNvPicPr>
            <a:picLocks noChangeAspect="1"/>
          </p:cNvPicPr>
          <p:nvPr/>
        </p:nvPicPr>
        <p:blipFill>
          <a:blip r:embed="rId3"/>
          <a:srcRect l="16311" r="16311"/>
          <a:stretch/>
        </p:blipFill>
        <p:spPr>
          <a:xfrm>
            <a:off x="7724335" y="1769364"/>
            <a:ext cx="3886200" cy="324612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157984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2121408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978408" y="21945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996696" y="22768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👁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1655064" y="223113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наблюдать</a:t>
            </a:r>
            <a:endParaRPr lang="en-US" sz="1450" dirty="0"/>
          </a:p>
        </p:txBody>
      </p:sp>
      <p:sp>
        <p:nvSpPr>
          <p:cNvPr id="17" name="Text 14"/>
          <p:cNvSpPr/>
          <p:nvPr/>
        </p:nvSpPr>
        <p:spPr>
          <a:xfrm>
            <a:off x="1655064" y="2478024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выделять существенные признаки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4233672" y="2157984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4206240" y="2121408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4315968" y="21945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4334256" y="22768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⇄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4992624" y="223113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сравнивать</a:t>
            </a:r>
            <a:endParaRPr lang="en-US" sz="1450" dirty="0"/>
          </a:p>
        </p:txBody>
      </p:sp>
      <p:sp>
        <p:nvSpPr>
          <p:cNvPr id="23" name="Text 20"/>
          <p:cNvSpPr/>
          <p:nvPr/>
        </p:nvSpPr>
        <p:spPr>
          <a:xfrm>
            <a:off x="4992624" y="2478024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видеть сходство и различие</a:t>
            </a:r>
            <a:endParaRPr lang="en-US" sz="1050" dirty="0"/>
          </a:p>
        </p:txBody>
      </p:sp>
      <p:sp>
        <p:nvSpPr>
          <p:cNvPr id="24" name="Shape 21"/>
          <p:cNvSpPr/>
          <p:nvPr/>
        </p:nvSpPr>
        <p:spPr>
          <a:xfrm>
            <a:off x="896112" y="2980944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68680" y="2944368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978408" y="301752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996696" y="309981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∴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1655064" y="305409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анализировать</a:t>
            </a:r>
            <a:endParaRPr lang="en-US" sz="1450" dirty="0"/>
          </a:p>
        </p:txBody>
      </p:sp>
      <p:sp>
        <p:nvSpPr>
          <p:cNvPr id="29" name="Text 26"/>
          <p:cNvSpPr/>
          <p:nvPr/>
        </p:nvSpPr>
        <p:spPr>
          <a:xfrm>
            <a:off x="1655064" y="3300984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искать причину и связь</a:t>
            </a:r>
            <a:endParaRPr lang="en-US" sz="1050" dirty="0"/>
          </a:p>
        </p:txBody>
      </p:sp>
      <p:sp>
        <p:nvSpPr>
          <p:cNvPr id="30" name="Shape 27"/>
          <p:cNvSpPr/>
          <p:nvPr/>
        </p:nvSpPr>
        <p:spPr>
          <a:xfrm>
            <a:off x="4233672" y="2980944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4206240" y="2944368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4315968" y="301752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4334256" y="309981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✓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4992624" y="305409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делать выводы</a:t>
            </a:r>
            <a:endParaRPr lang="en-US" sz="1450" dirty="0"/>
          </a:p>
        </p:txBody>
      </p:sp>
      <p:sp>
        <p:nvSpPr>
          <p:cNvPr id="35" name="Text 32"/>
          <p:cNvSpPr/>
          <p:nvPr/>
        </p:nvSpPr>
        <p:spPr>
          <a:xfrm>
            <a:off x="4992624" y="3300984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опираться на данные</a:t>
            </a:r>
            <a:endParaRPr lang="en-US" sz="1050" dirty="0"/>
          </a:p>
        </p:txBody>
      </p:sp>
      <p:sp>
        <p:nvSpPr>
          <p:cNvPr id="36" name="Shape 33"/>
          <p:cNvSpPr/>
          <p:nvPr/>
        </p:nvSpPr>
        <p:spPr>
          <a:xfrm>
            <a:off x="896112" y="3803904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868680" y="3767328"/>
            <a:ext cx="2971800" cy="640080"/>
          </a:xfrm>
          <a:prstGeom prst="roundRect">
            <a:avLst>
              <a:gd name="adj" fmla="val 11429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978408" y="384048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996696" y="392277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→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655064" y="3877056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объяснять</a:t>
            </a:r>
            <a:endParaRPr lang="en-US" sz="1450" dirty="0"/>
          </a:p>
        </p:txBody>
      </p:sp>
      <p:sp>
        <p:nvSpPr>
          <p:cNvPr id="41" name="Text 38"/>
          <p:cNvSpPr/>
          <p:nvPr/>
        </p:nvSpPr>
        <p:spPr>
          <a:xfrm>
            <a:off x="1655064" y="4123944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050" dirty="0">
                <a:solidFill>
                  <a:srgbClr val="637381"/>
                </a:solidFill>
              </a:rPr>
              <a:t>строить причинно-следственные связи</a:t>
            </a:r>
            <a:endParaRPr lang="en-US" sz="1050" dirty="0"/>
          </a:p>
        </p:txBody>
      </p:sp>
      <p:sp>
        <p:nvSpPr>
          <p:cNvPr id="42" name="Shape 39"/>
          <p:cNvSpPr/>
          <p:nvPr/>
        </p:nvSpPr>
        <p:spPr>
          <a:xfrm>
            <a:off x="1124712" y="556869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43" name="Shape 40"/>
          <p:cNvSpPr/>
          <p:nvPr/>
        </p:nvSpPr>
        <p:spPr>
          <a:xfrm>
            <a:off x="1097280" y="553212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44" name="Shape 41"/>
          <p:cNvSpPr/>
          <p:nvPr/>
        </p:nvSpPr>
        <p:spPr>
          <a:xfrm>
            <a:off x="1316736" y="558698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1335024" y="566928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1920240" y="568756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Рабочий лист перестаёт быть “раздаткой” и становится инструментом маленького исследования.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03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82296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Что такое научное мышление</a:t>
            </a:r>
            <a:endParaRPr lang="en-US" sz="32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786384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Это способность работать с неизвестным: спрашивать, проверять, объяснять и доказывать.</a:t>
            </a:r>
            <a:endParaRPr lang="en-US" sz="1700" dirty="0"/>
          </a:p>
        </p:txBody>
      </p:sp>
      <p:pic>
        <p:nvPicPr>
          <p:cNvPr id="11" name="Image 0" descr="/mnt/data/a_clean_minimal_paper_craft_style_illustration_o_batch_2.png"/>
          <p:cNvPicPr>
            <a:picLocks noChangeAspect="1"/>
          </p:cNvPicPr>
          <p:nvPr/>
        </p:nvPicPr>
        <p:blipFill>
          <a:blip r:embed="rId3"/>
          <a:srcRect t="39836" b="39836"/>
          <a:stretch/>
        </p:blipFill>
        <p:spPr>
          <a:xfrm>
            <a:off x="777240" y="4617720"/>
            <a:ext cx="10789920" cy="123444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093976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2057400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33272" y="226771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33272" y="23317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1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1097280" y="2816352"/>
            <a:ext cx="1417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2C47"/>
                </a:solidFill>
              </a:rPr>
              <a:t>Вопрос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1051560" y="318211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637381"/>
                </a:solidFill>
              </a:rPr>
              <a:t>что нужно узнать</a:t>
            </a:r>
            <a:endParaRPr lang="en-US" sz="1150" dirty="0"/>
          </a:p>
        </p:txBody>
      </p:sp>
      <p:sp>
        <p:nvSpPr>
          <p:cNvPr id="18" name="Shape 15"/>
          <p:cNvSpPr/>
          <p:nvPr/>
        </p:nvSpPr>
        <p:spPr>
          <a:xfrm>
            <a:off x="3072384" y="2093976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3044952" y="2057400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3209544" y="2267712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3209544" y="23317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2</a:t>
            </a:r>
            <a:endParaRPr lang="en-US" sz="1500" dirty="0"/>
          </a:p>
        </p:txBody>
      </p:sp>
      <p:sp>
        <p:nvSpPr>
          <p:cNvPr id="22" name="Text 19"/>
          <p:cNvSpPr/>
          <p:nvPr/>
        </p:nvSpPr>
        <p:spPr>
          <a:xfrm>
            <a:off x="3273552" y="2816352"/>
            <a:ext cx="1417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2C47"/>
                </a:solidFill>
              </a:rPr>
              <a:t>Гипотеза</a:t>
            </a:r>
            <a:endParaRPr lang="en-US" sz="1800" dirty="0"/>
          </a:p>
        </p:txBody>
      </p:sp>
      <p:sp>
        <p:nvSpPr>
          <p:cNvPr id="23" name="Text 20"/>
          <p:cNvSpPr/>
          <p:nvPr/>
        </p:nvSpPr>
        <p:spPr>
          <a:xfrm>
            <a:off x="3227832" y="318211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637381"/>
                </a:solidFill>
              </a:rPr>
              <a:t>что может быть</a:t>
            </a:r>
            <a:endParaRPr lang="en-US" sz="1150" dirty="0"/>
          </a:p>
        </p:txBody>
      </p:sp>
      <p:sp>
        <p:nvSpPr>
          <p:cNvPr id="24" name="Shape 21"/>
          <p:cNvSpPr/>
          <p:nvPr/>
        </p:nvSpPr>
        <p:spPr>
          <a:xfrm>
            <a:off x="5248656" y="2093976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5221224" y="2057400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5385816" y="226771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5385816" y="23317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3</a:t>
            </a:r>
            <a:endParaRPr lang="en-US" sz="1500" dirty="0"/>
          </a:p>
        </p:txBody>
      </p:sp>
      <p:sp>
        <p:nvSpPr>
          <p:cNvPr id="28" name="Text 25"/>
          <p:cNvSpPr/>
          <p:nvPr/>
        </p:nvSpPr>
        <p:spPr>
          <a:xfrm>
            <a:off x="5449824" y="2816352"/>
            <a:ext cx="1417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2C47"/>
                </a:solidFill>
              </a:rPr>
              <a:t>Проверка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5404104" y="318211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637381"/>
                </a:solidFill>
              </a:rPr>
              <a:t>как убедиться</a:t>
            </a:r>
            <a:endParaRPr lang="en-US" sz="1150" dirty="0"/>
          </a:p>
        </p:txBody>
      </p:sp>
      <p:sp>
        <p:nvSpPr>
          <p:cNvPr id="30" name="Shape 27"/>
          <p:cNvSpPr/>
          <p:nvPr/>
        </p:nvSpPr>
        <p:spPr>
          <a:xfrm>
            <a:off x="7424928" y="2093976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7397496" y="2057400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7562088" y="2267712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7562088" y="23317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4</a:t>
            </a:r>
            <a:endParaRPr lang="en-US" sz="1500" dirty="0"/>
          </a:p>
        </p:txBody>
      </p:sp>
      <p:sp>
        <p:nvSpPr>
          <p:cNvPr id="34" name="Text 31"/>
          <p:cNvSpPr/>
          <p:nvPr/>
        </p:nvSpPr>
        <p:spPr>
          <a:xfrm>
            <a:off x="7626096" y="2816352"/>
            <a:ext cx="1417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2C47"/>
                </a:solidFill>
              </a:rPr>
              <a:t>Факты</a:t>
            </a:r>
            <a:endParaRPr lang="en-US" sz="1800" dirty="0"/>
          </a:p>
        </p:txBody>
      </p:sp>
      <p:sp>
        <p:nvSpPr>
          <p:cNvPr id="35" name="Text 32"/>
          <p:cNvSpPr/>
          <p:nvPr/>
        </p:nvSpPr>
        <p:spPr>
          <a:xfrm>
            <a:off x="7580376" y="318211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637381"/>
                </a:solidFill>
              </a:rPr>
              <a:t>что получилось</a:t>
            </a:r>
            <a:endParaRPr lang="en-US" sz="1150" dirty="0"/>
          </a:p>
        </p:txBody>
      </p:sp>
      <p:sp>
        <p:nvSpPr>
          <p:cNvPr id="36" name="Shape 33"/>
          <p:cNvSpPr/>
          <p:nvPr/>
        </p:nvSpPr>
        <p:spPr>
          <a:xfrm>
            <a:off x="9601200" y="2093976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9573768" y="2057400"/>
            <a:ext cx="1847088" cy="1600200"/>
          </a:xfrm>
          <a:prstGeom prst="roundRect">
            <a:avLst>
              <a:gd name="adj" fmla="val 457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9738360" y="226771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9738360" y="23317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5</a:t>
            </a:r>
            <a:endParaRPr lang="en-US" sz="1500" dirty="0"/>
          </a:p>
        </p:txBody>
      </p:sp>
      <p:sp>
        <p:nvSpPr>
          <p:cNvPr id="40" name="Text 37"/>
          <p:cNvSpPr/>
          <p:nvPr/>
        </p:nvSpPr>
        <p:spPr>
          <a:xfrm>
            <a:off x="9802368" y="2816352"/>
            <a:ext cx="1417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2C47"/>
                </a:solidFill>
              </a:rPr>
              <a:t>Вывод</a:t>
            </a:r>
            <a:endParaRPr lang="en-US" sz="1800" dirty="0"/>
          </a:p>
        </p:txBody>
      </p:sp>
      <p:sp>
        <p:nvSpPr>
          <p:cNvPr id="41" name="Text 38"/>
          <p:cNvSpPr/>
          <p:nvPr/>
        </p:nvSpPr>
        <p:spPr>
          <a:xfrm>
            <a:off x="9756648" y="3182112"/>
            <a:ext cx="1481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637381"/>
                </a:solidFill>
              </a:rPr>
              <a:t>что это доказывает</a:t>
            </a:r>
            <a:endParaRPr lang="en-US" sz="1150" dirty="0"/>
          </a:p>
        </p:txBody>
      </p:sp>
      <p:sp>
        <p:nvSpPr>
          <p:cNvPr id="42" name="Text 39"/>
          <p:cNvSpPr/>
          <p:nvPr/>
        </p:nvSpPr>
        <p:spPr>
          <a:xfrm>
            <a:off x="914400" y="3959352"/>
            <a:ext cx="10149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0E7C7B"/>
                </a:solidFill>
              </a:rPr>
              <a:t>Компоненты: наблюдательность • логика • критическое мышление • исследовательская активность • доказательность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04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87782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Особенности мышления младших школьников</a:t>
            </a:r>
            <a:endParaRPr lang="en-US" sz="31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786384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Младший школьник лучше понимает то, что можно увидеть, потрогать, сравнить и обсудить.</a:t>
            </a:r>
            <a:endParaRPr lang="en-US" sz="1700" dirty="0"/>
          </a:p>
        </p:txBody>
      </p:sp>
      <p:sp>
        <p:nvSpPr>
          <p:cNvPr id="12" name="Shape 9"/>
          <p:cNvSpPr/>
          <p:nvPr/>
        </p:nvSpPr>
        <p:spPr>
          <a:xfrm>
            <a:off x="896112" y="1975104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1938528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24128" y="201168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42416" y="209397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◎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1700784" y="2039112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Наглядно-образное</a:t>
            </a:r>
            <a:endParaRPr lang="en-US" sz="1450" dirty="0"/>
          </a:p>
        </p:txBody>
      </p:sp>
      <p:sp>
        <p:nvSpPr>
          <p:cNvPr id="17" name="Text 14"/>
          <p:cNvSpPr/>
          <p:nvPr/>
        </p:nvSpPr>
        <p:spPr>
          <a:xfrm>
            <a:off x="3364992" y="2039112"/>
            <a:ext cx="256032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8324A"/>
                </a:solidFill>
              </a:rPr>
              <a:t>нужны схемы, рисунки, предметы</a:t>
            </a:r>
            <a:endParaRPr lang="en-US" sz="1220" dirty="0"/>
          </a:p>
        </p:txBody>
      </p:sp>
      <p:sp>
        <p:nvSpPr>
          <p:cNvPr id="18" name="Shape 15"/>
          <p:cNvSpPr/>
          <p:nvPr/>
        </p:nvSpPr>
        <p:spPr>
          <a:xfrm>
            <a:off x="896112" y="2651760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868680" y="2615184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024128" y="2688336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042416" y="2770632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★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1700784" y="2715768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Эмоциональное</a:t>
            </a:r>
            <a:endParaRPr lang="en-US" sz="1450" dirty="0"/>
          </a:p>
        </p:txBody>
      </p:sp>
      <p:sp>
        <p:nvSpPr>
          <p:cNvPr id="23" name="Text 20"/>
          <p:cNvSpPr/>
          <p:nvPr/>
        </p:nvSpPr>
        <p:spPr>
          <a:xfrm>
            <a:off x="3364992" y="2715768"/>
            <a:ext cx="256032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8324A"/>
                </a:solidFill>
              </a:rPr>
              <a:t>интерес удерживается через удивление</a:t>
            </a:r>
            <a:endParaRPr lang="en-US" sz="1220" dirty="0"/>
          </a:p>
        </p:txBody>
      </p:sp>
      <p:sp>
        <p:nvSpPr>
          <p:cNvPr id="24" name="Shape 21"/>
          <p:cNvSpPr/>
          <p:nvPr/>
        </p:nvSpPr>
        <p:spPr>
          <a:xfrm>
            <a:off x="896112" y="3328416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68680" y="3291840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1024128" y="336499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1042416" y="344728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✋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1700784" y="3392424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Действенное</a:t>
            </a:r>
            <a:endParaRPr lang="en-US" sz="1450" dirty="0"/>
          </a:p>
        </p:txBody>
      </p:sp>
      <p:sp>
        <p:nvSpPr>
          <p:cNvPr id="29" name="Text 26"/>
          <p:cNvSpPr/>
          <p:nvPr/>
        </p:nvSpPr>
        <p:spPr>
          <a:xfrm>
            <a:off x="3364992" y="3392424"/>
            <a:ext cx="256032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8324A"/>
                </a:solidFill>
              </a:rPr>
              <a:t>понимание рождается в пробе</a:t>
            </a:r>
            <a:endParaRPr lang="en-US" sz="1220" dirty="0"/>
          </a:p>
        </p:txBody>
      </p:sp>
      <p:sp>
        <p:nvSpPr>
          <p:cNvPr id="30" name="Shape 27"/>
          <p:cNvSpPr/>
          <p:nvPr/>
        </p:nvSpPr>
        <p:spPr>
          <a:xfrm>
            <a:off x="896112" y="4005072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868680" y="3968496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1024128" y="4041648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1042416" y="4123944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◆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1700784" y="4069080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Игровое</a:t>
            </a:r>
            <a:endParaRPr lang="en-US" sz="1450" dirty="0"/>
          </a:p>
        </p:txBody>
      </p:sp>
      <p:sp>
        <p:nvSpPr>
          <p:cNvPr id="35" name="Text 32"/>
          <p:cNvSpPr/>
          <p:nvPr/>
        </p:nvSpPr>
        <p:spPr>
          <a:xfrm>
            <a:off x="3364992" y="4069080"/>
            <a:ext cx="256032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8324A"/>
                </a:solidFill>
              </a:rPr>
              <a:t>игровой формат снижает страх ошибки</a:t>
            </a:r>
            <a:endParaRPr lang="en-US" sz="1220" dirty="0"/>
          </a:p>
        </p:txBody>
      </p:sp>
      <p:sp>
        <p:nvSpPr>
          <p:cNvPr id="36" name="Shape 33"/>
          <p:cNvSpPr/>
          <p:nvPr/>
        </p:nvSpPr>
        <p:spPr>
          <a:xfrm>
            <a:off x="896112" y="4681728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868680" y="4645152"/>
            <a:ext cx="5440680" cy="512064"/>
          </a:xfrm>
          <a:prstGeom prst="roundRect">
            <a:avLst>
              <a:gd name="adj" fmla="val 14286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1024128" y="471830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1042416" y="480060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”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700784" y="4745736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Речевое</a:t>
            </a:r>
            <a:endParaRPr lang="en-US" sz="1450" dirty="0"/>
          </a:p>
        </p:txBody>
      </p:sp>
      <p:sp>
        <p:nvSpPr>
          <p:cNvPr id="41" name="Text 38"/>
          <p:cNvSpPr/>
          <p:nvPr/>
        </p:nvSpPr>
        <p:spPr>
          <a:xfrm>
            <a:off x="3364992" y="4745736"/>
            <a:ext cx="256032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18324A"/>
                </a:solidFill>
              </a:rPr>
              <a:t>ребёнку нужны фразы-опоры</a:t>
            </a:r>
            <a:endParaRPr lang="en-US" sz="1220" dirty="0"/>
          </a:p>
        </p:txBody>
      </p:sp>
      <p:sp>
        <p:nvSpPr>
          <p:cNvPr id="42" name="Shape 39"/>
          <p:cNvSpPr/>
          <p:nvPr/>
        </p:nvSpPr>
        <p:spPr>
          <a:xfrm>
            <a:off x="1124712" y="570585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43" name="Shape 40"/>
          <p:cNvSpPr/>
          <p:nvPr/>
        </p:nvSpPr>
        <p:spPr>
          <a:xfrm>
            <a:off x="1097280" y="566928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44" name="Shape 41"/>
          <p:cNvSpPr/>
          <p:nvPr/>
        </p:nvSpPr>
        <p:spPr>
          <a:xfrm>
            <a:off x="1316736" y="572414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1335024" y="580644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1920240" y="582472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Рабочий лист соединяет игру, исследование и самостоятельную деятельность.</a:t>
            </a:r>
            <a:endParaRPr lang="en-US" sz="1550" dirty="0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919" y="1983941"/>
            <a:ext cx="5281841" cy="3027277"/>
          </a:xfrm>
          <a:prstGeom prst="rect">
            <a:avLst/>
          </a:prstGeom>
          <a:ln w="76200">
            <a:solidFill>
              <a:srgbClr val="009999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05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7772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Что такое рабочий лист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35024"/>
            <a:ext cx="786384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Это структурированный маршрут познавательного действия, а не просто набор упражнений.</a:t>
            </a:r>
            <a:endParaRPr lang="en-US" sz="1700" dirty="0"/>
          </a:p>
        </p:txBody>
      </p:sp>
      <p:pic>
        <p:nvPicPr>
          <p:cNvPr id="11" name="Image 0" descr="/mnt/data/a_top_down_slightly_angled_close_up_still_life_s.png"/>
          <p:cNvPicPr>
            <a:picLocks noChangeAspect="1"/>
          </p:cNvPicPr>
          <p:nvPr/>
        </p:nvPicPr>
        <p:blipFill>
          <a:blip r:embed="rId3"/>
          <a:srcRect l="6406" r="6406"/>
          <a:stretch/>
        </p:blipFill>
        <p:spPr>
          <a:xfrm>
            <a:off x="7315200" y="1719072"/>
            <a:ext cx="4251960" cy="365760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121408"/>
            <a:ext cx="5943600" cy="1874520"/>
          </a:xfrm>
          <a:prstGeom prst="roundRect">
            <a:avLst>
              <a:gd name="adj" fmla="val 3902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795528" y="2244852"/>
            <a:ext cx="5943600" cy="1874520"/>
          </a:xfrm>
          <a:prstGeom prst="roundRect">
            <a:avLst>
              <a:gd name="adj" fmla="val 3902"/>
            </a:avLst>
          </a:prstGeom>
          <a:solidFill>
            <a:srgbClr val="FFFDF8"/>
          </a:solidFill>
          <a:ln w="13970">
            <a:solidFill>
              <a:srgbClr val="E4DCC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115568" y="2359152"/>
            <a:ext cx="2651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7C7B"/>
                </a:solidFill>
              </a:rPr>
              <a:t>Рабочий лист направлен на:</a:t>
            </a:r>
            <a:endParaRPr lang="en-US" sz="1700" dirty="0"/>
          </a:p>
        </p:txBody>
      </p:sp>
      <p:sp>
        <p:nvSpPr>
          <p:cNvPr id="15" name="Shape 12"/>
          <p:cNvSpPr/>
          <p:nvPr/>
        </p:nvSpPr>
        <p:spPr>
          <a:xfrm>
            <a:off x="1143000" y="2862072"/>
            <a:ext cx="118872" cy="11887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1362456" y="2788920"/>
            <a:ext cx="49377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активную работу ученика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1143000" y="3182112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1362456" y="3108960"/>
            <a:ext cx="49377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пошаговое исследование</a:t>
            </a:r>
            <a:endParaRPr lang="en-US" sz="1450" dirty="0"/>
          </a:p>
        </p:txBody>
      </p:sp>
      <p:sp>
        <p:nvSpPr>
          <p:cNvPr id="19" name="Shape 16"/>
          <p:cNvSpPr/>
          <p:nvPr/>
        </p:nvSpPr>
        <p:spPr>
          <a:xfrm>
            <a:off x="1143000" y="3502152"/>
            <a:ext cx="118872" cy="11887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1362456" y="3429000"/>
            <a:ext cx="49377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фиксацию результатов</a:t>
            </a:r>
            <a:endParaRPr lang="en-US" sz="1450" dirty="0"/>
          </a:p>
        </p:txBody>
      </p:sp>
      <p:sp>
        <p:nvSpPr>
          <p:cNvPr id="21" name="Shape 18"/>
          <p:cNvSpPr/>
          <p:nvPr/>
        </p:nvSpPr>
        <p:spPr>
          <a:xfrm>
            <a:off x="1143000" y="3822192"/>
            <a:ext cx="118872" cy="11887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1362456" y="3749040"/>
            <a:ext cx="49377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18324A"/>
                </a:solidFill>
              </a:rPr>
              <a:t>развитие самостоятельности</a:t>
            </a:r>
            <a:endParaRPr lang="en-US" sz="1450" dirty="0"/>
          </a:p>
        </p:txBody>
      </p:sp>
      <p:sp>
        <p:nvSpPr>
          <p:cNvPr id="23" name="Shape 20"/>
          <p:cNvSpPr/>
          <p:nvPr/>
        </p:nvSpPr>
        <p:spPr>
          <a:xfrm>
            <a:off x="914400" y="4343400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987552" y="4407408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схемы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2606040" y="4343400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2679192" y="4407408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таблицы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4297680" y="4343400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4370832" y="4407408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опыты</a:t>
            </a:r>
            <a:endParaRPr lang="en-US" sz="1050" dirty="0"/>
          </a:p>
        </p:txBody>
      </p:sp>
      <p:sp>
        <p:nvSpPr>
          <p:cNvPr id="29" name="Shape 26"/>
          <p:cNvSpPr/>
          <p:nvPr/>
        </p:nvSpPr>
        <p:spPr>
          <a:xfrm>
            <a:off x="914400" y="4764024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987552" y="4828032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сравнение</a:t>
            </a:r>
            <a:endParaRPr lang="en-US" sz="1050" dirty="0"/>
          </a:p>
        </p:txBody>
      </p:sp>
      <p:sp>
        <p:nvSpPr>
          <p:cNvPr id="31" name="Shape 28"/>
          <p:cNvSpPr/>
          <p:nvPr/>
        </p:nvSpPr>
        <p:spPr>
          <a:xfrm>
            <a:off x="2606040" y="4764024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2679192" y="4828032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мини-исследования</a:t>
            </a:r>
            <a:endParaRPr lang="en-US" sz="1050" dirty="0"/>
          </a:p>
        </p:txBody>
      </p:sp>
      <p:sp>
        <p:nvSpPr>
          <p:cNvPr id="33" name="Shape 30"/>
          <p:cNvSpPr/>
          <p:nvPr/>
        </p:nvSpPr>
        <p:spPr>
          <a:xfrm>
            <a:off x="4297680" y="4764024"/>
            <a:ext cx="1417320" cy="310896"/>
          </a:xfrm>
          <a:prstGeom prst="roundRect">
            <a:avLst>
              <a:gd name="adj" fmla="val 17647"/>
            </a:avLst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4" name="Text 31"/>
          <p:cNvSpPr/>
          <p:nvPr/>
        </p:nvSpPr>
        <p:spPr>
          <a:xfrm>
            <a:off x="4370832" y="4828032"/>
            <a:ext cx="1271016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</a:rPr>
              <a:t>проблемные вопросы</a:t>
            </a:r>
            <a:endParaRPr lang="en-US" sz="1050" dirty="0"/>
          </a:p>
        </p:txBody>
      </p:sp>
      <p:sp>
        <p:nvSpPr>
          <p:cNvPr id="35" name="Shape 32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6" name="Shape 33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39" name="Text 36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Сильный лист задаёт ребёнку последовательность мысли: что увидеть, что проверить, как доказать.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06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8595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3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Почему рабочие листы эффективны</a:t>
            </a:r>
            <a:endParaRPr lang="en-US" sz="33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07592"/>
            <a:ext cx="859536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Они удерживают внимание и переводят учебное действие из пассивного слушания в самостоятельный поиск.</a:t>
            </a:r>
            <a:endParaRPr lang="en-US" sz="1700" dirty="0"/>
          </a:p>
        </p:txBody>
      </p:sp>
      <p:pic>
        <p:nvPicPr>
          <p:cNvPr id="11" name="Image 0" descr="/mnt/data/a_clean_minimal_paper_craft_style_illustration_o_batch_2.png"/>
          <p:cNvPicPr>
            <a:picLocks noChangeAspect="1"/>
          </p:cNvPicPr>
          <p:nvPr/>
        </p:nvPicPr>
        <p:blipFill>
          <a:blip r:embed="rId3"/>
          <a:srcRect t="13467" b="13467"/>
          <a:stretch/>
        </p:blipFill>
        <p:spPr>
          <a:xfrm>
            <a:off x="6629400" y="2313432"/>
            <a:ext cx="4892040" cy="201168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2048256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2011680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978408" y="205740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996696" y="213969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◉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1636776" y="2121408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Внимание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1636776" y="2340864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637381"/>
                </a:solidFill>
              </a:rPr>
              <a:t>есть понятный маршрут</a:t>
            </a:r>
            <a:endParaRPr lang="en-US" sz="970" dirty="0"/>
          </a:p>
        </p:txBody>
      </p:sp>
      <p:sp>
        <p:nvSpPr>
          <p:cNvPr id="18" name="Shape 15"/>
          <p:cNvSpPr/>
          <p:nvPr/>
        </p:nvSpPr>
        <p:spPr>
          <a:xfrm>
            <a:off x="3730752" y="2048256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3703320" y="2011680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3813048" y="205740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3831336" y="213969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▤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4471416" y="2121408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Структура</a:t>
            </a:r>
            <a:endParaRPr lang="en-US" sz="1350" dirty="0"/>
          </a:p>
        </p:txBody>
      </p:sp>
      <p:sp>
        <p:nvSpPr>
          <p:cNvPr id="23" name="Text 20"/>
          <p:cNvSpPr/>
          <p:nvPr/>
        </p:nvSpPr>
        <p:spPr>
          <a:xfrm>
            <a:off x="4471416" y="2340864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0000" lnSpcReduction="20000"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637381"/>
                </a:solidFill>
              </a:rPr>
              <a:t>информация разложена по шагам</a:t>
            </a:r>
            <a:endParaRPr lang="en-US" sz="970" dirty="0"/>
          </a:p>
        </p:txBody>
      </p:sp>
      <p:sp>
        <p:nvSpPr>
          <p:cNvPr id="24" name="Shape 21"/>
          <p:cNvSpPr/>
          <p:nvPr/>
        </p:nvSpPr>
        <p:spPr>
          <a:xfrm>
            <a:off x="896112" y="2871216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868680" y="2834640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978408" y="28803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996696" y="29626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∴</a:t>
            </a:r>
            <a:endParaRPr lang="en-US" sz="1800" dirty="0"/>
          </a:p>
        </p:txBody>
      </p:sp>
      <p:sp>
        <p:nvSpPr>
          <p:cNvPr id="28" name="Text 25"/>
          <p:cNvSpPr/>
          <p:nvPr/>
        </p:nvSpPr>
        <p:spPr>
          <a:xfrm>
            <a:off x="1636776" y="2944368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Мышление</a:t>
            </a:r>
            <a:endParaRPr lang="en-US" sz="1350" dirty="0"/>
          </a:p>
        </p:txBody>
      </p:sp>
      <p:sp>
        <p:nvSpPr>
          <p:cNvPr id="29" name="Text 26"/>
          <p:cNvSpPr/>
          <p:nvPr/>
        </p:nvSpPr>
        <p:spPr>
          <a:xfrm>
            <a:off x="1636776" y="3163824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637381"/>
                </a:solidFill>
              </a:rPr>
              <a:t>нужно сравнить и объяснить</a:t>
            </a:r>
            <a:endParaRPr lang="en-US" sz="970" dirty="0"/>
          </a:p>
        </p:txBody>
      </p:sp>
      <p:sp>
        <p:nvSpPr>
          <p:cNvPr id="30" name="Shape 27"/>
          <p:cNvSpPr/>
          <p:nvPr/>
        </p:nvSpPr>
        <p:spPr>
          <a:xfrm>
            <a:off x="3730752" y="2871216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3703320" y="2834640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3813048" y="28803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3831336" y="29626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↗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4471416" y="2944368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Самостоятельность</a:t>
            </a:r>
            <a:endParaRPr lang="en-US" sz="1350" dirty="0"/>
          </a:p>
        </p:txBody>
      </p:sp>
      <p:sp>
        <p:nvSpPr>
          <p:cNvPr id="35" name="Text 32"/>
          <p:cNvSpPr/>
          <p:nvPr/>
        </p:nvSpPr>
        <p:spPr>
          <a:xfrm>
            <a:off x="4471416" y="3163824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62500" lnSpcReduction="20000"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637381"/>
                </a:solidFill>
              </a:rPr>
              <a:t>часть решения делает сам ребёнок</a:t>
            </a:r>
            <a:endParaRPr lang="en-US" sz="970" dirty="0"/>
          </a:p>
        </p:txBody>
      </p:sp>
      <p:sp>
        <p:nvSpPr>
          <p:cNvPr id="36" name="Shape 33"/>
          <p:cNvSpPr/>
          <p:nvPr/>
        </p:nvSpPr>
        <p:spPr>
          <a:xfrm>
            <a:off x="896112" y="3694176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7" name="Shape 34"/>
          <p:cNvSpPr/>
          <p:nvPr/>
        </p:nvSpPr>
        <p:spPr>
          <a:xfrm>
            <a:off x="868680" y="3657600"/>
            <a:ext cx="251460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978408" y="370332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996696" y="378561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✓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636776" y="3767328"/>
            <a:ext cx="1463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E2C47"/>
                </a:solidFill>
              </a:rPr>
              <a:t>Анализ</a:t>
            </a:r>
            <a:endParaRPr lang="en-US" sz="1350" dirty="0"/>
          </a:p>
        </p:txBody>
      </p:sp>
      <p:sp>
        <p:nvSpPr>
          <p:cNvPr id="41" name="Text 38"/>
          <p:cNvSpPr/>
          <p:nvPr/>
        </p:nvSpPr>
        <p:spPr>
          <a:xfrm>
            <a:off x="1636776" y="3986784"/>
            <a:ext cx="1463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62500" lnSpcReduction="20000"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637381"/>
                </a:solidFill>
              </a:rPr>
              <a:t>видно, на каких данных строится вывод</a:t>
            </a:r>
            <a:endParaRPr lang="en-US" sz="970" dirty="0"/>
          </a:p>
        </p:txBody>
      </p:sp>
      <p:sp>
        <p:nvSpPr>
          <p:cNvPr id="42" name="Shape 39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43" name="Shape 40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44" name="Shape 41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Ключевой эффект: ребёнок не получает готовый ответ, а приходит к нему сам.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07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98755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Элементы научного мышления в рабочих листах</a:t>
            </a:r>
            <a:endParaRPr lang="en-US" sz="30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280160"/>
            <a:ext cx="84124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Каждый элемент должен быть связан с конкретным вопросом или действием ребёнка.</a:t>
            </a:r>
            <a:endParaRPr lang="en-US" sz="1700" dirty="0"/>
          </a:p>
        </p:txBody>
      </p:sp>
      <p:sp>
        <p:nvSpPr>
          <p:cNvPr id="11" name="Shape 9"/>
          <p:cNvSpPr/>
          <p:nvPr/>
        </p:nvSpPr>
        <p:spPr>
          <a:xfrm>
            <a:off x="896112" y="1911096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68680" y="1874520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024128" y="188366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42416" y="196596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👁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691640" y="1993392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Наблюдение</a:t>
            </a:r>
            <a:endParaRPr lang="en-US" sz="1450" dirty="0"/>
          </a:p>
        </p:txBody>
      </p:sp>
      <p:sp>
        <p:nvSpPr>
          <p:cNvPr id="16" name="Text 14"/>
          <p:cNvSpPr/>
          <p:nvPr/>
        </p:nvSpPr>
        <p:spPr>
          <a:xfrm>
            <a:off x="3291840" y="1993392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18324A"/>
                </a:solidFill>
              </a:rPr>
              <a:t>«Что изменилось после опыта?»</a:t>
            </a:r>
            <a:endParaRPr lang="en-US" sz="1280" dirty="0"/>
          </a:p>
        </p:txBody>
      </p:sp>
      <p:sp>
        <p:nvSpPr>
          <p:cNvPr id="17" name="Shape 15"/>
          <p:cNvSpPr/>
          <p:nvPr/>
        </p:nvSpPr>
        <p:spPr>
          <a:xfrm>
            <a:off x="896112" y="2624328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868680" y="2587752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1024128" y="2596896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42416" y="2679192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⇄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691640" y="2706624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Сравнение</a:t>
            </a:r>
            <a:endParaRPr lang="en-US" sz="1450" dirty="0"/>
          </a:p>
        </p:txBody>
      </p:sp>
      <p:sp>
        <p:nvSpPr>
          <p:cNvPr id="22" name="Text 20"/>
          <p:cNvSpPr/>
          <p:nvPr/>
        </p:nvSpPr>
        <p:spPr>
          <a:xfrm>
            <a:off x="3291840" y="2706624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18324A"/>
                </a:solidFill>
              </a:rPr>
              <a:t>«Чем отличаются объекты?»</a:t>
            </a:r>
            <a:endParaRPr lang="en-US" sz="1280" dirty="0"/>
          </a:p>
        </p:txBody>
      </p:sp>
      <p:sp>
        <p:nvSpPr>
          <p:cNvPr id="23" name="Shape 21"/>
          <p:cNvSpPr/>
          <p:nvPr/>
        </p:nvSpPr>
        <p:spPr>
          <a:xfrm>
            <a:off x="896112" y="3337560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68680" y="3300984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24128" y="3310128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42416" y="3392424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?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1691640" y="3419856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Гипотеза</a:t>
            </a:r>
            <a:endParaRPr lang="en-US" sz="1450" dirty="0"/>
          </a:p>
        </p:txBody>
      </p:sp>
      <p:sp>
        <p:nvSpPr>
          <p:cNvPr id="28" name="Text 26"/>
          <p:cNvSpPr/>
          <p:nvPr/>
        </p:nvSpPr>
        <p:spPr>
          <a:xfrm>
            <a:off x="3291840" y="3419856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18324A"/>
                </a:solidFill>
              </a:rPr>
              <a:t>«Как ты думаешь, что произойдёт?»</a:t>
            </a:r>
            <a:endParaRPr lang="en-US" sz="1280" dirty="0"/>
          </a:p>
        </p:txBody>
      </p:sp>
      <p:sp>
        <p:nvSpPr>
          <p:cNvPr id="29" name="Shape 27"/>
          <p:cNvSpPr/>
          <p:nvPr/>
        </p:nvSpPr>
        <p:spPr>
          <a:xfrm>
            <a:off x="896112" y="4050792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868680" y="4014216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1024128" y="4023360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042416" y="4105656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∴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1691640" y="4133088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Анализ</a:t>
            </a:r>
            <a:endParaRPr lang="en-US" sz="1450" dirty="0"/>
          </a:p>
        </p:txBody>
      </p:sp>
      <p:sp>
        <p:nvSpPr>
          <p:cNvPr id="34" name="Text 32"/>
          <p:cNvSpPr/>
          <p:nvPr/>
        </p:nvSpPr>
        <p:spPr>
          <a:xfrm>
            <a:off x="3291840" y="4133088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18324A"/>
                </a:solidFill>
              </a:rPr>
              <a:t>«Почему это произошло?»</a:t>
            </a:r>
            <a:endParaRPr lang="en-US" sz="1280" dirty="0"/>
          </a:p>
        </p:txBody>
      </p:sp>
      <p:sp>
        <p:nvSpPr>
          <p:cNvPr id="35" name="Shape 33"/>
          <p:cNvSpPr/>
          <p:nvPr/>
        </p:nvSpPr>
        <p:spPr>
          <a:xfrm>
            <a:off x="896112" y="4764024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868680" y="4727448"/>
            <a:ext cx="6126480" cy="530352"/>
          </a:xfrm>
          <a:prstGeom prst="roundRect">
            <a:avLst>
              <a:gd name="adj" fmla="val 13793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1024128" y="4736592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1042416" y="4818888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✓</a:t>
            </a:r>
            <a:endParaRPr lang="en-US" sz="1800" dirty="0"/>
          </a:p>
        </p:txBody>
      </p:sp>
      <p:sp>
        <p:nvSpPr>
          <p:cNvPr id="39" name="Text 37"/>
          <p:cNvSpPr/>
          <p:nvPr/>
        </p:nvSpPr>
        <p:spPr>
          <a:xfrm>
            <a:off x="1691640" y="4846320"/>
            <a:ext cx="1508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0E2C47"/>
                </a:solidFill>
              </a:rPr>
              <a:t>Вывод</a:t>
            </a:r>
            <a:endParaRPr lang="en-US" sz="1450" dirty="0"/>
          </a:p>
        </p:txBody>
      </p:sp>
      <p:sp>
        <p:nvSpPr>
          <p:cNvPr id="40" name="Text 38"/>
          <p:cNvSpPr/>
          <p:nvPr/>
        </p:nvSpPr>
        <p:spPr>
          <a:xfrm>
            <a:off x="3291840" y="4846320"/>
            <a:ext cx="3291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80" dirty="0">
                <a:solidFill>
                  <a:srgbClr val="18324A"/>
                </a:solidFill>
              </a:rPr>
              <a:t>«Какой результат можно сделать?»</a:t>
            </a:r>
            <a:endParaRPr lang="en-US" sz="1280" dirty="0"/>
          </a:p>
        </p:txBody>
      </p:sp>
      <p:sp>
        <p:nvSpPr>
          <p:cNvPr id="42" name="Shape 39"/>
          <p:cNvSpPr/>
          <p:nvPr/>
        </p:nvSpPr>
        <p:spPr>
          <a:xfrm>
            <a:off x="1124712" y="575157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43" name="Shape 40"/>
          <p:cNvSpPr/>
          <p:nvPr/>
        </p:nvSpPr>
        <p:spPr>
          <a:xfrm>
            <a:off x="1097280" y="571500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44" name="Shape 41"/>
          <p:cNvSpPr/>
          <p:nvPr/>
        </p:nvSpPr>
        <p:spPr>
          <a:xfrm>
            <a:off x="1316736" y="576986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1335024" y="585216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1920240" y="587044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Если вопрос нельзя проверить, это не исследовательская задача, а тема для пересказа.</a:t>
            </a:r>
            <a:endParaRPr lang="en-US" sz="1550" dirty="0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376" y="1845564"/>
            <a:ext cx="3459480" cy="3459480"/>
          </a:xfrm>
          <a:prstGeom prst="rect">
            <a:avLst/>
          </a:prstGeom>
          <a:ln w="76200">
            <a:solidFill>
              <a:srgbClr val="009999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08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7315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Виды рабочих листов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298448"/>
            <a:ext cx="804672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Тип листа выбирается не по оформлению, а по ведущей мыслительной операции.</a:t>
            </a:r>
            <a:endParaRPr lang="en-US" sz="1700" dirty="0"/>
          </a:p>
        </p:txBody>
      </p:sp>
      <p:sp>
        <p:nvSpPr>
          <p:cNvPr id="11" name="Shape 9"/>
          <p:cNvSpPr/>
          <p:nvPr/>
        </p:nvSpPr>
        <p:spPr>
          <a:xfrm>
            <a:off x="896112" y="1938528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68680" y="1901952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1051560" y="211226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69848" y="219456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🔬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828800" y="2103120"/>
            <a:ext cx="3108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C47"/>
                </a:solidFill>
              </a:rPr>
              <a:t>Исследовательские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1828800" y="2432304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опыты, наблюдения, эксперименты</a:t>
            </a:r>
            <a:endParaRPr lang="en-US" sz="1250" dirty="0"/>
          </a:p>
        </p:txBody>
      </p:sp>
      <p:sp>
        <p:nvSpPr>
          <p:cNvPr id="17" name="Shape 15"/>
          <p:cNvSpPr/>
          <p:nvPr/>
        </p:nvSpPr>
        <p:spPr>
          <a:xfrm>
            <a:off x="6016752" y="1938528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989320" y="1901952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172200" y="211226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190488" y="219456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▦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6949440" y="2103120"/>
            <a:ext cx="3108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C47"/>
                </a:solidFill>
              </a:rPr>
              <a:t>Аналитические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6949440" y="2432304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92500"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сравнение, классификация, закономерности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896112" y="3218688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868680" y="3182112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1051560" y="3392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0E7C7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69848" y="3474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E7C7B"/>
                </a:solidFill>
              </a:rPr>
              <a:t>✦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1828800" y="3383280"/>
            <a:ext cx="3108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C47"/>
                </a:solidFill>
              </a:rPr>
              <a:t>Творческие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1828800" y="3712464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моделирование, схемы, объяснение процессов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016752" y="3218688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989320" y="3182112"/>
            <a:ext cx="4572000" cy="960120"/>
          </a:xfrm>
          <a:prstGeom prst="roundRect">
            <a:avLst>
              <a:gd name="adj" fmla="val 7619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172200" y="3392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190488" y="3474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↻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6949440" y="3383280"/>
            <a:ext cx="3108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2C47"/>
                </a:solidFill>
              </a:rPr>
              <a:t>Рефлексивные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6949440" y="3712464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8324A"/>
                </a:solidFill>
              </a:rPr>
              <a:t>самооценка, выводы, анализ собственной работы</a:t>
            </a:r>
            <a:endParaRPr lang="en-US" sz="1250" dirty="0"/>
          </a:p>
        </p:txBody>
      </p:sp>
      <p:pic>
        <p:nvPicPr>
          <p:cNvPr id="35" name="Image 0" descr="/mnt/data/a_high_resolution_softly_lit_flat_lay_of_a_botani_batch_4.png"/>
          <p:cNvPicPr>
            <a:picLocks noChangeAspect="1"/>
          </p:cNvPicPr>
          <p:nvPr/>
        </p:nvPicPr>
        <p:blipFill>
          <a:blip r:embed="rId3"/>
          <a:srcRect t="20492" b="20492"/>
          <a:stretch/>
        </p:blipFill>
        <p:spPr>
          <a:xfrm>
            <a:off x="8412480" y="4645152"/>
            <a:ext cx="2788920" cy="1234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3E8"/>
          </a:solidFill>
          <a:ln w="12700">
            <a:solidFill>
              <a:srgbClr val="F8F3E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1005840" y="-685800"/>
            <a:ext cx="2468880" cy="2103120"/>
          </a:xfrm>
          <a:prstGeom prst="arc">
            <a:avLst/>
          </a:prstGeom>
          <a:solidFill>
            <a:srgbClr val="E9F3EF">
              <a:alpha val="90000"/>
            </a:srgbClr>
          </a:solidFill>
          <a:ln w="12700">
            <a:solidFill>
              <a:srgbClr val="E9F3EF">
                <a:alpha val="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0515600" y="5394960"/>
            <a:ext cx="2560320" cy="2011680"/>
          </a:xfrm>
          <a:prstGeom prst="arc">
            <a:avLst/>
          </a:prstGeom>
          <a:solidFill>
            <a:srgbClr val="F5E3BB">
              <a:alpha val="80000"/>
            </a:srgbClr>
          </a:solidFill>
          <a:ln w="12700">
            <a:solidFill>
              <a:srgbClr val="F5E3BB">
                <a:alpha val="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56032" y="6199632"/>
            <a:ext cx="685800" cy="384048"/>
          </a:xfrm>
          <a:prstGeom prst="roundRect">
            <a:avLst>
              <a:gd name="adj" fmla="val 19048"/>
            </a:avLst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56032" y="6236208"/>
            <a:ext cx="685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09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58368" y="530352"/>
            <a:ext cx="73152" cy="512064"/>
          </a:xfrm>
          <a:prstGeom prst="rect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457200"/>
            <a:ext cx="71323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3400" b="1" dirty="0">
                <a:solidFill>
                  <a:srgbClr val="0E2C4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Пример рабочего листа</a:t>
            </a:r>
            <a:endParaRPr lang="en-US" sz="3400" dirty="0"/>
          </a:p>
        </p:txBody>
      </p:sp>
      <p:sp>
        <p:nvSpPr>
          <p:cNvPr id="9" name="Shape 7"/>
          <p:cNvSpPr/>
          <p:nvPr/>
        </p:nvSpPr>
        <p:spPr>
          <a:xfrm>
            <a:off x="877824" y="1225296"/>
            <a:ext cx="621792" cy="0"/>
          </a:xfrm>
          <a:prstGeom prst="line">
            <a:avLst/>
          </a:prstGeom>
          <a:noFill/>
          <a:ln w="38100">
            <a:solidFill>
              <a:srgbClr val="D99A2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77824" y="1325880"/>
            <a:ext cx="713232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700" dirty="0">
                <a:solidFill>
                  <a:srgbClr val="18324A"/>
                </a:solidFill>
              </a:rPr>
              <a:t>Тема: «Почему растениям нужен свет?»</a:t>
            </a:r>
            <a:endParaRPr lang="en-US" sz="1700" dirty="0"/>
          </a:p>
        </p:txBody>
      </p:sp>
      <p:pic>
        <p:nvPicPr>
          <p:cNvPr id="11" name="Image 0" descr="/mnt/data/a_high_resolution_softly_lit_flat_lay_of_a_botani_batch_4.png"/>
          <p:cNvPicPr>
            <a:picLocks noChangeAspect="1"/>
          </p:cNvPicPr>
          <p:nvPr/>
        </p:nvPicPr>
        <p:blipFill>
          <a:blip r:embed="rId3"/>
          <a:srcRect l="1029" r="1029"/>
          <a:stretch/>
        </p:blipFill>
        <p:spPr>
          <a:xfrm>
            <a:off x="6355080" y="1028700"/>
            <a:ext cx="5074920" cy="388620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896112" y="1975104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1938528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1024128" y="199339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24128" y="205740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1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1600200" y="2039112"/>
            <a:ext cx="3566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70" b="1" dirty="0">
                <a:solidFill>
                  <a:srgbClr val="18324A"/>
                </a:solidFill>
              </a:rPr>
              <a:t>Предположение</a:t>
            </a:r>
            <a:endParaRPr lang="en-US" sz="1370" dirty="0"/>
          </a:p>
        </p:txBody>
      </p:sp>
      <p:sp>
        <p:nvSpPr>
          <p:cNvPr id="17" name="Shape 14"/>
          <p:cNvSpPr/>
          <p:nvPr/>
        </p:nvSpPr>
        <p:spPr>
          <a:xfrm>
            <a:off x="896112" y="2569464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868680" y="2532888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1024128" y="2587752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1024128" y="265176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2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1600200" y="2633472"/>
            <a:ext cx="3566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70" b="1" dirty="0">
                <a:solidFill>
                  <a:srgbClr val="18324A"/>
                </a:solidFill>
              </a:rPr>
              <a:t>Наблюдение за двумя растениями</a:t>
            </a:r>
            <a:endParaRPr lang="en-US" sz="1370" dirty="0"/>
          </a:p>
        </p:txBody>
      </p:sp>
      <p:sp>
        <p:nvSpPr>
          <p:cNvPr id="22" name="Shape 19"/>
          <p:cNvSpPr/>
          <p:nvPr/>
        </p:nvSpPr>
        <p:spPr>
          <a:xfrm>
            <a:off x="896112" y="3163824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868680" y="3127248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1024128" y="318211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1024128" y="324612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3</a:t>
            </a:r>
            <a:endParaRPr lang="en-US" sz="1500" dirty="0"/>
          </a:p>
        </p:txBody>
      </p:sp>
      <p:sp>
        <p:nvSpPr>
          <p:cNvPr id="26" name="Text 23"/>
          <p:cNvSpPr/>
          <p:nvPr/>
        </p:nvSpPr>
        <p:spPr>
          <a:xfrm>
            <a:off x="1600200" y="3227832"/>
            <a:ext cx="3566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70" b="1" dirty="0">
                <a:solidFill>
                  <a:srgbClr val="18324A"/>
                </a:solidFill>
              </a:rPr>
              <a:t>Заполнение таблицы</a:t>
            </a:r>
            <a:endParaRPr lang="en-US" sz="1370" dirty="0"/>
          </a:p>
        </p:txBody>
      </p:sp>
      <p:sp>
        <p:nvSpPr>
          <p:cNvPr id="27" name="Shape 24"/>
          <p:cNvSpPr/>
          <p:nvPr/>
        </p:nvSpPr>
        <p:spPr>
          <a:xfrm>
            <a:off x="896112" y="3758184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868680" y="3721608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1024128" y="3776472"/>
            <a:ext cx="438912" cy="438912"/>
          </a:xfrm>
          <a:prstGeom prst="ellipse">
            <a:avLst/>
          </a:prstGeom>
          <a:solidFill>
            <a:srgbClr val="D99A28"/>
          </a:solidFill>
          <a:ln w="12700">
            <a:solidFill>
              <a:srgbClr val="D99A28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1024128" y="384048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4</a:t>
            </a:r>
            <a:endParaRPr lang="en-US" sz="1500" dirty="0"/>
          </a:p>
        </p:txBody>
      </p:sp>
      <p:sp>
        <p:nvSpPr>
          <p:cNvPr id="31" name="Text 28"/>
          <p:cNvSpPr/>
          <p:nvPr/>
        </p:nvSpPr>
        <p:spPr>
          <a:xfrm>
            <a:off x="1600200" y="3822192"/>
            <a:ext cx="3566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70" b="1" dirty="0">
                <a:solidFill>
                  <a:srgbClr val="18324A"/>
                </a:solidFill>
              </a:rPr>
              <a:t>Анализ изменений</a:t>
            </a:r>
            <a:endParaRPr lang="en-US" sz="1370" dirty="0"/>
          </a:p>
        </p:txBody>
      </p:sp>
      <p:sp>
        <p:nvSpPr>
          <p:cNvPr id="32" name="Shape 29"/>
          <p:cNvSpPr/>
          <p:nvPr/>
        </p:nvSpPr>
        <p:spPr>
          <a:xfrm>
            <a:off x="896112" y="4352544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3" name="Shape 30"/>
          <p:cNvSpPr/>
          <p:nvPr/>
        </p:nvSpPr>
        <p:spPr>
          <a:xfrm>
            <a:off x="868680" y="4315968"/>
            <a:ext cx="4800600" cy="438912"/>
          </a:xfrm>
          <a:prstGeom prst="roundRect">
            <a:avLst>
              <a:gd name="adj" fmla="val 16667"/>
            </a:avLst>
          </a:prstGeom>
          <a:solidFill>
            <a:srgbClr val="FFFDF8"/>
          </a:solidFill>
          <a:ln w="13970">
            <a:solidFill>
              <a:srgbClr val="E2D9CB"/>
            </a:solidFill>
            <a:prstDash val="solid"/>
          </a:ln>
        </p:spPr>
      </p:sp>
      <p:sp>
        <p:nvSpPr>
          <p:cNvPr id="34" name="Shape 31"/>
          <p:cNvSpPr/>
          <p:nvPr/>
        </p:nvSpPr>
        <p:spPr>
          <a:xfrm>
            <a:off x="1024128" y="4370832"/>
            <a:ext cx="438912" cy="438912"/>
          </a:xfrm>
          <a:prstGeom prst="ellipse">
            <a:avLst/>
          </a:prstGeom>
          <a:solidFill>
            <a:srgbClr val="0E7C7B"/>
          </a:solidFill>
          <a:ln w="12700">
            <a:solidFill>
              <a:srgbClr val="0E7C7B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1024128" y="4434840"/>
            <a:ext cx="4389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</a:rPr>
              <a:t>5</a:t>
            </a:r>
            <a:endParaRPr lang="en-US" sz="1500" dirty="0"/>
          </a:p>
        </p:txBody>
      </p:sp>
      <p:sp>
        <p:nvSpPr>
          <p:cNvPr id="36" name="Text 33"/>
          <p:cNvSpPr/>
          <p:nvPr/>
        </p:nvSpPr>
        <p:spPr>
          <a:xfrm>
            <a:off x="1600200" y="4416552"/>
            <a:ext cx="3566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70" b="1" dirty="0">
                <a:solidFill>
                  <a:srgbClr val="18324A"/>
                </a:solidFill>
              </a:rPr>
              <a:t>Вывод</a:t>
            </a:r>
            <a:endParaRPr lang="en-US" sz="1370" dirty="0"/>
          </a:p>
        </p:txBody>
      </p:sp>
      <p:sp>
        <p:nvSpPr>
          <p:cNvPr id="37" name="Shape 34"/>
          <p:cNvSpPr/>
          <p:nvPr/>
        </p:nvSpPr>
        <p:spPr>
          <a:xfrm>
            <a:off x="1124712" y="5660136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C7BFAF">
              <a:alpha val="18000"/>
            </a:srgbClr>
          </a:solidFill>
          <a:ln w="12700">
            <a:solidFill>
              <a:srgbClr val="C7BFAF">
                <a:alpha val="0"/>
              </a:srgbClr>
            </a:solidFill>
            <a:prstDash val="solid"/>
          </a:ln>
        </p:spPr>
      </p:sp>
      <p:sp>
        <p:nvSpPr>
          <p:cNvPr id="38" name="Shape 35"/>
          <p:cNvSpPr/>
          <p:nvPr/>
        </p:nvSpPr>
        <p:spPr>
          <a:xfrm>
            <a:off x="1097280" y="5623560"/>
            <a:ext cx="9692640" cy="603504"/>
          </a:xfrm>
          <a:prstGeom prst="roundRect">
            <a:avLst>
              <a:gd name="adj" fmla="val 12121"/>
            </a:avLst>
          </a:prstGeom>
          <a:solidFill>
            <a:srgbClr val="FFF8E8"/>
          </a:solidFill>
          <a:ln w="13970">
            <a:solidFill>
              <a:srgbClr val="D99A28"/>
            </a:solidFill>
            <a:prstDash val="solid"/>
          </a:ln>
        </p:spPr>
      </p:sp>
      <p:sp>
        <p:nvSpPr>
          <p:cNvPr id="39" name="Shape 36"/>
          <p:cNvSpPr/>
          <p:nvPr/>
        </p:nvSpPr>
        <p:spPr>
          <a:xfrm>
            <a:off x="1316736" y="5678424"/>
            <a:ext cx="530352" cy="530352"/>
          </a:xfrm>
          <a:prstGeom prst="ellipse">
            <a:avLst/>
          </a:prstGeom>
          <a:solidFill>
            <a:srgbClr val="FFFFFF">
              <a:alpha val="92000"/>
            </a:srgbClr>
          </a:solidFill>
          <a:ln w="17780">
            <a:solidFill>
              <a:srgbClr val="D99A28"/>
            </a:solidFill>
            <a:prstDash val="solid"/>
          </a:ln>
        </p:spPr>
      </p:sp>
      <p:sp>
        <p:nvSpPr>
          <p:cNvPr id="40" name="Text 37"/>
          <p:cNvSpPr/>
          <p:nvPr/>
        </p:nvSpPr>
        <p:spPr>
          <a:xfrm>
            <a:off x="1335024" y="5760720"/>
            <a:ext cx="493776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99A28"/>
                </a:solidFill>
              </a:rPr>
              <a:t>!</a:t>
            </a:r>
            <a:endParaRPr lang="en-US" sz="1800" dirty="0"/>
          </a:p>
        </p:txBody>
      </p:sp>
      <p:sp>
        <p:nvSpPr>
          <p:cNvPr id="41" name="Text 38"/>
          <p:cNvSpPr/>
          <p:nvPr/>
        </p:nvSpPr>
        <p:spPr>
          <a:xfrm>
            <a:off x="1920240" y="5779008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US" sz="1550" b="1" dirty="0">
                <a:solidFill>
                  <a:srgbClr val="18324A"/>
                </a:solidFill>
              </a:rPr>
              <a:t>Результат: ученик проходит путь маленького исследователя — от предположения к выводу по данным.</a:t>
            </a:r>
            <a:endParaRPr lang="en-US" sz="15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773</Words>
  <Application>Microsoft Office PowerPoint</Application>
  <PresentationFormat>Произвольный</PresentationFormat>
  <Paragraphs>256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OpenAI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Рабочие листы и научное мышление</dc:title>
  <dc:subject>Рабочие листы как инструмент формирования научного мышления у младших школьников</dc:subject>
  <dc:creator>OpenAI</dc:creator>
  <cp:lastModifiedBy>К5</cp:lastModifiedBy>
  <cp:revision>5</cp:revision>
  <dcterms:created xsi:type="dcterms:W3CDTF">2026-05-11T05:38:45Z</dcterms:created>
  <dcterms:modified xsi:type="dcterms:W3CDTF">2026-05-12T04:23:14Z</dcterms:modified>
</cp:coreProperties>
</file>