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media/image2.JPG" ContentType="image/jpeg"/>
  <Override PartName="/ppt/notesSlides/notesSlide1.xml" ContentType="application/vnd.openxmlformats-officedocument.presentationml.notesSlide+xml"/>
  <Override PartName="/ppt/media/image3.JPG" ContentType="image/jpeg"/>
  <Override PartName="/ppt/notesSlides/notesSlide2.xml" ContentType="application/vnd.openxmlformats-officedocument.presentationml.notesSlide+xml"/>
  <Override PartName="/ppt/media/image7.jpg" ContentType="image/jpeg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7" r:id="rId2"/>
    <p:sldId id="258" r:id="rId3"/>
    <p:sldId id="259" r:id="rId4"/>
    <p:sldId id="263" r:id="rId5"/>
    <p:sldId id="264" r:id="rId6"/>
    <p:sldId id="261" r:id="rId7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81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792" y="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F280B7-2F6E-410D-A450-DF4BCCCC91DC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4F9256-0D14-4888-9A1D-82DF3ECFA1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85484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07000"/>
              </a:lnSpc>
              <a:spcAft>
                <a:spcPts val="675"/>
              </a:spcAft>
            </a:pPr>
            <a:r>
              <a:rPr lang="ru-RU" sz="12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нашей школе исследовательская деятельность проводится регулярно. Помогают учителям начальных классов коллеги из среднего звена с оборудованием  Точки Роста. 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0" dirty="0">
                <a:solidFill>
                  <a:schemeClr val="tx2">
                    <a:lumMod val="75000"/>
                  </a:schemeClr>
                </a:solidFill>
                <a:effectLst/>
                <a:latin typeface="YS Text"/>
              </a:rPr>
              <a:t>Хочу сегодня поделиться с вами, на примере одного урока, как я организовываю исследования на уроках окружающего мира.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4F9256-0D14-4888-9A1D-82DF3ECFA1D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81550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quote-cjk-patch"/>
              </a:rPr>
              <a:t>В начале занятия перед  учениками была поставлена «Проблемная ситуация» , ребятам предлагается посмотреть на две картинки и ответить на вопрос: Кому бы из ребят вы бы пожали руку? Почему?</a:t>
            </a: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quote-cjk-patch"/>
              </a:rPr>
              <a:t> 2.</a:t>
            </a: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0F1115"/>
                </a:solidFill>
                <a:effectLst/>
                <a:uLnTx/>
                <a:uFillTx/>
                <a:latin typeface="quote-cjk-patch"/>
              </a:rPr>
              <a:t>Давайте же посмотрим у кого руки грязнее? Как вы думаете? А если мальчик не помыл руки после туалета? А если помыл?(картинки №2) А как мы можем это проверить? (здесь на помощь приходит учитель биологии и предлагает провести эксперимент)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Задавая детям наводящие вопросы совместно с записью на доске формируем гипотезу. Ребятам выдаётся рабочий лист, где они фиксируют гипотезу. Затем учитель рассказывает про чаши Петри и о ходе эксперимента, предлагает чашу№1 оставить нетронутой (для чистоты эксперимента), в чашу№2  будут опускать пальчики дети которые тщательно помоют руки с мылом, чашу №3 дети которые руки не мыли. Обязательно в рабочем листе зафиксировали где какая чаша. Через неделю достали спрятанные чаши и сделали зарисовки в рабочем листе. После сформулировали  вывод, что руки необходимо тщательно мыть. И если грязи не видно- это не значит, что её нет. Завершили занятие составлением правил- когда и как нужно мыть руки и сделали интерактивную поделку «Моем руки».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4F9256-0D14-4888-9A1D-82DF3ECFA1D6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26593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4F9256-0D14-4888-9A1D-82DF3ECFA1D6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135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5/13/2026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5/13/2026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5/13/2026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73171" y="365759"/>
            <a:ext cx="11418828" cy="649223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17118" y="125984"/>
            <a:ext cx="11756136" cy="11275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37082" y="1354074"/>
            <a:ext cx="10476865" cy="4509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eg"/><Relationship Id="rId5" Type="http://schemas.openxmlformats.org/officeDocument/2006/relationships/image" Target="../media/image7.jp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pn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58196" y="341497"/>
            <a:ext cx="7512684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endParaRPr sz="2800" dirty="0"/>
          </a:p>
        </p:txBody>
      </p:sp>
      <p:grpSp>
        <p:nvGrpSpPr>
          <p:cNvPr id="4" name="object 4"/>
          <p:cNvGrpSpPr/>
          <p:nvPr/>
        </p:nvGrpSpPr>
        <p:grpSpPr>
          <a:xfrm>
            <a:off x="533399" y="981024"/>
            <a:ext cx="11125201" cy="5759450"/>
            <a:chOff x="371411" y="981024"/>
            <a:chExt cx="11309350" cy="5759450"/>
          </a:xfrm>
        </p:grpSpPr>
        <p:sp>
          <p:nvSpPr>
            <p:cNvPr id="5" name="object 5"/>
            <p:cNvSpPr/>
            <p:nvPr/>
          </p:nvSpPr>
          <p:spPr>
            <a:xfrm>
              <a:off x="10140188" y="1475994"/>
              <a:ext cx="591820" cy="512445"/>
            </a:xfrm>
            <a:custGeom>
              <a:avLst/>
              <a:gdLst/>
              <a:ahLst/>
              <a:cxnLst/>
              <a:rect l="l" t="t" r="r" b="b"/>
              <a:pathLst>
                <a:path w="591820" h="512444">
                  <a:moveTo>
                    <a:pt x="418845" y="0"/>
                  </a:moveTo>
                  <a:lnTo>
                    <a:pt x="172211" y="0"/>
                  </a:lnTo>
                  <a:lnTo>
                    <a:pt x="172211" y="49148"/>
                  </a:lnTo>
                  <a:lnTo>
                    <a:pt x="418845" y="49148"/>
                  </a:lnTo>
                  <a:lnTo>
                    <a:pt x="418845" y="0"/>
                  </a:lnTo>
                  <a:close/>
                </a:path>
                <a:path w="591820" h="512444">
                  <a:moveTo>
                    <a:pt x="98551" y="342010"/>
                  </a:moveTo>
                  <a:lnTo>
                    <a:pt x="49021" y="342010"/>
                  </a:lnTo>
                  <a:lnTo>
                    <a:pt x="49021" y="455167"/>
                  </a:lnTo>
                  <a:lnTo>
                    <a:pt x="52992" y="474458"/>
                  </a:lnTo>
                  <a:lnTo>
                    <a:pt x="63738" y="492998"/>
                  </a:lnTo>
                  <a:lnTo>
                    <a:pt x="79507" y="506942"/>
                  </a:lnTo>
                  <a:lnTo>
                    <a:pt x="98551" y="512444"/>
                  </a:lnTo>
                  <a:lnTo>
                    <a:pt x="493267" y="512444"/>
                  </a:lnTo>
                  <a:lnTo>
                    <a:pt x="512212" y="506942"/>
                  </a:lnTo>
                  <a:lnTo>
                    <a:pt x="527764" y="492998"/>
                  </a:lnTo>
                  <a:lnTo>
                    <a:pt x="538291" y="474458"/>
                  </a:lnTo>
                  <a:lnTo>
                    <a:pt x="540378" y="464057"/>
                  </a:lnTo>
                  <a:lnTo>
                    <a:pt x="98551" y="464057"/>
                  </a:lnTo>
                  <a:lnTo>
                    <a:pt x="98551" y="342010"/>
                  </a:lnTo>
                  <a:close/>
                </a:path>
                <a:path w="591820" h="512444">
                  <a:moveTo>
                    <a:pt x="542162" y="342010"/>
                  </a:moveTo>
                  <a:lnTo>
                    <a:pt x="493267" y="342010"/>
                  </a:lnTo>
                  <a:lnTo>
                    <a:pt x="493267" y="464057"/>
                  </a:lnTo>
                  <a:lnTo>
                    <a:pt x="540378" y="464057"/>
                  </a:lnTo>
                  <a:lnTo>
                    <a:pt x="542162" y="455167"/>
                  </a:lnTo>
                  <a:lnTo>
                    <a:pt x="542162" y="342010"/>
                  </a:lnTo>
                  <a:close/>
                </a:path>
                <a:path w="591820" h="512444">
                  <a:moveTo>
                    <a:pt x="221868" y="317500"/>
                  </a:moveTo>
                  <a:lnTo>
                    <a:pt x="172211" y="317500"/>
                  </a:lnTo>
                  <a:lnTo>
                    <a:pt x="172211" y="365886"/>
                  </a:lnTo>
                  <a:lnTo>
                    <a:pt x="221868" y="365886"/>
                  </a:lnTo>
                  <a:lnTo>
                    <a:pt x="221868" y="317500"/>
                  </a:lnTo>
                  <a:close/>
                </a:path>
                <a:path w="591820" h="512444">
                  <a:moveTo>
                    <a:pt x="418845" y="317500"/>
                  </a:moveTo>
                  <a:lnTo>
                    <a:pt x="369950" y="317500"/>
                  </a:lnTo>
                  <a:lnTo>
                    <a:pt x="369950" y="365886"/>
                  </a:lnTo>
                  <a:lnTo>
                    <a:pt x="418845" y="365886"/>
                  </a:lnTo>
                  <a:lnTo>
                    <a:pt x="418845" y="317500"/>
                  </a:lnTo>
                  <a:close/>
                </a:path>
                <a:path w="591820" h="512444">
                  <a:moveTo>
                    <a:pt x="591819" y="97535"/>
                  </a:moveTo>
                  <a:lnTo>
                    <a:pt x="0" y="97535"/>
                  </a:lnTo>
                  <a:lnTo>
                    <a:pt x="0" y="256158"/>
                  </a:lnTo>
                  <a:lnTo>
                    <a:pt x="3873" y="277262"/>
                  </a:lnTo>
                  <a:lnTo>
                    <a:pt x="14414" y="297068"/>
                  </a:lnTo>
                  <a:lnTo>
                    <a:pt x="30003" y="311755"/>
                  </a:lnTo>
                  <a:lnTo>
                    <a:pt x="49021" y="317500"/>
                  </a:lnTo>
                  <a:lnTo>
                    <a:pt x="542797" y="317500"/>
                  </a:lnTo>
                  <a:lnTo>
                    <a:pt x="577405" y="297068"/>
                  </a:lnTo>
                  <a:lnTo>
                    <a:pt x="49021" y="268477"/>
                  </a:lnTo>
                  <a:lnTo>
                    <a:pt x="49021" y="146557"/>
                  </a:lnTo>
                  <a:lnTo>
                    <a:pt x="591819" y="146557"/>
                  </a:lnTo>
                  <a:lnTo>
                    <a:pt x="591819" y="97535"/>
                  </a:lnTo>
                  <a:close/>
                </a:path>
                <a:path w="591820" h="512444">
                  <a:moveTo>
                    <a:pt x="221868" y="219455"/>
                  </a:moveTo>
                  <a:lnTo>
                    <a:pt x="172211" y="219455"/>
                  </a:lnTo>
                  <a:lnTo>
                    <a:pt x="172211" y="268477"/>
                  </a:lnTo>
                  <a:lnTo>
                    <a:pt x="221868" y="268477"/>
                  </a:lnTo>
                  <a:lnTo>
                    <a:pt x="221868" y="219455"/>
                  </a:lnTo>
                  <a:close/>
                </a:path>
                <a:path w="591820" h="512444">
                  <a:moveTo>
                    <a:pt x="418845" y="219455"/>
                  </a:moveTo>
                  <a:lnTo>
                    <a:pt x="369950" y="219455"/>
                  </a:lnTo>
                  <a:lnTo>
                    <a:pt x="369950" y="268477"/>
                  </a:lnTo>
                  <a:lnTo>
                    <a:pt x="418845" y="268477"/>
                  </a:lnTo>
                  <a:lnTo>
                    <a:pt x="418845" y="219455"/>
                  </a:lnTo>
                  <a:close/>
                </a:path>
                <a:path w="591820" h="512444">
                  <a:moveTo>
                    <a:pt x="591819" y="146557"/>
                  </a:moveTo>
                  <a:lnTo>
                    <a:pt x="542162" y="146557"/>
                  </a:lnTo>
                  <a:lnTo>
                    <a:pt x="542162" y="268477"/>
                  </a:lnTo>
                  <a:lnTo>
                    <a:pt x="589558" y="268477"/>
                  </a:lnTo>
                  <a:lnTo>
                    <a:pt x="591819" y="256158"/>
                  </a:lnTo>
                  <a:lnTo>
                    <a:pt x="591819" y="14655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96811" y="1006424"/>
              <a:ext cx="11258550" cy="5708650"/>
            </a:xfrm>
            <a:custGeom>
              <a:avLst/>
              <a:gdLst/>
              <a:ahLst/>
              <a:cxnLst/>
              <a:rect l="l" t="t" r="r" b="b"/>
              <a:pathLst>
                <a:path w="11258550" h="5708650">
                  <a:moveTo>
                    <a:pt x="0" y="5708269"/>
                  </a:moveTo>
                  <a:lnTo>
                    <a:pt x="11258423" y="5708269"/>
                  </a:lnTo>
                  <a:lnTo>
                    <a:pt x="11258423" y="0"/>
                  </a:lnTo>
                  <a:lnTo>
                    <a:pt x="0" y="0"/>
                  </a:lnTo>
                  <a:lnTo>
                    <a:pt x="0" y="5708269"/>
                  </a:lnTo>
                  <a:close/>
                </a:path>
              </a:pathLst>
            </a:custGeom>
            <a:ln w="50800">
              <a:solidFill>
                <a:srgbClr val="1281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7"/>
          <p:cNvSpPr txBox="1"/>
          <p:nvPr/>
        </p:nvSpPr>
        <p:spPr>
          <a:xfrm>
            <a:off x="685800" y="1382806"/>
            <a:ext cx="11075227" cy="316753"/>
          </a:xfrm>
          <a:prstGeom prst="rect">
            <a:avLst/>
          </a:prstGeom>
          <a:solidFill>
            <a:srgbClr val="B4C6E7">
              <a:alpha val="54116"/>
            </a:srgbClr>
          </a:solidFill>
        </p:spPr>
        <p:txBody>
          <a:bodyPr vert="horz" wrap="square" lIns="0" tIns="39370" rIns="0" bIns="0" rtlCol="0">
            <a:spAutoFit/>
          </a:bodyPr>
          <a:lstStyle/>
          <a:p>
            <a:pPr marL="1995805" marR="375920" indent="-1614170">
              <a:lnSpc>
                <a:spcPct val="100000"/>
              </a:lnSpc>
              <a:spcBef>
                <a:spcPts val="310"/>
              </a:spcBef>
            </a:pPr>
            <a:endParaRPr sz="1800" dirty="0">
              <a:latin typeface="Times New Roman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23139" y="1760493"/>
            <a:ext cx="6336471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Карнаухова Мария Михайловна</a:t>
            </a:r>
          </a:p>
          <a:p>
            <a:pPr algn="ctr">
              <a:lnSpc>
                <a:spcPct val="150000"/>
              </a:lnSpc>
            </a:pPr>
            <a:r>
              <a:rPr lang="ru-RU" sz="1600" dirty="0">
                <a:solidFill>
                  <a:srgbClr val="0F1115"/>
                </a:solidFill>
                <a:latin typeface="quote-cjk-patch"/>
              </a:rPr>
              <a:t>МКОУ «СОШ№31» п. Восток</a:t>
            </a:r>
          </a:p>
          <a:p>
            <a:pPr algn="ctr">
              <a:lnSpc>
                <a:spcPct val="150000"/>
              </a:lnSpc>
            </a:pPr>
            <a:endParaRPr lang="ru-RU" sz="1600" dirty="0">
              <a:solidFill>
                <a:srgbClr val="0F1115"/>
              </a:solidFill>
              <a:latin typeface="quote-cjk-patch"/>
            </a:endParaRPr>
          </a:p>
          <a:p>
            <a:pPr algn="ctr">
              <a:lnSpc>
                <a:spcPct val="150000"/>
              </a:lnSpc>
            </a:pPr>
            <a:r>
              <a:rPr lang="ru-RU" b="1" i="0" dirty="0">
                <a:solidFill>
                  <a:srgbClr val="0F1115"/>
                </a:solidFill>
                <a:effectLst/>
                <a:latin typeface="quote-cjk-patch"/>
              </a:rPr>
              <a:t>Тема итоговой работы:</a:t>
            </a:r>
            <a:r>
              <a:rPr lang="ru-RU" b="0" i="0" dirty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r>
              <a:rPr lang="ru-RU" i="1" dirty="0">
                <a:solidFill>
                  <a:srgbClr val="0F1115"/>
                </a:solidFill>
                <a:latin typeface="quote-cjk-patch"/>
              </a:rPr>
              <a:t>п</a:t>
            </a:r>
            <a:r>
              <a:rPr lang="ru-RU" b="0" i="1" dirty="0">
                <a:solidFill>
                  <a:srgbClr val="0F1115"/>
                </a:solidFill>
                <a:effectLst/>
                <a:latin typeface="quote-cjk-patch"/>
              </a:rPr>
              <a:t>очему нужно мыть руки </a:t>
            </a:r>
          </a:p>
          <a:p>
            <a:pPr algn="ctr">
              <a:lnSpc>
                <a:spcPct val="150000"/>
              </a:lnSpc>
            </a:pPr>
            <a:r>
              <a:rPr lang="ru-RU" b="0" i="1" dirty="0">
                <a:solidFill>
                  <a:srgbClr val="0F1115"/>
                </a:solidFill>
                <a:effectLst/>
                <a:latin typeface="quote-cjk-patch"/>
              </a:rPr>
              <a:t>и </a:t>
            </a:r>
            <a:r>
              <a:rPr lang="ru-RU" i="1" dirty="0">
                <a:solidFill>
                  <a:srgbClr val="0F1115"/>
                </a:solidFill>
                <a:latin typeface="quote-cjk-patch"/>
              </a:rPr>
              <a:t>чистить зубы: как организовать исследование</a:t>
            </a:r>
          </a:p>
          <a:p>
            <a:pPr algn="ctr">
              <a:lnSpc>
                <a:spcPct val="150000"/>
              </a:lnSpc>
            </a:pPr>
            <a:r>
              <a:rPr lang="ru-RU" i="1" dirty="0">
                <a:solidFill>
                  <a:srgbClr val="0F1115"/>
                </a:solidFill>
                <a:latin typeface="quote-cjk-patch"/>
              </a:rPr>
              <a:t> в лаборатории «Точка роста».</a:t>
            </a:r>
            <a:endParaRPr lang="ru-RU" b="0" i="1" dirty="0">
              <a:solidFill>
                <a:srgbClr val="0F1115"/>
              </a:solidFill>
              <a:effectLst/>
              <a:latin typeface="quote-cjk-patch"/>
            </a:endParaRPr>
          </a:p>
          <a:p>
            <a:pPr algn="l">
              <a:lnSpc>
                <a:spcPct val="150000"/>
              </a:lnSpc>
            </a:pPr>
            <a:endParaRPr lang="ru-RU" b="0" i="0" dirty="0">
              <a:solidFill>
                <a:srgbClr val="0F1115"/>
              </a:solidFill>
              <a:effectLst/>
              <a:latin typeface="quote-cjk-patch"/>
            </a:endParaRPr>
          </a:p>
          <a:p>
            <a:pPr algn="ctr">
              <a:lnSpc>
                <a:spcPct val="150000"/>
              </a:lnSpc>
            </a:pPr>
            <a:r>
              <a:rPr lang="ru-RU" sz="1400" b="1" i="0" dirty="0">
                <a:solidFill>
                  <a:srgbClr val="0F1115"/>
                </a:solidFill>
                <a:effectLst/>
                <a:latin typeface="quote-cjk-patch"/>
              </a:rPr>
              <a:t>ДПП ПК «Формирование научного мышления и познавательной активности средствами учебных предметов естественно-научной направленности в начальной школе»</a:t>
            </a:r>
            <a:endParaRPr lang="ru-RU" sz="1400" b="0" i="0" dirty="0">
              <a:solidFill>
                <a:srgbClr val="0F1115"/>
              </a:solidFill>
              <a:effectLst/>
              <a:latin typeface="quote-cjk-patch"/>
            </a:endParaRPr>
          </a:p>
          <a:p>
            <a:pPr algn="ctr">
              <a:lnSpc>
                <a:spcPct val="150000"/>
              </a:lnSpc>
            </a:pPr>
            <a:r>
              <a:rPr lang="ru-RU" sz="1400" b="1" i="0" dirty="0">
                <a:solidFill>
                  <a:srgbClr val="0F1115"/>
                </a:solidFill>
                <a:effectLst/>
                <a:latin typeface="quote-cjk-patch"/>
              </a:rPr>
              <a:t> 15 мая 2026 года, г. Владивосток</a:t>
            </a:r>
            <a:endParaRPr lang="ru-RU" sz="1400" b="0" i="0" dirty="0">
              <a:solidFill>
                <a:srgbClr val="0F1115"/>
              </a:solidFill>
              <a:effectLst/>
              <a:latin typeface="quote-cjk-patch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59C97E8-9B00-4015-864E-740CDD67A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2086" y="2279719"/>
            <a:ext cx="4331527" cy="442832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D11E593-E0CF-4D8A-8D3C-21A81DE61E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057400"/>
            <a:ext cx="7086600" cy="46255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28600" y="1196397"/>
            <a:ext cx="12761058" cy="553998"/>
          </a:xfrm>
        </p:spPr>
        <p:txBody>
          <a:bodyPr/>
          <a:lstStyle/>
          <a:p>
            <a:pPr algn="ctr"/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Раскройте в   ребёнке жажду   знаний — и он откроет</a:t>
            </a:r>
            <a:endParaRPr lang="ru-RU" sz="3200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71CFB5DB-86FA-4509-A5F1-5E4EF719F971}"/>
              </a:ext>
            </a:extLst>
          </p:cNvPr>
          <p:cNvSpPr txBox="1">
            <a:spLocks/>
          </p:cNvSpPr>
          <p:nvPr/>
        </p:nvSpPr>
        <p:spPr>
          <a:xfrm>
            <a:off x="7690338" y="3196815"/>
            <a:ext cx="4038600" cy="12003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pPr algn="ctr"/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5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целый мир!</a:t>
            </a:r>
            <a:br>
              <a:rPr lang="ru-RU" dirty="0">
                <a:solidFill>
                  <a:srgbClr val="1281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008063F-0FFF-491D-9C17-0B2EB8860C7E}"/>
              </a:ext>
            </a:extLst>
          </p:cNvPr>
          <p:cNvSpPr txBox="1">
            <a:spLocks/>
          </p:cNvSpPr>
          <p:nvPr/>
        </p:nvSpPr>
        <p:spPr>
          <a:xfrm>
            <a:off x="7475806" y="1809332"/>
            <a:ext cx="4114800" cy="24622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pPr algn="ctr"/>
            <a:r>
              <a:rPr lang="ru-RU" sz="8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для себя </a:t>
            </a:r>
            <a:endParaRPr lang="ru-RU" sz="7200" dirty="0">
              <a:solidFill>
                <a:srgbClr val="00B050"/>
              </a:solidFill>
            </a:endParaRPr>
          </a:p>
        </p:txBody>
      </p:sp>
      <p:pic>
        <p:nvPicPr>
          <p:cNvPr id="8" name="Объект 12">
            <a:extLst>
              <a:ext uri="{FF2B5EF4-FFF2-40B4-BE49-F238E27FC236}">
                <a16:creationId xmlns:a16="http://schemas.microsoft.com/office/drawing/2014/main" id="{54579AD0-B36C-461C-BD7E-8A70D30ABC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7196" y="4271545"/>
            <a:ext cx="3004883" cy="2000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1128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57600" y="228600"/>
            <a:ext cx="8129196" cy="492443"/>
          </a:xfrm>
        </p:spPr>
        <p:txBody>
          <a:bodyPr/>
          <a:lstStyle/>
          <a:p>
            <a:pPr algn="ctr"/>
            <a:r>
              <a:rPr lang="ru-RU" sz="3200" dirty="0"/>
              <a:t>Тема: «Зачем мыть руки и чистить зубы?»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41439" y="914400"/>
            <a:ext cx="1150912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0" dirty="0">
                <a:solidFill>
                  <a:srgbClr val="0F1115"/>
                </a:solidFill>
                <a:effectLst/>
                <a:latin typeface="quote-cjk-patch"/>
              </a:rPr>
              <a:t>Для </a:t>
            </a:r>
            <a:r>
              <a:rPr lang="ru-RU" sz="2400" b="0" i="0" dirty="0">
                <a:solidFill>
                  <a:srgbClr val="0F1115"/>
                </a:solidFill>
                <a:effectLst/>
                <a:latin typeface="quote-cjk-patch"/>
              </a:rPr>
              <a:t> учащиеся 7-8 лет/учеников первого общеобразовательного класса/</a:t>
            </a:r>
          </a:p>
          <a:p>
            <a:pPr algn="l"/>
            <a:r>
              <a:rPr lang="ru-RU" sz="2800" b="1" i="0" dirty="0">
                <a:solidFill>
                  <a:srgbClr val="0F1115"/>
                </a:solidFill>
                <a:effectLst/>
                <a:latin typeface="quote-cjk-patch"/>
              </a:rPr>
              <a:t>Цель (педагогическая):</a:t>
            </a:r>
            <a:r>
              <a:rPr lang="ru-RU" sz="2800" b="0" i="0" dirty="0">
                <a:solidFill>
                  <a:srgbClr val="0F1115"/>
                </a:solidFill>
                <a:effectLst/>
                <a:latin typeface="quote-cjk-patch"/>
              </a:rPr>
              <a:t> Создать условия для формирования у учащихся навыков  постановки гипотез, сбор эмпирических данных, анализа информации через учебное исследование.</a:t>
            </a:r>
          </a:p>
          <a:p>
            <a:pPr algn="just"/>
            <a:r>
              <a:rPr lang="ru-RU" sz="2800" b="0" i="0" dirty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r>
              <a:rPr lang="ru-RU" sz="2800" b="0" i="0" u="sng" dirty="0">
                <a:solidFill>
                  <a:srgbClr val="0F1115"/>
                </a:solidFill>
                <a:effectLst/>
                <a:latin typeface="quote-cjk-patch"/>
              </a:rPr>
              <a:t>Тема учебного исследования</a:t>
            </a:r>
            <a:r>
              <a:rPr lang="ru-RU" sz="2800" b="0" i="0" dirty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r>
              <a:rPr lang="ru-RU" sz="2800" b="0" i="1" dirty="0">
                <a:solidFill>
                  <a:srgbClr val="0F1115"/>
                </a:solidFill>
                <a:effectLst/>
                <a:latin typeface="quote-cjk-patch"/>
              </a:rPr>
              <a:t>«Влияние мыла на чистоту рук»,</a:t>
            </a:r>
            <a:r>
              <a:rPr lang="ru-RU" sz="2800" b="0" i="0" dirty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r>
              <a:rPr lang="ru-RU" sz="2800" dirty="0">
                <a:solidFill>
                  <a:srgbClr val="0F1115"/>
                </a:solidFill>
                <a:latin typeface="quote-cjk-patch"/>
              </a:rPr>
              <a:t> «Влияние зубной пасты на эмаль зубов», «Защищает ли зубы жевательная резинка»</a:t>
            </a:r>
            <a:endParaRPr lang="ru-RU" sz="2800" b="0" i="0" dirty="0">
              <a:solidFill>
                <a:srgbClr val="0F1115"/>
              </a:solidFill>
              <a:effectLst/>
              <a:latin typeface="quote-cjk-patch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2800" b="0" i="1" dirty="0">
                <a:solidFill>
                  <a:srgbClr val="0F1115"/>
                </a:solidFill>
                <a:effectLst/>
                <a:latin typeface="quote-cjk-patch"/>
              </a:rPr>
              <a:t>Длительность:</a:t>
            </a:r>
            <a:r>
              <a:rPr lang="ru-RU" sz="2800" b="0" i="0" dirty="0">
                <a:solidFill>
                  <a:srgbClr val="0F1115"/>
                </a:solidFill>
                <a:effectLst/>
                <a:latin typeface="quote-cjk-patch"/>
              </a:rPr>
              <a:t> 2 урока (через 1 неделю)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2800" b="0" i="1" dirty="0">
                <a:solidFill>
                  <a:srgbClr val="0F1115"/>
                </a:solidFill>
                <a:effectLst/>
                <a:latin typeface="quote-cjk-patch"/>
              </a:rPr>
              <a:t>Форма:</a:t>
            </a:r>
            <a:r>
              <a:rPr lang="ru-RU" sz="2800" b="0" i="0" dirty="0">
                <a:solidFill>
                  <a:srgbClr val="0F1115"/>
                </a:solidFill>
                <a:effectLst/>
                <a:latin typeface="quote-cjk-patch"/>
              </a:rPr>
              <a:t> эксперимент.</a:t>
            </a:r>
          </a:p>
          <a:p>
            <a:pPr algn="just"/>
            <a:r>
              <a:rPr lang="ru-RU" sz="2800" b="1" i="0" dirty="0">
                <a:solidFill>
                  <a:srgbClr val="0F1115"/>
                </a:solidFill>
                <a:effectLst/>
                <a:latin typeface="quote-cjk-patch"/>
              </a:rPr>
              <a:t>Актуальность: </a:t>
            </a:r>
            <a:r>
              <a:rPr lang="ru-RU" sz="2800" dirty="0">
                <a:solidFill>
                  <a:srgbClr val="0F1115"/>
                </a:solidFill>
                <a:latin typeface="quote-cjk-patch"/>
              </a:rPr>
              <a:t>данный эксперимент помогает заинтересовать ребят на уроке и продемонстрировать что будет если не мыть руки и не чистить зубы. Ведь у детей </a:t>
            </a:r>
            <a:r>
              <a:rPr lang="ru-RU" sz="2800" dirty="0">
                <a:solidFill>
                  <a:srgbClr val="000000"/>
                </a:solidFill>
                <a:latin typeface="YS Text"/>
              </a:rPr>
              <a:t>работает логика «не видно грязи — значит, мыть не надо».</a:t>
            </a:r>
            <a:endParaRPr lang="ru-RU" sz="2800" i="0" dirty="0">
              <a:solidFill>
                <a:srgbClr val="0F1115"/>
              </a:solidFill>
              <a:effectLst/>
              <a:latin typeface="quote-cjk-patch"/>
            </a:endParaRPr>
          </a:p>
        </p:txBody>
      </p:sp>
    </p:spTree>
    <p:extLst>
      <p:ext uri="{BB962C8B-B14F-4D97-AF65-F5344CB8AC3E}">
        <p14:creationId xmlns:p14="http://schemas.microsoft.com/office/powerpoint/2010/main" val="42857400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274F387-0EF3-4DEE-AAA4-61CE4B7875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802" y="820943"/>
            <a:ext cx="1216824" cy="136910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75A1D0A-1F2C-4456-83DB-809F351DEBD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686" y="942194"/>
            <a:ext cx="1101274" cy="1396823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BF1021-83C6-4D24-8D21-E7AE41C5E0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7536" y="103415"/>
            <a:ext cx="5181600" cy="984885"/>
          </a:xfrm>
        </p:spPr>
        <p:txBody>
          <a:bodyPr/>
          <a:lstStyle/>
          <a:p>
            <a:r>
              <a:rPr lang="ru-RU" sz="4000" u="sng" dirty="0">
                <a:solidFill>
                  <a:srgbClr val="12818A"/>
                </a:solidFill>
              </a:rPr>
              <a:t>Приёмы и техники</a:t>
            </a:r>
            <a:br>
              <a:rPr lang="ru-RU" dirty="0"/>
            </a:br>
            <a:endParaRPr lang="ru-RU"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B97E64B3-9EB4-48C6-8A06-15C08234E805}"/>
              </a:ext>
            </a:extLst>
          </p:cNvPr>
          <p:cNvSpPr txBox="1">
            <a:spLocks/>
          </p:cNvSpPr>
          <p:nvPr/>
        </p:nvSpPr>
        <p:spPr>
          <a:xfrm>
            <a:off x="581629" y="989179"/>
            <a:ext cx="396113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r>
              <a:rPr lang="ru-RU" sz="3600" dirty="0"/>
              <a:t>1.</a:t>
            </a:r>
            <a:br>
              <a:rPr lang="ru-RU" sz="3600" dirty="0"/>
            </a:br>
            <a:endParaRPr lang="ru-RU" sz="3600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D4A55EE-68FC-4194-8F9E-36724285093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6196" y="355657"/>
            <a:ext cx="3095447" cy="218240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95E51DD-B014-4A76-9BFC-8F74898B7BD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0050" y="942194"/>
            <a:ext cx="1078071" cy="136739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036C6E3-FC87-47B8-8B25-719780A2CC2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275" y="978356"/>
            <a:ext cx="1472328" cy="1465146"/>
          </a:xfrm>
          <a:prstGeom prst="rect">
            <a:avLst/>
          </a:prstGeom>
        </p:spPr>
      </p:pic>
      <p:sp>
        <p:nvSpPr>
          <p:cNvPr id="14" name="Заголовок 1">
            <a:extLst>
              <a:ext uri="{FF2B5EF4-FFF2-40B4-BE49-F238E27FC236}">
                <a16:creationId xmlns:a16="http://schemas.microsoft.com/office/drawing/2014/main" id="{D0F20344-B6BA-49BA-8C7B-E81F2EAD6010}"/>
              </a:ext>
            </a:extLst>
          </p:cNvPr>
          <p:cNvSpPr txBox="1">
            <a:spLocks/>
          </p:cNvSpPr>
          <p:nvPr/>
        </p:nvSpPr>
        <p:spPr>
          <a:xfrm>
            <a:off x="4808068" y="1031805"/>
            <a:ext cx="396113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r>
              <a:rPr lang="ru-RU" sz="3600" dirty="0"/>
              <a:t>2.</a:t>
            </a:r>
            <a:br>
              <a:rPr lang="ru-RU" sz="3600" dirty="0"/>
            </a:br>
            <a:endParaRPr lang="ru-RU" sz="3600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8ADFB0A-4556-4DA6-93D2-059169EB330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085" y="3429000"/>
            <a:ext cx="4100977" cy="3075734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4261F5C9-A86C-46AD-A3F0-7C517071935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67" b="9341"/>
          <a:stretch/>
        </p:blipFill>
        <p:spPr>
          <a:xfrm>
            <a:off x="4861460" y="4131504"/>
            <a:ext cx="2601442" cy="2625426"/>
          </a:xfrm>
          <a:prstGeom prst="rect">
            <a:avLst/>
          </a:prstGeom>
        </p:spPr>
      </p:pic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9280B9D1-A20D-4EB8-9082-01832C9B568C}"/>
              </a:ext>
            </a:extLst>
          </p:cNvPr>
          <p:cNvSpPr txBox="1">
            <a:spLocks/>
          </p:cNvSpPr>
          <p:nvPr/>
        </p:nvSpPr>
        <p:spPr>
          <a:xfrm>
            <a:off x="1150587" y="2576580"/>
            <a:ext cx="4220007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pPr algn="ctr"/>
            <a:r>
              <a:rPr lang="ru-RU" dirty="0">
                <a:solidFill>
                  <a:srgbClr val="12818A"/>
                </a:solidFill>
              </a:rPr>
              <a:t>Приём: столкновение противоречий и мнений</a:t>
            </a:r>
            <a:br>
              <a:rPr lang="ru-RU" dirty="0"/>
            </a:br>
            <a:endParaRPr lang="ru-RU" dirty="0"/>
          </a:p>
        </p:txBody>
      </p:sp>
      <p:sp>
        <p:nvSpPr>
          <p:cNvPr id="19" name="Заголовок 1">
            <a:extLst>
              <a:ext uri="{FF2B5EF4-FFF2-40B4-BE49-F238E27FC236}">
                <a16:creationId xmlns:a16="http://schemas.microsoft.com/office/drawing/2014/main" id="{09B08495-1C6E-4FCE-A8BA-8F2A73EEEA55}"/>
              </a:ext>
            </a:extLst>
          </p:cNvPr>
          <p:cNvSpPr txBox="1">
            <a:spLocks/>
          </p:cNvSpPr>
          <p:nvPr/>
        </p:nvSpPr>
        <p:spPr>
          <a:xfrm>
            <a:off x="6492785" y="2630655"/>
            <a:ext cx="5340545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pPr algn="just"/>
            <a:r>
              <a:rPr lang="ru-RU" dirty="0">
                <a:solidFill>
                  <a:srgbClr val="12818A"/>
                </a:solidFill>
              </a:rPr>
              <a:t>составляем гипотезу по ключевым словам</a:t>
            </a:r>
            <a:br>
              <a:rPr lang="ru-RU" dirty="0"/>
            </a:br>
            <a:endParaRPr lang="ru-RU" dirty="0"/>
          </a:p>
        </p:txBody>
      </p:sp>
      <p:sp>
        <p:nvSpPr>
          <p:cNvPr id="3" name="Стрелка: вправо 2">
            <a:extLst>
              <a:ext uri="{FF2B5EF4-FFF2-40B4-BE49-F238E27FC236}">
                <a16:creationId xmlns:a16="http://schemas.microsoft.com/office/drawing/2014/main" id="{529D7502-52F8-4669-B503-D0AD42795566}"/>
              </a:ext>
            </a:extLst>
          </p:cNvPr>
          <p:cNvSpPr/>
          <p:nvPr/>
        </p:nvSpPr>
        <p:spPr>
          <a:xfrm>
            <a:off x="5370594" y="2699334"/>
            <a:ext cx="987721" cy="36189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Объект 8">
            <a:extLst>
              <a:ext uri="{FF2B5EF4-FFF2-40B4-BE49-F238E27FC236}">
                <a16:creationId xmlns:a16="http://schemas.microsoft.com/office/drawing/2014/main" id="{6C62E119-529B-444A-8B1B-9F9F7601AF32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17" b="20380"/>
          <a:stretch/>
        </p:blipFill>
        <p:spPr>
          <a:xfrm>
            <a:off x="8229600" y="4235970"/>
            <a:ext cx="3323809" cy="2424316"/>
          </a:xfrm>
          <a:prstGeom prst="rect">
            <a:avLst/>
          </a:prstGeom>
        </p:spPr>
      </p:pic>
      <p:sp>
        <p:nvSpPr>
          <p:cNvPr id="22" name="Заголовок 1">
            <a:extLst>
              <a:ext uri="{FF2B5EF4-FFF2-40B4-BE49-F238E27FC236}">
                <a16:creationId xmlns:a16="http://schemas.microsoft.com/office/drawing/2014/main" id="{B63E9D6F-FA41-4B65-8135-2CD3F8E098AC}"/>
              </a:ext>
            </a:extLst>
          </p:cNvPr>
          <p:cNvSpPr txBox="1">
            <a:spLocks/>
          </p:cNvSpPr>
          <p:nvPr/>
        </p:nvSpPr>
        <p:spPr>
          <a:xfrm>
            <a:off x="4842410" y="3630501"/>
            <a:ext cx="5340545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pPr algn="ctr"/>
            <a:r>
              <a:rPr lang="ru-RU" sz="3200" dirty="0">
                <a:solidFill>
                  <a:srgbClr val="12818A"/>
                </a:solidFill>
              </a:rPr>
              <a:t>проводим</a:t>
            </a:r>
            <a:r>
              <a:rPr lang="ru-RU" dirty="0">
                <a:solidFill>
                  <a:srgbClr val="12818A"/>
                </a:solidFill>
              </a:rPr>
              <a:t> </a:t>
            </a:r>
            <a:r>
              <a:rPr lang="ru-RU" sz="3200" dirty="0">
                <a:solidFill>
                  <a:srgbClr val="12818A"/>
                </a:solidFill>
              </a:rPr>
              <a:t>эксперимент</a:t>
            </a:r>
            <a:r>
              <a:rPr lang="ru-RU" dirty="0">
                <a:solidFill>
                  <a:srgbClr val="12818A"/>
                </a:solidFill>
              </a:rPr>
              <a:t> </a:t>
            </a:r>
          </a:p>
        </p:txBody>
      </p:sp>
      <p:sp>
        <p:nvSpPr>
          <p:cNvPr id="5" name="Стрелка: изогнутая влево 4">
            <a:extLst>
              <a:ext uri="{FF2B5EF4-FFF2-40B4-BE49-F238E27FC236}">
                <a16:creationId xmlns:a16="http://schemas.microsoft.com/office/drawing/2014/main" id="{82566E4A-3AE4-44AD-8E39-91ADEC6B6A83}"/>
              </a:ext>
            </a:extLst>
          </p:cNvPr>
          <p:cNvSpPr/>
          <p:nvPr/>
        </p:nvSpPr>
        <p:spPr>
          <a:xfrm>
            <a:off x="10083393" y="3076503"/>
            <a:ext cx="1029747" cy="1107996"/>
          </a:xfrm>
          <a:prstGeom prst="curved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4447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6386AB-A7CA-4CAF-A736-5A28CDB9CB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2199" y="309186"/>
            <a:ext cx="4550700" cy="984885"/>
          </a:xfrm>
        </p:spPr>
        <p:txBody>
          <a:bodyPr/>
          <a:lstStyle/>
          <a:p>
            <a:r>
              <a:rPr lang="ru-RU" sz="3200" dirty="0">
                <a:solidFill>
                  <a:srgbClr val="12818A"/>
                </a:solidFill>
              </a:rPr>
              <a:t>Формы организации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EAA599F-9A83-4ADB-B33A-221D26D0CD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3992" y="5583666"/>
            <a:ext cx="1355432" cy="119903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F386A3D-B62E-4794-92BE-19838B0F5A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4416" y="5583666"/>
            <a:ext cx="1669867" cy="1112973"/>
          </a:xfrm>
          <a:prstGeom prst="ellipse">
            <a:avLst/>
          </a:prstGeom>
        </p:spPr>
      </p:pic>
      <p:pic>
        <p:nvPicPr>
          <p:cNvPr id="6" name="Объект 12">
            <a:extLst>
              <a:ext uri="{FF2B5EF4-FFF2-40B4-BE49-F238E27FC236}">
                <a16:creationId xmlns:a16="http://schemas.microsoft.com/office/drawing/2014/main" id="{C754879E-FB1B-49F5-811B-21647FDAE26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9225" y="6121374"/>
            <a:ext cx="1355433" cy="60181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AB14DD0-E736-4678-9BD4-031EABC1BD1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79" y="5265407"/>
            <a:ext cx="1997395" cy="131737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AA84B12-56C7-4EEE-8F1C-6D70565A22D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2816" y="5667130"/>
            <a:ext cx="1378662" cy="97489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526E41A-65B7-4BFF-9D22-D7F88D8466F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5291" y="5270971"/>
            <a:ext cx="1872026" cy="1311805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BB69713-E5E3-4D99-9034-23CE0B4DB3F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8" r="17778" b="4568"/>
          <a:stretch/>
        </p:blipFill>
        <p:spPr>
          <a:xfrm rot="5400000">
            <a:off x="4914082" y="5456948"/>
            <a:ext cx="1373459" cy="990377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38E73F7-E4FD-4095-B25F-B027F0EA222C}"/>
              </a:ext>
            </a:extLst>
          </p:cNvPr>
          <p:cNvSpPr/>
          <p:nvPr/>
        </p:nvSpPr>
        <p:spPr>
          <a:xfrm>
            <a:off x="0" y="983181"/>
            <a:ext cx="11963400" cy="3174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400" b="1" dirty="0">
                <a:solidFill>
                  <a:srgbClr val="0F1115"/>
                </a:solidFill>
                <a:latin typeface="quote-cjk-patch"/>
              </a:rPr>
              <a:t>      Формы работы на этапах исследования:</a:t>
            </a:r>
            <a:endParaRPr lang="ru-RU" sz="2400" dirty="0">
              <a:solidFill>
                <a:srgbClr val="0F1115"/>
              </a:solidFill>
              <a:latin typeface="quote-cjk-patch"/>
            </a:endParaRPr>
          </a:p>
          <a:p>
            <a:pPr marL="742950" marR="0" lvl="1" indent="-285750" algn="l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2400" i="1" dirty="0">
                <a:solidFill>
                  <a:srgbClr val="0F1115"/>
                </a:solidFill>
                <a:latin typeface="quote-cjk-patch"/>
              </a:rPr>
              <a:t>Постановка проблемы:</a:t>
            </a:r>
            <a:r>
              <a:rPr lang="ru-RU" sz="2400" dirty="0">
                <a:solidFill>
                  <a:srgbClr val="0F1115"/>
                </a:solidFill>
                <a:latin typeface="quote-cjk-patch"/>
              </a:rPr>
              <a:t> Фронтальный мозговой штурм.</a:t>
            </a:r>
          </a:p>
          <a:p>
            <a:pPr marL="742950" marR="0" lvl="1" indent="-285750" algn="l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2400" i="1" dirty="0">
                <a:solidFill>
                  <a:srgbClr val="0F1115"/>
                </a:solidFill>
                <a:latin typeface="quote-cjk-patch"/>
              </a:rPr>
              <a:t>Выдвижение гипотез: совместно с учителем с записью на доске и рабочих листах</a:t>
            </a:r>
            <a:endParaRPr lang="ru-RU" sz="2400" dirty="0">
              <a:solidFill>
                <a:srgbClr val="0F1115"/>
              </a:solidFill>
              <a:latin typeface="quote-cjk-patch"/>
            </a:endParaRPr>
          </a:p>
          <a:p>
            <a:pPr marL="742950" marR="0" lvl="1" indent="-285750" algn="l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2400" i="1" dirty="0">
                <a:solidFill>
                  <a:srgbClr val="0F1115"/>
                </a:solidFill>
                <a:latin typeface="quote-cjk-patch"/>
              </a:rPr>
              <a:t>Сбор и анализ данных:</a:t>
            </a:r>
            <a:r>
              <a:rPr lang="ru-RU" sz="2400" dirty="0">
                <a:solidFill>
                  <a:srgbClr val="0F1115"/>
                </a:solidFill>
                <a:latin typeface="quote-cjk-patch"/>
              </a:rPr>
              <a:t> рабочие листы</a:t>
            </a:r>
          </a:p>
          <a:p>
            <a:pPr marL="742950" marR="0" lvl="1" indent="-285750" algn="l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2400" i="1" dirty="0">
                <a:solidFill>
                  <a:srgbClr val="0F1115"/>
                </a:solidFill>
                <a:latin typeface="quote-cjk-patch"/>
              </a:rPr>
              <a:t>Представление результата:</a:t>
            </a:r>
            <a:r>
              <a:rPr lang="ru-RU" sz="2400" dirty="0">
                <a:solidFill>
                  <a:srgbClr val="0F1115"/>
                </a:solidFill>
                <a:latin typeface="quote-cjk-patch"/>
              </a:rPr>
              <a:t> совместное составление выводов с записью на доске и рабочих листах.</a:t>
            </a:r>
          </a:p>
        </p:txBody>
      </p: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4A2D4B8C-7C0B-40BD-88CC-4422E4CC6AEA}"/>
              </a:ext>
            </a:extLst>
          </p:cNvPr>
          <p:cNvSpPr txBox="1">
            <a:spLocks/>
          </p:cNvSpPr>
          <p:nvPr/>
        </p:nvSpPr>
        <p:spPr>
          <a:xfrm>
            <a:off x="762000" y="4705960"/>
            <a:ext cx="2794333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pPr algn="ctr"/>
            <a:r>
              <a:rPr lang="ru-RU" dirty="0">
                <a:solidFill>
                  <a:srgbClr val="12818A"/>
                </a:solidFill>
              </a:rPr>
              <a:t>Рабочие листы</a:t>
            </a:r>
          </a:p>
        </p:txBody>
      </p:sp>
      <p:sp>
        <p:nvSpPr>
          <p:cNvPr id="18" name="Заголовок 1">
            <a:extLst>
              <a:ext uri="{FF2B5EF4-FFF2-40B4-BE49-F238E27FC236}">
                <a16:creationId xmlns:a16="http://schemas.microsoft.com/office/drawing/2014/main" id="{EEF0B93C-EA37-4B9D-8C01-6EC83994A86F}"/>
              </a:ext>
            </a:extLst>
          </p:cNvPr>
          <p:cNvSpPr txBox="1">
            <a:spLocks/>
          </p:cNvSpPr>
          <p:nvPr/>
        </p:nvSpPr>
        <p:spPr>
          <a:xfrm>
            <a:off x="4698833" y="4741446"/>
            <a:ext cx="2794333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pPr algn="ctr"/>
            <a:r>
              <a:rPr lang="ru-RU" dirty="0">
                <a:solidFill>
                  <a:srgbClr val="12818A"/>
                </a:solidFill>
              </a:rPr>
              <a:t>Шаблоны </a:t>
            </a:r>
          </a:p>
        </p:txBody>
      </p:sp>
      <p:sp>
        <p:nvSpPr>
          <p:cNvPr id="19" name="Заголовок 1">
            <a:extLst>
              <a:ext uri="{FF2B5EF4-FFF2-40B4-BE49-F238E27FC236}">
                <a16:creationId xmlns:a16="http://schemas.microsoft.com/office/drawing/2014/main" id="{C5060F84-0F08-4245-9BAD-D609B1726D0B}"/>
              </a:ext>
            </a:extLst>
          </p:cNvPr>
          <p:cNvSpPr txBox="1">
            <a:spLocks/>
          </p:cNvSpPr>
          <p:nvPr/>
        </p:nvSpPr>
        <p:spPr>
          <a:xfrm>
            <a:off x="7950894" y="4675272"/>
            <a:ext cx="3787043" cy="9848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pPr algn="ctr"/>
            <a:r>
              <a:rPr lang="ru-RU" dirty="0">
                <a:solidFill>
                  <a:srgbClr val="12818A"/>
                </a:solidFill>
              </a:rPr>
              <a:t>Для эксперимента</a:t>
            </a:r>
          </a:p>
          <a:p>
            <a:pPr algn="ctr"/>
            <a:r>
              <a:rPr lang="ru-RU" dirty="0">
                <a:solidFill>
                  <a:srgbClr val="12818A"/>
                </a:solidFill>
              </a:rPr>
              <a:t> </a:t>
            </a:r>
            <a:r>
              <a:rPr lang="ru-RU" sz="1600" dirty="0">
                <a:solidFill>
                  <a:srgbClr val="12818A"/>
                </a:solidFill>
              </a:rPr>
              <a:t>(</a:t>
            </a:r>
            <a:r>
              <a:rPr lang="en-US" sz="1600" dirty="0">
                <a:solidFill>
                  <a:srgbClr val="12818A"/>
                </a:solidFill>
              </a:rPr>
              <a:t>PH </a:t>
            </a:r>
            <a:r>
              <a:rPr lang="ru-RU" sz="1600" dirty="0">
                <a:solidFill>
                  <a:srgbClr val="12818A"/>
                </a:solidFill>
              </a:rPr>
              <a:t>полоски, сладости, жевательная резинка)</a:t>
            </a:r>
            <a:endParaRPr lang="ru-RU" dirty="0">
              <a:solidFill>
                <a:srgbClr val="12818A"/>
              </a:solidFill>
            </a:endParaRPr>
          </a:p>
        </p:txBody>
      </p:sp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686386AB-A7CA-4CAF-A736-5A28CDB9CB54}"/>
              </a:ext>
            </a:extLst>
          </p:cNvPr>
          <p:cNvSpPr txBox="1">
            <a:spLocks/>
          </p:cNvSpPr>
          <p:nvPr/>
        </p:nvSpPr>
        <p:spPr>
          <a:xfrm>
            <a:off x="2590800" y="4184123"/>
            <a:ext cx="7572877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000" dirty="0">
                <a:solidFill>
                  <a:srgbClr val="0F1115"/>
                </a:solidFill>
                <a:latin typeface="quote-cjk-patch"/>
              </a:rPr>
              <a:t>Инструменты (шаблоны), которые выдавали на курсе:</a:t>
            </a:r>
          </a:p>
        </p:txBody>
      </p:sp>
    </p:spTree>
    <p:extLst>
      <p:ext uri="{BB962C8B-B14F-4D97-AF65-F5344CB8AC3E}">
        <p14:creationId xmlns:p14="http://schemas.microsoft.com/office/powerpoint/2010/main" val="3096955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47620" y="988784"/>
            <a:ext cx="11296759" cy="80106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44398" rIns="0" bIns="122199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>
                <a:ln>
                  <a:noFill/>
                </a:ln>
                <a:solidFill>
                  <a:srgbClr val="0F1115"/>
                </a:solidFill>
                <a:effectLst/>
                <a:latin typeface="quote-cjk-patch"/>
              </a:rPr>
              <a:t> Результаты использования приёма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219200" y="4735410"/>
            <a:ext cx="9296400" cy="132343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«Исследование стимулирует естественное любопытство ребёнка,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превращая процесс обучения в «открытие» новых знаний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и делает его немного волшебным».</a:t>
            </a:r>
            <a:endParaRPr kumimoji="0" lang="ru-RU" alt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864" y="-251620"/>
            <a:ext cx="11756136" cy="1127582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9392201"/>
              </p:ext>
            </p:extLst>
          </p:nvPr>
        </p:nvGraphicFramePr>
        <p:xfrm>
          <a:off x="1066800" y="1658418"/>
          <a:ext cx="9906000" cy="3230880"/>
        </p:xfrm>
        <a:graphic>
          <a:graphicData uri="http://schemas.openxmlformats.org/drawingml/2006/table">
            <a:tbl>
              <a:tblPr/>
              <a:tblGrid>
                <a:gridCol w="4953000">
                  <a:extLst>
                    <a:ext uri="{9D8B030D-6E8A-4147-A177-3AD203B41FA5}">
                      <a16:colId xmlns:a16="http://schemas.microsoft.com/office/drawing/2014/main" val="151223135"/>
                    </a:ext>
                  </a:extLst>
                </a:gridCol>
                <a:gridCol w="4953000">
                  <a:extLst>
                    <a:ext uri="{9D8B030D-6E8A-4147-A177-3AD203B41FA5}">
                      <a16:colId xmlns:a16="http://schemas.microsoft.com/office/drawing/2014/main" val="24771836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ru-RU" b="0" dirty="0">
                          <a:effectLst/>
                          <a:latin typeface="quote-cjk-patch"/>
                        </a:rPr>
                        <a:t>Для ученика (Метапредметные)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0" dirty="0">
                          <a:effectLst/>
                          <a:latin typeface="quote-cjk-patch"/>
                        </a:rPr>
                        <a:t>Для педагога (Профессиональные)</a:t>
                      </a:r>
                    </a:p>
                  </a:txBody>
                  <a:tcPr marL="152400"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850943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✅ Познакомились с понятием гипотеза и учились формулировать </a:t>
                      </a:r>
                      <a:r>
                        <a:rPr lang="ru-RU" b="0">
                          <a:effectLst/>
                          <a:latin typeface="quote-cjk-patch"/>
                        </a:rPr>
                        <a:t>её.</a:t>
                      </a:r>
                      <a:endParaRPr lang="ru-RU" b="0" dirty="0">
                        <a:effectLst/>
                        <a:latin typeface="quote-cjk-patch"/>
                      </a:endParaRP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✅ Преемственность начального и среднего образования (учителей биологии, физики и химии)</a:t>
                      </a: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46605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✅ Освоили 1 способ фиксации данных с помощью зарисовок.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✅ Открытие новых знаний </a:t>
                      </a:r>
                      <a:r>
                        <a:rPr lang="ru-RU" b="0" i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«обучая обучаюсь»</a:t>
                      </a:r>
                      <a:endParaRPr lang="ru-RU" b="0" dirty="0">
                        <a:effectLst/>
                        <a:latin typeface="quote-cjk-patch"/>
                      </a:endParaRP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136248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✅ Учились </a:t>
                      </a:r>
                      <a:r>
                        <a:rPr lang="ru-RU" b="0" i="0" dirty="0">
                          <a:solidFill>
                            <a:schemeClr val="tx1"/>
                          </a:solidFill>
                          <a:effectLst/>
                          <a:latin typeface="YS Text"/>
                        </a:rPr>
                        <a:t>формулировать выводы и подкреплять их доказательствами на основе результатов проведённого наблюдения</a:t>
                      </a:r>
                      <a:r>
                        <a:rPr lang="ru-RU" b="0" i="0" dirty="0">
                          <a:solidFill>
                            <a:srgbClr val="333333"/>
                          </a:solidFill>
                          <a:effectLst/>
                          <a:latin typeface="YS Text"/>
                        </a:rPr>
                        <a:t>.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quote-cjk-patch"/>
                          <a:ea typeface="+mn-ea"/>
                          <a:cs typeface="+mn-cs"/>
                        </a:rPr>
                        <a:t>✅ Повышение вовлечённости детей в учебный процесс.</a:t>
                      </a:r>
                    </a:p>
                    <a:p>
                      <a:endParaRPr lang="ru-RU" b="0" dirty="0">
                        <a:effectLst/>
                        <a:latin typeface="quote-cjk-patch"/>
                      </a:endParaRP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59566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21905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2047</TotalTime>
  <Words>443</Words>
  <Application>Microsoft Office PowerPoint</Application>
  <PresentationFormat>Широкоэкранный</PresentationFormat>
  <Paragraphs>56</Paragraphs>
  <Slides>6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2" baseType="lpstr">
      <vt:lpstr>Arial</vt:lpstr>
      <vt:lpstr>Calibri</vt:lpstr>
      <vt:lpstr>quote-cjk-patch</vt:lpstr>
      <vt:lpstr>Times New Roman</vt:lpstr>
      <vt:lpstr>YS Text</vt:lpstr>
      <vt:lpstr>Office Theme</vt:lpstr>
      <vt:lpstr>Презентация PowerPoint</vt:lpstr>
      <vt:lpstr>Раскройте в   ребёнке жажду   знаний — и он откроет</vt:lpstr>
      <vt:lpstr>Тема: «Зачем мыть руки и чистить зубы?» </vt:lpstr>
      <vt:lpstr>Приёмы и техники </vt:lpstr>
      <vt:lpstr>Формы организации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Bogdan Nurgatin</dc:creator>
  <cp:lastModifiedBy>Виталий</cp:lastModifiedBy>
  <cp:revision>63</cp:revision>
  <dcterms:created xsi:type="dcterms:W3CDTF">2026-05-04T05:37:15Z</dcterms:created>
  <dcterms:modified xsi:type="dcterms:W3CDTF">2026-05-13T07:17:01Z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2025-12-02T00:00:00Z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2026-05-04T00:00:00Z</vt:filetime>
  </property>
  <property fmtid="{D5CDD505-2E9C-101B-9397-08002B2CF9AE}" pid="5" name="Producer">
    <vt:lpwstr>3-Heights(TM) PDF Security Shell 4.8.25.2 (http://www.pdf-tools.com)</vt:lpwstr>
  </property>
</Properties>
</file>