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3" d="100"/>
          <a:sy n="103" d="100"/>
        </p:scale>
        <p:origin x="-312" y="-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настасия Гуреева" userId="5b76848969366b16" providerId="LiveId" clId="{0CFCD320-4EB1-4B34-A734-97C0783070B3}"/>
    <pc:docChg chg="custSel modSld">
      <pc:chgData name="Анастасия Гуреева" userId="5b76848969366b16" providerId="LiveId" clId="{0CFCD320-4EB1-4B34-A734-97C0783070B3}" dt="2026-05-15T14:23:46.552" v="1568" actId="20577"/>
      <pc:docMkLst>
        <pc:docMk/>
      </pc:docMkLst>
      <pc:sldChg chg="addSp modSp mod">
        <pc:chgData name="Анастасия Гуреева" userId="5b76848969366b16" providerId="LiveId" clId="{0CFCD320-4EB1-4B34-A734-97C0783070B3}" dt="2026-05-15T13:57:41.080" v="594" actId="1076"/>
        <pc:sldMkLst>
          <pc:docMk/>
          <pc:sldMk cId="0" sldId="257"/>
        </pc:sldMkLst>
        <pc:spChg chg="mod">
          <ac:chgData name="Анастасия Гуреева" userId="5b76848969366b16" providerId="LiveId" clId="{0CFCD320-4EB1-4B34-A734-97C0783070B3}" dt="2026-05-15T09:20:16.719" v="67" actId="1076"/>
          <ac:spMkLst>
            <pc:docMk/>
            <pc:sldMk cId="0" sldId="257"/>
            <ac:spMk id="2" creationId="{00000000-0000-0000-0000-000000000000}"/>
          </ac:spMkLst>
        </pc:spChg>
        <pc:spChg chg="mod">
          <ac:chgData name="Анастасия Гуреева" userId="5b76848969366b16" providerId="LiveId" clId="{0CFCD320-4EB1-4B34-A734-97C0783070B3}" dt="2026-05-15T13:57:29.016" v="593" actId="20577"/>
          <ac:spMkLst>
            <pc:docMk/>
            <pc:sldMk cId="0" sldId="257"/>
            <ac:spMk id="3" creationId="{00000000-0000-0000-0000-000000000000}"/>
          </ac:spMkLst>
        </pc:spChg>
        <pc:picChg chg="add mod">
          <ac:chgData name="Анастасия Гуреева" userId="5b76848969366b16" providerId="LiveId" clId="{0CFCD320-4EB1-4B34-A734-97C0783070B3}" dt="2026-05-15T13:57:41.080" v="594" actId="1076"/>
          <ac:picMkLst>
            <pc:docMk/>
            <pc:sldMk cId="0" sldId="257"/>
            <ac:picMk id="9" creationId="{2E811A08-02FA-0699-2CBD-917724E1558D}"/>
          </ac:picMkLst>
        </pc:picChg>
      </pc:sldChg>
      <pc:sldChg chg="addSp modSp mod">
        <pc:chgData name="Анастасия Гуреева" userId="5b76848969366b16" providerId="LiveId" clId="{0CFCD320-4EB1-4B34-A734-97C0783070B3}" dt="2026-05-15T13:59:56.940" v="769" actId="2711"/>
        <pc:sldMkLst>
          <pc:docMk/>
          <pc:sldMk cId="992112888" sldId="258"/>
        </pc:sldMkLst>
        <pc:spChg chg="mod">
          <ac:chgData name="Анастасия Гуреева" userId="5b76848969366b16" providerId="LiveId" clId="{0CFCD320-4EB1-4B34-A734-97C0783070B3}" dt="2026-05-15T13:59:56.940" v="769" actId="2711"/>
          <ac:spMkLst>
            <pc:docMk/>
            <pc:sldMk cId="992112888" sldId="258"/>
            <ac:spMk id="3" creationId="{00000000-0000-0000-0000-000000000000}"/>
          </ac:spMkLst>
        </pc:spChg>
        <pc:picChg chg="add mod">
          <ac:chgData name="Анастасия Гуреева" userId="5b76848969366b16" providerId="LiveId" clId="{0CFCD320-4EB1-4B34-A734-97C0783070B3}" dt="2026-05-15T12:48:24.904" v="249" actId="1076"/>
          <ac:picMkLst>
            <pc:docMk/>
            <pc:sldMk cId="992112888" sldId="258"/>
            <ac:picMk id="4" creationId="{4EE74538-62E9-54A8-0385-8D56477362A6}"/>
          </ac:picMkLst>
        </pc:picChg>
      </pc:sldChg>
      <pc:sldChg chg="modSp mod">
        <pc:chgData name="Анастасия Гуреева" userId="5b76848969366b16" providerId="LiveId" clId="{0CFCD320-4EB1-4B34-A734-97C0783070B3}" dt="2026-05-15T14:23:46.552" v="1568" actId="20577"/>
        <pc:sldMkLst>
          <pc:docMk/>
          <pc:sldMk cId="4285740008" sldId="259"/>
        </pc:sldMkLst>
        <pc:spChg chg="mod">
          <ac:chgData name="Анастасия Гуреева" userId="5b76848969366b16" providerId="LiveId" clId="{0CFCD320-4EB1-4B34-A734-97C0783070B3}" dt="2026-05-15T14:23:46.552" v="1568" actId="20577"/>
          <ac:spMkLst>
            <pc:docMk/>
            <pc:sldMk cId="4285740008" sldId="259"/>
            <ac:spMk id="3" creationId="{00000000-0000-0000-0000-000000000000}"/>
          </ac:spMkLst>
        </pc:spChg>
      </pc:sldChg>
      <pc:sldChg chg="modSp mod">
        <pc:chgData name="Анастасия Гуреева" userId="5b76848969366b16" providerId="LiveId" clId="{0CFCD320-4EB1-4B34-A734-97C0783070B3}" dt="2026-05-15T14:11:46.766" v="1138" actId="207"/>
        <pc:sldMkLst>
          <pc:docMk/>
          <pc:sldMk cId="2933062246" sldId="260"/>
        </pc:sldMkLst>
        <pc:spChg chg="mod">
          <ac:chgData name="Анастасия Гуреева" userId="5b76848969366b16" providerId="LiveId" clId="{0CFCD320-4EB1-4B34-A734-97C0783070B3}" dt="2026-05-15T14:11:46.766" v="1138" actId="207"/>
          <ac:spMkLst>
            <pc:docMk/>
            <pc:sldMk cId="2933062246" sldId="260"/>
            <ac:spMk id="3" creationId="{00000000-0000-0000-0000-000000000000}"/>
          </ac:spMkLst>
        </pc:spChg>
      </pc:sldChg>
      <pc:sldChg chg="modSp mod">
        <pc:chgData name="Анастасия Гуреева" userId="5b76848969366b16" providerId="LiveId" clId="{0CFCD320-4EB1-4B34-A734-97C0783070B3}" dt="2026-05-15T14:22:47.382" v="1563" actId="255"/>
        <pc:sldMkLst>
          <pc:docMk/>
          <pc:sldMk cId="1812190508" sldId="261"/>
        </pc:sldMkLst>
        <pc:spChg chg="mod">
          <ac:chgData name="Анастасия Гуреева" userId="5b76848969366b16" providerId="LiveId" clId="{0CFCD320-4EB1-4B34-A734-97C0783070B3}" dt="2026-05-15T14:21:56.894" v="1553" actId="20577"/>
          <ac:spMkLst>
            <pc:docMk/>
            <pc:sldMk cId="1812190508" sldId="261"/>
            <ac:spMk id="4" creationId="{00000000-0000-0000-0000-000000000000}"/>
          </ac:spMkLst>
        </pc:spChg>
        <pc:spChg chg="mod">
          <ac:chgData name="Анастасия Гуреева" userId="5b76848969366b16" providerId="LiveId" clId="{0CFCD320-4EB1-4B34-A734-97C0783070B3}" dt="2026-05-15T14:22:47.382" v="1563" actId="255"/>
          <ac:spMkLst>
            <pc:docMk/>
            <pc:sldMk cId="1812190508" sldId="261"/>
            <ac:spMk id="5" creationId="{00000000-0000-0000-0000-000000000000}"/>
          </ac:spMkLst>
        </pc:spChg>
        <pc:graphicFrameChg chg="mod modGraphic">
          <ac:chgData name="Анастасия Гуреева" userId="5b76848969366b16" providerId="LiveId" clId="{0CFCD320-4EB1-4B34-A734-97C0783070B3}" dt="2026-05-15T14:22:29.566" v="1559" actId="255"/>
          <ac:graphicFrameMkLst>
            <pc:docMk/>
            <pc:sldMk cId="1812190508" sldId="261"/>
            <ac:graphicFrameMk id="3" creationId="{00000000-0000-0000-0000-000000000000}"/>
          </ac:graphicFrameMkLst>
        </pc:graphicFrameChg>
      </pc:sldChg>
      <pc:sldChg chg="modSp mod">
        <pc:chgData name="Анастасия Гуреева" userId="5b76848969366b16" providerId="LiveId" clId="{0CFCD320-4EB1-4B34-A734-97C0783070B3}" dt="2026-05-15T14:14:23.365" v="1151" actId="255"/>
        <pc:sldMkLst>
          <pc:docMk/>
          <pc:sldMk cId="834879687" sldId="262"/>
        </pc:sldMkLst>
        <pc:spChg chg="mod">
          <ac:chgData name="Анастасия Гуреева" userId="5b76848969366b16" providerId="LiveId" clId="{0CFCD320-4EB1-4B34-A734-97C0783070B3}" dt="2026-05-15T14:14:23.365" v="1151" actId="255"/>
          <ac:spMkLst>
            <pc:docMk/>
            <pc:sldMk cId="834879687" sldId="262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86200" y="142926"/>
            <a:ext cx="7512684" cy="7508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dirty="0">
                <a:solidFill>
                  <a:schemeClr val="tx2"/>
                </a:solidFill>
              </a:rPr>
              <a:t>Гуреева Анастасия Сергеевна</a:t>
            </a:r>
            <a:br>
              <a:rPr lang="ru-RU" dirty="0">
                <a:solidFill>
                  <a:schemeClr val="tx2"/>
                </a:solidFill>
              </a:rPr>
            </a:br>
            <a:r>
              <a:rPr lang="ru-RU" dirty="0">
                <a:solidFill>
                  <a:schemeClr val="tx2"/>
                </a:solidFill>
              </a:rPr>
              <a:t>МБОУ «НОШ № 10» г. Владивостока</a:t>
            </a:r>
            <a:endParaRPr dirty="0">
              <a:solidFill>
                <a:schemeClr val="tx2"/>
              </a:solidFill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33399" y="981024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7"/>
          <p:cNvSpPr txBox="1"/>
          <p:nvPr/>
        </p:nvSpPr>
        <p:spPr>
          <a:xfrm>
            <a:off x="685800" y="1382806"/>
            <a:ext cx="11075227" cy="316753"/>
          </a:xfrm>
          <a:prstGeom prst="rect">
            <a:avLst/>
          </a:prstGeom>
          <a:solidFill>
            <a:srgbClr val="B4C6E7">
              <a:alpha val="54116"/>
            </a:srgbClr>
          </a:solidFill>
        </p:spPr>
        <p:txBody>
          <a:bodyPr vert="horz" wrap="square" lIns="0" tIns="39370" rIns="0" bIns="0" rtlCol="0">
            <a:spAutoFit/>
          </a:bodyPr>
          <a:lstStyle/>
          <a:p>
            <a:pPr marL="1995805" marR="375920" indent="-1614170">
              <a:lnSpc>
                <a:spcPct val="100000"/>
              </a:lnSpc>
              <a:spcBef>
                <a:spcPts val="310"/>
              </a:spcBef>
            </a:pP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51412" y="1912366"/>
            <a:ext cx="9473787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ru-RU" sz="2000" b="0" i="1" dirty="0">
              <a:solidFill>
                <a:schemeClr val="tx2"/>
              </a:solidFill>
              <a:effectLst/>
              <a:latin typeface="quote-cjk-patch"/>
            </a:endParaRPr>
          </a:p>
          <a:p>
            <a:pPr algn="l"/>
            <a:endParaRPr lang="ru-RU" sz="2000" i="1" dirty="0">
              <a:solidFill>
                <a:schemeClr val="tx2"/>
              </a:solidFill>
              <a:latin typeface="quote-cjk-patch"/>
            </a:endParaRPr>
          </a:p>
          <a:p>
            <a:pPr algn="ctr"/>
            <a:r>
              <a:rPr lang="ru-RU" sz="2000" b="1" i="1" dirty="0">
                <a:solidFill>
                  <a:schemeClr val="tx2"/>
                </a:solidFill>
                <a:effectLst/>
                <a:latin typeface="quote-cjk-patch"/>
              </a:rPr>
              <a:t>Тема: «Использование приема «Работа с вопросником» для активизации познавательной </a:t>
            </a:r>
            <a:r>
              <a:rPr lang="ru-RU" sz="2000" b="1" i="1" dirty="0">
                <a:solidFill>
                  <a:schemeClr val="tx2"/>
                </a:solidFill>
                <a:latin typeface="quote-cjk-patch"/>
              </a:rPr>
              <a:t>а</a:t>
            </a:r>
            <a:r>
              <a:rPr lang="ru-RU" sz="2000" b="1" i="1" dirty="0">
                <a:solidFill>
                  <a:schemeClr val="tx2"/>
                </a:solidFill>
                <a:effectLst/>
                <a:latin typeface="quote-cjk-patch"/>
              </a:rPr>
              <a:t>ктивности </a:t>
            </a:r>
          </a:p>
          <a:p>
            <a:pPr algn="ctr"/>
            <a:r>
              <a:rPr lang="ru-RU" sz="2000" b="1" i="1" dirty="0">
                <a:solidFill>
                  <a:schemeClr val="tx2"/>
                </a:solidFill>
                <a:effectLst/>
                <a:latin typeface="quote-cjk-patch"/>
              </a:rPr>
              <a:t>на уроках литературного чтения в </a:t>
            </a:r>
            <a:r>
              <a:rPr lang="ru-RU" sz="2000" b="1" i="1" dirty="0">
                <a:solidFill>
                  <a:schemeClr val="tx2"/>
                </a:solidFill>
                <a:latin typeface="quote-cjk-patch"/>
              </a:rPr>
              <a:t>1 классе</a:t>
            </a:r>
            <a:r>
              <a:rPr lang="ru-RU" sz="2000" b="1" i="1" dirty="0">
                <a:solidFill>
                  <a:schemeClr val="tx2"/>
                </a:solidFill>
                <a:effectLst/>
                <a:latin typeface="quote-cjk-patch"/>
              </a:rPr>
              <a:t>»</a:t>
            </a:r>
            <a:r>
              <a:rPr lang="ru-RU" sz="2000" b="1" i="0" dirty="0">
                <a:solidFill>
                  <a:schemeClr val="tx2"/>
                </a:solidFill>
                <a:effectLst/>
                <a:latin typeface="quote-cjk-patch"/>
              </a:rPr>
              <a:t> </a:t>
            </a:r>
          </a:p>
          <a:p>
            <a:pPr algn="l"/>
            <a:endParaRPr lang="ru-RU" b="1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1" dirty="0">
              <a:solidFill>
                <a:srgbClr val="0F1115"/>
              </a:solidFill>
              <a:latin typeface="quote-cjk-patch"/>
            </a:endParaRPr>
          </a:p>
          <a:p>
            <a:pPr algn="l"/>
            <a:endParaRPr lang="ru-RU" b="1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1" dirty="0">
              <a:solidFill>
                <a:srgbClr val="0F1115"/>
              </a:solidFill>
              <a:latin typeface="quote-cjk-patch"/>
            </a:endParaRPr>
          </a:p>
          <a:p>
            <a:pPr algn="l"/>
            <a:endParaRPr lang="ru-RU" b="1" dirty="0">
              <a:solidFill>
                <a:srgbClr val="0F1115"/>
              </a:solidFill>
              <a:latin typeface="quote-cjk-patch"/>
            </a:endParaRPr>
          </a:p>
          <a:p>
            <a:pPr algn="l"/>
            <a:endParaRPr lang="ru-RU" b="1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1" dirty="0">
              <a:solidFill>
                <a:srgbClr val="0F1115"/>
              </a:solidFill>
              <a:latin typeface="quote-cjk-patch"/>
            </a:endParaRPr>
          </a:p>
          <a:p>
            <a:pPr algn="ctr"/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 15 мая 2026 года, г. Владивосток</a:t>
            </a: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E811A08-02FA-0699-2CBD-917724E15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023386"/>
            <a:ext cx="2057400" cy="156515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118" y="70228"/>
            <a:ext cx="11756136" cy="1127582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38200" y="1752600"/>
            <a:ext cx="107442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сегодня нужно уделять внимание проблеме чтения?</a:t>
            </a:r>
          </a:p>
          <a:p>
            <a:pPr algn="ctr"/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chemeClr val="tx2"/>
              </a:solidFill>
              <a:latin typeface="quote-cjk-patch"/>
            </a:endParaRPr>
          </a:p>
          <a:p>
            <a:pPr algn="ctr"/>
            <a:endParaRPr lang="ru-RU" sz="2400" b="1" dirty="0">
              <a:solidFill>
                <a:schemeClr val="tx2"/>
              </a:solidFill>
              <a:latin typeface="quote-cjk-patch"/>
            </a:endParaRPr>
          </a:p>
          <a:p>
            <a:pPr algn="ctr"/>
            <a:endParaRPr lang="ru-RU" sz="2400" b="1" dirty="0">
              <a:solidFill>
                <a:schemeClr val="tx2"/>
              </a:solidFill>
              <a:latin typeface="quote-cjk-patch"/>
            </a:endParaRPr>
          </a:p>
          <a:p>
            <a:pPr algn="ctr"/>
            <a:endParaRPr lang="ru-RU" sz="2400" b="1" dirty="0">
              <a:solidFill>
                <a:schemeClr val="tx2"/>
              </a:solidFill>
              <a:latin typeface="quote-cjk-patch"/>
            </a:endParaRPr>
          </a:p>
          <a:p>
            <a:pPr algn="ctr"/>
            <a:endParaRPr lang="ru-RU" sz="2400" b="1" dirty="0">
              <a:solidFill>
                <a:schemeClr val="tx2"/>
              </a:solidFill>
              <a:latin typeface="quote-cjk-patch"/>
            </a:endParaRPr>
          </a:p>
          <a:p>
            <a:pPr algn="ctr"/>
            <a:endParaRPr lang="ru-RU" sz="2400" b="1" dirty="0">
              <a:solidFill>
                <a:schemeClr val="tx2"/>
              </a:solidFill>
              <a:latin typeface="quote-cjk-patch"/>
            </a:endParaRPr>
          </a:p>
          <a:p>
            <a:pPr algn="l"/>
            <a:r>
              <a:rPr lang="ru-RU" sz="2400" b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показывают, что школьникам трудно дается глубокое понимание текста.</a:t>
            </a:r>
          </a:p>
          <a:p>
            <a:pPr algn="l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Лишь около 40 % учащихся достигают высокого уровня читательской грамотности.</a:t>
            </a:r>
          </a:p>
          <a:p>
            <a:pPr algn="ctr"/>
            <a:endParaRPr lang="ru-RU" sz="2400" b="1" dirty="0">
              <a:solidFill>
                <a:schemeClr val="tx2"/>
              </a:solidFill>
              <a:effectLst/>
              <a:latin typeface="quote-cjk-patch"/>
            </a:endParaRPr>
          </a:p>
        </p:txBody>
      </p:sp>
      <p:pic>
        <p:nvPicPr>
          <p:cNvPr id="4" name="Picture 2" descr="http://chudo-chado.kg/upload/images/phpthumbof/cache/comp-children-1.1db28c6c3fcbd4d185f9f1a089bd8b8983.jpg">
            <a:extLst>
              <a:ext uri="{FF2B5EF4-FFF2-40B4-BE49-F238E27FC236}">
                <a16:creationId xmlns="" xmlns:a16="http://schemas.microsoft.com/office/drawing/2014/main" id="{4EE74538-62E9-54A8-0385-8D56477362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2265513"/>
            <a:ext cx="3728523" cy="2326974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992112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17118" y="1676400"/>
            <a:ext cx="1050328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sz="2000" b="1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кого</a:t>
            </a:r>
            <a:r>
              <a:rPr lang="ru-RU" sz="2000" b="1" i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b="0" i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учащиеся </a:t>
            </a:r>
            <a:r>
              <a:rPr lang="ru-RU" sz="2000" b="0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 класса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000" b="1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 (педагогическая):</a:t>
            </a:r>
            <a:r>
              <a:rPr lang="ru-RU" sz="2000" b="0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Создать условия для формирования у учащихся навыков вдумчивого и осмысленного чтения.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000" b="1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Что:</a:t>
            </a:r>
            <a:r>
              <a:rPr lang="ru-RU" sz="2000" b="0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Тема учебного исследования </a:t>
            </a:r>
            <a:r>
              <a:rPr lang="ru-RU" sz="2000" b="0" i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«Влияние приема «Работа с вопросником» на развитие навыков прогнозирования у учащихся начальной школы»</a:t>
            </a:r>
            <a:r>
              <a:rPr lang="ru-RU" sz="2000" b="0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000" b="1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(сроки и формат):</a:t>
            </a:r>
            <a:endParaRPr lang="ru-RU" sz="2000" b="0" i="0" dirty="0">
              <a:solidFill>
                <a:schemeClr val="tx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000" b="0" i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Длительность:</a:t>
            </a:r>
            <a:r>
              <a:rPr lang="ru-RU" sz="2000" b="0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1 урок с групповой исследовательской работой, поддерживающей активное взаимодействие между учениками.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000" b="0" i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Форма:</a:t>
            </a:r>
            <a:r>
              <a:rPr lang="ru-RU" sz="2000" b="0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беседа и прогнозирование, совместный поиск.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000" b="1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для вас (одним предложением):</a:t>
            </a:r>
            <a:r>
              <a:rPr lang="ru-RU" sz="2000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 развития критического мышления, формирование навыков осознанного восприятия, повышение мотивации к чтению.</a:t>
            </a:r>
          </a:p>
        </p:txBody>
      </p:sp>
    </p:spTree>
    <p:extLst>
      <p:ext uri="{BB962C8B-B14F-4D97-AF65-F5344CB8AC3E}">
        <p14:creationId xmlns:p14="http://schemas.microsoft.com/office/powerpoint/2010/main" val="4285740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17118" y="1905000"/>
            <a:ext cx="1103668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400" b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методики </a:t>
            </a:r>
          </a:p>
          <a:p>
            <a:pPr algn="l"/>
            <a:endParaRPr lang="ru-RU" sz="2400" b="1" i="0" dirty="0">
              <a:solidFill>
                <a:schemeClr val="tx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b="1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Приёмы создания учебной проблемы:</a:t>
            </a:r>
            <a:endParaRPr lang="ru-RU" sz="2400" b="0" i="0" dirty="0">
              <a:solidFill>
                <a:schemeClr val="tx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ru-RU" sz="2400" b="0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Учащимся предлагается ряд вопросов к тексту, на которые они должны найти ответы.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ru-RU" sz="2400" b="0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и ответы даются не только в прямой форме, но и в косвенной, требующей анализа, рассуждения, опоры на собственный жизненный и читательский опыт.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ru-RU" sz="2400" b="0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После самостоятельного поиска проводится фронтальная проверка точности и правильности найденных ответов, а также отсеивание лишней или неверной информации. </a:t>
            </a:r>
          </a:p>
        </p:txBody>
      </p:sp>
    </p:spTree>
    <p:extLst>
      <p:ext uri="{BB962C8B-B14F-4D97-AF65-F5344CB8AC3E}">
        <p14:creationId xmlns:p14="http://schemas.microsoft.com/office/powerpoint/2010/main" val="2933062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3400" y="1600200"/>
            <a:ext cx="10972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400" b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Формы организации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1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работы на этапах исследования:</a:t>
            </a:r>
            <a:endParaRPr lang="ru-RU" sz="2400" b="0" i="0" dirty="0">
              <a:solidFill>
                <a:schemeClr val="tx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400" b="0" i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работа. Учащимся предлагается ряд вопросов к тексту, на которые они должны найти ответы самостоятельно. 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400" b="0" i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парах или группах. Ученики могут обсуждать вопросы, искать ответы в тексте, анализировать информацию совместно. После этого проводится фронтальная проверка точности и правильности найденных ответов, а также обсуждение.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400" b="0" i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Фронтальная проверка. После самостоятельного поиска ответов проводится обсуждение и проверка их корректности. Может включать отсеивание неверной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834879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864" y="-251620"/>
            <a:ext cx="11756136" cy="1127582"/>
          </a:xfrm>
        </p:spPr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666851"/>
              </p:ext>
            </p:extLst>
          </p:nvPr>
        </p:nvGraphicFramePr>
        <p:xfrm>
          <a:off x="838200" y="2065419"/>
          <a:ext cx="9749790" cy="3505200"/>
        </p:xfrm>
        <a:graphic>
          <a:graphicData uri="http://schemas.openxmlformats.org/drawingml/2006/table">
            <a:tbl>
              <a:tblPr/>
              <a:tblGrid>
                <a:gridCol w="4796790">
                  <a:extLst>
                    <a:ext uri="{9D8B030D-6E8A-4147-A177-3AD203B41FA5}">
                      <a16:colId xmlns="" xmlns:a16="http://schemas.microsoft.com/office/drawing/2014/main" val="151223135"/>
                    </a:ext>
                  </a:extLst>
                </a:gridCol>
                <a:gridCol w="4953000">
                  <a:extLst>
                    <a:ext uri="{9D8B030D-6E8A-4147-A177-3AD203B41FA5}">
                      <a16:colId xmlns="" xmlns:a16="http://schemas.microsoft.com/office/drawing/2014/main" val="24771836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ученика (Метапредметные)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педагога (Профессиональные)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0850943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Развитие навыков осмысленного чтения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Мотивация и вовлеченность учащихся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954660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Умение выражать свои мысли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Формирование навыков работы с текстом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0136248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Пробуждение интереса к чтению</a:t>
                      </a:r>
                    </a:p>
                    <a:p>
                      <a:endParaRPr lang="ru-RU" sz="18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Формирование читательской грамотности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Умение анализировать текст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Развитие критического мышления</a:t>
                      </a:r>
                    </a:p>
                    <a:p>
                      <a:endParaRPr lang="ru-RU" sz="18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Возможность детально проработать материал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Управление процессом осмысления материала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15956677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88137" y="1028759"/>
            <a:ext cx="11018064" cy="73950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44398" rIns="0" bIns="122199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использования приёма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447800" y="5165468"/>
            <a:ext cx="7568097" cy="12926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«Использование данной методики позволяет сместить акцент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 трансляции знаний на их самостоятельное "открытие" учеником,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что соответствует требованиям обновлённых ФГОС».</a:t>
            </a:r>
          </a:p>
        </p:txBody>
      </p:sp>
    </p:spTree>
    <p:extLst>
      <p:ext uri="{BB962C8B-B14F-4D97-AF65-F5344CB8AC3E}">
        <p14:creationId xmlns:p14="http://schemas.microsoft.com/office/powerpoint/2010/main" val="1812190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462</TotalTime>
  <Words>322</Words>
  <Application>Microsoft Office PowerPoint</Application>
  <PresentationFormat>Произвольный</PresentationFormat>
  <Paragraphs>61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Гуреева Анастасия Сергеевна МБОУ «НОШ № 10» г. Владивостока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Юлия А. Сеничева</cp:lastModifiedBy>
  <cp:revision>3</cp:revision>
  <dcterms:created xsi:type="dcterms:W3CDTF">2026-05-04T05:37:15Z</dcterms:created>
  <dcterms:modified xsi:type="dcterms:W3CDTF">2026-05-17T23:16:20Z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