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1595671"/>
            <a:ext cx="7512684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4400" dirty="0"/>
              <a:t>Папкова Татьяна Андреевна</a:t>
            </a:r>
            <a:endParaRPr sz="4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590469" y="1329853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9200" y="2691754"/>
            <a:ext cx="99821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</a:t>
            </a:r>
            <a:r>
              <a:rPr lang="ru-RU" sz="36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исследования на уроках </a:t>
            </a:r>
            <a:r>
              <a:rPr lang="ru-RU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окружающего мира в 1 классе</a:t>
            </a:r>
            <a:r>
              <a:rPr 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 опытов</a:t>
            </a:r>
            <a:r>
              <a:rPr lang="en-US" sz="3600" i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sz="36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r>
              <a:rPr lang="en-US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EEEA5C-9BFD-E299-8D32-5AC51323C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9632" y="1153089"/>
            <a:ext cx="1914525" cy="12763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1676715-707D-3067-7580-DCB1D52E5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86" y="4890514"/>
            <a:ext cx="1303595" cy="16858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990600"/>
            <a:ext cx="10363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 algn="ctr"/>
            <a: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  <a:t>«Как превратить урок в мини-лабораторию открытий?»</a:t>
            </a:r>
            <a:endParaRPr lang="ru-RU" sz="36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r>
              <a:rPr lang="ru-RU" sz="2400" b="1" i="1" dirty="0">
                <a:solidFill>
                  <a:srgbClr val="0F1115"/>
                </a:solidFill>
                <a:effectLst/>
                <a:latin typeface="quote-cjk-patch"/>
              </a:rPr>
              <a:t>«80% детей теряют интерес к учёбе, когда не видят возможности проверить факты сами. Исправляем!»</a:t>
            </a:r>
            <a:endParaRPr lang="en-US" sz="2400" b="1" i="1" dirty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endParaRPr lang="ru-RU" b="1" i="1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r>
              <a:rPr lang="ru-RU" b="1" i="1" dirty="0">
                <a:solidFill>
                  <a:srgbClr val="0F1115"/>
                </a:solidFill>
                <a:latin typeface="quote-cjk-patch"/>
              </a:rPr>
              <a:t>Что Вы получите</a:t>
            </a:r>
            <a:r>
              <a:rPr lang="en-US" b="1" i="1" dirty="0">
                <a:solidFill>
                  <a:srgbClr val="0F1115"/>
                </a:solidFill>
                <a:latin typeface="quote-cjk-patch"/>
              </a:rPr>
              <a:t>:</a:t>
            </a:r>
            <a:endParaRPr lang="ru-RU" b="1" i="1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i="1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В начальных классах нужно знакомить учащихся с исследовательской деятельностью в логической последовательности, начиная с основных понятий исследовательской деятельности, завершая самостоятельной организацией собственной исследовательской деятельности.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615720-9B1B-F409-6A61-EBF78AE3F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5301872"/>
            <a:ext cx="2228850" cy="14859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7B17E0-5A51-439C-1B29-69581C30D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304613"/>
            <a:ext cx="1850452" cy="138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6600" y="685800"/>
            <a:ext cx="11756136" cy="861774"/>
          </a:xfrm>
        </p:spPr>
        <p:txBody>
          <a:bodyPr/>
          <a:lstStyle/>
          <a:p>
            <a:r>
              <a:rPr lang="ru-RU" sz="3200" dirty="0"/>
              <a:t>Краткое описание работы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1565996"/>
            <a:ext cx="116462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F1115"/>
                </a:solidFill>
                <a:latin typeface="quote-cjk-patch"/>
              </a:rPr>
              <a:t>Для кого</a:t>
            </a:r>
            <a:r>
              <a:rPr lang="en-US" sz="2400" b="1" dirty="0">
                <a:solidFill>
                  <a:srgbClr val="0F1115"/>
                </a:solidFill>
                <a:latin typeface="quote-cjk-patch"/>
              </a:rPr>
              <a:t>: </a:t>
            </a: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Учащиеся 1 класс 6-7 лет, общеобразовательной школы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just"/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постановки гипотез, анализа информации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через учебное исследование по теме</a:t>
            </a:r>
            <a:r>
              <a:rPr lang="en-US" sz="2400" b="0" i="0" dirty="0">
                <a:solidFill>
                  <a:srgbClr val="0F1115"/>
                </a:solidFill>
                <a:effectLst/>
                <a:latin typeface="quote-cjk-patch"/>
              </a:rPr>
              <a:t>: </a:t>
            </a:r>
            <a:r>
              <a:rPr lang="en-US" sz="2400" dirty="0">
                <a:solidFill>
                  <a:srgbClr val="0F1115"/>
                </a:solidFill>
                <a:latin typeface="quote-cjk-patch"/>
              </a:rPr>
              <a:t>“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Почему идет дождь и дует ветер </a:t>
            </a:r>
            <a:r>
              <a:rPr lang="en-US" sz="2400" dirty="0">
                <a:solidFill>
                  <a:srgbClr val="0F1115"/>
                </a:solidFill>
                <a:latin typeface="quote-cjk-patch"/>
              </a:rPr>
              <a:t>”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just"/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«Объяснение причины возникновения дождя и ветра»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algn="just"/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1 урок</a:t>
            </a:r>
            <a:endParaRPr lang="ru-RU" sz="2400" dirty="0">
              <a:solidFill>
                <a:srgbClr val="0F1115"/>
              </a:solidFill>
              <a:latin typeface="quote-cjk-patch"/>
            </a:endParaRPr>
          </a:p>
          <a:p>
            <a:pPr algn="just"/>
            <a:r>
              <a:rPr lang="ru-RU" sz="2400" b="0" i="1" dirty="0" err="1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 err="1">
                <a:solidFill>
                  <a:srgbClr val="0F1115"/>
                </a:solidFill>
                <a:effectLst/>
                <a:latin typeface="quote-cjk-patch"/>
              </a:rPr>
              <a:t>Практическая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 работа</a:t>
            </a:r>
          </a:p>
          <a:p>
            <a:pPr algn="just"/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Актуальность для вас</a:t>
            </a:r>
            <a:r>
              <a:rPr lang="en-US" sz="2400" b="1" i="0" dirty="0">
                <a:solidFill>
                  <a:srgbClr val="0F1115"/>
                </a:solidFill>
                <a:effectLst/>
                <a:latin typeface="quote-cjk-patch"/>
              </a:rPr>
              <a:t>: </a:t>
            </a: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Полученные в первом классе умения организации исследовательской работы способствуют успешному формированию познавательных универсальных учебных действий младших школьников. 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7BF9E1-3076-B82E-4905-44A7F8AF2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902" y="152400"/>
            <a:ext cx="2170182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930" y="725490"/>
            <a:ext cx="11756136" cy="369332"/>
          </a:xfrm>
        </p:spPr>
        <p:txBody>
          <a:bodyPr/>
          <a:lstStyle/>
          <a:p>
            <a:pPr algn="ctr"/>
            <a:r>
              <a:rPr lang="ru-RU" dirty="0"/>
              <a:t>Приемы и техники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98C0CB4-CEBB-B147-897F-7375CFEA1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59276"/>
              </p:ext>
            </p:extLst>
          </p:nvPr>
        </p:nvGraphicFramePr>
        <p:xfrm>
          <a:off x="2000044" y="1295400"/>
          <a:ext cx="8127999" cy="1554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9099312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10095018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23042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Создание учебной проблемы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Работа по теме исследование (ответ на вопрос почему</a:t>
                      </a:r>
                      <a:r>
                        <a:rPr lang="en-US" dirty="0"/>
                        <a:t>?)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Проверка понимания исследования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69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Диалог с учениками, отгадывание загадок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Опыты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Экспресс-тест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919929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E8A49E4-E242-FE6B-018E-FE480C31DF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0" y="3426542"/>
            <a:ext cx="2308859" cy="307847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793E520-8717-2932-6F62-9C585BC54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3426540"/>
            <a:ext cx="2308859" cy="307847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E250A4-31FB-D72A-4461-407D57168A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568" y="3426541"/>
            <a:ext cx="2308859" cy="30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861536"/>
            <a:ext cx="11756136" cy="738664"/>
          </a:xfrm>
        </p:spPr>
        <p:txBody>
          <a:bodyPr/>
          <a:lstStyle/>
          <a:p>
            <a:r>
              <a:rPr lang="ru-RU" dirty="0"/>
              <a:t>Формы работы на этапах исследования: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600200"/>
            <a:ext cx="10972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Постановка проблемного вопроса</a:t>
            </a:r>
            <a:r>
              <a:rPr lang="en-US" sz="2400" dirty="0">
                <a:solidFill>
                  <a:srgbClr val="0F1115"/>
                </a:solidFill>
                <a:latin typeface="quote-cjk-patch"/>
              </a:rPr>
              <a:t>: “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Почему идет дождь и дует ветер</a:t>
            </a:r>
            <a:r>
              <a:rPr lang="en-US" sz="2400" dirty="0">
                <a:solidFill>
                  <a:srgbClr val="0F1115"/>
                </a:solidFill>
                <a:latin typeface="quote-cjk-patch"/>
              </a:rPr>
              <a:t>?”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Отгадывание загадок по теме (дождь, ветер), выдвижение предположений о чем пойдет речь на уроке, изображение дождя с помощью ладони.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 Тест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Инструменты</a:t>
            </a:r>
            <a:r>
              <a:rPr lang="en-US" sz="2400" b="1" dirty="0">
                <a:solidFill>
                  <a:srgbClr val="0F1115"/>
                </a:solidFill>
                <a:latin typeface="quote-cjk-patch"/>
              </a:rPr>
              <a:t>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F1115"/>
                </a:solidFill>
                <a:effectLst/>
                <a:latin typeface="quote-cjk-patch"/>
              </a:rPr>
              <a:t>Игра Доскажи словечко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F1115"/>
                </a:solidFill>
                <a:latin typeface="quote-cjk-patch"/>
              </a:rPr>
              <a:t>Загадки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F1115"/>
                </a:solidFill>
                <a:effectLst/>
                <a:latin typeface="quote-cjk-patch"/>
              </a:rPr>
              <a:t>Опыты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0F1115"/>
                </a:solidFill>
                <a:effectLst/>
                <a:latin typeface="quote-cjk-patch"/>
              </a:rPr>
              <a:t>Просмотр мультфильма</a:t>
            </a:r>
            <a:endParaRPr lang="ru-RU" sz="2400" dirty="0">
              <a:solidFill>
                <a:srgbClr val="0F1115"/>
              </a:solidFill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i="1" dirty="0">
                <a:solidFill>
                  <a:srgbClr val="0F1115"/>
                </a:solidFill>
                <a:effectLst/>
                <a:latin typeface="quote-cjk-patch"/>
              </a:rPr>
              <a:t>Кубик Блума</a:t>
            </a:r>
            <a:r>
              <a:rPr lang="ru-RU" sz="2400" i="0" dirty="0">
                <a:solidFill>
                  <a:srgbClr val="0F1115"/>
                </a:solidFill>
                <a:effectLst/>
                <a:latin typeface="quote-cjk-patch"/>
              </a:rPr>
              <a:t> для формулировки выводов</a:t>
            </a: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1289E8-78F0-5C6D-7DB3-78C3651A7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138" y="4419600"/>
            <a:ext cx="2010461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19984"/>
              </p:ext>
            </p:extLst>
          </p:nvPr>
        </p:nvGraphicFramePr>
        <p:xfrm>
          <a:off x="838200" y="2065419"/>
          <a:ext cx="9906000" cy="268224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2 гипотезы(предположение 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“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Почему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?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)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”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Повысился познавательный интерес (зафиксировано по шкале активности).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 новый способ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 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проверки информации (тест).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Апробирован новый  для детей способ изучения темы с помощью опытов.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работать с новым форматов работы 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“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опыты</a:t>
                      </a:r>
                      <a:r>
                        <a:rPr lang="en-US" b="0" dirty="0">
                          <a:effectLst/>
                          <a:latin typeface="quote-cjk-patch"/>
                        </a:rPr>
                        <a:t>”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Разработаны тест для оценки и проверки усвоения материала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24200" y="576279"/>
            <a:ext cx="11296759" cy="95495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Результаты использования приёма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932" y="4779618"/>
            <a:ext cx="10526268" cy="12618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600" b="1" dirty="0">
                <a:solidFill>
                  <a:srgbClr val="0F1115"/>
                </a:solidFill>
                <a:latin typeface="quote-cjk-patch"/>
              </a:rPr>
              <a:t>    «Использование данной методики позволяет учителю начальных классов знакомить учащихся с исследовательской деятельностью в логической последовательности, начиная с основных понятий исследовательской деятельности, завершая самостоятельной организацией собственной исследовательской деятельности, что соответствует требованиям обновлённых ФГОС».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solidFill>
                  <a:srgbClr val="0F1115"/>
                </a:solidFill>
                <a:latin typeface="quote-cjk-patch"/>
              </a:rPr>
              <a:t>   </a:t>
            </a:r>
            <a:endParaRPr kumimoji="0" lang="ru-RU" altLang="ru-RU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</TotalTime>
  <Words>409</Words>
  <Application>Microsoft Office PowerPoint</Application>
  <PresentationFormat>Широкоэкранный</PresentationFormat>
  <Paragraphs>45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quote-cjk-patch</vt:lpstr>
      <vt:lpstr>Times New Roman</vt:lpstr>
      <vt:lpstr>Office Theme</vt:lpstr>
      <vt:lpstr>Папкова Татьяна Андреевна</vt:lpstr>
      <vt:lpstr>Презентация PowerPoint</vt:lpstr>
      <vt:lpstr>Краткое описание работы </vt:lpstr>
      <vt:lpstr>Приемы и техники</vt:lpstr>
      <vt:lpstr>Формы работы на этапах исследования: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ADMIN</cp:lastModifiedBy>
  <cp:revision>5</cp:revision>
  <dcterms:created xsi:type="dcterms:W3CDTF">2026-05-04T05:37:15Z</dcterms:created>
  <dcterms:modified xsi:type="dcterms:W3CDTF">2026-05-14T02:03:41Z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