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media/image35.jpg" ContentType="image/jpeg"/>
  <Override PartName="/ppt/media/image47.jpg" ContentType="image/jpeg"/>
  <Override PartName="/ppt/media/image48.jpg" ContentType="image/jpeg"/>
  <Override PartName="/ppt/media/image50.jpg" ContentType="image/jpeg"/>
  <Override PartName="/ppt/media/image51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9" r:id="rId3"/>
    <p:sldId id="258" r:id="rId4"/>
    <p:sldId id="266" r:id="rId5"/>
    <p:sldId id="262" r:id="rId6"/>
    <p:sldId id="260" r:id="rId7"/>
    <p:sldId id="261" r:id="rId8"/>
    <p:sldId id="267" r:id="rId9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5" Type="http://schemas.openxmlformats.org/officeDocument/2006/relationships/image" Target="../media/image21.pn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png"/><Relationship Id="rId10" Type="http://schemas.openxmlformats.org/officeDocument/2006/relationships/image" Target="../media/image30.jpeg"/><Relationship Id="rId4" Type="http://schemas.openxmlformats.org/officeDocument/2006/relationships/image" Target="../media/image24.png"/><Relationship Id="rId9" Type="http://schemas.openxmlformats.org/officeDocument/2006/relationships/image" Target="../media/image29.jpeg"/><Relationship Id="rId14" Type="http://schemas.openxmlformats.org/officeDocument/2006/relationships/image" Target="../media/image3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g"/><Relationship Id="rId3" Type="http://schemas.openxmlformats.org/officeDocument/2006/relationships/hyperlink" Target="https://max.ru/join/IXnm7-PnvCQNR-oKzZrIlpSuabZVqAWymHQWyxr0vGA" TargetMode="External"/><Relationship Id="rId7" Type="http://schemas.openxmlformats.org/officeDocument/2006/relationships/image" Target="../media/image46.png"/><Relationship Id="rId12" Type="http://schemas.openxmlformats.org/officeDocument/2006/relationships/image" Target="../media/image51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jpeg"/><Relationship Id="rId11" Type="http://schemas.openxmlformats.org/officeDocument/2006/relationships/image" Target="../media/image50.jp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malmariuka@yandex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81400" y="415637"/>
            <a:ext cx="7512684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Стендовая защита в рамках </a:t>
            </a:r>
            <a:r>
              <a:rPr lang="ru-RU" sz="16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ДПП ПК 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685800" y="4468305"/>
            <a:ext cx="107442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6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Пасечник Марина Николаевна </a:t>
            </a:r>
            <a:r>
              <a:rPr lang="ru-RU" sz="1600" i="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«СОШ №40» г. Владивосток</a:t>
            </a:r>
          </a:p>
          <a:p>
            <a:pPr algn="l"/>
            <a:endParaRPr lang="ru-RU" sz="16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6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Тема итоговой работы:</a:t>
            </a:r>
            <a:r>
              <a:rPr lang="ru-RU" sz="16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«Мир глазами ребенка: инновационный подход» (образовательная практика)</a:t>
            </a:r>
          </a:p>
          <a:p>
            <a:pPr algn="l"/>
            <a:endParaRPr lang="ru-RU" sz="1600" b="1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6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ДПП ПК </a:t>
            </a:r>
            <a:r>
              <a:rPr lang="ru-RU" sz="16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sz="1600" b="1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15 мая 2026 года, г. Владивосток</a:t>
            </a:r>
            <a:endParaRPr lang="ru-RU" sz="12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Изображение 7">
            <a:extLst>
              <a:ext uri="{FF2B5EF4-FFF2-40B4-BE49-F238E27FC236}">
                <a16:creationId xmlns:a16="http://schemas.microsoft.com/office/drawing/2014/main" id="{01CB3314-ED10-D7A8-C10B-8498E2FBD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1191526"/>
            <a:ext cx="4212881" cy="3110587"/>
          </a:xfrm>
          <a:prstGeom prst="rect">
            <a:avLst/>
          </a:prstGeom>
        </p:spPr>
      </p:pic>
      <p:pic>
        <p:nvPicPr>
          <p:cNvPr id="10" name="Picture 8" descr="Picture background">
            <a:extLst>
              <a:ext uri="{FF2B5EF4-FFF2-40B4-BE49-F238E27FC236}">
                <a16:creationId xmlns:a16="http://schemas.microsoft.com/office/drawing/2014/main" id="{1D51E3BB-B97D-59D9-5D7F-1AC77710481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071496"/>
            <a:ext cx="1486608" cy="83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овое поле 2">
            <a:extLst>
              <a:ext uri="{FF2B5EF4-FFF2-40B4-BE49-F238E27FC236}">
                <a16:creationId xmlns:a16="http://schemas.microsoft.com/office/drawing/2014/main" id="{7FC14E96-20A3-B1E0-CB47-135CD2CBE890}"/>
              </a:ext>
            </a:extLst>
          </p:cNvPr>
          <p:cNvSpPr txBox="1"/>
          <p:nvPr/>
        </p:nvSpPr>
        <p:spPr>
          <a:xfrm>
            <a:off x="76200" y="914400"/>
            <a:ext cx="12039600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l" defTabSz="266700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Проблема: </a:t>
            </a:r>
            <a:r>
              <a:rPr sz="1600" dirty="0" err="1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как</a:t>
            </a:r>
            <a:r>
              <a:rPr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повысить</a:t>
            </a:r>
            <a:r>
              <a:rPr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эффективность</a:t>
            </a:r>
            <a:r>
              <a:rPr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учебного</a:t>
            </a:r>
            <a:r>
              <a:rPr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процесса</a:t>
            </a:r>
            <a:r>
              <a:rPr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в </a:t>
            </a:r>
            <a:r>
              <a:rPr sz="1600" dirty="0" err="1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начальной</a:t>
            </a:r>
            <a:r>
              <a:rPr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школе</a:t>
            </a:r>
            <a:r>
              <a:rPr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, </a:t>
            </a:r>
            <a:r>
              <a:rPr sz="1600" dirty="0" err="1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используя</a:t>
            </a:r>
            <a:r>
              <a:rPr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возможности</a:t>
            </a:r>
            <a:r>
              <a:rPr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инновационной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площадки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endParaRPr sz="16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/>
              <a:cs typeface="Times New Roman" panose="02020603050405020304" pitchFamily="18" charset="0"/>
              <a:sym typeface="+mn-ea"/>
            </a:endParaRPr>
          </a:p>
          <a:p>
            <a:pPr algn="l" defTabSz="266700"/>
            <a:r>
              <a:rPr sz="1600" dirty="0" err="1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на</a:t>
            </a:r>
            <a:r>
              <a:rPr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основе</a:t>
            </a:r>
            <a:r>
              <a:rPr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предмета</a:t>
            </a:r>
            <a:r>
              <a:rPr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«</a:t>
            </a:r>
            <a:r>
              <a:rPr sz="1600" dirty="0" err="1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Окружающий</a:t>
            </a:r>
            <a:r>
              <a:rPr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мир</a:t>
            </a:r>
            <a:r>
              <a:rPr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»?</a:t>
            </a:r>
            <a:endParaRPr lang="ru-RU" altLang="en-US" sz="1600" dirty="0">
              <a:solidFill>
                <a:schemeClr val="tx1"/>
              </a:solidFill>
              <a:latin typeface="Times New Roman" panose="02020603050405020304" pitchFamily="18" charset="0"/>
              <a:ea typeface="Arial" panose="020B0604020202020204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Текстовое поле 2">
            <a:extLst>
              <a:ext uri="{FF2B5EF4-FFF2-40B4-BE49-F238E27FC236}">
                <a16:creationId xmlns:a16="http://schemas.microsoft.com/office/drawing/2014/main" id="{B4D9E2FC-9D05-17EA-1EE4-5A7DF675756B}"/>
              </a:ext>
            </a:extLst>
          </p:cNvPr>
          <p:cNvSpPr txBox="1"/>
          <p:nvPr/>
        </p:nvSpPr>
        <p:spPr>
          <a:xfrm>
            <a:off x="52356" y="1516646"/>
            <a:ext cx="1196340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-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ФГОС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(</a:t>
            </a:r>
            <a:r>
              <a:rPr lang="ru-RU" sz="1600" i="1" spc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Times New Roman"/>
                <a:ea typeface="Times New Roman"/>
                <a:cs typeface="Times New Roman"/>
              </a:rPr>
              <a:t>Принцип интеграции как ведущий при разработке целей и результатов обучения </a:t>
            </a:r>
            <a:r>
              <a:rPr lang="ru-RU" sz="1600" i="1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Times New Roman"/>
                <a:ea typeface="Times New Roman"/>
                <a:cs typeface="Times New Roman"/>
              </a:rPr>
              <a:t>/ </a:t>
            </a:r>
            <a:r>
              <a:rPr lang="ru-RU" sz="1600" i="1" spc="0" dirty="0">
                <a:solidFill>
                  <a:schemeClr val="tx1"/>
                </a:solidFill>
                <a:highlight>
                  <a:srgbClr val="000000">
                    <a:alpha val="0"/>
                  </a:srgbClr>
                </a:highlight>
                <a:latin typeface="Times New Roman"/>
                <a:ea typeface="Times New Roman"/>
                <a:cs typeface="Times New Roman"/>
              </a:rPr>
              <a:t>Метапредметные результаты)</a:t>
            </a:r>
            <a:endParaRPr lang="ru-RU" sz="1600" i="1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latin typeface="Times New Roman"/>
              <a:ea typeface="Times New Roman"/>
              <a:cs typeface="Times New Roman"/>
            </a:endParaRPr>
          </a:p>
          <a:p>
            <a:pPr marR="0" algn="l">
              <a:spcBef>
                <a:spcPts val="0"/>
              </a:spcBef>
            </a:pPr>
            <a:r>
              <a:rPr lang="ru-RU" sz="1600" b="1" i="0" spc="0" dirty="0">
                <a:solidFill>
                  <a:srgbClr val="212529"/>
                </a:solidFill>
                <a:highlight>
                  <a:srgbClr val="000000">
                    <a:alpha val="0"/>
                  </a:srgbClr>
                </a:highlight>
                <a:latin typeface="Times New Roman"/>
                <a:ea typeface="Times New Roman"/>
                <a:cs typeface="Times New Roman"/>
              </a:rPr>
              <a:t>- Распоряжение</a:t>
            </a:r>
            <a:r>
              <a:rPr lang="ru-RU" sz="1600" i="0" spc="0" dirty="0">
                <a:solidFill>
                  <a:srgbClr val="212529"/>
                </a:solidFill>
                <a:highlight>
                  <a:srgbClr val="000000">
                    <a:alpha val="0"/>
                  </a:srgbClr>
                </a:highlight>
                <a:latin typeface="Times New Roman"/>
                <a:ea typeface="Times New Roman"/>
                <a:cs typeface="Times New Roman"/>
              </a:rPr>
              <a:t> Правительства Российской Федерации от 19 ноября 2024 г. № 3333-р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AF4C62-C66C-698E-BCCB-E689792CFDCB}"/>
              </a:ext>
            </a:extLst>
          </p:cNvPr>
          <p:cNvSpPr txBox="1"/>
          <p:nvPr/>
        </p:nvSpPr>
        <p:spPr>
          <a:xfrm>
            <a:off x="76200" y="2261543"/>
            <a:ext cx="12039600" cy="1143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pPr algn="ctr"/>
            <a:r>
              <a:rPr sz="1600" b="1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создание</a:t>
            </a:r>
            <a:r>
              <a:rPr sz="1600" b="1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уникальной</a:t>
            </a:r>
            <a:r>
              <a:rPr sz="1600" b="1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образовательной</a:t>
            </a:r>
            <a:r>
              <a:rPr sz="1600" b="1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среды</a:t>
            </a:r>
            <a:r>
              <a:rPr sz="1600" b="1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,</a:t>
            </a:r>
            <a:r>
              <a:rPr sz="1600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/>
            <a:r>
              <a:rPr sz="1600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ориентированной</a:t>
            </a:r>
            <a:r>
              <a:rPr sz="1600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на</a:t>
            </a:r>
            <a:r>
              <a:rPr sz="1600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ребёнка</a:t>
            </a:r>
            <a:r>
              <a:rPr sz="1600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, в </a:t>
            </a:r>
            <a:r>
              <a:rPr sz="1600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которой</a:t>
            </a:r>
            <a:r>
              <a:rPr sz="1600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изучение</a:t>
            </a:r>
            <a:r>
              <a:rPr sz="1600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предмета</a:t>
            </a:r>
            <a:r>
              <a:rPr sz="1600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«</a:t>
            </a:r>
            <a:r>
              <a:rPr sz="1600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Окружающий</a:t>
            </a:r>
            <a:r>
              <a:rPr sz="1600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мир</a:t>
            </a:r>
            <a:r>
              <a:rPr sz="1600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»  </a:t>
            </a:r>
          </a:p>
          <a:p>
            <a:pPr algn="ctr"/>
            <a:r>
              <a:rPr sz="1600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способствует</a:t>
            </a:r>
            <a:r>
              <a:rPr sz="1600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развитию</a:t>
            </a:r>
            <a:r>
              <a:rPr sz="1600" b="1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субъектной</a:t>
            </a:r>
            <a:r>
              <a:rPr sz="1600" b="1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позиции</a:t>
            </a:r>
            <a:r>
              <a:rPr sz="1600" b="1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обучающихся</a:t>
            </a:r>
            <a:r>
              <a:rPr sz="1600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, </a:t>
            </a:r>
          </a:p>
          <a:p>
            <a:pPr algn="ctr"/>
            <a:r>
              <a:rPr sz="1600" b="1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формированию</a:t>
            </a:r>
            <a:r>
              <a:rPr sz="1600" b="1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научного</a:t>
            </a:r>
            <a:r>
              <a:rPr sz="1600" b="1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мышления</a:t>
            </a:r>
            <a:r>
              <a:rPr sz="1600" b="1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и </a:t>
            </a:r>
            <a:r>
              <a:rPr sz="1600" b="1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осмысленного</a:t>
            </a:r>
            <a:r>
              <a:rPr sz="1600" b="1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отношения</a:t>
            </a:r>
            <a:r>
              <a:rPr sz="1600" b="1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к </a:t>
            </a:r>
            <a:r>
              <a:rPr sz="1600" b="1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окружающему</a:t>
            </a:r>
            <a:r>
              <a:rPr sz="1600" b="1" dirty="0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 </a:t>
            </a:r>
            <a:r>
              <a:rPr sz="1600" b="1" dirty="0" err="1">
                <a:latin typeface="Times New Roman" panose="02020603050405020304" pitchFamily="18" charset="0"/>
                <a:ea typeface="Arial" panose="020B0604020202020204"/>
                <a:cs typeface="Times New Roman" panose="02020603050405020304" pitchFamily="18" charset="0"/>
                <a:sym typeface="+mn-ea"/>
              </a:rPr>
              <a:t>миру</a:t>
            </a:r>
            <a:endParaRPr lang="en-US" altLang="en-US" sz="16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6DDF9F8F-E263-CAFE-F31B-F257E4FB279B}"/>
              </a:ext>
            </a:extLst>
          </p:cNvPr>
          <p:cNvGrpSpPr/>
          <p:nvPr/>
        </p:nvGrpSpPr>
        <p:grpSpPr>
          <a:xfrm>
            <a:off x="152400" y="3676300"/>
            <a:ext cx="9680637" cy="2351015"/>
            <a:chOff x="213706" y="3742209"/>
            <a:chExt cx="9680637" cy="2351015"/>
          </a:xfrm>
        </p:grpSpPr>
        <p:pic>
          <p:nvPicPr>
            <p:cNvPr id="7" name="Picture 262">
              <a:extLst>
                <a:ext uri="{FF2B5EF4-FFF2-40B4-BE49-F238E27FC236}">
                  <a16:creationId xmlns:a16="http://schemas.microsoft.com/office/drawing/2014/main" id="{50EA71A7-B47A-E309-A80F-12239CA7BE64}"/>
                </a:ext>
              </a:extLst>
            </p:cNvPr>
            <p:cNvPicPr/>
            <p:nvPr/>
          </p:nvPicPr>
          <p:blipFill>
            <a:blip r:embed="rId2"/>
            <a:stretch/>
          </p:blipFill>
          <p:spPr>
            <a:xfrm>
              <a:off x="213706" y="3742209"/>
              <a:ext cx="1520256" cy="2207024"/>
            </a:xfrm>
            <a:prstGeom prst="rect">
              <a:avLst/>
            </a:prstGeom>
            <a:ln w="19050">
              <a:solidFill>
                <a:srgbClr val="78A02B"/>
              </a:solidFill>
              <a:prstDash val="solid"/>
            </a:ln>
          </p:spPr>
        </p:pic>
        <p:pic>
          <p:nvPicPr>
            <p:cNvPr id="8" name="Picture 264">
              <a:extLst>
                <a:ext uri="{FF2B5EF4-FFF2-40B4-BE49-F238E27FC236}">
                  <a16:creationId xmlns:a16="http://schemas.microsoft.com/office/drawing/2014/main" id="{1CEE9BE8-7792-BC40-E6EE-0B3822F343A7}"/>
                </a:ext>
              </a:extLst>
            </p:cNvPr>
            <p:cNvPicPr/>
            <p:nvPr/>
          </p:nvPicPr>
          <p:blipFill>
            <a:blip r:embed="rId3"/>
            <a:stretch/>
          </p:blipFill>
          <p:spPr>
            <a:xfrm>
              <a:off x="3581400" y="3744728"/>
              <a:ext cx="1326528" cy="2228484"/>
            </a:xfrm>
            <a:prstGeom prst="rect">
              <a:avLst/>
            </a:prstGeom>
            <a:ln>
              <a:solidFill>
                <a:schemeClr val="accent1"/>
              </a:solidFill>
              <a:prstDash val="solid"/>
            </a:ln>
          </p:spPr>
        </p:pic>
        <p:pic>
          <p:nvPicPr>
            <p:cNvPr id="9" name="Picture 266">
              <a:extLst>
                <a:ext uri="{FF2B5EF4-FFF2-40B4-BE49-F238E27FC236}">
                  <a16:creationId xmlns:a16="http://schemas.microsoft.com/office/drawing/2014/main" id="{ABD71E04-1500-28A2-53C0-4EBB30C1D332}"/>
                </a:ext>
              </a:extLst>
            </p:cNvPr>
            <p:cNvPicPr/>
            <p:nvPr/>
          </p:nvPicPr>
          <p:blipFill>
            <a:blip r:embed="rId4"/>
            <a:stretch/>
          </p:blipFill>
          <p:spPr>
            <a:xfrm>
              <a:off x="1924499" y="3747246"/>
              <a:ext cx="1555508" cy="2223448"/>
            </a:xfrm>
            <a:prstGeom prst="rect">
              <a:avLst/>
            </a:prstGeom>
            <a:ln>
              <a:solidFill>
                <a:schemeClr val="accent1"/>
              </a:solidFill>
              <a:prstDash val="solid"/>
            </a:ln>
          </p:spPr>
        </p:pic>
        <p:grpSp>
          <p:nvGrpSpPr>
            <p:cNvPr id="10" name="Shape 223">
              <a:extLst>
                <a:ext uri="{FF2B5EF4-FFF2-40B4-BE49-F238E27FC236}">
                  <a16:creationId xmlns:a16="http://schemas.microsoft.com/office/drawing/2014/main" id="{B710C16A-9823-2769-8916-49856B1976A3}"/>
                </a:ext>
              </a:extLst>
            </p:cNvPr>
            <p:cNvGrpSpPr/>
            <p:nvPr/>
          </p:nvGrpSpPr>
          <p:grpSpPr>
            <a:xfrm>
              <a:off x="5181600" y="3886200"/>
              <a:ext cx="4712743" cy="2207024"/>
              <a:chOff x="0" y="0"/>
              <a:chExt cx="6325384" cy="2920294"/>
            </a:xfrm>
          </p:grpSpPr>
          <p:grpSp>
            <p:nvGrpSpPr>
              <p:cNvPr id="11" name="Shape 224">
                <a:extLst>
                  <a:ext uri="{FF2B5EF4-FFF2-40B4-BE49-F238E27FC236}">
                    <a16:creationId xmlns:a16="http://schemas.microsoft.com/office/drawing/2014/main" id="{37C7A384-2891-9121-1C52-0814F1982CAF}"/>
                  </a:ext>
                </a:extLst>
              </p:cNvPr>
              <p:cNvGrpSpPr/>
              <p:nvPr/>
            </p:nvGrpSpPr>
            <p:grpSpPr>
              <a:xfrm>
                <a:off x="0" y="0"/>
                <a:ext cx="6325384" cy="2828367"/>
                <a:chOff x="0" y="0"/>
                <a:chExt cx="6325384" cy="2828367"/>
              </a:xfrm>
            </p:grpSpPr>
            <p:grpSp>
              <p:nvGrpSpPr>
                <p:cNvPr id="13" name="Shape 225">
                  <a:extLst>
                    <a:ext uri="{FF2B5EF4-FFF2-40B4-BE49-F238E27FC236}">
                      <a16:creationId xmlns:a16="http://schemas.microsoft.com/office/drawing/2014/main" id="{C2B41DCA-59A4-4FD7-07A8-C102CF8A375D}"/>
                    </a:ext>
                  </a:extLst>
                </p:cNvPr>
                <p:cNvGrpSpPr/>
                <p:nvPr/>
              </p:nvGrpSpPr>
              <p:grpSpPr>
                <a:xfrm>
                  <a:off x="2028549" y="0"/>
                  <a:ext cx="4296834" cy="2828367"/>
                  <a:chOff x="0" y="0"/>
                  <a:chExt cx="4296834" cy="2828367"/>
                </a:xfrm>
              </p:grpSpPr>
              <p:pic>
                <p:nvPicPr>
                  <p:cNvPr id="15" name="Picture 227">
                    <a:extLst>
                      <a:ext uri="{FF2B5EF4-FFF2-40B4-BE49-F238E27FC236}">
                        <a16:creationId xmlns:a16="http://schemas.microsoft.com/office/drawing/2014/main" id="{0C367989-EA50-4D99-671D-08434BCCB8ED}"/>
                      </a:ext>
                    </a:extLst>
                  </p:cNvPr>
                  <p:cNvPicPr/>
                  <p:nvPr/>
                </p:nvPicPr>
                <p:blipFill>
                  <a:blip r:embed="rId5"/>
                  <a:srcRect t="46656" r="56353" b="6449"/>
                  <a:stretch/>
                </p:blipFill>
                <p:spPr>
                  <a:xfrm>
                    <a:off x="0" y="1402991"/>
                    <a:ext cx="3202720" cy="1425375"/>
                  </a:xfrm>
                  <a:prstGeom prst="rect">
                    <a:avLst/>
                  </a:prstGeom>
                </p:spPr>
              </p:pic>
              <p:pic>
                <p:nvPicPr>
                  <p:cNvPr id="16" name="Picture 229">
                    <a:extLst>
                      <a:ext uri="{FF2B5EF4-FFF2-40B4-BE49-F238E27FC236}">
                        <a16:creationId xmlns:a16="http://schemas.microsoft.com/office/drawing/2014/main" id="{1C9F4923-5A52-D6A3-FC07-1AE662544108}"/>
                      </a:ext>
                    </a:extLst>
                  </p:cNvPr>
                  <p:cNvPicPr/>
                  <p:nvPr/>
                </p:nvPicPr>
                <p:blipFill>
                  <a:blip r:embed="rId5"/>
                  <a:srcRect r="56598" b="50325"/>
                  <a:stretch/>
                </p:blipFill>
                <p:spPr>
                  <a:xfrm>
                    <a:off x="0" y="13848"/>
                    <a:ext cx="3184670" cy="1509886"/>
                  </a:xfrm>
                  <a:prstGeom prst="rect">
                    <a:avLst/>
                  </a:prstGeom>
                </p:spPr>
              </p:pic>
              <p:pic>
                <p:nvPicPr>
                  <p:cNvPr id="17" name="Picture 231">
                    <a:extLst>
                      <a:ext uri="{FF2B5EF4-FFF2-40B4-BE49-F238E27FC236}">
                        <a16:creationId xmlns:a16="http://schemas.microsoft.com/office/drawing/2014/main" id="{453F8917-DD41-505A-A8A9-D026173CF5F9}"/>
                      </a:ext>
                    </a:extLst>
                  </p:cNvPr>
                  <p:cNvPicPr/>
                  <p:nvPr/>
                </p:nvPicPr>
                <p:blipFill>
                  <a:blip r:embed="rId5"/>
                  <a:srcRect l="57499" r="26559" b="50325"/>
                  <a:stretch/>
                </p:blipFill>
                <p:spPr>
                  <a:xfrm rot="21389266">
                    <a:off x="3189193" y="0"/>
                    <a:ext cx="1107640" cy="1429681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4" name="Picture 233">
                  <a:extLst>
                    <a:ext uri="{FF2B5EF4-FFF2-40B4-BE49-F238E27FC236}">
                      <a16:creationId xmlns:a16="http://schemas.microsoft.com/office/drawing/2014/main" id="{F9C0A5F4-BAB1-EB71-3C90-D8BB999E6D6B}"/>
                    </a:ext>
                  </a:extLst>
                </p:cNvPr>
                <p:cNvPicPr/>
                <p:nvPr/>
              </p:nvPicPr>
              <p:blipFill>
                <a:blip r:embed="rId6"/>
                <a:srcRect l="2185" t="19931" r="2755" b="8591"/>
                <a:stretch/>
              </p:blipFill>
              <p:spPr>
                <a:xfrm>
                  <a:off x="0" y="96044"/>
                  <a:ext cx="2028549" cy="2663694"/>
                </a:xfrm>
                <a:prstGeom prst="rect">
                  <a:avLst/>
                </a:prstGeom>
              </p:spPr>
            </p:pic>
          </p:grpSp>
          <p:pic>
            <p:nvPicPr>
              <p:cNvPr id="12" name="Picture 235">
                <a:extLst>
                  <a:ext uri="{FF2B5EF4-FFF2-40B4-BE49-F238E27FC236}">
                    <a16:creationId xmlns:a16="http://schemas.microsoft.com/office/drawing/2014/main" id="{D9B5E4AA-0135-F4D1-1579-69209D0FF755}"/>
                  </a:ext>
                </a:extLst>
              </p:cNvPr>
              <p:cNvPicPr/>
              <p:nvPr/>
            </p:nvPicPr>
            <p:blipFill>
              <a:blip r:embed="rId5"/>
              <a:srcRect l="43235" r="42143" b="50325"/>
              <a:stretch/>
            </p:blipFill>
            <p:spPr>
              <a:xfrm>
                <a:off x="5192867" y="1370989"/>
                <a:ext cx="1100941" cy="1549304"/>
              </a:xfrm>
              <a:prstGeom prst="rect">
                <a:avLst/>
              </a:prstGeom>
            </p:spPr>
          </p:pic>
        </p:grp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AC2D2C59-A4C3-8715-54E5-FA2D228201C0}"/>
              </a:ext>
            </a:extLst>
          </p:cNvPr>
          <p:cNvSpPr txBox="1"/>
          <p:nvPr/>
        </p:nvSpPr>
        <p:spPr>
          <a:xfrm>
            <a:off x="3462244" y="327378"/>
            <a:ext cx="8839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практика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«Мир глазами ребенка: инновационный подход»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6CE972-2226-9EE3-FBDA-39C5434F23CA}"/>
              </a:ext>
            </a:extLst>
          </p:cNvPr>
          <p:cNvSpPr txBox="1"/>
          <p:nvPr/>
        </p:nvSpPr>
        <p:spPr>
          <a:xfrm>
            <a:off x="52356" y="5919025"/>
            <a:ext cx="17203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РП</a:t>
            </a:r>
          </a:p>
          <a:p>
            <a:pPr algn="ctr"/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модульного курса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77EA84-C3CE-C8E3-6708-01428363EF25}"/>
              </a:ext>
            </a:extLst>
          </p:cNvPr>
          <p:cNvSpPr txBox="1"/>
          <p:nvPr/>
        </p:nvSpPr>
        <p:spPr>
          <a:xfrm>
            <a:off x="1983954" y="5957840"/>
            <a:ext cx="27404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 открытии инновационной площадки</a:t>
            </a:r>
          </a:p>
          <a:p>
            <a:pPr algn="ctr"/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 г. Москва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A6861B9-859B-12C2-03F2-39955BAE8F38}"/>
              </a:ext>
            </a:extLst>
          </p:cNvPr>
          <p:cNvSpPr txBox="1"/>
          <p:nvPr/>
        </p:nvSpPr>
        <p:spPr>
          <a:xfrm>
            <a:off x="5120294" y="5923446"/>
            <a:ext cx="45571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тетради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формированию и развитию естественно-научной грамотности</a:t>
            </a:r>
          </a:p>
          <a:p>
            <a:pPr algn="ctr"/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 г. Москва</a:t>
            </a:r>
          </a:p>
        </p:txBody>
      </p:sp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1400" y="304800"/>
            <a:ext cx="7620000" cy="381000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Инновационная площадка = Творческие Лаборатории 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C854495-5A54-2D63-9C28-F0EA253AB4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500" t="15556" r="37500" b="21111"/>
          <a:stretch>
            <a:fillRect/>
          </a:stretch>
        </p:blipFill>
        <p:spPr>
          <a:xfrm>
            <a:off x="9173670" y="968939"/>
            <a:ext cx="2307190" cy="3287745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0B21B75-3EDF-D662-57C7-FA96C559656E}"/>
              </a:ext>
            </a:extLst>
          </p:cNvPr>
          <p:cNvGrpSpPr/>
          <p:nvPr/>
        </p:nvGrpSpPr>
        <p:grpSpPr>
          <a:xfrm>
            <a:off x="533400" y="1021257"/>
            <a:ext cx="3606419" cy="1220996"/>
            <a:chOff x="417870" y="1047043"/>
            <a:chExt cx="11255544" cy="3242153"/>
          </a:xfrm>
        </p:grpSpPr>
        <p:pic>
          <p:nvPicPr>
            <p:cNvPr id="12" name="Рисунок 5">
              <a:extLst>
                <a:ext uri="{FF2B5EF4-FFF2-40B4-BE49-F238E27FC236}">
                  <a16:creationId xmlns:a16="http://schemas.microsoft.com/office/drawing/2014/main" id="{8437FCDC-A228-D722-99F6-E1BA878BDB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9635152" y="1049842"/>
              <a:ext cx="2038262" cy="3230119"/>
            </a:xfrm>
            <a:prstGeom prst="rect">
              <a:avLst/>
            </a:prstGeom>
            <a:ln w="38100">
              <a:noFill/>
            </a:ln>
          </p:spPr>
        </p:pic>
        <p:pic>
          <p:nvPicPr>
            <p:cNvPr id="13" name="Picture 4" descr="https://basket-04.wb.ru/vol717/part71719/71719310/images/c516x688/1.jpg">
              <a:extLst>
                <a:ext uri="{FF2B5EF4-FFF2-40B4-BE49-F238E27FC236}">
                  <a16:creationId xmlns:a16="http://schemas.microsoft.com/office/drawing/2014/main" id="{5769FF75-2A2C-16AF-61B7-4C0878F953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417870" y="1047043"/>
              <a:ext cx="2446408" cy="3230119"/>
            </a:xfrm>
            <a:prstGeom prst="rect">
              <a:avLst/>
            </a:prstGeom>
            <a:noFill/>
            <a:ln w="28575">
              <a:noFill/>
            </a:ln>
          </p:spPr>
        </p:pic>
        <p:pic>
          <p:nvPicPr>
            <p:cNvPr id="14" name="Рисунок 7">
              <a:extLst>
                <a:ext uri="{FF2B5EF4-FFF2-40B4-BE49-F238E27FC236}">
                  <a16:creationId xmlns:a16="http://schemas.microsoft.com/office/drawing/2014/main" id="{68C7B92B-756D-FA20-FF66-163057133F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2988589" y="1049843"/>
              <a:ext cx="6526535" cy="3239353"/>
            </a:xfrm>
            <a:prstGeom prst="rect">
              <a:avLst/>
            </a:prstGeom>
            <a:ln w="28575">
              <a:noFill/>
            </a:ln>
          </p:spPr>
        </p:pic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56CDA7C7-C980-F3BD-BA05-442079286052}"/>
              </a:ext>
            </a:extLst>
          </p:cNvPr>
          <p:cNvGrpSpPr/>
          <p:nvPr/>
        </p:nvGrpSpPr>
        <p:grpSpPr>
          <a:xfrm>
            <a:off x="4358960" y="1017013"/>
            <a:ext cx="4201166" cy="1234761"/>
            <a:chOff x="930" y="1828"/>
            <a:chExt cx="17314" cy="4993"/>
          </a:xfrm>
        </p:grpSpPr>
        <p:pic>
          <p:nvPicPr>
            <p:cNvPr id="16" name="Рисунок 9">
              <a:extLst>
                <a:ext uri="{FF2B5EF4-FFF2-40B4-BE49-F238E27FC236}">
                  <a16:creationId xmlns:a16="http://schemas.microsoft.com/office/drawing/2014/main" id="{F22FE3D4-72B6-29ED-C24B-A548954C29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930" y="1831"/>
              <a:ext cx="3791" cy="4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6B7A2BEF-6206-036C-CEC2-A562F7EB81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213" b="3443"/>
            <a:stretch>
              <a:fillRect/>
            </a:stretch>
          </p:blipFill>
          <p:spPr bwMode="auto">
            <a:xfrm>
              <a:off x="12630" y="1879"/>
              <a:ext cx="5614" cy="4939"/>
            </a:xfrm>
            <a:prstGeom prst="rect">
              <a:avLst/>
            </a:prstGeom>
            <a:ln w="28575"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18" name="Рисунок 16">
              <a:extLst>
                <a:ext uri="{FF2B5EF4-FFF2-40B4-BE49-F238E27FC236}">
                  <a16:creationId xmlns:a16="http://schemas.microsoft.com/office/drawing/2014/main" id="{92C75181-DCDF-D9A3-7522-7AFD724356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43" t="39819" r="23266" b="122"/>
            <a:stretch>
              <a:fillRect/>
            </a:stretch>
          </p:blipFill>
          <p:spPr bwMode="auto">
            <a:xfrm>
              <a:off x="4951" y="1828"/>
              <a:ext cx="7451" cy="4990"/>
            </a:xfrm>
            <a:prstGeom prst="rect">
              <a:avLst/>
            </a:prstGeom>
          </p:spPr>
        </p:pic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B0F23835-E139-497B-A0C3-66E41B0D8805}"/>
              </a:ext>
            </a:extLst>
          </p:cNvPr>
          <p:cNvGrpSpPr/>
          <p:nvPr/>
        </p:nvGrpSpPr>
        <p:grpSpPr>
          <a:xfrm>
            <a:off x="568044" y="2448837"/>
            <a:ext cx="3653977" cy="1242408"/>
            <a:chOff x="927" y="1828"/>
            <a:chExt cx="17350" cy="4990"/>
          </a:xfrm>
          <a:solidFill>
            <a:srgbClr val="92D050"/>
          </a:solidFill>
        </p:grpSpPr>
        <p:pic>
          <p:nvPicPr>
            <p:cNvPr id="20" name="Рисунок 10">
              <a:extLst>
                <a:ext uri="{FF2B5EF4-FFF2-40B4-BE49-F238E27FC236}">
                  <a16:creationId xmlns:a16="http://schemas.microsoft.com/office/drawing/2014/main" id="{910F5465-7069-9AD6-D3AE-142BC56EEB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5" t="14655" r="8258" b="5333"/>
            <a:stretch>
              <a:fillRect/>
            </a:stretch>
          </p:blipFill>
          <p:spPr>
            <a:xfrm>
              <a:off x="4902" y="1828"/>
              <a:ext cx="7264" cy="4990"/>
            </a:xfrm>
            <a:prstGeom prst="rect">
              <a:avLst/>
            </a:prstGeom>
            <a:grpFill/>
            <a:ln w="88900" cap="sq">
              <a:noFill/>
              <a:miter lim="800000"/>
              <a:headEnd/>
              <a:tailEnd/>
            </a:ln>
            <a:effectLst/>
          </p:spPr>
        </p:pic>
        <p:pic>
          <p:nvPicPr>
            <p:cNvPr id="21" name="Picture 2" descr="Picture background">
              <a:extLst>
                <a:ext uri="{FF2B5EF4-FFF2-40B4-BE49-F238E27FC236}">
                  <a16:creationId xmlns:a16="http://schemas.microsoft.com/office/drawing/2014/main" id="{9FFE74CE-F666-AEA2-1DDE-DAF30B3876D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042"/>
            <a:stretch>
              <a:fillRect/>
            </a:stretch>
          </p:blipFill>
          <p:spPr bwMode="auto">
            <a:xfrm>
              <a:off x="12379" y="1828"/>
              <a:ext cx="5899" cy="4990"/>
            </a:xfrm>
            <a:prstGeom prst="rect">
              <a:avLst/>
            </a:prstGeom>
            <a:grpFill/>
            <a:ln w="88900" cap="sq">
              <a:noFill/>
              <a:miter lim="800000"/>
              <a:headEnd/>
              <a:tailEnd/>
            </a:ln>
            <a:effectLst/>
          </p:spPr>
        </p:pic>
        <p:pic>
          <p:nvPicPr>
            <p:cNvPr id="22" name="Рисунок 12">
              <a:extLst>
                <a:ext uri="{FF2B5EF4-FFF2-40B4-BE49-F238E27FC236}">
                  <a16:creationId xmlns:a16="http://schemas.microsoft.com/office/drawing/2014/main" id="{2F3756A3-2415-E526-F3DE-D885ECC2A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7" y="1831"/>
              <a:ext cx="3740" cy="4987"/>
            </a:xfrm>
            <a:prstGeom prst="rect">
              <a:avLst/>
            </a:prstGeom>
            <a:grpFill/>
          </p:spPr>
        </p:pic>
      </p:grpSp>
      <p:graphicFrame>
        <p:nvGraphicFramePr>
          <p:cNvPr id="23" name="Таблица 22">
            <a:extLst>
              <a:ext uri="{FF2B5EF4-FFF2-40B4-BE49-F238E27FC236}">
                <a16:creationId xmlns:a16="http://schemas.microsoft.com/office/drawing/2014/main" id="{317EB658-A2B3-48B3-1425-E7D173950BD9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57735319"/>
              </p:ext>
            </p:extLst>
          </p:nvPr>
        </p:nvGraphicFramePr>
        <p:xfrm>
          <a:off x="533400" y="4157573"/>
          <a:ext cx="8124922" cy="2092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3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5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6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99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ru-RU"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  <a:sym typeface="+mn-ea"/>
                        </a:rPr>
                        <a:t>Годы</a:t>
                      </a:r>
                      <a:r>
                        <a:rPr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  <a:sym typeface="+mn-ea"/>
                        </a:rPr>
                        <a:t> работы </a:t>
                      </a:r>
                      <a:endParaRPr lang="ru-RU" altLang="en-US" sz="1400" spc="-100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>
                    <a:solidFill>
                      <a:srgbClr val="B5D6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sz="1400" spc="-100" dirty="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  <a:sym typeface="+mn-ea"/>
                        </a:rPr>
                        <a:t>Название </a:t>
                      </a:r>
                      <a:r>
                        <a:rPr lang="ru-RU" sz="1400" spc="-100" dirty="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  <a:sym typeface="+mn-ea"/>
                        </a:rPr>
                        <a:t> Лаборатории</a:t>
                      </a:r>
                    </a:p>
                  </a:txBody>
                  <a:tcPr>
                    <a:solidFill>
                      <a:srgbClr val="B5D6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ru-RU" altLang="en-US"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  <a:sym typeface="+mn-ea"/>
                        </a:rPr>
                        <a:t>Площадка реализации</a:t>
                      </a:r>
                    </a:p>
                  </a:txBody>
                  <a:tcPr>
                    <a:solidFill>
                      <a:srgbClr val="B5D6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400" spc="-100" dirty="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2022-2023 </a:t>
                      </a:r>
                      <a:r>
                        <a:rPr sz="1400" spc="-100" dirty="0" err="1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уч.г</a:t>
                      </a:r>
                      <a:r>
                        <a:rPr sz="1400" spc="-100" dirty="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>
                    <a:solidFill>
                      <a:srgbClr val="B5D6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Лаборатория Воды, «Путешествие Капельки»</a:t>
                      </a:r>
                    </a:p>
                  </a:txBody>
                  <a:tcPr marL="0" marR="0" marT="0" marB="0">
                    <a:solidFill>
                      <a:srgbClr val="B5D67D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ru-RU" altLang="en-US" sz="1400" spc="-100" dirty="0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ru-RU" altLang="en-US" sz="1400" spc="-100" dirty="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МБОУ «СОШ №47»</a:t>
                      </a:r>
                    </a:p>
                  </a:txBody>
                  <a:tcPr marL="0" marR="0" marT="0" marB="0">
                    <a:solidFill>
                      <a:srgbClr val="B5D6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2023-2024 уч.г.</a:t>
                      </a:r>
                    </a:p>
                  </a:txBody>
                  <a:tcPr marL="0" marR="0" marT="0" marB="0">
                    <a:solidFill>
                      <a:srgbClr val="B5D6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Лаборатория Погоды, «Уроки кота Погодиуса»</a:t>
                      </a:r>
                    </a:p>
                  </a:txBody>
                  <a:tcPr marL="0" marR="0" marT="0" marB="0">
                    <a:solidFill>
                      <a:srgbClr val="B5D67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>
                    <a:solidFill>
                      <a:srgbClr val="B5D6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7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2024-2025 уч.г.</a:t>
                      </a:r>
                    </a:p>
                  </a:txBody>
                  <a:tcPr marL="0" marR="0" marT="0" marB="0">
                    <a:solidFill>
                      <a:srgbClr val="B5D6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Лаборатория Времени, «Хранители Времени»</a:t>
                      </a:r>
                    </a:p>
                  </a:txBody>
                  <a:tcPr marL="0" marR="0" marT="0" marB="0">
                    <a:solidFill>
                      <a:srgbClr val="B5D67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0" marR="0" marT="0" marB="0">
                    <a:solidFill>
                      <a:srgbClr val="B5D6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-202</a:t>
                      </a:r>
                      <a:r>
                        <a:rPr lang="ru-RU"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 уч.г.</a:t>
                      </a:r>
                    </a:p>
                  </a:txBody>
                  <a:tcPr marL="0" marR="0" marT="0" marB="0">
                    <a:solidFill>
                      <a:srgbClr val="B5D6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Лаборатория </a:t>
                      </a:r>
                      <a:r>
                        <a:rPr lang="ru-RU"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Здоровья</a:t>
                      </a:r>
                      <a:r>
                        <a:rPr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, «</a:t>
                      </a:r>
                      <a:r>
                        <a:rPr lang="ru-RU"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Искусство заботы о себе</a:t>
                      </a:r>
                      <a:r>
                        <a:rPr sz="1400" spc="-1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0" marR="0" marT="0" marB="0">
                    <a:solidFill>
                      <a:srgbClr val="B5D6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ru-RU" altLang="en-US" sz="1400" spc="-100" dirty="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  <a:sym typeface="+mn-ea"/>
                        </a:rPr>
                        <a:t>МБОУ «СОШ №40»</a:t>
                      </a:r>
                      <a:endParaRPr lang="ru-RU" altLang="en-US" sz="1400" spc="-100" dirty="0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B5D6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24" name="Прямое соединение 22">
            <a:extLst>
              <a:ext uri="{FF2B5EF4-FFF2-40B4-BE49-F238E27FC236}">
                <a16:creationId xmlns:a16="http://schemas.microsoft.com/office/drawing/2014/main" id="{C12ACBB6-F2EF-9B5A-80EE-2399C2FA9745}"/>
              </a:ext>
            </a:extLst>
          </p:cNvPr>
          <p:cNvCxnSpPr>
            <a:cxnSpLocks/>
          </p:cNvCxnSpPr>
          <p:nvPr/>
        </p:nvCxnSpPr>
        <p:spPr>
          <a:xfrm>
            <a:off x="4237661" y="968939"/>
            <a:ext cx="0" cy="2812152"/>
          </a:xfrm>
          <a:prstGeom prst="line">
            <a:avLst/>
          </a:prstGeom>
          <a:ln w="31750">
            <a:solidFill>
              <a:srgbClr val="002060"/>
            </a:solidFill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D4BE54DF-C6A0-B077-EF48-B3E5B2CF180E}"/>
              </a:ext>
            </a:extLst>
          </p:cNvPr>
          <p:cNvGrpSpPr/>
          <p:nvPr/>
        </p:nvGrpSpPr>
        <p:grpSpPr>
          <a:xfrm>
            <a:off x="4370565" y="2346731"/>
            <a:ext cx="4113530" cy="1416253"/>
            <a:chOff x="7442" y="4220"/>
            <a:chExt cx="7698" cy="2778"/>
          </a:xfrm>
        </p:grpSpPr>
        <p:pic>
          <p:nvPicPr>
            <p:cNvPr id="27" name="Изображение 25">
              <a:extLst>
                <a:ext uri="{FF2B5EF4-FFF2-40B4-BE49-F238E27FC236}">
                  <a16:creationId xmlns:a16="http://schemas.microsoft.com/office/drawing/2014/main" id="{32F19B0A-F712-73B6-84C7-AB63D9535A48}"/>
                </a:ext>
              </a:extLst>
            </p:cNvPr>
            <p:cNvPicPr/>
            <p:nvPr/>
          </p:nvPicPr>
          <p:blipFill>
            <a:blip r:embed="rId13"/>
            <a:stretch>
              <a:fillRect/>
            </a:stretch>
          </p:blipFill>
          <p:spPr>
            <a:xfrm>
              <a:off x="12174" y="4220"/>
              <a:ext cx="2967" cy="2779"/>
            </a:xfrm>
            <a:prstGeom prst="rect">
              <a:avLst/>
            </a:prstGeom>
          </p:spPr>
        </p:pic>
        <p:grpSp>
          <p:nvGrpSpPr>
            <p:cNvPr id="28" name="Группа 27">
              <a:extLst>
                <a:ext uri="{FF2B5EF4-FFF2-40B4-BE49-F238E27FC236}">
                  <a16:creationId xmlns:a16="http://schemas.microsoft.com/office/drawing/2014/main" id="{3118F077-F8F6-76F2-B292-74B804640F03}"/>
                </a:ext>
              </a:extLst>
            </p:cNvPr>
            <p:cNvGrpSpPr/>
            <p:nvPr/>
          </p:nvGrpSpPr>
          <p:grpSpPr>
            <a:xfrm>
              <a:off x="7442" y="4447"/>
              <a:ext cx="4846" cy="2436"/>
              <a:chOff x="7442" y="4447"/>
              <a:chExt cx="4846" cy="2436"/>
            </a:xfrm>
          </p:grpSpPr>
          <p:pic>
            <p:nvPicPr>
              <p:cNvPr id="29" name="Рисунок 4">
                <a:extLst>
                  <a:ext uri="{FF2B5EF4-FFF2-40B4-BE49-F238E27FC236}">
                    <a16:creationId xmlns:a16="http://schemas.microsoft.com/office/drawing/2014/main" id="{CAEAF8C8-23F9-432C-08D1-F63C34E3262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/>
              <a:srcRect l="78859" t="76151" r="1475" b="1362"/>
              <a:stretch>
                <a:fillRect/>
              </a:stretch>
            </p:blipFill>
            <p:spPr>
              <a:xfrm>
                <a:off x="7442" y="4447"/>
                <a:ext cx="1808" cy="2436"/>
              </a:xfrm>
              <a:prstGeom prst="rect">
                <a:avLst/>
              </a:prstGeom>
            </p:spPr>
          </p:pic>
          <p:pic>
            <p:nvPicPr>
              <p:cNvPr id="30" name="Изображение 2">
                <a:extLst>
                  <a:ext uri="{FF2B5EF4-FFF2-40B4-BE49-F238E27FC236}">
                    <a16:creationId xmlns:a16="http://schemas.microsoft.com/office/drawing/2014/main" id="{5DFE4E45-E027-3836-B26A-EF368ADEED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rcRect t="28722" b="11620"/>
              <a:stretch>
                <a:fillRect/>
              </a:stretch>
            </p:blipFill>
            <p:spPr>
              <a:xfrm>
                <a:off x="9250" y="4460"/>
                <a:ext cx="3038" cy="2381"/>
              </a:xfrm>
              <a:prstGeom prst="rect">
                <a:avLst/>
              </a:prstGeom>
            </p:spPr>
          </p:pic>
        </p:grp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F8E3E78-9425-4396-E6B8-DE9354689F8C}"/>
              </a:ext>
            </a:extLst>
          </p:cNvPr>
          <p:cNvSpPr txBox="1"/>
          <p:nvPr/>
        </p:nvSpPr>
        <p:spPr>
          <a:xfrm>
            <a:off x="9239313" y="4199331"/>
            <a:ext cx="227519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образовательная практика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«Мир глазами ребенка: инновационный подход»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cxnSp>
        <p:nvCxnSpPr>
          <p:cNvPr id="25" name="Прямое соединение 23">
            <a:extLst>
              <a:ext uri="{FF2B5EF4-FFF2-40B4-BE49-F238E27FC236}">
                <a16:creationId xmlns:a16="http://schemas.microsoft.com/office/drawing/2014/main" id="{A8A5AA41-F89E-E0CE-CB2F-A8B1A9C6E0C3}"/>
              </a:ext>
            </a:extLst>
          </p:cNvPr>
          <p:cNvCxnSpPr>
            <a:cxnSpLocks/>
          </p:cNvCxnSpPr>
          <p:nvPr/>
        </p:nvCxnSpPr>
        <p:spPr>
          <a:xfrm>
            <a:off x="473978" y="2321575"/>
            <a:ext cx="8124923" cy="53440"/>
          </a:xfrm>
          <a:prstGeom prst="line">
            <a:avLst/>
          </a:prstGeom>
          <a:ln w="31750">
            <a:solidFill>
              <a:srgbClr val="002060"/>
            </a:solidFill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2399CC-B540-4744-3CDA-C80D8449F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0BA3051-10A1-210B-9E64-0067BC59176F}"/>
              </a:ext>
            </a:extLst>
          </p:cNvPr>
          <p:cNvSpPr txBox="1"/>
          <p:nvPr/>
        </p:nvSpPr>
        <p:spPr>
          <a:xfrm>
            <a:off x="3429000" y="304800"/>
            <a:ext cx="80439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Уникальные характеристики образовательной практики</a:t>
            </a:r>
            <a:endParaRPr lang="ru-RU" b="1" dirty="0"/>
          </a:p>
        </p:txBody>
      </p:sp>
      <p:sp>
        <p:nvSpPr>
          <p:cNvPr id="6" name="Скругленный прямоугольник 10">
            <a:extLst>
              <a:ext uri="{FF2B5EF4-FFF2-40B4-BE49-F238E27FC236}">
                <a16:creationId xmlns:a16="http://schemas.microsoft.com/office/drawing/2014/main" id="{A498B2E5-9764-7AC0-6941-B8224F4BE259}"/>
              </a:ext>
            </a:extLst>
          </p:cNvPr>
          <p:cNvSpPr/>
          <p:nvPr/>
        </p:nvSpPr>
        <p:spPr bwMode="auto">
          <a:xfrm>
            <a:off x="109753" y="1104074"/>
            <a:ext cx="2327789" cy="480752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Литературное чтение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633C1D3-65B8-CE8C-6A9E-1AF94F2D23F1}"/>
              </a:ext>
            </a:extLst>
          </p:cNvPr>
          <p:cNvSpPr/>
          <p:nvPr/>
        </p:nvSpPr>
        <p:spPr>
          <a:xfrm>
            <a:off x="160175" y="5904627"/>
            <a:ext cx="9551308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читательская + математическая + естественно-научная грамотность </a:t>
            </a:r>
          </a:p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формирование и развитие УУД </a:t>
            </a:r>
          </a:p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научное познание (исследовательская, проектная деятельность, наблюдения, опыты, эксперименты)</a:t>
            </a:r>
          </a:p>
        </p:txBody>
      </p:sp>
      <p:sp>
        <p:nvSpPr>
          <p:cNvPr id="8" name="Скругленный прямоугольник 2">
            <a:extLst>
              <a:ext uri="{FF2B5EF4-FFF2-40B4-BE49-F238E27FC236}">
                <a16:creationId xmlns:a16="http://schemas.microsoft.com/office/drawing/2014/main" id="{9D1C7585-BB9D-10D6-582E-10508DFB05D4}"/>
              </a:ext>
            </a:extLst>
          </p:cNvPr>
          <p:cNvSpPr/>
          <p:nvPr/>
        </p:nvSpPr>
        <p:spPr bwMode="auto">
          <a:xfrm>
            <a:off x="5153421" y="1103948"/>
            <a:ext cx="1816976" cy="480752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</a:t>
            </a:r>
          </a:p>
        </p:txBody>
      </p:sp>
      <p:sp>
        <p:nvSpPr>
          <p:cNvPr id="9" name="Скругленный прямоугольник 13">
            <a:extLst>
              <a:ext uri="{FF2B5EF4-FFF2-40B4-BE49-F238E27FC236}">
                <a16:creationId xmlns:a16="http://schemas.microsoft.com/office/drawing/2014/main" id="{D2BE1E80-70E4-8AE2-B88D-F4E5D5E4E5AE}"/>
              </a:ext>
            </a:extLst>
          </p:cNvPr>
          <p:cNvSpPr/>
          <p:nvPr/>
        </p:nvSpPr>
        <p:spPr bwMode="auto">
          <a:xfrm>
            <a:off x="2786847" y="1104027"/>
            <a:ext cx="2052523" cy="480695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</a:t>
            </a:r>
          </a:p>
        </p:txBody>
      </p:sp>
      <p:sp>
        <p:nvSpPr>
          <p:cNvPr id="10" name="Скругленный прямоугольник 14">
            <a:extLst>
              <a:ext uri="{FF2B5EF4-FFF2-40B4-BE49-F238E27FC236}">
                <a16:creationId xmlns:a16="http://schemas.microsoft.com/office/drawing/2014/main" id="{22C19163-1282-986B-D609-C976822D71C4}"/>
              </a:ext>
            </a:extLst>
          </p:cNvPr>
          <p:cNvSpPr/>
          <p:nvPr/>
        </p:nvSpPr>
        <p:spPr bwMode="auto">
          <a:xfrm>
            <a:off x="7351449" y="1104082"/>
            <a:ext cx="2388051" cy="480752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59142F4-458E-5FDC-F70B-D2901BA535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" t="8937" r="50474" b="5390"/>
          <a:stretch>
            <a:fillRect/>
          </a:stretch>
        </p:blipFill>
        <p:spPr>
          <a:xfrm>
            <a:off x="2746207" y="1752362"/>
            <a:ext cx="2096135" cy="37934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75000"/>
              </a:schemeClr>
            </a:solidFill>
          </a:ln>
        </p:spPr>
      </p:pic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E51A8CDF-8BF1-92A3-01AD-F3BBBD541EF9}"/>
              </a:ext>
            </a:extLst>
          </p:cNvPr>
          <p:cNvGrpSpPr/>
          <p:nvPr/>
        </p:nvGrpSpPr>
        <p:grpSpPr>
          <a:xfrm>
            <a:off x="7300427" y="1688862"/>
            <a:ext cx="2413000" cy="4027805"/>
            <a:chOff x="11550" y="2471"/>
            <a:chExt cx="3831" cy="6510"/>
          </a:xfrm>
        </p:grpSpPr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B52BA4C1-2ACB-80CA-72FC-BE8DE6FE7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97" y="2471"/>
              <a:ext cx="2180" cy="1532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24" name="Picture 2" descr="https://superstend18.ru/wp-content/uploads/2021/02/%D0%9C%D0%B5%D1%82%D0%BE%D0%B4%D0%B8%D1%87%D0%B5%D1%81%D0%BA%D0%B8%D0%B9-_003.png">
              <a:extLst>
                <a:ext uri="{FF2B5EF4-FFF2-40B4-BE49-F238E27FC236}">
                  <a16:creationId xmlns:a16="http://schemas.microsoft.com/office/drawing/2014/main" id="{A9F634E8-46A1-661A-44FD-C219907DE7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97" y="4034"/>
              <a:ext cx="1888" cy="1888"/>
            </a:xfrm>
            <a:prstGeom prst="rect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9998EC85-CAFA-414F-2438-DC132C9E6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11" y="2471"/>
              <a:ext cx="1570" cy="1563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0B84AB3B-728D-2316-BA5F-FB23C77EA9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1" r="12242"/>
            <a:stretch>
              <a:fillRect/>
            </a:stretch>
          </p:blipFill>
          <p:spPr>
            <a:xfrm>
              <a:off x="13554" y="4068"/>
              <a:ext cx="1827" cy="1854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8011FBDB-9A6B-284A-C089-3EA4ED3A0A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0" y="6149"/>
              <a:ext cx="3765" cy="2833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</p:pic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59D2B4B7-69F5-D7CA-BAC8-BD0033B647AB}"/>
              </a:ext>
            </a:extLst>
          </p:cNvPr>
          <p:cNvGrpSpPr/>
          <p:nvPr/>
        </p:nvGrpSpPr>
        <p:grpSpPr>
          <a:xfrm>
            <a:off x="5175717" y="1688862"/>
            <a:ext cx="1855470" cy="4087495"/>
            <a:chOff x="8511" y="2524"/>
            <a:chExt cx="2922" cy="6437"/>
          </a:xfrm>
        </p:grpSpPr>
        <p:pic>
          <p:nvPicPr>
            <p:cNvPr id="29" name="Рисунок 28">
              <a:extLst>
                <a:ext uri="{FF2B5EF4-FFF2-40B4-BE49-F238E27FC236}">
                  <a16:creationId xmlns:a16="http://schemas.microsoft.com/office/drawing/2014/main" id="{85799A18-9053-2CC7-BE91-E55985F942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78" b="25358"/>
            <a:stretch>
              <a:fillRect/>
            </a:stretch>
          </p:blipFill>
          <p:spPr>
            <a:xfrm rot="10800000">
              <a:off x="8511" y="2524"/>
              <a:ext cx="2923" cy="1479"/>
            </a:xfrm>
            <a:prstGeom prst="rect">
              <a:avLst/>
            </a:prstGeom>
            <a:ln w="19050"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id="{E4C094EA-723C-2962-C1D0-6DF4987146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18"/>
            <a:stretch>
              <a:fillRect/>
            </a:stretch>
          </p:blipFill>
          <p:spPr>
            <a:xfrm rot="5400000">
              <a:off x="9095" y="3583"/>
              <a:ext cx="1755" cy="2923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31" name="Рисунок 30">
              <a:extLst>
                <a:ext uri="{FF2B5EF4-FFF2-40B4-BE49-F238E27FC236}">
                  <a16:creationId xmlns:a16="http://schemas.microsoft.com/office/drawing/2014/main" id="{24EF925F-6A7E-A48D-3B87-EF4BFE2C46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568"/>
            <a:stretch>
              <a:fillRect/>
            </a:stretch>
          </p:blipFill>
          <p:spPr>
            <a:xfrm>
              <a:off x="8546" y="7389"/>
              <a:ext cx="2808" cy="157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id="{A345ED63-FBA9-E7AD-2C01-3FC87A47E6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5" y="6321"/>
              <a:ext cx="2753" cy="125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</p:pic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C8BFFE77-A3F2-ED97-90C4-5875E88C0A69}"/>
              </a:ext>
            </a:extLst>
          </p:cNvPr>
          <p:cNvGrpSpPr/>
          <p:nvPr/>
        </p:nvGrpSpPr>
        <p:grpSpPr>
          <a:xfrm>
            <a:off x="88732" y="1759982"/>
            <a:ext cx="2301875" cy="3968750"/>
            <a:chOff x="163" y="2472"/>
            <a:chExt cx="4066" cy="6561"/>
          </a:xfrm>
        </p:grpSpPr>
        <p:pic>
          <p:nvPicPr>
            <p:cNvPr id="34" name="Picture 2" descr="https://school37zlat.ru/800/600/https/ds04.infourok.ru/uploads/ex/0032/0013af41-fb5fcd42/img4.jpg">
              <a:extLst>
                <a:ext uri="{FF2B5EF4-FFF2-40B4-BE49-F238E27FC236}">
                  <a16:creationId xmlns:a16="http://schemas.microsoft.com/office/drawing/2014/main" id="{EA1A5068-8234-F4EB-4CE2-2539849FB4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0" y="2472"/>
              <a:ext cx="3087" cy="2315"/>
            </a:xfrm>
            <a:prstGeom prst="rect">
              <a:avLst/>
            </a:prstGeom>
            <a:noFill/>
            <a:ln w="12700">
              <a:solidFill>
                <a:schemeClr val="bg2">
                  <a:lumMod val="7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id="{740BC9E7-DBDE-E16A-019B-C8F7A826B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01" t="8644" b="10183"/>
            <a:stretch>
              <a:fillRect/>
            </a:stretch>
          </p:blipFill>
          <p:spPr>
            <a:xfrm rot="10800000">
              <a:off x="799" y="4952"/>
              <a:ext cx="3089" cy="1976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</p:pic>
        <p:pic>
          <p:nvPicPr>
            <p:cNvPr id="36" name="Рисунок 35">
              <a:extLst>
                <a:ext uri="{FF2B5EF4-FFF2-40B4-BE49-F238E27FC236}">
                  <a16:creationId xmlns:a16="http://schemas.microsoft.com/office/drawing/2014/main" id="{8EEE54BE-AE15-8A69-8EAA-5B3E120B25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98" r="20581"/>
            <a:stretch>
              <a:fillRect/>
            </a:stretch>
          </p:blipFill>
          <p:spPr>
            <a:xfrm rot="16200000">
              <a:off x="1226" y="6030"/>
              <a:ext cx="1941" cy="406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305C6560-C792-56C7-C6A0-DE11036FFF39}"/>
              </a:ext>
            </a:extLst>
          </p:cNvPr>
          <p:cNvCxnSpPr/>
          <p:nvPr/>
        </p:nvCxnSpPr>
        <p:spPr>
          <a:xfrm>
            <a:off x="2605786" y="978218"/>
            <a:ext cx="1944" cy="4926369"/>
          </a:xfrm>
          <a:prstGeom prst="line">
            <a:avLst/>
          </a:prstGeom>
          <a:solidFill>
            <a:srgbClr val="61FFA0"/>
          </a:solidFill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864EE05D-B367-8681-F30B-2D622B8BF3E1}"/>
              </a:ext>
            </a:extLst>
          </p:cNvPr>
          <p:cNvCxnSpPr/>
          <p:nvPr/>
        </p:nvCxnSpPr>
        <p:spPr>
          <a:xfrm>
            <a:off x="7165441" y="978352"/>
            <a:ext cx="1944" cy="4926369"/>
          </a:xfrm>
          <a:prstGeom prst="line">
            <a:avLst/>
          </a:prstGeom>
          <a:solidFill>
            <a:srgbClr val="61FFA0"/>
          </a:solidFill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F7E399AD-DB55-4EF4-C28E-DF067B2AEC7E}"/>
              </a:ext>
            </a:extLst>
          </p:cNvPr>
          <p:cNvCxnSpPr/>
          <p:nvPr/>
        </p:nvCxnSpPr>
        <p:spPr>
          <a:xfrm>
            <a:off x="5003043" y="965815"/>
            <a:ext cx="1944" cy="4926369"/>
          </a:xfrm>
          <a:prstGeom prst="line">
            <a:avLst/>
          </a:prstGeom>
          <a:solidFill>
            <a:srgbClr val="61FFA0"/>
          </a:solidFill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: скругленные углы 39">
            <a:extLst>
              <a:ext uri="{FF2B5EF4-FFF2-40B4-BE49-F238E27FC236}">
                <a16:creationId xmlns:a16="http://schemas.microsoft.com/office/drawing/2014/main" id="{384866E7-1885-238F-66C1-43D050B5D16F}"/>
              </a:ext>
            </a:extLst>
          </p:cNvPr>
          <p:cNvSpPr/>
          <p:nvPr/>
        </p:nvSpPr>
        <p:spPr>
          <a:xfrm>
            <a:off x="9844526" y="1103948"/>
            <a:ext cx="2262270" cy="553791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интегративный характер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  <a:p>
            <a:pPr algn="ctr" defTabSz="266700"/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получения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информации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и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приобретение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исследовательских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 </a:t>
            </a:r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умений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 </a:t>
            </a:r>
            <a:r>
              <a:rPr lang="en-US" altLang="en-US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и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 </a:t>
            </a:r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навыков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 </a:t>
            </a:r>
          </a:p>
          <a:p>
            <a:pPr algn="ctr" defTabSz="266700"/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путем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 </a:t>
            </a:r>
            <a:r>
              <a:rPr lang="en-US" altLang="en-US" sz="1400" b="1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самостоятельных</a:t>
            </a:r>
            <a:r>
              <a:rPr lang="en-US" altLang="ru-RU" sz="1400" b="1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 </a:t>
            </a:r>
            <a:r>
              <a:rPr lang="en-US" altLang="en-US" sz="1400" b="1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учебных</a:t>
            </a:r>
            <a:r>
              <a:rPr lang="en-US" altLang="ru-RU" sz="1400" b="1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 </a:t>
            </a:r>
            <a:r>
              <a:rPr lang="en-US" altLang="en-US" sz="1400" b="1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действий</a:t>
            </a:r>
            <a:endParaRPr lang="ru-RU" altLang="en-US" sz="1400" b="1" dirty="0">
              <a:solidFill>
                <a:schemeClr val="tx1"/>
              </a:solidFill>
              <a:latin typeface="Times New Roman" panose="02020603050405020304"/>
              <a:ea typeface="Arial" panose="020B0604020202020204"/>
            </a:endParaRPr>
          </a:p>
          <a:p>
            <a:pPr algn="ctr" defTabSz="266700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  <a:p>
            <a:pPr algn="ctr" defTabSz="266700"/>
            <a:r>
              <a:rPr lang="ru-RU" altLang="en-US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о</a:t>
            </a:r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бучение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носит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b="1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событийный</a:t>
            </a:r>
            <a:r>
              <a:rPr lang="en-US" altLang="ru-RU" sz="1400" b="1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b="1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и</a:t>
            </a:r>
            <a:r>
              <a:rPr lang="en-US" altLang="ru-RU" sz="1400" b="1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b="1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практико</a:t>
            </a:r>
            <a:r>
              <a:rPr lang="en-US" altLang="ru-RU" sz="1400" b="1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-</a:t>
            </a:r>
            <a:r>
              <a:rPr lang="en-US" altLang="en-US" sz="1400" b="1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ориентированный</a:t>
            </a:r>
            <a:r>
              <a:rPr lang="en-US" altLang="ru-RU" sz="1400" b="1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b="1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характер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, </a:t>
            </a:r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обеспечивает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b="1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связь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учебного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содержания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b="1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с</a:t>
            </a:r>
            <a:r>
              <a:rPr lang="en-US" altLang="ru-RU" sz="1400" b="1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b="1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личным</a:t>
            </a:r>
            <a:r>
              <a:rPr lang="en-US" altLang="ru-RU" sz="1400" b="1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b="1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опытом</a:t>
            </a:r>
            <a:r>
              <a:rPr lang="en-US" altLang="ru-RU" sz="1400" b="1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ru-RU" altLang="en-US" sz="1400" b="1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ученика</a:t>
            </a:r>
            <a:r>
              <a:rPr lang="en-US" altLang="ru-RU" sz="1400" b="1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и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формирует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осмысленное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отношение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к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окружающему</a:t>
            </a:r>
            <a:r>
              <a:rPr lang="en-US" altLang="ru-RU" sz="1400" dirty="0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 </a:t>
            </a:r>
            <a:r>
              <a:rPr lang="en-US" altLang="en-US" sz="1400" dirty="0" err="1">
                <a:solidFill>
                  <a:schemeClr val="tx1"/>
                </a:solidFill>
                <a:latin typeface="Times New Roman" panose="02020603050405020304"/>
                <a:ea typeface="Arial" panose="020B0604020202020204"/>
              </a:rPr>
              <a:t>миру</a:t>
            </a:r>
            <a:endParaRPr lang="en-US" altLang="en-US" sz="1400" dirty="0">
              <a:solidFill>
                <a:schemeClr val="tx1"/>
              </a:solidFill>
              <a:latin typeface="Times New Roman" panose="02020603050405020304"/>
              <a:ea typeface="Arial" panose="020B0604020202020204"/>
            </a:endParaRPr>
          </a:p>
          <a:p>
            <a:pPr algn="ctr" defTabSz="266700"/>
            <a:endParaRPr lang="en-US" altLang="en-US" sz="1400" dirty="0">
              <a:solidFill>
                <a:schemeClr val="tx1"/>
              </a:solidFill>
              <a:latin typeface="Times New Roman" panose="02020603050405020304"/>
              <a:ea typeface="Arial" panose="020B0604020202020204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634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DA556EC-8EF3-5015-AE6F-E55757D9B146}"/>
              </a:ext>
            </a:extLst>
          </p:cNvPr>
          <p:cNvSpPr txBox="1"/>
          <p:nvPr/>
        </p:nvSpPr>
        <p:spPr>
          <a:xfrm>
            <a:off x="3429000" y="304800"/>
            <a:ext cx="80439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методики образовательной практики</a:t>
            </a:r>
            <a:endParaRPr lang="ru-RU" b="1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024ED89E-9257-99D9-9840-6CA09D5F42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968532"/>
              </p:ext>
            </p:extLst>
          </p:nvPr>
        </p:nvGraphicFramePr>
        <p:xfrm>
          <a:off x="112785" y="899790"/>
          <a:ext cx="7852590" cy="4732004"/>
        </p:xfrm>
        <a:graphic>
          <a:graphicData uri="http://schemas.openxmlformats.org/drawingml/2006/table">
            <a:tbl>
              <a:tblPr/>
              <a:tblGrid>
                <a:gridCol w="2163469">
                  <a:extLst>
                    <a:ext uri="{9D8B030D-6E8A-4147-A177-3AD203B41FA5}">
                      <a16:colId xmlns:a16="http://schemas.microsoft.com/office/drawing/2014/main" val="1162509514"/>
                    </a:ext>
                  </a:extLst>
                </a:gridCol>
                <a:gridCol w="5689121">
                  <a:extLst>
                    <a:ext uri="{9D8B030D-6E8A-4147-A177-3AD203B41FA5}">
                      <a16:colId xmlns:a16="http://schemas.microsoft.com/office/drawing/2014/main" val="3923548215"/>
                    </a:ext>
                  </a:extLst>
                </a:gridCol>
              </a:tblGrid>
              <a:tr h="642177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Проблемное обучение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72" marR="25984" marT="20416" marB="20416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D00A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Постановка проблемных вопросов и ситуаций, требующих самостоятельного поиска решения. </a:t>
                      </a:r>
                    </a:p>
                  </a:txBody>
                  <a:tcPr marL="22272" marR="22272" marT="20416" marB="20416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700A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7185674"/>
                  </a:ext>
                </a:extLst>
              </a:tr>
              <a:tr h="775809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Наблюдение, опыт</a:t>
                      </a:r>
                    </a:p>
                    <a:p>
                      <a:pPr fontAlgn="t">
                        <a:buNone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Эксперименты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72" marR="25984" marT="20416" marB="20416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D00A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00A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наблюдений за природными объектами, проведение лабораторных и демонстрационных опытов (например, проращивание семян, опыты с водой и почвой). Ведение дневника наблюдений</a:t>
                      </a:r>
                    </a:p>
                  </a:txBody>
                  <a:tcPr marL="22272" marR="22272" marT="20416" marB="20416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700A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008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8085424"/>
                  </a:ext>
                </a:extLst>
              </a:tr>
              <a:tr h="575361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Моделирование и аналогия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72" marR="25984" marT="20416" marB="20416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A00A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Использование моделей, схем, аналогий для объяснения сложных явлений (например, модель круговорота воды, сравнение с известными объектами)</a:t>
                      </a:r>
                    </a:p>
                  </a:txBody>
                  <a:tcPr marL="22272" marR="22272" marT="20416" marB="20416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F008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00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2979177"/>
                  </a:ext>
                </a:extLst>
              </a:tr>
              <a:tr h="575361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Игровые методы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72" marR="25984" marT="20416" marB="20416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000B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011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Игры «Волшебные превращения», «Посмотри на мир чужими глазами», «Составь рассказ от имени другого персонажа», «Тема одна — сюжетов много»</a:t>
                      </a:r>
                    </a:p>
                  </a:txBody>
                  <a:tcPr marL="22272" marR="22272" marT="20416" marB="20416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E00F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018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8122937"/>
                  </a:ext>
                </a:extLst>
              </a:tr>
              <a:tr h="508545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Классификация и сравнение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72" marR="25984" marT="20416" marB="20416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C011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101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Задания типа «Четвёртый лишний», «Продолжи ряд», составление сравнительных таблиц, выделение признаков объектов</a:t>
                      </a:r>
                    </a:p>
                  </a:txBody>
                  <a:tcPr marL="22272" marR="22272" marT="20416" marB="20416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E018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01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6868291"/>
                  </a:ext>
                </a:extLst>
              </a:tr>
              <a:tr h="508545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Гипотезы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72" marR="25984" marT="20416" marB="20416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101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101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Формулирование предположений (гипотез) и их проверка через опыт или наблюдение. Например: «Что будет, если растение не поливать?»</a:t>
                      </a:r>
                    </a:p>
                  </a:txBody>
                  <a:tcPr marL="22272" marR="22272" marT="20416" marB="20416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E015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01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545105"/>
                  </a:ext>
                </a:extLst>
              </a:tr>
              <a:tr h="441729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Рефлексия и обсуждение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72" marR="25984" marT="20416" marB="20416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101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101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Обсуждение результатов опытов, формулирование выводов, анализ ошибок, оценка своей деятельности</a:t>
                      </a:r>
                    </a:p>
                  </a:txBody>
                  <a:tcPr marL="22272" marR="22272" marT="20416" marB="20416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201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201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309582"/>
                  </a:ext>
                </a:extLst>
              </a:tr>
              <a:tr h="441729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Исследование и проектная деятельность</a:t>
                      </a:r>
                    </a:p>
                  </a:txBody>
                  <a:tcPr marL="22272" marR="25984" marT="20416" marB="20416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1016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272" marR="22272" marT="20416" marB="20416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201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4780063"/>
                  </a:ext>
                </a:extLst>
              </a:tr>
            </a:tbl>
          </a:graphicData>
        </a:graphic>
      </p:graphicFrame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14242D32-16F2-8A84-3B30-17001DE454F9}"/>
              </a:ext>
            </a:extLst>
          </p:cNvPr>
          <p:cNvGrpSpPr/>
          <p:nvPr/>
        </p:nvGrpSpPr>
        <p:grpSpPr>
          <a:xfrm>
            <a:off x="8534400" y="708769"/>
            <a:ext cx="3303525" cy="2127434"/>
            <a:chOff x="11618095" y="4779303"/>
            <a:chExt cx="5738430" cy="4673619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57452D71-7A58-5CE1-8C33-A8DFCF8271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90"/>
            <a:stretch/>
          </p:blipFill>
          <p:spPr>
            <a:xfrm>
              <a:off x="11618095" y="5198944"/>
              <a:ext cx="2673091" cy="4246156"/>
            </a:xfrm>
            <a:prstGeom prst="rect">
              <a:avLst/>
            </a:prstGeom>
            <a:ln w="28575">
              <a:solidFill>
                <a:schemeClr val="accent1"/>
              </a:solidFill>
            </a:ln>
          </p:spPr>
        </p:pic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9D522424-9CEB-FA65-A7DD-927A3EB59F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19"/>
            <a:stretch/>
          </p:blipFill>
          <p:spPr>
            <a:xfrm>
              <a:off x="14473821" y="5272983"/>
              <a:ext cx="2820822" cy="4179939"/>
            </a:xfrm>
            <a:prstGeom prst="rect">
              <a:avLst/>
            </a:prstGeom>
            <a:ln w="28575">
              <a:solidFill>
                <a:schemeClr val="accent1"/>
              </a:solidFill>
            </a:ln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BBC2BEC-1E51-32A2-3917-746BC996E8C7}"/>
                </a:ext>
              </a:extLst>
            </p:cNvPr>
            <p:cNvSpPr txBox="1"/>
            <p:nvPr/>
          </p:nvSpPr>
          <p:spPr bwMode="auto">
            <a:xfrm>
              <a:off x="11618095" y="4779303"/>
              <a:ext cx="5738430" cy="55074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ru-RU" sz="1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Где найти аленький цветочек?</a:t>
              </a:r>
            </a:p>
          </p:txBody>
        </p:sp>
      </p:grp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CB9A315-E228-FF2B-66F6-043E07A45B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9" t="11906" r="-500" b="8826"/>
          <a:stretch/>
        </p:blipFill>
        <p:spPr>
          <a:xfrm>
            <a:off x="9558354" y="2948595"/>
            <a:ext cx="2585152" cy="1619121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1DCCE87-874F-4B42-0F96-01CF22EE5F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28745" y="4701913"/>
            <a:ext cx="1389558" cy="1981672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1A0F26D-4F13-F7FE-C208-C0DC95C100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08420" y="4701914"/>
            <a:ext cx="2310990" cy="127797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FF2F7FC-9570-015B-ED66-1BE5F6963ED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2352" t="34013" r="24506" b="25851"/>
          <a:stretch>
            <a:fillRect/>
          </a:stretch>
        </p:blipFill>
        <p:spPr>
          <a:xfrm>
            <a:off x="8077200" y="2948595"/>
            <a:ext cx="1342498" cy="760445"/>
          </a:xfrm>
          <a:prstGeom prst="rect">
            <a:avLst/>
          </a:prstGeom>
        </p:spPr>
      </p:pic>
      <p:pic>
        <p:nvPicPr>
          <p:cNvPr id="14" name="Picture 417">
            <a:extLst>
              <a:ext uri="{FF2B5EF4-FFF2-40B4-BE49-F238E27FC236}">
                <a16:creationId xmlns:a16="http://schemas.microsoft.com/office/drawing/2014/main" id="{A19CA5CB-0670-6529-4E00-290B6A78B646}"/>
              </a:ext>
            </a:extLst>
          </p:cNvPr>
          <p:cNvPicPr/>
          <p:nvPr/>
        </p:nvPicPr>
        <p:blipFill>
          <a:blip r:embed="rId8"/>
          <a:srcRect t="29569"/>
          <a:stretch>
            <a:fillRect/>
          </a:stretch>
        </p:blipFill>
        <p:spPr>
          <a:xfrm>
            <a:off x="8077200" y="3786376"/>
            <a:ext cx="1342498" cy="8382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</p:pic>
      <p:sp>
        <p:nvSpPr>
          <p:cNvPr id="23" name="Скругленный прямоугольник 3">
            <a:extLst>
              <a:ext uri="{FF2B5EF4-FFF2-40B4-BE49-F238E27FC236}">
                <a16:creationId xmlns:a16="http://schemas.microsoft.com/office/drawing/2014/main" id="{B0C44F01-546F-BB6A-0A8C-E3FAE21B1CF1}"/>
              </a:ext>
            </a:extLst>
          </p:cNvPr>
          <p:cNvSpPr/>
          <p:nvPr/>
        </p:nvSpPr>
        <p:spPr bwMode="auto">
          <a:xfrm>
            <a:off x="112785" y="5736281"/>
            <a:ext cx="3240801" cy="264877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defRPr/>
            </a:pPr>
            <a:r>
              <a:rPr lang="ru-RU" sz="1400" dirty="0">
                <a:solidFill>
                  <a:schemeClr val="tx1"/>
                </a:solidFill>
              </a:rPr>
              <a:t>Принцип содействия и сотрудничества</a:t>
            </a:r>
            <a:endParaRPr sz="1400" dirty="0"/>
          </a:p>
        </p:txBody>
      </p:sp>
      <p:sp>
        <p:nvSpPr>
          <p:cNvPr id="24" name="Скругленный прямоугольник 4">
            <a:extLst>
              <a:ext uri="{FF2B5EF4-FFF2-40B4-BE49-F238E27FC236}">
                <a16:creationId xmlns:a16="http://schemas.microsoft.com/office/drawing/2014/main" id="{E0C7FBB0-FF5F-BDF9-9A50-B4F883BDE423}"/>
              </a:ext>
            </a:extLst>
          </p:cNvPr>
          <p:cNvSpPr/>
          <p:nvPr/>
        </p:nvSpPr>
        <p:spPr bwMode="auto">
          <a:xfrm>
            <a:off x="124257" y="6399215"/>
            <a:ext cx="3001315" cy="259429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defRPr/>
            </a:pPr>
            <a:r>
              <a:rPr lang="ru-RU" sz="1400" dirty="0">
                <a:solidFill>
                  <a:schemeClr val="tx1"/>
                </a:solidFill>
              </a:rPr>
              <a:t>Деятельность проектного обучения</a:t>
            </a:r>
            <a:endParaRPr sz="1400" dirty="0"/>
          </a:p>
        </p:txBody>
      </p:sp>
      <p:sp>
        <p:nvSpPr>
          <p:cNvPr id="25" name="Скругленный прямоугольник 5">
            <a:extLst>
              <a:ext uri="{FF2B5EF4-FFF2-40B4-BE49-F238E27FC236}">
                <a16:creationId xmlns:a16="http://schemas.microsoft.com/office/drawing/2014/main" id="{2CD099E8-1031-C0D2-FE54-E454581843A6}"/>
              </a:ext>
            </a:extLst>
          </p:cNvPr>
          <p:cNvSpPr/>
          <p:nvPr/>
        </p:nvSpPr>
        <p:spPr bwMode="auto">
          <a:xfrm>
            <a:off x="124257" y="6054792"/>
            <a:ext cx="4677715" cy="264877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defRPr/>
            </a:pPr>
            <a:r>
              <a:rPr lang="ru-RU" sz="1400" dirty="0">
                <a:solidFill>
                  <a:schemeClr val="tx1"/>
                </a:solidFill>
              </a:rPr>
              <a:t>Формирование элементов функциональной грамотности</a:t>
            </a:r>
            <a:endParaRPr sz="1400" dirty="0"/>
          </a:p>
        </p:txBody>
      </p:sp>
      <p:sp>
        <p:nvSpPr>
          <p:cNvPr id="26" name="Скругленный прямоугольник 6">
            <a:extLst>
              <a:ext uri="{FF2B5EF4-FFF2-40B4-BE49-F238E27FC236}">
                <a16:creationId xmlns:a16="http://schemas.microsoft.com/office/drawing/2014/main" id="{C40BE856-CD62-FE6B-FA8C-41456A65815D}"/>
              </a:ext>
            </a:extLst>
          </p:cNvPr>
          <p:cNvSpPr/>
          <p:nvPr/>
        </p:nvSpPr>
        <p:spPr bwMode="auto">
          <a:xfrm>
            <a:off x="4945017" y="6098321"/>
            <a:ext cx="4259845" cy="264877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defRPr/>
            </a:pPr>
            <a:r>
              <a:rPr lang="ru-RU" sz="1400" dirty="0">
                <a:solidFill>
                  <a:schemeClr val="tx1"/>
                </a:solidFill>
              </a:rPr>
              <a:t>Индивидуальная, групповая, коллективная работа</a:t>
            </a:r>
          </a:p>
        </p:txBody>
      </p:sp>
      <p:sp>
        <p:nvSpPr>
          <p:cNvPr id="27" name="Скругленный прямоугольник 7">
            <a:extLst>
              <a:ext uri="{FF2B5EF4-FFF2-40B4-BE49-F238E27FC236}">
                <a16:creationId xmlns:a16="http://schemas.microsoft.com/office/drawing/2014/main" id="{CE61C73E-D04B-E8BB-7E0D-51F69E9D7A2E}"/>
              </a:ext>
            </a:extLst>
          </p:cNvPr>
          <p:cNvSpPr/>
          <p:nvPr/>
        </p:nvSpPr>
        <p:spPr bwMode="auto">
          <a:xfrm>
            <a:off x="4945017" y="5789915"/>
            <a:ext cx="3001315" cy="264877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defRPr/>
            </a:pPr>
            <a:r>
              <a:rPr lang="ru-RU" sz="1400" dirty="0">
                <a:solidFill>
                  <a:schemeClr val="tx1"/>
                </a:solidFill>
              </a:rPr>
              <a:t>Самостоятельные учебные действия</a:t>
            </a:r>
          </a:p>
        </p:txBody>
      </p:sp>
      <p:sp>
        <p:nvSpPr>
          <p:cNvPr id="28" name="Скругленный прямоугольник 8">
            <a:extLst>
              <a:ext uri="{FF2B5EF4-FFF2-40B4-BE49-F238E27FC236}">
                <a16:creationId xmlns:a16="http://schemas.microsoft.com/office/drawing/2014/main" id="{16307175-4157-B41B-D99C-BBBC07E0F7C6}"/>
              </a:ext>
            </a:extLst>
          </p:cNvPr>
          <p:cNvSpPr/>
          <p:nvPr/>
        </p:nvSpPr>
        <p:spPr bwMode="auto">
          <a:xfrm>
            <a:off x="4974564" y="6449005"/>
            <a:ext cx="1906068" cy="264876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defRPr/>
            </a:pPr>
            <a:r>
              <a:rPr lang="ru-RU" sz="1400" dirty="0">
                <a:solidFill>
                  <a:schemeClr val="tx1"/>
                </a:solidFill>
              </a:rPr>
              <a:t>Развитие рефлексии</a:t>
            </a:r>
            <a:endParaRPr sz="1400" dirty="0"/>
          </a:p>
        </p:txBody>
      </p:sp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A36D7A-03B8-DF4D-3D82-E23F65A20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4600" y="190500"/>
            <a:ext cx="1902619" cy="2678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9E5566-B535-B69A-F3F4-BFCD89F1626F}"/>
              </a:ext>
            </a:extLst>
          </p:cNvPr>
          <p:cNvSpPr txBox="1"/>
          <p:nvPr/>
        </p:nvSpPr>
        <p:spPr>
          <a:xfrm>
            <a:off x="10067427" y="2827553"/>
            <a:ext cx="203696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https://max.ru/join/IXnm7-PnvCQNR-oKzZrIlpSuabZVqAWymHQWyxr0vGA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10">
            <a:extLst>
              <a:ext uri="{FF2B5EF4-FFF2-40B4-BE49-F238E27FC236}">
                <a16:creationId xmlns:a16="http://schemas.microsoft.com/office/drawing/2014/main" id="{3E8E8F5C-05B0-2366-E3B3-DE97F323E1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1880" y="4766463"/>
            <a:ext cx="2362200" cy="2025173"/>
          </a:xfrm>
          <a:prstGeom prst="rect">
            <a:avLst/>
          </a:prstGeom>
          <a:ln w="15875">
            <a:solidFill>
              <a:srgbClr val="00B050"/>
            </a:solidFill>
          </a:ln>
        </p:spPr>
      </p:pic>
      <p:pic>
        <p:nvPicPr>
          <p:cNvPr id="11" name="Рисунок 5">
            <a:extLst>
              <a:ext uri="{FF2B5EF4-FFF2-40B4-BE49-F238E27FC236}">
                <a16:creationId xmlns:a16="http://schemas.microsoft.com/office/drawing/2014/main" id="{508B6C48-FC47-EBDC-377F-5F6A96AB03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647" y="4794455"/>
            <a:ext cx="2849676" cy="1987345"/>
          </a:xfrm>
          <a:prstGeom prst="rect">
            <a:avLst/>
          </a:prstGeom>
          <a:ln w="28575">
            <a:solidFill>
              <a:srgbClr val="00B050"/>
            </a:solidFill>
          </a:ln>
        </p:spPr>
      </p:pic>
      <p:pic>
        <p:nvPicPr>
          <p:cNvPr id="12" name="Рисунок 1">
            <a:extLst>
              <a:ext uri="{FF2B5EF4-FFF2-40B4-BE49-F238E27FC236}">
                <a16:creationId xmlns:a16="http://schemas.microsoft.com/office/drawing/2014/main" id="{340378D7-E323-1D38-6035-F25EAC3A8D3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" t="12142" b="11787"/>
          <a:stretch>
            <a:fillRect/>
          </a:stretch>
        </p:blipFill>
        <p:spPr>
          <a:xfrm>
            <a:off x="3298177" y="4756626"/>
            <a:ext cx="3145849" cy="2025173"/>
          </a:xfrm>
          <a:prstGeom prst="rect">
            <a:avLst/>
          </a:prstGeom>
          <a:ln w="12700">
            <a:solidFill>
              <a:srgbClr val="00B050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EC96D19-46D9-059B-9ACC-E4D0E10837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67122" y="4063365"/>
            <a:ext cx="1734955" cy="164660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EB25F8E-A0AA-88F2-441A-34B20C5F05BF}"/>
              </a:ext>
            </a:extLst>
          </p:cNvPr>
          <p:cNvSpPr txBox="1"/>
          <p:nvPr/>
        </p:nvSpPr>
        <p:spPr>
          <a:xfrm>
            <a:off x="3429000" y="304800"/>
            <a:ext cx="80439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методики образовательной практики</a:t>
            </a:r>
            <a:endParaRPr lang="ru-RU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6DDFC8-9606-41D1-DB51-23B04D20CF70}"/>
              </a:ext>
            </a:extLst>
          </p:cNvPr>
          <p:cNvSpPr txBox="1"/>
          <p:nvPr/>
        </p:nvSpPr>
        <p:spPr>
          <a:xfrm>
            <a:off x="154781" y="955532"/>
            <a:ext cx="9580400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/>
            <a:r>
              <a:rPr lang="ru-RU" sz="1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Урочные и внеурочные </a:t>
            </a:r>
            <a:r>
              <a:rPr lang="ru-RU" sz="16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(индивидуальные, групповые, коллективные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 fontAlgn="base">
              <a:spcBef>
                <a:spcPts val="150"/>
              </a:spcBef>
            </a:pPr>
            <a:r>
              <a:rPr lang="ru-RU" sz="1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Уроки-исследования, 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где ученики выступают </a:t>
            </a:r>
            <a:r>
              <a:rPr lang="ru-RU" sz="16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роли учёных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ботаников, экологов, что способствует развитию аналитических и коммуникативных навыков.</a:t>
            </a:r>
          </a:p>
          <a:p>
            <a:pPr algn="just" fontAlgn="base">
              <a:spcBef>
                <a:spcPts val="150"/>
              </a:spcBef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Нетрадиционные уроки </a:t>
            </a:r>
            <a:r>
              <a:rPr lang="ru-RU" sz="16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элементами ролевой игры, путешествия, творческие проекты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fontAlgn="base">
              <a:spcBef>
                <a:spcPts val="150"/>
              </a:spcBef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результатов в виде докладов, </a:t>
            </a:r>
            <a:r>
              <a:rPr lang="ru-RU" sz="16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презентаций, экологических паспортов, памяток, отчётов, творческих выступлений.</a:t>
            </a: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E23E0694-7DA1-F765-839B-EEBA2D1DDB2E}"/>
              </a:ext>
            </a:extLst>
          </p:cNvPr>
          <p:cNvGrpSpPr/>
          <p:nvPr/>
        </p:nvGrpSpPr>
        <p:grpSpPr bwMode="auto">
          <a:xfrm>
            <a:off x="3420989" y="2580587"/>
            <a:ext cx="1902618" cy="2074659"/>
            <a:chOff x="8264524" y="1070722"/>
            <a:chExt cx="2182271" cy="2504072"/>
          </a:xfrm>
        </p:grpSpPr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B4EF3642-6993-8177-208A-69C10F4CC6E7}"/>
                </a:ext>
              </a:extLst>
            </p:cNvPr>
            <p:cNvGrpSpPr/>
            <p:nvPr/>
          </p:nvGrpSpPr>
          <p:grpSpPr bwMode="auto">
            <a:xfrm>
              <a:off x="8264524" y="1070722"/>
              <a:ext cx="2182271" cy="2504072"/>
              <a:chOff x="4171395" y="1134674"/>
              <a:chExt cx="3002404" cy="3333632"/>
            </a:xfrm>
          </p:grpSpPr>
          <p:grpSp>
            <p:nvGrpSpPr>
              <p:cNvPr id="21" name="Группа 20">
                <a:extLst>
                  <a:ext uri="{FF2B5EF4-FFF2-40B4-BE49-F238E27FC236}">
                    <a16:creationId xmlns:a16="http://schemas.microsoft.com/office/drawing/2014/main" id="{52802143-4BF7-B643-28D9-6327948FE45B}"/>
                  </a:ext>
                </a:extLst>
              </p:cNvPr>
              <p:cNvGrpSpPr/>
              <p:nvPr/>
            </p:nvGrpSpPr>
            <p:grpSpPr bwMode="auto">
              <a:xfrm>
                <a:off x="4171395" y="1134674"/>
                <a:ext cx="3002404" cy="3333632"/>
                <a:chOff x="5217769" y="1679409"/>
                <a:chExt cx="4510693" cy="4510693"/>
              </a:xfrm>
            </p:grpSpPr>
            <p:pic>
              <p:nvPicPr>
                <p:cNvPr id="23" name="Picture 4" descr="https://o-pencil.ru/upload/iblock/16f/16fc477cbff794fab2d6240061f1d588.jpg">
                  <a:extLst>
                    <a:ext uri="{FF2B5EF4-FFF2-40B4-BE49-F238E27FC236}">
                      <a16:creationId xmlns:a16="http://schemas.microsoft.com/office/drawing/2014/main" id="{E7469136-AA68-DB75-9373-9FDEDA1D34A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/>
                <a:stretch/>
              </p:blipFill>
              <p:spPr bwMode="auto">
                <a:xfrm>
                  <a:off x="5217769" y="1679409"/>
                  <a:ext cx="4510693" cy="4510693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2" descr="https://sun9-west.userapi.com/sun9-61/s/v1/ig2/lWR2TE-uHWK-qVwLCMRwP23IibG51_da9_ZTrPnwnTnOWjebTDxxLvJjLFmYbyMDcFt5s7XWX0kg4BWxLE9NUot1.jpg?size=763x1080&amp;quality=95&amp;type=album">
                  <a:extLst>
                    <a:ext uri="{FF2B5EF4-FFF2-40B4-BE49-F238E27FC236}">
                      <a16:creationId xmlns:a16="http://schemas.microsoft.com/office/drawing/2014/main" id="{C66AAC4D-66EA-2F27-4944-789A98DA33D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/>
                <a:srcRect l="17613" t="17845" r="9489" b="15442"/>
                <a:stretch/>
              </p:blipFill>
              <p:spPr bwMode="auto">
                <a:xfrm>
                  <a:off x="6356226" y="2940218"/>
                  <a:ext cx="1072096" cy="138876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22" name="Прямоугольник 21">
                <a:extLst>
                  <a:ext uri="{FF2B5EF4-FFF2-40B4-BE49-F238E27FC236}">
                    <a16:creationId xmlns:a16="http://schemas.microsoft.com/office/drawing/2014/main" id="{F1B14BF6-D21D-5C50-DA8B-3BA514F12043}"/>
                  </a:ext>
                </a:extLst>
              </p:cNvPr>
              <p:cNvSpPr/>
              <p:nvPr/>
            </p:nvSpPr>
            <p:spPr bwMode="auto">
              <a:xfrm>
                <a:off x="4751231" y="2970295"/>
                <a:ext cx="1783101" cy="426314"/>
              </a:xfrm>
              <a:prstGeom prst="rect">
                <a:avLst/>
              </a:prstGeom>
              <a:noFill/>
            </p:spPr>
            <p:txBody>
              <a:bodyPr wrap="none" lIns="137148" tIns="68574" rIns="137148" bIns="68574" numCol="1">
                <a:prstTxWarp prst="textChevronInverted">
                  <a:avLst>
                    <a:gd name="adj" fmla="val 75000"/>
                  </a:avLst>
                </a:prstTxWarp>
                <a:spAutoFit/>
              </a:bodyPr>
              <a:lstStyle/>
              <a:p>
                <a:pPr algn="ctr">
                  <a:defRPr/>
                </a:pPr>
                <a:r>
                  <a:rPr lang="ru-RU" sz="8099" dirty="0">
                    <a:ln w="0"/>
                  </a:rPr>
                  <a:t>Путешествие капельки</a:t>
                </a:r>
              </a:p>
            </p:txBody>
          </p:sp>
        </p:grpSp>
        <p:pic>
          <p:nvPicPr>
            <p:cNvPr id="20" name="Picture 2" descr="https://uchebnikishkolarossii.ru/image/cache/catalog/seo/vpr-1200x630.png">
              <a:extLst>
                <a:ext uri="{FF2B5EF4-FFF2-40B4-BE49-F238E27FC236}">
                  <a16:creationId xmlns:a16="http://schemas.microsoft.com/office/drawing/2014/main" id="{F9CE6808-DE9A-5F48-3249-56D58BA5D6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/>
            <a:srcRect t="18277" b="19197"/>
            <a:stretch/>
          </p:blipFill>
          <p:spPr bwMode="auto">
            <a:xfrm>
              <a:off x="8616297" y="2882929"/>
              <a:ext cx="1429683" cy="469308"/>
            </a:xfrm>
            <a:prstGeom prst="rect">
              <a:avLst/>
            </a:prstGeom>
            <a:noFill/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C2BFCC5C-CD52-C27F-848F-7AD8B395BF22}"/>
              </a:ext>
            </a:extLst>
          </p:cNvPr>
          <p:cNvSpPr txBox="1"/>
          <p:nvPr/>
        </p:nvSpPr>
        <p:spPr>
          <a:xfrm>
            <a:off x="5239935" y="2811685"/>
            <a:ext cx="323035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u="sng" dirty="0">
                <a:solidFill>
                  <a:srgbClr val="002060"/>
                </a:solidFill>
                <a:latin typeface="Times New Roman"/>
                <a:cs typeface="Times New Roman"/>
              </a:rPr>
              <a:t>Карточка опыта:</a:t>
            </a:r>
            <a:endParaRPr lang="ru-RU" b="1" u="sng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Times New Roman"/>
                <a:cs typeface="Times New Roman"/>
              </a:rPr>
              <a:t>1. </a:t>
            </a:r>
            <a:r>
              <a:rPr lang="ru-RU" dirty="0">
                <a:solidFill>
                  <a:srgbClr val="002060"/>
                </a:solidFill>
                <a:latin typeface="Times New Roman"/>
                <a:cs typeface="Times New Roman"/>
              </a:rPr>
              <a:t>Объект наблюдения</a:t>
            </a:r>
            <a:endParaRPr lang="ru-RU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Times New Roman"/>
                <a:cs typeface="Times New Roman"/>
              </a:rPr>
              <a:t>2. </a:t>
            </a:r>
            <a:r>
              <a:rPr lang="ru-RU" dirty="0">
                <a:solidFill>
                  <a:srgbClr val="002060"/>
                </a:solidFill>
                <a:latin typeface="Times New Roman"/>
                <a:cs typeface="Times New Roman"/>
              </a:rPr>
              <a:t>Инвентарь </a:t>
            </a:r>
            <a:endParaRPr lang="ru-RU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Times New Roman"/>
                <a:cs typeface="Times New Roman"/>
              </a:rPr>
              <a:t>3. </a:t>
            </a:r>
            <a:r>
              <a:rPr lang="ru-RU" dirty="0">
                <a:solidFill>
                  <a:srgbClr val="002060"/>
                </a:solidFill>
                <a:latin typeface="Times New Roman"/>
                <a:cs typeface="Times New Roman"/>
              </a:rPr>
              <a:t>Шаги опыта/эксперимента</a:t>
            </a:r>
            <a:endParaRPr lang="ru-RU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Times New Roman"/>
                <a:cs typeface="Times New Roman"/>
              </a:rPr>
              <a:t>4. </a:t>
            </a:r>
            <a:r>
              <a:rPr lang="ru-RU" dirty="0">
                <a:solidFill>
                  <a:srgbClr val="002060"/>
                </a:solidFill>
                <a:latin typeface="Times New Roman"/>
                <a:cs typeface="Times New Roman"/>
              </a:rPr>
              <a:t>Результат = рисунок</a:t>
            </a:r>
            <a:endParaRPr lang="ru-RU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Times New Roman"/>
                <a:cs typeface="Times New Roman"/>
              </a:rPr>
              <a:t>5. </a:t>
            </a:r>
            <a:r>
              <a:rPr lang="ru-RU" dirty="0">
                <a:solidFill>
                  <a:srgbClr val="002060"/>
                </a:solidFill>
                <a:latin typeface="Times New Roman"/>
                <a:cs typeface="Times New Roman"/>
              </a:rPr>
              <a:t>Вывод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1CC37529-6874-8655-6969-E1E2F2BAA907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t="9727" r="5513" b="5605"/>
          <a:stretch/>
        </p:blipFill>
        <p:spPr bwMode="auto">
          <a:xfrm rot="5400000">
            <a:off x="-32152" y="2934935"/>
            <a:ext cx="2046063" cy="1380468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4F28074F-9036-15E7-4B2E-FF0BCEBC86FE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5310" t="8680" r="8453" b="2778"/>
          <a:stretch/>
        </p:blipFill>
        <p:spPr bwMode="auto">
          <a:xfrm rot="5400000">
            <a:off x="1600768" y="2827014"/>
            <a:ext cx="2062218" cy="1594246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28600" y="5590097"/>
            <a:ext cx="10035073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образовательной практики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«Мир глазами ребенка: инновационный подход» </a:t>
            </a:r>
            <a:r>
              <a:rPr kumimoji="0" lang="ru-RU" altLang="ru-RU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сместить акцент  с трансляции знаний на их самостоятельное "открытие" учеником,  что соответствует требованиям обновлённых ФГОС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801DD4-6364-A446-D9AC-AE1256237792}"/>
              </a:ext>
            </a:extLst>
          </p:cNvPr>
          <p:cNvSpPr txBox="1"/>
          <p:nvPr/>
        </p:nvSpPr>
        <p:spPr>
          <a:xfrm>
            <a:off x="3505200" y="330577"/>
            <a:ext cx="1600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endParaRPr lang="ru-RU" b="1" dirty="0"/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85018018-CC18-59FE-5DA9-E6F719DE8E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333997"/>
              </p:ext>
            </p:extLst>
          </p:nvPr>
        </p:nvGraphicFramePr>
        <p:xfrm>
          <a:off x="228600" y="914400"/>
          <a:ext cx="11025673" cy="454669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42747">
                  <a:extLst>
                    <a:ext uri="{9D8B030D-6E8A-4147-A177-3AD203B41FA5}">
                      <a16:colId xmlns:a16="http://schemas.microsoft.com/office/drawing/2014/main" val="1709666124"/>
                    </a:ext>
                  </a:extLst>
                </a:gridCol>
                <a:gridCol w="6982926">
                  <a:extLst>
                    <a:ext uri="{9D8B030D-6E8A-4147-A177-3AD203B41FA5}">
                      <a16:colId xmlns:a16="http://schemas.microsoft.com/office/drawing/2014/main" val="277354763"/>
                    </a:ext>
                  </a:extLst>
                </a:gridCol>
              </a:tblGrid>
              <a:tr h="427286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ученика (Метапредметные)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514568"/>
                  </a:ext>
                </a:extLst>
              </a:tr>
              <a:tr h="706214">
                <a:tc>
                  <a:txBody>
                    <a:bodyPr/>
                    <a:lstStyle/>
                    <a:p>
                      <a:r>
                        <a:rPr lang="ru-RU" sz="1400" b="1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Освоение способов изучения природы и общества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Наблюдение – за движением воды - </a:t>
                      </a:r>
                      <a:r>
                        <a:rPr lang="ru-RU" sz="1400" b="0" i="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капилярность</a:t>
                      </a:r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измерение температуры, составление Дневника Погоды, сравнение, моделирование – изготовление модели челюсти, выдвижение гипотез – исследование по теме Зубы первоклассника, экспериментирование – Как отмыть руки, Есть ли в растении вода, определение понятий – Плотность воды, Поверхностное натяжение, работа с источниками информации – составление списка Литературы.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1808336"/>
                  </a:ext>
                </a:extLst>
              </a:tr>
              <a:tr h="706214">
                <a:tc>
                  <a:txBody>
                    <a:bodyPr/>
                    <a:lstStyle/>
                    <a:p>
                      <a:r>
                        <a:rPr lang="ru-RU" sz="1400" b="1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Развитие навыков устанавливать и выявлять причинно-следственные связи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Составление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мнемокарт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таблиц, схем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588526"/>
                  </a:ext>
                </a:extLst>
              </a:tr>
              <a:tr h="706214">
                <a:tc>
                  <a:txBody>
                    <a:bodyPr/>
                    <a:lstStyle/>
                    <a:p>
                      <a:r>
                        <a:rPr lang="ru-RU" sz="1400" b="1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Развитие универсальных учебных действий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познавательных (поиск и обработка информации, анализ – представление в виде таблицы, </a:t>
                      </a:r>
                      <a:r>
                        <a:rPr lang="ru-RU" sz="1400" b="0" i="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мнемокарты</a:t>
                      </a:r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презентации), коммуникативных (умение слушать, вести диалог, формулировать вопросы – опыт в ходе выступления на уроке, конкурсах), регулятивных (планирование, самоконтроль, оценка результатов)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767783"/>
                  </a:ext>
                </a:extLst>
              </a:tr>
              <a:tr h="706214">
                <a:tc>
                  <a:txBody>
                    <a:bodyPr/>
                    <a:lstStyle/>
                    <a:p>
                      <a:r>
                        <a:rPr lang="ru-RU" sz="1400" b="1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Готовность к самостоятельной учебной деятельности и Умение применять полученные знания</a:t>
                      </a:r>
                      <a:r>
                        <a:rPr lang="ru-RU" sz="1400" b="0" i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как в типовых, так и в новых, нестандартных ситуациях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нестандартных уроков для создания ситуаций, приближенных к решению жизненных вопросов, пробоем: поход в магазин за покупками, запись к врачу с учётом школы и кружков…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1937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C2406-8332-2313-41DE-78F5FAA22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54641F14-6A59-F59A-5A70-4D52CBAB23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581400" y="415637"/>
            <a:ext cx="7512684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Приглашаю к сотрудничеству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object 4">
            <a:extLst>
              <a:ext uri="{FF2B5EF4-FFF2-40B4-BE49-F238E27FC236}">
                <a16:creationId xmlns:a16="http://schemas.microsoft.com/office/drawing/2014/main" id="{934C1076-00A8-7F21-B9A0-5727DFF28634}"/>
              </a:ext>
            </a:extLst>
          </p:cNvPr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>
              <a:extLst>
                <a:ext uri="{FF2B5EF4-FFF2-40B4-BE49-F238E27FC236}">
                  <a16:creationId xmlns:a16="http://schemas.microsoft.com/office/drawing/2014/main" id="{C8329FA5-5E72-6725-F6BE-D4AE3FF9845B}"/>
                </a:ext>
              </a:extLst>
            </p:cNvPr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id="{9589384A-B537-BA38-8656-35D68A8800FF}"/>
                </a:ext>
              </a:extLst>
            </p:cNvPr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98B6DA1-CDB9-D9BC-70C6-B4AFCA9BC33C}"/>
              </a:ext>
            </a:extLst>
          </p:cNvPr>
          <p:cNvSpPr/>
          <p:nvPr/>
        </p:nvSpPr>
        <p:spPr>
          <a:xfrm>
            <a:off x="0" y="4468305"/>
            <a:ext cx="121920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Пасечник Марина Николаевна </a:t>
            </a:r>
            <a:endParaRPr lang="en-US" sz="16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1600" i="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«СОШ №40» г. Владивосток</a:t>
            </a:r>
          </a:p>
          <a:p>
            <a:pPr algn="ctr">
              <a:lnSpc>
                <a:spcPct val="150000"/>
              </a:lnSpc>
            </a:pP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malmariuka@yandex.ru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(914) 077 53 37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600" b="1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Изображение 7">
            <a:extLst>
              <a:ext uri="{FF2B5EF4-FFF2-40B4-BE49-F238E27FC236}">
                <a16:creationId xmlns:a16="http://schemas.microsoft.com/office/drawing/2014/main" id="{980014BA-06E1-63FF-601E-3C554FD68E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7258" y="2319255"/>
            <a:ext cx="2917481" cy="2154126"/>
          </a:xfrm>
          <a:prstGeom prst="rect">
            <a:avLst/>
          </a:prstGeom>
        </p:spPr>
      </p:pic>
      <p:pic>
        <p:nvPicPr>
          <p:cNvPr id="10" name="Picture 8" descr="Picture background">
            <a:extLst>
              <a:ext uri="{FF2B5EF4-FFF2-40B4-BE49-F238E27FC236}">
                <a16:creationId xmlns:a16="http://schemas.microsoft.com/office/drawing/2014/main" id="{1E6AE98A-6D4E-15C1-2D58-E88166FA43C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592" y="1958892"/>
            <a:ext cx="1752600" cy="98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6EF2D73-61EA-E2DE-26C7-279585511F0F}"/>
              </a:ext>
            </a:extLst>
          </p:cNvPr>
          <p:cNvSpPr/>
          <p:nvPr/>
        </p:nvSpPr>
        <p:spPr>
          <a:xfrm>
            <a:off x="1235533" y="1747777"/>
            <a:ext cx="9737267" cy="109432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«Мир глазами ребенка: инновационный подход»</a:t>
            </a:r>
          </a:p>
        </p:txBody>
      </p:sp>
    </p:spTree>
    <p:extLst>
      <p:ext uri="{BB962C8B-B14F-4D97-AF65-F5344CB8AC3E}">
        <p14:creationId xmlns:p14="http://schemas.microsoft.com/office/powerpoint/2010/main" val="12731781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80*164"/>
  <p:tag name="TABLE_ENDDRAG_RECT" val="1*364*780*16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</TotalTime>
  <Words>892</Words>
  <Application>Microsoft Office PowerPoint</Application>
  <PresentationFormat>Широкоэкранный</PresentationFormat>
  <Paragraphs>110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Times New Roman</vt:lpstr>
      <vt:lpstr>Office Theme</vt:lpstr>
      <vt:lpstr>Стендовая защита в рамках ДПП ПК </vt:lpstr>
      <vt:lpstr>Презентация PowerPoint</vt:lpstr>
      <vt:lpstr>Инновационная площадка = Творческие Лаборатории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Приглашаю к сотрудничеству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Учитель</cp:lastModifiedBy>
  <cp:revision>31</cp:revision>
  <dcterms:created xsi:type="dcterms:W3CDTF">2026-05-04T05:37:15Z</dcterms:created>
  <dcterms:modified xsi:type="dcterms:W3CDTF">2026-05-11T07:15:11Z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