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3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3" d="100"/>
          <a:sy n="103" d="100"/>
        </p:scale>
        <p:origin x="1062" y="6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114800" y="341497"/>
            <a:ext cx="7256080" cy="107401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2300" dirty="0" smtClean="0"/>
              <a:t>Максименко Евгения Викторовна</a:t>
            </a:r>
            <a:br>
              <a:rPr lang="ru-RU" sz="2300" dirty="0" smtClean="0"/>
            </a:br>
            <a:r>
              <a:rPr lang="ru-RU" sz="2300" dirty="0" smtClean="0"/>
              <a:t>Панова Наталья Николаевна   </a:t>
            </a:r>
            <a:br>
              <a:rPr lang="ru-RU" sz="2300" dirty="0" smtClean="0"/>
            </a:br>
            <a:r>
              <a:rPr lang="ru-RU" sz="2300" dirty="0" smtClean="0"/>
              <a:t>МОБУ СОШ № 6 Пожарского округа</a:t>
            </a:r>
            <a:endParaRPr sz="2300" dirty="0"/>
          </a:p>
        </p:txBody>
      </p:sp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685800" y="1382806"/>
            <a:ext cx="11075227" cy="316753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51413" y="1912366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Тема итоговой работы: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«Организация учебного исследования на уроках </a:t>
            </a:r>
            <a:r>
              <a:rPr lang="ru-RU" i="1" dirty="0" smtClean="0">
                <a:solidFill>
                  <a:srgbClr val="0F1115"/>
                </a:solidFill>
                <a:latin typeface="quote-cjk-patch"/>
              </a:rPr>
              <a:t>Окружающего мира</a:t>
            </a: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 в 3-4 классах»</a:t>
            </a:r>
          </a:p>
          <a:p>
            <a:pPr algn="l"/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dirty="0">
              <a:solidFill>
                <a:srgbClr val="0F1115"/>
              </a:solidFill>
              <a:latin typeface="quote-cjk-patch"/>
            </a:endParaRPr>
          </a:p>
          <a:p>
            <a:pPr algn="l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dirty="0">
              <a:solidFill>
                <a:srgbClr val="0F1115"/>
              </a:solidFill>
              <a:latin typeface="quote-cjk-patch"/>
            </a:endParaRPr>
          </a:p>
          <a:p>
            <a:pPr algn="l"/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dirty="0">
              <a:solidFill>
                <a:srgbClr val="0F1115"/>
              </a:solidFill>
              <a:latin typeface="quote-cjk-patch"/>
            </a:endParaRPr>
          </a:p>
          <a:p>
            <a:pPr algn="l"/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ctr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15 мая 2026 года, г. Владивосток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413" y="4380345"/>
            <a:ext cx="167640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0" y="685800"/>
            <a:ext cx="8263254" cy="1477328"/>
          </a:xfrm>
        </p:spPr>
        <p:txBody>
          <a:bodyPr/>
          <a:lstStyle/>
          <a:p>
            <a:pPr lvl="1"/>
            <a:r>
              <a:rPr lang="ru-RU" sz="3200" b="0" i="1" dirty="0" smtClean="0">
                <a:solidFill>
                  <a:srgbClr val="0070C0"/>
                </a:solidFill>
                <a:effectLst/>
                <a:latin typeface="quote-cjk-patch"/>
              </a:rPr>
              <a:t>«Как превратить урок в мини-лабораторию открытий?»</a:t>
            </a:r>
            <a:r>
              <a:rPr lang="ru-RU" sz="3200" b="0" i="0" dirty="0" smtClean="0">
                <a:solidFill>
                  <a:srgbClr val="0070C0"/>
                </a:solidFill>
                <a:effectLst/>
                <a:latin typeface="quote-cjk-patch"/>
              </a:rPr>
              <a:t/>
            </a:r>
            <a:br>
              <a:rPr lang="ru-RU" sz="3200" b="0" i="0" dirty="0" smtClean="0">
                <a:solidFill>
                  <a:srgbClr val="0070C0"/>
                </a:solidFill>
                <a:effectLst/>
                <a:latin typeface="quote-cjk-patch"/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8200" y="1752600"/>
            <a:ext cx="10363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457200" lvl="1" algn="l"/>
            <a:r>
              <a:rPr lang="ru-RU" sz="2400" b="0" i="1" dirty="0" smtClean="0">
                <a:solidFill>
                  <a:srgbClr val="0F1115"/>
                </a:solidFill>
                <a:effectLst/>
                <a:latin typeface="quote-cjk-patch"/>
              </a:rPr>
              <a:t>«80% детей теряют интерес к учёбе, когда не видят возможности проверить </a:t>
            </a:r>
            <a:r>
              <a:rPr lang="ru-RU" sz="2400" i="1" dirty="0">
                <a:solidFill>
                  <a:srgbClr val="0F1115"/>
                </a:solidFill>
                <a:latin typeface="quote-cjk-patch"/>
              </a:rPr>
              <a:t> </a:t>
            </a:r>
            <a:r>
              <a:rPr lang="ru-RU" sz="2400" b="0" i="1" dirty="0" smtClean="0">
                <a:solidFill>
                  <a:srgbClr val="0F1115"/>
                </a:solidFill>
                <a:effectLst/>
                <a:latin typeface="quote-cjk-patch"/>
              </a:rPr>
              <a:t>факты сами. Исправляем!»</a:t>
            </a:r>
          </a:p>
          <a:p>
            <a:pPr marL="457200" lvl="1" algn="ctr"/>
            <a:endParaRPr lang="ru-RU" b="1" i="1" dirty="0" smtClean="0">
              <a:solidFill>
                <a:srgbClr val="0F1115"/>
              </a:solidFill>
              <a:latin typeface="quote-cjk-patch"/>
            </a:endParaRPr>
          </a:p>
          <a:p>
            <a:pPr marL="457200" lvl="1" algn="ctr"/>
            <a:r>
              <a:rPr lang="ru-RU" b="1" i="1" dirty="0" smtClean="0">
                <a:solidFill>
                  <a:srgbClr val="0F1115"/>
                </a:solidFill>
                <a:latin typeface="quote-cjk-patch"/>
              </a:rPr>
              <a:t>Вы получите:</a:t>
            </a:r>
          </a:p>
          <a:p>
            <a:pPr marL="457200" lvl="1" algn="ctr"/>
            <a:endParaRPr lang="ru-RU" b="1" i="1" dirty="0" smtClean="0">
              <a:solidFill>
                <a:srgbClr val="0F1115"/>
              </a:solidFill>
              <a:latin typeface="quote-cjk-patch"/>
            </a:endParaRPr>
          </a:p>
          <a:p>
            <a:pPr marL="457200" lvl="1" algn="ctr"/>
            <a:r>
              <a:rPr lang="ru-RU" sz="2000" i="1" dirty="0" smtClean="0">
                <a:solidFill>
                  <a:srgbClr val="0F1115"/>
                </a:solidFill>
                <a:effectLst/>
                <a:latin typeface="quote-cjk-patch"/>
              </a:rPr>
              <a:t>В результате такой работы формируется функционально- грамотная личность- Человек самостоятельный, познающий мир, умеющий жить среди людей</a:t>
            </a:r>
            <a:r>
              <a:rPr lang="ru-RU" i="1" dirty="0" smtClean="0">
                <a:solidFill>
                  <a:srgbClr val="0F1115"/>
                </a:solidFill>
                <a:effectLst/>
                <a:latin typeface="quote-cjk-patch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4408918"/>
            <a:ext cx="1981200" cy="19829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327" y="4643290"/>
            <a:ext cx="2590800" cy="1514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17118" y="1676400"/>
            <a:ext cx="1050328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F1115"/>
                </a:solidFill>
                <a:effectLst/>
                <a:latin typeface="quote-cjk-patch"/>
              </a:rPr>
              <a:t>Краткое описание работы:</a:t>
            </a:r>
          </a:p>
          <a:p>
            <a:pPr algn="ctr"/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Для кого: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Учащиеся 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3-4 классов</a:t>
            </a:r>
            <a:r>
              <a:rPr lang="ru-RU" dirty="0">
                <a:solidFill>
                  <a:srgbClr val="0F1115"/>
                </a:solidFill>
                <a:latin typeface="quote-cjk-patch"/>
              </a:rPr>
              <a:t> 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(9-10 лет) общеобразовательной школы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Цель (педагогическая):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Создать условия для формирования у учащихся навыков  постановки гипотез,  анализа информации через учебное исследование по данной теме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 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ru-RU" dirty="0" smtClean="0">
              <a:solidFill>
                <a:srgbClr val="0F1115"/>
              </a:solidFill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Тема учебного исследования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«Влияние </a:t>
            </a:r>
            <a:r>
              <a:rPr lang="ru-RU" i="1" dirty="0" smtClean="0">
                <a:solidFill>
                  <a:srgbClr val="0F1115"/>
                </a:solidFill>
                <a:latin typeface="quote-cjk-patch"/>
              </a:rPr>
              <a:t>животного и растительного мира на состав и плодородие почвы</a:t>
            </a: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»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F1115"/>
                </a:solidFill>
                <a:latin typeface="quote-cjk-patch"/>
              </a:rPr>
              <a:t>С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роки и формат: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Длительность: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2 урока 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Форма: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Микро-исследование в группах 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marL="457200" lvl="1" algn="l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Актуальность: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Познавательный интерес к окружающему миру способствует развитию у учащихся желания искать, исследовать и делать выводы.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0" y="125984"/>
            <a:ext cx="8415654" cy="738664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2"/>
                </a:solidFill>
              </a:rPr>
              <a:t>Описание методики (приёмы и техники)</a:t>
            </a:r>
            <a:endParaRPr lang="ru-RU" dirty="0">
              <a:solidFill>
                <a:schemeClr val="tx2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311203"/>
              </p:ext>
            </p:extLst>
          </p:nvPr>
        </p:nvGraphicFramePr>
        <p:xfrm>
          <a:off x="1143000" y="1676400"/>
          <a:ext cx="8127999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Приёмы создания учебной проблемы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Приёмы работы с гипотезой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Техника сбора данных</a:t>
                      </a:r>
                      <a:endParaRPr lang="ru-RU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Игра «Верите ли вы, что…»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Предположение по ключевому</a:t>
                      </a:r>
                      <a:r>
                        <a:rPr lang="ru-RU" baseline="0" dirty="0" smtClean="0"/>
                        <a:t> слову- земля (работа со словарём)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Опыты, наблюдение, измерение</a:t>
                      </a:r>
                      <a:endParaRPr lang="ru-RU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3657600"/>
            <a:ext cx="230505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6200" y="914400"/>
            <a:ext cx="8187054" cy="369332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Описание методики </a:t>
            </a:r>
            <a:r>
              <a:rPr lang="ru-RU" dirty="0" smtClean="0">
                <a:solidFill>
                  <a:schemeClr val="tx2"/>
                </a:solidFill>
              </a:rPr>
              <a:t>(формы организации)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1600200"/>
            <a:ext cx="10972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Формы работы на этапах исследования: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Постановка проблемы:</a:t>
            </a:r>
            <a:r>
              <a:rPr lang="ru-RU" dirty="0">
                <a:solidFill>
                  <a:srgbClr val="0F1115"/>
                </a:solidFill>
                <a:latin typeface="quote-cjk-patch"/>
              </a:rPr>
              <a:t> 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«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Влияет ли </a:t>
            </a:r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растительный и животный мир на состав и плодородие </a:t>
            </a:r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почвы?».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 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Фронтальный мозговой штурм. 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Выдвижение гипотез</a:t>
            </a: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: «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Предположим, что </a:t>
            </a:r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животные не влияют на состав и плодородие почвы…»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 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Работа в малых группах (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опыт-наблюдение за дождевыми червями, помещёнными в слой почвы, сверху засыпанными песком).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«Предположим</a:t>
            </a:r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, что из почвы удалили все остатки отмерших растений</a:t>
            </a:r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…» 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Работа в малых группах (поиск информации, анализ)</a:t>
            </a:r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Сбор и анализ данных: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проведение опытов, наблюдений.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Представление результата: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dirty="0">
                <a:solidFill>
                  <a:srgbClr val="0F1115"/>
                </a:solidFill>
                <a:latin typeface="quote-cjk-patch"/>
              </a:rPr>
              <a:t>ф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ормат кластер</a:t>
            </a:r>
            <a:r>
              <a:rPr lang="ru-RU" dirty="0">
                <a:solidFill>
                  <a:srgbClr val="0F1115"/>
                </a:solidFill>
                <a:latin typeface="quote-cjk-patch"/>
              </a:rPr>
              <a:t> 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«Состав почвы»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Инструменты (шаблоны):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Карточка «Паспорт исследования».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0F1115"/>
                </a:solidFill>
                <a:latin typeface="quote-cjk-patch"/>
              </a:rPr>
              <a:t>Маршрутный лист</a:t>
            </a: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.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0F1115"/>
                </a:solidFill>
                <a:latin typeface="quote-cjk-patch"/>
              </a:rPr>
              <a:t>Лист наблюдений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.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400" y="3803072"/>
            <a:ext cx="2047875" cy="1741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864" y="-251620"/>
            <a:ext cx="11756136" cy="1127582"/>
          </a:xfrm>
        </p:spPr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008864"/>
              </p:ext>
            </p:extLst>
          </p:nvPr>
        </p:nvGraphicFramePr>
        <p:xfrm>
          <a:off x="838200" y="2065419"/>
          <a:ext cx="9906000" cy="2956560"/>
        </p:xfrm>
        <a:graphic>
          <a:graphicData uri="http://schemas.openxmlformats.org/drawingml/2006/table">
            <a:tbl>
              <a:tblPr/>
              <a:tblGrid>
                <a:gridCol w="4953000">
                  <a:extLst>
                    <a:ext uri="{9D8B030D-6E8A-4147-A177-3AD203B41FA5}">
                      <a16:colId xmlns="" xmlns:a16="http://schemas.microsoft.com/office/drawing/2014/main" val="151223135"/>
                    </a:ext>
                  </a:extLst>
                </a:gridCol>
                <a:gridCol w="4953000">
                  <a:extLst>
                    <a:ext uri="{9D8B030D-6E8A-4147-A177-3AD203B41FA5}">
                      <a16:colId xmlns="" xmlns:a16="http://schemas.microsoft.com/office/drawing/2014/main" val="2477183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b="0" dirty="0">
                          <a:solidFill>
                            <a:srgbClr val="002060"/>
                          </a:solidFill>
                          <a:effectLst/>
                          <a:latin typeface="quote-cjk-patch"/>
                        </a:rPr>
                        <a:t>Для ученика (</a:t>
                      </a:r>
                      <a:r>
                        <a:rPr lang="ru-RU" b="0" dirty="0" err="1">
                          <a:solidFill>
                            <a:srgbClr val="002060"/>
                          </a:solidFill>
                          <a:effectLst/>
                          <a:latin typeface="quote-cjk-patch"/>
                        </a:rPr>
                        <a:t>Метапредметные</a:t>
                      </a:r>
                      <a:r>
                        <a:rPr lang="ru-RU" b="0" dirty="0">
                          <a:solidFill>
                            <a:srgbClr val="002060"/>
                          </a:solidFill>
                          <a:effectLst/>
                          <a:latin typeface="quote-cjk-patch"/>
                        </a:rPr>
                        <a:t>)</a:t>
                      </a:r>
                    </a:p>
                  </a:txBody>
                  <a:tcPr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 dirty="0">
                          <a:solidFill>
                            <a:srgbClr val="002060"/>
                          </a:solidFill>
                          <a:effectLst/>
                          <a:latin typeface="quote-cjk-patch"/>
                        </a:rPr>
                        <a:t>Для педагога (Профессиональные)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0850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solidFill>
                            <a:srgbClr val="002060"/>
                          </a:solidFill>
                          <a:effectLst/>
                          <a:latin typeface="quote-cjk-patch"/>
                        </a:rPr>
                        <a:t>✅ Научились выдвигать минимум 2-3 гипотезы.</a:t>
                      </a:r>
                    </a:p>
                  </a:txBody>
                  <a:tcPr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solidFill>
                            <a:srgbClr val="002060"/>
                          </a:solidFill>
                          <a:effectLst/>
                          <a:latin typeface="quote-cjk-patch"/>
                        </a:rPr>
                        <a:t>✅ Повысился познавательный интерес (зафиксировано по шкале активности).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95466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>
                          <a:solidFill>
                            <a:srgbClr val="002060"/>
                          </a:solidFill>
                          <a:effectLst/>
                          <a:latin typeface="quote-cjk-patch"/>
                        </a:rPr>
                        <a:t>✅ Освоили 2 способа фиксации данных (таблица, схема).</a:t>
                      </a:r>
                    </a:p>
                  </a:txBody>
                  <a:tcPr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solidFill>
                            <a:srgbClr val="002060"/>
                          </a:solidFill>
                          <a:effectLst/>
                          <a:latin typeface="quote-cjk-patch"/>
                        </a:rPr>
                        <a:t>✅ Создана копилка тем для учебных исследований на год.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1362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>
                          <a:solidFill>
                            <a:srgbClr val="002060"/>
                          </a:solidFill>
                          <a:effectLst/>
                          <a:latin typeface="quote-cjk-patch"/>
                        </a:rPr>
                        <a:t>✅ Снизилась тревожность при работе с «открытым вопросом».</a:t>
                      </a:r>
                    </a:p>
                  </a:txBody>
                  <a:tcPr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solidFill>
                            <a:srgbClr val="002060"/>
                          </a:solidFill>
                          <a:effectLst/>
                          <a:latin typeface="quote-cjk-patch"/>
                        </a:rPr>
                        <a:t>✅ Разработаны критерии оценки исследования (без дублирования отметки за ответ).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15956677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951018" y="1100936"/>
            <a:ext cx="8813095" cy="73950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44398" rIns="0" bIns="122199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5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quote-cjk-patch"/>
              </a:rPr>
              <a:t>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quote-cjk-patch"/>
              </a:rPr>
              <a:t>Результаты использования приёма </a:t>
            </a:r>
            <a:endParaRPr kumimoji="0" lang="ru-RU" altLang="ru-RU" sz="15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quote-cjk-patch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447800" y="5257800"/>
            <a:ext cx="7853432" cy="11079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«Использование данной методики позволяет сместить акцент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 с трансляции знаний на их самостоятельное "открытие" учеником,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 что соответствует требованиям обновлённых ФГОС».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076383"/>
              </p:ext>
            </p:extLst>
          </p:nvPr>
        </p:nvGraphicFramePr>
        <p:xfrm>
          <a:off x="831273" y="2115127"/>
          <a:ext cx="9608127" cy="378691"/>
        </p:xfrm>
        <a:graphic>
          <a:graphicData uri="http://schemas.openxmlformats.org/drawingml/2006/table">
            <a:tbl>
              <a:tblPr/>
              <a:tblGrid>
                <a:gridCol w="4747491"/>
                <a:gridCol w="4860636"/>
              </a:tblGrid>
              <a:tr h="3786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271192"/>
              </p:ext>
            </p:extLst>
          </p:nvPr>
        </p:nvGraphicFramePr>
        <p:xfrm>
          <a:off x="5569527" y="2540000"/>
          <a:ext cx="4869873" cy="2447636"/>
        </p:xfrm>
        <a:graphic>
          <a:graphicData uri="http://schemas.openxmlformats.org/drawingml/2006/table">
            <a:tbl>
              <a:tblPr/>
              <a:tblGrid>
                <a:gridCol w="4869873"/>
              </a:tblGrid>
              <a:tr h="24476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677622"/>
              </p:ext>
            </p:extLst>
          </p:nvPr>
        </p:nvGraphicFramePr>
        <p:xfrm>
          <a:off x="858982" y="2590800"/>
          <a:ext cx="4636654" cy="2362200"/>
        </p:xfrm>
        <a:graphic>
          <a:graphicData uri="http://schemas.openxmlformats.org/drawingml/2006/table">
            <a:tbl>
              <a:tblPr/>
              <a:tblGrid>
                <a:gridCol w="4636654"/>
              </a:tblGrid>
              <a:tr h="2362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824752"/>
              </p:ext>
            </p:extLst>
          </p:nvPr>
        </p:nvGraphicFramePr>
        <p:xfrm>
          <a:off x="831273" y="3223491"/>
          <a:ext cx="4692072" cy="840509"/>
        </p:xfrm>
        <a:graphic>
          <a:graphicData uri="http://schemas.openxmlformats.org/drawingml/2006/table">
            <a:tbl>
              <a:tblPr/>
              <a:tblGrid>
                <a:gridCol w="4692072"/>
              </a:tblGrid>
              <a:tr h="8405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560291" y="3214255"/>
          <a:ext cx="4775200" cy="849745"/>
        </p:xfrm>
        <a:graphic>
          <a:graphicData uri="http://schemas.openxmlformats.org/drawingml/2006/table">
            <a:tbl>
              <a:tblPr/>
              <a:tblGrid>
                <a:gridCol w="4775200"/>
              </a:tblGrid>
              <a:tr h="8497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363</TotalTime>
  <Words>233</Words>
  <Application>Microsoft Office PowerPoint</Application>
  <PresentationFormat>Произвольный</PresentationFormat>
  <Paragraphs>64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Максименко Евгения Викторовна Панова Наталья Николаевна    МОБУ СОШ № 6 Пожарского округа</vt:lpstr>
      <vt:lpstr>«Как превратить урок в мини-лабораторию открытий?» </vt:lpstr>
      <vt:lpstr>Презентация PowerPoint</vt:lpstr>
      <vt:lpstr> Описание методики (приёмы и техники)</vt:lpstr>
      <vt:lpstr>Описание методики (формы организации)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Evgeniya</cp:lastModifiedBy>
  <cp:revision>18</cp:revision>
  <dcterms:created xsi:type="dcterms:W3CDTF">2026-05-04T05:37:15Z</dcterms:created>
  <dcterms:modified xsi:type="dcterms:W3CDTF">2026-05-16T10:07:03Z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