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821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Валентина Котляр" userId="6fe7322e9166e941" providerId="LiveId" clId="{AFD887DD-3E4A-4F0F-9090-7EBBE443F588}"/>
    <pc:docChg chg="modSld">
      <pc:chgData name="Валентина Котляр" userId="6fe7322e9166e941" providerId="LiveId" clId="{AFD887DD-3E4A-4F0F-9090-7EBBE443F588}" dt="2026-05-15T23:02:04.174" v="166" actId="20577"/>
      <pc:docMkLst>
        <pc:docMk/>
      </pc:docMkLst>
      <pc:sldChg chg="modSp mod">
        <pc:chgData name="Валентина Котляр" userId="6fe7322e9166e941" providerId="LiveId" clId="{AFD887DD-3E4A-4F0F-9090-7EBBE443F588}" dt="2026-05-15T23:01:57.949" v="165" actId="1076"/>
        <pc:sldMkLst>
          <pc:docMk/>
          <pc:sldMk cId="0" sldId="257"/>
        </pc:sldMkLst>
        <pc:spChg chg="mod">
          <ac:chgData name="Валентина Котляр" userId="6fe7322e9166e941" providerId="LiveId" clId="{AFD887DD-3E4A-4F0F-9090-7EBBE443F588}" dt="2026-05-15T23:01:00.462" v="159" actId="20577"/>
          <ac:spMkLst>
            <pc:docMk/>
            <pc:sldMk cId="0" sldId="257"/>
            <ac:spMk id="8" creationId="{00000000-0000-0000-0000-000000000000}"/>
          </ac:spMkLst>
        </pc:spChg>
        <pc:picChg chg="mod">
          <ac:chgData name="Валентина Котляр" userId="6fe7322e9166e941" providerId="LiveId" clId="{AFD887DD-3E4A-4F0F-9090-7EBBE443F588}" dt="2026-05-15T23:01:57.949" v="165" actId="1076"/>
          <ac:picMkLst>
            <pc:docMk/>
            <pc:sldMk cId="0" sldId="257"/>
            <ac:picMk id="17" creationId="{72ED2A5F-B817-7A37-F658-BDBBFC72B450}"/>
          </ac:picMkLst>
        </pc:picChg>
      </pc:sldChg>
      <pc:sldChg chg="modSp mod">
        <pc:chgData name="Валентина Котляр" userId="6fe7322e9166e941" providerId="LiveId" clId="{AFD887DD-3E4A-4F0F-9090-7EBBE443F588}" dt="2026-05-15T23:02:04.174" v="166" actId="20577"/>
        <pc:sldMkLst>
          <pc:docMk/>
          <pc:sldMk cId="992112888" sldId="258"/>
        </pc:sldMkLst>
        <pc:spChg chg="mod">
          <ac:chgData name="Валентина Котляр" userId="6fe7322e9166e941" providerId="LiveId" clId="{AFD887DD-3E4A-4F0F-9090-7EBBE443F588}" dt="2026-05-15T23:02:04.174" v="166" actId="20577"/>
          <ac:spMkLst>
            <pc:docMk/>
            <pc:sldMk cId="992112888" sldId="258"/>
            <ac:spMk id="9" creationId="{F9760F2B-EFC9-03F0-5897-A2FEE20CEB6A}"/>
          </ac:spMkLst>
        </pc:spChg>
        <pc:spChg chg="mod">
          <ac:chgData name="Валентина Котляр" userId="6fe7322e9166e941" providerId="LiveId" clId="{AFD887DD-3E4A-4F0F-9090-7EBBE443F588}" dt="2026-05-15T22:48:36.243" v="26" actId="2711"/>
          <ac:spMkLst>
            <pc:docMk/>
            <pc:sldMk cId="992112888" sldId="258"/>
            <ac:spMk id="11" creationId="{205F3389-EBC1-069F-16DB-06BB53E459B4}"/>
          </ac:spMkLst>
        </pc:spChg>
      </pc:sldChg>
      <pc:sldChg chg="modSp mod">
        <pc:chgData name="Валентина Котляр" userId="6fe7322e9166e941" providerId="LiveId" clId="{AFD887DD-3E4A-4F0F-9090-7EBBE443F588}" dt="2026-05-15T22:49:47.158" v="54" actId="20577"/>
        <pc:sldMkLst>
          <pc:docMk/>
          <pc:sldMk cId="4285740008" sldId="259"/>
        </pc:sldMkLst>
        <pc:spChg chg="mod">
          <ac:chgData name="Валентина Котляр" userId="6fe7322e9166e941" providerId="LiveId" clId="{AFD887DD-3E4A-4F0F-9090-7EBBE443F588}" dt="2026-05-15T22:49:47.158" v="54" actId="20577"/>
          <ac:spMkLst>
            <pc:docMk/>
            <pc:sldMk cId="4285740008" sldId="259"/>
            <ac:spMk id="4" creationId="{818143EE-4A0A-6FEB-CBB8-DE7C951BC343}"/>
          </ac:spMkLst>
        </pc:spChg>
      </pc:sldChg>
      <pc:sldChg chg="modSp mod">
        <pc:chgData name="Валентина Котляр" userId="6fe7322e9166e941" providerId="LiveId" clId="{AFD887DD-3E4A-4F0F-9090-7EBBE443F588}" dt="2026-05-15T22:50:59.021" v="65" actId="1076"/>
        <pc:sldMkLst>
          <pc:docMk/>
          <pc:sldMk cId="2933062246" sldId="260"/>
        </pc:sldMkLst>
        <pc:spChg chg="mod">
          <ac:chgData name="Валентина Котляр" userId="6fe7322e9166e941" providerId="LiveId" clId="{AFD887DD-3E4A-4F0F-9090-7EBBE443F588}" dt="2026-05-15T22:50:41.389" v="57" actId="1076"/>
          <ac:spMkLst>
            <pc:docMk/>
            <pc:sldMk cId="2933062246" sldId="260"/>
            <ac:spMk id="3" creationId="{00000000-0000-0000-0000-000000000000}"/>
          </ac:spMkLst>
        </pc:spChg>
        <pc:picChg chg="mod">
          <ac:chgData name="Валентина Котляр" userId="6fe7322e9166e941" providerId="LiveId" clId="{AFD887DD-3E4A-4F0F-9090-7EBBE443F588}" dt="2026-05-15T22:50:43.341" v="58" actId="1076"/>
          <ac:picMkLst>
            <pc:docMk/>
            <pc:sldMk cId="2933062246" sldId="260"/>
            <ac:picMk id="7" creationId="{913BF8F5-1334-075B-D6C1-A4FE3B8AAF08}"/>
          </ac:picMkLst>
        </pc:picChg>
        <pc:picChg chg="mod">
          <ac:chgData name="Валентина Котляр" userId="6fe7322e9166e941" providerId="LiveId" clId="{AFD887DD-3E4A-4F0F-9090-7EBBE443F588}" dt="2026-05-15T22:50:46.948" v="60" actId="1076"/>
          <ac:picMkLst>
            <pc:docMk/>
            <pc:sldMk cId="2933062246" sldId="260"/>
            <ac:picMk id="11" creationId="{7A47F052-19CD-9287-5788-EDF426EA49CB}"/>
          </ac:picMkLst>
        </pc:picChg>
        <pc:picChg chg="mod">
          <ac:chgData name="Валентина Котляр" userId="6fe7322e9166e941" providerId="LiveId" clId="{AFD887DD-3E4A-4F0F-9090-7EBBE443F588}" dt="2026-05-15T22:50:48.541" v="61" actId="1076"/>
          <ac:picMkLst>
            <pc:docMk/>
            <pc:sldMk cId="2933062246" sldId="260"/>
            <ac:picMk id="12" creationId="{63AECAE4-413C-C11F-DD88-4DC8790110A4}"/>
          </ac:picMkLst>
        </pc:picChg>
        <pc:picChg chg="mod">
          <ac:chgData name="Валентина Котляр" userId="6fe7322e9166e941" providerId="LiveId" clId="{AFD887DD-3E4A-4F0F-9090-7EBBE443F588}" dt="2026-05-15T22:50:51.533" v="62" actId="1076"/>
          <ac:picMkLst>
            <pc:docMk/>
            <pc:sldMk cId="2933062246" sldId="260"/>
            <ac:picMk id="14" creationId="{A61F6A32-3B1E-EF67-C124-ED7C995F1D15}"/>
          </ac:picMkLst>
        </pc:picChg>
        <pc:picChg chg="mod">
          <ac:chgData name="Валентина Котляр" userId="6fe7322e9166e941" providerId="LiveId" clId="{AFD887DD-3E4A-4F0F-9090-7EBBE443F588}" dt="2026-05-15T22:50:44.933" v="59" actId="1076"/>
          <ac:picMkLst>
            <pc:docMk/>
            <pc:sldMk cId="2933062246" sldId="260"/>
            <ac:picMk id="16" creationId="{1D55556F-630B-608B-5DE7-3D66618284C4}"/>
          </ac:picMkLst>
        </pc:picChg>
        <pc:picChg chg="mod">
          <ac:chgData name="Валентина Котляр" userId="6fe7322e9166e941" providerId="LiveId" clId="{AFD887DD-3E4A-4F0F-9090-7EBBE443F588}" dt="2026-05-15T22:50:54.924" v="64" actId="1076"/>
          <ac:picMkLst>
            <pc:docMk/>
            <pc:sldMk cId="2933062246" sldId="260"/>
            <ac:picMk id="18" creationId="{B8BADCFF-AC8D-5CC7-2119-E10F20000A9D}"/>
          </ac:picMkLst>
        </pc:picChg>
        <pc:picChg chg="mod">
          <ac:chgData name="Валентина Котляр" userId="6fe7322e9166e941" providerId="LiveId" clId="{AFD887DD-3E4A-4F0F-9090-7EBBE443F588}" dt="2026-05-15T22:50:59.021" v="65" actId="1076"/>
          <ac:picMkLst>
            <pc:docMk/>
            <pc:sldMk cId="2933062246" sldId="260"/>
            <ac:picMk id="20" creationId="{2E70A498-6619-1C18-0A65-DD7C1F5B1AF5}"/>
          </ac:picMkLst>
        </pc:picChg>
      </pc:sldChg>
      <pc:sldChg chg="modSp mod">
        <pc:chgData name="Валентина Котляр" userId="6fe7322e9166e941" providerId="LiveId" clId="{AFD887DD-3E4A-4F0F-9090-7EBBE443F588}" dt="2026-05-15T22:58:31.820" v="158" actId="14100"/>
        <pc:sldMkLst>
          <pc:docMk/>
          <pc:sldMk cId="834879687" sldId="262"/>
        </pc:sldMkLst>
        <pc:spChg chg="mod">
          <ac:chgData name="Валентина Котляр" userId="6fe7322e9166e941" providerId="LiveId" clId="{AFD887DD-3E4A-4F0F-9090-7EBBE443F588}" dt="2026-05-15T22:58:04.726" v="154" actId="20577"/>
          <ac:spMkLst>
            <pc:docMk/>
            <pc:sldMk cId="834879687" sldId="262"/>
            <ac:spMk id="7" creationId="{F8DBFB7D-F118-1E3F-9B9E-2F7EDEE85024}"/>
          </ac:spMkLst>
        </pc:spChg>
        <pc:spChg chg="mod">
          <ac:chgData name="Валентина Котляр" userId="6fe7322e9166e941" providerId="LiveId" clId="{AFD887DD-3E4A-4F0F-9090-7EBBE443F588}" dt="2026-05-15T22:58:21.644" v="155" actId="1076"/>
          <ac:spMkLst>
            <pc:docMk/>
            <pc:sldMk cId="834879687" sldId="262"/>
            <ac:spMk id="9" creationId="{21EC78FA-3493-7335-FE7B-2B856C34EB48}"/>
          </ac:spMkLst>
        </pc:spChg>
        <pc:graphicFrameChg chg="mod modGraphic">
          <ac:chgData name="Валентина Котляр" userId="6fe7322e9166e941" providerId="LiveId" clId="{AFD887DD-3E4A-4F0F-9090-7EBBE443F588}" dt="2026-05-15T22:58:31.820" v="158" actId="14100"/>
          <ac:graphicFrameMkLst>
            <pc:docMk/>
            <pc:sldMk cId="834879687" sldId="262"/>
            <ac:graphicFrameMk id="8" creationId="{078FB137-6605-AF7A-D75D-FC4C0760D310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Любознательность</c:v>
                </c:pt>
                <c:pt idx="1">
                  <c:v>Самостоятельность</c:v>
                </c:pt>
                <c:pt idx="2">
                  <c:v>Работа в команде</c:v>
                </c:pt>
                <c:pt idx="3">
                  <c:v>Логика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AC-453D-B858-5D733C0406F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ПОСЛЕ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Любознательность</c:v>
                </c:pt>
                <c:pt idx="1">
                  <c:v>Самостоятельность</c:v>
                </c:pt>
                <c:pt idx="2">
                  <c:v>Работа в команде</c:v>
                </c:pt>
                <c:pt idx="3">
                  <c:v>Логика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6</c:v>
                </c:pt>
                <c:pt idx="2">
                  <c:v>5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AC-453D-B858-5D733C0406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45821135"/>
        <c:axId val="838230719"/>
        <c:axId val="467981599"/>
      </c:bar3DChart>
      <c:catAx>
        <c:axId val="8458211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38230719"/>
        <c:crosses val="autoZero"/>
        <c:auto val="1"/>
        <c:lblAlgn val="ctr"/>
        <c:lblOffset val="100"/>
        <c:noMultiLvlLbl val="0"/>
      </c:catAx>
      <c:valAx>
        <c:axId val="8382307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5821135"/>
        <c:crosses val="autoZero"/>
        <c:crossBetween val="between"/>
      </c:valAx>
      <c:serAx>
        <c:axId val="467981599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38230719"/>
        <c:crosses val="autoZero"/>
      </c:ser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58196" y="341497"/>
            <a:ext cx="751268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2800" dirty="0"/>
          </a:p>
        </p:txBody>
      </p:sp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558385" y="1263188"/>
            <a:ext cx="10947816" cy="470642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r>
              <a:rPr lang="ru-RU" sz="28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1"/>
                </a:solidFill>
                <a:latin typeface="Times New Roman"/>
                <a:cs typeface="Times New Roman"/>
              </a:rPr>
              <a:t>Котляр Валентина Романовна </a:t>
            </a:r>
            <a:r>
              <a:rPr lang="ru-RU" sz="24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1"/>
                </a:solidFill>
                <a:latin typeface="Times New Roman"/>
                <a:cs typeface="Times New Roman"/>
              </a:rPr>
              <a:t>МБОУ СОШ № 2 </a:t>
            </a:r>
            <a:r>
              <a:rPr lang="ru-RU" sz="2400" b="1" dirty="0" err="1">
                <a:ln w="22225">
                  <a:solidFill>
                    <a:schemeClr val="tx1"/>
                  </a:solidFill>
                  <a:prstDash val="solid"/>
                </a:ln>
                <a:solidFill>
                  <a:schemeClr val="accent1"/>
                </a:solidFill>
                <a:latin typeface="Times New Roman"/>
                <a:cs typeface="Times New Roman"/>
              </a:rPr>
              <a:t>с.Буссевка</a:t>
            </a:r>
            <a:endParaRPr sz="2400" b="1" dirty="0">
              <a:ln w="22225">
                <a:solidFill>
                  <a:schemeClr val="tx1"/>
                </a:solidFill>
                <a:prstDash val="solid"/>
              </a:ln>
              <a:solidFill>
                <a:schemeClr val="accent1"/>
              </a:solidFill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1" y="1912365"/>
            <a:ext cx="101096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sz="1800" b="0" i="1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sz="2800" b="1" i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quote-cjk-patch"/>
            </a:endParaRPr>
          </a:p>
          <a:p>
            <a:pPr algn="ctr"/>
            <a:r>
              <a:rPr lang="ru-RU" sz="28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quote-cjk-patch"/>
              </a:rPr>
              <a:t>Организация учебного исследования на уроках окружающего мира  в 1  классе. </a:t>
            </a:r>
            <a:endParaRPr lang="ru-RU" b="1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l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algn="ctr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  15 мая 2026 года, г. Владивосток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2FD9681-9E6E-E138-B50E-0317489F06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7601"/>
          <a:stretch>
            <a:fillRect/>
          </a:stretch>
        </p:blipFill>
        <p:spPr>
          <a:xfrm>
            <a:off x="574598" y="4724400"/>
            <a:ext cx="5673802" cy="184563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2ED2A5F-B817-7A37-F658-BDBBFC72B4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7217" y="1006424"/>
            <a:ext cx="1803812" cy="17367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8" y="70228"/>
            <a:ext cx="11756136" cy="3693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00400" y="1197810"/>
            <a:ext cx="701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Юные исследователи: как развить логику </a:t>
            </a:r>
          </a:p>
          <a:p>
            <a:pPr algn="ctr"/>
            <a:r>
              <a:rPr lang="ru-RU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окружающего мира</a:t>
            </a:r>
          </a:p>
          <a:p>
            <a:pPr algn="ctr"/>
            <a:endParaRPr lang="ru-RU" sz="2400" b="1" i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8CB617-39E1-DE41-10DA-11B2D606690D}"/>
              </a:ext>
            </a:extLst>
          </p:cNvPr>
          <p:cNvSpPr txBox="1"/>
          <p:nvPr/>
        </p:nvSpPr>
        <p:spPr>
          <a:xfrm>
            <a:off x="365886" y="2147849"/>
            <a:ext cx="11658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90 % </a:t>
            </a:r>
            <a:r>
              <a:rPr lang="ru-RU" sz="2400" b="1" dirty="0">
                <a:solidFill>
                  <a:srgbClr val="0607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первоклассников</a:t>
            </a:r>
            <a:r>
              <a:rPr lang="ru-RU" sz="24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загораются интересом, когда становятся исследователями</a:t>
            </a:r>
            <a:r>
              <a:rPr lang="ru-RU" sz="20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endParaRPr lang="ru-RU" sz="2000" b="1" i="0" dirty="0">
              <a:solidFill>
                <a:srgbClr val="06070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530B70-3CD0-7519-D2A4-0AB17A418D42}"/>
              </a:ext>
            </a:extLst>
          </p:cNvPr>
          <p:cNvSpPr txBox="1"/>
          <p:nvPr/>
        </p:nvSpPr>
        <p:spPr>
          <a:xfrm>
            <a:off x="1409700" y="2667000"/>
            <a:ext cx="9372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0" i="0" dirty="0">
                <a:solidFill>
                  <a:srgbClr val="060708"/>
                </a:solidFill>
                <a:effectLst/>
                <a:latin typeface="-apple-system"/>
              </a:rPr>
              <a:t>Только 35 % заданий на стандартных уроках развивают логику. </a:t>
            </a:r>
            <a:endParaRPr lang="ru-RU" dirty="0">
              <a:solidFill>
                <a:srgbClr val="060708"/>
              </a:solidFill>
              <a:latin typeface="-apple-system"/>
            </a:endParaRPr>
          </a:p>
          <a:p>
            <a:pPr algn="ctr"/>
            <a:r>
              <a:rPr lang="ru-RU" b="0" i="0" dirty="0">
                <a:solidFill>
                  <a:srgbClr val="060708"/>
                </a:solidFill>
                <a:effectLst/>
                <a:latin typeface="-apple-system"/>
              </a:rPr>
              <a:t>При использовании исследовательских мини‑проектов вовлечённость детей растёт на 60 %.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60F2B-EFC9-03F0-5897-A2FEE20CEB6A}"/>
              </a:ext>
            </a:extLst>
          </p:cNvPr>
          <p:cNvSpPr txBox="1"/>
          <p:nvPr/>
        </p:nvSpPr>
        <p:spPr>
          <a:xfrm>
            <a:off x="1100037" y="3398542"/>
            <a:ext cx="10287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0" dirty="0">
                <a:ln w="9525">
                  <a:solidFill>
                    <a:schemeClr val="tx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-apple-system"/>
              </a:rPr>
              <a:t>Покажу простой приём, который за 2 – 3 урока превращает пассивных слушателей в активных исследователей — без сложного оборудования и долгой подготовки</a:t>
            </a:r>
            <a:endParaRPr lang="ru-RU" sz="2000" b="1" dirty="0">
              <a:ln w="9525">
                <a:solidFill>
                  <a:schemeClr val="tx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5F3389-EBC1-069F-16DB-06BB53E459B4}"/>
              </a:ext>
            </a:extLst>
          </p:cNvPr>
          <p:cNvSpPr txBox="1"/>
          <p:nvPr/>
        </p:nvSpPr>
        <p:spPr>
          <a:xfrm>
            <a:off x="2228850" y="4427771"/>
            <a:ext cx="895350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урока вы получите: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детей, которые стали чуть более логичными, наблюдательными и любознательными; </a:t>
            </a:r>
            <a:endParaRPr lang="ru-RU" dirty="0">
              <a:solidFill>
                <a:srgbClr val="06070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класс, где царит дух исследования и сотрудничества;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подтверждение, что даже в 1‑м классе можно эффективно развивать логическое, </a:t>
            </a:r>
            <a:r>
              <a:rPr lang="ru-RU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научное мышление и познавательную активность</a:t>
            </a:r>
            <a:r>
              <a:rPr lang="ru-RU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через простые, но осмысленные задания.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573039C-9C07-42F0-6A07-7ECD6A9A2D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0050" y="58466"/>
            <a:ext cx="1845116" cy="210312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E141FC9-E935-7CCD-8C5E-4E2DA8114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20323"/>
            <a:ext cx="2200074" cy="146744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3383488-A6BA-3D80-6227-194464B6A563}"/>
              </a:ext>
            </a:extLst>
          </p:cNvPr>
          <p:cNvSpPr txBox="1"/>
          <p:nvPr/>
        </p:nvSpPr>
        <p:spPr>
          <a:xfrm rot="20028321">
            <a:off x="875187" y="860496"/>
            <a:ext cx="21663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ln w="22225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4C3339-125C-21B2-C259-29DD6E15A08E}"/>
              </a:ext>
            </a:extLst>
          </p:cNvPr>
          <p:cNvSpPr txBox="1"/>
          <p:nvPr/>
        </p:nvSpPr>
        <p:spPr>
          <a:xfrm rot="1192713">
            <a:off x="10722380" y="2661700"/>
            <a:ext cx="1615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92D050"/>
                </a:solidFill>
              </a:rPr>
              <a:t>60%</a:t>
            </a:r>
          </a:p>
        </p:txBody>
      </p:sp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038600" y="533400"/>
            <a:ext cx="6388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работы</a:t>
            </a:r>
            <a:endParaRPr lang="ru-RU" sz="24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18143EE-4A0A-6FEB-CBB8-DE7C951BC343}"/>
              </a:ext>
            </a:extLst>
          </p:cNvPr>
          <p:cNvSpPr/>
          <p:nvPr/>
        </p:nvSpPr>
        <p:spPr>
          <a:xfrm>
            <a:off x="317118" y="1418694"/>
            <a:ext cx="1164628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4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кого: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учащиеся </a:t>
            </a:r>
            <a:r>
              <a:rPr lang="ru-RU" sz="24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– 7- 8 лет, общеобразовательн</a:t>
            </a:r>
            <a:r>
              <a:rPr lang="ru-RU" sz="24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школы.</a:t>
            </a:r>
          </a:p>
          <a:p>
            <a:pPr algn="l"/>
            <a:r>
              <a:rPr lang="ru-RU" sz="24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 (педагогическая):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оздать условия для формирования у учащихся элементарных естественно‑научных представлений о причинах пожелтения листьев осенью, развития логических и исследовательских умений (сравнение, наблюдение, установление причинно‑следственных связей) и воспитания познавательного интереса к явлениям живой природы.</a:t>
            </a:r>
          </a:p>
          <a:p>
            <a:pPr algn="l"/>
            <a:r>
              <a:rPr lang="ru-RU" sz="24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Тема учебного исследования: 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листья желтеют?»</a:t>
            </a:r>
            <a:endParaRPr lang="ru-RU" sz="24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Длительность: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2 – 3 урока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400" b="0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Форма: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мини-исследование в группах, </a:t>
            </a:r>
            <a:r>
              <a:rPr lang="ru-RU" sz="2400" b="0" i="0" dirty="0" err="1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эксперемент</a:t>
            </a:r>
            <a:endParaRPr lang="ru-RU" sz="240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algn="l"/>
            <a:r>
              <a:rPr lang="ru-RU" sz="24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sz="24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800100" lvl="1" indent="-342900" algn="l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7–8 лет — пик любознательности; исследовательский метод «ловит» этот интерес. </a:t>
            </a:r>
          </a:p>
          <a:p>
            <a:pPr marL="800100" lvl="1" indent="-342900" algn="l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Мини‑исследования дают «живой» опыт применения логики (сравнение, анализ, вывод) в знакомых ситуациях (природа, погода, растения).</a:t>
            </a:r>
            <a:endParaRPr lang="ru-RU" sz="24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228" y="1076690"/>
            <a:ext cx="11844654" cy="5242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50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проблемы→ Выдвижение гипотезы («А что, если?..») → План действий]→ Сбор данных (наблюдение, опыт, опрос)]→ Анализ (сравнение, группировка) → Вывод («Мы узнали, что…»)</a:t>
            </a:r>
            <a:endParaRPr lang="ru-RU" sz="24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604B41-364C-460C-7182-D0118167716B}"/>
              </a:ext>
            </a:extLst>
          </p:cNvPr>
          <p:cNvSpPr txBox="1"/>
          <p:nvPr/>
        </p:nvSpPr>
        <p:spPr>
          <a:xfrm>
            <a:off x="4572000" y="609600"/>
            <a:ext cx="2895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и техники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3BF8F5-1334-075B-D6C1-A4FE3B8AA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682" y="1162415"/>
            <a:ext cx="1143000" cy="104864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A47F052-19CD-9287-5788-EDF426EA49C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245" t="11205" r="26880" b="14411"/>
          <a:stretch>
            <a:fillRect/>
          </a:stretch>
        </p:blipFill>
        <p:spPr>
          <a:xfrm>
            <a:off x="4600789" y="1393748"/>
            <a:ext cx="1002956" cy="89383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3AECAE4-413C-C11F-DD88-4DC8790110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6126" t="11205" b="14411"/>
          <a:stretch>
            <a:fillRect/>
          </a:stretch>
        </p:blipFill>
        <p:spPr>
          <a:xfrm>
            <a:off x="7404374" y="1307417"/>
            <a:ext cx="1002955" cy="89383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61F6A32-3B1E-EF67-C124-ED7C995F1D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1250" y="947658"/>
            <a:ext cx="1635212" cy="124777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D55556F-630B-608B-5DE7-3D66618284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7303" y="2988491"/>
            <a:ext cx="2819818" cy="108355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8BADCFF-AC8D-5CC7-2119-E10F20000A9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51606" b="-1"/>
          <a:stretch>
            <a:fillRect/>
          </a:stretch>
        </p:blipFill>
        <p:spPr>
          <a:xfrm>
            <a:off x="7222669" y="3102962"/>
            <a:ext cx="4597162" cy="88984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E70A498-6619-1C18-0A65-DD7C1F5B1A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8467" y="4419600"/>
            <a:ext cx="1835066" cy="1421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80590"/>
            <a:ext cx="11756136" cy="11275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343400" y="359723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организации</a:t>
            </a:r>
            <a:endParaRPr lang="ru-RU" sz="24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419682-264A-5163-110C-99977B13AB67}"/>
              </a:ext>
            </a:extLst>
          </p:cNvPr>
          <p:cNvSpPr txBox="1"/>
          <p:nvPr/>
        </p:nvSpPr>
        <p:spPr>
          <a:xfrm>
            <a:off x="2667000" y="741669"/>
            <a:ext cx="609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Формы работы на этапах исследования: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DBFB7D-F118-1E3F-9B9E-2F7EDEE85024}"/>
              </a:ext>
            </a:extLst>
          </p:cNvPr>
          <p:cNvSpPr txBox="1"/>
          <p:nvPr/>
        </p:nvSpPr>
        <p:spPr>
          <a:xfrm>
            <a:off x="-131064" y="955518"/>
            <a:ext cx="12192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algn="l"/>
            <a:r>
              <a:rPr lang="ru-RU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проблемы: 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«Осенью листья меняют цвет. Почему?»</a:t>
            </a:r>
          </a:p>
          <a:p>
            <a:pPr marL="457200" lvl="1" algn="l"/>
            <a:r>
              <a:rPr lang="ru-RU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Выдвижение гипотез:</a:t>
            </a:r>
            <a:r>
              <a:rPr lang="ru-RU" i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Может, из‑за холода? 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из‑за дождей?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Может, они стареют?</a:t>
            </a:r>
          </a:p>
          <a:p>
            <a:pPr marL="457200" lvl="1" algn="l"/>
            <a:r>
              <a:rPr lang="ru-RU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Сбор и анализ данных: </a:t>
            </a:r>
            <a:r>
              <a:rPr lang="ru-RU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таблицы для занесения данных исследования, проведение </a:t>
            </a:r>
            <a:r>
              <a:rPr lang="ru-RU" dirty="0" err="1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эксперемента</a:t>
            </a:r>
            <a:endParaRPr lang="ru-RU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algn="l"/>
            <a:r>
              <a:rPr lang="ru-RU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результата: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мини-проект (презентация  (с помощью учителя) , рассказ детей)</a:t>
            </a:r>
          </a:p>
          <a:p>
            <a:pPr marL="457200" lvl="1" algn="l"/>
            <a:r>
              <a:rPr lang="ru-RU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Инструменты, которые выдавали на курсе: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образцы зелёных и жёлтых листьев (разных деревьев);  лупы (3–4 шт.); цветные карандаши и бумага; таблица‑заготовка «Наблюдаем и сравниваем»; кусочки ткани или салфетки; презентация или иллюстрации с изображением деревьев в разные сезоны;  карточки с этапами эксперимента.</a:t>
            </a:r>
            <a:endParaRPr lang="ru-RU" i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078FB137-6605-AF7A-D75D-FC4C0760D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32205"/>
              </p:ext>
            </p:extLst>
          </p:nvPr>
        </p:nvGraphicFramePr>
        <p:xfrm>
          <a:off x="106744" y="4138284"/>
          <a:ext cx="3093656" cy="2558781"/>
        </p:xfrm>
        <a:graphic>
          <a:graphicData uri="http://schemas.openxmlformats.org/drawingml/2006/table">
            <a:tbl>
              <a:tblPr firstRow="1" firstCol="1" bandRow="1"/>
              <a:tblGrid>
                <a:gridCol w="1374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349">
                  <a:extLst>
                    <a:ext uri="{9D8B030D-6E8A-4147-A177-3AD203B41FA5}">
                      <a16:colId xmlns:a16="http://schemas.microsoft.com/office/drawing/2014/main" val="3950307677"/>
                    </a:ext>
                  </a:extLst>
                </a:gridCol>
              </a:tblGrid>
              <a:tr h="338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2645" algn="l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Цвет (зеленый/желтый)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Форма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Размер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Поверхность (гладкая/шероховатая)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38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Рисунок жилок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1EC78FA-3493-7335-FE7B-2B856C34EB48}"/>
              </a:ext>
            </a:extLst>
          </p:cNvPr>
          <p:cNvSpPr txBox="1"/>
          <p:nvPr/>
        </p:nvSpPr>
        <p:spPr>
          <a:xfrm>
            <a:off x="12970" y="3798081"/>
            <a:ext cx="3678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Наблюдаем и сравниваем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41B90E-7382-1D56-D319-76F7D77B2C2F}"/>
              </a:ext>
            </a:extLst>
          </p:cNvPr>
          <p:cNvSpPr txBox="1"/>
          <p:nvPr/>
        </p:nvSpPr>
        <p:spPr>
          <a:xfrm>
            <a:off x="3200400" y="4173480"/>
            <a:ext cx="886053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</a:t>
            </a:r>
            <a:r>
              <a:rPr lang="ru-RU" sz="1600" b="0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«Тайны цвета» (10–12 минут) </a:t>
            </a:r>
          </a:p>
          <a:p>
            <a:r>
              <a:rPr lang="ru-RU" sz="16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600" b="0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Показать, что в листьях есть разные краски, и зелёный цвет может «прятаться». </a:t>
            </a:r>
          </a:p>
          <a:p>
            <a:r>
              <a:rPr lang="ru-RU" sz="16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Ход эксперимента:</a:t>
            </a:r>
            <a:r>
              <a:rPr lang="ru-RU" sz="1600" b="0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b="0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Положить зелёный лист на ткань. </a:t>
            </a:r>
            <a:r>
              <a:rPr lang="ru-RU" sz="16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600" b="0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Накрыть другим кусочком ткани. </a:t>
            </a:r>
            <a:r>
              <a:rPr lang="ru-RU" sz="16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600" b="0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Аккуратно постучать по листу деревянным кубиком или карандашом (чтобы разрушить клетки). </a:t>
            </a:r>
            <a:r>
              <a:rPr lang="ru-RU" sz="1600" b="1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600" b="0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Убрать лист — на ткани останется зелёный след (хлорофилл). 5. Повторить с жёлтым листом (следа почти не будет). </a:t>
            </a:r>
          </a:p>
          <a:p>
            <a:r>
              <a:rPr lang="ru-RU" sz="16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обсуждения:</a:t>
            </a:r>
            <a:r>
              <a:rPr lang="ru-RU" sz="1600" b="0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«Почему на ткани остался зелёный след?» </a:t>
            </a:r>
            <a:r>
              <a:rPr lang="ru-RU" sz="1600" dirty="0">
                <a:solidFill>
                  <a:srgbClr val="0607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0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«Куда делся зелёный цвет у жёлтого листа?» </a:t>
            </a:r>
          </a:p>
          <a:p>
            <a:r>
              <a:rPr lang="ru-RU" sz="1600" b="1" i="0" dirty="0">
                <a:solidFill>
                  <a:srgbClr val="06070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 и обобщение (5–7 минут)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«Мы думаем, что цвет зависит от солнца и температуры».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864" y="-251620"/>
            <a:ext cx="11756136" cy="1127582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116407"/>
              </p:ext>
            </p:extLst>
          </p:nvPr>
        </p:nvGraphicFramePr>
        <p:xfrm>
          <a:off x="304800" y="1066800"/>
          <a:ext cx="11887200" cy="2956560"/>
        </p:xfrm>
        <a:graphic>
          <a:graphicData uri="http://schemas.openxmlformats.org/drawingml/2006/table">
            <a:tbl>
              <a:tblPr/>
              <a:tblGrid>
                <a:gridCol w="5943600">
                  <a:extLst>
                    <a:ext uri="{9D8B030D-6E8A-4147-A177-3AD203B41FA5}">
                      <a16:colId xmlns:a16="http://schemas.microsoft.com/office/drawing/2014/main" val="151223135"/>
                    </a:ext>
                  </a:extLst>
                </a:gridCol>
                <a:gridCol w="5943600">
                  <a:extLst>
                    <a:ext uri="{9D8B030D-6E8A-4147-A177-3AD203B41FA5}">
                      <a16:colId xmlns:a16="http://schemas.microsoft.com/office/drawing/2014/main" val="2477183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b="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ученика (Метапредметные)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педагога (Профессиональные)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50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Устойчивый интерес к познанию окружающего мира.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Активность на уроке выросла с 40 % до 80 % (по наблюдениям).</a:t>
                      </a:r>
                      <a:endParaRPr lang="ru-RU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66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Развитие навыка задавать вопросы и искать ответы самостоятельно.  </a:t>
                      </a:r>
                      <a:endParaRPr lang="ru-RU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85 % учащихся верно применяют логические операции (сравнение, классификация) в новых заданиях.</a:t>
                      </a:r>
                      <a:endParaRPr lang="ru-RU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362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Улучшение коммуникации и сотрудничества в группе.</a:t>
                      </a:r>
                    </a:p>
                    <a:p>
                      <a:endParaRPr lang="ru-RU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✅ 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90 % детей отметили: «Мне понравилось быть исследователем!» (анкетирование</a:t>
                      </a:r>
                      <a:r>
                        <a:rPr lang="ru-RU" b="0" i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56677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24000" y="5812277"/>
            <a:ext cx="7853432" cy="9233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«Использование данной методики позволяет сместить акцент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с трансляции знаний на их самостоятельное "открытие" учеником,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что соответствует требованиям обновлённых ФГОС».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920259-5367-4FFC-8630-370E4577EE93}"/>
              </a:ext>
            </a:extLst>
          </p:cNvPr>
          <p:cNvSpPr txBox="1"/>
          <p:nvPr/>
        </p:nvSpPr>
        <p:spPr>
          <a:xfrm>
            <a:off x="3886200" y="520366"/>
            <a:ext cx="59306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использования приёма</a:t>
            </a: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80A865B6-A894-193F-615B-9C02F599DA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3634701"/>
              </p:ext>
            </p:extLst>
          </p:nvPr>
        </p:nvGraphicFramePr>
        <p:xfrm>
          <a:off x="838200" y="3429000"/>
          <a:ext cx="4673600" cy="2480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</TotalTime>
  <Words>727</Words>
  <Application>Microsoft Office PowerPoint</Application>
  <PresentationFormat>Широкоэкранный</PresentationFormat>
  <Paragraphs>66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-apple-system</vt:lpstr>
      <vt:lpstr>Arial</vt:lpstr>
      <vt:lpstr>quote-cjk-patch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Валентина Котляр</cp:lastModifiedBy>
  <cp:revision>5</cp:revision>
  <dcterms:created xsi:type="dcterms:W3CDTF">2026-05-04T05:37:15Z</dcterms:created>
  <dcterms:modified xsi:type="dcterms:W3CDTF">2026-05-15T23:02:24Z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