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2"/>
    <p:sldId id="264" r:id="rId3"/>
    <p:sldId id="259" r:id="rId4"/>
    <p:sldId id="260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06" autoAdjust="0"/>
    <p:restoredTop sz="94660"/>
  </p:normalViewPr>
  <p:slideViewPr>
    <p:cSldViewPr>
      <p:cViewPr varScale="1">
        <p:scale>
          <a:sx n="83" d="100"/>
          <a:sy n="83" d="100"/>
        </p:scale>
        <p:origin x="461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8A5B2-429E-4278-BE2D-6B4EEBF47870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987972-61BC-419E-83F5-8441206E9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733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87972-61BC-419E-83F5-8441206E9A5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421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OV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76495" y="1792747"/>
            <a:ext cx="9448800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z="3200" dirty="0"/>
              <a:t>Рудакова Наталья Юрьевна</a:t>
            </a:r>
            <a:br>
              <a:rPr lang="ru-RU" sz="3200" dirty="0"/>
            </a:br>
            <a:r>
              <a:rPr lang="ru-RU" sz="3200" dirty="0"/>
              <a:t>МБОУ «СОШ с. </a:t>
            </a:r>
            <a:r>
              <a:rPr lang="ru-RU" sz="3200" dirty="0" err="1"/>
              <a:t>Корсаковка</a:t>
            </a:r>
            <a:r>
              <a:rPr lang="ru-RU" sz="3200" dirty="0"/>
              <a:t>»</a:t>
            </a:r>
            <a:endParaRPr sz="3200" dirty="0"/>
          </a:p>
        </p:txBody>
      </p:sp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685800" y="1382806"/>
            <a:ext cx="11075227" cy="316753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99112" y="2883003"/>
            <a:ext cx="91440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0" dirty="0" smtClean="0">
                <a:solidFill>
                  <a:srgbClr val="0F1115"/>
                </a:solidFill>
                <a:effectLst/>
                <a:latin typeface="quote-cjk-patch"/>
              </a:rPr>
              <a:t>Тема:</a:t>
            </a:r>
            <a:r>
              <a:rPr lang="ru-RU" sz="2800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800" b="0" i="1" dirty="0">
                <a:solidFill>
                  <a:srgbClr val="0F1115"/>
                </a:solidFill>
                <a:effectLst/>
                <a:latin typeface="quote-cjk-patch"/>
              </a:rPr>
              <a:t>«Организация учебного исследования на уроках </a:t>
            </a:r>
            <a:r>
              <a:rPr lang="ru-RU" sz="2800" b="0" i="1" dirty="0" smtClean="0">
                <a:solidFill>
                  <a:srgbClr val="0F1115"/>
                </a:solidFill>
                <a:effectLst/>
                <a:latin typeface="quote-cjk-patch"/>
              </a:rPr>
              <a:t>  «</a:t>
            </a:r>
            <a:r>
              <a:rPr lang="ru-RU" sz="2800" b="0" i="1" dirty="0">
                <a:solidFill>
                  <a:srgbClr val="0F1115"/>
                </a:solidFill>
                <a:effectLst/>
                <a:latin typeface="quote-cjk-patch"/>
              </a:rPr>
              <a:t>Окружающего мира» </a:t>
            </a:r>
            <a:r>
              <a:rPr lang="ru-RU" sz="2800" b="0" i="1" dirty="0" smtClean="0">
                <a:solidFill>
                  <a:srgbClr val="0F1115"/>
                </a:solidFill>
                <a:effectLst/>
                <a:latin typeface="quote-cjk-patch"/>
              </a:rPr>
              <a:t>в </a:t>
            </a:r>
            <a:r>
              <a:rPr lang="ru-RU" sz="2800" i="1" dirty="0" smtClean="0">
                <a:solidFill>
                  <a:srgbClr val="0F1115"/>
                </a:solidFill>
                <a:latin typeface="quote-cjk-patch"/>
              </a:rPr>
              <a:t>4- х </a:t>
            </a:r>
            <a:r>
              <a:rPr lang="ru-RU" sz="2800" i="1" dirty="0">
                <a:solidFill>
                  <a:srgbClr val="0F1115"/>
                </a:solidFill>
                <a:latin typeface="quote-cjk-patch"/>
              </a:rPr>
              <a:t>классах</a:t>
            </a:r>
            <a:r>
              <a:rPr lang="ru-RU" sz="2800" b="0" i="1" dirty="0" smtClean="0">
                <a:solidFill>
                  <a:srgbClr val="0F1115"/>
                </a:solidFill>
                <a:effectLst/>
                <a:latin typeface="quote-cjk-patch"/>
              </a:rPr>
              <a:t>»</a:t>
            </a:r>
            <a:r>
              <a:rPr lang="ru-RU" sz="2800" b="0" i="0" dirty="0" smtClean="0">
                <a:solidFill>
                  <a:srgbClr val="0F1115"/>
                </a:solidFill>
                <a:effectLst/>
                <a:latin typeface="quote-cjk-patch"/>
              </a:rPr>
              <a:t>.</a:t>
            </a:r>
          </a:p>
          <a:p>
            <a:pPr algn="ctr"/>
            <a:endParaRPr lang="ru-RU" sz="2800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en-US" b="1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 15 мая 2026 года, г. Владивосток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314" y="4898312"/>
            <a:ext cx="2260981" cy="16957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-output-EB236AE2-7612-4518-A9FE-76E5539130E4-1">
            <a:hlinkClick r:id="" action="ppaction://media"/>
          </p:cNvPr>
          <p:cNvPicPr>
            <a:picLocks noGrp="1" noChangeAspect="1"/>
          </p:cNvPicPr>
          <p:nvPr>
            <p:ph idx="4294967295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38166.6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45202"/>
          </a:xfrm>
        </p:spPr>
      </p:pic>
      <p:sp>
        <p:nvSpPr>
          <p:cNvPr id="5" name="Прямоугольник 4"/>
          <p:cNvSpPr/>
          <p:nvPr/>
        </p:nvSpPr>
        <p:spPr>
          <a:xfrm>
            <a:off x="766660" y="2967335"/>
            <a:ext cx="1065868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Картофельный детектив</a:t>
            </a:r>
            <a:endParaRPr lang="ru-RU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7455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43902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76188" y="228600"/>
            <a:ext cx="5181600" cy="738664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0F1115"/>
                </a:solidFill>
                <a:latin typeface="quote-cjk-patch"/>
              </a:rPr>
              <a:t>Краткое </a:t>
            </a:r>
            <a:r>
              <a:rPr lang="ru-RU" dirty="0">
                <a:solidFill>
                  <a:srgbClr val="0F1115"/>
                </a:solidFill>
                <a:latin typeface="quote-cjk-patch"/>
              </a:rPr>
              <a:t>описание</a:t>
            </a:r>
            <a:br>
              <a:rPr lang="ru-RU" dirty="0">
                <a:solidFill>
                  <a:srgbClr val="0F1115"/>
                </a:solidFill>
                <a:latin typeface="quote-cjk-patch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856357"/>
            <a:ext cx="1050328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Для кого: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Учащиеся 4 – х классов.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Цель (педагогическая):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Создать условия для формирования у учащихся навыков: постановка гипотезы,  проведение наблюдений и анализ информации через учебное исследование по теме </a:t>
            </a:r>
            <a:r>
              <a:rPr lang="ru-RU" sz="2400" b="0" i="0" dirty="0">
                <a:solidFill>
                  <a:schemeClr val="tx1"/>
                </a:solidFill>
                <a:effectLst/>
                <a:latin typeface="quote-cjk-patch"/>
              </a:rPr>
              <a:t>«Влияние света на рост картофеля в зимний период в домашних условиях»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Что: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Тема учебного исследования</a:t>
            </a:r>
            <a:r>
              <a:rPr lang="ru-RU" sz="2400" b="0" i="0" dirty="0">
                <a:solidFill>
                  <a:srgbClr val="FF0000"/>
                </a:solidFill>
                <a:effectLst/>
                <a:latin typeface="quote-cjk-patch"/>
              </a:rPr>
              <a:t> 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 «</a:t>
            </a:r>
            <a:r>
              <a:rPr lang="ru-RU" sz="2400" b="1" dirty="0" smtClean="0"/>
              <a:t>Зимнее </a:t>
            </a:r>
            <a:r>
              <a:rPr lang="ru-RU" sz="2400" b="1" dirty="0"/>
              <a:t>выращивание картофеля: дефицит света и его </a:t>
            </a:r>
            <a:r>
              <a:rPr lang="ru-RU" sz="2400" b="1" dirty="0" smtClean="0"/>
              <a:t>последствия</a:t>
            </a:r>
            <a:r>
              <a:rPr lang="ru-RU" sz="2400" dirty="0" smtClean="0">
                <a:solidFill>
                  <a:srgbClr val="0F1115"/>
                </a:solidFill>
                <a:latin typeface="quote-cjk-patch"/>
              </a:rPr>
              <a:t>»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 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Творческое название «Картофельный детектив: раскрываем секреты роста картофеля в темном и светлом кабинете»	 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Как (сроки и формат):</a:t>
            </a:r>
            <a:endParaRPr lang="ru-RU" sz="2400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>
                <a:solidFill>
                  <a:srgbClr val="0F1115"/>
                </a:solidFill>
                <a:effectLst/>
                <a:latin typeface="quote-cjk-patch"/>
              </a:rPr>
              <a:t>Длительность: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3 четверть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>
                <a:solidFill>
                  <a:srgbClr val="0F1115"/>
                </a:solidFill>
                <a:effectLst/>
                <a:latin typeface="quote-cjk-patch"/>
              </a:rPr>
              <a:t>Форма: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Лабораторная работа с элементами исследования.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Актуальность </a:t>
            </a:r>
            <a:r>
              <a:rPr lang="ru-RU" sz="2400" b="1" i="0" dirty="0" smtClean="0">
                <a:solidFill>
                  <a:srgbClr val="0F1115"/>
                </a:solidFill>
                <a:effectLst/>
                <a:latin typeface="quote-cjk-patch"/>
              </a:rPr>
              <a:t>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400" dirty="0" smtClean="0">
                <a:solidFill>
                  <a:srgbClr val="0F1115"/>
                </a:solidFill>
                <a:latin typeface="quote-cjk-patch"/>
              </a:rPr>
              <a:t>С </a:t>
            </a:r>
            <a:r>
              <a:rPr lang="ru-RU" sz="2400" dirty="0">
                <a:solidFill>
                  <a:srgbClr val="0F1115"/>
                </a:solidFill>
                <a:latin typeface="quote-cjk-patch"/>
              </a:rPr>
              <a:t>целью </a:t>
            </a:r>
            <a:r>
              <a:rPr lang="ru-RU" sz="2400" dirty="0" err="1">
                <a:solidFill>
                  <a:srgbClr val="0F1115"/>
                </a:solidFill>
                <a:latin typeface="quote-cjk-patch"/>
              </a:rPr>
              <a:t>профориентационной</a:t>
            </a:r>
            <a:r>
              <a:rPr lang="ru-RU" sz="2400" dirty="0">
                <a:solidFill>
                  <a:srgbClr val="0F1115"/>
                </a:solidFill>
                <a:latin typeface="quote-cjk-patch"/>
              </a:rPr>
              <a:t> </a:t>
            </a:r>
            <a:r>
              <a:rPr lang="ru-RU" sz="2400" dirty="0" smtClean="0">
                <a:solidFill>
                  <a:srgbClr val="0F1115"/>
                </a:solidFill>
                <a:latin typeface="quote-cjk-patch"/>
              </a:rPr>
              <a:t>работы(в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образовательной организации есть пришкольный участок, теплица,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агрокласс</a:t>
            </a:r>
            <a:r>
              <a:rPr lang="ru-RU" sz="2400" dirty="0">
                <a:solidFill>
                  <a:srgbClr val="0F1115"/>
                </a:solidFill>
                <a:latin typeface="quote-cjk-patch"/>
              </a:rPr>
              <a:t>)</a:t>
            </a:r>
            <a:r>
              <a:rPr lang="ru-RU" sz="2400" dirty="0" smtClean="0">
                <a:solidFill>
                  <a:srgbClr val="0F1115"/>
                </a:solidFill>
                <a:latin typeface="quote-cjk-patch"/>
              </a:rPr>
              <a:t> </a:t>
            </a:r>
            <a:r>
              <a:rPr lang="ru-RU" sz="2400" dirty="0">
                <a:solidFill>
                  <a:srgbClr val="0F1115"/>
                </a:solidFill>
                <a:latin typeface="quote-cjk-patch"/>
              </a:rPr>
              <a:t>и как подготовка к ВПР, задания, требующие провести опыт, затем его описать.</a:t>
            </a:r>
            <a:endParaRPr lang="ru-RU" sz="2400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2400" y="125984"/>
            <a:ext cx="8110854" cy="738664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0F1115"/>
                </a:solidFill>
                <a:latin typeface="quote-cjk-patch"/>
              </a:rPr>
              <a:t>Приёмы </a:t>
            </a:r>
            <a:r>
              <a:rPr lang="ru-RU" dirty="0">
                <a:solidFill>
                  <a:srgbClr val="0F1115"/>
                </a:solidFill>
                <a:latin typeface="quote-cjk-patch"/>
              </a:rPr>
              <a:t>и 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Техники</a:t>
            </a:r>
            <a:r>
              <a:rPr lang="ru-RU" dirty="0">
                <a:solidFill>
                  <a:srgbClr val="0F1115"/>
                </a:solidFill>
                <a:latin typeface="quote-cjk-patch"/>
              </a:rPr>
              <a:t/>
            </a:r>
            <a:br>
              <a:rPr lang="ru-RU" dirty="0">
                <a:solidFill>
                  <a:srgbClr val="0F1115"/>
                </a:solidFill>
                <a:latin typeface="quote-cjk-patch"/>
              </a:rPr>
            </a:br>
            <a:endParaRPr lang="ru-RU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910488D1-07FC-442B-8E3E-501C7BC23B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386496"/>
              </p:ext>
            </p:extLst>
          </p:nvPr>
        </p:nvGraphicFramePr>
        <p:xfrm>
          <a:off x="533400" y="744548"/>
          <a:ext cx="8127999" cy="5808652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387600">
                  <a:extLst>
                    <a:ext uri="{9D8B030D-6E8A-4147-A177-3AD203B41FA5}">
                      <a16:colId xmlns:a16="http://schemas.microsoft.com/office/drawing/2014/main" val="3511442914"/>
                    </a:ext>
                  </a:extLst>
                </a:gridCol>
                <a:gridCol w="5740399">
                  <a:extLst>
                    <a:ext uri="{9D8B030D-6E8A-4147-A177-3AD203B41FA5}">
                      <a16:colId xmlns:a16="http://schemas.microsoft.com/office/drawing/2014/main" val="2230828750"/>
                    </a:ext>
                  </a:extLst>
                </a:gridCol>
              </a:tblGrid>
              <a:tr h="374752">
                <a:tc>
                  <a:txBody>
                    <a:bodyPr/>
                    <a:lstStyle/>
                    <a:p>
                      <a:r>
                        <a:rPr lang="ru-RU" dirty="0"/>
                        <a:t>Этап работы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Приемы/ техники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007451"/>
                  </a:ext>
                </a:extLst>
              </a:tr>
              <a:tr h="1217943">
                <a:tc>
                  <a:txBody>
                    <a:bodyPr/>
                    <a:lstStyle/>
                    <a:p>
                      <a:r>
                        <a:rPr lang="ru-RU" dirty="0"/>
                        <a:t>Мотивация и создание учебной проблемы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- Ассоциативный ряд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/>
                        <a:t>Загадки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/>
                        <a:t>Видеосюжет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/>
                        <a:t>Да-</a:t>
                      </a:r>
                      <a:r>
                        <a:rPr lang="ru-RU" dirty="0" err="1"/>
                        <a:t>нетка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2924249"/>
                  </a:ext>
                </a:extLst>
              </a:tr>
              <a:tr h="1217943">
                <a:tc>
                  <a:txBody>
                    <a:bodyPr/>
                    <a:lstStyle/>
                    <a:p>
                      <a:r>
                        <a:rPr lang="ru-RU" dirty="0"/>
                        <a:t>Постановка гипотезы и планирование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/>
                        <a:t>«Если, то..»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/>
                        <a:t>Формулировка вопросов-гипотез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/>
                        <a:t>Составление плана работы (дневник опытной работы)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337399"/>
                  </a:ext>
                </a:extLst>
              </a:tr>
              <a:tr h="1499007">
                <a:tc>
                  <a:txBody>
                    <a:bodyPr/>
                    <a:lstStyle/>
                    <a:p>
                      <a:r>
                        <a:rPr lang="ru-RU" dirty="0"/>
                        <a:t>Опытно-экспериментальная работа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/>
                        <a:t>Лабораторный эксперимент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/>
                        <a:t>«Живое» наблюдение: фиксация изменений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/>
                        <a:t>Работа с литературой (поиск при необходимости информации)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2657785"/>
                  </a:ext>
                </a:extLst>
              </a:tr>
              <a:tr h="1499007">
                <a:tc>
                  <a:txBody>
                    <a:bodyPr/>
                    <a:lstStyle/>
                    <a:p>
                      <a:r>
                        <a:rPr lang="ru-RU" dirty="0"/>
                        <a:t>Анализ и обобщение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/>
                        <a:t>Фиксация наблюдений в «Дневник опытной работы»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/>
                        <a:t>Сравнение с гипотезой: «Правда/ложь»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/>
                        <a:t>Формулировка вывода: «Если, то…»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/>
                        <a:t>Игра «хорошо/плохо»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90833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F0800D-7FA7-4C7F-952D-F0AE9FEDC8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35896" y="1178265"/>
            <a:ext cx="4204028" cy="3153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5B95841-B6B1-480C-A336-475203E114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256202"/>
            <a:ext cx="2286000" cy="171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CCB296D-FB01-4064-9333-51BC20F60E1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59" t="29630"/>
          <a:stretch/>
        </p:blipFill>
        <p:spPr>
          <a:xfrm>
            <a:off x="8924212" y="4884781"/>
            <a:ext cx="3078228" cy="1908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7600" y="189674"/>
            <a:ext cx="4419600" cy="369332"/>
          </a:xfrm>
        </p:spPr>
        <p:txBody>
          <a:bodyPr/>
          <a:lstStyle/>
          <a:p>
            <a:r>
              <a:rPr lang="ru-RU" dirty="0" smtClean="0">
                <a:solidFill>
                  <a:srgbClr val="0F1115"/>
                </a:solidFill>
                <a:latin typeface="quote-cjk-patch"/>
              </a:rPr>
              <a:t>Формы организации</a:t>
            </a:r>
            <a:endParaRPr lang="ru-RU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C482A182-3494-4C45-BD3B-310E260AC8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00178"/>
              </p:ext>
            </p:extLst>
          </p:nvPr>
        </p:nvGraphicFramePr>
        <p:xfrm>
          <a:off x="76200" y="691033"/>
          <a:ext cx="8065074" cy="6158525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2841715840"/>
                    </a:ext>
                  </a:extLst>
                </a:gridCol>
                <a:gridCol w="6083874">
                  <a:extLst>
                    <a:ext uri="{9D8B030D-6E8A-4147-A177-3AD203B41FA5}">
                      <a16:colId xmlns:a16="http://schemas.microsoft.com/office/drawing/2014/main" val="1499489555"/>
                    </a:ext>
                  </a:extLst>
                </a:gridCol>
              </a:tblGrid>
              <a:tr h="797969">
                <a:tc>
                  <a:txBody>
                    <a:bodyPr/>
                    <a:lstStyle/>
                    <a:p>
                      <a:r>
                        <a:rPr lang="ru-RU" sz="1600" dirty="0"/>
                        <a:t>Подготовка и постановка проблемы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600" dirty="0"/>
                        <a:t>Создание «удивления» через: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600" dirty="0"/>
                        <a:t>Ассоциативный ряд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600" dirty="0"/>
                        <a:t>Герои </a:t>
                      </a:r>
                      <a:r>
                        <a:rPr lang="ru-RU" sz="1600" dirty="0" err="1"/>
                        <a:t>Шерлох</a:t>
                      </a:r>
                      <a:r>
                        <a:rPr lang="ru-RU" sz="1600" dirty="0"/>
                        <a:t> Холмс и доктор Ватсон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3092334"/>
                  </a:ext>
                </a:extLst>
              </a:tr>
              <a:tr h="1034405">
                <a:tc>
                  <a:txBody>
                    <a:bodyPr/>
                    <a:lstStyle/>
                    <a:p>
                      <a:r>
                        <a:rPr lang="ru-RU" sz="1600" dirty="0"/>
                        <a:t>Выдвижение гипотез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- Коллективное обсуждение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600" dirty="0"/>
                        <a:t>Парная работы над формулировкой вопросов – гипотез через прием «Если, то…»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dirty="0" smtClean="0"/>
                        <a:t>-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/>
                        <a:t>Поиск одной гипотезы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1529802"/>
                  </a:ext>
                </a:extLst>
              </a:tr>
              <a:tr h="1312205">
                <a:tc>
                  <a:txBody>
                    <a:bodyPr/>
                    <a:lstStyle/>
                    <a:p>
                      <a:r>
                        <a:rPr lang="ru-RU" sz="1600" dirty="0"/>
                        <a:t>Планирование экспериментальной работы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- Коллективная работа: выбор необходимого материала, инструментов для проведения работы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600" dirty="0"/>
                        <a:t>Коллективная работа: распределение ролей (лаборантов, секретарей, наблюдателей)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600" dirty="0"/>
                        <a:t>Алгоритмизация процесса: составление картинного плана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818442"/>
                  </a:ext>
                </a:extLst>
              </a:tr>
              <a:tr h="1034405">
                <a:tc>
                  <a:txBody>
                    <a:bodyPr/>
                    <a:lstStyle/>
                    <a:p>
                      <a:r>
                        <a:rPr lang="ru-RU" sz="1600" dirty="0"/>
                        <a:t>Проведение опытно-экспериментальной работы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600" dirty="0"/>
                        <a:t>Коллективная работа в двух группах: фронтальная работа над опытом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600" dirty="0"/>
                        <a:t>Фиксация промежуточных результатов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8198147"/>
                  </a:ext>
                </a:extLst>
              </a:tr>
              <a:tr h="1270840">
                <a:tc>
                  <a:txBody>
                    <a:bodyPr/>
                    <a:lstStyle/>
                    <a:p>
                      <a:r>
                        <a:rPr lang="ru-RU" sz="1600" dirty="0"/>
                        <a:t>Анализ, фиксация результатов и выводы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600" dirty="0"/>
                        <a:t>Дневник опытно-экспериментальной работы (индивидуальный/парный): зарисовка этапов, заполнение таблиц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600" dirty="0"/>
                        <a:t>Коллективное обсуждение: сопоставление полученных данных с выдвинутой гипотезой.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6715796"/>
                  </a:ext>
                </a:extLst>
              </a:tr>
              <a:tr h="561534">
                <a:tc>
                  <a:txBody>
                    <a:bodyPr/>
                    <a:lstStyle/>
                    <a:p>
                      <a:r>
                        <a:rPr lang="ru-RU" sz="1600" dirty="0"/>
                        <a:t>Представление работы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- Защита в форме мини-спектакля перед обучающимися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2623409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B8C0D9-CE33-4F6B-9C08-A394AC3289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476740"/>
            <a:ext cx="3222131" cy="2416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3">
            <a:extLst>
              <a:ext uri="{FF2B5EF4-FFF2-40B4-BE49-F238E27FC236}">
                <a16:creationId xmlns:a16="http://schemas.microsoft.com/office/drawing/2014/main" id="{4885D222-C047-4799-B772-D2DBAD138B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438" y="2643520"/>
            <a:ext cx="2964921" cy="2223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3">
            <a:extLst>
              <a:ext uri="{FF2B5EF4-FFF2-40B4-BE49-F238E27FC236}">
                <a16:creationId xmlns:a16="http://schemas.microsoft.com/office/drawing/2014/main" id="{C7DFB1E6-23E1-4245-9692-41B882C602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274" y="4267200"/>
            <a:ext cx="2641600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B058731-D334-4F3C-9593-2C49F1075D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2103" y="4634307"/>
            <a:ext cx="1719918" cy="2223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6800" y="245346"/>
            <a:ext cx="6629400" cy="369332"/>
          </a:xfrm>
        </p:spPr>
        <p:txBody>
          <a:bodyPr/>
          <a:lstStyle/>
          <a:p>
            <a:r>
              <a:rPr lang="ru-RU" altLang="ru-RU" dirty="0" smtClean="0">
                <a:solidFill>
                  <a:srgbClr val="0F1115"/>
                </a:solidFill>
                <a:latin typeface="quote-cjk-patch"/>
              </a:rPr>
              <a:t>Результаты </a:t>
            </a:r>
            <a:r>
              <a:rPr lang="ru-RU" altLang="ru-RU" dirty="0">
                <a:solidFill>
                  <a:srgbClr val="0F1115"/>
                </a:solidFill>
                <a:latin typeface="quote-cjk-patch"/>
              </a:rPr>
              <a:t>использования приёма 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818836"/>
              </p:ext>
            </p:extLst>
          </p:nvPr>
        </p:nvGraphicFramePr>
        <p:xfrm>
          <a:off x="152400" y="838200"/>
          <a:ext cx="11506200" cy="4328160"/>
        </p:xfrm>
        <a:graphic>
          <a:graphicData uri="http://schemas.openxmlformats.org/drawingml/2006/table">
            <a:tbl>
              <a:tblPr/>
              <a:tblGrid>
                <a:gridCol w="5753100">
                  <a:extLst>
                    <a:ext uri="{9D8B030D-6E8A-4147-A177-3AD203B41FA5}">
                      <a16:colId xmlns:a16="http://schemas.microsoft.com/office/drawing/2014/main" val="151223135"/>
                    </a:ext>
                  </a:extLst>
                </a:gridCol>
                <a:gridCol w="5753100">
                  <a:extLst>
                    <a:ext uri="{9D8B030D-6E8A-4147-A177-3AD203B41FA5}">
                      <a16:colId xmlns:a16="http://schemas.microsoft.com/office/drawing/2014/main" val="2477183698"/>
                    </a:ext>
                  </a:extLst>
                </a:gridCol>
              </a:tblGrid>
              <a:tr h="447065">
                <a:tc>
                  <a:txBody>
                    <a:bodyPr/>
                    <a:lstStyle/>
                    <a:p>
                      <a:pPr algn="l"/>
                      <a:r>
                        <a:rPr lang="ru-RU" b="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quote-cjk-patch"/>
                        </a:rPr>
                        <a:t>Для ученика </a:t>
                      </a:r>
                      <a:r>
                        <a:rPr lang="ru-RU" b="0" dirty="0">
                          <a:effectLst/>
                          <a:latin typeface="quote-cjk-patch"/>
                        </a:rPr>
                        <a:t>(Метапредметные)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quote-cjk-patch"/>
                        </a:rPr>
                        <a:t>Для педагога </a:t>
                      </a:r>
                      <a:r>
                        <a:rPr lang="ru-RU" b="0" dirty="0">
                          <a:effectLst/>
                          <a:latin typeface="quote-cjk-patch"/>
                        </a:rPr>
                        <a:t>(Профессиональные)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509436"/>
                  </a:ext>
                </a:extLst>
              </a:tr>
              <a:tr h="974749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Научились выдвигать минимум 2-3 гипотезы через формулировку простых предложений «Если, то…».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Повысился познавательный интерес детей.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466053"/>
                  </a:ext>
                </a:extLst>
              </a:tr>
              <a:tr h="974749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Освоили фиксацию данных в Дневник опытно-экспериментальной работы (промежуточные результаты в рисунках и таблица).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Создана копилка тем для учебных исследований на четверть.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362488"/>
                  </a:ext>
                </a:extLst>
              </a:tr>
              <a:tr h="1766274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Научились контролировать свои действия сверяя с алгоритмом (планом –рисунком)</a:t>
                      </a:r>
                    </a:p>
                    <a:p>
                      <a:endParaRPr lang="ru-RU" b="0" dirty="0">
                        <a:effectLst/>
                        <a:latin typeface="quote-cjk-patch"/>
                      </a:endParaRPr>
                    </a:p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Сформировалось умение представлять результаты работы в творческой форме (мини-спектакль)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Разработан Дневник опытно-экспериментальной работы.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956677"/>
                  </a:ext>
                </a:extLst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676400" y="5555277"/>
            <a:ext cx="8915400" cy="10772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«Использование данной методики позволяет повысить познавательный интерес обучающихся  и расширить содержание уроков окружающего мира через актуальные запросы обучающихся с дальнейшей профориентацией в  направлении обучения в </a:t>
            </a:r>
            <a:r>
              <a:rPr kumimoji="0" lang="ru-RU" altLang="ru-RU" sz="1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агроклассах</a:t>
            </a:r>
            <a:endParaRPr kumimoji="0" lang="ru-RU" alt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</TotalTime>
  <Words>347</Words>
  <Application>Microsoft Office PowerPoint</Application>
  <PresentationFormat>Широкоэкранный</PresentationFormat>
  <Paragraphs>70</Paragraphs>
  <Slides>6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quote-cjk-patch</vt:lpstr>
      <vt:lpstr>Times New Roman</vt:lpstr>
      <vt:lpstr>Office Theme</vt:lpstr>
      <vt:lpstr>Рудакова Наталья Юрьевна МБОУ «СОШ с. Корсаковка»</vt:lpstr>
      <vt:lpstr>Презентация PowerPoint</vt:lpstr>
      <vt:lpstr>Краткое описание </vt:lpstr>
      <vt:lpstr>Приёмы и Техники </vt:lpstr>
      <vt:lpstr>Формы организации</vt:lpstr>
      <vt:lpstr>Результаты использования приёма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honormagicbook329@outlook.com</cp:lastModifiedBy>
  <cp:revision>26</cp:revision>
  <dcterms:created xsi:type="dcterms:W3CDTF">2026-05-04T05:37:15Z</dcterms:created>
  <dcterms:modified xsi:type="dcterms:W3CDTF">2026-05-13T08:39:05Z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