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2499" y="979980"/>
            <a:ext cx="10287000" cy="7200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r>
              <a:rPr lang="ru-RU" sz="2800" dirty="0" smtClean="0"/>
              <a:t>			</a:t>
            </a:r>
            <a:r>
              <a:rPr lang="ru-RU" sz="2800" i="1" dirty="0" err="1" smtClean="0">
                <a:solidFill>
                  <a:schemeClr val="tx2"/>
                </a:solidFill>
              </a:rPr>
              <a:t>Сулекова</a:t>
            </a:r>
            <a:r>
              <a:rPr lang="ru-RU" sz="2800" i="1" dirty="0" smtClean="0">
                <a:solidFill>
                  <a:schemeClr val="tx2"/>
                </a:solidFill>
              </a:rPr>
              <a:t> Анна </a:t>
            </a:r>
            <a:r>
              <a:rPr lang="ru-RU" i="1" dirty="0" smtClean="0">
                <a:solidFill>
                  <a:schemeClr val="tx2"/>
                </a:solidFill>
              </a:rPr>
              <a:t>Михайловна</a:t>
            </a:r>
            <a:r>
              <a:rPr lang="ru-RU" sz="1800" i="1" dirty="0" smtClean="0">
                <a:solidFill>
                  <a:schemeClr val="tx2"/>
                </a:solidFill>
                <a:latin typeface="Montserrat"/>
              </a:rPr>
              <a:t>  </a:t>
            </a:r>
            <a:br>
              <a:rPr lang="ru-RU" sz="1800" i="1" dirty="0" smtClean="0">
                <a:solidFill>
                  <a:schemeClr val="tx2"/>
                </a:solidFill>
                <a:latin typeface="Montserrat"/>
              </a:rPr>
            </a:br>
            <a:r>
              <a:rPr lang="ru-RU" sz="1800" i="1" dirty="0" smtClean="0">
                <a:solidFill>
                  <a:schemeClr val="tx2"/>
                </a:solidFill>
                <a:latin typeface="Montserrat"/>
              </a:rPr>
              <a:t>		</a:t>
            </a:r>
            <a:r>
              <a:rPr lang="ru-RU" sz="1600" i="1" dirty="0" smtClean="0">
                <a:solidFill>
                  <a:schemeClr val="tx2"/>
                </a:solidFill>
                <a:latin typeface="Montserrat"/>
              </a:rPr>
              <a:t>МБОУ </a:t>
            </a:r>
            <a:r>
              <a:rPr lang="ru-RU" sz="1600" i="1" dirty="0">
                <a:solidFill>
                  <a:schemeClr val="tx2"/>
                </a:solidFill>
                <a:latin typeface="Montserrat"/>
              </a:rPr>
              <a:t>ВСОШ №</a:t>
            </a:r>
            <a:r>
              <a:rPr lang="ru-RU" sz="1600" i="1" dirty="0" smtClean="0">
                <a:solidFill>
                  <a:schemeClr val="tx2"/>
                </a:solidFill>
                <a:latin typeface="Montserrat"/>
              </a:rPr>
              <a:t>1 </a:t>
            </a:r>
            <a:r>
              <a:rPr lang="ru-RU" sz="1600" i="1" dirty="0" err="1" smtClean="0">
                <a:solidFill>
                  <a:schemeClr val="tx2"/>
                </a:solidFill>
                <a:latin typeface="Montserrat"/>
              </a:rPr>
              <a:t>с.Воздвиженка</a:t>
            </a:r>
            <a:r>
              <a:rPr lang="ru-RU" sz="1600" i="1" dirty="0">
                <a:solidFill>
                  <a:schemeClr val="tx2"/>
                </a:solidFill>
                <a:latin typeface="Montserrat"/>
              </a:rPr>
              <a:t>, </a:t>
            </a:r>
            <a:r>
              <a:rPr lang="ru-RU" sz="1600" i="1" dirty="0" smtClean="0">
                <a:solidFill>
                  <a:schemeClr val="tx2"/>
                </a:solidFill>
                <a:latin typeface="Montserrat"/>
              </a:rPr>
              <a:t>Уссурийский </a:t>
            </a:r>
            <a:r>
              <a:rPr lang="ru-RU" sz="1600" i="1" dirty="0">
                <a:solidFill>
                  <a:schemeClr val="tx2"/>
                </a:solidFill>
                <a:latin typeface="Montserrat"/>
              </a:rPr>
              <a:t>городской </a:t>
            </a:r>
            <a:r>
              <a:rPr lang="ru-RU" sz="1600" i="1" dirty="0" smtClean="0">
                <a:solidFill>
                  <a:schemeClr val="tx2"/>
                </a:solidFill>
                <a:latin typeface="Montserrat"/>
              </a:rPr>
              <a:t>округ</a:t>
            </a:r>
            <a:endParaRPr i="1" dirty="0">
              <a:solidFill>
                <a:schemeClr val="tx2"/>
              </a:solidFill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41939" y="871663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15681" y="1682114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96877" y="1840491"/>
            <a:ext cx="812841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Организация логического исследования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	на уроках русского языка в 1 классе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«Зачем писать слова раздельно?»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4200838"/>
            <a:ext cx="10532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 smtClean="0">
                <a:solidFill>
                  <a:schemeClr val="tx2"/>
                </a:solidFill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 smtClean="0">
              <a:solidFill>
                <a:schemeClr val="tx2"/>
              </a:solidFill>
              <a:latin typeface="quote-cjk-patch"/>
            </a:endParaRPr>
          </a:p>
          <a:p>
            <a:pPr algn="l"/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			 </a:t>
            </a:r>
            <a:endParaRPr lang="ru-RU" b="1" dirty="0" smtClean="0">
              <a:solidFill>
                <a:srgbClr val="0F1115"/>
              </a:solidFill>
              <a:latin typeface="quote-cjk-patch"/>
            </a:endParaRPr>
          </a:p>
        </p:txBody>
      </p:sp>
      <p:pic>
        <p:nvPicPr>
          <p:cNvPr id="9" name="Picture 2" descr="МБОУ ВСОШ №1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81" y="932554"/>
            <a:ext cx="690299" cy="69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лыбающийся компьютер PNG и картинки пнг рисунок Векторы и PSD Бесплатная загру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6" y="2015530"/>
            <a:ext cx="2029953" cy="202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81" y="5161674"/>
            <a:ext cx="7105505" cy="133118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437774" y="5495608"/>
            <a:ext cx="396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15 мая 2026 года, г. Владивосток </a:t>
            </a:r>
            <a:endParaRPr lang="ru-RU" dirty="0"/>
          </a:p>
        </p:txBody>
      </p:sp>
      <p:pic>
        <p:nvPicPr>
          <p:cNvPr id="1032" name="Picture 8" descr="https://avatars.mds.yandex.net/i?id=aad20b80644f241186c08bbfa4b65919-5874987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20200" y="2664129"/>
            <a:ext cx="2306173" cy="13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7010400" cy="1600438"/>
          </a:xfrm>
        </p:spPr>
        <p:txBody>
          <a:bodyPr/>
          <a:lstStyle/>
          <a:p>
            <a:r>
              <a:rPr lang="ru-RU" dirty="0" smtClean="0"/>
              <a:t>				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800" dirty="0" smtClean="0">
                <a:solidFill>
                  <a:schemeClr val="tx2"/>
                </a:solidFill>
              </a:rPr>
              <a:t>От идеи до реальности: </a:t>
            </a:r>
            <a:r>
              <a:rPr lang="ru-RU" sz="2800" i="1" dirty="0" smtClean="0">
                <a:solidFill>
                  <a:schemeClr val="tx2"/>
                </a:solidFill>
              </a:rPr>
              <a:t>Как развить интерес получать знания без телефона</a:t>
            </a:r>
            <a:r>
              <a:rPr lang="ru-RU" i="1" dirty="0" smtClean="0">
                <a:solidFill>
                  <a:schemeClr val="tx2"/>
                </a:solidFill>
              </a:rPr>
              <a:t>?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2209800"/>
            <a:ext cx="103632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b="1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Печально, но факт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Более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половины школьников (51%)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признались, что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списывают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регулярно, объясняя это тем, что предмет им неинтересен или что запоминать информацию бессмысленно, так как её легко найти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 интернете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Исправляем!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	</a:t>
            </a:r>
          </a:p>
          <a:p>
            <a:pPr algn="l"/>
            <a:endParaRPr lang="ru-RU" b="1" dirty="0">
              <a:solidFill>
                <a:schemeClr val="tx2">
                  <a:lumMod val="75000"/>
                </a:schemeClr>
              </a:solidFill>
              <a:latin typeface="quote-cjk-patch"/>
            </a:endParaRPr>
          </a:p>
          <a:p>
            <a:pPr algn="l"/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Что </a:t>
            </a: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вы </a:t>
            </a: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получите:</a:t>
            </a:r>
            <a:endParaRPr lang="ru-RU" dirty="0">
              <a:solidFill>
                <a:schemeClr val="tx2">
                  <a:lumMod val="75000"/>
                </a:schemeClr>
              </a:solidFill>
              <a:latin typeface="quote-cjk-patch"/>
            </a:endParaRPr>
          </a:p>
          <a:p>
            <a:pPr algn="l"/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 Готовую методику по открытию новых знаний, путем исследования на уроках, при которой ученики заинтересованно будут принимать участие в работе-игре.</a:t>
            </a:r>
            <a:endParaRPr lang="ru-RU" b="0" i="0" dirty="0" smtClean="0">
              <a:solidFill>
                <a:schemeClr val="tx2">
                  <a:lumMod val="75000"/>
                </a:schemeClr>
              </a:solidFill>
              <a:effectLst/>
              <a:latin typeface="quote-cjk-patch"/>
            </a:endParaRPr>
          </a:p>
        </p:txBody>
      </p:sp>
      <p:pic>
        <p:nvPicPr>
          <p:cNvPr id="2052" name="Picture 4" descr="https://avatars.mds.yandex.net/i?id=e60db374003cfc2b979b455db4eb898e2c0928d3-1261059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599" y="304801"/>
            <a:ext cx="3447141" cy="236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26c5203092df148d40fdbfe77d4fb75dd605083a-898116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130609"/>
            <a:ext cx="5715000" cy="175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0764" y="1905000"/>
            <a:ext cx="8720454" cy="861774"/>
          </a:xfrm>
        </p:spPr>
        <p:txBody>
          <a:bodyPr/>
          <a:lstStyle/>
          <a:p>
            <a:pPr algn="l"/>
            <a:r>
              <a:rPr lang="ru-RU" sz="2800" i="1" dirty="0">
                <a:solidFill>
                  <a:schemeClr val="tx2"/>
                </a:solidFill>
                <a:latin typeface="quote-cjk-patch"/>
              </a:rPr>
              <a:t>Краткое описание работы</a:t>
            </a:r>
            <a:br>
              <a:rPr lang="ru-RU" sz="2800" i="1" dirty="0">
                <a:solidFill>
                  <a:schemeClr val="tx2"/>
                </a:solidFill>
                <a:latin typeface="quote-cjk-patch"/>
              </a:rPr>
            </a:br>
            <a:endParaRPr lang="ru-RU" sz="2800" i="1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3276600"/>
            <a:ext cx="105032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Для </a:t>
            </a: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кого: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 Учащиеся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7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 лет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1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 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классы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Цель </a:t>
            </a: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: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 Создать условия для формирования у учащихся навыков 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анализа информации через 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учебное исследование по 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теме «Раздельное написание слов»</a:t>
            </a:r>
            <a:endParaRPr lang="ru-RU" b="0" i="0" dirty="0" smtClean="0">
              <a:solidFill>
                <a:schemeClr val="tx2">
                  <a:lumMod val="75000"/>
                </a:schemeClr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Что: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«</a:t>
            </a:r>
            <a:r>
              <a:rPr lang="ru-RU" b="0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Сравнительный </a:t>
            </a:r>
            <a:r>
              <a:rPr lang="ru-RU" b="0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анализ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слов ".</a:t>
            </a:r>
            <a:endParaRPr lang="ru-RU" b="0" i="0" dirty="0" smtClean="0">
              <a:solidFill>
                <a:schemeClr val="tx2">
                  <a:lumMod val="75000"/>
                </a:schemeClr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Длительность: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 1 урок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Форма</a:t>
            </a:r>
            <a:r>
              <a:rPr lang="ru-RU" b="0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: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Микро-исследование в группах</a:t>
            </a:r>
            <a:endParaRPr lang="ru-RU" b="0" i="0" dirty="0" smtClean="0">
              <a:solidFill>
                <a:schemeClr val="tx2">
                  <a:lumMod val="75000"/>
                </a:schemeClr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Актуальность :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Развитие познавательного интереса и навыков самостоятельного поиска решений.</a:t>
            </a:r>
            <a:endParaRPr lang="ru-RU" b="0" i="0" dirty="0">
              <a:solidFill>
                <a:schemeClr val="tx2">
                  <a:lumMod val="75000"/>
                </a:schemeClr>
              </a:solidFill>
              <a:effectLst/>
              <a:latin typeface="quote-cjk-patch"/>
            </a:endParaRPr>
          </a:p>
        </p:txBody>
      </p:sp>
      <p:pic>
        <p:nvPicPr>
          <p:cNvPr id="3076" name="Picture 4" descr="https://avatars.mds.yandex.net/i?id=abd911a22b25c46799d0833aa8e38df14f76f477-587769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18" y="858981"/>
            <a:ext cx="2417618" cy="241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685800"/>
            <a:ext cx="3657600" cy="430887"/>
          </a:xfrm>
        </p:spPr>
        <p:txBody>
          <a:bodyPr/>
          <a:lstStyle/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quote-cjk-patch"/>
              </a:rPr>
              <a:t>Приёмы и Техники</a:t>
            </a:r>
            <a:endParaRPr lang="ru-RU" sz="2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511779"/>
              </p:ext>
            </p:extLst>
          </p:nvPr>
        </p:nvGraphicFramePr>
        <p:xfrm>
          <a:off x="457200" y="1752600"/>
          <a:ext cx="10439400" cy="2169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800">
                  <a:extLst>
                    <a:ext uri="{9D8B030D-6E8A-4147-A177-3AD203B41FA5}">
                      <a16:colId xmlns:a16="http://schemas.microsoft.com/office/drawing/2014/main" val="1142332079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966955163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148476003"/>
                    </a:ext>
                  </a:extLst>
                </a:gridCol>
              </a:tblGrid>
              <a:tr h="130962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Создание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 учебной проблемы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Прием работы с гипотезой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Техника сбора данных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799532"/>
                  </a:ext>
                </a:extLst>
              </a:tr>
              <a:tr h="859442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Проблемная</a:t>
                      </a:r>
                      <a:r>
                        <a:rPr lang="ru-RU" baseline="0" dirty="0" smtClean="0"/>
                        <a:t> ситуация с удивлением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Мозговой</a:t>
                      </a:r>
                      <a:r>
                        <a:rPr lang="ru-RU" baseline="0" dirty="0" smtClean="0"/>
                        <a:t> штурм</a:t>
                      </a:r>
                    </a:p>
                    <a:p>
                      <a:r>
                        <a:rPr lang="ru-RU" baseline="0" dirty="0" smtClean="0"/>
                        <a:t>Обсуждение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Опрос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891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00" y="685800"/>
            <a:ext cx="8568054" cy="369332"/>
          </a:xfrm>
        </p:spPr>
        <p:txBody>
          <a:bodyPr/>
          <a:lstStyle/>
          <a:p>
            <a:r>
              <a:rPr lang="ru-RU" dirty="0">
                <a:solidFill>
                  <a:srgbClr val="0F1115"/>
                </a:solidFill>
                <a:latin typeface="quote-cjk-patch"/>
              </a:rPr>
              <a:t>Формы организации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502688"/>
            <a:ext cx="10972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Формы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работы на этапах исследования: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dirty="0" smtClean="0"/>
              <a:t>Проблемная</a:t>
            </a:r>
            <a:r>
              <a:rPr lang="ru-RU" baseline="0" dirty="0" smtClean="0"/>
              <a:t> ситуация с удивлением «</a:t>
            </a:r>
            <a:r>
              <a:rPr lang="ru-RU" dirty="0"/>
              <a:t>Пока </a:t>
            </a:r>
            <a:r>
              <a:rPr lang="ru-RU" dirty="0" smtClean="0"/>
              <a:t>лечилась. Покалечилась.</a:t>
            </a:r>
            <a:r>
              <a:rPr lang="ru-RU" baseline="0" dirty="0" smtClean="0"/>
              <a:t> Написали</a:t>
            </a:r>
            <a:r>
              <a:rPr lang="ru-RU" dirty="0" smtClean="0"/>
              <a:t> по-разному, но оба </a:t>
            </a:r>
            <a:r>
              <a:rPr lang="ru-RU" dirty="0" smtClean="0"/>
              <a:t>варианта </a:t>
            </a:r>
            <a:r>
              <a:rPr lang="ru-RU" dirty="0" smtClean="0"/>
              <a:t>правильны! Как такое может быть?»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Предположим, зачем писать слова раздельно? По какой причине слова пишут раздельно?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Предположения детей:</a:t>
            </a:r>
          </a:p>
          <a:p>
            <a:pPr marL="457200" lvl="1" algn="l"/>
            <a:r>
              <a:rPr lang="ru-RU" dirty="0" smtClean="0">
                <a:solidFill>
                  <a:srgbClr val="0F1115"/>
                </a:solidFill>
                <a:latin typeface="quote-cjk-patch"/>
              </a:rPr>
              <a:t>	-Чтобы не путаться.</a:t>
            </a:r>
          </a:p>
          <a:p>
            <a:pPr marL="457200" lvl="1" algn="l"/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	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-Для удобства понимания.</a:t>
            </a:r>
          </a:p>
          <a:p>
            <a:pPr marL="457200" lvl="1" algn="l"/>
            <a:r>
              <a:rPr lang="ru-RU" dirty="0">
                <a:solidFill>
                  <a:srgbClr val="0F1115"/>
                </a:solidFill>
                <a:latin typeface="quote-cjk-patch"/>
              </a:rPr>
              <a:t>	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-Правила такие придумали.</a:t>
            </a:r>
          </a:p>
          <a:p>
            <a:pPr marL="457200" lvl="1" algn="l"/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	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-Чтобы было проще мысли передавать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через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 пись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мо. 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Опрос.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прием «Корзина идей», обсуждение реальности и качества выдвинутых гипотез.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Инструменты </a:t>
            </a:r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Карточки слов :</a:t>
            </a:r>
            <a:r>
              <a:rPr lang="ru-RU" dirty="0"/>
              <a:t> </a:t>
            </a:r>
            <a:endParaRPr lang="ru-RU" dirty="0" smtClean="0"/>
          </a:p>
          <a:p>
            <a:pPr lvl="1" algn="l"/>
            <a:r>
              <a:rPr lang="ru-RU" dirty="0"/>
              <a:t>	</a:t>
            </a:r>
            <a:r>
              <a:rPr lang="ru-RU" dirty="0" smtClean="0"/>
              <a:t>ИДИ </a:t>
            </a:r>
            <a:r>
              <a:rPr lang="ru-RU" dirty="0"/>
              <a:t>КО МНЕ – И ДИКО МНЕ</a:t>
            </a:r>
            <a:r>
              <a:rPr lang="ru-RU" dirty="0" smtClean="0"/>
              <a:t>..</a:t>
            </a:r>
            <a:br>
              <a:rPr lang="ru-RU" dirty="0" smtClean="0"/>
            </a:br>
            <a:r>
              <a:rPr lang="ru-RU" dirty="0"/>
              <a:t>	</a:t>
            </a:r>
            <a:r>
              <a:rPr lang="ru-RU" dirty="0" smtClean="0"/>
              <a:t>ТЫ </a:t>
            </a:r>
            <a:r>
              <a:rPr lang="ru-RU" dirty="0"/>
              <a:t>ЖЕРЕБЁНОК – ТЫ ЖЕ РЕБЁНОК.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	</a:t>
            </a:r>
            <a:r>
              <a:rPr lang="ru-RU" dirty="0" smtClean="0"/>
              <a:t> </a:t>
            </a:r>
            <a:r>
              <a:rPr lang="ru-RU" dirty="0"/>
              <a:t>НЕСУРАЗНЫЕ ВЕЩИ – НЕСУ РАЗНЫЕ ВЕЩИ.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716019"/>
              </p:ext>
            </p:extLst>
          </p:nvPr>
        </p:nvGraphicFramePr>
        <p:xfrm>
          <a:off x="838200" y="2065419"/>
          <a:ext cx="9906000" cy="323088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b="1" dirty="0" err="1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✅ Научились 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выдвигать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гипотезы</a:t>
                      </a:r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✅ Повысился познавательный интерес 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57%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 учащихся (8 из 14).</a:t>
                      </a:r>
                      <a:endParaRPr lang="ru-RU" b="1" dirty="0" smtClean="0">
                        <a:solidFill>
                          <a:schemeClr val="tx2"/>
                        </a:solidFill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Освоили 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способ </a:t>
                      </a:r>
                      <a:r>
                        <a:rPr lang="ru-RU" b="1" dirty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фиксации данных (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таблица ,опрос, обсуждение).</a:t>
                      </a:r>
                    </a:p>
                    <a:p>
                      <a:endParaRPr lang="ru-RU" b="1" dirty="0" smtClean="0">
                        <a:solidFill>
                          <a:schemeClr val="tx2"/>
                        </a:solidFill>
                        <a:effectLst/>
                        <a:latin typeface="quote-cjk-patch"/>
                      </a:endParaRPr>
                    </a:p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✅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 Использование на практике коммуникативных навыков </a:t>
                      </a:r>
                      <a:endParaRPr lang="ru-RU" b="1" dirty="0">
                        <a:solidFill>
                          <a:schemeClr val="tx2"/>
                        </a:solidFill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/>
                          <a:latin typeface="quote-cjk-patch"/>
                        </a:rPr>
                        <a:t>✅Развитие интереса к русскому языку у учащихся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>
                        <a:solidFill>
                          <a:schemeClr val="tx2"/>
                        </a:solidFill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76400" y="1070161"/>
            <a:ext cx="10108495" cy="8010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		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</a:rPr>
              <a:t>Результат исследования: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350133"/>
            <a:ext cx="7853432" cy="9233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«</a:t>
            </a: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971800"/>
            <a:ext cx="11756136" cy="1015663"/>
          </a:xfrm>
        </p:spPr>
        <p:txBody>
          <a:bodyPr/>
          <a:lstStyle/>
          <a:p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Спасибо за внимание !</a:t>
            </a:r>
            <a:endParaRPr lang="ru-RU" sz="6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8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</TotalTime>
  <Words>184</Words>
  <Application>Microsoft Office PowerPoint</Application>
  <PresentationFormat>Широкоэкранный</PresentationFormat>
  <Paragraphs>56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Montserrat</vt:lpstr>
      <vt:lpstr>quote-cjk-patch</vt:lpstr>
      <vt:lpstr>Times New Roman</vt:lpstr>
      <vt:lpstr>Office Theme</vt:lpstr>
      <vt:lpstr>   Сулекова Анна Михайловна     МБОУ ВСОШ №1 с.Воздвиженка, Уссурийский городской округ</vt:lpstr>
      <vt:lpstr>      От идеи до реальности: Как развить интерес получать знания без телефона?</vt:lpstr>
      <vt:lpstr>Краткое описание работы </vt:lpstr>
      <vt:lpstr>Приёмы и Техники</vt:lpstr>
      <vt:lpstr>Формы организации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TopTechnics</cp:lastModifiedBy>
  <cp:revision>31</cp:revision>
  <dcterms:created xsi:type="dcterms:W3CDTF">2026-05-04T05:37:15Z</dcterms:created>
  <dcterms:modified xsi:type="dcterms:W3CDTF">2026-05-13T11:21:14Z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