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7" r:id="rId2"/>
    <p:sldId id="258" r:id="rId3"/>
    <p:sldId id="259" r:id="rId4"/>
    <p:sldId id="260" r:id="rId5"/>
    <p:sldId id="262" r:id="rId6"/>
    <p:sldId id="261" r:id="rId7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3" d="100"/>
          <a:sy n="103" d="100"/>
        </p:scale>
        <p:origin x="-804" y="-25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749C9E-CF16-4E7B-9018-4A6054245B3B}" type="datetimeFigureOut">
              <a:rPr lang="ru-RU" smtClean="0"/>
              <a:t>12.05.2026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9AF3AF-35DC-4220-BFFE-94CB559D39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1813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AF3AF-35DC-4220-BFFE-94CB559D390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99882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5/12/2026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5/12/2026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5/12/2026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5/12/2026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5/12/2026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73171" y="365759"/>
            <a:ext cx="11418828" cy="649223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17118" y="125984"/>
            <a:ext cx="11756136" cy="11275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37082" y="1354074"/>
            <a:ext cx="10476865" cy="4509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5/12/2026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object 4"/>
          <p:cNvGrpSpPr/>
          <p:nvPr/>
        </p:nvGrpSpPr>
        <p:grpSpPr>
          <a:xfrm>
            <a:off x="533399" y="981024"/>
            <a:ext cx="11125201" cy="5759450"/>
            <a:chOff x="371411" y="981024"/>
            <a:chExt cx="11309350" cy="5759450"/>
          </a:xfrm>
        </p:grpSpPr>
        <p:sp>
          <p:nvSpPr>
            <p:cNvPr id="5" name="object 5"/>
            <p:cNvSpPr/>
            <p:nvPr/>
          </p:nvSpPr>
          <p:spPr>
            <a:xfrm>
              <a:off x="10140188" y="1475994"/>
              <a:ext cx="591820" cy="512445"/>
            </a:xfrm>
            <a:custGeom>
              <a:avLst/>
              <a:gdLst/>
              <a:ahLst/>
              <a:cxnLst/>
              <a:rect l="l" t="t" r="r" b="b"/>
              <a:pathLst>
                <a:path w="591820" h="512444">
                  <a:moveTo>
                    <a:pt x="418845" y="0"/>
                  </a:moveTo>
                  <a:lnTo>
                    <a:pt x="172211" y="0"/>
                  </a:lnTo>
                  <a:lnTo>
                    <a:pt x="172211" y="49148"/>
                  </a:lnTo>
                  <a:lnTo>
                    <a:pt x="418845" y="49148"/>
                  </a:lnTo>
                  <a:lnTo>
                    <a:pt x="418845" y="0"/>
                  </a:lnTo>
                  <a:close/>
                </a:path>
                <a:path w="591820" h="512444">
                  <a:moveTo>
                    <a:pt x="98551" y="342010"/>
                  </a:moveTo>
                  <a:lnTo>
                    <a:pt x="49021" y="342010"/>
                  </a:lnTo>
                  <a:lnTo>
                    <a:pt x="49021" y="455167"/>
                  </a:lnTo>
                  <a:lnTo>
                    <a:pt x="52992" y="474458"/>
                  </a:lnTo>
                  <a:lnTo>
                    <a:pt x="63738" y="492998"/>
                  </a:lnTo>
                  <a:lnTo>
                    <a:pt x="79507" y="506942"/>
                  </a:lnTo>
                  <a:lnTo>
                    <a:pt x="98551" y="512444"/>
                  </a:lnTo>
                  <a:lnTo>
                    <a:pt x="493267" y="512444"/>
                  </a:lnTo>
                  <a:lnTo>
                    <a:pt x="512212" y="506942"/>
                  </a:lnTo>
                  <a:lnTo>
                    <a:pt x="527764" y="492998"/>
                  </a:lnTo>
                  <a:lnTo>
                    <a:pt x="538291" y="474458"/>
                  </a:lnTo>
                  <a:lnTo>
                    <a:pt x="540378" y="464057"/>
                  </a:lnTo>
                  <a:lnTo>
                    <a:pt x="98551" y="464057"/>
                  </a:lnTo>
                  <a:lnTo>
                    <a:pt x="98551" y="342010"/>
                  </a:lnTo>
                  <a:close/>
                </a:path>
                <a:path w="591820" h="512444">
                  <a:moveTo>
                    <a:pt x="542162" y="342010"/>
                  </a:moveTo>
                  <a:lnTo>
                    <a:pt x="493267" y="342010"/>
                  </a:lnTo>
                  <a:lnTo>
                    <a:pt x="493267" y="464057"/>
                  </a:lnTo>
                  <a:lnTo>
                    <a:pt x="540378" y="464057"/>
                  </a:lnTo>
                  <a:lnTo>
                    <a:pt x="542162" y="455167"/>
                  </a:lnTo>
                  <a:lnTo>
                    <a:pt x="542162" y="342010"/>
                  </a:lnTo>
                  <a:close/>
                </a:path>
                <a:path w="591820" h="512444">
                  <a:moveTo>
                    <a:pt x="221868" y="317500"/>
                  </a:moveTo>
                  <a:lnTo>
                    <a:pt x="172211" y="317500"/>
                  </a:lnTo>
                  <a:lnTo>
                    <a:pt x="172211" y="365886"/>
                  </a:lnTo>
                  <a:lnTo>
                    <a:pt x="221868" y="365886"/>
                  </a:lnTo>
                  <a:lnTo>
                    <a:pt x="221868" y="317500"/>
                  </a:lnTo>
                  <a:close/>
                </a:path>
                <a:path w="591820" h="512444">
                  <a:moveTo>
                    <a:pt x="418845" y="317500"/>
                  </a:moveTo>
                  <a:lnTo>
                    <a:pt x="369950" y="317500"/>
                  </a:lnTo>
                  <a:lnTo>
                    <a:pt x="369950" y="365886"/>
                  </a:lnTo>
                  <a:lnTo>
                    <a:pt x="418845" y="365886"/>
                  </a:lnTo>
                  <a:lnTo>
                    <a:pt x="418845" y="317500"/>
                  </a:lnTo>
                  <a:close/>
                </a:path>
                <a:path w="591820" h="512444">
                  <a:moveTo>
                    <a:pt x="591819" y="97535"/>
                  </a:moveTo>
                  <a:lnTo>
                    <a:pt x="0" y="97535"/>
                  </a:lnTo>
                  <a:lnTo>
                    <a:pt x="0" y="256158"/>
                  </a:lnTo>
                  <a:lnTo>
                    <a:pt x="3873" y="277262"/>
                  </a:lnTo>
                  <a:lnTo>
                    <a:pt x="14414" y="297068"/>
                  </a:lnTo>
                  <a:lnTo>
                    <a:pt x="30003" y="311755"/>
                  </a:lnTo>
                  <a:lnTo>
                    <a:pt x="49021" y="317500"/>
                  </a:lnTo>
                  <a:lnTo>
                    <a:pt x="542797" y="317500"/>
                  </a:lnTo>
                  <a:lnTo>
                    <a:pt x="577405" y="297068"/>
                  </a:lnTo>
                  <a:lnTo>
                    <a:pt x="49021" y="268477"/>
                  </a:lnTo>
                  <a:lnTo>
                    <a:pt x="49021" y="146557"/>
                  </a:lnTo>
                  <a:lnTo>
                    <a:pt x="591819" y="146557"/>
                  </a:lnTo>
                  <a:lnTo>
                    <a:pt x="591819" y="97535"/>
                  </a:lnTo>
                  <a:close/>
                </a:path>
                <a:path w="591820" h="512444">
                  <a:moveTo>
                    <a:pt x="221868" y="219455"/>
                  </a:moveTo>
                  <a:lnTo>
                    <a:pt x="172211" y="219455"/>
                  </a:lnTo>
                  <a:lnTo>
                    <a:pt x="172211" y="268477"/>
                  </a:lnTo>
                  <a:lnTo>
                    <a:pt x="221868" y="268477"/>
                  </a:lnTo>
                  <a:lnTo>
                    <a:pt x="221868" y="219455"/>
                  </a:lnTo>
                  <a:close/>
                </a:path>
                <a:path w="591820" h="512444">
                  <a:moveTo>
                    <a:pt x="418845" y="219455"/>
                  </a:moveTo>
                  <a:lnTo>
                    <a:pt x="369950" y="219455"/>
                  </a:lnTo>
                  <a:lnTo>
                    <a:pt x="369950" y="268477"/>
                  </a:lnTo>
                  <a:lnTo>
                    <a:pt x="418845" y="268477"/>
                  </a:lnTo>
                  <a:lnTo>
                    <a:pt x="418845" y="219455"/>
                  </a:lnTo>
                  <a:close/>
                </a:path>
                <a:path w="591820" h="512444">
                  <a:moveTo>
                    <a:pt x="591819" y="146557"/>
                  </a:moveTo>
                  <a:lnTo>
                    <a:pt x="542162" y="146557"/>
                  </a:lnTo>
                  <a:lnTo>
                    <a:pt x="542162" y="268477"/>
                  </a:lnTo>
                  <a:lnTo>
                    <a:pt x="589558" y="268477"/>
                  </a:lnTo>
                  <a:lnTo>
                    <a:pt x="591819" y="256158"/>
                  </a:lnTo>
                  <a:lnTo>
                    <a:pt x="591819" y="14655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96811" y="1006424"/>
              <a:ext cx="11258550" cy="5708650"/>
            </a:xfrm>
            <a:custGeom>
              <a:avLst/>
              <a:gdLst/>
              <a:ahLst/>
              <a:cxnLst/>
              <a:rect l="l" t="t" r="r" b="b"/>
              <a:pathLst>
                <a:path w="11258550" h="5708650">
                  <a:moveTo>
                    <a:pt x="0" y="5708269"/>
                  </a:moveTo>
                  <a:lnTo>
                    <a:pt x="11258423" y="5708269"/>
                  </a:lnTo>
                  <a:lnTo>
                    <a:pt x="11258423" y="0"/>
                  </a:lnTo>
                  <a:lnTo>
                    <a:pt x="0" y="0"/>
                  </a:lnTo>
                  <a:lnTo>
                    <a:pt x="0" y="5708269"/>
                  </a:lnTo>
                  <a:close/>
                </a:path>
              </a:pathLst>
            </a:custGeom>
            <a:ln w="50800">
              <a:solidFill>
                <a:srgbClr val="1281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7"/>
          <p:cNvSpPr txBox="1"/>
          <p:nvPr/>
        </p:nvSpPr>
        <p:spPr>
          <a:xfrm>
            <a:off x="685800" y="1382806"/>
            <a:ext cx="11075227" cy="316753"/>
          </a:xfrm>
          <a:prstGeom prst="rect">
            <a:avLst/>
          </a:prstGeom>
          <a:solidFill>
            <a:srgbClr val="B4C6E7">
              <a:alpha val="54116"/>
            </a:srgbClr>
          </a:solidFill>
        </p:spPr>
        <p:txBody>
          <a:bodyPr vert="horz" wrap="square" lIns="0" tIns="39370" rIns="0" bIns="0" rtlCol="0">
            <a:spAutoFit/>
          </a:bodyPr>
          <a:lstStyle/>
          <a:p>
            <a:pPr marL="1995805" marR="375920" indent="-1614170">
              <a:lnSpc>
                <a:spcPct val="100000"/>
              </a:lnSpc>
              <a:spcBef>
                <a:spcPts val="310"/>
              </a:spcBef>
            </a:pP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5800" y="898236"/>
            <a:ext cx="10287000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endParaRPr lang="ru-RU" b="1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r>
              <a:rPr lang="ru-RU" sz="4000" b="1" i="0" dirty="0" smtClean="0">
                <a:solidFill>
                  <a:srgbClr val="0F1115"/>
                </a:solidFill>
                <a:effectLst/>
                <a:latin typeface="quote-cjk-patch"/>
              </a:rPr>
              <a:t>Маринец Татьяна Борисовна</a:t>
            </a:r>
            <a:endParaRPr lang="ru-RU" sz="4000" b="1" dirty="0">
              <a:solidFill>
                <a:srgbClr val="0F1115"/>
              </a:solidFill>
              <a:latin typeface="quote-cjk-patch"/>
            </a:endParaRPr>
          </a:p>
          <a:p>
            <a:pPr algn="l"/>
            <a:r>
              <a:rPr lang="ru-RU" sz="3600" b="0" i="1" dirty="0" smtClean="0">
                <a:solidFill>
                  <a:srgbClr val="0F1115"/>
                </a:solidFill>
                <a:effectLst/>
                <a:latin typeface="quote-cjk-patch"/>
              </a:rPr>
              <a:t>Организация учебного исследования на уроках окружающего мира  во 2 </a:t>
            </a:r>
            <a:r>
              <a:rPr lang="ru-RU" sz="3600" b="0" i="1" dirty="0" smtClean="0">
                <a:solidFill>
                  <a:srgbClr val="0F1115"/>
                </a:solidFill>
                <a:effectLst/>
                <a:latin typeface="quote-cjk-patch"/>
              </a:rPr>
              <a:t>классе. Учимся выдвигать гипотезы!</a:t>
            </a:r>
            <a:endParaRPr lang="ru-RU" sz="3600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endParaRPr lang="ru-RU" b="1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endParaRPr lang="ru-RU" b="1" dirty="0">
              <a:solidFill>
                <a:srgbClr val="0F1115"/>
              </a:solidFill>
              <a:latin typeface="quote-cjk-patch"/>
            </a:endParaRPr>
          </a:p>
          <a:p>
            <a:pPr algn="l"/>
            <a:endParaRPr lang="ru-RU" b="1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endParaRPr lang="ru-RU" b="1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ДПП ПК «Формирование научного мышления и познавательной активности средствами учебных предметов естественно-научной направленности в начальной школе»</a:t>
            </a:r>
            <a:endParaRPr lang="ru-RU" dirty="0">
              <a:solidFill>
                <a:srgbClr val="0F1115"/>
              </a:solidFill>
              <a:latin typeface="quote-cjk-patch"/>
            </a:endParaRPr>
          </a:p>
          <a:p>
            <a:pPr algn="ctr"/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  15 мая 2026 года, г. Владивосток</a:t>
            </a: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177" y="1052674"/>
            <a:ext cx="1894742" cy="1168739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410200"/>
            <a:ext cx="3556413" cy="1149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2941" y="3348144"/>
            <a:ext cx="2005013" cy="2005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7118" y="70228"/>
            <a:ext cx="11756136" cy="1127582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52400" y="990600"/>
            <a:ext cx="12039600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002060"/>
                </a:solidFill>
                <a:effectLst/>
                <a:latin typeface="quote-cjk-patch"/>
              </a:rPr>
              <a:t>Как стать юным учёным, </a:t>
            </a:r>
          </a:p>
          <a:p>
            <a:pPr algn="ctr"/>
            <a:r>
              <a:rPr lang="ru-RU" sz="4000" b="1" i="1" dirty="0" smtClean="0">
                <a:solidFill>
                  <a:srgbClr val="002060"/>
                </a:solidFill>
                <a:effectLst/>
                <a:latin typeface="quote-cjk-patch"/>
              </a:rPr>
              <a:t>начиная с гипотез!</a:t>
            </a:r>
          </a:p>
          <a:p>
            <a:pPr marL="457200" lvl="1" algn="ctr"/>
            <a:r>
              <a:rPr lang="ru-RU" sz="2400" b="1" i="1" dirty="0" smtClean="0">
                <a:solidFill>
                  <a:srgbClr val="0F1115"/>
                </a:solidFill>
                <a:effectLst/>
                <a:latin typeface="quote-cjk-patch"/>
              </a:rPr>
              <a:t>Число учёных-исследователей в России сократилось на 20%. Вырастим талантливых ученых!!!</a:t>
            </a:r>
          </a:p>
          <a:p>
            <a:pPr marL="457200" lvl="1" algn="ctr"/>
            <a:endParaRPr lang="ru-RU" sz="2800" b="1" i="1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marL="457200" lvl="1" algn="ctr"/>
            <a:r>
              <a:rPr lang="ru-RU" sz="2000" b="1" i="0" dirty="0" smtClean="0">
                <a:solidFill>
                  <a:srgbClr val="0F1115"/>
                </a:solidFill>
                <a:effectLst/>
                <a:latin typeface="quote-cjk-patch"/>
              </a:rPr>
              <a:t>Вы получите) </a:t>
            </a:r>
          </a:p>
          <a:p>
            <a:pPr marL="457200" lvl="1" algn="ctr"/>
            <a:r>
              <a:rPr lang="ru-RU" sz="2400" dirty="0" smtClean="0">
                <a:solidFill>
                  <a:srgbClr val="0F1115"/>
                </a:solidFill>
                <a:latin typeface="quote-cjk-patch"/>
              </a:rPr>
              <a:t>глубокое понимание процесса: </a:t>
            </a:r>
          </a:p>
          <a:p>
            <a:pPr marL="457200" lvl="1" algn="ctr"/>
            <a:r>
              <a:rPr lang="ru-RU" sz="2400" dirty="0" smtClean="0">
                <a:solidFill>
                  <a:srgbClr val="0F1115"/>
                </a:solidFill>
                <a:latin typeface="quote-cjk-patch"/>
              </a:rPr>
              <a:t>сможете на практике увидеть и создать условия </a:t>
            </a:r>
          </a:p>
          <a:p>
            <a:pPr marL="457200" lvl="1" algn="ctr"/>
            <a:r>
              <a:rPr lang="ru-RU" sz="2400" dirty="0" smtClean="0">
                <a:solidFill>
                  <a:srgbClr val="0F1115"/>
                </a:solidFill>
                <a:latin typeface="quote-cjk-patch"/>
              </a:rPr>
              <a:t>для открытия учениками процесса взаимодействия </a:t>
            </a:r>
          </a:p>
          <a:p>
            <a:pPr marL="457200" lvl="1" algn="ctr"/>
            <a:r>
              <a:rPr lang="ru-RU" sz="2400" dirty="0" smtClean="0">
                <a:solidFill>
                  <a:srgbClr val="0F1115"/>
                </a:solidFill>
                <a:latin typeface="quote-cjk-patch"/>
              </a:rPr>
              <a:t>кислоты и щёлочи, и как лакмусовая бумага помогает </a:t>
            </a:r>
          </a:p>
          <a:p>
            <a:pPr marL="457200" lvl="1" algn="ctr"/>
            <a:r>
              <a:rPr lang="ru-RU" sz="2400" dirty="0" smtClean="0">
                <a:solidFill>
                  <a:srgbClr val="0F1115"/>
                </a:solidFill>
                <a:latin typeface="quote-cjk-patch"/>
              </a:rPr>
              <a:t>это определить.</a:t>
            </a:r>
          </a:p>
          <a:p>
            <a:pPr marL="457200" lvl="1" algn="ctr"/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886200"/>
            <a:ext cx="2476500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3600" y="36945"/>
            <a:ext cx="2133600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211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33800" y="381000"/>
            <a:ext cx="8339454" cy="430887"/>
          </a:xfrm>
        </p:spPr>
        <p:txBody>
          <a:bodyPr/>
          <a:lstStyle/>
          <a:p>
            <a:r>
              <a:rPr lang="ru-RU" sz="2800" i="1" dirty="0" smtClean="0"/>
              <a:t>Краткое описание работы</a:t>
            </a:r>
            <a:endParaRPr lang="ru-RU" sz="2800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6354" y="1122219"/>
            <a:ext cx="1087504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ru-RU" sz="2400" b="1" i="0" dirty="0" smtClean="0">
                <a:solidFill>
                  <a:srgbClr val="0F1115"/>
                </a:solidFill>
                <a:effectLst/>
                <a:latin typeface="quote-cjk-patch"/>
              </a:rPr>
              <a:t>Для кого:</a:t>
            </a:r>
            <a:r>
              <a:rPr lang="ru-RU" sz="2400" b="0" i="0" dirty="0" smtClean="0">
                <a:solidFill>
                  <a:srgbClr val="0F1115"/>
                </a:solidFill>
                <a:effectLst/>
                <a:latin typeface="quote-cjk-patch"/>
              </a:rPr>
              <a:t> Учащиеся 2 - 3 класс 8 – 9 лет, общеобразовательной школы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400" b="1" i="0" dirty="0" smtClean="0">
                <a:solidFill>
                  <a:srgbClr val="0F1115"/>
                </a:solidFill>
                <a:effectLst/>
                <a:latin typeface="quote-cjk-patch"/>
              </a:rPr>
              <a:t>Цель (педагогическая):</a:t>
            </a:r>
            <a:r>
              <a:rPr lang="ru-RU" sz="2400" b="0" i="0" dirty="0" smtClean="0">
                <a:solidFill>
                  <a:srgbClr val="0F1115"/>
                </a:solidFill>
                <a:effectLst/>
                <a:latin typeface="quote-cjk-patch"/>
              </a:rPr>
              <a:t> Создать условия для формирования у учащихся навыков постановки гипотез и умения формулировать проблемный вопрос через учебное исследование на уроке окружающего мира по теме «Волшебство лакмусовой бумаги»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400" b="1" i="0" dirty="0" smtClean="0">
                <a:solidFill>
                  <a:srgbClr val="0F1115"/>
                </a:solidFill>
                <a:effectLst/>
                <a:latin typeface="quote-cjk-patch"/>
              </a:rPr>
              <a:t>Что:</a:t>
            </a:r>
            <a:r>
              <a:rPr lang="ru-RU" sz="2400" b="0" i="0" dirty="0" smtClean="0">
                <a:solidFill>
                  <a:srgbClr val="0F1115"/>
                </a:solidFill>
                <a:effectLst/>
                <a:latin typeface="quote-cjk-patch"/>
              </a:rPr>
              <a:t> Тема учебного исследования </a:t>
            </a:r>
            <a:r>
              <a:rPr lang="ru-RU" sz="2400" b="0" i="1" dirty="0" smtClean="0">
                <a:solidFill>
                  <a:srgbClr val="0F1115"/>
                </a:solidFill>
                <a:effectLst/>
                <a:latin typeface="quote-cjk-patch"/>
              </a:rPr>
              <a:t>«Нейтрализация: от кислоты и щелочи к нейтральному состоянию»</a:t>
            </a:r>
            <a:r>
              <a:rPr lang="ru-RU" sz="2400" b="0" i="0" dirty="0" smtClean="0">
                <a:solidFill>
                  <a:srgbClr val="0F1115"/>
                </a:solidFill>
                <a:effectLst/>
                <a:latin typeface="quote-cjk-patch"/>
              </a:rPr>
              <a:t>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400" b="0" i="1" dirty="0" smtClean="0">
                <a:solidFill>
                  <a:srgbClr val="0F1115"/>
                </a:solidFill>
                <a:effectLst/>
                <a:latin typeface="quote-cjk-patch"/>
              </a:rPr>
              <a:t>Длительность:</a:t>
            </a:r>
            <a:r>
              <a:rPr lang="ru-RU" sz="2400" b="0" i="0" dirty="0" smtClean="0">
                <a:solidFill>
                  <a:srgbClr val="0F1115"/>
                </a:solidFill>
                <a:effectLst/>
                <a:latin typeface="quote-cjk-patch"/>
              </a:rPr>
              <a:t> 1 урок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400" b="0" i="1" dirty="0" smtClean="0">
                <a:solidFill>
                  <a:srgbClr val="0F1115"/>
                </a:solidFill>
                <a:effectLst/>
                <a:latin typeface="quote-cjk-patch"/>
              </a:rPr>
              <a:t>Форма:</a:t>
            </a:r>
            <a:r>
              <a:rPr lang="ru-RU" sz="2400" b="0" i="0" dirty="0" smtClean="0">
                <a:solidFill>
                  <a:srgbClr val="0F1115"/>
                </a:solidFill>
                <a:effectLst/>
                <a:latin typeface="quote-cjk-patch"/>
              </a:rPr>
              <a:t> Микро-исследование в группах 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400" b="1" i="0" dirty="0" smtClean="0">
                <a:solidFill>
                  <a:srgbClr val="0F1115"/>
                </a:solidFill>
                <a:effectLst/>
                <a:latin typeface="quote-cjk-patch"/>
              </a:rPr>
              <a:t>Актуальность:</a:t>
            </a:r>
            <a:r>
              <a:rPr lang="ru-RU" sz="2400" b="0" i="0" dirty="0" smtClean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sz="2400" dirty="0"/>
              <a:t>Умение детей выдвигать гипотезы важно </a:t>
            </a:r>
            <a:r>
              <a:rPr lang="ru-RU" sz="2400" dirty="0" smtClean="0"/>
              <a:t>для развития познавательного интереса и навыков самостоятельного поиска решений</a:t>
            </a:r>
            <a:endParaRPr lang="ru-RU" sz="2400" b="0" i="0" dirty="0">
              <a:solidFill>
                <a:srgbClr val="0F1115"/>
              </a:solidFill>
              <a:effectLst/>
              <a:latin typeface="quote-cjk-patch"/>
            </a:endParaRPr>
          </a:p>
        </p:txBody>
      </p:sp>
    </p:spTree>
    <p:extLst>
      <p:ext uri="{BB962C8B-B14F-4D97-AF65-F5344CB8AC3E}">
        <p14:creationId xmlns:p14="http://schemas.microsoft.com/office/powerpoint/2010/main" val="428574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381000"/>
            <a:ext cx="7501254" cy="430887"/>
          </a:xfrm>
        </p:spPr>
        <p:txBody>
          <a:bodyPr/>
          <a:lstStyle/>
          <a:p>
            <a:r>
              <a:rPr lang="ru-RU" sz="2800" i="1" dirty="0" smtClean="0"/>
              <a:t>Приёмы и техники</a:t>
            </a:r>
            <a:endParaRPr lang="ru-RU" sz="2800" i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645696"/>
              </p:ext>
            </p:extLst>
          </p:nvPr>
        </p:nvGraphicFramePr>
        <p:xfrm>
          <a:off x="990600" y="1295400"/>
          <a:ext cx="10058400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600"/>
                <a:gridCol w="3124200"/>
                <a:gridCol w="4038600"/>
              </a:tblGrid>
              <a:tr h="82296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Приём создания учебной проблемы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Приём работы с гипотезой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Техника сбора данных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Побуждающий диалог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Предположение по </a:t>
                      </a:r>
                      <a:r>
                        <a:rPr lang="ru-RU" sz="2400" dirty="0" smtClean="0"/>
                        <a:t>ключевым словам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Экспресс-</a:t>
                      </a:r>
                      <a:r>
                        <a:rPr lang="ru-RU" sz="2400" baseline="0" dirty="0" smtClean="0"/>
                        <a:t> опыт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0" y="3212666"/>
            <a:ext cx="3853873" cy="216780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4501283"/>
            <a:ext cx="3810000" cy="21431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212666"/>
            <a:ext cx="4097863" cy="2305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06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4400" y="125984"/>
            <a:ext cx="7348854" cy="430887"/>
          </a:xfrm>
        </p:spPr>
        <p:txBody>
          <a:bodyPr/>
          <a:lstStyle/>
          <a:p>
            <a:r>
              <a:rPr lang="ru-RU" sz="2800" i="1" dirty="0" smtClean="0"/>
              <a:t>Формы организации</a:t>
            </a:r>
            <a:endParaRPr lang="ru-RU" sz="2800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4854" y="609600"/>
            <a:ext cx="1109518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Формы работы на этапах исследования:</a:t>
            </a: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Постановка проблемы: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Проблемный диалог и постановка проблемного вопроса : Может ли бумага с кислотной или щелочной средой снова стать </a:t>
            </a: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нейтральной?</a:t>
            </a:r>
            <a:endParaRPr lang="ru-RU" b="1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Выдвижение гипотез: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endParaRPr lang="ru-RU" dirty="0">
              <a:solidFill>
                <a:srgbClr val="0F1115"/>
              </a:solidFill>
              <a:latin typeface="quote-cjk-patch"/>
            </a:endParaRPr>
          </a:p>
          <a:p>
            <a:pPr marL="457200" lvl="1" algn="l"/>
            <a:r>
              <a:rPr lang="ru-RU" b="1" dirty="0" smtClean="0">
                <a:solidFill>
                  <a:srgbClr val="0F1115"/>
                </a:solidFill>
                <a:latin typeface="quote-cjk-patch"/>
              </a:rPr>
              <a:t>1)Предположим, е</a:t>
            </a: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сли бумагу с кислотной средой опустить в ………. …</a:t>
            </a:r>
          </a:p>
          <a:p>
            <a:pPr marL="457200" lvl="1" algn="l"/>
            <a:r>
              <a:rPr lang="ru-RU" b="1" dirty="0" smtClean="0">
                <a:solidFill>
                  <a:srgbClr val="0F1115"/>
                </a:solidFill>
                <a:latin typeface="quote-cjk-patch"/>
              </a:rPr>
              <a:t>2)Предположим, если бумагу с щелочной средой опустить в ………….</a:t>
            </a:r>
            <a:endParaRPr lang="ru-RU" b="1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Сбор и анализ данных: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dirty="0" smtClean="0">
                <a:solidFill>
                  <a:srgbClr val="0F1115"/>
                </a:solidFill>
                <a:latin typeface="quote-cjk-patch"/>
              </a:rPr>
              <a:t>таблицы для занесения данных исследования, проведение экспресс-опыта</a:t>
            </a: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Представление результата: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приём «Одно предложение»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i="0" dirty="0" smtClean="0">
                <a:solidFill>
                  <a:srgbClr val="0F1115"/>
                </a:solidFill>
                <a:effectLst/>
                <a:latin typeface="quote-cjk-patch"/>
              </a:rPr>
              <a:t>Инструменты, которые выдавали на курсе: </a:t>
            </a: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таблицы, инструкции, </a:t>
            </a:r>
            <a:r>
              <a:rPr lang="ru-RU" b="1" dirty="0" smtClean="0">
                <a:solidFill>
                  <a:srgbClr val="0F1115"/>
                </a:solidFill>
                <a:latin typeface="quote-cjk-patch"/>
              </a:rPr>
              <a:t>мягкий кубик в  виде </a:t>
            </a: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игральной кости.</a:t>
            </a:r>
          </a:p>
          <a:p>
            <a:pPr marL="457200" lvl="1" algn="l"/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7644166"/>
              </p:ext>
            </p:extLst>
          </p:nvPr>
        </p:nvGraphicFramePr>
        <p:xfrm>
          <a:off x="228601" y="3740387"/>
          <a:ext cx="4343399" cy="2981723"/>
        </p:xfrm>
        <a:graphic>
          <a:graphicData uri="http://schemas.openxmlformats.org/drawingml/2006/table">
            <a:tbl>
              <a:tblPr firstRow="1" firstCol="1" bandRow="1"/>
              <a:tblGrid>
                <a:gridCol w="1566869"/>
                <a:gridCol w="1388265"/>
                <a:gridCol w="1388265"/>
              </a:tblGrid>
              <a:tr h="6128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42645" algn="l"/>
                        </a:tabLs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Продукт	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Вещество (</a:t>
                      </a:r>
                      <a:r>
                        <a:rPr lang="ru-RU" sz="16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кислота</a:t>
                      </a: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или </a:t>
                      </a:r>
                      <a:r>
                        <a:rPr lang="ru-RU" sz="1600" dirty="0">
                          <a:solidFill>
                            <a:srgbClr val="4F6228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щёлочь</a:t>
                      </a: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Цвет лакмуса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7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Лимонная кислота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8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Яблочный уксус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5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Отбеливатель для белья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9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Зола древесная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1437234"/>
              </p:ext>
            </p:extLst>
          </p:nvPr>
        </p:nvGraphicFramePr>
        <p:xfrm>
          <a:off x="5562600" y="3429000"/>
          <a:ext cx="6324600" cy="1482344"/>
        </p:xfrm>
        <a:graphic>
          <a:graphicData uri="http://schemas.openxmlformats.org/drawingml/2006/table">
            <a:tbl>
              <a:tblPr firstRow="1" firstCol="1" bandRow="1"/>
              <a:tblGrid>
                <a:gridCol w="2107161"/>
                <a:gridCol w="4217439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42645" algn="l"/>
                        </a:tabLs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кислоты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Гипотеза1: </a:t>
                      </a:r>
                      <a:r>
                        <a:rPr lang="ru-RU" sz="16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предположим,</a:t>
                      </a:r>
                      <a:r>
                        <a:rPr lang="ru-RU" sz="1600" b="1" baseline="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если </a:t>
                      </a: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бумагу с кислотной средой опустить  в  </a:t>
                      </a:r>
                      <a:r>
                        <a:rPr lang="ru-RU" sz="16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….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Лимонная кислота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Яблочный уксус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9761830"/>
              </p:ext>
            </p:extLst>
          </p:nvPr>
        </p:nvGraphicFramePr>
        <p:xfrm>
          <a:off x="5562600" y="5029200"/>
          <a:ext cx="6324601" cy="1694490"/>
        </p:xfrm>
        <a:graphic>
          <a:graphicData uri="http://schemas.openxmlformats.org/drawingml/2006/table">
            <a:tbl>
              <a:tblPr firstRow="1" firstCol="1" bandRow="1"/>
              <a:tblGrid>
                <a:gridCol w="2292668"/>
                <a:gridCol w="4031933"/>
              </a:tblGrid>
              <a:tr h="838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42645" algn="l"/>
                        </a:tabLs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щёлочи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Гипотеза2</a:t>
                      </a:r>
                      <a:r>
                        <a:rPr lang="ru-RU" sz="16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: предположим, </a:t>
                      </a: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если бумагу с щелочной  средой опустить  в  </a:t>
                      </a:r>
                      <a:r>
                        <a:rPr lang="ru-RU" sz="16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….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7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Отбеливатель для белья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4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Зола древесная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487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1164579"/>
              </p:ext>
            </p:extLst>
          </p:nvPr>
        </p:nvGraphicFramePr>
        <p:xfrm>
          <a:off x="990600" y="1524000"/>
          <a:ext cx="9906000" cy="2682240"/>
        </p:xfrm>
        <a:graphic>
          <a:graphicData uri="http://schemas.openxmlformats.org/drawingml/2006/table">
            <a:tbl>
              <a:tblPr/>
              <a:tblGrid>
                <a:gridCol w="4953000">
                  <a:extLst>
                    <a:ext uri="{9D8B030D-6E8A-4147-A177-3AD203B41FA5}">
                      <a16:colId xmlns:a16="http://schemas.microsoft.com/office/drawing/2014/main" xmlns="" val="151223135"/>
                    </a:ext>
                  </a:extLst>
                </a:gridCol>
                <a:gridCol w="4953000">
                  <a:extLst>
                    <a:ext uri="{9D8B030D-6E8A-4147-A177-3AD203B41FA5}">
                      <a16:colId xmlns:a16="http://schemas.microsoft.com/office/drawing/2014/main" xmlns="" val="24771836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ru-RU" b="0" dirty="0">
                          <a:effectLst/>
                          <a:latin typeface="quote-cjk-patch"/>
                        </a:rPr>
                        <a:t>Для ученика (</a:t>
                      </a:r>
                      <a:r>
                        <a:rPr lang="ru-RU" b="0" dirty="0" err="1">
                          <a:effectLst/>
                          <a:latin typeface="quote-cjk-patch"/>
                        </a:rPr>
                        <a:t>Метапредметные</a:t>
                      </a:r>
                      <a:r>
                        <a:rPr lang="ru-RU" b="0" dirty="0">
                          <a:effectLst/>
                          <a:latin typeface="quote-cjk-patch"/>
                        </a:rPr>
                        <a:t>)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0" dirty="0">
                          <a:effectLst/>
                          <a:latin typeface="quote-cjk-patch"/>
                        </a:rPr>
                        <a:t>Для педагога (Профессиональные)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0850943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✅ Научились выдвигать минимум </a:t>
                      </a:r>
                      <a:r>
                        <a:rPr lang="ru-RU" b="0" dirty="0" smtClean="0">
                          <a:effectLst/>
                          <a:latin typeface="quote-cjk-patch"/>
                        </a:rPr>
                        <a:t>2</a:t>
                      </a:r>
                      <a:r>
                        <a:rPr lang="ru-RU" b="0" baseline="0" dirty="0" smtClean="0">
                          <a:effectLst/>
                          <a:latin typeface="quote-cjk-patch"/>
                        </a:rPr>
                        <a:t> </a:t>
                      </a:r>
                      <a:r>
                        <a:rPr lang="ru-RU" b="0" dirty="0" smtClean="0">
                          <a:effectLst/>
                          <a:latin typeface="quote-cjk-patch"/>
                        </a:rPr>
                        <a:t>гипотезы</a:t>
                      </a:r>
                      <a:r>
                        <a:rPr lang="ru-RU" b="0" dirty="0">
                          <a:effectLst/>
                          <a:latin typeface="quote-cjk-patch"/>
                        </a:rPr>
                        <a:t>.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✅ Повысился познавательный </a:t>
                      </a:r>
                      <a:r>
                        <a:rPr lang="ru-RU" b="0" dirty="0" smtClean="0">
                          <a:effectLst/>
                          <a:latin typeface="quote-cjk-patch"/>
                        </a:rPr>
                        <a:t>интерес у 50%</a:t>
                      </a:r>
                      <a:r>
                        <a:rPr lang="ru-RU" b="0" baseline="0" dirty="0" smtClean="0">
                          <a:effectLst/>
                          <a:latin typeface="quote-cjk-patch"/>
                        </a:rPr>
                        <a:t> детей</a:t>
                      </a:r>
                      <a:r>
                        <a:rPr lang="ru-RU" b="0" dirty="0" smtClean="0">
                          <a:effectLst/>
                          <a:latin typeface="quote-cjk-patch"/>
                        </a:rPr>
                        <a:t>.</a:t>
                      </a:r>
                      <a:endParaRPr lang="ru-RU" b="0" dirty="0">
                        <a:effectLst/>
                        <a:latin typeface="quote-cjk-patch"/>
                      </a:endParaRP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9546605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✅ Освоили </a:t>
                      </a:r>
                      <a:r>
                        <a:rPr lang="ru-RU" b="0" dirty="0" smtClean="0">
                          <a:effectLst/>
                          <a:latin typeface="quote-cjk-patch"/>
                        </a:rPr>
                        <a:t> способ </a:t>
                      </a:r>
                      <a:r>
                        <a:rPr lang="ru-RU" b="0" dirty="0">
                          <a:effectLst/>
                          <a:latin typeface="quote-cjk-patch"/>
                        </a:rPr>
                        <a:t>фиксации данных (</a:t>
                      </a:r>
                      <a:r>
                        <a:rPr lang="ru-RU" b="0" dirty="0" smtClean="0">
                          <a:effectLst/>
                          <a:latin typeface="quote-cjk-patch"/>
                        </a:rPr>
                        <a:t>таблица).</a:t>
                      </a:r>
                      <a:endParaRPr lang="ru-RU" b="0" dirty="0">
                        <a:effectLst/>
                        <a:latin typeface="quote-cjk-patch"/>
                      </a:endParaRP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✅ </a:t>
                      </a:r>
                      <a:r>
                        <a:rPr lang="ru-RU" b="0" dirty="0" smtClean="0">
                          <a:effectLst/>
                          <a:latin typeface="quote-cjk-patch"/>
                        </a:rPr>
                        <a:t>создан и апробирован алгоритм</a:t>
                      </a:r>
                      <a:r>
                        <a:rPr lang="ru-RU" b="0" baseline="0" dirty="0" smtClean="0">
                          <a:effectLst/>
                          <a:latin typeface="quote-cjk-patch"/>
                        </a:rPr>
                        <a:t> постановки гипотез</a:t>
                      </a:r>
                      <a:r>
                        <a:rPr lang="ru-RU" b="0" dirty="0" smtClean="0">
                          <a:effectLst/>
                          <a:latin typeface="quote-cjk-patch"/>
                        </a:rPr>
                        <a:t>.</a:t>
                      </a:r>
                      <a:endParaRPr lang="ru-RU" b="0" dirty="0">
                        <a:effectLst/>
                        <a:latin typeface="quote-cjk-patch"/>
                      </a:endParaRP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0136248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✅ </a:t>
                      </a:r>
                      <a:r>
                        <a:rPr lang="ru-RU" b="0" dirty="0" smtClean="0">
                          <a:effectLst/>
                          <a:latin typeface="quote-cjk-patch"/>
                        </a:rPr>
                        <a:t>научились самостоятельно работать с инструкцией.</a:t>
                      </a:r>
                      <a:endParaRPr lang="ru-RU" b="0" dirty="0">
                        <a:effectLst/>
                        <a:latin typeface="quote-cjk-patch"/>
                      </a:endParaRP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✅ </a:t>
                      </a:r>
                      <a:r>
                        <a:rPr lang="ru-RU" b="0" dirty="0" smtClean="0">
                          <a:effectLst/>
                          <a:latin typeface="quote-cjk-patch"/>
                        </a:rPr>
                        <a:t>Позволяет оптимизировать процесс обучения.</a:t>
                      </a:r>
                      <a:endParaRPr lang="ru-RU" b="0" dirty="0">
                        <a:effectLst/>
                        <a:latin typeface="quote-cjk-patch"/>
                      </a:endParaRP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15956677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505200" y="622536"/>
            <a:ext cx="5074464" cy="67795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44398" rIns="0" bIns="122199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1" u="none" strike="noStrike" cap="none" normalizeH="0" baseline="0" dirty="0" smtClean="0">
                <a:ln>
                  <a:noFill/>
                </a:ln>
                <a:solidFill>
                  <a:srgbClr val="0F1115"/>
                </a:solidFill>
                <a:effectLst/>
                <a:latin typeface="quote-cjk-patch"/>
              </a:rPr>
              <a:t>Результаты использования приёма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600199" y="5029200"/>
            <a:ext cx="8858515" cy="101566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«Использование данной методики позволяет мотивировать учеников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к самостоятельному поиску ответа на поставленную гипотезу 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что соответствует требованиям обновлённых ФГОС».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19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1718</TotalTime>
  <Words>271</Words>
  <Application>Microsoft Office PowerPoint</Application>
  <PresentationFormat>Произвольный</PresentationFormat>
  <Paragraphs>81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Office Theme</vt:lpstr>
      <vt:lpstr>Презентация PowerPoint</vt:lpstr>
      <vt:lpstr>Презентация PowerPoint</vt:lpstr>
      <vt:lpstr>Краткое описание работы</vt:lpstr>
      <vt:lpstr>Приёмы и техники</vt:lpstr>
      <vt:lpstr>Формы организации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Bogdan Nurgatin</dc:creator>
  <cp:lastModifiedBy>Пользователь</cp:lastModifiedBy>
  <cp:revision>34</cp:revision>
  <dcterms:created xsi:type="dcterms:W3CDTF">2026-05-04T05:37:15Z</dcterms:created>
  <dcterms:modified xsi:type="dcterms:W3CDTF">2026-05-12T10:46:55Z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2025-12-02T00:00:00Z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2026-05-04T00:00:00Z</vt:filetime>
  </property>
  <property fmtid="{D5CDD505-2E9C-101B-9397-08002B2CF9AE}" pid="5" name="Producer">
    <vt:lpwstr>3-Heights(TM) PDF Security Shell 4.8.25.2 (http://www.pdf-tools.com)</vt:lpwstr>
  </property>
</Properties>
</file>