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7" r:id="rId3"/>
    <p:sldId id="258" r:id="rId4"/>
    <p:sldId id="259" r:id="rId5"/>
    <p:sldId id="266" r:id="rId7"/>
    <p:sldId id="262" r:id="rId8"/>
    <p:sldId id="264" r:id="rId9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915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03" d="100"/>
          <a:sy n="103" d="100"/>
        </p:scale>
        <p:origin x="-312" y="140"/>
      </p:cViewPr>
      <p:guideLst>
        <p:guide orient="horz" pos="2915"/>
        <p:guide pos="22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979" y="0"/>
            <a:ext cx="52832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52832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979" y="6513910"/>
            <a:ext cx="52832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мещающий образ слайда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 panose="02020603050405020304"/>
                <a:cs typeface="Times New Roman" panose="020206030504050203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 panose="02020603050405020304"/>
                <a:cs typeface="Times New Roman" panose="02020603050405020304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 panose="02020603050405020304"/>
                <a:cs typeface="Times New Roman" panose="020206030504050203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 panose="02020603050405020304"/>
                <a:cs typeface="Times New Roman" panose="02020603050405020304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 panose="02020603050405020304"/>
                <a:cs typeface="Times New Roman" panose="020206030504050203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 panose="02020603050405020304"/>
                <a:cs typeface="Times New Roman" panose="020206030504050203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/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 panose="02020603050405020304"/>
                <a:cs typeface="Times New Roman" panose="020206030504050203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 panose="02020603050405020304"/>
                <a:cs typeface="Times New Roman" panose="02020603050405020304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object 4"/>
          <p:cNvGrpSpPr/>
          <p:nvPr/>
        </p:nvGrpSpPr>
        <p:grpSpPr>
          <a:xfrm>
            <a:off x="508634" y="791794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7"/>
          <p:cNvSpPr txBox="1"/>
          <p:nvPr/>
        </p:nvSpPr>
        <p:spPr>
          <a:xfrm>
            <a:off x="762000" y="1159510"/>
            <a:ext cx="10674985" cy="974090"/>
          </a:xfrm>
          <a:prstGeom prst="rect">
            <a:avLst/>
          </a:prstGeom>
          <a:solidFill>
            <a:schemeClr val="accent5">
              <a:lumMod val="60000"/>
              <a:lumOff val="40000"/>
              <a:alpha val="54000"/>
            </a:schemeClr>
          </a:solidFill>
        </p:spPr>
        <p:txBody>
          <a:bodyPr vert="horz" wrap="square" lIns="0" tIns="3937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lang="ru-RU" sz="2000" dirty="0" smtClean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ДПП ПК «Формирование научного мышления и познавательной активности                                                  средствами учебных предметов естественно-научной направленности в начальной школе»</a:t>
            </a:r>
            <a:endParaRPr sz="2000" dirty="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76395" y="5067935"/>
            <a:ext cx="4937125" cy="7969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/>
            <a:r>
              <a:rPr lang="ru-RU" sz="2400" b="0" i="0" dirty="0" smtClean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Гудзоватая Ирина Витальевна</a:t>
            </a:r>
            <a:endParaRPr lang="ru-RU" sz="2400" b="0" i="0" dirty="0" smtClean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ru-RU" sz="2400" b="0" i="0" dirty="0" smtClean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МОБУ СОШ №5 ЛМО</a:t>
            </a:r>
            <a:r>
              <a:rPr lang="ru-RU" sz="2400" b="1" i="0" dirty="0" smtClean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ru-RU" sz="2400" b="0" i="0" dirty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696595" y="2393950"/>
            <a:ext cx="10727690" cy="21386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8" indent="0" algn="ctr">
              <a:buFont typeface="+mj-lt"/>
              <a:buNone/>
            </a:pPr>
            <a:r>
              <a:rPr lang="ru-RU" sz="4400" b="1" i="1" dirty="0" smtClean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Организация учебного исследования на уроках русского языка в 4 классе</a:t>
            </a:r>
            <a:endParaRPr lang="ru-RU" sz="4400" b="1" i="1" dirty="0" smtClean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8" indent="0" algn="ctr">
              <a:buFont typeface="+mj-lt"/>
              <a:buNone/>
            </a:pPr>
            <a:endParaRPr lang="ru-RU" altLang="en-US" sz="4400" b="1" i="0" dirty="0" smtClean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4905375" y="6023610"/>
            <a:ext cx="4433570" cy="5022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ru-RU" b="0" i="0" dirty="0" smtClean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15 мая 2026 года, г. Владивосток</a:t>
            </a:r>
            <a:endParaRPr lang="ru-RU" altLang="en-US" b="0" i="0" dirty="0" smtClean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4532630"/>
            <a:ext cx="1696085" cy="16960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1870" y="317500"/>
            <a:ext cx="8541385" cy="1193800"/>
          </a:xfrm>
        </p:spPr>
        <p:txBody>
          <a:bodyPr wrap="square">
            <a:noAutofit/>
          </a:bodyPr>
          <a:lstStyle/>
          <a:p>
            <a:pPr algn="ctr"/>
            <a:r>
              <a:rPr lang="en-US" altLang="en-US" sz="3600" b="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С</a:t>
            </a:r>
            <a:r>
              <a:rPr lang="en-US" altLang="en-US" sz="3600" b="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тоит один раз разобраться с этими «страшными» окончаниями глаголов</a:t>
            </a:r>
            <a:endParaRPr lang="ru-RU" sz="36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1155" y="1475740"/>
            <a:ext cx="11520170" cy="4991735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lstStyle/>
          <a:p>
            <a:pPr algn="l"/>
            <a:r>
              <a:rPr lang="en-US" altLang="en-US" dirty="0">
                <a:solidFill>
                  <a:srgbClr val="0F1115"/>
                </a:solidFill>
                <a:effectLst/>
                <a:latin typeface="quote-cjk-patch"/>
                <a:sym typeface="+mn-ea"/>
              </a:rPr>
              <a:t> </a:t>
            </a:r>
            <a:r>
              <a:rPr lang="ru-RU" altLang="en-US" sz="280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«</a:t>
            </a:r>
            <a:r>
              <a:rPr lang="en-US" altLang="en-US" sz="280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О том, что учёба в школе приносит им удовольствие,</a:t>
            </a:r>
            <a:endParaRPr lang="en-US" altLang="en-US" sz="2800" dirty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en-US" sz="280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 сказали 43% младшеклассников (1–</a:t>
            </a:r>
            <a:r>
              <a:rPr lang="ru-RU" altLang="en-US" sz="280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280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4 классы)</a:t>
            </a:r>
            <a:r>
              <a:rPr lang="ru-RU" altLang="en-US" sz="280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»</a:t>
            </a:r>
            <a:r>
              <a:rPr lang="en-US" altLang="en-US" sz="280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. </a:t>
            </a:r>
            <a:endParaRPr lang="en-US" altLang="en-US" sz="2800" i="0" dirty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endParaRPr lang="ru-RU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lvl="8" indent="0" algn="l">
              <a:buFont typeface="+mj-lt"/>
              <a:buNone/>
            </a:pPr>
            <a:r>
              <a:rPr lang="ru-RU" altLang="en-US" sz="2800" b="1" i="1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Получим:</a:t>
            </a:r>
            <a:r>
              <a:rPr lang="ru-RU" altLang="en-US" sz="2800" i="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 памятку а</a:t>
            </a:r>
            <a:r>
              <a:rPr lang="en-US" altLang="en-US" sz="2800" i="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лгоритм</a:t>
            </a:r>
            <a:r>
              <a:rPr lang="ru-RU" altLang="en-US" sz="2800" i="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а</a:t>
            </a:r>
            <a:endParaRPr lang="ru-RU" altLang="en-US" sz="2800" i="0" dirty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lvl="8" indent="0" algn="l">
              <a:buFont typeface="+mj-lt"/>
              <a:buNone/>
            </a:pPr>
            <a:r>
              <a:rPr lang="en-US" altLang="en-US" sz="2800" i="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действий</a:t>
            </a:r>
            <a:r>
              <a:rPr lang="ru-RU" altLang="en-US" sz="2800" i="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800" i="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определ</a:t>
            </a:r>
            <a:r>
              <a:rPr lang="ru-RU" altLang="en-US" sz="2800" i="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ения</a:t>
            </a:r>
            <a:r>
              <a:rPr lang="en-US" altLang="en-US" sz="2800" i="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altLang="en-US" sz="2800" i="0" dirty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lvl="8" indent="0" algn="l">
              <a:buFont typeface="+mj-lt"/>
              <a:buNone/>
            </a:pPr>
            <a:r>
              <a:rPr lang="en-US" altLang="en-US" sz="2800" i="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спряжени</a:t>
            </a:r>
            <a:r>
              <a:rPr lang="ru-RU" altLang="en-US" sz="2800" i="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я</a:t>
            </a:r>
            <a:r>
              <a:rPr lang="en-US" altLang="en-US" sz="2800" i="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 по ударному </a:t>
            </a:r>
            <a:r>
              <a:rPr lang="ru-RU" altLang="en-US" sz="2800" i="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и </a:t>
            </a:r>
            <a:endParaRPr lang="ru-RU" altLang="en-US" sz="2800" i="0" dirty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lvl="8" indent="0" algn="l">
              <a:buFont typeface="+mj-lt"/>
              <a:buNone/>
            </a:pPr>
            <a:r>
              <a:rPr lang="ru-RU" altLang="en-US" sz="2800" i="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безударному личному</a:t>
            </a:r>
            <a:endParaRPr lang="ru-RU" altLang="en-US" sz="2800" i="0" dirty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lvl="8" indent="0" algn="l">
              <a:buFont typeface="+mj-lt"/>
              <a:buNone/>
            </a:pPr>
            <a:r>
              <a:rPr lang="ru-RU" altLang="en-US" sz="2800" i="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800" i="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окончанию</a:t>
            </a:r>
            <a:r>
              <a:rPr lang="ru-RU" altLang="en-US" sz="2800" i="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 глаголов.</a:t>
            </a:r>
            <a:endParaRPr lang="en-US" altLang="en-US" sz="2800" i="0" dirty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lvl="8" indent="0" algn="l">
              <a:buFont typeface="+mj-lt"/>
              <a:buNone/>
            </a:pPr>
            <a:endParaRPr lang="en-US" altLang="en-US" sz="2800" i="0" dirty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l">
              <a:buFont typeface="+mj-lt"/>
              <a:buNone/>
            </a:pPr>
            <a:endParaRPr lang="en-US" altLang="en-US" sz="2800" i="0" dirty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Изображение 3" descr="istockphoto-1256796296-612x6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8715" y="2391410"/>
            <a:ext cx="6860540" cy="40341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00" y="76200"/>
            <a:ext cx="7192010" cy="933450"/>
          </a:xfrm>
        </p:spPr>
        <p:txBody>
          <a:bodyPr wrap="square">
            <a:noAutofit/>
          </a:bodyPr>
          <a:lstStyle/>
          <a:p>
            <a:r>
              <a:rPr lang="ru-RU" sz="3600"/>
              <a:t>Описание работы</a:t>
            </a:r>
            <a:endParaRPr lang="ru-RU" sz="3600"/>
          </a:p>
        </p:txBody>
      </p:sp>
      <p:sp>
        <p:nvSpPr>
          <p:cNvPr id="3" name="Прямоугольник 2"/>
          <p:cNvSpPr/>
          <p:nvPr/>
        </p:nvSpPr>
        <p:spPr>
          <a:xfrm>
            <a:off x="328295" y="725805"/>
            <a:ext cx="11535410" cy="5804535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2400" b="1" i="1" dirty="0" smtClean="0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Возрастная категория</a:t>
            </a:r>
            <a:r>
              <a:rPr lang="ru-RU" sz="2400" b="1" i="0" dirty="0" smtClean="0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:</a:t>
            </a:r>
            <a:r>
              <a:rPr lang="ru-RU" sz="2400" b="0" i="0" dirty="0" smtClean="0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 учащиеся 4 класса (10 - 11 лет) общеобразовательной школы </a:t>
            </a:r>
            <a:endParaRPr lang="ru-RU" sz="2400" b="0" i="0" dirty="0" smtClean="0">
              <a:solidFill>
                <a:schemeClr val="tx1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00000"/>
              </a:lnSpc>
            </a:pPr>
            <a:endParaRPr lang="ru-RU" sz="2400" b="0" i="0" dirty="0" smtClean="0">
              <a:solidFill>
                <a:schemeClr val="tx1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00000"/>
              </a:lnSpc>
            </a:pPr>
            <a:r>
              <a:rPr lang="ru-RU" sz="2400" b="1" i="1" dirty="0" smtClean="0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Цель</a:t>
            </a:r>
            <a:r>
              <a:rPr lang="ru-RU" sz="2400" b="1" i="0" dirty="0" smtClean="0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:</a:t>
            </a:r>
            <a:r>
              <a:rPr lang="ru-RU" sz="2400" b="0" i="0" dirty="0" smtClean="0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 создать проблемную ситуацию для формирования у учащихся навыков (постановка гипотез, сравнение, анализ информации) через учебное исследование по теме «Спряжение глагола».</a:t>
            </a:r>
            <a:endParaRPr lang="ru-RU" sz="2400" b="0" i="0" dirty="0" smtClean="0">
              <a:solidFill>
                <a:schemeClr val="tx1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00000"/>
              </a:lnSpc>
            </a:pPr>
            <a:endParaRPr lang="ru-RU" sz="2400" b="0" i="0" dirty="0" smtClean="0">
              <a:solidFill>
                <a:schemeClr val="tx1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lnSpc>
                <a:spcPct val="100000"/>
              </a:lnSpc>
            </a:pPr>
            <a:r>
              <a:rPr lang="ru-RU" sz="2400" b="1" i="1" dirty="0" smtClean="0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Тема учебного исследования</a:t>
            </a:r>
            <a:r>
              <a:rPr lang="ru-RU" sz="2400" b="1" i="0" dirty="0" smtClean="0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:</a:t>
            </a:r>
            <a:r>
              <a:rPr lang="ru-RU" sz="2400" b="0" i="0" dirty="0" smtClean="0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 «Сравнительный анализ безударных и ударных личных окончаний глаголов, влияние ударения на определение спряжения глагола».</a:t>
            </a:r>
            <a:endParaRPr lang="ru-RU" sz="2400" b="0" i="0" dirty="0" smtClean="0">
              <a:solidFill>
                <a:schemeClr val="tx1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ru-RU" sz="2400" b="0" i="0" dirty="0" smtClean="0">
              <a:solidFill>
                <a:schemeClr val="tx1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2400" b="1" i="1" dirty="0" smtClean="0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Длительность</a:t>
            </a:r>
            <a:r>
              <a:rPr lang="ru-RU" sz="2400" b="1" i="0" dirty="0" smtClean="0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:</a:t>
            </a:r>
            <a:r>
              <a:rPr lang="ru-RU" sz="2400" b="0" i="0" dirty="0" smtClean="0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 урок</a:t>
            </a:r>
            <a:endParaRPr lang="ru-RU" sz="2400" b="0" i="0" dirty="0" smtClean="0">
              <a:solidFill>
                <a:schemeClr val="tx1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ru-RU" sz="2400" b="0" i="0" dirty="0" smtClean="0">
              <a:solidFill>
                <a:schemeClr val="tx1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2400" b="1" i="1" dirty="0" smtClean="0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Форма</a:t>
            </a:r>
            <a:r>
              <a:rPr lang="ru-RU" sz="2400" b="1" i="0" dirty="0" smtClean="0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:</a:t>
            </a:r>
            <a:r>
              <a:rPr lang="ru-RU" sz="2400" b="0" i="0" dirty="0" smtClean="0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 микро - исследование в парах</a:t>
            </a:r>
            <a:endParaRPr lang="ru-RU" sz="2400" b="0" i="0" dirty="0" smtClean="0">
              <a:solidFill>
                <a:schemeClr val="tx1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endParaRPr lang="ru-RU" sz="2400" b="0" i="0" dirty="0" smtClean="0">
              <a:solidFill>
                <a:schemeClr val="tx1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ru-RU" sz="2400" b="1" i="1" dirty="0" smtClean="0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Актуальность</a:t>
            </a:r>
            <a:r>
              <a:rPr lang="ru-RU" sz="2400" b="1" i="0" dirty="0" smtClean="0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: </a:t>
            </a:r>
            <a:r>
              <a:rPr lang="ru-RU" sz="2400" i="0" dirty="0" smtClean="0">
                <a:solidFill>
                  <a:schemeClr val="tx1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понимание системы спряжения глаголов способствует успешному освоению школьной программы по русскому языку и развитию речевой культуры</a:t>
            </a:r>
            <a:r>
              <a:rPr lang="en-US" altLang="en-US" i="0" dirty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altLang="en-US" i="0" dirty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98695" y="125730"/>
            <a:ext cx="7274560" cy="935990"/>
          </a:xfrm>
        </p:spPr>
        <p:txBody>
          <a:bodyPr wrap="square">
            <a:noAutofit/>
          </a:bodyPr>
          <a:p>
            <a:r>
              <a:rPr lang="ru-RU" altLang="en-US" sz="3600"/>
              <a:t>Описание методики</a:t>
            </a:r>
            <a:endParaRPr lang="ru-RU" altLang="en-US" sz="3600"/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idx="1"/>
          </p:nvPr>
        </p:nvSpPr>
        <p:spPr>
          <a:xfrm>
            <a:off x="377825" y="814705"/>
            <a:ext cx="11424285" cy="5639435"/>
          </a:xfr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r>
              <a:rPr lang="ru-RU" altLang="en-US"/>
              <a:t>\</a:t>
            </a:r>
            <a:endParaRPr lang="ru-RU" altLang="en-US"/>
          </a:p>
        </p:txBody>
      </p:sp>
      <p:sp>
        <p:nvSpPr>
          <p:cNvPr id="6" name="Блок-схема: процесс  5"/>
          <p:cNvSpPr/>
          <p:nvPr/>
        </p:nvSpPr>
        <p:spPr>
          <a:xfrm>
            <a:off x="1946275" y="1320165"/>
            <a:ext cx="3152140" cy="554355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en-US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Приёмы и техники</a:t>
            </a:r>
            <a:endParaRPr lang="en-US" altLang="en-US" sz="28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584200" y="3004185"/>
            <a:ext cx="2012315" cy="593090"/>
          </a:xfrm>
          <a:prstGeom prst="flowChartAlternateProcess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en-US" sz="2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Удивление</a:t>
            </a:r>
            <a:endParaRPr lang="en-US" altLang="en-US" sz="24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4284345" y="2996565"/>
            <a:ext cx="1946910" cy="617855"/>
          </a:xfrm>
          <a:prstGeom prst="flowChartAlternateProcess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en-US" sz="2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Кластер</a:t>
            </a:r>
            <a:endParaRPr lang="en-US" altLang="en-US" sz="24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2209800" y="4495800"/>
            <a:ext cx="2517140" cy="701675"/>
          </a:xfrm>
          <a:prstGeom prst="flowChartAlternateProcess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en-US" sz="2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Мозговой штурм</a:t>
            </a:r>
            <a:endParaRPr lang="en-US" altLang="en-US" sz="24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cxnSp>
        <p:nvCxnSpPr>
          <p:cNvPr id="10" name="Прямая со стрелкой 9"/>
          <p:cNvCxnSpPr>
            <a:endCxn id="7" idx="0"/>
          </p:cNvCxnSpPr>
          <p:nvPr/>
        </p:nvCxnSpPr>
        <p:spPr>
          <a:xfrm flipH="1">
            <a:off x="1590675" y="1900555"/>
            <a:ext cx="1122045" cy="110363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8" idx="0"/>
          </p:cNvCxnSpPr>
          <p:nvPr/>
        </p:nvCxnSpPr>
        <p:spPr>
          <a:xfrm>
            <a:off x="4284345" y="1905000"/>
            <a:ext cx="973455" cy="10915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Прямая со стрелкой 2"/>
          <p:cNvCxnSpPr/>
          <p:nvPr/>
        </p:nvCxnSpPr>
        <p:spPr>
          <a:xfrm flipH="1">
            <a:off x="3429000" y="1900555"/>
            <a:ext cx="22860" cy="25450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" name="Текстовое поле 1"/>
          <p:cNvSpPr txBox="1"/>
          <p:nvPr/>
        </p:nvSpPr>
        <p:spPr>
          <a:xfrm>
            <a:off x="6976745" y="1964690"/>
            <a:ext cx="4072255" cy="3013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ru-RU" altLang="en-US"/>
          </a:p>
        </p:txBody>
      </p:sp>
      <p:pic>
        <p:nvPicPr>
          <p:cNvPr id="14" name="Изображение 13" descr="IMG_20260512_1117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73800" y="2038350"/>
            <a:ext cx="5458460" cy="43357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95190" y="125730"/>
            <a:ext cx="6774180" cy="969010"/>
          </a:xfrm>
        </p:spPr>
        <p:txBody>
          <a:bodyPr wrap="square">
            <a:noAutofit/>
          </a:bodyPr>
          <a:lstStyle/>
          <a:p>
            <a:r>
              <a:rPr lang="ru-RU" sz="3600"/>
              <a:t>Формы организации</a:t>
            </a:r>
            <a:endParaRPr lang="ru-RU" sz="3600"/>
          </a:p>
        </p:txBody>
      </p:sp>
      <p:sp>
        <p:nvSpPr>
          <p:cNvPr id="3" name="Прямоугольник 2"/>
          <p:cNvSpPr/>
          <p:nvPr/>
        </p:nvSpPr>
        <p:spPr>
          <a:xfrm>
            <a:off x="423545" y="838200"/>
            <a:ext cx="11363325" cy="5575300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lstStyle/>
          <a:p>
            <a:pPr algn="l"/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indent="0" algn="l">
              <a:buFont typeface="Arial" panose="020B0604020202020204" pitchFamily="34" charset="0"/>
              <a:buNone/>
            </a:pPr>
            <a:r>
              <a:rPr lang="ru-RU" sz="2400" b="1" i="0" dirty="0" smtClean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sz="3200" b="1" i="0" dirty="0" smtClean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Формы работы на этапах исследования:</a:t>
            </a:r>
            <a:endParaRPr lang="ru-RU" sz="3200" b="0" i="0" dirty="0" smtClean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3200" b="0" i="1" dirty="0" smtClean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Постановка проблемы: </a:t>
            </a:r>
            <a:r>
              <a:rPr lang="ru-RU" sz="3200" b="0" dirty="0" smtClean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фронтальный мозговой штурм</a:t>
            </a:r>
            <a:r>
              <a:rPr lang="ru-RU" sz="3200" b="0" i="1" dirty="0" smtClean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ru-RU" sz="3200" b="0" i="1" dirty="0" smtClean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3200" b="0" i="1" dirty="0" smtClean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Выдвижение гипотез:</a:t>
            </a:r>
            <a:r>
              <a:rPr lang="ru-RU" sz="3200" b="0" i="0" dirty="0" smtClean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 работа в парах.</a:t>
            </a:r>
            <a:endParaRPr lang="ru-RU" sz="3200" b="0" i="0" dirty="0" smtClean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3200" b="0" i="1" dirty="0" smtClean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Сбор и анализ данных: </a:t>
            </a:r>
            <a:r>
              <a:rPr lang="ru-RU" sz="3200" b="0" dirty="0" smtClean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самостоятельная работа, обмен результатами с партнёром.</a:t>
            </a:r>
            <a:endParaRPr lang="ru-RU" sz="3200" b="0" dirty="0" smtClean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3200" b="0" i="1" dirty="0" smtClean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Представление результата:</a:t>
            </a:r>
            <a:r>
              <a:rPr lang="ru-RU" sz="3200" b="0" i="0" dirty="0" smtClean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 формат «</a:t>
            </a:r>
            <a:r>
              <a:rPr lang="ru-RU" sz="3200" b="0" i="0" dirty="0" err="1" smtClean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Бумажный постер</a:t>
            </a:r>
            <a:r>
              <a:rPr lang="ru-RU" sz="3200" b="0" i="0" dirty="0" smtClean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».</a:t>
            </a:r>
            <a:endParaRPr lang="ru-RU" sz="3200" b="0" i="0" dirty="0" smtClean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lvl="1" indent="0" algn="l">
              <a:buFont typeface="Arial" panose="020B0604020202020204" pitchFamily="34" charset="0"/>
              <a:buNone/>
            </a:pPr>
            <a:endParaRPr lang="ru-RU" sz="3200" b="0" i="0" dirty="0" smtClean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l">
              <a:buFont typeface="Arial" panose="020B0604020202020204" pitchFamily="34" charset="0"/>
              <a:buNone/>
            </a:pPr>
            <a:r>
              <a:rPr lang="ru-RU" sz="3200" b="1" i="0" dirty="0" smtClean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  Инструменты :</a:t>
            </a:r>
            <a:endParaRPr lang="ru-RU" sz="3200" b="0" i="0" dirty="0" smtClean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3200" b="0" i="1" dirty="0" smtClean="0">
                <a:solidFill>
                  <a:srgbClr val="0F1115"/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Карточка  исследования.</a:t>
            </a:r>
            <a:endParaRPr lang="ru-RU" sz="3200" b="0" i="0" dirty="0" smtClean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lvl="1" indent="0" algn="l">
              <a:buFont typeface="Arial" panose="020B0604020202020204" pitchFamily="34" charset="0"/>
              <a:buNone/>
            </a:pPr>
            <a:endParaRPr lang="ru-RU" sz="3200" b="0" i="0" dirty="0">
              <a:solidFill>
                <a:srgbClr val="0F1115"/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810" y="191135"/>
            <a:ext cx="11376025" cy="6416040"/>
          </a:xfr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 algn="ctr"/>
            <a:r>
              <a:rPr lang="ru-RU" sz="3600">
                <a:sym typeface="+mn-ea"/>
              </a:rPr>
              <a:t>                             Результаты использования приёма</a:t>
            </a:r>
            <a:br>
              <a:rPr lang="ru-RU" sz="3600">
                <a:sym typeface="+mn-ea"/>
              </a:rPr>
            </a:br>
            <a:br>
              <a:rPr lang="ru-RU" sz="3600">
                <a:sym typeface="+mn-ea"/>
              </a:rPr>
            </a:br>
            <a:br>
              <a:rPr lang="ru-RU" sz="3600">
                <a:sym typeface="+mn-ea"/>
              </a:rPr>
            </a:br>
            <a:br>
              <a:rPr lang="ru-RU" sz="3600">
                <a:sym typeface="+mn-ea"/>
              </a:rPr>
            </a:br>
            <a:br>
              <a:rPr lang="ru-RU" sz="3600">
                <a:sym typeface="+mn-ea"/>
              </a:rPr>
            </a:br>
            <a:br>
              <a:rPr lang="ru-RU" sz="3600">
                <a:sym typeface="+mn-ea"/>
              </a:rPr>
            </a:br>
            <a:br>
              <a:rPr lang="ru-RU" sz="3600">
                <a:sym typeface="+mn-ea"/>
              </a:rPr>
            </a:br>
            <a:br>
              <a:rPr lang="ru-RU" sz="3600">
                <a:sym typeface="+mn-ea"/>
              </a:rPr>
            </a:br>
            <a:br>
              <a:rPr lang="ru-RU" sz="3600">
                <a:sym typeface="+mn-ea"/>
              </a:rPr>
            </a:br>
            <a:r>
              <a:rPr lang="ru-RU" altLang="ru-RU" i="1" dirty="0" smtClean="0">
                <a:ln>
                  <a:noFill/>
                </a:ln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Использование данной методики позволяет сместить акцент с трансляции </a:t>
            </a:r>
            <a:br>
              <a:rPr lang="ru-RU" altLang="ru-RU" i="1" dirty="0" smtClean="0">
                <a:ln>
                  <a:noFill/>
                </a:ln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</a:br>
            <a:r>
              <a:rPr lang="ru-RU" altLang="ru-RU" i="1" dirty="0" smtClean="0">
                <a:ln>
                  <a:noFill/>
                </a:ln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знаний на их самостоятельное "открытие" учеником, что соответствует требованиям обновлённых ФГОС».</a:t>
            </a:r>
            <a:endParaRPr lang="ru-RU" altLang="en-US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graphicFrame>
        <p:nvGraphicFramePr>
          <p:cNvPr id="4" name="Таблица 3"/>
          <p:cNvGraphicFramePr/>
          <p:nvPr>
            <p:custDataLst>
              <p:tags r:id="rId1"/>
            </p:custDataLst>
          </p:nvPr>
        </p:nvGraphicFramePr>
        <p:xfrm>
          <a:off x="1524000" y="1066800"/>
          <a:ext cx="8915400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2785"/>
                <a:gridCol w="4412615"/>
              </a:tblGrid>
              <a:tr h="13716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Для ученика </a:t>
                      </a:r>
                      <a:endParaRPr lang="ru-RU" altLang="en-US" sz="2800">
                        <a:solidFill>
                          <a:schemeClr val="tx1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(метапредметные)</a:t>
                      </a:r>
                      <a:endParaRPr lang="ru-RU" altLang="en-US" sz="2800">
                        <a:solidFill>
                          <a:schemeClr val="tx1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tx1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ru-RU" altLang="en-US" sz="2800">
                          <a:solidFill>
                            <a:schemeClr val="tx1"/>
                          </a:solidFill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Для педагога (профессиональные)</a:t>
                      </a:r>
                      <a:endParaRPr lang="ru-RU" altLang="en-US" sz="2800">
                        <a:solidFill>
                          <a:schemeClr val="tx1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algn="ctr">
                        <a:buNone/>
                      </a:pPr>
                      <a:endParaRPr lang="ru-RU" altLang="en-US" sz="2800">
                        <a:solidFill>
                          <a:schemeClr val="tx1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1887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ru-RU" altLang="en-US" sz="240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научились выдвигать минимум</a:t>
                      </a:r>
                      <a:endParaRPr lang="ru-RU" altLang="en-US" sz="2400">
                        <a:latin typeface="Times New Roman" panose="02020603050405020304" charset="0"/>
                        <a:cs typeface="Times New Roman" panose="02020603050405020304" charset="0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ru-RU" altLang="en-US" sz="240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 2 гипотезы</a:t>
                      </a:r>
                      <a:endParaRPr lang="ru-RU" altLang="en-US" sz="24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algn="ctr">
                        <a:buNone/>
                      </a:pPr>
                      <a:endParaRPr lang="ru-RU" altLang="en-US" sz="24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ru-RU" altLang="en-US" sz="2400">
                          <a:latin typeface="Times New Roman" panose="02020603050405020304" charset="0"/>
                          <a:cs typeface="Times New Roman" panose="02020603050405020304" charset="0"/>
                        </a:rPr>
                        <a:t>повысился  интерес к исследовательской деятельности </a:t>
                      </a:r>
                      <a:endParaRPr lang="ru-RU" altLang="en-US" sz="24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1715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ru-RU" altLang="en-US" sz="240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освоили способ фиксации данных в виде схемы, постера</a:t>
                      </a:r>
                      <a:endParaRPr lang="ru-RU" altLang="en-US" sz="24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algn="ctr">
                        <a:buNone/>
                      </a:pPr>
                      <a:endParaRPr lang="ru-RU" altLang="en-US" sz="24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ru-RU" sz="2400" dirty="0">
                          <a:effectLst/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разработаны критерии оценки исследования</a:t>
                      </a:r>
                      <a:endParaRPr lang="ru-RU" altLang="en-US" sz="24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702*295"/>
  <p:tag name="TABLE_ENDDRAG_RECT" val="90*84*702*29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2084</Words>
  <Application>WPS Presentation</Application>
  <PresentationFormat>Произвольный</PresentationFormat>
  <Paragraphs>82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SimSun</vt:lpstr>
      <vt:lpstr>Wingdings</vt:lpstr>
      <vt:lpstr>Times New Roman</vt:lpstr>
      <vt:lpstr>Times New Roman</vt:lpstr>
      <vt:lpstr>quote-cjk-patch</vt:lpstr>
      <vt:lpstr>Segoe Print</vt:lpstr>
      <vt:lpstr>Microsoft YaHei</vt:lpstr>
      <vt:lpstr>Arial Unicode MS</vt:lpstr>
      <vt:lpstr>Calibri</vt:lpstr>
      <vt:lpstr>Office Theme</vt:lpstr>
      <vt:lpstr>PowerPoint 演示文稿</vt:lpstr>
      <vt:lpstr>Стоит один раз разобраться с этими «страшными» окончаниями глаголов</vt:lpstr>
      <vt:lpstr>Описание работы</vt:lpstr>
      <vt:lpstr>Описание методики</vt:lpstr>
      <vt:lpstr>Формы организации</vt:lpstr>
      <vt:lpstr>                             Результаты использования приёма         Использование данной методики позволяет сместить акцент с трансляции  знаний на их самостоятельное "открытие" учеником, что соответствует требованиям обновлённых ФГОС».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Школа № 5</cp:lastModifiedBy>
  <cp:revision>87</cp:revision>
  <dcterms:created xsi:type="dcterms:W3CDTF">2026-05-04T05:37:00Z</dcterms:created>
  <dcterms:modified xsi:type="dcterms:W3CDTF">2026-05-12T05:07:20Z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2025-12-11T14:00:00Z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2026-05-13T14:00:00Z</vt:filetime>
  </property>
  <property fmtid="{D5CDD505-2E9C-101B-9397-08002B2CF9AE}" pid="5" name="Producer">
    <vt:lpwstr>3-Heights(TM) PDF Security Shell 4.8.25.2 (http://www.pdf-tools.com)</vt:lpwstr>
  </property>
  <property fmtid="{D5CDD505-2E9C-101B-9397-08002B2CF9AE}" pid="6" name="ICV">
    <vt:lpwstr>BC4A79D87F35456AA9D0D3858DD52E94_12</vt:lpwstr>
  </property>
  <property fmtid="{D5CDD505-2E9C-101B-9397-08002B2CF9AE}" pid="7" name="KSOProductBuildVer">
    <vt:lpwstr>1049-12.1.0.25862</vt:lpwstr>
  </property>
</Properties>
</file>