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20" y="-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49C9E-CF16-4E7B-9018-4A6054245B3B}" type="datetimeFigureOut">
              <a:rPr lang="ru-RU" smtClean="0"/>
              <a:t>17.05.2026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AF3AF-35DC-4220-BFFE-94CB559D3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8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AF3AF-35DC-4220-BFFE-94CB559D390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88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3171" y="365759"/>
            <a:ext cx="11418828" cy="649223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11275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450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533399" y="981024"/>
            <a:ext cx="11125201" cy="5759450"/>
            <a:chOff x="371411" y="981024"/>
            <a:chExt cx="11309350" cy="5759450"/>
          </a:xfrm>
        </p:grpSpPr>
        <p:sp>
          <p:nvSpPr>
            <p:cNvPr id="5" name="object 5"/>
            <p:cNvSpPr/>
            <p:nvPr/>
          </p:nvSpPr>
          <p:spPr>
            <a:xfrm>
              <a:off x="10140188" y="1475994"/>
              <a:ext cx="591820" cy="512445"/>
            </a:xfrm>
            <a:custGeom>
              <a:avLst/>
              <a:gdLst/>
              <a:ahLst/>
              <a:cxnLst/>
              <a:rect l="l" t="t" r="r" b="b"/>
              <a:pathLst>
                <a:path w="591820" h="512444">
                  <a:moveTo>
                    <a:pt x="418845" y="0"/>
                  </a:moveTo>
                  <a:lnTo>
                    <a:pt x="172211" y="0"/>
                  </a:lnTo>
                  <a:lnTo>
                    <a:pt x="172211" y="49148"/>
                  </a:lnTo>
                  <a:lnTo>
                    <a:pt x="418845" y="49148"/>
                  </a:lnTo>
                  <a:lnTo>
                    <a:pt x="418845" y="0"/>
                  </a:lnTo>
                  <a:close/>
                </a:path>
                <a:path w="591820" h="512444">
                  <a:moveTo>
                    <a:pt x="98551" y="342010"/>
                  </a:moveTo>
                  <a:lnTo>
                    <a:pt x="49021" y="342010"/>
                  </a:lnTo>
                  <a:lnTo>
                    <a:pt x="49021" y="455167"/>
                  </a:lnTo>
                  <a:lnTo>
                    <a:pt x="52992" y="474458"/>
                  </a:lnTo>
                  <a:lnTo>
                    <a:pt x="63738" y="492998"/>
                  </a:lnTo>
                  <a:lnTo>
                    <a:pt x="79507" y="506942"/>
                  </a:lnTo>
                  <a:lnTo>
                    <a:pt x="98551" y="512444"/>
                  </a:lnTo>
                  <a:lnTo>
                    <a:pt x="493267" y="512444"/>
                  </a:lnTo>
                  <a:lnTo>
                    <a:pt x="512212" y="506942"/>
                  </a:lnTo>
                  <a:lnTo>
                    <a:pt x="527764" y="492998"/>
                  </a:lnTo>
                  <a:lnTo>
                    <a:pt x="538291" y="474458"/>
                  </a:lnTo>
                  <a:lnTo>
                    <a:pt x="540378" y="464057"/>
                  </a:lnTo>
                  <a:lnTo>
                    <a:pt x="98551" y="464057"/>
                  </a:lnTo>
                  <a:lnTo>
                    <a:pt x="98551" y="342010"/>
                  </a:lnTo>
                  <a:close/>
                </a:path>
                <a:path w="591820" h="512444">
                  <a:moveTo>
                    <a:pt x="542162" y="342010"/>
                  </a:moveTo>
                  <a:lnTo>
                    <a:pt x="493267" y="342010"/>
                  </a:lnTo>
                  <a:lnTo>
                    <a:pt x="493267" y="464057"/>
                  </a:lnTo>
                  <a:lnTo>
                    <a:pt x="540378" y="464057"/>
                  </a:lnTo>
                  <a:lnTo>
                    <a:pt x="542162" y="455167"/>
                  </a:lnTo>
                  <a:lnTo>
                    <a:pt x="542162" y="342010"/>
                  </a:lnTo>
                  <a:close/>
                </a:path>
                <a:path w="591820" h="512444">
                  <a:moveTo>
                    <a:pt x="221868" y="317500"/>
                  </a:moveTo>
                  <a:lnTo>
                    <a:pt x="172211" y="317500"/>
                  </a:lnTo>
                  <a:lnTo>
                    <a:pt x="172211" y="365886"/>
                  </a:lnTo>
                  <a:lnTo>
                    <a:pt x="221868" y="365886"/>
                  </a:lnTo>
                  <a:lnTo>
                    <a:pt x="221868" y="317500"/>
                  </a:lnTo>
                  <a:close/>
                </a:path>
                <a:path w="591820" h="512444">
                  <a:moveTo>
                    <a:pt x="418845" y="317500"/>
                  </a:moveTo>
                  <a:lnTo>
                    <a:pt x="369950" y="317500"/>
                  </a:lnTo>
                  <a:lnTo>
                    <a:pt x="369950" y="365886"/>
                  </a:lnTo>
                  <a:lnTo>
                    <a:pt x="418845" y="365886"/>
                  </a:lnTo>
                  <a:lnTo>
                    <a:pt x="418845" y="317500"/>
                  </a:lnTo>
                  <a:close/>
                </a:path>
                <a:path w="591820" h="512444">
                  <a:moveTo>
                    <a:pt x="591819" y="97535"/>
                  </a:moveTo>
                  <a:lnTo>
                    <a:pt x="0" y="97535"/>
                  </a:lnTo>
                  <a:lnTo>
                    <a:pt x="0" y="256158"/>
                  </a:lnTo>
                  <a:lnTo>
                    <a:pt x="3873" y="277262"/>
                  </a:lnTo>
                  <a:lnTo>
                    <a:pt x="14414" y="297068"/>
                  </a:lnTo>
                  <a:lnTo>
                    <a:pt x="30003" y="311755"/>
                  </a:lnTo>
                  <a:lnTo>
                    <a:pt x="49021" y="317500"/>
                  </a:lnTo>
                  <a:lnTo>
                    <a:pt x="542797" y="317500"/>
                  </a:lnTo>
                  <a:lnTo>
                    <a:pt x="577405" y="297068"/>
                  </a:lnTo>
                  <a:lnTo>
                    <a:pt x="49021" y="268477"/>
                  </a:lnTo>
                  <a:lnTo>
                    <a:pt x="49021" y="146557"/>
                  </a:lnTo>
                  <a:lnTo>
                    <a:pt x="591819" y="146557"/>
                  </a:lnTo>
                  <a:lnTo>
                    <a:pt x="591819" y="97535"/>
                  </a:lnTo>
                  <a:close/>
                </a:path>
                <a:path w="591820" h="512444">
                  <a:moveTo>
                    <a:pt x="221868" y="219455"/>
                  </a:moveTo>
                  <a:lnTo>
                    <a:pt x="172211" y="219455"/>
                  </a:lnTo>
                  <a:lnTo>
                    <a:pt x="172211" y="268477"/>
                  </a:lnTo>
                  <a:lnTo>
                    <a:pt x="221868" y="268477"/>
                  </a:lnTo>
                  <a:lnTo>
                    <a:pt x="221868" y="219455"/>
                  </a:lnTo>
                  <a:close/>
                </a:path>
                <a:path w="591820" h="512444">
                  <a:moveTo>
                    <a:pt x="418845" y="219455"/>
                  </a:moveTo>
                  <a:lnTo>
                    <a:pt x="369950" y="219455"/>
                  </a:lnTo>
                  <a:lnTo>
                    <a:pt x="369950" y="268477"/>
                  </a:lnTo>
                  <a:lnTo>
                    <a:pt x="418845" y="268477"/>
                  </a:lnTo>
                  <a:lnTo>
                    <a:pt x="418845" y="219455"/>
                  </a:lnTo>
                  <a:close/>
                </a:path>
                <a:path w="591820" h="512444">
                  <a:moveTo>
                    <a:pt x="591819" y="146557"/>
                  </a:moveTo>
                  <a:lnTo>
                    <a:pt x="542162" y="146557"/>
                  </a:lnTo>
                  <a:lnTo>
                    <a:pt x="542162" y="268477"/>
                  </a:lnTo>
                  <a:lnTo>
                    <a:pt x="589558" y="268477"/>
                  </a:lnTo>
                  <a:lnTo>
                    <a:pt x="591819" y="256158"/>
                  </a:lnTo>
                  <a:lnTo>
                    <a:pt x="591819" y="1465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6811" y="1006424"/>
              <a:ext cx="11258550" cy="5708650"/>
            </a:xfrm>
            <a:custGeom>
              <a:avLst/>
              <a:gdLst/>
              <a:ahLst/>
              <a:cxnLst/>
              <a:rect l="l" t="t" r="r" b="b"/>
              <a:pathLst>
                <a:path w="11258550" h="5708650">
                  <a:moveTo>
                    <a:pt x="0" y="5708269"/>
                  </a:moveTo>
                  <a:lnTo>
                    <a:pt x="11258423" y="5708269"/>
                  </a:lnTo>
                  <a:lnTo>
                    <a:pt x="11258423" y="0"/>
                  </a:lnTo>
                  <a:lnTo>
                    <a:pt x="0" y="0"/>
                  </a:lnTo>
                  <a:lnTo>
                    <a:pt x="0" y="5708269"/>
                  </a:lnTo>
                  <a:close/>
                </a:path>
              </a:pathLst>
            </a:custGeom>
            <a:ln w="50800">
              <a:solidFill>
                <a:srgbClr val="12818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7"/>
          <p:cNvSpPr txBox="1"/>
          <p:nvPr/>
        </p:nvSpPr>
        <p:spPr>
          <a:xfrm>
            <a:off x="685800" y="1382806"/>
            <a:ext cx="11075227" cy="316753"/>
          </a:xfrm>
          <a:prstGeom prst="rect">
            <a:avLst/>
          </a:prstGeom>
          <a:solidFill>
            <a:srgbClr val="B4C6E7">
              <a:alpha val="54116"/>
            </a:srgbClr>
          </a:solidFill>
        </p:spPr>
        <p:txBody>
          <a:bodyPr vert="horz" wrap="square" lIns="0" tIns="39370" rIns="0" bIns="0" rtlCol="0">
            <a:spAutoFit/>
          </a:bodyPr>
          <a:lstStyle/>
          <a:p>
            <a:pPr marL="1995805" marR="375920" indent="-1614170">
              <a:lnSpc>
                <a:spcPct val="100000"/>
              </a:lnSpc>
              <a:spcBef>
                <a:spcPts val="31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898236"/>
            <a:ext cx="10287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b="1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4000" b="1" dirty="0" smtClean="0">
                <a:solidFill>
                  <a:srgbClr val="0F1115"/>
                </a:solidFill>
                <a:latin typeface="quote-cjk-patch"/>
              </a:rPr>
              <a:t>Арефьева Галина Константиновна</a:t>
            </a:r>
            <a:endParaRPr lang="ru-RU" sz="4000" b="1" dirty="0">
              <a:solidFill>
                <a:srgbClr val="0F1115"/>
              </a:solidFill>
              <a:latin typeface="quote-cjk-patch"/>
            </a:endParaRPr>
          </a:p>
          <a:p>
            <a:pPr algn="l"/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Организация учебного исследования на уроках </a:t>
            </a:r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математики в </a:t>
            </a:r>
            <a:r>
              <a:rPr lang="ru-RU" sz="3600" i="1" dirty="0">
                <a:solidFill>
                  <a:srgbClr val="0F1115"/>
                </a:solidFill>
                <a:latin typeface="quote-cjk-patch"/>
              </a:rPr>
              <a:t>3</a:t>
            </a:r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lang="ru-RU" sz="3600" b="0" i="1" dirty="0" smtClean="0">
                <a:solidFill>
                  <a:srgbClr val="0F1115"/>
                </a:solidFill>
                <a:effectLst/>
                <a:latin typeface="quote-cjk-patch"/>
              </a:rPr>
              <a:t>классе. Учимся выдвигать гипотезы!</a:t>
            </a:r>
            <a:endParaRPr lang="ru-RU" sz="3600" b="0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endParaRPr lang="ru-RU" b="1" i="0" dirty="0" smtClean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ДПП ПК «Формирование научного мышления и познавательной активности средствами учебных предметов естественно-научной направленности в начальной школе»</a:t>
            </a:r>
            <a:endParaRPr lang="ru-RU" dirty="0">
              <a:solidFill>
                <a:srgbClr val="0F1115"/>
              </a:solidFill>
              <a:latin typeface="quote-cjk-patch"/>
            </a:endParaRPr>
          </a:p>
          <a:p>
            <a:pPr algn="ctr"/>
            <a:r>
              <a:rPr lang="ru-RU" b="1" i="0" dirty="0" smtClean="0">
                <a:solidFill>
                  <a:srgbClr val="0F1115"/>
                </a:solidFill>
                <a:effectLst/>
                <a:latin typeface="quote-cjk-patch"/>
              </a:rPr>
              <a:t>  15 мая 2026 года, г. Владивосток</a:t>
            </a:r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7310" y="5410200"/>
            <a:ext cx="1305793" cy="114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15400" y="5204234"/>
            <a:ext cx="1390757" cy="1390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941" y="1475993"/>
            <a:ext cx="1677453" cy="156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90600"/>
            <a:ext cx="120396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 «</a:t>
            </a:r>
            <a:r>
              <a:rPr lang="ru-RU" sz="2400" dirty="0" smtClean="0"/>
              <a:t>Ваши третьеклассники задают „почему?“ про числа? Или сразу ищут ответ в калькуляторе?»</a:t>
            </a:r>
            <a:endParaRPr lang="ru-RU" sz="2000" dirty="0" smtClean="0"/>
          </a:p>
          <a:p>
            <a:pPr algn="r"/>
            <a:r>
              <a:rPr lang="ru-RU" sz="2000" dirty="0" smtClean="0"/>
              <a:t> «8 из 10 третьеклассников скучают на уроке, если им просто дают готовые ответы. Давайте дадим им возможность самим „открыть“ математику!»</a:t>
            </a:r>
          </a:p>
          <a:p>
            <a:pPr algn="ctr"/>
            <a:r>
              <a:rPr lang="ru-RU" sz="2400" dirty="0" smtClean="0"/>
              <a:t>«Исследования показывают: дети запоминают правила математики в 3 раза лучше, когда проверяют их на практике — например, собирают „цепочку примеров“ или ищут закономерности в таблице умножения.»</a:t>
            </a:r>
          </a:p>
          <a:p>
            <a:pPr algn="r"/>
            <a:r>
              <a:rPr lang="ru-RU" sz="2000" dirty="0" smtClean="0"/>
              <a:t>«Сегодня вы получите готовую методику „3 шага к математическому открытию“ для 3 класса + чек-лист с 5 готовыми заданиями для урока. Ваши ученики будут не просто решать примеры, а делать свои маленькие математические открытия!»</a:t>
            </a:r>
          </a:p>
          <a:p>
            <a:pPr algn="ctr"/>
            <a:r>
              <a:rPr lang="ru-RU" sz="2000" dirty="0" smtClean="0"/>
              <a:t>«Вы узнаете, как за 10–15 минут превратить обычный урок в игру-исследование — с гипотезами, экспериментами и выводами.»</a:t>
            </a:r>
          </a:p>
          <a:p>
            <a:pPr marL="457200" lvl="1" algn="ctr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4" y="4724400"/>
            <a:ext cx="3048000" cy="18674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529" y="4724400"/>
            <a:ext cx="1867471" cy="1867471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0" y="1244629"/>
            <a:ext cx="7178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11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381000"/>
            <a:ext cx="8339454" cy="430887"/>
          </a:xfrm>
        </p:spPr>
        <p:txBody>
          <a:bodyPr/>
          <a:lstStyle/>
          <a:p>
            <a:r>
              <a:rPr lang="ru-RU" sz="2800" i="1" dirty="0" smtClean="0"/>
              <a:t>Краткое описание работы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122219"/>
            <a:ext cx="1087504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Для кого:</a:t>
            </a:r>
            <a:r>
              <a:rPr lang="ru-RU" dirty="0" smtClean="0"/>
              <a:t> учащиеся 3 класса (8–9 лет), общеобразовательная школа.</a:t>
            </a:r>
          </a:p>
          <a:p>
            <a:r>
              <a:rPr lang="ru-RU" b="1" dirty="0" smtClean="0"/>
              <a:t>Цель (педагогическая):</a:t>
            </a:r>
            <a:r>
              <a:rPr lang="ru-RU" dirty="0" smtClean="0"/>
              <a:t> создать условия для формирования у учащихся навыков постановки гипотез и анализа информации через учебное исследование на уроке математики. Мы хотим научить детей не просто решать примеры, а задумываться: «А почему так получается?», выдвигать свои предположения и проверять их.</a:t>
            </a:r>
          </a:p>
          <a:p>
            <a:r>
              <a:rPr lang="ru-RU" b="1" dirty="0" smtClean="0"/>
              <a:t>Что:</a:t>
            </a:r>
            <a:r>
              <a:rPr lang="ru-RU" dirty="0" smtClean="0"/>
              <a:t> тема учебного исследования — «Сравнительный анализ способов умножения двузначных чисел». Ученики исследуют, какой способ умножения (например, «в столбик», «разложение на слагаемые» или «использование круглых чисел») быстрее и удобнее в разных ситуациях.</a:t>
            </a:r>
          </a:p>
          <a:p>
            <a:r>
              <a:rPr lang="ru-RU" b="1" dirty="0" smtClean="0"/>
              <a:t>Как (сроки и формат):</a:t>
            </a:r>
            <a:endParaRPr lang="ru-RU" dirty="0" smtClean="0"/>
          </a:p>
          <a:p>
            <a:r>
              <a:rPr lang="ru-RU" b="1" dirty="0" smtClean="0"/>
              <a:t>Длительность:</a:t>
            </a:r>
            <a:r>
              <a:rPr lang="ru-RU" dirty="0" smtClean="0"/>
              <a:t> 1 урок (45 минут), разделённый на 3 этапа: выдвижение гипотез (10 мин), практическая работа в группах (25 мин), обсуждение результатов (10 мин).</a:t>
            </a:r>
          </a:p>
          <a:p>
            <a:r>
              <a:rPr lang="ru-RU" b="1" dirty="0" smtClean="0"/>
              <a:t>Форма:</a:t>
            </a:r>
            <a:r>
              <a:rPr lang="ru-RU" dirty="0" smtClean="0"/>
              <a:t> микро-исследование в группах по 3–4 человека. Каждая группа получает набор примеров для умножения и должна:</a:t>
            </a:r>
          </a:p>
          <a:p>
            <a:pPr lvl="1"/>
            <a:r>
              <a:rPr lang="ru-RU" dirty="0" smtClean="0"/>
              <a:t>Выдвинуть гипотезу о самом удобном способе умножения.</a:t>
            </a:r>
          </a:p>
          <a:p>
            <a:pPr lvl="1"/>
            <a:r>
              <a:rPr lang="ru-RU" dirty="0" smtClean="0"/>
              <a:t>Проверить гипотезу, решив примеры разными способами.</a:t>
            </a:r>
          </a:p>
          <a:p>
            <a:pPr lvl="1"/>
            <a:r>
              <a:rPr lang="ru-RU" dirty="0" smtClean="0"/>
              <a:t>Проанализировать результаты и сделать вывод.</a:t>
            </a:r>
          </a:p>
          <a:p>
            <a:r>
              <a:rPr lang="ru-RU" b="1" dirty="0" smtClean="0"/>
              <a:t>Актуальность для вас (одним предложением):</a:t>
            </a:r>
            <a:r>
              <a:rPr lang="ru-RU" dirty="0" smtClean="0"/>
              <a:t> этот приём помогает пробудить у детей интерес к математике через исследование, учит мыслить логически и сравнивать разные подходы к решению задач — навыки, которые пригодятся не только на уроках, но и в жизни.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52400"/>
            <a:ext cx="19812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4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8" y="125984"/>
            <a:ext cx="11756136" cy="430887"/>
          </a:xfrm>
        </p:spPr>
        <p:txBody>
          <a:bodyPr/>
          <a:lstStyle/>
          <a:p>
            <a:r>
              <a:rPr lang="ru-RU" sz="2800" i="1" dirty="0" smtClean="0"/>
              <a:t>                                       Приёмы </a:t>
            </a:r>
            <a:r>
              <a:rPr lang="ru-RU" sz="2800" i="1" dirty="0" smtClean="0"/>
              <a:t>и техники</a:t>
            </a:r>
            <a:endParaRPr lang="ru-RU" sz="280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37082" y="1354074"/>
            <a:ext cx="10476865" cy="615553"/>
          </a:xfrm>
        </p:spPr>
        <p:txBody>
          <a:bodyPr/>
          <a:lstStyle/>
          <a:p>
            <a:endParaRPr lang="ru-RU" b="0" dirty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013303"/>
              </p:ext>
            </p:extLst>
          </p:nvPr>
        </p:nvGraphicFramePr>
        <p:xfrm>
          <a:off x="914400" y="609075"/>
          <a:ext cx="9982200" cy="4943172"/>
        </p:xfrm>
        <a:graphic>
          <a:graphicData uri="http://schemas.openxmlformats.org/drawingml/2006/table">
            <a:tbl>
              <a:tblPr/>
              <a:tblGrid>
                <a:gridCol w="2447249"/>
                <a:gridCol w="3026860"/>
                <a:gridCol w="4508091"/>
              </a:tblGrid>
              <a:tr h="414564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Приёмы / техники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для 3 класса (с игровым элементом)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5995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1. Создаём загадку (проблема)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🔎 «Удивление» — показываем противоречие 📘 «Да-Нет» — игра в «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угадайку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Показываем два решения: 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× 8 = 54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× 8 = 56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Спрашиваем: «Что не так? Давайте разберёмся!» - Игра «Да-Нет»: загадываем число до 100. Ученики задают вопросы: «Оно чётное?», «Больше 50?» — постепенно сужаем поиск.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2187">
                <a:tc>
                  <a:txBody>
                    <a:bodyPr/>
                    <a:lstStyle/>
                    <a:p>
                      <a:pPr algn="l"/>
                      <a:r>
                        <a:rPr lang="ru-RU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2. Становимся учёными (гипотеза)</a:t>
                      </a:r>
                      <a:endParaRPr lang="ru-RU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💡 «Мозговой штурм» — отвечаем на «почему?» 🔤 «Предположение по ключевому слову»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Вопрос: «Почему при умножении на 1 число не меняется?» Ученики предлагают версии: «Это как зеркало — отражает число?», «Это «волшебное» число?». - Ключевое слово: «остаток». Дети делают предположения: «Когда при делении бывает остаток?», «Можно ли его «убрать»?».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8378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3. Проводим эксперимент (сбор данных)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🧪 «Экспресс-опыт» — решаем и сравниваем 📏 «Наблюдение» — анализируем образец 📐 «Измерение» — считаем и проверяем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Решаем 3 примера на сложение с переходом через десяток разными способами. Сравниваем: какой быстрее? - Наблюдаем, как решается задача на нахождение периметра: выделяем шаги (найти все стороны → сложить). - Измеряем стороны прямоугольника, считаем площадь, проверяем формулу: </a:t>
                      </a:r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 = a × b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46496" marR="46496" marT="23248" marB="232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97" y="5257800"/>
            <a:ext cx="5342601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0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125984"/>
            <a:ext cx="7348854" cy="430887"/>
          </a:xfrm>
        </p:spPr>
        <p:txBody>
          <a:bodyPr/>
          <a:lstStyle/>
          <a:p>
            <a:r>
              <a:rPr lang="ru-RU" sz="2800" i="1" dirty="0" smtClean="0"/>
              <a:t>Формы организации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4854" y="609600"/>
            <a:ext cx="1109518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Формы работы на этапах исследования (с примерами для 3 класса):</a:t>
            </a:r>
            <a:endParaRPr lang="ru-RU" dirty="0" smtClean="0"/>
          </a:p>
          <a:p>
            <a:r>
              <a:rPr lang="ru-RU" b="1" dirty="0" smtClean="0"/>
              <a:t>Постановка проблемы: фронтальный мозговой штурм.</a:t>
            </a:r>
            <a:endParaRPr lang="ru-RU" dirty="0" smtClean="0"/>
          </a:p>
          <a:p>
            <a:r>
              <a:rPr lang="ru-RU" dirty="0"/>
              <a:t>В</a:t>
            </a:r>
            <a:r>
              <a:rPr lang="ru-RU" dirty="0" smtClean="0"/>
              <a:t>опрос: «Почему некоторые примеры на умножение решаются быстрее, чем другие?»</a:t>
            </a:r>
          </a:p>
          <a:p>
            <a:r>
              <a:rPr lang="ru-RU" dirty="0" smtClean="0"/>
              <a:t>Пример: «Давайте соберём все способы умножения двузначных чисел — какие вы знаете?»</a:t>
            </a:r>
          </a:p>
          <a:p>
            <a:r>
              <a:rPr lang="ru-RU" b="1" dirty="0" smtClean="0"/>
              <a:t>Выдвижение гипотез: работа в малых группах «Аквариум».</a:t>
            </a:r>
            <a:endParaRPr lang="ru-RU" dirty="0" smtClean="0"/>
          </a:p>
          <a:p>
            <a:r>
              <a:rPr lang="ru-RU" dirty="0" smtClean="0"/>
              <a:t>Класс делится на мини-группы. Каждая группа обсуждает свою версию ответа на поставленный вопрос. Одна группа работает в центре класса («аквариум»), остальные наблюдают и потом задают вопросы.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Сбор и анализ данных: индивидуальный лист исследователя + парная сверка.</a:t>
            </a:r>
            <a:endParaRPr lang="ru-RU" dirty="0" smtClean="0"/>
          </a:p>
          <a:p>
            <a:r>
              <a:rPr lang="ru-RU" dirty="0" smtClean="0"/>
              <a:t>Каждый ученик получает лист с заданиями (например, решить 5 примеров разными способами и отметить, какой занял меньше времени).</a:t>
            </a:r>
          </a:p>
          <a:p>
            <a:r>
              <a:rPr lang="ru-RU" dirty="0" smtClean="0"/>
              <a:t>Затем дети работают в парах: сверяют ответы, обсуждают, почему получились разные результаты.</a:t>
            </a:r>
          </a:p>
          <a:p>
            <a:r>
              <a:rPr lang="ru-RU" dirty="0" smtClean="0"/>
              <a:t>Пример: сравнить скорость решения примеров: 23 × 4 (в столбик) и 20 × 4 + 3 × 4.</a:t>
            </a:r>
          </a:p>
          <a:p>
            <a:r>
              <a:rPr lang="ru-RU" b="1" dirty="0" smtClean="0"/>
              <a:t>Представление результата: ментальная карта.</a:t>
            </a:r>
            <a:endParaRPr lang="ru-RU" dirty="0" smtClean="0"/>
          </a:p>
          <a:p>
            <a:r>
              <a:rPr lang="ru-RU" dirty="0" smtClean="0"/>
              <a:t>Создаём ментальную карту: в центре — тема («Способы умножения»), от неё стрелки к выводам групп. Пример:  блоки  «быстрые способы», «сложные случаи», «секреты умножения».</a:t>
            </a:r>
          </a:p>
          <a:p>
            <a:r>
              <a:rPr lang="ru-RU" b="1" dirty="0" smtClean="0"/>
              <a:t>Карточка «Паспорт исследования»</a:t>
            </a:r>
            <a:r>
              <a:rPr lang="ru-RU" dirty="0" smtClean="0"/>
              <a:t> — где каждый фиксирует:</a:t>
            </a:r>
          </a:p>
          <a:p>
            <a:pPr lvl="1"/>
            <a:r>
              <a:rPr lang="ru-RU" dirty="0" smtClean="0"/>
              <a:t>тему исследования;</a:t>
            </a:r>
          </a:p>
          <a:p>
            <a:pPr lvl="1"/>
            <a:r>
              <a:rPr lang="ru-RU" dirty="0" smtClean="0"/>
              <a:t>свою гипотезу;</a:t>
            </a:r>
          </a:p>
          <a:p>
            <a:pPr lvl="1"/>
            <a:r>
              <a:rPr lang="ru-RU" dirty="0" smtClean="0"/>
              <a:t>шаги работы;</a:t>
            </a:r>
          </a:p>
          <a:p>
            <a:pPr lvl="1"/>
            <a:r>
              <a:rPr lang="ru-RU" dirty="0" smtClean="0"/>
              <a:t>вывод.</a:t>
            </a:r>
          </a:p>
          <a:p>
            <a:pPr algn="ctr"/>
            <a:endParaRPr lang="ru-RU" b="0" i="0" dirty="0" smtClean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8348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38600" y="22035"/>
            <a:ext cx="5074464" cy="6779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Результаты использования приёма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67851"/>
              </p:ext>
            </p:extLst>
          </p:nvPr>
        </p:nvGraphicFramePr>
        <p:xfrm>
          <a:off x="304800" y="1066800"/>
          <a:ext cx="11582400" cy="3804913"/>
        </p:xfrm>
        <a:graphic>
          <a:graphicData uri="http://schemas.openxmlformats.org/drawingml/2006/table">
            <a:tbl>
              <a:tblPr/>
              <a:tblGrid>
                <a:gridCol w="5791200"/>
                <a:gridCol w="5791200"/>
              </a:tblGrid>
              <a:tr h="276467">
                <a:tc>
                  <a:txBody>
                    <a:bodyPr/>
                    <a:lstStyle/>
                    <a:p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ученика (метапредметные навыки)</a:t>
                      </a:r>
                      <a:endParaRPr lang="ru-RU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педагога (профессиональные результаты)</a:t>
                      </a:r>
                      <a:endParaRPr lang="ru-RU" sz="15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5350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Научились выдвигать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минимум 2–3 гипотезы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 решении задач.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изучении таблицы умножения дети предлагали разные способы запоминания («можно рисовать картинки», «можно придумывать истории», «можно играть в игру с карточками»).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Повысился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познавательный интерес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математике (зафиксировано по шкале активности).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уроках дети с нетерпением ждут «математических экспериментов» и игр.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5350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Освоили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способа фиксации данных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таблица и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схема.</a:t>
                      </a:r>
                      <a:r>
                        <a:rPr lang="ru-RU" sz="15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решении задачи на нахождение периметра дети заполняли таблицу с данными о сторонах фигуры и рисовали схему прямоугольника с обозначениями.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Создана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копилка тем для учебных исследований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год.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Темы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 «Тайны таблицы умножения», «Секреты деления с остатком», «Геометрические фигуры вокруг нас».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4233"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Снизилась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тревожность при работе с «открытым вопросом»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перестали бояться задач вида «Придумай свою задачу на сложение» — теперь с удовольствием придумывают и обмениваются задачами.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✅ Разработаны </a:t>
                      </a:r>
                      <a:r>
                        <a:rPr lang="ru-RU" sz="15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оценки исследования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(без дублирования отметки за ответ).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Оцениваем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только правильность ответа, но и умение работать в группе, формулировать гипотезы, использовать разные способы фиксации данных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77760" marR="77760" marT="38880" marB="388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715911"/>
            <a:ext cx="11049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800" dirty="0" smtClean="0"/>
              <a:t>Что </a:t>
            </a:r>
            <a:r>
              <a:rPr lang="ru-RU" sz="1800" dirty="0"/>
              <a:t>мы достигли, исследуя математику вместе!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4260" y="4876800"/>
            <a:ext cx="10439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 Использование </a:t>
            </a:r>
            <a:r>
              <a:rPr lang="ru-RU" b="1" dirty="0"/>
              <a:t>данной методики позволяет сместить акцент с заучивания примеров на их самостоятельное «открытие» учеником — например, дети сами находят закономерности в таблице умножения или придумывают способы быстрого сложения. Это полностью соответствует требованиям обновлённых ФГОС и делает уроки математики увлекательными</a:t>
            </a:r>
            <a:r>
              <a:rPr lang="ru-RU" b="1" dirty="0" smtClean="0"/>
              <a:t>!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1790</TotalTime>
  <Words>1164</Words>
  <Application>Microsoft Office PowerPoint</Application>
  <PresentationFormat>Произвольный</PresentationFormat>
  <Paragraphs>68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Презентация PowerPoint</vt:lpstr>
      <vt:lpstr>Презентация PowerPoint</vt:lpstr>
      <vt:lpstr>Краткое описание работы</vt:lpstr>
      <vt:lpstr>                                       Приёмы и техники</vt:lpstr>
      <vt:lpstr>Формы организации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Bogdan Nurgatin</dc:creator>
  <cp:lastModifiedBy>админ</cp:lastModifiedBy>
  <cp:revision>41</cp:revision>
  <dcterms:created xsi:type="dcterms:W3CDTF">2026-05-04T05:37:15Z</dcterms:created>
  <dcterms:modified xsi:type="dcterms:W3CDTF">2026-05-17T01:54:04Z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2026-05-04T00:00:00Z</vt:filetime>
  </property>
  <property fmtid="{D5CDD505-2E9C-101B-9397-08002B2CF9AE}" pid="5" name="Producer">
    <vt:lpwstr>3-Heights(TM) PDF Security Shell 4.8.25.2 (http://www.pdf-tools.com)</vt:lpwstr>
  </property>
</Properties>
</file>