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68" r:id="rId3"/>
    <p:sldId id="269" r:id="rId4"/>
    <p:sldId id="270" r:id="rId5"/>
    <p:sldId id="271" r:id="rId6"/>
    <p:sldId id="256" r:id="rId7"/>
    <p:sldId id="272" r:id="rId8"/>
    <p:sldId id="273" r:id="rId9"/>
    <p:sldId id="274" r:id="rId10"/>
    <p:sldId id="279" r:id="rId11"/>
    <p:sldId id="267" r:id="rId12"/>
    <p:sldId id="258" r:id="rId13"/>
    <p:sldId id="259" r:id="rId14"/>
    <p:sldId id="260" r:id="rId15"/>
    <p:sldId id="261" r:id="rId16"/>
    <p:sldId id="276" r:id="rId17"/>
    <p:sldId id="262" r:id="rId18"/>
    <p:sldId id="263" r:id="rId19"/>
    <p:sldId id="264" r:id="rId20"/>
    <p:sldId id="265" r:id="rId21"/>
    <p:sldId id="266" r:id="rId22"/>
    <p:sldId id="275" r:id="rId23"/>
    <p:sldId id="277" r:id="rId24"/>
    <p:sldId id="278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43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2B117-CBB3-4078-ABAB-F35E2639C95A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F2207-C02B-4DA7-A5E3-1C9CC50091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237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8D546D-02B3-4341-A35E-BBB520AAA14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648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233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037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25499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102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3185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208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742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976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575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311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465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64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504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143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246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326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DC59F-5DC0-4964-82F7-3579C25DC463}" type="datetimeFigureOut">
              <a:rPr lang="ru-RU" smtClean="0"/>
              <a:t>11.05.2026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7A64F8D-97BF-407A-BC63-3783DB79F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686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12" Type="http://schemas.openxmlformats.org/officeDocument/2006/relationships/image" Target="../media/image54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6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9537" y="2924945"/>
            <a:ext cx="7724531" cy="1260389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4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4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4900" b="1" i="1" dirty="0">
                <a:latin typeface="Times New Roman" pitchFamily="18" charset="0"/>
                <a:cs typeface="Times New Roman" pitchFamily="18" charset="0"/>
              </a:rPr>
            </a:br>
            <a:br>
              <a:rPr lang="ru-RU" sz="4900" dirty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 </a:t>
            </a:r>
            <a:br>
              <a:rPr lang="ru-RU" dirty="0"/>
            </a:br>
            <a:br>
              <a:rPr lang="ru-RU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действия - к мысли: эффективные практики формирования УУД в 4 классе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99856" y="4797152"/>
            <a:ext cx="4464496" cy="1752600"/>
          </a:xfrm>
        </p:spPr>
        <p:txBody>
          <a:bodyPr>
            <a:normAutofit/>
          </a:bodyPr>
          <a:lstStyle/>
          <a:p>
            <a:pPr algn="r"/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Моляренко Т.И.</a:t>
            </a:r>
          </a:p>
          <a:p>
            <a:pPr algn="r"/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  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91544" y="548680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«Средняя общеобразовательная школа №83» </a:t>
            </a:r>
          </a:p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г. Владивосток</a:t>
            </a:r>
          </a:p>
        </p:txBody>
      </p:sp>
    </p:spTree>
    <p:extLst>
      <p:ext uri="{BB962C8B-B14F-4D97-AF65-F5344CB8AC3E}">
        <p14:creationId xmlns:p14="http://schemas.microsoft.com/office/powerpoint/2010/main" val="4045867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43C15DF-73A5-BE70-6A46-5485794D2270}"/>
              </a:ext>
            </a:extLst>
          </p:cNvPr>
          <p:cNvSpPr txBox="1"/>
          <p:nvPr/>
        </p:nvSpPr>
        <p:spPr>
          <a:xfrm>
            <a:off x="531844" y="121298"/>
            <a:ext cx="10226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Краеведение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AA7B8B1E-3519-0F80-F8A4-2137B9E343B0}"/>
              </a:ext>
            </a:extLst>
          </p:cNvPr>
          <p:cNvGrpSpPr/>
          <p:nvPr/>
        </p:nvGrpSpPr>
        <p:grpSpPr>
          <a:xfrm>
            <a:off x="200533" y="968493"/>
            <a:ext cx="10632307" cy="5661875"/>
            <a:chOff x="200533" y="968493"/>
            <a:chExt cx="10632307" cy="5661875"/>
          </a:xfrm>
        </p:grpSpPr>
        <p:pic>
          <p:nvPicPr>
            <p:cNvPr id="2050" name="Picture 2" descr="Picture background">
              <a:extLst>
                <a:ext uri="{FF2B5EF4-FFF2-40B4-BE49-F238E27FC236}">
                  <a16:creationId xmlns:a16="http://schemas.microsoft.com/office/drawing/2014/main" id="{B25DE039-144A-1CD9-261B-B85BF8F431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0760" y="2584426"/>
              <a:ext cx="2343062" cy="1830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Picture background">
              <a:extLst>
                <a:ext uri="{FF2B5EF4-FFF2-40B4-BE49-F238E27FC236}">
                  <a16:creationId xmlns:a16="http://schemas.microsoft.com/office/drawing/2014/main" id="{C52A2561-D935-A3AF-5B1F-1CA3BBFFFAD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53" r="31848"/>
            <a:stretch>
              <a:fillRect/>
            </a:stretch>
          </p:blipFill>
          <p:spPr bwMode="auto">
            <a:xfrm>
              <a:off x="7996334" y="1094121"/>
              <a:ext cx="1259634" cy="1691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Picture background">
              <a:extLst>
                <a:ext uri="{FF2B5EF4-FFF2-40B4-BE49-F238E27FC236}">
                  <a16:creationId xmlns:a16="http://schemas.microsoft.com/office/drawing/2014/main" id="{504D1AEB-221E-C1D8-2593-F0EEBB6624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55968" y="1094121"/>
              <a:ext cx="1341619" cy="21553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Picture background">
              <a:extLst>
                <a:ext uri="{FF2B5EF4-FFF2-40B4-BE49-F238E27FC236}">
                  <a16:creationId xmlns:a16="http://schemas.microsoft.com/office/drawing/2014/main" id="{F29D84C0-4B07-9838-0B92-CEAA146064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9628" y="3821497"/>
              <a:ext cx="3463212" cy="1186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Picture background">
              <a:extLst>
                <a:ext uri="{FF2B5EF4-FFF2-40B4-BE49-F238E27FC236}">
                  <a16:creationId xmlns:a16="http://schemas.microsoft.com/office/drawing/2014/main" id="{2D7414B5-7FA7-783E-6854-3CEC59D0CC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9163" y="5033758"/>
              <a:ext cx="1946988" cy="1460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4" name="Picture 16" descr="Picture background">
              <a:extLst>
                <a:ext uri="{FF2B5EF4-FFF2-40B4-BE49-F238E27FC236}">
                  <a16:creationId xmlns:a16="http://schemas.microsoft.com/office/drawing/2014/main" id="{ACCC7EBC-1881-5982-F519-F6729F00A6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3162" y="5065554"/>
              <a:ext cx="2045033" cy="1367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6" name="Picture 18" descr="Picture background">
              <a:extLst>
                <a:ext uri="{FF2B5EF4-FFF2-40B4-BE49-F238E27FC236}">
                  <a16:creationId xmlns:a16="http://schemas.microsoft.com/office/drawing/2014/main" id="{75ABABA1-ED6C-7112-F155-556EBC7C92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533" y="4414572"/>
              <a:ext cx="2018598" cy="20185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8" name="Picture 20" descr="Picture background">
              <a:extLst>
                <a:ext uri="{FF2B5EF4-FFF2-40B4-BE49-F238E27FC236}">
                  <a16:creationId xmlns:a16="http://schemas.microsoft.com/office/drawing/2014/main" id="{A1041D3F-2606-FC5B-B013-BA6D2E9338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9131" y="4868355"/>
              <a:ext cx="1946988" cy="1762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70" name="Picture 22" descr="Picture background">
              <a:extLst>
                <a:ext uri="{FF2B5EF4-FFF2-40B4-BE49-F238E27FC236}">
                  <a16:creationId xmlns:a16="http://schemas.microsoft.com/office/drawing/2014/main" id="{08D21D04-B2EB-C40F-3FF8-13506C7E24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82" y="968493"/>
              <a:ext cx="2575250" cy="19314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" name="Прямая со стрелкой 7">
              <a:extLst>
                <a:ext uri="{FF2B5EF4-FFF2-40B4-BE49-F238E27FC236}">
                  <a16:creationId xmlns:a16="http://schemas.microsoft.com/office/drawing/2014/main" id="{A5C57F0C-F6EB-9708-3F4B-8E0C91E423A7}"/>
                </a:ext>
              </a:extLst>
            </p:cNvPr>
            <p:cNvCxnSpPr>
              <a:stCxn id="2050" idx="0"/>
              <a:endCxn id="2052" idx="1"/>
            </p:cNvCxnSpPr>
            <p:nvPr/>
          </p:nvCxnSpPr>
          <p:spPr>
            <a:xfrm flipV="1">
              <a:off x="5272291" y="1940052"/>
              <a:ext cx="2724043" cy="64437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>
              <a:extLst>
                <a:ext uri="{FF2B5EF4-FFF2-40B4-BE49-F238E27FC236}">
                  <a16:creationId xmlns:a16="http://schemas.microsoft.com/office/drawing/2014/main" id="{A98FAB95-A4A5-CBEA-537C-490033A9658E}"/>
                </a:ext>
              </a:extLst>
            </p:cNvPr>
            <p:cNvCxnSpPr>
              <a:stCxn id="2050" idx="0"/>
              <a:endCxn id="2070" idx="3"/>
            </p:cNvCxnSpPr>
            <p:nvPr/>
          </p:nvCxnSpPr>
          <p:spPr>
            <a:xfrm flipH="1" flipV="1">
              <a:off x="2936032" y="1934212"/>
              <a:ext cx="2336259" cy="650214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>
              <a:extLst>
                <a:ext uri="{FF2B5EF4-FFF2-40B4-BE49-F238E27FC236}">
                  <a16:creationId xmlns:a16="http://schemas.microsoft.com/office/drawing/2014/main" id="{9C852409-2FD7-463F-E6B5-E21EFC38F99B}"/>
                </a:ext>
              </a:extLst>
            </p:cNvPr>
            <p:cNvCxnSpPr>
              <a:stCxn id="2050" idx="1"/>
            </p:cNvCxnSpPr>
            <p:nvPr/>
          </p:nvCxnSpPr>
          <p:spPr>
            <a:xfrm flipH="1">
              <a:off x="2565918" y="3499499"/>
              <a:ext cx="1534842" cy="1368856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>
              <a:extLst>
                <a:ext uri="{FF2B5EF4-FFF2-40B4-BE49-F238E27FC236}">
                  <a16:creationId xmlns:a16="http://schemas.microsoft.com/office/drawing/2014/main" id="{22200AA8-E075-A6D2-8534-AE7C1C0CE654}"/>
                </a:ext>
              </a:extLst>
            </p:cNvPr>
            <p:cNvCxnSpPr>
              <a:stCxn id="2050" idx="3"/>
              <a:endCxn id="2056" idx="1"/>
            </p:cNvCxnSpPr>
            <p:nvPr/>
          </p:nvCxnSpPr>
          <p:spPr>
            <a:xfrm>
              <a:off x="6443822" y="3499499"/>
              <a:ext cx="925806" cy="915073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371CFE3-0142-9E3A-92C5-3E1450F7FE9E}"/>
              </a:ext>
            </a:extLst>
          </p:cNvPr>
          <p:cNvSpPr txBox="1"/>
          <p:nvPr/>
        </p:nvSpPr>
        <p:spPr>
          <a:xfrm>
            <a:off x="8529174" y="687144"/>
            <a:ext cx="1146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CEB43B-61C3-A282-BEFC-675B52A8B43D}"/>
              </a:ext>
            </a:extLst>
          </p:cNvPr>
          <p:cNvSpPr txBox="1"/>
          <p:nvPr/>
        </p:nvSpPr>
        <p:spPr>
          <a:xfrm>
            <a:off x="8323426" y="3439110"/>
            <a:ext cx="1902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FEA347-E914-4463-E5FC-98216C87FD47}"/>
              </a:ext>
            </a:extLst>
          </p:cNvPr>
          <p:cNvSpPr txBox="1"/>
          <p:nvPr/>
        </p:nvSpPr>
        <p:spPr>
          <a:xfrm>
            <a:off x="1245525" y="4301825"/>
            <a:ext cx="1902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Тыл - фронту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3519F5F-6DB8-10D8-3D7F-27C5BA83D1FD}"/>
              </a:ext>
            </a:extLst>
          </p:cNvPr>
          <p:cNvSpPr txBox="1"/>
          <p:nvPr/>
        </p:nvSpPr>
        <p:spPr>
          <a:xfrm>
            <a:off x="696944" y="2836269"/>
            <a:ext cx="1902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Награда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12ADD75-DF62-BD7C-2B3B-096D69B7D792}"/>
              </a:ext>
            </a:extLst>
          </p:cNvPr>
          <p:cNvSpPr txBox="1"/>
          <p:nvPr/>
        </p:nvSpPr>
        <p:spPr>
          <a:xfrm>
            <a:off x="4079465" y="1693727"/>
            <a:ext cx="257525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«Владивосток – город воинской славы»</a:t>
            </a:r>
          </a:p>
        </p:txBody>
      </p:sp>
    </p:spTree>
    <p:extLst>
      <p:ext uri="{BB962C8B-B14F-4D97-AF65-F5344CB8AC3E}">
        <p14:creationId xmlns:p14="http://schemas.microsoft.com/office/powerpoint/2010/main" val="1316609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5A405-B720-425D-72ED-AC4C1542F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55589"/>
            <a:ext cx="9082486" cy="132080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УУД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2E53C0-B46F-32CA-DEF1-8EBB98212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письме можно описать свои ожидания от нового учебного года, мечты, цели, а также, то, что важно для ребят сейчас: что происходит сейчас, планы на будущее или мечты, благодарность себе.</a:t>
            </a:r>
          </a:p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соберите письма в красивую коробку или конверт, запечатайте и договоритесь, когда вы их откроете.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может быть очень трогательный момент в конце учебного года, на выпускном или на следующем 1 сентября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A606C7B-4569-91F3-DC5C-89418643707C}"/>
              </a:ext>
            </a:extLst>
          </p:cNvPr>
          <p:cNvSpPr txBox="1">
            <a:spLocks/>
          </p:cNvSpPr>
          <p:nvPr/>
        </p:nvSpPr>
        <p:spPr>
          <a:xfrm>
            <a:off x="677334" y="861594"/>
            <a:ext cx="9082486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Практика: «Письмо самому себе в 5-й класс»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4017B16-65DA-4F30-6F58-38FE305C0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12" y="3804556"/>
            <a:ext cx="3999723" cy="26428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EFB624-A0B3-C713-4D2B-E1EBB2623F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168" y="3804556"/>
            <a:ext cx="4537473" cy="266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472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9F2BBC-C8A9-C167-21B5-3FA2D321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808866"/>
            <a:ext cx="8596668" cy="13208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контроля учителя – к самоконтролю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4234C3-0DF6-1C5F-6518-ABE2E71B8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самооценки – «Светофор»</a:t>
            </a:r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B9D0FD08-DE2E-0358-42FB-42925A3AC015}"/>
              </a:ext>
            </a:extLst>
          </p:cNvPr>
          <p:cNvSpPr/>
          <p:nvPr/>
        </p:nvSpPr>
        <p:spPr>
          <a:xfrm>
            <a:off x="1474237" y="2491273"/>
            <a:ext cx="923730" cy="858417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04C286E5-62C4-907B-030C-A32D3152AE2B}"/>
              </a:ext>
            </a:extLst>
          </p:cNvPr>
          <p:cNvSpPr/>
          <p:nvPr/>
        </p:nvSpPr>
        <p:spPr>
          <a:xfrm>
            <a:off x="1446245" y="3577320"/>
            <a:ext cx="923730" cy="858417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F96127D7-5F55-1D71-F002-6F892622E697}"/>
              </a:ext>
            </a:extLst>
          </p:cNvPr>
          <p:cNvSpPr/>
          <p:nvPr/>
        </p:nvSpPr>
        <p:spPr>
          <a:xfrm>
            <a:off x="1446245" y="4624784"/>
            <a:ext cx="923730" cy="858417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BCE25B-9383-3411-2522-9E8B63504AED}"/>
              </a:ext>
            </a:extLst>
          </p:cNvPr>
          <p:cNvSpPr txBox="1"/>
          <p:nvPr/>
        </p:nvSpPr>
        <p:spPr>
          <a:xfrm>
            <a:off x="2565918" y="2673494"/>
            <a:ext cx="4021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-уверен, ошибок нет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D2D2E1-CBB8-6597-B9C7-C2B02DE8307D}"/>
              </a:ext>
            </a:extLst>
          </p:cNvPr>
          <p:cNvSpPr txBox="1"/>
          <p:nvPr/>
        </p:nvSpPr>
        <p:spPr>
          <a:xfrm>
            <a:off x="2565918" y="3722841"/>
            <a:ext cx="4021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-сомневаюсь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A5816F-FBD3-F1CE-7AE7-EA3D1653B7E2}"/>
              </a:ext>
            </a:extLst>
          </p:cNvPr>
          <p:cNvSpPr txBox="1"/>
          <p:nvPr/>
        </p:nvSpPr>
        <p:spPr>
          <a:xfrm>
            <a:off x="2565918" y="4907721"/>
            <a:ext cx="4021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-было трудно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424FE8-1075-887E-437B-5518953EA4FF}"/>
              </a:ext>
            </a:extLst>
          </p:cNvPr>
          <p:cNvSpPr txBox="1"/>
          <p:nvPr/>
        </p:nvSpPr>
        <p:spPr>
          <a:xfrm>
            <a:off x="3312367" y="85651"/>
            <a:ext cx="3760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 УУД</a:t>
            </a:r>
          </a:p>
        </p:txBody>
      </p:sp>
    </p:spTree>
    <p:extLst>
      <p:ext uri="{BB962C8B-B14F-4D97-AF65-F5344CB8AC3E}">
        <p14:creationId xmlns:p14="http://schemas.microsoft.com/office/powerpoint/2010/main" val="34936131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09919-00BA-6A4B-D99E-21F9C6D26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113453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вместо конкуренции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3F64D5-3B2C-370D-554E-CE6A5F75A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001969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 «Ролевое чтение или обсуждение»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при котором участники читают текст, распределяя между собой роли персонажей и передавая их характер через интонацию, темп и громкость речи.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Используется при работе с текстами, драматические произведения.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Может сопровождаться: мимикой, жестами, использованием реквизита.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Помогает развивать выразительность речи, дикцию, умение вести диалогическую речь.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Способствует развитию эмпатии.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Включает этап обсуждения после чтения: анализ эмоций, мотивов поступков, связи с реальностью.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C8B22A7-CD7C-1B5F-7AE6-0734E9D5928D}"/>
              </a:ext>
            </a:extLst>
          </p:cNvPr>
          <p:cNvSpPr txBox="1">
            <a:spLocks/>
          </p:cNvSpPr>
          <p:nvPr/>
        </p:nvSpPr>
        <p:spPr>
          <a:xfrm>
            <a:off x="1013237" y="90196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УУД</a:t>
            </a:r>
          </a:p>
        </p:txBody>
      </p:sp>
    </p:spTree>
    <p:extLst>
      <p:ext uri="{BB962C8B-B14F-4D97-AF65-F5344CB8AC3E}">
        <p14:creationId xmlns:p14="http://schemas.microsoft.com/office/powerpoint/2010/main" val="76376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209123-2674-D030-10C7-68B63ED81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178768"/>
            <a:ext cx="8596668" cy="873967"/>
          </a:xfrm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«Воспитание сердца»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988A8D-D85E-3827-4211-7F26A2F43F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98459"/>
            <a:ext cx="8596668" cy="478895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«Минутки сопричастности»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короткие перерывы или короткие занятия, направленные на укрепление командного духа, развитие коммуникативных навыков, сопереживания и единства в коллективе.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активности помогают детям лучше узнать друг друга, научиться работать в команде и проявлять эмпатию.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«Поздороваемся»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«В людях я ценю»…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«Досчитать до шести»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«Единый шаг»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«Ты мне нравишься»… или «Мне понравилось как ты…»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«Пойми меня»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«Строим цифры»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ACAB9FA-D0E0-B3DD-56E8-2618D88BC62B}"/>
              </a:ext>
            </a:extLst>
          </p:cNvPr>
          <p:cNvSpPr txBox="1">
            <a:spLocks/>
          </p:cNvSpPr>
          <p:nvPr/>
        </p:nvSpPr>
        <p:spPr>
          <a:xfrm>
            <a:off x="985244" y="108859"/>
            <a:ext cx="8596668" cy="8739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УУД</a:t>
            </a:r>
          </a:p>
        </p:txBody>
      </p:sp>
    </p:spTree>
    <p:extLst>
      <p:ext uri="{BB962C8B-B14F-4D97-AF65-F5344CB8AC3E}">
        <p14:creationId xmlns:p14="http://schemas.microsoft.com/office/powerpoint/2010/main" val="1333001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5EF04E-B472-1497-EF86-5D7D4A018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109" y="895739"/>
            <a:ext cx="9744960" cy="836644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«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Кроссенс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(Логика и ассоциации)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385C57E-76FD-D0B6-7655-B02569B5AAD4}"/>
              </a:ext>
            </a:extLst>
          </p:cNvPr>
          <p:cNvSpPr txBox="1">
            <a:spLocks/>
          </p:cNvSpPr>
          <p:nvPr/>
        </p:nvSpPr>
        <p:spPr>
          <a:xfrm>
            <a:off x="304109" y="205273"/>
            <a:ext cx="9744960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 УУД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0A979F9-AE73-3BB9-4B6A-C31CF1F9B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38" y="1526073"/>
            <a:ext cx="8596668" cy="423991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Создатели технологии: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7D52D8D-8F42-3E4E-8230-1B24EC76DC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573" y="2031140"/>
            <a:ext cx="2376686" cy="305593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DDF481-CC6B-3BE9-9D3D-A5A42A7DBE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65254" y="1975156"/>
            <a:ext cx="2758747" cy="319879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9D88ACE5-C9DD-E66E-876E-42FA8516767F}"/>
              </a:ext>
            </a:extLst>
          </p:cNvPr>
          <p:cNvSpPr/>
          <p:nvPr/>
        </p:nvSpPr>
        <p:spPr>
          <a:xfrm>
            <a:off x="1427584" y="5393094"/>
            <a:ext cx="2649893" cy="111034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Бусленко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доктор технических наук, художник, философ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21AC976B-8F7E-163E-E3F3-603C0267867F}"/>
              </a:ext>
            </a:extLst>
          </p:cNvPr>
          <p:cNvSpPr/>
          <p:nvPr/>
        </p:nvSpPr>
        <p:spPr>
          <a:xfrm>
            <a:off x="6619682" y="5416725"/>
            <a:ext cx="2649893" cy="111034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Федин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писатель, педагог, математик</a:t>
            </a:r>
          </a:p>
        </p:txBody>
      </p:sp>
    </p:spTree>
    <p:extLst>
      <p:ext uri="{BB962C8B-B14F-4D97-AF65-F5344CB8AC3E}">
        <p14:creationId xmlns:p14="http://schemas.microsoft.com/office/powerpoint/2010/main" val="389292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D38A5A3D-C152-CF45-6558-49F487427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8278" y="1199534"/>
            <a:ext cx="8596312" cy="388143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создания «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Кроссенса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Определить тематику, общую идею.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Выделить 9 элементов, имеющих отношение к теме.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Сконцентрировать смысл в одном элементе (центр).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Выделить отличительные черты каждого элемента.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Подобрать изображения, иллюстрирующие элементы.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Замена прямых образов символическими.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Построить ассоциативную связь между образами.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2600" dirty="0" err="1">
                <a:latin typeface="Times New Roman" panose="02020603050405020304" pitchFamily="18" charset="0"/>
                <a:cs typeface="Times New Roman" pitchFamily="18" charset="0"/>
              </a:rPr>
              <a:t>Кроссенс</a:t>
            </a:r>
            <a:r>
              <a:rPr lang="ru-RU" sz="2600" dirty="0">
                <a:latin typeface="Times New Roman" panose="02020603050405020304" pitchFamily="18" charset="0"/>
                <a:cs typeface="Times New Roman" pitchFamily="18" charset="0"/>
              </a:rPr>
              <a:t> готов.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4563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89BA93-AE6C-4735-762B-7E8F9F5A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51249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читать «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Кроссенс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56876AB-36A0-41F7-5A84-AE2E4FF240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9295207"/>
              </p:ext>
            </p:extLst>
          </p:nvPr>
        </p:nvGraphicFramePr>
        <p:xfrm>
          <a:off x="1968199" y="1409982"/>
          <a:ext cx="6606075" cy="4917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2025">
                  <a:extLst>
                    <a:ext uri="{9D8B030D-6E8A-4147-A177-3AD203B41FA5}">
                      <a16:colId xmlns:a16="http://schemas.microsoft.com/office/drawing/2014/main" val="180660025"/>
                    </a:ext>
                  </a:extLst>
                </a:gridCol>
                <a:gridCol w="2202025">
                  <a:extLst>
                    <a:ext uri="{9D8B030D-6E8A-4147-A177-3AD203B41FA5}">
                      <a16:colId xmlns:a16="http://schemas.microsoft.com/office/drawing/2014/main" val="4265403427"/>
                    </a:ext>
                  </a:extLst>
                </a:gridCol>
                <a:gridCol w="2202025">
                  <a:extLst>
                    <a:ext uri="{9D8B030D-6E8A-4147-A177-3AD203B41FA5}">
                      <a16:colId xmlns:a16="http://schemas.microsoft.com/office/drawing/2014/main" val="1608740764"/>
                    </a:ext>
                  </a:extLst>
                </a:gridCol>
              </a:tblGrid>
              <a:tr h="1639077">
                <a:tc>
                  <a:txBody>
                    <a:bodyPr/>
                    <a:lstStyle/>
                    <a:p>
                      <a:pPr algn="l"/>
                      <a:r>
                        <a:rPr lang="ru-RU" sz="2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2130108"/>
                  </a:ext>
                </a:extLst>
              </a:tr>
              <a:tr h="1639077">
                <a:tc>
                  <a:txBody>
                    <a:bodyPr/>
                    <a:lstStyle/>
                    <a:p>
                      <a:r>
                        <a:rPr lang="ru-RU" sz="2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ru-RU" sz="4800" dirty="0">
                          <a:solidFill>
                            <a:srgbClr val="FF0000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560577"/>
                  </a:ext>
                </a:extLst>
              </a:tr>
              <a:tr h="1639077">
                <a:tc>
                  <a:txBody>
                    <a:bodyPr/>
                    <a:lstStyle/>
                    <a:p>
                      <a:r>
                        <a:rPr lang="ru-RU" sz="24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2217673"/>
                  </a:ext>
                </a:extLst>
              </a:tr>
            </a:tbl>
          </a:graphicData>
        </a:graphic>
      </p:graphicFrame>
      <p:sp>
        <p:nvSpPr>
          <p:cNvPr id="5" name="Стрелка вниз 16">
            <a:extLst>
              <a:ext uri="{FF2B5EF4-FFF2-40B4-BE49-F238E27FC236}">
                <a16:creationId xmlns:a16="http://schemas.microsoft.com/office/drawing/2014/main" id="{CE2D2044-F1C3-B05E-12F2-12683DE89054}"/>
              </a:ext>
            </a:extLst>
          </p:cNvPr>
          <p:cNvSpPr/>
          <p:nvPr/>
        </p:nvSpPr>
        <p:spPr>
          <a:xfrm>
            <a:off x="7497775" y="3379393"/>
            <a:ext cx="484632" cy="978408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19">
            <a:extLst>
              <a:ext uri="{FF2B5EF4-FFF2-40B4-BE49-F238E27FC236}">
                <a16:creationId xmlns:a16="http://schemas.microsoft.com/office/drawing/2014/main" id="{2CC95709-382F-DCCC-2FD0-599F2F0C5D5B}"/>
              </a:ext>
            </a:extLst>
          </p:cNvPr>
          <p:cNvSpPr/>
          <p:nvPr/>
        </p:nvSpPr>
        <p:spPr>
          <a:xfrm>
            <a:off x="6924676" y="5396333"/>
            <a:ext cx="978408" cy="484632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19">
            <a:extLst>
              <a:ext uri="{FF2B5EF4-FFF2-40B4-BE49-F238E27FC236}">
                <a16:creationId xmlns:a16="http://schemas.microsoft.com/office/drawing/2014/main" id="{72E36FBB-610B-FAC0-DC52-E24EDE6842A6}"/>
              </a:ext>
            </a:extLst>
          </p:cNvPr>
          <p:cNvSpPr/>
          <p:nvPr/>
        </p:nvSpPr>
        <p:spPr>
          <a:xfrm>
            <a:off x="4408807" y="5424165"/>
            <a:ext cx="978408" cy="484632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22">
            <a:extLst>
              <a:ext uri="{FF2B5EF4-FFF2-40B4-BE49-F238E27FC236}">
                <a16:creationId xmlns:a16="http://schemas.microsoft.com/office/drawing/2014/main" id="{2876F3D6-0097-8771-3F9F-CECA285FE069}"/>
              </a:ext>
            </a:extLst>
          </p:cNvPr>
          <p:cNvSpPr/>
          <p:nvPr/>
        </p:nvSpPr>
        <p:spPr>
          <a:xfrm>
            <a:off x="2816711" y="4357802"/>
            <a:ext cx="484632" cy="978408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23">
            <a:extLst>
              <a:ext uri="{FF2B5EF4-FFF2-40B4-BE49-F238E27FC236}">
                <a16:creationId xmlns:a16="http://schemas.microsoft.com/office/drawing/2014/main" id="{17ED4887-9D69-FDF6-CE0D-25EBBEFED6F2}"/>
              </a:ext>
            </a:extLst>
          </p:cNvPr>
          <p:cNvSpPr/>
          <p:nvPr/>
        </p:nvSpPr>
        <p:spPr>
          <a:xfrm>
            <a:off x="3803624" y="3741484"/>
            <a:ext cx="978408" cy="4846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4">
            <a:extLst>
              <a:ext uri="{FF2B5EF4-FFF2-40B4-BE49-F238E27FC236}">
                <a16:creationId xmlns:a16="http://schemas.microsoft.com/office/drawing/2014/main" id="{2CC97E78-8609-1C67-60CF-AF935C9C7AD1}"/>
              </a:ext>
            </a:extLst>
          </p:cNvPr>
          <p:cNvSpPr/>
          <p:nvPr/>
        </p:nvSpPr>
        <p:spPr>
          <a:xfrm>
            <a:off x="4782032" y="2011902"/>
            <a:ext cx="978408" cy="4846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4">
            <a:extLst>
              <a:ext uri="{FF2B5EF4-FFF2-40B4-BE49-F238E27FC236}">
                <a16:creationId xmlns:a16="http://schemas.microsoft.com/office/drawing/2014/main" id="{98976AAC-E58A-D2DB-1ECF-93B55E4CC2F0}"/>
              </a:ext>
            </a:extLst>
          </p:cNvPr>
          <p:cNvSpPr/>
          <p:nvPr/>
        </p:nvSpPr>
        <p:spPr>
          <a:xfrm>
            <a:off x="6956985" y="2011902"/>
            <a:ext cx="978408" cy="4846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4">
            <a:extLst>
              <a:ext uri="{FF2B5EF4-FFF2-40B4-BE49-F238E27FC236}">
                <a16:creationId xmlns:a16="http://schemas.microsoft.com/office/drawing/2014/main" id="{293C6964-CC8A-D300-FDC8-C41CEB0642E5}"/>
              </a:ext>
            </a:extLst>
          </p:cNvPr>
          <p:cNvSpPr/>
          <p:nvPr/>
        </p:nvSpPr>
        <p:spPr>
          <a:xfrm>
            <a:off x="2812139" y="2089657"/>
            <a:ext cx="978408" cy="4846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5234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26B2D3-9360-D493-F479-DD530959C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50979"/>
            <a:ext cx="8596668" cy="132080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чтения «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Кроссенса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0B251E4-559F-4080-32F4-02D87E7B3B83}"/>
              </a:ext>
            </a:extLst>
          </p:cNvPr>
          <p:cNvSpPr/>
          <p:nvPr/>
        </p:nvSpPr>
        <p:spPr>
          <a:xfrm>
            <a:off x="1660536" y="1622490"/>
            <a:ext cx="2971800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2700" cmpd="sng">
                  <a:solidFill>
                    <a:schemeClr val="accent4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уровень сложности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60F86E3-6A13-3D97-5F8E-A1125F2EA560}"/>
              </a:ext>
            </a:extLst>
          </p:cNvPr>
          <p:cNvSpPr/>
          <p:nvPr/>
        </p:nvSpPr>
        <p:spPr>
          <a:xfrm>
            <a:off x="7049772" y="1622489"/>
            <a:ext cx="222423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2700" cmpd="sng">
                  <a:solidFill>
                    <a:schemeClr val="accent4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сложности</a:t>
            </a:r>
            <a:endParaRPr lang="ru-RU" sz="2800" b="1" cap="none" spc="0" dirty="0">
              <a:ln w="12700" cmpd="sng">
                <a:solidFill>
                  <a:schemeClr val="accent4"/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57935CF-F8F4-9194-89F0-4716CFC90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02" y="3153594"/>
            <a:ext cx="8839200" cy="2514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7526037-EC60-1871-983B-C78017BCB62C}"/>
              </a:ext>
            </a:extLst>
          </p:cNvPr>
          <p:cNvSpPr txBox="1"/>
          <p:nvPr/>
        </p:nvSpPr>
        <p:spPr>
          <a:xfrm>
            <a:off x="479436" y="574417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периметру или улиткой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08BBF9-6545-EA3E-DCF3-2D53B99D5575}"/>
              </a:ext>
            </a:extLst>
          </p:cNvPr>
          <p:cNvSpPr txBox="1"/>
          <p:nvPr/>
        </p:nvSpPr>
        <p:spPr>
          <a:xfrm>
            <a:off x="3869213" y="5814303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середине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72DBD9-0A78-426D-F480-01FAC58980D4}"/>
              </a:ext>
            </a:extLst>
          </p:cNvPr>
          <p:cNvSpPr txBox="1"/>
          <p:nvPr/>
        </p:nvSpPr>
        <p:spPr>
          <a:xfrm>
            <a:off x="7049772" y="5759651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крестом</a:t>
            </a:r>
          </a:p>
        </p:txBody>
      </p:sp>
    </p:spTree>
    <p:extLst>
      <p:ext uri="{BB962C8B-B14F-4D97-AF65-F5344CB8AC3E}">
        <p14:creationId xmlns:p14="http://schemas.microsoft.com/office/powerpoint/2010/main" val="5458177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BE4741B5-3B80-E0A4-3883-EBA78D557C8A}"/>
              </a:ext>
            </a:extLst>
          </p:cNvPr>
          <p:cNvGrpSpPr/>
          <p:nvPr/>
        </p:nvGrpSpPr>
        <p:grpSpPr>
          <a:xfrm>
            <a:off x="1769018" y="565539"/>
            <a:ext cx="7291008" cy="5468256"/>
            <a:chOff x="1647720" y="1200021"/>
            <a:chExt cx="7291008" cy="5468256"/>
          </a:xfrm>
        </p:grpSpPr>
        <p:pic>
          <p:nvPicPr>
            <p:cNvPr id="1028" name="Picture 4" descr="Picture background">
              <a:extLst>
                <a:ext uri="{FF2B5EF4-FFF2-40B4-BE49-F238E27FC236}">
                  <a16:creationId xmlns:a16="http://schemas.microsoft.com/office/drawing/2014/main" id="{EEECB580-A1BE-9828-7ECC-4292F9E71C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7720" y="1200021"/>
              <a:ext cx="7291008" cy="5468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4CA9646-403B-2F8D-A644-C78D736AD91C}"/>
                </a:ext>
              </a:extLst>
            </p:cNvPr>
            <p:cNvSpPr txBox="1"/>
            <p:nvPr/>
          </p:nvSpPr>
          <p:spPr>
            <a:xfrm>
              <a:off x="4476795" y="3592322"/>
              <a:ext cx="19314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Дружба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7819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471157-AA40-2AA0-1B1A-A6AB97317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УУД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03AD9B-79C4-0C7B-208C-7F23B15B0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04809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УУД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 это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универсальные учебные действия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Обобщённые учебные действия, которые позволяют решать широкий круг задач в различных предметных областях и являются результатами освоения обучающимися основной образовательной программы. 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важно формировать УУД именно в 4 классе?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между действием и мышлением: как практические задания развивают мыслительные процессы. </a:t>
            </a:r>
          </a:p>
        </p:txBody>
      </p:sp>
    </p:spTree>
    <p:extLst>
      <p:ext uri="{BB962C8B-B14F-4D97-AF65-F5344CB8AC3E}">
        <p14:creationId xmlns:p14="http://schemas.microsoft.com/office/powerpoint/2010/main" val="26581213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017C14-0254-A8AA-451B-8F3611635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003" y="331446"/>
            <a:ext cx="8596668" cy="132080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Кроссенс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уроках русского языка</a:t>
            </a: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CAFA25BB-9DE1-8AE5-C938-EFA8E7954D06}"/>
              </a:ext>
            </a:extLst>
          </p:cNvPr>
          <p:cNvGrpSpPr/>
          <p:nvPr/>
        </p:nvGrpSpPr>
        <p:grpSpPr>
          <a:xfrm>
            <a:off x="1522159" y="1538623"/>
            <a:ext cx="7131581" cy="4987931"/>
            <a:chOff x="1248633" y="1772817"/>
            <a:chExt cx="7131581" cy="4987931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8131F56E-80D2-365F-B9B8-191A947CC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8633" y="3762152"/>
              <a:ext cx="2334323" cy="1499298"/>
            </a:xfrm>
            <a:prstGeom prst="rect">
              <a:avLst/>
            </a:prstGeom>
            <a:ln w="15875">
              <a:solidFill>
                <a:schemeClr val="tx1"/>
              </a:solidFill>
            </a:ln>
          </p:spPr>
        </p:pic>
        <p:pic>
          <p:nvPicPr>
            <p:cNvPr id="13" name="Объект 4">
              <a:extLst>
                <a:ext uri="{FF2B5EF4-FFF2-40B4-BE49-F238E27FC236}">
                  <a16:creationId xmlns:a16="http://schemas.microsoft.com/office/drawing/2014/main" id="{19B08B12-280D-F6A6-8D2A-CDF14A1C2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8633" y="1772819"/>
              <a:ext cx="2334323" cy="1989335"/>
            </a:xfrm>
            <a:prstGeom prst="rect">
              <a:avLst/>
            </a:prstGeom>
            <a:ln w="15875">
              <a:solidFill>
                <a:schemeClr val="tx1"/>
              </a:solidFill>
            </a:ln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7770B1A4-B725-F9FF-334F-3257E815A5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2956" y="1772818"/>
              <a:ext cx="2444620" cy="1989335"/>
            </a:xfrm>
            <a:prstGeom prst="rect">
              <a:avLst/>
            </a:prstGeom>
            <a:ln w="15875">
              <a:solidFill>
                <a:schemeClr val="tx1"/>
              </a:solidFill>
            </a:ln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928E3D9A-D83F-B678-F507-8A2972520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7576" y="1772817"/>
              <a:ext cx="2334323" cy="1989336"/>
            </a:xfrm>
            <a:prstGeom prst="rect">
              <a:avLst/>
            </a:prstGeom>
            <a:ln w="15875">
              <a:solidFill>
                <a:schemeClr val="tx1"/>
              </a:solidFill>
            </a:ln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16607D6-F7B5-24AF-9929-F8C3E10F4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7576" y="3762154"/>
              <a:ext cx="2334323" cy="1499295"/>
            </a:xfrm>
            <a:prstGeom prst="rect">
              <a:avLst/>
            </a:prstGeom>
            <a:ln w="15875">
              <a:solidFill>
                <a:schemeClr val="tx1"/>
              </a:solidFill>
            </a:ln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023C97B3-0A33-65A2-DE83-C49221F7A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8633" y="5261450"/>
              <a:ext cx="2334323" cy="1499297"/>
            </a:xfrm>
            <a:prstGeom prst="rect">
              <a:avLst/>
            </a:prstGeom>
            <a:ln w="15875">
              <a:solidFill>
                <a:schemeClr val="tx1"/>
              </a:solidFill>
            </a:ln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0AA8E96D-A5D5-B99C-41E5-703A4253A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2956" y="5261450"/>
              <a:ext cx="2444620" cy="1499298"/>
            </a:xfrm>
            <a:prstGeom prst="rect">
              <a:avLst/>
            </a:prstGeom>
            <a:ln w="15875">
              <a:solidFill>
                <a:schemeClr val="tx1"/>
              </a:solidFill>
            </a:ln>
          </p:spPr>
        </p:pic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2B855735-DE0A-75C4-4B45-35BF63C70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7576" y="5261449"/>
              <a:ext cx="2352638" cy="1499295"/>
            </a:xfrm>
            <a:prstGeom prst="rect">
              <a:avLst/>
            </a:prstGeom>
            <a:ln w="15875">
              <a:solidFill>
                <a:schemeClr val="tx1"/>
              </a:solidFill>
            </a:ln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F8012CE-5791-0438-23A1-1667CBF4A5EB}"/>
              </a:ext>
            </a:extLst>
          </p:cNvPr>
          <p:cNvSpPr txBox="1"/>
          <p:nvPr/>
        </p:nvSpPr>
        <p:spPr>
          <a:xfrm>
            <a:off x="4060200" y="4056873"/>
            <a:ext cx="2037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Фразеологизмы</a:t>
            </a:r>
          </a:p>
        </p:txBody>
      </p:sp>
    </p:spTree>
    <p:extLst>
      <p:ext uri="{BB962C8B-B14F-4D97-AF65-F5344CB8AC3E}">
        <p14:creationId xmlns:p14="http://schemas.microsoft.com/office/powerpoint/2010/main" val="39007620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6AB0D5-6B82-1E91-104A-7790D3337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69" y="609600"/>
            <a:ext cx="9353074" cy="13208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каком этапе урока применяю «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Кроссенс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9BC828-856F-774C-C97D-F52D90799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изучении нового материала: выведение темы урока; установка проблемной ситуации;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закреплении и обобщении изученного материала;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31815899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E2C2E1-7AEF-3E83-7235-839E13A92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281" y="154433"/>
            <a:ext cx="8596668" cy="102765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Кроссенс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уроке русского языка «Спряжение глаголов: Обобщение»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5328AE40-F66D-106E-E966-E864E0DB7D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80235"/>
              </p:ext>
            </p:extLst>
          </p:nvPr>
        </p:nvGraphicFramePr>
        <p:xfrm>
          <a:off x="1279525" y="1182085"/>
          <a:ext cx="8844189" cy="54393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34761">
                  <a:extLst>
                    <a:ext uri="{9D8B030D-6E8A-4147-A177-3AD203B41FA5}">
                      <a16:colId xmlns:a16="http://schemas.microsoft.com/office/drawing/2014/main" val="2299199921"/>
                    </a:ext>
                  </a:extLst>
                </a:gridCol>
                <a:gridCol w="2673160">
                  <a:extLst>
                    <a:ext uri="{9D8B030D-6E8A-4147-A177-3AD203B41FA5}">
                      <a16:colId xmlns:a16="http://schemas.microsoft.com/office/drawing/2014/main" val="2586634915"/>
                    </a:ext>
                  </a:extLst>
                </a:gridCol>
                <a:gridCol w="3136268">
                  <a:extLst>
                    <a:ext uri="{9D8B030D-6E8A-4147-A177-3AD203B41FA5}">
                      <a16:colId xmlns:a16="http://schemas.microsoft.com/office/drawing/2014/main" val="4276060752"/>
                    </a:ext>
                  </a:extLst>
                </a:gridCol>
              </a:tblGrid>
              <a:tr h="16732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endParaRPr lang="ru-RU" sz="1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78" marR="34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ru-RU" sz="1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78" marR="34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78" marR="34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8043815"/>
                  </a:ext>
                </a:extLst>
              </a:tr>
              <a:tr h="16329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   </a:t>
                      </a:r>
                      <a:r>
                        <a:rPr lang="ru-RU" sz="1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endParaRPr lang="ru-RU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78" marR="34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endParaRPr lang="ru-RU" sz="1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78" marR="34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endParaRPr lang="ru-RU" sz="1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78" marR="34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137399"/>
                  </a:ext>
                </a:extLst>
              </a:tr>
              <a:tr h="2087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4978" marR="34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78" marR="34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1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5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ru-RU" sz="1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78" marR="34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6036454"/>
                  </a:ext>
                </a:extLst>
              </a:tr>
            </a:tbl>
          </a:graphicData>
        </a:graphic>
      </p:graphicFrame>
      <p:sp>
        <p:nvSpPr>
          <p:cNvPr id="6" name="Rectangle 25">
            <a:extLst>
              <a:ext uri="{FF2B5EF4-FFF2-40B4-BE49-F238E27FC236}">
                <a16:creationId xmlns:a16="http://schemas.microsoft.com/office/drawing/2014/main" id="{35C30D9E-6245-6CBA-1A32-FB631370AB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2949" y="2108200"/>
            <a:ext cx="25094301" cy="457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9607B66-EBBE-A4A0-2B22-DEA64F61A750}"/>
              </a:ext>
            </a:extLst>
          </p:cNvPr>
          <p:cNvGrpSpPr/>
          <p:nvPr/>
        </p:nvGrpSpPr>
        <p:grpSpPr>
          <a:xfrm>
            <a:off x="1447800" y="1194939"/>
            <a:ext cx="7996797" cy="5471706"/>
            <a:chOff x="1447800" y="1194939"/>
            <a:chExt cx="7996797" cy="5471706"/>
          </a:xfrm>
        </p:grpSpPr>
        <p:pic>
          <p:nvPicPr>
            <p:cNvPr id="1048" name="Рисунок 2">
              <a:extLst>
                <a:ext uri="{FF2B5EF4-FFF2-40B4-BE49-F238E27FC236}">
                  <a16:creationId xmlns:a16="http://schemas.microsoft.com/office/drawing/2014/main" id="{253E6D5D-C480-EF0C-9A5F-36A1024A6A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8383" y="1194939"/>
              <a:ext cx="2334845" cy="1611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7" name="Рисунок 3">
              <a:extLst>
                <a:ext uri="{FF2B5EF4-FFF2-40B4-BE49-F238E27FC236}">
                  <a16:creationId xmlns:a16="http://schemas.microsoft.com/office/drawing/2014/main" id="{4D7E714E-DC25-4246-8421-C554E8167C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1101" y="1284581"/>
              <a:ext cx="1791498" cy="1478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6" name="Рисунок 6" descr="Picture background">
              <a:extLst>
                <a:ext uri="{FF2B5EF4-FFF2-40B4-BE49-F238E27FC236}">
                  <a16:creationId xmlns:a16="http://schemas.microsoft.com/office/drawing/2014/main" id="{53B42D70-5132-ABBD-BCF0-7E2BAA402B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3099" y="1249363"/>
              <a:ext cx="1791498" cy="1504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5" name="Рисунок 9" descr="Picture background">
              <a:extLst>
                <a:ext uri="{FF2B5EF4-FFF2-40B4-BE49-F238E27FC236}">
                  <a16:creationId xmlns:a16="http://schemas.microsoft.com/office/drawing/2014/main" id="{078C9279-59E2-31B8-34C0-1A407B9E8E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81" y="2915877"/>
              <a:ext cx="1383673" cy="1259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4" name="Рисунок 11" descr="Picture background">
              <a:extLst>
                <a:ext uri="{FF2B5EF4-FFF2-40B4-BE49-F238E27FC236}">
                  <a16:creationId xmlns:a16="http://schemas.microsoft.com/office/drawing/2014/main" id="{FC93014E-010F-B189-A3E3-D67ABB24A3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0525" y="3034596"/>
              <a:ext cx="1152438" cy="1125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3" name="Рисунок 12">
              <a:extLst>
                <a:ext uri="{FF2B5EF4-FFF2-40B4-BE49-F238E27FC236}">
                  <a16:creationId xmlns:a16="http://schemas.microsoft.com/office/drawing/2014/main" id="{1BF15BF3-00D4-F67F-63B5-2BBA444E0E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0810" y="2923980"/>
              <a:ext cx="1608633" cy="15415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Рисунок 13">
              <a:extLst>
                <a:ext uri="{FF2B5EF4-FFF2-40B4-BE49-F238E27FC236}">
                  <a16:creationId xmlns:a16="http://schemas.microsoft.com/office/drawing/2014/main" id="{09805D68-D8B2-8A5E-1CFD-BE5D146372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9774" y="2923980"/>
              <a:ext cx="1449652" cy="1504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Рисунок 17">
              <a:extLst>
                <a:ext uri="{FF2B5EF4-FFF2-40B4-BE49-F238E27FC236}">
                  <a16:creationId xmlns:a16="http://schemas.microsoft.com/office/drawing/2014/main" id="{77163B39-B0A2-8521-BF33-EC8B41E450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5395" y="5344761"/>
              <a:ext cx="1570579" cy="13218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9" name="Рисунок 18">
              <a:extLst>
                <a:ext uri="{FF2B5EF4-FFF2-40B4-BE49-F238E27FC236}">
                  <a16:creationId xmlns:a16="http://schemas.microsoft.com/office/drawing/2014/main" id="{9A498F40-BA4F-54C6-58A3-6FD1048D65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5488235"/>
              <a:ext cx="966987" cy="1058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Рисунок 14">
              <a:extLst>
                <a:ext uri="{FF2B5EF4-FFF2-40B4-BE49-F238E27FC236}">
                  <a16:creationId xmlns:a16="http://schemas.microsoft.com/office/drawing/2014/main" id="{49CF9E6F-61AC-5283-64B0-1E415CD578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3908" y="4617632"/>
              <a:ext cx="1223960" cy="859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7" name="Рисунок 15">
              <a:extLst>
                <a:ext uri="{FF2B5EF4-FFF2-40B4-BE49-F238E27FC236}">
                  <a16:creationId xmlns:a16="http://schemas.microsoft.com/office/drawing/2014/main" id="{439F35F7-FA45-25E1-3990-B546E29C6B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8797" y="5600032"/>
              <a:ext cx="1434182" cy="946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1" name="Рисунок 16">
              <a:extLst>
                <a:ext uri="{FF2B5EF4-FFF2-40B4-BE49-F238E27FC236}">
                  <a16:creationId xmlns:a16="http://schemas.microsoft.com/office/drawing/2014/main" id="{07A04B75-E4DE-8EC7-ECD5-585D234A23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8848" y="4565014"/>
              <a:ext cx="1083039" cy="964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617386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88E145-F769-445E-91F5-0BCC60675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499" y="296247"/>
            <a:ext cx="8354008" cy="626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706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41F75D-74A6-6BEA-CA52-9488FADDC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761" y="0"/>
            <a:ext cx="9446381" cy="69668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 и источников: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F10A2D-D1CD-9231-A22C-E0DBED793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617" y="696686"/>
            <a:ext cx="9879942" cy="5965371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Нормативно-правовая база: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   Федеральный государственный образовательный стандарт начального общего образования (ФГОС НОО).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Классическая и современная педагогика: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   Асмолов А. Г. «Как проектировать универсальные учебные действия в начальной школе. От действия к мысли». — М.: Просвещение.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 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   Выготский Л. С. «Психология развития ребенка».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 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   Петерсон Л. Г. «Деятельностный метод обучения».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Методики исследования и научного мышления: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   Савенков А. И. «Методика исследовательского обучения младших школьников». — Самара: Издательство «Учебная литература».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  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Загашев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 О., Заир-Бек С. И. «Критическое мышление: технология развития».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Краеведение и патриотическое воспитание (региональный компонент):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   Материалы из архивов и фондов Музея истории Дальнего Востока имени В.К. Арсеньева.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   Краеведческие пособия по истории Приморского края для начальной школы.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Инновационные технологии: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Панфилова А.П. </a:t>
            </a: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«Инновационные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технологии: Активное обучение». – М.: Академия</a:t>
            </a: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98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1ECCC8-C552-EC7D-1770-74E819AFA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43339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УУД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80D811-7C54-4BA4-C6DE-E8987CB9A9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23527"/>
            <a:ext cx="8596668" cy="441783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Личностные УУД: самоопределение, мотивация, нравственные ориентиры.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Регулятивные УУД: целеполагание, планирование, самоконтроль, коррекция.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Познавательные УУД: поиск и обработка информации, анализ, синтез, классификация.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Коммуникативные УУД: умение работать в группе, вести диалог, аргументировать свою точку зрения.</a:t>
            </a:r>
          </a:p>
        </p:txBody>
      </p:sp>
    </p:spTree>
    <p:extLst>
      <p:ext uri="{BB962C8B-B14F-4D97-AF65-F5344CB8AC3E}">
        <p14:creationId xmlns:p14="http://schemas.microsoft.com/office/powerpoint/2010/main" val="1137810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4D54BC-32AE-2512-7D8F-0B63FB36E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091817" cy="13208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Эффективные практики формирования УУД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1D130C-3387-1676-A4B9-65865A00D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731381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Проектная деятельность: мини-проекты по предметам, исследовательские задания.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Игровые технологии: деловые и ролевые игры, квесты, мозговые штурмы.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Групповая работа: совместные решения задач, обсуждение, самопроверка.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Рефлексивные практики: дневники достижений, самоанализ, обсуждение успехов и трудностей.</a:t>
            </a:r>
          </a:p>
        </p:txBody>
      </p:sp>
    </p:spTree>
    <p:extLst>
      <p:ext uri="{BB962C8B-B14F-4D97-AF65-F5344CB8AC3E}">
        <p14:creationId xmlns:p14="http://schemas.microsoft.com/office/powerpoint/2010/main" val="2285434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DAA83E0E-58D0-6472-8E3E-CC1A72FB9BAF}"/>
              </a:ext>
            </a:extLst>
          </p:cNvPr>
          <p:cNvGrpSpPr/>
          <p:nvPr/>
        </p:nvGrpSpPr>
        <p:grpSpPr>
          <a:xfrm>
            <a:off x="694931" y="910479"/>
            <a:ext cx="8934856" cy="5649532"/>
            <a:chOff x="1063789" y="493333"/>
            <a:chExt cx="8934856" cy="5649532"/>
          </a:xfrm>
        </p:grpSpPr>
        <p:sp>
          <p:nvSpPr>
            <p:cNvPr id="5" name="Прямоугольник: скругленные углы 4">
              <a:extLst>
                <a:ext uri="{FF2B5EF4-FFF2-40B4-BE49-F238E27FC236}">
                  <a16:creationId xmlns:a16="http://schemas.microsoft.com/office/drawing/2014/main" id="{1CD3CDC4-8265-6500-EACD-EFC41E3B773F}"/>
                </a:ext>
              </a:extLst>
            </p:cNvPr>
            <p:cNvSpPr/>
            <p:nvPr/>
          </p:nvSpPr>
          <p:spPr>
            <a:xfrm>
              <a:off x="1661444" y="493333"/>
              <a:ext cx="7939160" cy="92373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Эссе «Моя мечта»</a:t>
              </a:r>
              <a:r>
                <a:rPr lang="ru-RU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размышление четвероклассника о своей мечте, её значение в жизни и первых шагах к её осуществлению.</a:t>
              </a:r>
            </a:p>
          </p:txBody>
        </p:sp>
        <p:sp>
          <p:nvSpPr>
            <p:cNvPr id="7" name="Прямоугольник: скругленные углы 6">
              <a:extLst>
                <a:ext uri="{FF2B5EF4-FFF2-40B4-BE49-F238E27FC236}">
                  <a16:creationId xmlns:a16="http://schemas.microsoft.com/office/drawing/2014/main" id="{8FDEF096-1E67-2167-6BCC-9F29100E19F6}"/>
                </a:ext>
              </a:extLst>
            </p:cNvPr>
            <p:cNvSpPr/>
            <p:nvPr/>
          </p:nvSpPr>
          <p:spPr>
            <a:xfrm>
              <a:off x="1063789" y="2276271"/>
              <a:ext cx="3336587" cy="231518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Самоопределение, мотивация</a:t>
              </a:r>
            </a:p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 личная мечта влияет на самоопределение школьника, его учебную мотивацию и воспринимаемые результат.</a:t>
              </a:r>
            </a:p>
          </p:txBody>
        </p:sp>
        <p:sp>
          <p:nvSpPr>
            <p:cNvPr id="8" name="Прямоугольник: скругленные углы 7">
              <a:extLst>
                <a:ext uri="{FF2B5EF4-FFF2-40B4-BE49-F238E27FC236}">
                  <a16:creationId xmlns:a16="http://schemas.microsoft.com/office/drawing/2014/main" id="{6332C3F2-F8B1-BBBF-A5E0-45CEDC2D4E90}"/>
                </a:ext>
              </a:extLst>
            </p:cNvPr>
            <p:cNvSpPr/>
            <p:nvPr/>
          </p:nvSpPr>
          <p:spPr>
            <a:xfrm>
              <a:off x="6068670" y="1736235"/>
              <a:ext cx="3929975" cy="440663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Задачи</a:t>
              </a:r>
            </a:p>
            <a:p>
              <a:r>
                <a:rPr lang="ru-RU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Описание личной мечты и её значение в жизни</a:t>
              </a:r>
            </a:p>
            <a:p>
              <a:r>
                <a:rPr lang="ru-RU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Показать связь с учебной деятельностью, с представлениями о будущем</a:t>
              </a:r>
            </a:p>
            <a:p>
              <a:r>
                <a:rPr lang="ru-RU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Проанализировать, какие школьные предметы и занятия помогают приблизиться к мечте</a:t>
              </a:r>
            </a:p>
            <a:p>
              <a:r>
                <a:rPr lang="ru-RU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Составить план первых шагов к достижению желаемого будущего</a:t>
              </a:r>
            </a:p>
            <a:p>
              <a:r>
                <a:rPr lang="ru-RU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Сделать вывод о влиянии мечты на отношение к учебе и личному развитию</a:t>
              </a:r>
            </a:p>
          </p:txBody>
        </p:sp>
        <p:cxnSp>
          <p:nvCxnSpPr>
            <p:cNvPr id="10" name="Прямая со стрелкой 9">
              <a:extLst>
                <a:ext uri="{FF2B5EF4-FFF2-40B4-BE49-F238E27FC236}">
                  <a16:creationId xmlns:a16="http://schemas.microsoft.com/office/drawing/2014/main" id="{966093DA-B20F-A0B2-6C91-0633C2A0AA0D}"/>
                </a:ext>
              </a:extLst>
            </p:cNvPr>
            <p:cNvCxnSpPr>
              <a:stCxn id="5" idx="2"/>
              <a:endCxn id="7" idx="0"/>
            </p:cNvCxnSpPr>
            <p:nvPr/>
          </p:nvCxnSpPr>
          <p:spPr>
            <a:xfrm flipH="1">
              <a:off x="2732083" y="1417063"/>
              <a:ext cx="2898941" cy="85920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>
              <a:extLst>
                <a:ext uri="{FF2B5EF4-FFF2-40B4-BE49-F238E27FC236}">
                  <a16:creationId xmlns:a16="http://schemas.microsoft.com/office/drawing/2014/main" id="{7F62F72A-52C3-DB77-F1CD-0C7D2B42BBB0}"/>
                </a:ext>
              </a:extLst>
            </p:cNvPr>
            <p:cNvCxnSpPr>
              <a:stCxn id="5" idx="2"/>
              <a:endCxn id="8" idx="0"/>
            </p:cNvCxnSpPr>
            <p:nvPr/>
          </p:nvCxnSpPr>
          <p:spPr>
            <a:xfrm>
              <a:off x="5631024" y="1417063"/>
              <a:ext cx="2402634" cy="3191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DB096F2-8722-74DD-96C9-0D61EADDFDB7}"/>
              </a:ext>
            </a:extLst>
          </p:cNvPr>
          <p:cNvSpPr txBox="1"/>
          <p:nvPr/>
        </p:nvSpPr>
        <p:spPr>
          <a:xfrm>
            <a:off x="1912476" y="51271"/>
            <a:ext cx="6699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УУД</a:t>
            </a:r>
          </a:p>
        </p:txBody>
      </p:sp>
    </p:spTree>
    <p:extLst>
      <p:ext uri="{BB962C8B-B14F-4D97-AF65-F5344CB8AC3E}">
        <p14:creationId xmlns:p14="http://schemas.microsoft.com/office/powerpoint/2010/main" val="1506881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1D63F6-4668-5967-7533-EB273C423F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7679" y="159242"/>
            <a:ext cx="7766936" cy="719808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 УУД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089BC9-B255-566F-BDEE-7F82F6FD626B}"/>
              </a:ext>
            </a:extLst>
          </p:cNvPr>
          <p:cNvSpPr txBox="1"/>
          <p:nvPr/>
        </p:nvSpPr>
        <p:spPr>
          <a:xfrm>
            <a:off x="1455576" y="1581595"/>
            <a:ext cx="7949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«Интеллект-карт»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F4D6B2-E01F-5418-811B-63518F3F146A}"/>
              </a:ext>
            </a:extLst>
          </p:cNvPr>
          <p:cNvSpPr txBox="1"/>
          <p:nvPr/>
        </p:nvSpPr>
        <p:spPr>
          <a:xfrm>
            <a:off x="1455576" y="2008634"/>
            <a:ext cx="7511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Британский психолог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Тони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Бьюзен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(1942–2019) считается создателем современного вида интеллект-карт. Он разработал и популяризировал методику в конце 1960-х годов.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Бьюзен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систематизировал использование образов, цвета и ассоциаций, дав технике название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mind-mapping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3E0DA1-3EB9-4C1A-F0B9-E502C8BA04AB}"/>
              </a:ext>
            </a:extLst>
          </p:cNvPr>
          <p:cNvSpPr txBox="1"/>
          <p:nvPr/>
        </p:nvSpPr>
        <p:spPr>
          <a:xfrm>
            <a:off x="1455576" y="3266670"/>
            <a:ext cx="6102220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элементы метода:</a:t>
            </a:r>
            <a:endParaRPr lang="ru-RU" b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Font typeface="+mj-lt"/>
              <a:buAutoNum type="arabicParenR"/>
            </a:pP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центральное изображение или ключевое понятие;</a:t>
            </a:r>
          </a:p>
          <a:p>
            <a:pPr marL="342900" indent="-342900" algn="l">
              <a:buFont typeface="+mj-lt"/>
              <a:buAutoNum type="arabicParenR"/>
            </a:pP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толстые ветви, исходящие от центра;</a:t>
            </a:r>
          </a:p>
          <a:p>
            <a:pPr marL="342900" indent="-342900" algn="l">
              <a:buFont typeface="+mj-lt"/>
              <a:buAutoNum type="arabicParenR"/>
            </a:pP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одно ключевое слово или изображение на каждой ветви;</a:t>
            </a:r>
          </a:p>
          <a:p>
            <a:pPr marL="342900" indent="-342900" algn="l">
              <a:buFont typeface="+mj-lt"/>
              <a:buAutoNum type="arabicParenR"/>
            </a:pP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использование цвета, символов и рисунков для усиления запоминания.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838044-C2ED-338A-F7AB-C74555DE4019}"/>
              </a:ext>
            </a:extLst>
          </p:cNvPr>
          <p:cNvSpPr txBox="1"/>
          <p:nvPr/>
        </p:nvSpPr>
        <p:spPr>
          <a:xfrm>
            <a:off x="1455576" y="5147953"/>
            <a:ext cx="84628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 4 класса часто трудно удерживать в памяти разрозненные сведения о пустынях, связывать признаки климата, растительности, животного мира и деятельности человека в единичную логическую картину, из-за чего знания остаются фрагментарными и быстро забываются.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3CBD16-481F-E22A-2531-E1D51F35BF55}"/>
              </a:ext>
            </a:extLst>
          </p:cNvPr>
          <p:cNvSpPr txBox="1"/>
          <p:nvPr/>
        </p:nvSpPr>
        <p:spPr>
          <a:xfrm>
            <a:off x="1455576" y="1114159"/>
            <a:ext cx="6802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не зубрить, а понимать</a:t>
            </a:r>
          </a:p>
        </p:txBody>
      </p:sp>
    </p:spTree>
    <p:extLst>
      <p:ext uri="{BB962C8B-B14F-4D97-AF65-F5344CB8AC3E}">
        <p14:creationId xmlns:p14="http://schemas.microsoft.com/office/powerpoint/2010/main" val="3667083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E022D5-8211-F1DE-CF1A-80FCDFD09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69" y="51087"/>
            <a:ext cx="9278429" cy="720184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интеллект-карты по теме «Пустыни»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B7EAE8D-F4E0-2B36-5537-FB7055E0153F}"/>
              </a:ext>
            </a:extLst>
          </p:cNvPr>
          <p:cNvGrpSpPr/>
          <p:nvPr/>
        </p:nvGrpSpPr>
        <p:grpSpPr>
          <a:xfrm>
            <a:off x="3260562" y="2312481"/>
            <a:ext cx="3194183" cy="1586950"/>
            <a:chOff x="3215946" y="2471866"/>
            <a:chExt cx="3194183" cy="1586950"/>
          </a:xfrm>
        </p:grpSpPr>
        <p:sp>
          <p:nvSpPr>
            <p:cNvPr id="4" name="Прямоугольник: скругленные углы 3">
              <a:extLst>
                <a:ext uri="{FF2B5EF4-FFF2-40B4-BE49-F238E27FC236}">
                  <a16:creationId xmlns:a16="http://schemas.microsoft.com/office/drawing/2014/main" id="{A1DB7602-822A-F5B3-82E8-EEC354EE89A8}"/>
                </a:ext>
              </a:extLst>
            </p:cNvPr>
            <p:cNvSpPr/>
            <p:nvPr/>
          </p:nvSpPr>
          <p:spPr>
            <a:xfrm>
              <a:off x="3215946" y="2471866"/>
              <a:ext cx="3194183" cy="158695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Пустыня</a:t>
              </a:r>
            </a:p>
          </p:txBody>
        </p:sp>
        <p:pic>
          <p:nvPicPr>
            <p:cNvPr id="1028" name="Picture 4" descr="Picture background">
              <a:extLst>
                <a:ext uri="{FF2B5EF4-FFF2-40B4-BE49-F238E27FC236}">
                  <a16:creationId xmlns:a16="http://schemas.microsoft.com/office/drawing/2014/main" id="{3C103A25-FA98-37BB-E24A-0449E35A1D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945" y="2915200"/>
              <a:ext cx="1703600" cy="1027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Picture background">
              <a:extLst>
                <a:ext uri="{FF2B5EF4-FFF2-40B4-BE49-F238E27FC236}">
                  <a16:creationId xmlns:a16="http://schemas.microsoft.com/office/drawing/2014/main" id="{92239148-930A-8DBD-CDEE-137CA0F330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008" y="2915200"/>
              <a:ext cx="1369657" cy="9131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02809568-A35D-50CF-2E26-B05E8A0D94D4}"/>
              </a:ext>
            </a:extLst>
          </p:cNvPr>
          <p:cNvGrpSpPr/>
          <p:nvPr/>
        </p:nvGrpSpPr>
        <p:grpSpPr>
          <a:xfrm>
            <a:off x="2836507" y="4466207"/>
            <a:ext cx="4094549" cy="2255591"/>
            <a:chOff x="2836507" y="4466207"/>
            <a:chExt cx="4094549" cy="2255591"/>
          </a:xfrm>
        </p:grpSpPr>
        <p:sp>
          <p:nvSpPr>
            <p:cNvPr id="7" name="Прямоугольник: скругленные углы 6">
              <a:extLst>
                <a:ext uri="{FF2B5EF4-FFF2-40B4-BE49-F238E27FC236}">
                  <a16:creationId xmlns:a16="http://schemas.microsoft.com/office/drawing/2014/main" id="{60538F36-F3A4-54A2-03D5-D8C2F219B985}"/>
                </a:ext>
              </a:extLst>
            </p:cNvPr>
            <p:cNvSpPr/>
            <p:nvPr/>
          </p:nvSpPr>
          <p:spPr>
            <a:xfrm>
              <a:off x="3172408" y="4466207"/>
              <a:ext cx="3467880" cy="2255591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Животные</a:t>
              </a:r>
            </a:p>
          </p:txBody>
        </p:sp>
        <p:pic>
          <p:nvPicPr>
            <p:cNvPr id="1032" name="Picture 8" descr="Picture background">
              <a:extLst>
                <a:ext uri="{FF2B5EF4-FFF2-40B4-BE49-F238E27FC236}">
                  <a16:creationId xmlns:a16="http://schemas.microsoft.com/office/drawing/2014/main" id="{49272AB8-7000-6174-630D-92953E4D3E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6507" y="4558088"/>
              <a:ext cx="1188195" cy="1782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Picture background">
              <a:extLst>
                <a:ext uri="{FF2B5EF4-FFF2-40B4-BE49-F238E27FC236}">
                  <a16:creationId xmlns:a16="http://schemas.microsoft.com/office/drawing/2014/main" id="{F92EE5A7-85A9-D54F-7365-7DF7DEBA1E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7466" y="5912090"/>
              <a:ext cx="1348042" cy="7582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Picture background">
              <a:extLst>
                <a:ext uri="{FF2B5EF4-FFF2-40B4-BE49-F238E27FC236}">
                  <a16:creationId xmlns:a16="http://schemas.microsoft.com/office/drawing/2014/main" id="{C7096588-9EE7-8045-7B59-DE9FB947A9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4702" y="4986377"/>
              <a:ext cx="1234283" cy="9257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Picture background">
              <a:extLst>
                <a:ext uri="{FF2B5EF4-FFF2-40B4-BE49-F238E27FC236}">
                  <a16:creationId xmlns:a16="http://schemas.microsoft.com/office/drawing/2014/main" id="{5DA74757-449F-9832-AD11-4C6C29C104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2744" y="5135247"/>
              <a:ext cx="1558312" cy="117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BE99B09-189E-0CA9-984C-77F573B47EF2}"/>
              </a:ext>
            </a:extLst>
          </p:cNvPr>
          <p:cNvGrpSpPr/>
          <p:nvPr/>
        </p:nvGrpSpPr>
        <p:grpSpPr>
          <a:xfrm>
            <a:off x="7887479" y="2789610"/>
            <a:ext cx="3887754" cy="1676597"/>
            <a:chOff x="7887479" y="2789610"/>
            <a:chExt cx="3887754" cy="1676597"/>
          </a:xfrm>
        </p:grpSpPr>
        <p:sp>
          <p:nvSpPr>
            <p:cNvPr id="9" name="Прямоугольник: скругленные углы 8">
              <a:extLst>
                <a:ext uri="{FF2B5EF4-FFF2-40B4-BE49-F238E27FC236}">
                  <a16:creationId xmlns:a16="http://schemas.microsoft.com/office/drawing/2014/main" id="{BE753187-C5EB-A460-419F-F555A26B2F2D}"/>
                </a:ext>
              </a:extLst>
            </p:cNvPr>
            <p:cNvSpPr/>
            <p:nvPr/>
          </p:nvSpPr>
          <p:spPr>
            <a:xfrm>
              <a:off x="7887479" y="2789610"/>
              <a:ext cx="3887754" cy="1517733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Люди в пустыне</a:t>
              </a:r>
            </a:p>
          </p:txBody>
        </p:sp>
        <p:pic>
          <p:nvPicPr>
            <p:cNvPr id="1044" name="Picture 20" descr="Picture background">
              <a:extLst>
                <a:ext uri="{FF2B5EF4-FFF2-40B4-BE49-F238E27FC236}">
                  <a16:creationId xmlns:a16="http://schemas.microsoft.com/office/drawing/2014/main" id="{218AFA78-D2BD-E9AA-8477-2C46D66017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1241" y="3269615"/>
              <a:ext cx="1774166" cy="890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8" name="Picture 24" descr="Picture background">
              <a:extLst>
                <a:ext uri="{FF2B5EF4-FFF2-40B4-BE49-F238E27FC236}">
                  <a16:creationId xmlns:a16="http://schemas.microsoft.com/office/drawing/2014/main" id="{3CE88221-2DFE-CCB0-F012-FA87EA7A94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0430" y="3295448"/>
              <a:ext cx="1576873" cy="11707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DEE840C3-AF99-850E-AF33-EA8893A34EF7}"/>
              </a:ext>
            </a:extLst>
          </p:cNvPr>
          <p:cNvGrpSpPr/>
          <p:nvPr/>
        </p:nvGrpSpPr>
        <p:grpSpPr>
          <a:xfrm>
            <a:off x="34211" y="3089644"/>
            <a:ext cx="2247088" cy="3488438"/>
            <a:chOff x="34211" y="3089644"/>
            <a:chExt cx="2247088" cy="3488438"/>
          </a:xfrm>
        </p:grpSpPr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id="{E80EA3EE-10CC-0370-5B22-09D267CA1C42}"/>
                </a:ext>
              </a:extLst>
            </p:cNvPr>
            <p:cNvSpPr/>
            <p:nvPr/>
          </p:nvSpPr>
          <p:spPr>
            <a:xfrm>
              <a:off x="34211" y="3089644"/>
              <a:ext cx="2247088" cy="348843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Растения</a:t>
              </a:r>
            </a:p>
          </p:txBody>
        </p:sp>
        <p:pic>
          <p:nvPicPr>
            <p:cNvPr id="1050" name="Picture 26" descr="Picture background">
              <a:extLst>
                <a:ext uri="{FF2B5EF4-FFF2-40B4-BE49-F238E27FC236}">
                  <a16:creationId xmlns:a16="http://schemas.microsoft.com/office/drawing/2014/main" id="{E16C7424-FF08-5718-655B-EF8E44B5A5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74" y="3761502"/>
              <a:ext cx="1640303" cy="10916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2" name="Picture 28" descr="Picture background">
              <a:extLst>
                <a:ext uri="{FF2B5EF4-FFF2-40B4-BE49-F238E27FC236}">
                  <a16:creationId xmlns:a16="http://schemas.microsoft.com/office/drawing/2014/main" id="{B0010106-E8AE-B2EE-3DA8-0ED5D5B90C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61" y="5049154"/>
              <a:ext cx="1904094" cy="13329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0AFB6AE6-D8D0-D180-1CBF-58228C0C0C34}"/>
              </a:ext>
            </a:extLst>
          </p:cNvPr>
          <p:cNvGrpSpPr/>
          <p:nvPr/>
        </p:nvGrpSpPr>
        <p:grpSpPr>
          <a:xfrm>
            <a:off x="24587" y="659867"/>
            <a:ext cx="3416946" cy="2162701"/>
            <a:chOff x="-178664" y="796599"/>
            <a:chExt cx="3416946" cy="2162701"/>
          </a:xfrm>
        </p:grpSpPr>
        <p:sp>
          <p:nvSpPr>
            <p:cNvPr id="5" name="Прямоугольник: скругленные углы 4">
              <a:extLst>
                <a:ext uri="{FF2B5EF4-FFF2-40B4-BE49-F238E27FC236}">
                  <a16:creationId xmlns:a16="http://schemas.microsoft.com/office/drawing/2014/main" id="{DBC269D8-02CD-80AC-06C2-C498F82F9010}"/>
                </a:ext>
              </a:extLst>
            </p:cNvPr>
            <p:cNvSpPr/>
            <p:nvPr/>
          </p:nvSpPr>
          <p:spPr>
            <a:xfrm>
              <a:off x="130629" y="796599"/>
              <a:ext cx="2777406" cy="216270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Погода</a:t>
              </a:r>
            </a:p>
          </p:txBody>
        </p:sp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C0986C05-2005-6964-791C-4C652087CFD2}"/>
                </a:ext>
              </a:extLst>
            </p:cNvPr>
            <p:cNvGrpSpPr/>
            <p:nvPr/>
          </p:nvGrpSpPr>
          <p:grpSpPr>
            <a:xfrm>
              <a:off x="-178664" y="870158"/>
              <a:ext cx="1315687" cy="1290614"/>
              <a:chOff x="130629" y="1214547"/>
              <a:chExt cx="1315687" cy="1290614"/>
            </a:xfrm>
          </p:grpSpPr>
          <p:pic>
            <p:nvPicPr>
              <p:cNvPr id="1054" name="Picture 30" descr="Picture background">
                <a:extLst>
                  <a:ext uri="{FF2B5EF4-FFF2-40B4-BE49-F238E27FC236}">
                    <a16:creationId xmlns:a16="http://schemas.microsoft.com/office/drawing/2014/main" id="{D3C080FE-1583-806C-6869-72A0A4DE4D6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629" y="1214547"/>
                <a:ext cx="1261179" cy="12611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FC84006-39CC-B00C-4B91-E398935B7299}"/>
                  </a:ext>
                </a:extLst>
              </p:cNvPr>
              <p:cNvSpPr txBox="1"/>
              <p:nvPr/>
            </p:nvSpPr>
            <p:spPr>
              <a:xfrm>
                <a:off x="869194" y="2135829"/>
                <a:ext cx="5771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/>
                  <a:t>+50</a:t>
                </a:r>
              </a:p>
            </p:txBody>
          </p:sp>
        </p:grpSp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8365B21B-B772-0FBF-3E91-7DEA64E6CB54}"/>
                </a:ext>
              </a:extLst>
            </p:cNvPr>
            <p:cNvGrpSpPr/>
            <p:nvPr/>
          </p:nvGrpSpPr>
          <p:grpSpPr>
            <a:xfrm>
              <a:off x="1942118" y="901564"/>
              <a:ext cx="1296164" cy="1259804"/>
              <a:chOff x="1619923" y="1235846"/>
              <a:chExt cx="1296164" cy="1259804"/>
            </a:xfrm>
          </p:grpSpPr>
          <p:pic>
            <p:nvPicPr>
              <p:cNvPr id="1056" name="Picture 32" descr="Picture background">
                <a:extLst>
                  <a:ext uri="{FF2B5EF4-FFF2-40B4-BE49-F238E27FC236}">
                    <a16:creationId xmlns:a16="http://schemas.microsoft.com/office/drawing/2014/main" id="{31EEE452-3166-DBB5-4914-6C97D73CC82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9923" y="1235846"/>
                <a:ext cx="1241656" cy="12311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14ED7DB-1768-1DF4-1252-35685FB17FFC}"/>
                  </a:ext>
                </a:extLst>
              </p:cNvPr>
              <p:cNvSpPr txBox="1"/>
              <p:nvPr/>
            </p:nvSpPr>
            <p:spPr>
              <a:xfrm>
                <a:off x="2455608" y="2126318"/>
                <a:ext cx="4604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ru-RU" b="1" dirty="0">
                    <a:solidFill>
                      <a:schemeClr val="bg1"/>
                    </a:solidFill>
                  </a:rPr>
                  <a:t>°</a:t>
                </a:r>
                <a:endParaRPr lang="ru-RU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058" name="Picture 34" descr="Picture background">
              <a:extLst>
                <a:ext uri="{FF2B5EF4-FFF2-40B4-BE49-F238E27FC236}">
                  <a16:creationId xmlns:a16="http://schemas.microsoft.com/office/drawing/2014/main" id="{5AC7D382-C871-E337-92E5-C2DFD9712F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47" y="2137973"/>
              <a:ext cx="2121161" cy="714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0ED63A50-CD5C-9430-AB39-B8842E6D95CA}"/>
              </a:ext>
            </a:extLst>
          </p:cNvPr>
          <p:cNvGrpSpPr/>
          <p:nvPr/>
        </p:nvGrpSpPr>
        <p:grpSpPr>
          <a:xfrm>
            <a:off x="7797094" y="4751518"/>
            <a:ext cx="4251647" cy="1906508"/>
            <a:chOff x="7797094" y="4751518"/>
            <a:chExt cx="4251647" cy="1906508"/>
          </a:xfrm>
        </p:grpSpPr>
        <p:sp>
          <p:nvSpPr>
            <p:cNvPr id="8" name="Прямоугольник: скругленные углы 7">
              <a:extLst>
                <a:ext uri="{FF2B5EF4-FFF2-40B4-BE49-F238E27FC236}">
                  <a16:creationId xmlns:a16="http://schemas.microsoft.com/office/drawing/2014/main" id="{A173A09C-DD2C-0EC8-99A4-5C437D14C459}"/>
                </a:ext>
              </a:extLst>
            </p:cNvPr>
            <p:cNvSpPr/>
            <p:nvPr/>
          </p:nvSpPr>
          <p:spPr>
            <a:xfrm>
              <a:off x="7797094" y="4751518"/>
              <a:ext cx="4251647" cy="183650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Экологические проблемы</a:t>
              </a:r>
            </a:p>
          </p:txBody>
        </p:sp>
        <p:pic>
          <p:nvPicPr>
            <p:cNvPr id="1060" name="Picture 36" descr="Picture background">
              <a:extLst>
                <a:ext uri="{FF2B5EF4-FFF2-40B4-BE49-F238E27FC236}">
                  <a16:creationId xmlns:a16="http://schemas.microsoft.com/office/drawing/2014/main" id="{1EC129F9-99F6-5471-7F7E-6EDEB21F4C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97416" y="5166153"/>
              <a:ext cx="3467880" cy="1491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695AD4DB-0017-55A0-FACC-8EEA142D3BAE}"/>
              </a:ext>
            </a:extLst>
          </p:cNvPr>
          <p:cNvCxnSpPr>
            <a:cxnSpLocks/>
            <a:stCxn id="4" idx="1"/>
          </p:cNvCxnSpPr>
          <p:nvPr/>
        </p:nvCxnSpPr>
        <p:spPr>
          <a:xfrm flipH="1" flipV="1">
            <a:off x="2999311" y="2672652"/>
            <a:ext cx="261251" cy="433304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73D3E957-2FD2-9589-69FF-2AF3319020D1}"/>
              </a:ext>
            </a:extLst>
          </p:cNvPr>
          <p:cNvCxnSpPr>
            <a:stCxn id="4" idx="1"/>
            <a:endCxn id="6" idx="3"/>
          </p:cNvCxnSpPr>
          <p:nvPr/>
        </p:nvCxnSpPr>
        <p:spPr>
          <a:xfrm flipH="1">
            <a:off x="2281299" y="3105956"/>
            <a:ext cx="979263" cy="1727907"/>
          </a:xfrm>
          <a:prstGeom prst="straightConnector1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8912CDD0-C730-8A5C-4F00-261529D45B99}"/>
              </a:ext>
            </a:extLst>
          </p:cNvPr>
          <p:cNvCxnSpPr>
            <a:stCxn id="4" idx="2"/>
            <a:endCxn id="7" idx="0"/>
          </p:cNvCxnSpPr>
          <p:nvPr/>
        </p:nvCxnSpPr>
        <p:spPr>
          <a:xfrm>
            <a:off x="4857654" y="3899431"/>
            <a:ext cx="48694" cy="566776"/>
          </a:xfrm>
          <a:prstGeom prst="straightConnector1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02C28174-1A1F-2FED-D9D3-93AC5523BF4F}"/>
              </a:ext>
            </a:extLst>
          </p:cNvPr>
          <p:cNvCxnSpPr>
            <a:stCxn id="4" idx="3"/>
            <a:endCxn id="8" idx="1"/>
          </p:cNvCxnSpPr>
          <p:nvPr/>
        </p:nvCxnSpPr>
        <p:spPr>
          <a:xfrm>
            <a:off x="6454745" y="3105956"/>
            <a:ext cx="1342349" cy="2563812"/>
          </a:xfrm>
          <a:prstGeom prst="straightConnector1">
            <a:avLst/>
          </a:prstGeom>
          <a:ln w="38100"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9902C5FD-D77F-4392-9F24-89CA63F1D70B}"/>
              </a:ext>
            </a:extLst>
          </p:cNvPr>
          <p:cNvCxnSpPr/>
          <p:nvPr/>
        </p:nvCxnSpPr>
        <p:spPr>
          <a:xfrm flipV="1">
            <a:off x="6475444" y="3089644"/>
            <a:ext cx="1412035" cy="16312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26BFF706-8C93-FA7D-D980-9CFE71FA9751}"/>
              </a:ext>
            </a:extLst>
          </p:cNvPr>
          <p:cNvCxnSpPr>
            <a:stCxn id="4" idx="3"/>
          </p:cNvCxnSpPr>
          <p:nvPr/>
        </p:nvCxnSpPr>
        <p:spPr>
          <a:xfrm flipV="1">
            <a:off x="6454745" y="1741217"/>
            <a:ext cx="2060986" cy="136473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F85F1C1C-9ED5-39BA-D903-10B1C4A29785}"/>
              </a:ext>
            </a:extLst>
          </p:cNvPr>
          <p:cNvGrpSpPr/>
          <p:nvPr/>
        </p:nvGrpSpPr>
        <p:grpSpPr>
          <a:xfrm>
            <a:off x="8537198" y="779427"/>
            <a:ext cx="3216567" cy="1951258"/>
            <a:chOff x="8198436" y="1037566"/>
            <a:chExt cx="3216567" cy="2122010"/>
          </a:xfrm>
        </p:grpSpPr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5981A071-9F75-2F24-7778-605DB6214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8436" y="1037566"/>
              <a:ext cx="3216567" cy="2122010"/>
            </a:xfrm>
            <a:prstGeom prst="rect">
              <a:avLst/>
            </a:prstGeom>
          </p:spPr>
        </p:pic>
        <p:sp>
          <p:nvSpPr>
            <p:cNvPr id="10" name="Прямоугольник: скругленные углы 9">
              <a:extLst>
                <a:ext uri="{FF2B5EF4-FFF2-40B4-BE49-F238E27FC236}">
                  <a16:creationId xmlns:a16="http://schemas.microsoft.com/office/drawing/2014/main" id="{A3719973-5EDB-E241-6C46-9144A06462F0}"/>
                </a:ext>
              </a:extLst>
            </p:cNvPr>
            <p:cNvSpPr/>
            <p:nvPr/>
          </p:nvSpPr>
          <p:spPr>
            <a:xfrm>
              <a:off x="8424170" y="1121259"/>
              <a:ext cx="2814371" cy="695897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Расположенность</a:t>
              </a:r>
            </a:p>
            <a:p>
              <a:pPr algn="ctr"/>
              <a:r>
                <a:rPr lang="ru-RU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Где?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0281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359A5D-7687-8BA8-5F1C-31392B4B8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7800" y="32139"/>
            <a:ext cx="8596668" cy="808653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 с урока «Пустыни»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FFD30E-053E-88B6-47E4-5DC30E58C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28" y="780143"/>
            <a:ext cx="5660572" cy="424542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3929F2-D899-011F-3A73-57FC6EF4BE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372" y="653144"/>
            <a:ext cx="4142792" cy="290182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89F6893-37FE-AACF-E5AD-404F90454E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360" y="3816278"/>
            <a:ext cx="4540899" cy="282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013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164641-A20C-DC7C-FAC0-96AF2C02F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501" y="105746"/>
            <a:ext cx="8596668" cy="1079241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Интеллект-карта к уроку по сказке Г.Х. Андерсена «Русалочка»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EDEA6D-5292-2E7F-B2E6-3C435AC8E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5348" y="974374"/>
            <a:ext cx="5191179" cy="53477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37C9F4F-F014-1A64-1B5B-76E94D5AE4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148200" y="672308"/>
            <a:ext cx="5234473" cy="599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44891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248</TotalTime>
  <Words>1185</Words>
  <Application>Microsoft Office PowerPoint</Application>
  <PresentationFormat>Широкоэкранный</PresentationFormat>
  <Paragraphs>154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       От действия - к мысли: эффективные практики формирования УУД в 4 классе </vt:lpstr>
      <vt:lpstr>Что такое УУД</vt:lpstr>
      <vt:lpstr>Структура УУД</vt:lpstr>
      <vt:lpstr>Эффективные практики формирования УУД</vt:lpstr>
      <vt:lpstr>Презентация PowerPoint</vt:lpstr>
      <vt:lpstr>Познавательные УУД</vt:lpstr>
      <vt:lpstr>Пример интеллект-карты по теме «Пустыни»</vt:lpstr>
      <vt:lpstr>Фото с урока «Пустыни»</vt:lpstr>
      <vt:lpstr>Интеллект-карта к уроку по сказке Г.Х. Андерсена «Русалочка»</vt:lpstr>
      <vt:lpstr>Презентация PowerPoint</vt:lpstr>
      <vt:lpstr>Личностные УУД</vt:lpstr>
      <vt:lpstr>От контроля учителя – к самоконтролю</vt:lpstr>
      <vt:lpstr>Сотрудничество вместо конкуренции</vt:lpstr>
      <vt:lpstr>«Воспитание сердца»</vt:lpstr>
      <vt:lpstr>Технология «Кроссенс» (Логика и ассоциации)</vt:lpstr>
      <vt:lpstr>Презентация PowerPoint</vt:lpstr>
      <vt:lpstr>Как читать «Кроссенс»</vt:lpstr>
      <vt:lpstr>Способы чтения «Кроссенса»</vt:lpstr>
      <vt:lpstr>Презентация PowerPoint</vt:lpstr>
      <vt:lpstr>Применение Кроссенс на уроках русского языка</vt:lpstr>
      <vt:lpstr>На каком этапе урока применяю «Кроссенс»?</vt:lpstr>
      <vt:lpstr>Кроссенс на уроке русского языка «Спряжение глаголов: Обобщение»</vt:lpstr>
      <vt:lpstr>Презентация PowerPoint</vt:lpstr>
      <vt:lpstr>Список использованной литературы и источников: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Лев Моляренко</dc:creator>
  <cp:lastModifiedBy>Лев Моляренко</cp:lastModifiedBy>
  <cp:revision>14</cp:revision>
  <dcterms:created xsi:type="dcterms:W3CDTF">2026-04-29T11:46:44Z</dcterms:created>
  <dcterms:modified xsi:type="dcterms:W3CDTF">2026-05-11T10:34:27Z</dcterms:modified>
</cp:coreProperties>
</file>