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media/image55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3" r:id="rId3"/>
    <p:sldMasterId id="2147483697" r:id="rId4"/>
  </p:sldMasterIdLst>
  <p:sldIdLst>
    <p:sldId id="1504" r:id="rId5"/>
    <p:sldId id="1169" r:id="rId6"/>
    <p:sldId id="263" r:id="rId7"/>
    <p:sldId id="258" r:id="rId8"/>
    <p:sldId id="1454" r:id="rId9"/>
    <p:sldId id="1503" r:id="rId10"/>
    <p:sldId id="1511" r:id="rId11"/>
    <p:sldId id="1514" r:id="rId12"/>
    <p:sldId id="1402" r:id="rId13"/>
    <p:sldId id="1185" r:id="rId14"/>
    <p:sldId id="1505" r:id="rId15"/>
    <p:sldId id="1470" r:id="rId16"/>
    <p:sldId id="1458" r:id="rId17"/>
    <p:sldId id="1462" r:id="rId18"/>
    <p:sldId id="1479" r:id="rId19"/>
    <p:sldId id="1412" r:id="rId20"/>
    <p:sldId id="1309" r:id="rId21"/>
    <p:sldId id="1304" r:id="rId22"/>
    <p:sldId id="1217" r:id="rId23"/>
    <p:sldId id="1575" r:id="rId24"/>
    <p:sldId id="1441" r:id="rId25"/>
    <p:sldId id="1606" r:id="rId26"/>
    <p:sldId id="1601" r:id="rId27"/>
    <p:sldId id="1429" r:id="rId28"/>
    <p:sldId id="1602" r:id="rId29"/>
    <p:sldId id="1332" r:id="rId30"/>
    <p:sldId id="1607" r:id="rId31"/>
    <p:sldId id="1307" r:id="rId32"/>
    <p:sldId id="1588" r:id="rId33"/>
    <p:sldId id="1497" r:id="rId34"/>
    <p:sldId id="1579" r:id="rId35"/>
    <p:sldId id="1580" r:id="rId36"/>
    <p:sldId id="1584" r:id="rId37"/>
    <p:sldId id="1604" r:id="rId38"/>
    <p:sldId id="511" r:id="rId39"/>
    <p:sldId id="935" r:id="rId40"/>
  </p:sldIdLst>
  <p:sldSz cx="12192000" cy="6858000"/>
  <p:notesSz cx="6797675" cy="9929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54" d="100"/>
          <a:sy n="154" d="100"/>
        </p:scale>
        <p:origin x="53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5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8996DCC-2694-4E8A-B672-55BB141A023B}" type="doc">
      <dgm:prSet loTypeId="urn:microsoft.com/office/officeart/2008/layout/AlternatingHexagon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DEF234A-A988-4842-8F20-6E8F13F443E3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31A0BE58-FBDB-48DB-B744-54C2CDBB7735}" type="parTrans" cxnId="{E55A6799-A5E8-4CDD-AA78-C86D58A4730E}">
      <dgm:prSet/>
      <dgm:spPr/>
      <dgm:t>
        <a:bodyPr/>
        <a:lstStyle/>
        <a:p>
          <a:endParaRPr lang="ru-RU"/>
        </a:p>
      </dgm:t>
    </dgm:pt>
    <dgm:pt modelId="{3CAAC8CA-E602-4396-BE48-F6FB3EA1ECCE}" type="sibTrans" cxnId="{E55A6799-A5E8-4CDD-AA78-C86D58A4730E}">
      <dgm:prSet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A64BD9C9-5492-4787-A09A-51D0DF02D0F1}">
      <dgm:prSet phldrT="[Текст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9977E631-C5F3-45A4-B497-260FDD5E338E}" type="parTrans" cxnId="{E7FC0AC3-5FAC-4DF3-B796-252EDB4DE702}">
      <dgm:prSet/>
      <dgm:spPr/>
      <dgm:t>
        <a:bodyPr/>
        <a:lstStyle/>
        <a:p>
          <a:endParaRPr lang="ru-RU"/>
        </a:p>
      </dgm:t>
    </dgm:pt>
    <dgm:pt modelId="{1E176D2D-073C-403D-9B1B-47C91DE6B107}" type="sibTrans" cxnId="{E7FC0AC3-5FAC-4DF3-B796-252EDB4DE702}">
      <dgm:prSet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36F5C145-3E2F-4157-83A6-0C9480A059EB}">
      <dgm:prSet phldrT="[Текст]" phldr="1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C674A787-3FD5-400A-A4C8-4E814A820B9D}" type="parTrans" cxnId="{7B6BB088-0DFC-4B80-B14E-C7FA52C5E478}">
      <dgm:prSet/>
      <dgm:spPr/>
      <dgm:t>
        <a:bodyPr/>
        <a:lstStyle/>
        <a:p>
          <a:endParaRPr lang="ru-RU"/>
        </a:p>
      </dgm:t>
    </dgm:pt>
    <dgm:pt modelId="{5929A954-F80F-4BB2-B7DE-22DC1F942288}" type="sibTrans" cxnId="{7B6BB088-0DFC-4B80-B14E-C7FA52C5E478}">
      <dgm:prSet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C3EEEB76-1178-4694-B4D1-758C5E9B38C5}" type="pres">
      <dgm:prSet presAssocID="{18996DCC-2694-4E8A-B672-55BB141A023B}" presName="Name0" presStyleCnt="0">
        <dgm:presLayoutVars>
          <dgm:chMax/>
          <dgm:chPref/>
          <dgm:dir/>
          <dgm:animLvl val="lvl"/>
        </dgm:presLayoutVars>
      </dgm:prSet>
      <dgm:spPr/>
    </dgm:pt>
    <dgm:pt modelId="{11BED9AA-10BF-4F8F-BBF5-9BE83BB7D256}" type="pres">
      <dgm:prSet presAssocID="{FDEF234A-A988-4842-8F20-6E8F13F443E3}" presName="composite" presStyleCnt="0"/>
      <dgm:spPr/>
    </dgm:pt>
    <dgm:pt modelId="{7CBF1BB8-2C5C-465A-9EC8-1CF77836CD2A}" type="pres">
      <dgm:prSet presAssocID="{FDEF234A-A988-4842-8F20-6E8F13F443E3}" presName="Parent1" presStyleLbl="node1" presStyleIdx="0" presStyleCnt="6" custAng="351906" custLinFactNeighborX="-430" custLinFactNeighborY="-3844">
        <dgm:presLayoutVars>
          <dgm:chMax val="1"/>
          <dgm:chPref val="1"/>
          <dgm:bulletEnabled val="1"/>
        </dgm:presLayoutVars>
      </dgm:prSet>
      <dgm:spPr/>
    </dgm:pt>
    <dgm:pt modelId="{D0290E7A-D95B-42C5-AF03-18E7EB718F86}" type="pres">
      <dgm:prSet presAssocID="{FDEF234A-A988-4842-8F20-6E8F13F443E3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B716806E-0EFC-4E43-849C-5E5121D95FAB}" type="pres">
      <dgm:prSet presAssocID="{FDEF234A-A988-4842-8F20-6E8F13F443E3}" presName="BalanceSpacing" presStyleCnt="0"/>
      <dgm:spPr/>
    </dgm:pt>
    <dgm:pt modelId="{74FCA41A-7FE8-4202-B1FE-383D7F517B6C}" type="pres">
      <dgm:prSet presAssocID="{FDEF234A-A988-4842-8F20-6E8F13F443E3}" presName="BalanceSpacing1" presStyleCnt="0"/>
      <dgm:spPr/>
    </dgm:pt>
    <dgm:pt modelId="{34F628D0-D60E-40EA-AF1E-7D44A7383DD7}" type="pres">
      <dgm:prSet presAssocID="{3CAAC8CA-E602-4396-BE48-F6FB3EA1ECCE}" presName="Accent1Text" presStyleLbl="node1" presStyleIdx="1" presStyleCnt="6" custAng="21167361"/>
      <dgm:spPr/>
    </dgm:pt>
    <dgm:pt modelId="{615C63DB-B707-49E3-82E5-082B620C464F}" type="pres">
      <dgm:prSet presAssocID="{3CAAC8CA-E602-4396-BE48-F6FB3EA1ECCE}" presName="spaceBetweenRectangles" presStyleCnt="0"/>
      <dgm:spPr/>
    </dgm:pt>
    <dgm:pt modelId="{A8FDE986-BF8E-4F9C-B040-C401BB237160}" type="pres">
      <dgm:prSet presAssocID="{A64BD9C9-5492-4787-A09A-51D0DF02D0F1}" presName="composite" presStyleCnt="0"/>
      <dgm:spPr/>
    </dgm:pt>
    <dgm:pt modelId="{37941B90-F079-438C-A43F-AD44468CA9CE}" type="pres">
      <dgm:prSet presAssocID="{A64BD9C9-5492-4787-A09A-51D0DF02D0F1}" presName="Parent1" presStyleLbl="node1" presStyleIdx="2" presStyleCnt="6" custAng="21342790">
        <dgm:presLayoutVars>
          <dgm:chMax val="1"/>
          <dgm:chPref val="1"/>
          <dgm:bulletEnabled val="1"/>
        </dgm:presLayoutVars>
      </dgm:prSet>
      <dgm:spPr/>
    </dgm:pt>
    <dgm:pt modelId="{A91B2812-FF38-438F-95EA-AD986DF82224}" type="pres">
      <dgm:prSet presAssocID="{A64BD9C9-5492-4787-A09A-51D0DF02D0F1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413E9303-B807-43EA-9DD1-8B1EC96BFD31}" type="pres">
      <dgm:prSet presAssocID="{A64BD9C9-5492-4787-A09A-51D0DF02D0F1}" presName="BalanceSpacing" presStyleCnt="0"/>
      <dgm:spPr/>
    </dgm:pt>
    <dgm:pt modelId="{25337539-6543-4D5F-8E12-71EACE192B30}" type="pres">
      <dgm:prSet presAssocID="{A64BD9C9-5492-4787-A09A-51D0DF02D0F1}" presName="BalanceSpacing1" presStyleCnt="0"/>
      <dgm:spPr/>
    </dgm:pt>
    <dgm:pt modelId="{63A7D31B-E832-441D-908E-CA94285688AF}" type="pres">
      <dgm:prSet presAssocID="{1E176D2D-073C-403D-9B1B-47C91DE6B107}" presName="Accent1Text" presStyleLbl="node1" presStyleIdx="3" presStyleCnt="6" custAng="552787"/>
      <dgm:spPr/>
    </dgm:pt>
    <dgm:pt modelId="{300FD49D-3834-4829-AC00-73DF6FC298DD}" type="pres">
      <dgm:prSet presAssocID="{1E176D2D-073C-403D-9B1B-47C91DE6B107}" presName="spaceBetweenRectangles" presStyleCnt="0"/>
      <dgm:spPr/>
    </dgm:pt>
    <dgm:pt modelId="{46785F5D-561A-4454-BA21-A4FA9EF552BA}" type="pres">
      <dgm:prSet presAssocID="{36F5C145-3E2F-4157-83A6-0C9480A059EB}" presName="composite" presStyleCnt="0"/>
      <dgm:spPr/>
    </dgm:pt>
    <dgm:pt modelId="{28435333-EEE9-4E02-96EE-5F1A7364BA04}" type="pres">
      <dgm:prSet presAssocID="{36F5C145-3E2F-4157-83A6-0C9480A059EB}" presName="Parent1" presStyleLbl="node1" presStyleIdx="4" presStyleCnt="6" custAng="838797">
        <dgm:presLayoutVars>
          <dgm:chMax val="1"/>
          <dgm:chPref val="1"/>
          <dgm:bulletEnabled val="1"/>
        </dgm:presLayoutVars>
      </dgm:prSet>
      <dgm:spPr/>
    </dgm:pt>
    <dgm:pt modelId="{1D7A5804-DF71-4AF3-8796-654338A6CB41}" type="pres">
      <dgm:prSet presAssocID="{36F5C145-3E2F-4157-83A6-0C9480A059EB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BAAC0CDC-6EC9-494E-8523-67C47E0606FC}" type="pres">
      <dgm:prSet presAssocID="{36F5C145-3E2F-4157-83A6-0C9480A059EB}" presName="BalanceSpacing" presStyleCnt="0"/>
      <dgm:spPr/>
    </dgm:pt>
    <dgm:pt modelId="{6BCE19A1-FC14-479F-B035-D5C6646BFC98}" type="pres">
      <dgm:prSet presAssocID="{36F5C145-3E2F-4157-83A6-0C9480A059EB}" presName="BalanceSpacing1" presStyleCnt="0"/>
      <dgm:spPr/>
    </dgm:pt>
    <dgm:pt modelId="{3685AA36-1350-44BD-924F-BC8F5CD825C4}" type="pres">
      <dgm:prSet presAssocID="{5929A954-F80F-4BB2-B7DE-22DC1F942288}" presName="Accent1Text" presStyleLbl="node1" presStyleIdx="5" presStyleCnt="6" custAng="20846805" custLinFactNeighborX="-3869" custLinFactNeighborY="4901"/>
      <dgm:spPr/>
    </dgm:pt>
  </dgm:ptLst>
  <dgm:cxnLst>
    <dgm:cxn modelId="{AD06421F-3A28-4B7D-A187-F4664128303C}" type="presOf" srcId="{A64BD9C9-5492-4787-A09A-51D0DF02D0F1}" destId="{37941B90-F079-438C-A43F-AD44468CA9CE}" srcOrd="0" destOrd="0" presId="urn:microsoft.com/office/officeart/2008/layout/AlternatingHexagons"/>
    <dgm:cxn modelId="{06722739-FB03-4964-9615-0FE71C82EAF9}" type="presOf" srcId="{36F5C145-3E2F-4157-83A6-0C9480A059EB}" destId="{28435333-EEE9-4E02-96EE-5F1A7364BA04}" srcOrd="0" destOrd="0" presId="urn:microsoft.com/office/officeart/2008/layout/AlternatingHexagons"/>
    <dgm:cxn modelId="{E25B706C-B35E-4B95-9E6B-26163E7D78F9}" type="presOf" srcId="{1E176D2D-073C-403D-9B1B-47C91DE6B107}" destId="{63A7D31B-E832-441D-908E-CA94285688AF}" srcOrd="0" destOrd="0" presId="urn:microsoft.com/office/officeart/2008/layout/AlternatingHexagons"/>
    <dgm:cxn modelId="{7B6BB088-0DFC-4B80-B14E-C7FA52C5E478}" srcId="{18996DCC-2694-4E8A-B672-55BB141A023B}" destId="{36F5C145-3E2F-4157-83A6-0C9480A059EB}" srcOrd="2" destOrd="0" parTransId="{C674A787-3FD5-400A-A4C8-4E814A820B9D}" sibTransId="{5929A954-F80F-4BB2-B7DE-22DC1F942288}"/>
    <dgm:cxn modelId="{6C95408E-6FD9-4C27-87E0-9A123A957428}" type="presOf" srcId="{3CAAC8CA-E602-4396-BE48-F6FB3EA1ECCE}" destId="{34F628D0-D60E-40EA-AF1E-7D44A7383DD7}" srcOrd="0" destOrd="0" presId="urn:microsoft.com/office/officeart/2008/layout/AlternatingHexagons"/>
    <dgm:cxn modelId="{E55A6799-A5E8-4CDD-AA78-C86D58A4730E}" srcId="{18996DCC-2694-4E8A-B672-55BB141A023B}" destId="{FDEF234A-A988-4842-8F20-6E8F13F443E3}" srcOrd="0" destOrd="0" parTransId="{31A0BE58-FBDB-48DB-B744-54C2CDBB7735}" sibTransId="{3CAAC8CA-E602-4396-BE48-F6FB3EA1ECCE}"/>
    <dgm:cxn modelId="{784B049B-A46A-48DC-87C0-75EF0A927BCF}" type="presOf" srcId="{18996DCC-2694-4E8A-B672-55BB141A023B}" destId="{C3EEEB76-1178-4694-B4D1-758C5E9B38C5}" srcOrd="0" destOrd="0" presId="urn:microsoft.com/office/officeart/2008/layout/AlternatingHexagons"/>
    <dgm:cxn modelId="{50B849C1-C383-4911-9B1E-910F561C4C79}" type="presOf" srcId="{FDEF234A-A988-4842-8F20-6E8F13F443E3}" destId="{7CBF1BB8-2C5C-465A-9EC8-1CF77836CD2A}" srcOrd="0" destOrd="0" presId="urn:microsoft.com/office/officeart/2008/layout/AlternatingHexagons"/>
    <dgm:cxn modelId="{E7FC0AC3-5FAC-4DF3-B796-252EDB4DE702}" srcId="{18996DCC-2694-4E8A-B672-55BB141A023B}" destId="{A64BD9C9-5492-4787-A09A-51D0DF02D0F1}" srcOrd="1" destOrd="0" parTransId="{9977E631-C5F3-45A4-B497-260FDD5E338E}" sibTransId="{1E176D2D-073C-403D-9B1B-47C91DE6B107}"/>
    <dgm:cxn modelId="{B5E51AF5-EDF2-4C73-8F25-5432F0917AFB}" type="presOf" srcId="{5929A954-F80F-4BB2-B7DE-22DC1F942288}" destId="{3685AA36-1350-44BD-924F-BC8F5CD825C4}" srcOrd="0" destOrd="0" presId="urn:microsoft.com/office/officeart/2008/layout/AlternatingHexagons"/>
    <dgm:cxn modelId="{68DB5FC5-A252-4570-8CD4-7FAB9319E84E}" type="presParOf" srcId="{C3EEEB76-1178-4694-B4D1-758C5E9B38C5}" destId="{11BED9AA-10BF-4F8F-BBF5-9BE83BB7D256}" srcOrd="0" destOrd="0" presId="urn:microsoft.com/office/officeart/2008/layout/AlternatingHexagons"/>
    <dgm:cxn modelId="{94AE4986-6F99-4597-BCCA-5280736CD9D6}" type="presParOf" srcId="{11BED9AA-10BF-4F8F-BBF5-9BE83BB7D256}" destId="{7CBF1BB8-2C5C-465A-9EC8-1CF77836CD2A}" srcOrd="0" destOrd="0" presId="urn:microsoft.com/office/officeart/2008/layout/AlternatingHexagons"/>
    <dgm:cxn modelId="{D0B19EFB-DD4A-40D4-8A71-D625A3856153}" type="presParOf" srcId="{11BED9AA-10BF-4F8F-BBF5-9BE83BB7D256}" destId="{D0290E7A-D95B-42C5-AF03-18E7EB718F86}" srcOrd="1" destOrd="0" presId="urn:microsoft.com/office/officeart/2008/layout/AlternatingHexagons"/>
    <dgm:cxn modelId="{DA84EBB2-15BC-4BFE-BA30-203A618DAF77}" type="presParOf" srcId="{11BED9AA-10BF-4F8F-BBF5-9BE83BB7D256}" destId="{B716806E-0EFC-4E43-849C-5E5121D95FAB}" srcOrd="2" destOrd="0" presId="urn:microsoft.com/office/officeart/2008/layout/AlternatingHexagons"/>
    <dgm:cxn modelId="{FAA08502-280C-40ED-A86C-E28CD87B89F1}" type="presParOf" srcId="{11BED9AA-10BF-4F8F-BBF5-9BE83BB7D256}" destId="{74FCA41A-7FE8-4202-B1FE-383D7F517B6C}" srcOrd="3" destOrd="0" presId="urn:microsoft.com/office/officeart/2008/layout/AlternatingHexagons"/>
    <dgm:cxn modelId="{FBD0B9A7-5597-40BA-A029-7D77E1A99739}" type="presParOf" srcId="{11BED9AA-10BF-4F8F-BBF5-9BE83BB7D256}" destId="{34F628D0-D60E-40EA-AF1E-7D44A7383DD7}" srcOrd="4" destOrd="0" presId="urn:microsoft.com/office/officeart/2008/layout/AlternatingHexagons"/>
    <dgm:cxn modelId="{37794217-C596-45BB-81B6-7571B6E24AB6}" type="presParOf" srcId="{C3EEEB76-1178-4694-B4D1-758C5E9B38C5}" destId="{615C63DB-B707-49E3-82E5-082B620C464F}" srcOrd="1" destOrd="0" presId="urn:microsoft.com/office/officeart/2008/layout/AlternatingHexagons"/>
    <dgm:cxn modelId="{6D7122AD-A39D-474D-8301-B4F1387A8831}" type="presParOf" srcId="{C3EEEB76-1178-4694-B4D1-758C5E9B38C5}" destId="{A8FDE986-BF8E-4F9C-B040-C401BB237160}" srcOrd="2" destOrd="0" presId="urn:microsoft.com/office/officeart/2008/layout/AlternatingHexagons"/>
    <dgm:cxn modelId="{44B5968C-1264-41FA-925E-D8288CF90CFC}" type="presParOf" srcId="{A8FDE986-BF8E-4F9C-B040-C401BB237160}" destId="{37941B90-F079-438C-A43F-AD44468CA9CE}" srcOrd="0" destOrd="0" presId="urn:microsoft.com/office/officeart/2008/layout/AlternatingHexagons"/>
    <dgm:cxn modelId="{D1796094-5CF2-4BC9-A57C-B07AF21B0992}" type="presParOf" srcId="{A8FDE986-BF8E-4F9C-B040-C401BB237160}" destId="{A91B2812-FF38-438F-95EA-AD986DF82224}" srcOrd="1" destOrd="0" presId="urn:microsoft.com/office/officeart/2008/layout/AlternatingHexagons"/>
    <dgm:cxn modelId="{AC37956A-9CFB-4F13-9B40-888B7D438D92}" type="presParOf" srcId="{A8FDE986-BF8E-4F9C-B040-C401BB237160}" destId="{413E9303-B807-43EA-9DD1-8B1EC96BFD31}" srcOrd="2" destOrd="0" presId="urn:microsoft.com/office/officeart/2008/layout/AlternatingHexagons"/>
    <dgm:cxn modelId="{58978479-C31A-4E23-A72F-275E78C9CD57}" type="presParOf" srcId="{A8FDE986-BF8E-4F9C-B040-C401BB237160}" destId="{25337539-6543-4D5F-8E12-71EACE192B30}" srcOrd="3" destOrd="0" presId="urn:microsoft.com/office/officeart/2008/layout/AlternatingHexagons"/>
    <dgm:cxn modelId="{6A609615-7F3C-4D54-8A6B-14E2532B2DDB}" type="presParOf" srcId="{A8FDE986-BF8E-4F9C-B040-C401BB237160}" destId="{63A7D31B-E832-441D-908E-CA94285688AF}" srcOrd="4" destOrd="0" presId="urn:microsoft.com/office/officeart/2008/layout/AlternatingHexagons"/>
    <dgm:cxn modelId="{9028BDA4-1063-4485-8A33-5DE995446B91}" type="presParOf" srcId="{C3EEEB76-1178-4694-B4D1-758C5E9B38C5}" destId="{300FD49D-3834-4829-AC00-73DF6FC298DD}" srcOrd="3" destOrd="0" presId="urn:microsoft.com/office/officeart/2008/layout/AlternatingHexagons"/>
    <dgm:cxn modelId="{52685100-9CD3-4D10-AFBF-EFD4DFA8592E}" type="presParOf" srcId="{C3EEEB76-1178-4694-B4D1-758C5E9B38C5}" destId="{46785F5D-561A-4454-BA21-A4FA9EF552BA}" srcOrd="4" destOrd="0" presId="urn:microsoft.com/office/officeart/2008/layout/AlternatingHexagons"/>
    <dgm:cxn modelId="{7771E099-9ACF-47BD-A5DA-32F6395DF8EF}" type="presParOf" srcId="{46785F5D-561A-4454-BA21-A4FA9EF552BA}" destId="{28435333-EEE9-4E02-96EE-5F1A7364BA04}" srcOrd="0" destOrd="0" presId="urn:microsoft.com/office/officeart/2008/layout/AlternatingHexagons"/>
    <dgm:cxn modelId="{6BB10B55-49BE-4F64-BA10-07367A444886}" type="presParOf" srcId="{46785F5D-561A-4454-BA21-A4FA9EF552BA}" destId="{1D7A5804-DF71-4AF3-8796-654338A6CB41}" srcOrd="1" destOrd="0" presId="urn:microsoft.com/office/officeart/2008/layout/AlternatingHexagons"/>
    <dgm:cxn modelId="{FB1D0759-6AA9-49C9-B899-1AA75ACB5829}" type="presParOf" srcId="{46785F5D-561A-4454-BA21-A4FA9EF552BA}" destId="{BAAC0CDC-6EC9-494E-8523-67C47E0606FC}" srcOrd="2" destOrd="0" presId="urn:microsoft.com/office/officeart/2008/layout/AlternatingHexagons"/>
    <dgm:cxn modelId="{3072CEC1-0078-479D-907B-04FC6E22A2F0}" type="presParOf" srcId="{46785F5D-561A-4454-BA21-A4FA9EF552BA}" destId="{6BCE19A1-FC14-479F-B035-D5C6646BFC98}" srcOrd="3" destOrd="0" presId="urn:microsoft.com/office/officeart/2008/layout/AlternatingHexagons"/>
    <dgm:cxn modelId="{4450417D-B3AC-4EA1-AEDC-6BED80C0B500}" type="presParOf" srcId="{46785F5D-561A-4454-BA21-A4FA9EF552BA}" destId="{3685AA36-1350-44BD-924F-BC8F5CD825C4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FCFA961-1FB3-4458-A21C-0D8E562E6519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A0A0C35-47B9-4AC4-BE63-461913BDA2DB}">
      <dgm:prSet phldrT="[Текст]"/>
      <dgm:spPr/>
      <dgm:t>
        <a:bodyPr/>
        <a:lstStyle/>
        <a:p>
          <a:r>
            <a:rPr lang="ru-RU" dirty="0"/>
            <a:t>содержание</a:t>
          </a:r>
        </a:p>
      </dgm:t>
    </dgm:pt>
    <dgm:pt modelId="{ABF57A0A-DEA6-43F9-9D07-D5895192378C}" type="parTrans" cxnId="{D57B2FA8-1E96-4E3C-880E-BF793E4A2A32}">
      <dgm:prSet/>
      <dgm:spPr/>
      <dgm:t>
        <a:bodyPr/>
        <a:lstStyle/>
        <a:p>
          <a:endParaRPr lang="ru-RU"/>
        </a:p>
      </dgm:t>
    </dgm:pt>
    <dgm:pt modelId="{49EB39C4-30BC-472C-8100-7DA24C3510E3}" type="sibTrans" cxnId="{D57B2FA8-1E96-4E3C-880E-BF793E4A2A32}">
      <dgm:prSet/>
      <dgm:spPr/>
      <dgm:t>
        <a:bodyPr/>
        <a:lstStyle/>
        <a:p>
          <a:endParaRPr lang="ru-RU"/>
        </a:p>
      </dgm:t>
    </dgm:pt>
    <dgm:pt modelId="{63791054-1C1C-4FD8-B4AB-D9CEB8F2AAB7}">
      <dgm:prSet phldrT="[Текст]"/>
      <dgm:spPr/>
      <dgm:t>
        <a:bodyPr/>
        <a:lstStyle/>
        <a:p>
          <a:r>
            <a:rPr lang="ru-RU" dirty="0"/>
            <a:t>методы</a:t>
          </a:r>
        </a:p>
      </dgm:t>
    </dgm:pt>
    <dgm:pt modelId="{70CD6A41-DB16-462D-BAC0-B5197FED6EA0}" type="parTrans" cxnId="{9BA9A41A-4806-4519-A936-1F3406AF8AB3}">
      <dgm:prSet/>
      <dgm:spPr/>
      <dgm:t>
        <a:bodyPr/>
        <a:lstStyle/>
        <a:p>
          <a:endParaRPr lang="ru-RU"/>
        </a:p>
      </dgm:t>
    </dgm:pt>
    <dgm:pt modelId="{99096436-8DF1-4DDD-A653-EBC98B6DBE55}" type="sibTrans" cxnId="{9BA9A41A-4806-4519-A936-1F3406AF8AB3}">
      <dgm:prSet/>
      <dgm:spPr/>
      <dgm:t>
        <a:bodyPr/>
        <a:lstStyle/>
        <a:p>
          <a:endParaRPr lang="ru-RU"/>
        </a:p>
      </dgm:t>
    </dgm:pt>
    <dgm:pt modelId="{3C595E97-A390-43B4-B0CF-562489AC7D70}">
      <dgm:prSet phldrT="[Текст]"/>
      <dgm:spPr/>
      <dgm:t>
        <a:bodyPr/>
        <a:lstStyle/>
        <a:p>
          <a:r>
            <a:rPr lang="ru-RU" dirty="0"/>
            <a:t>формы</a:t>
          </a:r>
        </a:p>
      </dgm:t>
    </dgm:pt>
    <dgm:pt modelId="{852204D3-8672-4C99-A531-A53ACE73F552}" type="parTrans" cxnId="{F3D59644-1139-482B-926A-9B00C2FC1B93}">
      <dgm:prSet/>
      <dgm:spPr/>
      <dgm:t>
        <a:bodyPr/>
        <a:lstStyle/>
        <a:p>
          <a:endParaRPr lang="ru-RU"/>
        </a:p>
      </dgm:t>
    </dgm:pt>
    <dgm:pt modelId="{AC4EDD88-B0BF-4F11-91BE-89B3560D16D2}" type="sibTrans" cxnId="{F3D59644-1139-482B-926A-9B00C2FC1B93}">
      <dgm:prSet/>
      <dgm:spPr/>
      <dgm:t>
        <a:bodyPr/>
        <a:lstStyle/>
        <a:p>
          <a:endParaRPr lang="ru-RU"/>
        </a:p>
      </dgm:t>
    </dgm:pt>
    <dgm:pt modelId="{B3E5B4B1-22A6-4D1F-A494-71E56A5CF557}">
      <dgm:prSet phldrT="[Текст]"/>
      <dgm:spPr/>
      <dgm:t>
        <a:bodyPr/>
        <a:lstStyle/>
        <a:p>
          <a:r>
            <a:rPr lang="ru-RU" dirty="0"/>
            <a:t>оценка</a:t>
          </a:r>
        </a:p>
      </dgm:t>
    </dgm:pt>
    <dgm:pt modelId="{72F51B08-B4CD-408F-BC6F-9AE55491D2A5}" type="parTrans" cxnId="{91155BE8-B7AD-49B1-857A-5266E1224505}">
      <dgm:prSet/>
      <dgm:spPr/>
      <dgm:t>
        <a:bodyPr/>
        <a:lstStyle/>
        <a:p>
          <a:endParaRPr lang="ru-RU"/>
        </a:p>
      </dgm:t>
    </dgm:pt>
    <dgm:pt modelId="{02E25B38-085F-4A65-AAF1-382F51509813}" type="sibTrans" cxnId="{91155BE8-B7AD-49B1-857A-5266E1224505}">
      <dgm:prSet/>
      <dgm:spPr/>
      <dgm:t>
        <a:bodyPr/>
        <a:lstStyle/>
        <a:p>
          <a:endParaRPr lang="ru-RU"/>
        </a:p>
      </dgm:t>
    </dgm:pt>
    <dgm:pt modelId="{7D844B04-7844-4DBA-BFE6-3FC7B4EB29AA}">
      <dgm:prSet phldrT="[Текст]"/>
      <dgm:spPr/>
      <dgm:t>
        <a:bodyPr/>
        <a:lstStyle/>
        <a:p>
          <a:r>
            <a:rPr lang="ru-RU" dirty="0"/>
            <a:t>цель</a:t>
          </a:r>
        </a:p>
      </dgm:t>
    </dgm:pt>
    <dgm:pt modelId="{650EBA05-1B46-46E8-9FFA-F96DFD8B7CEE}" type="parTrans" cxnId="{A155596D-7C91-4B06-BB0A-4AEE358B6723}">
      <dgm:prSet/>
      <dgm:spPr/>
      <dgm:t>
        <a:bodyPr/>
        <a:lstStyle/>
        <a:p>
          <a:endParaRPr lang="ru-RU"/>
        </a:p>
      </dgm:t>
    </dgm:pt>
    <dgm:pt modelId="{0B62DAC6-8FA9-4A96-948A-C23C55EEEA1B}" type="sibTrans" cxnId="{A155596D-7C91-4B06-BB0A-4AEE358B6723}">
      <dgm:prSet/>
      <dgm:spPr/>
      <dgm:t>
        <a:bodyPr/>
        <a:lstStyle/>
        <a:p>
          <a:endParaRPr lang="ru-RU"/>
        </a:p>
      </dgm:t>
    </dgm:pt>
    <dgm:pt modelId="{5576B0C4-988D-4B1C-B919-D110F8A835A3}" type="pres">
      <dgm:prSet presAssocID="{8FCFA961-1FB3-4458-A21C-0D8E562E6519}" presName="Name0" presStyleCnt="0">
        <dgm:presLayoutVars>
          <dgm:dir/>
          <dgm:resizeHandles val="exact"/>
        </dgm:presLayoutVars>
      </dgm:prSet>
      <dgm:spPr/>
    </dgm:pt>
    <dgm:pt modelId="{892157D7-732A-458D-9F71-63244A33273D}" type="pres">
      <dgm:prSet presAssocID="{8FCFA961-1FB3-4458-A21C-0D8E562E6519}" presName="cycle" presStyleCnt="0"/>
      <dgm:spPr/>
    </dgm:pt>
    <dgm:pt modelId="{B97715C3-2D8E-4F49-A279-93EDF7078AEE}" type="pres">
      <dgm:prSet presAssocID="{1A0A0C35-47B9-4AC4-BE63-461913BDA2DB}" presName="nodeFirstNode" presStyleLbl="node1" presStyleIdx="0" presStyleCnt="5">
        <dgm:presLayoutVars>
          <dgm:bulletEnabled val="1"/>
        </dgm:presLayoutVars>
      </dgm:prSet>
      <dgm:spPr/>
    </dgm:pt>
    <dgm:pt modelId="{46DD4716-1597-46A4-929B-98C24C7E8F45}" type="pres">
      <dgm:prSet presAssocID="{49EB39C4-30BC-472C-8100-7DA24C3510E3}" presName="sibTransFirstNode" presStyleLbl="bgShp" presStyleIdx="0" presStyleCnt="1"/>
      <dgm:spPr/>
    </dgm:pt>
    <dgm:pt modelId="{415A2582-BAC3-4A96-923D-1C2AD4B3CF02}" type="pres">
      <dgm:prSet presAssocID="{63791054-1C1C-4FD8-B4AB-D9CEB8F2AAB7}" presName="nodeFollowingNodes" presStyleLbl="node1" presStyleIdx="1" presStyleCnt="5">
        <dgm:presLayoutVars>
          <dgm:bulletEnabled val="1"/>
        </dgm:presLayoutVars>
      </dgm:prSet>
      <dgm:spPr/>
    </dgm:pt>
    <dgm:pt modelId="{42642B3A-E0EE-4A30-AC7A-E2FB850D96D8}" type="pres">
      <dgm:prSet presAssocID="{3C595E97-A390-43B4-B0CF-562489AC7D70}" presName="nodeFollowingNodes" presStyleLbl="node1" presStyleIdx="2" presStyleCnt="5">
        <dgm:presLayoutVars>
          <dgm:bulletEnabled val="1"/>
        </dgm:presLayoutVars>
      </dgm:prSet>
      <dgm:spPr/>
    </dgm:pt>
    <dgm:pt modelId="{C925CAF7-6596-4316-86D6-9CEC02CDF99C}" type="pres">
      <dgm:prSet presAssocID="{B3E5B4B1-22A6-4D1F-A494-71E56A5CF557}" presName="nodeFollowingNodes" presStyleLbl="node1" presStyleIdx="3" presStyleCnt="5">
        <dgm:presLayoutVars>
          <dgm:bulletEnabled val="1"/>
        </dgm:presLayoutVars>
      </dgm:prSet>
      <dgm:spPr/>
    </dgm:pt>
    <dgm:pt modelId="{97763DCC-D4C6-4016-BE97-6A1DE2F839A3}" type="pres">
      <dgm:prSet presAssocID="{7D844B04-7844-4DBA-BFE6-3FC7B4EB29AA}" presName="nodeFollowingNodes" presStyleLbl="node1" presStyleIdx="4" presStyleCnt="5" custRadScaleRad="129802" custRadScaleInc="-3877">
        <dgm:presLayoutVars>
          <dgm:bulletEnabled val="1"/>
        </dgm:presLayoutVars>
      </dgm:prSet>
      <dgm:spPr/>
    </dgm:pt>
  </dgm:ptLst>
  <dgm:cxnLst>
    <dgm:cxn modelId="{6BD1180C-38D9-43A1-AC28-2D4219B0C808}" type="presOf" srcId="{B3E5B4B1-22A6-4D1F-A494-71E56A5CF557}" destId="{C925CAF7-6596-4316-86D6-9CEC02CDF99C}" srcOrd="0" destOrd="0" presId="urn:microsoft.com/office/officeart/2005/8/layout/cycle3"/>
    <dgm:cxn modelId="{81EF3917-0EB7-4033-B536-65BAFDA571FA}" type="presOf" srcId="{8FCFA961-1FB3-4458-A21C-0D8E562E6519}" destId="{5576B0C4-988D-4B1C-B919-D110F8A835A3}" srcOrd="0" destOrd="0" presId="urn:microsoft.com/office/officeart/2005/8/layout/cycle3"/>
    <dgm:cxn modelId="{9BA9A41A-4806-4519-A936-1F3406AF8AB3}" srcId="{8FCFA961-1FB3-4458-A21C-0D8E562E6519}" destId="{63791054-1C1C-4FD8-B4AB-D9CEB8F2AAB7}" srcOrd="1" destOrd="0" parTransId="{70CD6A41-DB16-462D-BAC0-B5197FED6EA0}" sibTransId="{99096436-8DF1-4DDD-A653-EBC98B6DBE55}"/>
    <dgm:cxn modelId="{F3D59644-1139-482B-926A-9B00C2FC1B93}" srcId="{8FCFA961-1FB3-4458-A21C-0D8E562E6519}" destId="{3C595E97-A390-43B4-B0CF-562489AC7D70}" srcOrd="2" destOrd="0" parTransId="{852204D3-8672-4C99-A531-A53ACE73F552}" sibTransId="{AC4EDD88-B0BF-4F11-91BE-89B3560D16D2}"/>
    <dgm:cxn modelId="{A155596D-7C91-4B06-BB0A-4AEE358B6723}" srcId="{8FCFA961-1FB3-4458-A21C-0D8E562E6519}" destId="{7D844B04-7844-4DBA-BFE6-3FC7B4EB29AA}" srcOrd="4" destOrd="0" parTransId="{650EBA05-1B46-46E8-9FFA-F96DFD8B7CEE}" sibTransId="{0B62DAC6-8FA9-4A96-948A-C23C55EEEA1B}"/>
    <dgm:cxn modelId="{248EBB82-D6B3-4E7A-9DF0-9E8BB539A89A}" type="presOf" srcId="{63791054-1C1C-4FD8-B4AB-D9CEB8F2AAB7}" destId="{415A2582-BAC3-4A96-923D-1C2AD4B3CF02}" srcOrd="0" destOrd="0" presId="urn:microsoft.com/office/officeart/2005/8/layout/cycle3"/>
    <dgm:cxn modelId="{832CCB84-C685-43FA-8B1A-7791D184FE8E}" type="presOf" srcId="{49EB39C4-30BC-472C-8100-7DA24C3510E3}" destId="{46DD4716-1597-46A4-929B-98C24C7E8F45}" srcOrd="0" destOrd="0" presId="urn:microsoft.com/office/officeart/2005/8/layout/cycle3"/>
    <dgm:cxn modelId="{D57B2FA8-1E96-4E3C-880E-BF793E4A2A32}" srcId="{8FCFA961-1FB3-4458-A21C-0D8E562E6519}" destId="{1A0A0C35-47B9-4AC4-BE63-461913BDA2DB}" srcOrd="0" destOrd="0" parTransId="{ABF57A0A-DEA6-43F9-9D07-D5895192378C}" sibTransId="{49EB39C4-30BC-472C-8100-7DA24C3510E3}"/>
    <dgm:cxn modelId="{182A19DA-9805-4D38-B1C8-D1F147926E82}" type="presOf" srcId="{1A0A0C35-47B9-4AC4-BE63-461913BDA2DB}" destId="{B97715C3-2D8E-4F49-A279-93EDF7078AEE}" srcOrd="0" destOrd="0" presId="urn:microsoft.com/office/officeart/2005/8/layout/cycle3"/>
    <dgm:cxn modelId="{A93963E5-F623-423D-8D13-39426FA36051}" type="presOf" srcId="{7D844B04-7844-4DBA-BFE6-3FC7B4EB29AA}" destId="{97763DCC-D4C6-4016-BE97-6A1DE2F839A3}" srcOrd="0" destOrd="0" presId="urn:microsoft.com/office/officeart/2005/8/layout/cycle3"/>
    <dgm:cxn modelId="{91155BE8-B7AD-49B1-857A-5266E1224505}" srcId="{8FCFA961-1FB3-4458-A21C-0D8E562E6519}" destId="{B3E5B4B1-22A6-4D1F-A494-71E56A5CF557}" srcOrd="3" destOrd="0" parTransId="{72F51B08-B4CD-408F-BC6F-9AE55491D2A5}" sibTransId="{02E25B38-085F-4A65-AAF1-382F51509813}"/>
    <dgm:cxn modelId="{994870F4-CA14-48D1-A092-1DE0FAB5BE1F}" type="presOf" srcId="{3C595E97-A390-43B4-B0CF-562489AC7D70}" destId="{42642B3A-E0EE-4A30-AC7A-E2FB850D96D8}" srcOrd="0" destOrd="0" presId="urn:microsoft.com/office/officeart/2005/8/layout/cycle3"/>
    <dgm:cxn modelId="{5FF74A30-2B1A-40EE-AD23-F701CA50D170}" type="presParOf" srcId="{5576B0C4-988D-4B1C-B919-D110F8A835A3}" destId="{892157D7-732A-458D-9F71-63244A33273D}" srcOrd="0" destOrd="0" presId="urn:microsoft.com/office/officeart/2005/8/layout/cycle3"/>
    <dgm:cxn modelId="{E85AF4FE-5912-4873-AD02-31902DE9676F}" type="presParOf" srcId="{892157D7-732A-458D-9F71-63244A33273D}" destId="{B97715C3-2D8E-4F49-A279-93EDF7078AEE}" srcOrd="0" destOrd="0" presId="urn:microsoft.com/office/officeart/2005/8/layout/cycle3"/>
    <dgm:cxn modelId="{3ED1C959-ACE4-488E-98AA-B630046B1C32}" type="presParOf" srcId="{892157D7-732A-458D-9F71-63244A33273D}" destId="{46DD4716-1597-46A4-929B-98C24C7E8F45}" srcOrd="1" destOrd="0" presId="urn:microsoft.com/office/officeart/2005/8/layout/cycle3"/>
    <dgm:cxn modelId="{A3667D8B-CCF1-47BB-A29E-C99B76FE4443}" type="presParOf" srcId="{892157D7-732A-458D-9F71-63244A33273D}" destId="{415A2582-BAC3-4A96-923D-1C2AD4B3CF02}" srcOrd="2" destOrd="0" presId="urn:microsoft.com/office/officeart/2005/8/layout/cycle3"/>
    <dgm:cxn modelId="{19DFF2BA-7602-44AF-BC7F-F52225BF5EDB}" type="presParOf" srcId="{892157D7-732A-458D-9F71-63244A33273D}" destId="{42642B3A-E0EE-4A30-AC7A-E2FB850D96D8}" srcOrd="3" destOrd="0" presId="urn:microsoft.com/office/officeart/2005/8/layout/cycle3"/>
    <dgm:cxn modelId="{763A1AC9-2D23-493D-B4E2-3A2F3C0A9B7A}" type="presParOf" srcId="{892157D7-732A-458D-9F71-63244A33273D}" destId="{C925CAF7-6596-4316-86D6-9CEC02CDF99C}" srcOrd="4" destOrd="0" presId="urn:microsoft.com/office/officeart/2005/8/layout/cycle3"/>
    <dgm:cxn modelId="{1D10C573-E8ED-4BFE-B2D9-59DAB3575171}" type="presParOf" srcId="{892157D7-732A-458D-9F71-63244A33273D}" destId="{97763DCC-D4C6-4016-BE97-6A1DE2F839A3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52E846B-8923-433E-A1DF-882EE92E9353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B1419B6-9B90-4B5D-8E4D-AA6E8E2DB63C}">
      <dgm:prSet phldrT="[Текст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dirty="0"/>
            <a:t>Эмпирические (исследовательские) методы</a:t>
          </a:r>
        </a:p>
      </dgm:t>
    </dgm:pt>
    <dgm:pt modelId="{F6B7544F-0339-4792-8447-51256B5FB692}" type="parTrans" cxnId="{7F2EE9B3-8DDF-4C70-8B85-0A27785BF3D6}">
      <dgm:prSet/>
      <dgm:spPr/>
      <dgm:t>
        <a:bodyPr/>
        <a:lstStyle/>
        <a:p>
          <a:endParaRPr lang="ru-RU"/>
        </a:p>
      </dgm:t>
    </dgm:pt>
    <dgm:pt modelId="{9DEFB47A-2A17-48B7-B1F9-952C5F5D004C}" type="sibTrans" cxnId="{7F2EE9B3-8DDF-4C70-8B85-0A27785BF3D6}">
      <dgm:prSet/>
      <dgm:spPr/>
      <dgm:t>
        <a:bodyPr/>
        <a:lstStyle/>
        <a:p>
          <a:endParaRPr lang="ru-RU"/>
        </a:p>
      </dgm:t>
    </dgm:pt>
    <dgm:pt modelId="{37BF5227-059E-48A2-B92D-742B57588524}">
      <dgm:prSet phldrT="[Текст]"/>
      <dgm:spPr/>
      <dgm:t>
        <a:bodyPr/>
        <a:lstStyle/>
        <a:p>
          <a:r>
            <a:rPr lang="ru-RU" dirty="0"/>
            <a:t>Наблюдения</a:t>
          </a:r>
        </a:p>
        <a:p>
          <a:r>
            <a:rPr lang="ru-RU" dirty="0"/>
            <a:t>Измерения</a:t>
          </a:r>
        </a:p>
        <a:p>
          <a:r>
            <a:rPr lang="ru-RU" dirty="0"/>
            <a:t>Экспериментирование</a:t>
          </a:r>
        </a:p>
        <a:p>
          <a:r>
            <a:rPr lang="ru-RU" dirty="0"/>
            <a:t>Конструирование</a:t>
          </a:r>
        </a:p>
        <a:p>
          <a:r>
            <a:rPr lang="ru-RU" dirty="0"/>
            <a:t>Прототипирование</a:t>
          </a:r>
        </a:p>
      </dgm:t>
    </dgm:pt>
    <dgm:pt modelId="{9C9921CB-7D8D-4FFF-90A6-116B086602DE}" type="parTrans" cxnId="{01A10176-D6A1-4780-9995-EADA6D47EC8E}">
      <dgm:prSet/>
      <dgm:spPr/>
      <dgm:t>
        <a:bodyPr/>
        <a:lstStyle/>
        <a:p>
          <a:endParaRPr lang="ru-RU"/>
        </a:p>
      </dgm:t>
    </dgm:pt>
    <dgm:pt modelId="{7636B18B-6990-44A0-9676-7C7A3AE3DC7C}" type="sibTrans" cxnId="{01A10176-D6A1-4780-9995-EADA6D47EC8E}">
      <dgm:prSet/>
      <dgm:spPr/>
      <dgm:t>
        <a:bodyPr/>
        <a:lstStyle/>
        <a:p>
          <a:endParaRPr lang="ru-RU"/>
        </a:p>
      </dgm:t>
    </dgm:pt>
    <dgm:pt modelId="{4F866C94-A4FB-4834-98A9-39D497478A9B}">
      <dgm:prSet phldrT="[Текст]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ru-RU" dirty="0"/>
            <a:t>Теоретические (логические) методы</a:t>
          </a:r>
        </a:p>
      </dgm:t>
    </dgm:pt>
    <dgm:pt modelId="{AB475450-6969-4E14-BCB7-48E4D145CCCD}" type="sibTrans" cxnId="{7C21B5C0-230A-41F1-9F38-68941A5D32AE}">
      <dgm:prSet/>
      <dgm:spPr/>
      <dgm:t>
        <a:bodyPr/>
        <a:lstStyle/>
        <a:p>
          <a:endParaRPr lang="ru-RU"/>
        </a:p>
      </dgm:t>
    </dgm:pt>
    <dgm:pt modelId="{C8476285-97BE-4755-A207-A0317006A3BB}" type="parTrans" cxnId="{7C21B5C0-230A-41F1-9F38-68941A5D32AE}">
      <dgm:prSet/>
      <dgm:spPr/>
      <dgm:t>
        <a:bodyPr/>
        <a:lstStyle/>
        <a:p>
          <a:endParaRPr lang="ru-RU"/>
        </a:p>
      </dgm:t>
    </dgm:pt>
    <dgm:pt modelId="{8A9C8A9D-5558-4F39-BFCC-CC500398421C}">
      <dgm:prSet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/>
            <a:t>Выделение новых фактов</a:t>
          </a:r>
        </a:p>
        <a:p>
          <a:pPr marL="0"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dirty="0"/>
            <a:t>Анализ</a:t>
          </a:r>
        </a:p>
        <a:p>
          <a:pPr marL="0"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/>
            <a:t>Сериация</a:t>
          </a:r>
          <a:endParaRPr lang="ru-RU" dirty="0"/>
        </a:p>
        <a:p>
          <a:pPr marL="0"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dirty="0"/>
            <a:t>Поиск закономерностей</a:t>
          </a:r>
        </a:p>
        <a:p>
          <a:pPr marL="0"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dirty="0"/>
            <a:t>Сравнение</a:t>
          </a:r>
        </a:p>
        <a:p>
          <a:pPr marL="0"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dirty="0"/>
            <a:t>Классификация</a:t>
          </a:r>
        </a:p>
        <a:p>
          <a:pPr marL="0"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dirty="0"/>
            <a:t>Установление причинно-следственных связей)</a:t>
          </a:r>
        </a:p>
        <a:p>
          <a:pPr marL="0"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dirty="0"/>
            <a:t>Обобщение</a:t>
          </a:r>
        </a:p>
        <a:p>
          <a:pPr marL="0"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dirty="0"/>
            <a:t>Определение понятий</a:t>
          </a:r>
        </a:p>
        <a:p>
          <a:pPr marL="0"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dirty="0"/>
            <a:t>Индукция, дедукция, аналогия</a:t>
          </a:r>
        </a:p>
        <a:p>
          <a:pPr marL="0"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dirty="0"/>
            <a:t>Моделирование</a:t>
          </a:r>
        </a:p>
      </dgm:t>
    </dgm:pt>
    <dgm:pt modelId="{2D1804D9-5D28-40F2-897B-10005AF9B471}" type="parTrans" cxnId="{F2B0829E-1C41-41C1-84AA-63E69E7C8B99}">
      <dgm:prSet/>
      <dgm:spPr/>
      <dgm:t>
        <a:bodyPr/>
        <a:lstStyle/>
        <a:p>
          <a:endParaRPr lang="ru-RU"/>
        </a:p>
      </dgm:t>
    </dgm:pt>
    <dgm:pt modelId="{8699F12A-3228-41E0-9E70-A4761B1940FC}" type="sibTrans" cxnId="{F2B0829E-1C41-41C1-84AA-63E69E7C8B99}">
      <dgm:prSet/>
      <dgm:spPr/>
      <dgm:t>
        <a:bodyPr/>
        <a:lstStyle/>
        <a:p>
          <a:endParaRPr lang="ru-RU"/>
        </a:p>
      </dgm:t>
    </dgm:pt>
    <dgm:pt modelId="{40286477-EDF7-49FE-8BEC-BB63AA132DEE}" type="pres">
      <dgm:prSet presAssocID="{952E846B-8923-433E-A1DF-882EE92E935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F66173C9-2CB4-4060-8637-2AD3757F6999}" type="pres">
      <dgm:prSet presAssocID="{4F866C94-A4FB-4834-98A9-39D497478A9B}" presName="root" presStyleCnt="0"/>
      <dgm:spPr/>
    </dgm:pt>
    <dgm:pt modelId="{226835A4-CD4F-4768-B7DB-E5887ABE720A}" type="pres">
      <dgm:prSet presAssocID="{4F866C94-A4FB-4834-98A9-39D497478A9B}" presName="rootComposite" presStyleCnt="0"/>
      <dgm:spPr/>
    </dgm:pt>
    <dgm:pt modelId="{A00CCBE9-EED7-4C2C-B182-F84E72687C8B}" type="pres">
      <dgm:prSet presAssocID="{4F866C94-A4FB-4834-98A9-39D497478A9B}" presName="rootText" presStyleLbl="node1" presStyleIdx="0" presStyleCnt="2" custScaleX="229350" custLinFactNeighborX="-1051" custLinFactNeighborY="-4754"/>
      <dgm:spPr/>
    </dgm:pt>
    <dgm:pt modelId="{20EFAC24-EA4D-481B-A3CB-A088F119E92D}" type="pres">
      <dgm:prSet presAssocID="{4F866C94-A4FB-4834-98A9-39D497478A9B}" presName="rootConnector" presStyleLbl="node1" presStyleIdx="0" presStyleCnt="2"/>
      <dgm:spPr/>
    </dgm:pt>
    <dgm:pt modelId="{475F7FDA-F30C-40C4-A0C1-2C88D98EF3E6}" type="pres">
      <dgm:prSet presAssocID="{4F866C94-A4FB-4834-98A9-39D497478A9B}" presName="childShape" presStyleCnt="0"/>
      <dgm:spPr/>
    </dgm:pt>
    <dgm:pt modelId="{A767A536-423A-4A7F-B6E8-CDC552995C2A}" type="pres">
      <dgm:prSet presAssocID="{2D1804D9-5D28-40F2-897B-10005AF9B471}" presName="Name13" presStyleLbl="parChTrans1D2" presStyleIdx="0" presStyleCnt="2"/>
      <dgm:spPr/>
    </dgm:pt>
    <dgm:pt modelId="{43BDE013-24D1-410A-B03D-0F985538CEEE}" type="pres">
      <dgm:prSet presAssocID="{8A9C8A9D-5558-4F39-BFCC-CC500398421C}" presName="childText" presStyleLbl="bgAcc1" presStyleIdx="0" presStyleCnt="2" custScaleX="344835" custScaleY="559610">
        <dgm:presLayoutVars>
          <dgm:bulletEnabled val="1"/>
        </dgm:presLayoutVars>
      </dgm:prSet>
      <dgm:spPr/>
    </dgm:pt>
    <dgm:pt modelId="{F50A8AA1-14F2-42E7-AA17-9A583F55F37B}" type="pres">
      <dgm:prSet presAssocID="{FB1419B6-9B90-4B5D-8E4D-AA6E8E2DB63C}" presName="root" presStyleCnt="0"/>
      <dgm:spPr/>
    </dgm:pt>
    <dgm:pt modelId="{33A3382D-4177-4A2D-AE13-3E10672A5568}" type="pres">
      <dgm:prSet presAssocID="{FB1419B6-9B90-4B5D-8E4D-AA6E8E2DB63C}" presName="rootComposite" presStyleCnt="0"/>
      <dgm:spPr/>
    </dgm:pt>
    <dgm:pt modelId="{8AF02DD6-528E-4C80-81AE-2EC04ABF272A}" type="pres">
      <dgm:prSet presAssocID="{FB1419B6-9B90-4B5D-8E4D-AA6E8E2DB63C}" presName="rootText" presStyleLbl="node1" presStyleIdx="1" presStyleCnt="2" custScaleX="267699"/>
      <dgm:spPr/>
    </dgm:pt>
    <dgm:pt modelId="{7980E31E-8EED-427F-AE82-334E7BD13BA3}" type="pres">
      <dgm:prSet presAssocID="{FB1419B6-9B90-4B5D-8E4D-AA6E8E2DB63C}" presName="rootConnector" presStyleLbl="node1" presStyleIdx="1" presStyleCnt="2"/>
      <dgm:spPr/>
    </dgm:pt>
    <dgm:pt modelId="{B145ADF1-7F1F-45D2-BB0F-0AF02DF74FB2}" type="pres">
      <dgm:prSet presAssocID="{FB1419B6-9B90-4B5D-8E4D-AA6E8E2DB63C}" presName="childShape" presStyleCnt="0"/>
      <dgm:spPr/>
    </dgm:pt>
    <dgm:pt modelId="{E70B71B5-09A1-46F0-8E1C-8952D03BC05E}" type="pres">
      <dgm:prSet presAssocID="{9C9921CB-7D8D-4FFF-90A6-116B086602DE}" presName="Name13" presStyleLbl="parChTrans1D2" presStyleIdx="1" presStyleCnt="2"/>
      <dgm:spPr/>
    </dgm:pt>
    <dgm:pt modelId="{FF22ACAC-7C87-40B9-8A9F-96D4A4D63EEC}" type="pres">
      <dgm:prSet presAssocID="{37BF5227-059E-48A2-B92D-742B57588524}" presName="childText" presStyleLbl="bgAcc1" presStyleIdx="1" presStyleCnt="2" custScaleX="323776" custScaleY="429277">
        <dgm:presLayoutVars>
          <dgm:bulletEnabled val="1"/>
        </dgm:presLayoutVars>
      </dgm:prSet>
      <dgm:spPr/>
    </dgm:pt>
  </dgm:ptLst>
  <dgm:cxnLst>
    <dgm:cxn modelId="{8711CD02-DD5B-4E4E-8956-89C630602D51}" type="presOf" srcId="{4F866C94-A4FB-4834-98A9-39D497478A9B}" destId="{A00CCBE9-EED7-4C2C-B182-F84E72687C8B}" srcOrd="0" destOrd="0" presId="urn:microsoft.com/office/officeart/2005/8/layout/hierarchy3"/>
    <dgm:cxn modelId="{C4C42D03-B21D-460D-AC2D-3EF68197945D}" type="presOf" srcId="{FB1419B6-9B90-4B5D-8E4D-AA6E8E2DB63C}" destId="{8AF02DD6-528E-4C80-81AE-2EC04ABF272A}" srcOrd="0" destOrd="0" presId="urn:microsoft.com/office/officeart/2005/8/layout/hierarchy3"/>
    <dgm:cxn modelId="{CC93C824-A25B-4FA6-987B-8818B02C2479}" type="presOf" srcId="{8A9C8A9D-5558-4F39-BFCC-CC500398421C}" destId="{43BDE013-24D1-410A-B03D-0F985538CEEE}" srcOrd="0" destOrd="0" presId="urn:microsoft.com/office/officeart/2005/8/layout/hierarchy3"/>
    <dgm:cxn modelId="{B93A9B46-A80D-4627-A927-D90AE0B2A58D}" type="presOf" srcId="{2D1804D9-5D28-40F2-897B-10005AF9B471}" destId="{A767A536-423A-4A7F-B6E8-CDC552995C2A}" srcOrd="0" destOrd="0" presId="urn:microsoft.com/office/officeart/2005/8/layout/hierarchy3"/>
    <dgm:cxn modelId="{01A10176-D6A1-4780-9995-EADA6D47EC8E}" srcId="{FB1419B6-9B90-4B5D-8E4D-AA6E8E2DB63C}" destId="{37BF5227-059E-48A2-B92D-742B57588524}" srcOrd="0" destOrd="0" parTransId="{9C9921CB-7D8D-4FFF-90A6-116B086602DE}" sibTransId="{7636B18B-6990-44A0-9676-7C7A3AE3DC7C}"/>
    <dgm:cxn modelId="{A2EC367E-17FB-4778-8375-14710AC85B91}" type="presOf" srcId="{952E846B-8923-433E-A1DF-882EE92E9353}" destId="{40286477-EDF7-49FE-8BEC-BB63AA132DEE}" srcOrd="0" destOrd="0" presId="urn:microsoft.com/office/officeart/2005/8/layout/hierarchy3"/>
    <dgm:cxn modelId="{9795B184-01DD-4756-8281-4F39011A71C6}" type="presOf" srcId="{4F866C94-A4FB-4834-98A9-39D497478A9B}" destId="{20EFAC24-EA4D-481B-A3CB-A088F119E92D}" srcOrd="1" destOrd="0" presId="urn:microsoft.com/office/officeart/2005/8/layout/hierarchy3"/>
    <dgm:cxn modelId="{F2B0829E-1C41-41C1-84AA-63E69E7C8B99}" srcId="{4F866C94-A4FB-4834-98A9-39D497478A9B}" destId="{8A9C8A9D-5558-4F39-BFCC-CC500398421C}" srcOrd="0" destOrd="0" parTransId="{2D1804D9-5D28-40F2-897B-10005AF9B471}" sibTransId="{8699F12A-3228-41E0-9E70-A4761B1940FC}"/>
    <dgm:cxn modelId="{10C4DBA5-E52F-4C33-AB61-F4D72F488008}" type="presOf" srcId="{FB1419B6-9B90-4B5D-8E4D-AA6E8E2DB63C}" destId="{7980E31E-8EED-427F-AE82-334E7BD13BA3}" srcOrd="1" destOrd="0" presId="urn:microsoft.com/office/officeart/2005/8/layout/hierarchy3"/>
    <dgm:cxn modelId="{7F2EE9B3-8DDF-4C70-8B85-0A27785BF3D6}" srcId="{952E846B-8923-433E-A1DF-882EE92E9353}" destId="{FB1419B6-9B90-4B5D-8E4D-AA6E8E2DB63C}" srcOrd="1" destOrd="0" parTransId="{F6B7544F-0339-4792-8447-51256B5FB692}" sibTransId="{9DEFB47A-2A17-48B7-B1F9-952C5F5D004C}"/>
    <dgm:cxn modelId="{7C21B5C0-230A-41F1-9F38-68941A5D32AE}" srcId="{952E846B-8923-433E-A1DF-882EE92E9353}" destId="{4F866C94-A4FB-4834-98A9-39D497478A9B}" srcOrd="0" destOrd="0" parTransId="{C8476285-97BE-4755-A207-A0317006A3BB}" sibTransId="{AB475450-6969-4E14-BCB7-48E4D145CCCD}"/>
    <dgm:cxn modelId="{3B88CBC2-0328-4061-AAF0-0A225138D354}" type="presOf" srcId="{9C9921CB-7D8D-4FFF-90A6-116B086602DE}" destId="{E70B71B5-09A1-46F0-8E1C-8952D03BC05E}" srcOrd="0" destOrd="0" presId="urn:microsoft.com/office/officeart/2005/8/layout/hierarchy3"/>
    <dgm:cxn modelId="{0608D1E3-C988-469D-8EC9-83688163CA73}" type="presOf" srcId="{37BF5227-059E-48A2-B92D-742B57588524}" destId="{FF22ACAC-7C87-40B9-8A9F-96D4A4D63EEC}" srcOrd="0" destOrd="0" presId="urn:microsoft.com/office/officeart/2005/8/layout/hierarchy3"/>
    <dgm:cxn modelId="{D776F89F-07D8-4715-8191-F6D8C42891EC}" type="presParOf" srcId="{40286477-EDF7-49FE-8BEC-BB63AA132DEE}" destId="{F66173C9-2CB4-4060-8637-2AD3757F6999}" srcOrd="0" destOrd="0" presId="urn:microsoft.com/office/officeart/2005/8/layout/hierarchy3"/>
    <dgm:cxn modelId="{0F60C275-023F-4314-9A18-0F90E76D6E0C}" type="presParOf" srcId="{F66173C9-2CB4-4060-8637-2AD3757F6999}" destId="{226835A4-CD4F-4768-B7DB-E5887ABE720A}" srcOrd="0" destOrd="0" presId="urn:microsoft.com/office/officeart/2005/8/layout/hierarchy3"/>
    <dgm:cxn modelId="{C4608490-FB86-4181-BA94-028188895C0B}" type="presParOf" srcId="{226835A4-CD4F-4768-B7DB-E5887ABE720A}" destId="{A00CCBE9-EED7-4C2C-B182-F84E72687C8B}" srcOrd="0" destOrd="0" presId="urn:microsoft.com/office/officeart/2005/8/layout/hierarchy3"/>
    <dgm:cxn modelId="{79426C64-9C27-42FC-9F2D-4A3F9B23B305}" type="presParOf" srcId="{226835A4-CD4F-4768-B7DB-E5887ABE720A}" destId="{20EFAC24-EA4D-481B-A3CB-A088F119E92D}" srcOrd="1" destOrd="0" presId="urn:microsoft.com/office/officeart/2005/8/layout/hierarchy3"/>
    <dgm:cxn modelId="{BF396F2F-D956-4854-8D19-039BBE914CE0}" type="presParOf" srcId="{F66173C9-2CB4-4060-8637-2AD3757F6999}" destId="{475F7FDA-F30C-40C4-A0C1-2C88D98EF3E6}" srcOrd="1" destOrd="0" presId="urn:microsoft.com/office/officeart/2005/8/layout/hierarchy3"/>
    <dgm:cxn modelId="{39197C51-BFEF-48A1-AD66-84102B7D1620}" type="presParOf" srcId="{475F7FDA-F30C-40C4-A0C1-2C88D98EF3E6}" destId="{A767A536-423A-4A7F-B6E8-CDC552995C2A}" srcOrd="0" destOrd="0" presId="urn:microsoft.com/office/officeart/2005/8/layout/hierarchy3"/>
    <dgm:cxn modelId="{A6BA6D99-4495-466D-AA89-DB575B331046}" type="presParOf" srcId="{475F7FDA-F30C-40C4-A0C1-2C88D98EF3E6}" destId="{43BDE013-24D1-410A-B03D-0F985538CEEE}" srcOrd="1" destOrd="0" presId="urn:microsoft.com/office/officeart/2005/8/layout/hierarchy3"/>
    <dgm:cxn modelId="{BCF41B74-27D6-429C-A237-D7E8E5725325}" type="presParOf" srcId="{40286477-EDF7-49FE-8BEC-BB63AA132DEE}" destId="{F50A8AA1-14F2-42E7-AA17-9A583F55F37B}" srcOrd="1" destOrd="0" presId="urn:microsoft.com/office/officeart/2005/8/layout/hierarchy3"/>
    <dgm:cxn modelId="{C281C7CE-79D8-40F6-B2E9-97757338CE8D}" type="presParOf" srcId="{F50A8AA1-14F2-42E7-AA17-9A583F55F37B}" destId="{33A3382D-4177-4A2D-AE13-3E10672A5568}" srcOrd="0" destOrd="0" presId="urn:microsoft.com/office/officeart/2005/8/layout/hierarchy3"/>
    <dgm:cxn modelId="{D4C034DF-99A8-449E-829A-54CEBE40886A}" type="presParOf" srcId="{33A3382D-4177-4A2D-AE13-3E10672A5568}" destId="{8AF02DD6-528E-4C80-81AE-2EC04ABF272A}" srcOrd="0" destOrd="0" presId="urn:microsoft.com/office/officeart/2005/8/layout/hierarchy3"/>
    <dgm:cxn modelId="{0A317DE5-5F8A-40C0-8B3B-8EAC9687232A}" type="presParOf" srcId="{33A3382D-4177-4A2D-AE13-3E10672A5568}" destId="{7980E31E-8EED-427F-AE82-334E7BD13BA3}" srcOrd="1" destOrd="0" presId="urn:microsoft.com/office/officeart/2005/8/layout/hierarchy3"/>
    <dgm:cxn modelId="{542BEB5B-684D-437B-A0A8-BD84F64C45D8}" type="presParOf" srcId="{F50A8AA1-14F2-42E7-AA17-9A583F55F37B}" destId="{B145ADF1-7F1F-45D2-BB0F-0AF02DF74FB2}" srcOrd="1" destOrd="0" presId="urn:microsoft.com/office/officeart/2005/8/layout/hierarchy3"/>
    <dgm:cxn modelId="{471B6579-6B2F-4041-9189-2D671DC82D7C}" type="presParOf" srcId="{B145ADF1-7F1F-45D2-BB0F-0AF02DF74FB2}" destId="{E70B71B5-09A1-46F0-8E1C-8952D03BC05E}" srcOrd="0" destOrd="0" presId="urn:microsoft.com/office/officeart/2005/8/layout/hierarchy3"/>
    <dgm:cxn modelId="{23233761-F39E-4124-BEC0-579D46CA29A1}" type="presParOf" srcId="{B145ADF1-7F1F-45D2-BB0F-0AF02DF74FB2}" destId="{FF22ACAC-7C87-40B9-8A9F-96D4A4D63EEC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817719A-735C-408C-9E4F-AC8F6A9E86A4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0254147-909D-4C4A-AE96-C04080920958}">
      <dgm:prSet phldrT="[Текст]" custT="1"/>
      <dgm:spPr>
        <a:solidFill>
          <a:schemeClr val="accent2">
            <a:lumMod val="40000"/>
            <a:lumOff val="6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600" b="1" kern="1200" dirty="0">
              <a:solidFill>
                <a:srgbClr val="1A444A"/>
              </a:solidFill>
              <a:latin typeface="+mn-lt"/>
              <a:ea typeface="Calibri"/>
              <a:cs typeface="Times New Roman"/>
            </a:rPr>
            <a:t>Логические </a:t>
          </a:r>
        </a:p>
      </dgm:t>
    </dgm:pt>
    <dgm:pt modelId="{CBE69784-48BA-499A-B57D-6FDA3A73319E}" type="parTrans" cxnId="{D08F5C40-7CCC-42F4-8BE1-01A419FC0965}">
      <dgm:prSet/>
      <dgm:spPr/>
      <dgm:t>
        <a:bodyPr/>
        <a:lstStyle/>
        <a:p>
          <a:endParaRPr lang="ru-RU"/>
        </a:p>
      </dgm:t>
    </dgm:pt>
    <dgm:pt modelId="{F3B5D1A3-5D2E-4B77-9A9E-B70F91558FB7}" type="sibTrans" cxnId="{D08F5C40-7CCC-42F4-8BE1-01A419FC0965}">
      <dgm:prSet/>
      <dgm:spPr/>
      <dgm:t>
        <a:bodyPr/>
        <a:lstStyle/>
        <a:p>
          <a:endParaRPr lang="ru-RU"/>
        </a:p>
      </dgm:t>
    </dgm:pt>
    <dgm:pt modelId="{3C5DBD3E-E7FD-44F0-ABE1-C6CC7B27E5D9}">
      <dgm:prSet phldrT="[Текст]" custT="1"/>
      <dgm:spPr>
        <a:solidFill>
          <a:schemeClr val="accent6">
            <a:lumMod val="40000"/>
            <a:lumOff val="6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600" b="1" kern="1200" dirty="0">
              <a:solidFill>
                <a:srgbClr val="1A444A"/>
              </a:solidFill>
              <a:latin typeface="+mn-lt"/>
              <a:ea typeface="Calibri"/>
              <a:cs typeface="Times New Roman"/>
            </a:rPr>
            <a:t>Работа с информацией</a:t>
          </a:r>
        </a:p>
      </dgm:t>
    </dgm:pt>
    <dgm:pt modelId="{B3487B9F-7529-4101-8C18-C9E6DB583D4E}" type="parTrans" cxnId="{2A5C24B6-81B7-46FF-87E0-CAD5D17EB729}">
      <dgm:prSet/>
      <dgm:spPr/>
      <dgm:t>
        <a:bodyPr/>
        <a:lstStyle/>
        <a:p>
          <a:endParaRPr lang="ru-RU"/>
        </a:p>
      </dgm:t>
    </dgm:pt>
    <dgm:pt modelId="{5744FEB3-416C-4270-B9AC-E42492492272}" type="sibTrans" cxnId="{2A5C24B6-81B7-46FF-87E0-CAD5D17EB729}">
      <dgm:prSet/>
      <dgm:spPr/>
      <dgm:t>
        <a:bodyPr/>
        <a:lstStyle/>
        <a:p>
          <a:endParaRPr lang="ru-RU"/>
        </a:p>
      </dgm:t>
    </dgm:pt>
    <dgm:pt modelId="{F2734AB1-958C-4AFD-A847-902F63BD5A3C}">
      <dgm:prSet custT="1"/>
      <dgm:spPr>
        <a:ln>
          <a:solidFill>
            <a:schemeClr val="tx1"/>
          </a:solidFill>
        </a:ln>
      </dgm:spPr>
      <dgm:t>
        <a:bodyPr/>
        <a:lstStyle/>
        <a:p>
          <a:pPr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dirty="0"/>
            <a:t>Выбирать источники</a:t>
          </a:r>
        </a:p>
        <a:p>
          <a:pPr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dirty="0"/>
            <a:t>Находить и распознавать достоверную и недостоверную информацию</a:t>
          </a:r>
        </a:p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100" dirty="0"/>
            <a:t>Анализировать информацию</a:t>
          </a:r>
        </a:p>
        <a:p>
          <a:pPr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dirty="0"/>
            <a:t>Абстрагировать, обобщать информацию</a:t>
          </a:r>
        </a:p>
        <a:p>
          <a:pPr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dirty="0"/>
            <a:t>Работать с текстами разной природы (тексты, рисунки, схемы, таблицы, условные обозначения </a:t>
          </a:r>
        </a:p>
      </dgm:t>
    </dgm:pt>
    <dgm:pt modelId="{C734478B-E9FC-4AF2-AD7C-1D16BF964C05}" type="parTrans" cxnId="{7280EB1F-C4F8-4A73-9EE0-A6FA714A8074}">
      <dgm:prSet/>
      <dgm:spPr/>
      <dgm:t>
        <a:bodyPr/>
        <a:lstStyle/>
        <a:p>
          <a:endParaRPr lang="ru-RU"/>
        </a:p>
      </dgm:t>
    </dgm:pt>
    <dgm:pt modelId="{14C9DD1E-7B1B-461A-B50B-D7888F05D90A}" type="sibTrans" cxnId="{7280EB1F-C4F8-4A73-9EE0-A6FA714A8074}">
      <dgm:prSet/>
      <dgm:spPr/>
      <dgm:t>
        <a:bodyPr/>
        <a:lstStyle/>
        <a:p>
          <a:endParaRPr lang="ru-RU"/>
        </a:p>
      </dgm:t>
    </dgm:pt>
    <dgm:pt modelId="{D0384B3B-9080-4E11-9D2A-0E1E439F4162}">
      <dgm:prSet custT="1"/>
      <dgm:spPr>
        <a:solidFill>
          <a:schemeClr val="accent4">
            <a:lumMod val="40000"/>
            <a:lumOff val="60000"/>
          </a:schemeClr>
        </a:solidFill>
        <a:ln>
          <a:solidFill>
            <a:schemeClr val="tx1"/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kern="1200" dirty="0">
              <a:solidFill>
                <a:srgbClr val="1A444A"/>
              </a:solidFill>
              <a:latin typeface="+mn-lt"/>
              <a:ea typeface="Calibri"/>
              <a:cs typeface="Times New Roman"/>
            </a:rPr>
            <a:t>Исследовательские</a:t>
          </a:r>
        </a:p>
      </dgm:t>
    </dgm:pt>
    <dgm:pt modelId="{E24F4F1D-754C-4347-BF4A-2CA79772C867}" type="parTrans" cxnId="{4FC5B22D-1D03-4526-8629-7CD61CCDDE55}">
      <dgm:prSet/>
      <dgm:spPr/>
      <dgm:t>
        <a:bodyPr/>
        <a:lstStyle/>
        <a:p>
          <a:endParaRPr lang="ru-RU"/>
        </a:p>
      </dgm:t>
    </dgm:pt>
    <dgm:pt modelId="{9B6DEA57-A51F-4A06-A602-8BEABE0C6761}" type="sibTrans" cxnId="{4FC5B22D-1D03-4526-8629-7CD61CCDDE55}">
      <dgm:prSet/>
      <dgm:spPr/>
      <dgm:t>
        <a:bodyPr/>
        <a:lstStyle/>
        <a:p>
          <a:endParaRPr lang="ru-RU"/>
        </a:p>
      </dgm:t>
    </dgm:pt>
    <dgm:pt modelId="{DDA4178D-1619-4771-937E-23229EA4C782}">
      <dgm:prSet custT="1"/>
      <dgm:spPr>
        <a:noFill/>
        <a:ln>
          <a:solidFill>
            <a:schemeClr val="tx1"/>
          </a:solidFill>
        </a:ln>
      </dgm:spPr>
      <dgm:t>
        <a:bodyPr/>
        <a:lstStyle/>
        <a:p>
          <a:pPr algn="l"/>
          <a:r>
            <a:rPr lang="ru-RU" sz="1100" dirty="0"/>
            <a:t>Формулировать проблемы (определять разрывы между настоящим и желательным состоянием объекта) </a:t>
          </a:r>
        </a:p>
        <a:p>
          <a:pPr algn="l"/>
          <a:r>
            <a:rPr lang="ru-RU" sz="1100" dirty="0"/>
            <a:t>Формулировать гипотезы</a:t>
          </a:r>
        </a:p>
        <a:p>
          <a:pPr algn="l"/>
          <a:r>
            <a:rPr lang="ru-RU" sz="1100" dirty="0"/>
            <a:t>Определять цель, планируемый результат (изменение)</a:t>
          </a:r>
        </a:p>
        <a:p>
          <a:pPr algn="l"/>
          <a:r>
            <a:rPr lang="ru-RU" sz="1100" dirty="0"/>
            <a:t>Проводить исследования (ставить опыты, измерять, наблюдать)</a:t>
          </a:r>
        </a:p>
        <a:p>
          <a:pPr algn="l"/>
          <a:r>
            <a:rPr lang="ru-RU" sz="1100" dirty="0"/>
            <a:t>Формулировать выводы, интерпретировать  результаты</a:t>
          </a:r>
        </a:p>
        <a:p>
          <a:pPr algn="l"/>
          <a:r>
            <a:rPr lang="ru-RU" sz="1100" dirty="0"/>
            <a:t>Прогнозировать развитие процесса (объекта)</a:t>
          </a:r>
        </a:p>
      </dgm:t>
    </dgm:pt>
    <dgm:pt modelId="{CF147B4D-966F-4B43-B613-771CDBAD76E5}" type="parTrans" cxnId="{6F830275-3534-48D6-BADE-76F58A2665DB}">
      <dgm:prSet/>
      <dgm:spPr/>
      <dgm:t>
        <a:bodyPr/>
        <a:lstStyle/>
        <a:p>
          <a:endParaRPr lang="ru-RU"/>
        </a:p>
      </dgm:t>
    </dgm:pt>
    <dgm:pt modelId="{DF15FAA0-4383-4D3B-B80D-6BFEB400F3EA}" type="sibTrans" cxnId="{6F830275-3534-48D6-BADE-76F58A2665DB}">
      <dgm:prSet/>
      <dgm:spPr/>
      <dgm:t>
        <a:bodyPr/>
        <a:lstStyle/>
        <a:p>
          <a:endParaRPr lang="ru-RU"/>
        </a:p>
      </dgm:t>
    </dgm:pt>
    <dgm:pt modelId="{09D09F96-3874-40E4-A1CF-380370DF3670}">
      <dgm:prSet custT="1"/>
      <dgm:spPr>
        <a:ln>
          <a:solidFill>
            <a:schemeClr val="tx1"/>
          </a:solidFill>
        </a:ln>
      </dgm:spPr>
      <dgm:t>
        <a:bodyPr/>
        <a:lstStyle/>
        <a:p>
          <a:pPr algn="l"/>
          <a:r>
            <a:rPr lang="ru-RU" sz="11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Устанавливать </a:t>
          </a:r>
          <a:r>
            <a:rPr lang="ru-RU" sz="1100" kern="1200" dirty="0"/>
            <a:t>последовательности (</a:t>
          </a:r>
          <a:r>
            <a:rPr lang="ru-RU" sz="1100" kern="1200" dirty="0" err="1"/>
            <a:t>сериация</a:t>
          </a:r>
          <a:r>
            <a:rPr lang="ru-RU" sz="1100" kern="1200" dirty="0"/>
            <a:t>)</a:t>
          </a:r>
        </a:p>
        <a:p>
          <a:pPr algn="l"/>
          <a:r>
            <a:rPr lang="ru-RU" sz="1100" kern="1200" dirty="0"/>
            <a:t>Сравнивать</a:t>
          </a:r>
        </a:p>
        <a:p>
          <a:pPr algn="l"/>
          <a:r>
            <a:rPr lang="ru-RU" sz="1100" kern="1200" dirty="0"/>
            <a:t>Классифицировать</a:t>
          </a:r>
        </a:p>
        <a:p>
          <a:pPr algn="l"/>
          <a:r>
            <a:rPr lang="ru-RU" sz="1100" kern="1200" dirty="0"/>
            <a:t>Обобщать (абстрагирование, синтез)</a:t>
          </a:r>
        </a:p>
        <a:p>
          <a:pPr algn="l"/>
          <a:r>
            <a:rPr lang="ru-RU" sz="1100" kern="1200" dirty="0"/>
            <a:t>Давать определение (синтез)</a:t>
          </a:r>
        </a:p>
        <a:p>
          <a:pPr algn="l"/>
          <a:r>
            <a:rPr lang="ru-RU" sz="1100" kern="1200" dirty="0"/>
            <a:t>Находить закономерности</a:t>
          </a:r>
        </a:p>
        <a:p>
          <a:pPr algn="l"/>
          <a:r>
            <a:rPr lang="ru-RU" sz="1100" kern="1200" dirty="0"/>
            <a:t>Выявлять недостатки информации</a:t>
          </a:r>
        </a:p>
        <a:p>
          <a:pPr algn="l"/>
          <a:r>
            <a:rPr lang="ru-RU" sz="1100" kern="1200" dirty="0"/>
            <a:t>Устанавливать причинно-следственные связи</a:t>
          </a:r>
        </a:p>
        <a:p>
          <a:pPr algn="l"/>
          <a:r>
            <a:rPr lang="ru-RU" sz="1100" kern="1200" dirty="0"/>
            <a:t>Пространственное мышление (повороты, развертка, свертка, перенос)</a:t>
          </a:r>
        </a:p>
      </dgm:t>
    </dgm:pt>
    <dgm:pt modelId="{D1114524-2101-4CA4-9D14-9BB173E5A6DB}" type="sibTrans" cxnId="{5375F948-8459-4896-9F03-0B99B3CD36C9}">
      <dgm:prSet/>
      <dgm:spPr/>
      <dgm:t>
        <a:bodyPr/>
        <a:lstStyle/>
        <a:p>
          <a:endParaRPr lang="ru-RU"/>
        </a:p>
      </dgm:t>
    </dgm:pt>
    <dgm:pt modelId="{3046A253-5F81-4AEF-B264-5A114CC210B8}" type="parTrans" cxnId="{5375F948-8459-4896-9F03-0B99B3CD36C9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359E991D-0FCB-4E25-A095-F9DDFB40B842}" type="pres">
      <dgm:prSet presAssocID="{3817719A-735C-408C-9E4F-AC8F6A9E86A4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85FA899F-A896-40E6-B628-C2153DAEA3C2}" type="pres">
      <dgm:prSet presAssocID="{10254147-909D-4C4A-AE96-C04080920958}" presName="root" presStyleCnt="0"/>
      <dgm:spPr/>
    </dgm:pt>
    <dgm:pt modelId="{009F4254-B15D-4186-A43B-E3D2A057FBCA}" type="pres">
      <dgm:prSet presAssocID="{10254147-909D-4C4A-AE96-C04080920958}" presName="rootComposite" presStyleCnt="0"/>
      <dgm:spPr/>
    </dgm:pt>
    <dgm:pt modelId="{7214869B-D5AB-4213-9F0D-1194BD92E728}" type="pres">
      <dgm:prSet presAssocID="{10254147-909D-4C4A-AE96-C04080920958}" presName="rootText" presStyleLbl="node1" presStyleIdx="0" presStyleCnt="3" custScaleX="145471" custLinFactNeighborX="-14681" custLinFactNeighborY="-3246"/>
      <dgm:spPr/>
    </dgm:pt>
    <dgm:pt modelId="{0CD5A1A6-0C9A-40E2-BB68-42E7E8AB91BD}" type="pres">
      <dgm:prSet presAssocID="{10254147-909D-4C4A-AE96-C04080920958}" presName="rootConnector" presStyleLbl="node1" presStyleIdx="0" presStyleCnt="3"/>
      <dgm:spPr/>
    </dgm:pt>
    <dgm:pt modelId="{8E85DBA5-994D-467B-A056-01526C89D320}" type="pres">
      <dgm:prSet presAssocID="{10254147-909D-4C4A-AE96-C04080920958}" presName="childShape" presStyleCnt="0"/>
      <dgm:spPr/>
    </dgm:pt>
    <dgm:pt modelId="{0E59F3AA-3A51-45E7-B797-B00D369F0D07}" type="pres">
      <dgm:prSet presAssocID="{3046A253-5F81-4AEF-B264-5A114CC210B8}" presName="Name13" presStyleLbl="parChTrans1D2" presStyleIdx="0" presStyleCnt="3"/>
      <dgm:spPr/>
    </dgm:pt>
    <dgm:pt modelId="{6F1C752D-1DD7-406A-8545-71AAE63B59A4}" type="pres">
      <dgm:prSet presAssocID="{09D09F96-3874-40E4-A1CF-380370DF3670}" presName="childText" presStyleLbl="bgAcc1" presStyleIdx="0" presStyleCnt="3" custScaleX="200161" custScaleY="628499" custLinFactNeighborX="-18390" custLinFactNeighborY="-12302">
        <dgm:presLayoutVars>
          <dgm:bulletEnabled val="1"/>
        </dgm:presLayoutVars>
      </dgm:prSet>
      <dgm:spPr/>
    </dgm:pt>
    <dgm:pt modelId="{3EDD003F-FA34-45C1-BFB2-35FC0BC32F1B}" type="pres">
      <dgm:prSet presAssocID="{D0384B3B-9080-4E11-9D2A-0E1E439F4162}" presName="root" presStyleCnt="0"/>
      <dgm:spPr/>
    </dgm:pt>
    <dgm:pt modelId="{CD305AB6-DD63-4A2E-9972-B769873CC727}" type="pres">
      <dgm:prSet presAssocID="{D0384B3B-9080-4E11-9D2A-0E1E439F4162}" presName="rootComposite" presStyleCnt="0"/>
      <dgm:spPr/>
    </dgm:pt>
    <dgm:pt modelId="{908E1C63-549A-4BD3-B218-07B982E4CB19}" type="pres">
      <dgm:prSet presAssocID="{D0384B3B-9080-4E11-9D2A-0E1E439F4162}" presName="rootText" presStyleLbl="node1" presStyleIdx="1" presStyleCnt="3" custScaleX="156869" custLinFactNeighborX="-4621" custLinFactNeighborY="5798"/>
      <dgm:spPr/>
    </dgm:pt>
    <dgm:pt modelId="{646A0181-E3BC-44FC-9826-E6B2A63C6C5F}" type="pres">
      <dgm:prSet presAssocID="{D0384B3B-9080-4E11-9D2A-0E1E439F4162}" presName="rootConnector" presStyleLbl="node1" presStyleIdx="1" presStyleCnt="3"/>
      <dgm:spPr/>
    </dgm:pt>
    <dgm:pt modelId="{2D9E0509-EB4D-4AB7-92B8-3CC2E5DEBD12}" type="pres">
      <dgm:prSet presAssocID="{D0384B3B-9080-4E11-9D2A-0E1E439F4162}" presName="childShape" presStyleCnt="0"/>
      <dgm:spPr/>
    </dgm:pt>
    <dgm:pt modelId="{E919E332-1F0E-49F4-A14D-5B41BC8A0B08}" type="pres">
      <dgm:prSet presAssocID="{CF147B4D-966F-4B43-B613-771CDBAD76E5}" presName="Name13" presStyleLbl="parChTrans1D2" presStyleIdx="1" presStyleCnt="3"/>
      <dgm:spPr/>
    </dgm:pt>
    <dgm:pt modelId="{03BC51A7-F97D-4A7D-A07E-21765D530368}" type="pres">
      <dgm:prSet presAssocID="{DDA4178D-1619-4771-937E-23229EA4C782}" presName="childText" presStyleLbl="bgAcc1" presStyleIdx="1" presStyleCnt="3" custScaleX="207504" custScaleY="597028" custLinFactNeighborX="-11201" custLinFactNeighborY="6680">
        <dgm:presLayoutVars>
          <dgm:bulletEnabled val="1"/>
        </dgm:presLayoutVars>
      </dgm:prSet>
      <dgm:spPr/>
    </dgm:pt>
    <dgm:pt modelId="{5A9C76BC-AD2A-41C9-A001-E8CE17D63B23}" type="pres">
      <dgm:prSet presAssocID="{3C5DBD3E-E7FD-44F0-ABE1-C6CC7B27E5D9}" presName="root" presStyleCnt="0"/>
      <dgm:spPr/>
    </dgm:pt>
    <dgm:pt modelId="{099B9B3A-6479-40D9-AB2E-9B33D8B6CE1C}" type="pres">
      <dgm:prSet presAssocID="{3C5DBD3E-E7FD-44F0-ABE1-C6CC7B27E5D9}" presName="rootComposite" presStyleCnt="0"/>
      <dgm:spPr/>
    </dgm:pt>
    <dgm:pt modelId="{8C1B370D-A307-4A60-9F57-890271A08083}" type="pres">
      <dgm:prSet presAssocID="{3C5DBD3E-E7FD-44F0-ABE1-C6CC7B27E5D9}" presName="rootText" presStyleLbl="node1" presStyleIdx="2" presStyleCnt="3" custScaleX="168220" custLinFactNeighborX="301" custLinFactNeighborY="8664"/>
      <dgm:spPr/>
    </dgm:pt>
    <dgm:pt modelId="{091DA222-044F-4266-BA0E-86789A67777D}" type="pres">
      <dgm:prSet presAssocID="{3C5DBD3E-E7FD-44F0-ABE1-C6CC7B27E5D9}" presName="rootConnector" presStyleLbl="node1" presStyleIdx="2" presStyleCnt="3"/>
      <dgm:spPr/>
    </dgm:pt>
    <dgm:pt modelId="{A15F4492-3C37-49E6-A5EB-FC4E29B8C730}" type="pres">
      <dgm:prSet presAssocID="{3C5DBD3E-E7FD-44F0-ABE1-C6CC7B27E5D9}" presName="childShape" presStyleCnt="0"/>
      <dgm:spPr/>
    </dgm:pt>
    <dgm:pt modelId="{2EF0050F-394F-42DF-ABBE-A6499B058616}" type="pres">
      <dgm:prSet presAssocID="{C734478B-E9FC-4AF2-AD7C-1D16BF964C05}" presName="Name13" presStyleLbl="parChTrans1D2" presStyleIdx="2" presStyleCnt="3"/>
      <dgm:spPr/>
    </dgm:pt>
    <dgm:pt modelId="{71416023-5F55-4742-94F5-8FAA6B892D83}" type="pres">
      <dgm:prSet presAssocID="{F2734AB1-958C-4AFD-A847-902F63BD5A3C}" presName="childText" presStyleLbl="bgAcc1" presStyleIdx="2" presStyleCnt="3" custScaleX="185967" custScaleY="545135">
        <dgm:presLayoutVars>
          <dgm:bulletEnabled val="1"/>
        </dgm:presLayoutVars>
      </dgm:prSet>
      <dgm:spPr/>
    </dgm:pt>
  </dgm:ptLst>
  <dgm:cxnLst>
    <dgm:cxn modelId="{A44B3112-AA9A-4E1C-A186-4FD8638392EB}" type="presOf" srcId="{3046A253-5F81-4AEF-B264-5A114CC210B8}" destId="{0E59F3AA-3A51-45E7-B797-B00D369F0D07}" srcOrd="0" destOrd="0" presId="urn:microsoft.com/office/officeart/2005/8/layout/hierarchy3"/>
    <dgm:cxn modelId="{7280EB1F-C4F8-4A73-9EE0-A6FA714A8074}" srcId="{3C5DBD3E-E7FD-44F0-ABE1-C6CC7B27E5D9}" destId="{F2734AB1-958C-4AFD-A847-902F63BD5A3C}" srcOrd="0" destOrd="0" parTransId="{C734478B-E9FC-4AF2-AD7C-1D16BF964C05}" sibTransId="{14C9DD1E-7B1B-461A-B50B-D7888F05D90A}"/>
    <dgm:cxn modelId="{BD39B62A-4006-4F60-9371-2BD045739E2A}" type="presOf" srcId="{DDA4178D-1619-4771-937E-23229EA4C782}" destId="{03BC51A7-F97D-4A7D-A07E-21765D530368}" srcOrd="0" destOrd="0" presId="urn:microsoft.com/office/officeart/2005/8/layout/hierarchy3"/>
    <dgm:cxn modelId="{4FC5B22D-1D03-4526-8629-7CD61CCDDE55}" srcId="{3817719A-735C-408C-9E4F-AC8F6A9E86A4}" destId="{D0384B3B-9080-4E11-9D2A-0E1E439F4162}" srcOrd="1" destOrd="0" parTransId="{E24F4F1D-754C-4347-BF4A-2CA79772C867}" sibTransId="{9B6DEA57-A51F-4A06-A602-8BEABE0C6761}"/>
    <dgm:cxn modelId="{68DC892E-33CA-4533-A229-7AD643328004}" type="presOf" srcId="{F2734AB1-958C-4AFD-A847-902F63BD5A3C}" destId="{71416023-5F55-4742-94F5-8FAA6B892D83}" srcOrd="0" destOrd="0" presId="urn:microsoft.com/office/officeart/2005/8/layout/hierarchy3"/>
    <dgm:cxn modelId="{F4146139-0697-4403-B511-63D965192FE1}" type="presOf" srcId="{3C5DBD3E-E7FD-44F0-ABE1-C6CC7B27E5D9}" destId="{8C1B370D-A307-4A60-9F57-890271A08083}" srcOrd="0" destOrd="0" presId="urn:microsoft.com/office/officeart/2005/8/layout/hierarchy3"/>
    <dgm:cxn modelId="{D08F5C40-7CCC-42F4-8BE1-01A419FC0965}" srcId="{3817719A-735C-408C-9E4F-AC8F6A9E86A4}" destId="{10254147-909D-4C4A-AE96-C04080920958}" srcOrd="0" destOrd="0" parTransId="{CBE69784-48BA-499A-B57D-6FDA3A73319E}" sibTransId="{F3B5D1A3-5D2E-4B77-9A9E-B70F91558FB7}"/>
    <dgm:cxn modelId="{217A3344-65D5-4F76-9D19-8C88752864FB}" type="presOf" srcId="{10254147-909D-4C4A-AE96-C04080920958}" destId="{0CD5A1A6-0C9A-40E2-BB68-42E7E8AB91BD}" srcOrd="1" destOrd="0" presId="urn:microsoft.com/office/officeart/2005/8/layout/hierarchy3"/>
    <dgm:cxn modelId="{5375F948-8459-4896-9F03-0B99B3CD36C9}" srcId="{10254147-909D-4C4A-AE96-C04080920958}" destId="{09D09F96-3874-40E4-A1CF-380370DF3670}" srcOrd="0" destOrd="0" parTransId="{3046A253-5F81-4AEF-B264-5A114CC210B8}" sibTransId="{D1114524-2101-4CA4-9D14-9BB173E5A6DB}"/>
    <dgm:cxn modelId="{7E20094E-49BA-4FCF-8939-D7F6353E431F}" type="presOf" srcId="{CF147B4D-966F-4B43-B613-771CDBAD76E5}" destId="{E919E332-1F0E-49F4-A14D-5B41BC8A0B08}" srcOrd="0" destOrd="0" presId="urn:microsoft.com/office/officeart/2005/8/layout/hierarchy3"/>
    <dgm:cxn modelId="{6F830275-3534-48D6-BADE-76F58A2665DB}" srcId="{D0384B3B-9080-4E11-9D2A-0E1E439F4162}" destId="{DDA4178D-1619-4771-937E-23229EA4C782}" srcOrd="0" destOrd="0" parTransId="{CF147B4D-966F-4B43-B613-771CDBAD76E5}" sibTransId="{DF15FAA0-4383-4D3B-B80D-6BFEB400F3EA}"/>
    <dgm:cxn modelId="{08DB8881-97B8-47B3-8119-7977EC562F77}" type="presOf" srcId="{C734478B-E9FC-4AF2-AD7C-1D16BF964C05}" destId="{2EF0050F-394F-42DF-ABBE-A6499B058616}" srcOrd="0" destOrd="0" presId="urn:microsoft.com/office/officeart/2005/8/layout/hierarchy3"/>
    <dgm:cxn modelId="{2BB06196-C5CC-4CFF-BFC4-B010C53757AB}" type="presOf" srcId="{D0384B3B-9080-4E11-9D2A-0E1E439F4162}" destId="{646A0181-E3BC-44FC-9826-E6B2A63C6C5F}" srcOrd="1" destOrd="0" presId="urn:microsoft.com/office/officeart/2005/8/layout/hierarchy3"/>
    <dgm:cxn modelId="{021157AD-C1EE-4DBC-B1FF-B17537FFBA6C}" type="presOf" srcId="{3817719A-735C-408C-9E4F-AC8F6A9E86A4}" destId="{359E991D-0FCB-4E25-A095-F9DDFB40B842}" srcOrd="0" destOrd="0" presId="urn:microsoft.com/office/officeart/2005/8/layout/hierarchy3"/>
    <dgm:cxn modelId="{E376A8B3-5FA2-4A1F-B875-47CDCD05CCC2}" type="presOf" srcId="{3C5DBD3E-E7FD-44F0-ABE1-C6CC7B27E5D9}" destId="{091DA222-044F-4266-BA0E-86789A67777D}" srcOrd="1" destOrd="0" presId="urn:microsoft.com/office/officeart/2005/8/layout/hierarchy3"/>
    <dgm:cxn modelId="{1918ABB5-6FE4-40F9-8418-4EB85283F6D4}" type="presOf" srcId="{10254147-909D-4C4A-AE96-C04080920958}" destId="{7214869B-D5AB-4213-9F0D-1194BD92E728}" srcOrd="0" destOrd="0" presId="urn:microsoft.com/office/officeart/2005/8/layout/hierarchy3"/>
    <dgm:cxn modelId="{2A5C24B6-81B7-46FF-87E0-CAD5D17EB729}" srcId="{3817719A-735C-408C-9E4F-AC8F6A9E86A4}" destId="{3C5DBD3E-E7FD-44F0-ABE1-C6CC7B27E5D9}" srcOrd="2" destOrd="0" parTransId="{B3487B9F-7529-4101-8C18-C9E6DB583D4E}" sibTransId="{5744FEB3-416C-4270-B9AC-E42492492272}"/>
    <dgm:cxn modelId="{1306A9CF-1F08-46FB-95FF-0F05510E62DC}" type="presOf" srcId="{09D09F96-3874-40E4-A1CF-380370DF3670}" destId="{6F1C752D-1DD7-406A-8545-71AAE63B59A4}" srcOrd="0" destOrd="0" presId="urn:microsoft.com/office/officeart/2005/8/layout/hierarchy3"/>
    <dgm:cxn modelId="{A63191E2-7082-419F-A9C5-4F46084D9C57}" type="presOf" srcId="{D0384B3B-9080-4E11-9D2A-0E1E439F4162}" destId="{908E1C63-549A-4BD3-B218-07B982E4CB19}" srcOrd="0" destOrd="0" presId="urn:microsoft.com/office/officeart/2005/8/layout/hierarchy3"/>
    <dgm:cxn modelId="{9379A2E6-3FC7-4178-9A8B-39C8B06F1E37}" type="presParOf" srcId="{359E991D-0FCB-4E25-A095-F9DDFB40B842}" destId="{85FA899F-A896-40E6-B628-C2153DAEA3C2}" srcOrd="0" destOrd="0" presId="urn:microsoft.com/office/officeart/2005/8/layout/hierarchy3"/>
    <dgm:cxn modelId="{E520C114-55BD-4AB7-9108-0FB935195594}" type="presParOf" srcId="{85FA899F-A896-40E6-B628-C2153DAEA3C2}" destId="{009F4254-B15D-4186-A43B-E3D2A057FBCA}" srcOrd="0" destOrd="0" presId="urn:microsoft.com/office/officeart/2005/8/layout/hierarchy3"/>
    <dgm:cxn modelId="{316BE743-A55C-40DB-A226-5BDD1AC3FD4F}" type="presParOf" srcId="{009F4254-B15D-4186-A43B-E3D2A057FBCA}" destId="{7214869B-D5AB-4213-9F0D-1194BD92E728}" srcOrd="0" destOrd="0" presId="urn:microsoft.com/office/officeart/2005/8/layout/hierarchy3"/>
    <dgm:cxn modelId="{B3A6AD3D-205D-4F81-B24A-475CC8EF941B}" type="presParOf" srcId="{009F4254-B15D-4186-A43B-E3D2A057FBCA}" destId="{0CD5A1A6-0C9A-40E2-BB68-42E7E8AB91BD}" srcOrd="1" destOrd="0" presId="urn:microsoft.com/office/officeart/2005/8/layout/hierarchy3"/>
    <dgm:cxn modelId="{6D0A65B2-25B9-4730-A16C-850D94A64BC3}" type="presParOf" srcId="{85FA899F-A896-40E6-B628-C2153DAEA3C2}" destId="{8E85DBA5-994D-467B-A056-01526C89D320}" srcOrd="1" destOrd="0" presId="urn:microsoft.com/office/officeart/2005/8/layout/hierarchy3"/>
    <dgm:cxn modelId="{E0CE5220-6931-4BF1-9037-22682EC97C6F}" type="presParOf" srcId="{8E85DBA5-994D-467B-A056-01526C89D320}" destId="{0E59F3AA-3A51-45E7-B797-B00D369F0D07}" srcOrd="0" destOrd="0" presId="urn:microsoft.com/office/officeart/2005/8/layout/hierarchy3"/>
    <dgm:cxn modelId="{66F929B5-B4B6-4AEF-8801-9141AFDF70CC}" type="presParOf" srcId="{8E85DBA5-994D-467B-A056-01526C89D320}" destId="{6F1C752D-1DD7-406A-8545-71AAE63B59A4}" srcOrd="1" destOrd="0" presId="urn:microsoft.com/office/officeart/2005/8/layout/hierarchy3"/>
    <dgm:cxn modelId="{ED7498A8-A8E4-4AB0-837B-ECE0B0DA1D37}" type="presParOf" srcId="{359E991D-0FCB-4E25-A095-F9DDFB40B842}" destId="{3EDD003F-FA34-45C1-BFB2-35FC0BC32F1B}" srcOrd="1" destOrd="0" presId="urn:microsoft.com/office/officeart/2005/8/layout/hierarchy3"/>
    <dgm:cxn modelId="{7A2AAB4F-3D7A-4209-9BC3-09A8D2BC91C5}" type="presParOf" srcId="{3EDD003F-FA34-45C1-BFB2-35FC0BC32F1B}" destId="{CD305AB6-DD63-4A2E-9972-B769873CC727}" srcOrd="0" destOrd="0" presId="urn:microsoft.com/office/officeart/2005/8/layout/hierarchy3"/>
    <dgm:cxn modelId="{DB91F545-C16A-44BF-82C0-D929D160BF77}" type="presParOf" srcId="{CD305AB6-DD63-4A2E-9972-B769873CC727}" destId="{908E1C63-549A-4BD3-B218-07B982E4CB19}" srcOrd="0" destOrd="0" presId="urn:microsoft.com/office/officeart/2005/8/layout/hierarchy3"/>
    <dgm:cxn modelId="{4CEC999D-A0A8-45E5-B1DD-27A2C60AF59A}" type="presParOf" srcId="{CD305AB6-DD63-4A2E-9972-B769873CC727}" destId="{646A0181-E3BC-44FC-9826-E6B2A63C6C5F}" srcOrd="1" destOrd="0" presId="urn:microsoft.com/office/officeart/2005/8/layout/hierarchy3"/>
    <dgm:cxn modelId="{40D6EE59-6499-4E10-A6D8-74E37A215076}" type="presParOf" srcId="{3EDD003F-FA34-45C1-BFB2-35FC0BC32F1B}" destId="{2D9E0509-EB4D-4AB7-92B8-3CC2E5DEBD12}" srcOrd="1" destOrd="0" presId="urn:microsoft.com/office/officeart/2005/8/layout/hierarchy3"/>
    <dgm:cxn modelId="{6CBE0252-86E5-493C-9C2E-C630BD20A448}" type="presParOf" srcId="{2D9E0509-EB4D-4AB7-92B8-3CC2E5DEBD12}" destId="{E919E332-1F0E-49F4-A14D-5B41BC8A0B08}" srcOrd="0" destOrd="0" presId="urn:microsoft.com/office/officeart/2005/8/layout/hierarchy3"/>
    <dgm:cxn modelId="{190AF896-DB75-4EDE-A71D-AFDFFF3B5FF7}" type="presParOf" srcId="{2D9E0509-EB4D-4AB7-92B8-3CC2E5DEBD12}" destId="{03BC51A7-F97D-4A7D-A07E-21765D530368}" srcOrd="1" destOrd="0" presId="urn:microsoft.com/office/officeart/2005/8/layout/hierarchy3"/>
    <dgm:cxn modelId="{47258DA6-E435-4085-B4BA-6469B5B9FC74}" type="presParOf" srcId="{359E991D-0FCB-4E25-A095-F9DDFB40B842}" destId="{5A9C76BC-AD2A-41C9-A001-E8CE17D63B23}" srcOrd="2" destOrd="0" presId="urn:microsoft.com/office/officeart/2005/8/layout/hierarchy3"/>
    <dgm:cxn modelId="{D231D409-2A1C-47D6-9912-3CC1D78FA99A}" type="presParOf" srcId="{5A9C76BC-AD2A-41C9-A001-E8CE17D63B23}" destId="{099B9B3A-6479-40D9-AB2E-9B33D8B6CE1C}" srcOrd="0" destOrd="0" presId="urn:microsoft.com/office/officeart/2005/8/layout/hierarchy3"/>
    <dgm:cxn modelId="{DE7247E6-6D39-4BE0-B411-DD16B1897576}" type="presParOf" srcId="{099B9B3A-6479-40D9-AB2E-9B33D8B6CE1C}" destId="{8C1B370D-A307-4A60-9F57-890271A08083}" srcOrd="0" destOrd="0" presId="urn:microsoft.com/office/officeart/2005/8/layout/hierarchy3"/>
    <dgm:cxn modelId="{DADA08A3-9C04-4DB1-8DF5-53E5D9087F32}" type="presParOf" srcId="{099B9B3A-6479-40D9-AB2E-9B33D8B6CE1C}" destId="{091DA222-044F-4266-BA0E-86789A67777D}" srcOrd="1" destOrd="0" presId="urn:microsoft.com/office/officeart/2005/8/layout/hierarchy3"/>
    <dgm:cxn modelId="{038CADE1-9F15-4CC2-9448-B4A3150B4A32}" type="presParOf" srcId="{5A9C76BC-AD2A-41C9-A001-E8CE17D63B23}" destId="{A15F4492-3C37-49E6-A5EB-FC4E29B8C730}" srcOrd="1" destOrd="0" presId="urn:microsoft.com/office/officeart/2005/8/layout/hierarchy3"/>
    <dgm:cxn modelId="{CF22850D-C374-42A2-BF29-5D0F6F1D837F}" type="presParOf" srcId="{A15F4492-3C37-49E6-A5EB-FC4E29B8C730}" destId="{2EF0050F-394F-42DF-ABBE-A6499B058616}" srcOrd="0" destOrd="0" presId="urn:microsoft.com/office/officeart/2005/8/layout/hierarchy3"/>
    <dgm:cxn modelId="{BBAE80CD-E6DE-486B-9C61-3D27DC342862}" type="presParOf" srcId="{A15F4492-3C37-49E6-A5EB-FC4E29B8C730}" destId="{71416023-5F55-4742-94F5-8FAA6B892D83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71B972F-9DDB-408F-91F9-78CA738C4425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665B0ACC-94B2-4D27-B3E2-4196481D2818}">
      <dgm:prSet phldrT="[Текст]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ru-RU" b="1" dirty="0">
              <a:solidFill>
                <a:schemeClr val="tx1"/>
              </a:solidFill>
            </a:rPr>
            <a:t>выводы (умозаключения)</a:t>
          </a:r>
        </a:p>
      </dgm:t>
    </dgm:pt>
    <dgm:pt modelId="{C92265C8-4F4D-420B-B313-DDEBAB7572B3}" type="parTrans" cxnId="{177D7DEF-3408-425F-83E2-489559B88251}">
      <dgm:prSet/>
      <dgm:spPr/>
      <dgm:t>
        <a:bodyPr/>
        <a:lstStyle/>
        <a:p>
          <a:endParaRPr lang="ru-RU"/>
        </a:p>
      </dgm:t>
    </dgm:pt>
    <dgm:pt modelId="{DD44C10A-9780-4FB1-9DAF-D6B1A6489A33}" type="sibTrans" cxnId="{177D7DEF-3408-425F-83E2-489559B88251}">
      <dgm:prSet/>
      <dgm:spPr/>
      <dgm:t>
        <a:bodyPr/>
        <a:lstStyle/>
        <a:p>
          <a:endParaRPr lang="ru-RU"/>
        </a:p>
      </dgm:t>
    </dgm:pt>
    <dgm:pt modelId="{2D5EE96D-0817-4656-B0B0-04F4B39F9FB8}">
      <dgm:prSet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ru-RU" b="1" i="0" u="none" dirty="0" err="1">
              <a:solidFill>
                <a:schemeClr val="tx1"/>
              </a:solidFill>
            </a:rPr>
            <a:t>фактуальная</a:t>
          </a:r>
          <a:r>
            <a:rPr lang="ru-RU" b="1" i="0" u="none" dirty="0">
              <a:solidFill>
                <a:schemeClr val="tx1"/>
              </a:solidFill>
            </a:rPr>
            <a:t> информация</a:t>
          </a:r>
          <a:endParaRPr lang="ru-RU" b="1" dirty="0">
            <a:solidFill>
              <a:schemeClr val="tx1"/>
            </a:solidFill>
          </a:endParaRPr>
        </a:p>
      </dgm:t>
    </dgm:pt>
    <dgm:pt modelId="{24AABD8C-8ECE-49C4-AEEF-BB4AE76B9EF2}" type="parTrans" cxnId="{5AAC5CC6-A49E-43CF-BAA2-C5A86F0050AA}">
      <dgm:prSet/>
      <dgm:spPr/>
      <dgm:t>
        <a:bodyPr/>
        <a:lstStyle/>
        <a:p>
          <a:endParaRPr lang="ru-RU"/>
        </a:p>
      </dgm:t>
    </dgm:pt>
    <dgm:pt modelId="{E618C1E5-8C4A-4456-B366-9069BC9B9DC1}" type="sibTrans" cxnId="{5AAC5CC6-A49E-43CF-BAA2-C5A86F0050AA}">
      <dgm:prSet/>
      <dgm:spPr/>
      <dgm:t>
        <a:bodyPr/>
        <a:lstStyle/>
        <a:p>
          <a:endParaRPr lang="ru-RU"/>
        </a:p>
      </dgm:t>
    </dgm:pt>
    <dgm:pt modelId="{79B6DA68-ACA2-4813-8377-6E51A4A5BF4A}">
      <dgm:prSet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b="1" dirty="0">
              <a:solidFill>
                <a:schemeClr val="tx1"/>
              </a:solidFill>
            </a:rPr>
            <a:t>ПРОЦЕДУРЫ АНАЛИЗА</a:t>
          </a:r>
        </a:p>
        <a:p>
          <a:r>
            <a:rPr lang="ru-RU" b="1" dirty="0">
              <a:solidFill>
                <a:schemeClr val="tx1"/>
              </a:solidFill>
            </a:rPr>
            <a:t>Выделять факты</a:t>
          </a:r>
        </a:p>
        <a:p>
          <a:r>
            <a:rPr lang="ru-RU" b="1" dirty="0">
              <a:solidFill>
                <a:schemeClr val="tx1"/>
              </a:solidFill>
            </a:rPr>
            <a:t>Сравнивать</a:t>
          </a:r>
        </a:p>
        <a:p>
          <a:r>
            <a:rPr lang="ru-RU" b="1" dirty="0">
              <a:solidFill>
                <a:schemeClr val="tx1"/>
              </a:solidFill>
            </a:rPr>
            <a:t>Классифицировать</a:t>
          </a:r>
        </a:p>
        <a:p>
          <a:r>
            <a:rPr lang="ru-RU" b="1" dirty="0">
              <a:solidFill>
                <a:schemeClr val="tx1"/>
              </a:solidFill>
            </a:rPr>
            <a:t>Определять понятия
Устанавливать  причины и следствий</a:t>
          </a:r>
        </a:p>
      </dgm:t>
    </dgm:pt>
    <dgm:pt modelId="{A5F138EB-8CAE-425D-9449-F0AE937099C6}" type="parTrans" cxnId="{6B80B82E-D355-4F3E-B3CE-A92B26F085EF}">
      <dgm:prSet/>
      <dgm:spPr/>
      <dgm:t>
        <a:bodyPr/>
        <a:lstStyle/>
        <a:p>
          <a:endParaRPr lang="ru-RU"/>
        </a:p>
      </dgm:t>
    </dgm:pt>
    <dgm:pt modelId="{9D730685-67D9-4EFA-BF06-BC38191C880B}" type="sibTrans" cxnId="{6B80B82E-D355-4F3E-B3CE-A92B26F085EF}">
      <dgm:prSet/>
      <dgm:spPr/>
      <dgm:t>
        <a:bodyPr/>
        <a:lstStyle/>
        <a:p>
          <a:endParaRPr lang="ru-RU"/>
        </a:p>
      </dgm:t>
    </dgm:pt>
    <dgm:pt modelId="{64940718-C98F-4C12-8510-C514E2D26604}" type="pres">
      <dgm:prSet presAssocID="{B71B972F-9DDB-408F-91F9-78CA738C4425}" presName="Name0" presStyleCnt="0">
        <dgm:presLayoutVars>
          <dgm:dir/>
          <dgm:resizeHandles val="exact"/>
        </dgm:presLayoutVars>
      </dgm:prSet>
      <dgm:spPr/>
    </dgm:pt>
    <dgm:pt modelId="{0240844D-F3F8-4501-B320-EC4DFD7ECAAE}" type="pres">
      <dgm:prSet presAssocID="{2D5EE96D-0817-4656-B0B0-04F4B39F9FB8}" presName="node" presStyleLbl="node1" presStyleIdx="0" presStyleCnt="3" custLinFactNeighborX="-2712" custLinFactNeighborY="-1398">
        <dgm:presLayoutVars>
          <dgm:bulletEnabled val="1"/>
        </dgm:presLayoutVars>
      </dgm:prSet>
      <dgm:spPr/>
    </dgm:pt>
    <dgm:pt modelId="{8F3DF8FB-BBE4-47A6-945A-261C9909E9AD}" type="pres">
      <dgm:prSet presAssocID="{E618C1E5-8C4A-4456-B366-9069BC9B9DC1}" presName="sibTrans" presStyleLbl="sibTrans2D1" presStyleIdx="0" presStyleCnt="2"/>
      <dgm:spPr/>
    </dgm:pt>
    <dgm:pt modelId="{BE41F474-44ED-4CAE-A4AC-E770BA6054C3}" type="pres">
      <dgm:prSet presAssocID="{E618C1E5-8C4A-4456-B366-9069BC9B9DC1}" presName="connectorText" presStyleLbl="sibTrans2D1" presStyleIdx="0" presStyleCnt="2"/>
      <dgm:spPr/>
    </dgm:pt>
    <dgm:pt modelId="{88081845-F484-45EA-870D-54A5D7E1FBCA}" type="pres">
      <dgm:prSet presAssocID="{79B6DA68-ACA2-4813-8377-6E51A4A5BF4A}" presName="node" presStyleLbl="node1" presStyleIdx="1" presStyleCnt="3" custScaleX="126143" custScaleY="174288">
        <dgm:presLayoutVars>
          <dgm:bulletEnabled val="1"/>
        </dgm:presLayoutVars>
      </dgm:prSet>
      <dgm:spPr/>
    </dgm:pt>
    <dgm:pt modelId="{D7B78F30-D9E7-46BB-841B-BA205C40DB15}" type="pres">
      <dgm:prSet presAssocID="{9D730685-67D9-4EFA-BF06-BC38191C880B}" presName="sibTrans" presStyleLbl="sibTrans2D1" presStyleIdx="1" presStyleCnt="2"/>
      <dgm:spPr/>
    </dgm:pt>
    <dgm:pt modelId="{BA24CEA2-3B61-460C-85A7-851DACB82680}" type="pres">
      <dgm:prSet presAssocID="{9D730685-67D9-4EFA-BF06-BC38191C880B}" presName="connectorText" presStyleLbl="sibTrans2D1" presStyleIdx="1" presStyleCnt="2"/>
      <dgm:spPr/>
    </dgm:pt>
    <dgm:pt modelId="{5C90592E-0354-4294-951A-37FB99D9F75F}" type="pres">
      <dgm:prSet presAssocID="{665B0ACC-94B2-4D27-B3E2-4196481D2818}" presName="node" presStyleLbl="node1" presStyleIdx="2" presStyleCnt="3">
        <dgm:presLayoutVars>
          <dgm:bulletEnabled val="1"/>
        </dgm:presLayoutVars>
      </dgm:prSet>
      <dgm:spPr/>
    </dgm:pt>
  </dgm:ptLst>
  <dgm:cxnLst>
    <dgm:cxn modelId="{882B151F-47AA-415A-A2D5-5265D48699DC}" type="presOf" srcId="{B71B972F-9DDB-408F-91F9-78CA738C4425}" destId="{64940718-C98F-4C12-8510-C514E2D26604}" srcOrd="0" destOrd="0" presId="urn:microsoft.com/office/officeart/2005/8/layout/process1"/>
    <dgm:cxn modelId="{70C4AE23-6638-4053-B696-15DEA518551C}" type="presOf" srcId="{9D730685-67D9-4EFA-BF06-BC38191C880B}" destId="{BA24CEA2-3B61-460C-85A7-851DACB82680}" srcOrd="1" destOrd="0" presId="urn:microsoft.com/office/officeart/2005/8/layout/process1"/>
    <dgm:cxn modelId="{6B80B82E-D355-4F3E-B3CE-A92B26F085EF}" srcId="{B71B972F-9DDB-408F-91F9-78CA738C4425}" destId="{79B6DA68-ACA2-4813-8377-6E51A4A5BF4A}" srcOrd="1" destOrd="0" parTransId="{A5F138EB-8CAE-425D-9449-F0AE937099C6}" sibTransId="{9D730685-67D9-4EFA-BF06-BC38191C880B}"/>
    <dgm:cxn modelId="{AFB49338-41BC-4D94-9FC9-62F518AE38EC}" type="presOf" srcId="{E618C1E5-8C4A-4456-B366-9069BC9B9DC1}" destId="{8F3DF8FB-BBE4-47A6-945A-261C9909E9AD}" srcOrd="0" destOrd="0" presId="urn:microsoft.com/office/officeart/2005/8/layout/process1"/>
    <dgm:cxn modelId="{D8DB783C-51C2-4FEE-B9C3-0E82EC6AAAD4}" type="presOf" srcId="{665B0ACC-94B2-4D27-B3E2-4196481D2818}" destId="{5C90592E-0354-4294-951A-37FB99D9F75F}" srcOrd="0" destOrd="0" presId="urn:microsoft.com/office/officeart/2005/8/layout/process1"/>
    <dgm:cxn modelId="{ACC2BF50-99A7-4D12-8295-91317FD060F1}" type="presOf" srcId="{E618C1E5-8C4A-4456-B366-9069BC9B9DC1}" destId="{BE41F474-44ED-4CAE-A4AC-E770BA6054C3}" srcOrd="1" destOrd="0" presId="urn:microsoft.com/office/officeart/2005/8/layout/process1"/>
    <dgm:cxn modelId="{3D691877-DBF2-4820-B65F-306C819AB983}" type="presOf" srcId="{79B6DA68-ACA2-4813-8377-6E51A4A5BF4A}" destId="{88081845-F484-45EA-870D-54A5D7E1FBCA}" srcOrd="0" destOrd="0" presId="urn:microsoft.com/office/officeart/2005/8/layout/process1"/>
    <dgm:cxn modelId="{4F18798D-2AAE-4075-B28F-881826CDBE78}" type="presOf" srcId="{2D5EE96D-0817-4656-B0B0-04F4B39F9FB8}" destId="{0240844D-F3F8-4501-B320-EC4DFD7ECAAE}" srcOrd="0" destOrd="0" presId="urn:microsoft.com/office/officeart/2005/8/layout/process1"/>
    <dgm:cxn modelId="{5AAC5CC6-A49E-43CF-BAA2-C5A86F0050AA}" srcId="{B71B972F-9DDB-408F-91F9-78CA738C4425}" destId="{2D5EE96D-0817-4656-B0B0-04F4B39F9FB8}" srcOrd="0" destOrd="0" parTransId="{24AABD8C-8ECE-49C4-AEEF-BB4AE76B9EF2}" sibTransId="{E618C1E5-8C4A-4456-B366-9069BC9B9DC1}"/>
    <dgm:cxn modelId="{8E80E4CD-2362-41D4-B149-968E75267033}" type="presOf" srcId="{9D730685-67D9-4EFA-BF06-BC38191C880B}" destId="{D7B78F30-D9E7-46BB-841B-BA205C40DB15}" srcOrd="0" destOrd="0" presId="urn:microsoft.com/office/officeart/2005/8/layout/process1"/>
    <dgm:cxn modelId="{177D7DEF-3408-425F-83E2-489559B88251}" srcId="{B71B972F-9DDB-408F-91F9-78CA738C4425}" destId="{665B0ACC-94B2-4D27-B3E2-4196481D2818}" srcOrd="2" destOrd="0" parTransId="{C92265C8-4F4D-420B-B313-DDEBAB7572B3}" sibTransId="{DD44C10A-9780-4FB1-9DAF-D6B1A6489A33}"/>
    <dgm:cxn modelId="{CD6F0E6F-9349-4971-8C94-1961C291BBBE}" type="presParOf" srcId="{64940718-C98F-4C12-8510-C514E2D26604}" destId="{0240844D-F3F8-4501-B320-EC4DFD7ECAAE}" srcOrd="0" destOrd="0" presId="urn:microsoft.com/office/officeart/2005/8/layout/process1"/>
    <dgm:cxn modelId="{2FAF91C5-9D81-4C55-B683-835CCA9339BC}" type="presParOf" srcId="{64940718-C98F-4C12-8510-C514E2D26604}" destId="{8F3DF8FB-BBE4-47A6-945A-261C9909E9AD}" srcOrd="1" destOrd="0" presId="urn:microsoft.com/office/officeart/2005/8/layout/process1"/>
    <dgm:cxn modelId="{FA331683-AAD2-4657-872B-6A6C8E67AC82}" type="presParOf" srcId="{8F3DF8FB-BBE4-47A6-945A-261C9909E9AD}" destId="{BE41F474-44ED-4CAE-A4AC-E770BA6054C3}" srcOrd="0" destOrd="0" presId="urn:microsoft.com/office/officeart/2005/8/layout/process1"/>
    <dgm:cxn modelId="{2DD8B7BB-0121-4014-94D5-3B94A546978C}" type="presParOf" srcId="{64940718-C98F-4C12-8510-C514E2D26604}" destId="{88081845-F484-45EA-870D-54A5D7E1FBCA}" srcOrd="2" destOrd="0" presId="urn:microsoft.com/office/officeart/2005/8/layout/process1"/>
    <dgm:cxn modelId="{EB4B8589-E1F6-4165-9BFA-A43D551BFAC2}" type="presParOf" srcId="{64940718-C98F-4C12-8510-C514E2D26604}" destId="{D7B78F30-D9E7-46BB-841B-BA205C40DB15}" srcOrd="3" destOrd="0" presId="urn:microsoft.com/office/officeart/2005/8/layout/process1"/>
    <dgm:cxn modelId="{F55881AD-EC02-4B90-8495-6E8167059350}" type="presParOf" srcId="{D7B78F30-D9E7-46BB-841B-BA205C40DB15}" destId="{BA24CEA2-3B61-460C-85A7-851DACB82680}" srcOrd="0" destOrd="0" presId="urn:microsoft.com/office/officeart/2005/8/layout/process1"/>
    <dgm:cxn modelId="{D1E1F9A1-52B0-49C4-BD8B-177EE74A875F}" type="presParOf" srcId="{64940718-C98F-4C12-8510-C514E2D26604}" destId="{5C90592E-0354-4294-951A-37FB99D9F75F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BF1BB8-2C5C-465A-9EC8-1CF77836CD2A}">
      <dsp:nvSpPr>
        <dsp:cNvPr id="0" name=""/>
        <dsp:cNvSpPr/>
      </dsp:nvSpPr>
      <dsp:spPr>
        <a:xfrm rot="5751906">
          <a:off x="3574462" y="141116"/>
          <a:ext cx="2162458" cy="1881339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900" kern="1200" dirty="0"/>
        </a:p>
      </dsp:txBody>
      <dsp:txXfrm rot="-5400000">
        <a:off x="4008196" y="337540"/>
        <a:ext cx="1294989" cy="1488492"/>
      </dsp:txXfrm>
    </dsp:sp>
    <dsp:sp modelId="{D0290E7A-D95B-42C5-AF03-18E7EB718F86}">
      <dsp:nvSpPr>
        <dsp:cNvPr id="0" name=""/>
        <dsp:cNvSpPr/>
      </dsp:nvSpPr>
      <dsp:spPr>
        <a:xfrm>
          <a:off x="5661539" y="433048"/>
          <a:ext cx="2413304" cy="12974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F628D0-D60E-40EA-AF1E-7D44A7383DD7}">
      <dsp:nvSpPr>
        <dsp:cNvPr id="0" name=""/>
        <dsp:cNvSpPr/>
      </dsp:nvSpPr>
      <dsp:spPr>
        <a:xfrm rot="4967361">
          <a:off x="1550705" y="141116"/>
          <a:ext cx="2162458" cy="1881339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 dirty="0"/>
        </a:p>
      </dsp:txBody>
      <dsp:txXfrm rot="-5400000">
        <a:off x="1984439" y="337540"/>
        <a:ext cx="1294989" cy="1488492"/>
      </dsp:txXfrm>
    </dsp:sp>
    <dsp:sp modelId="{37941B90-F079-438C-A43F-AD44468CA9CE}">
      <dsp:nvSpPr>
        <dsp:cNvPr id="0" name=""/>
        <dsp:cNvSpPr/>
      </dsp:nvSpPr>
      <dsp:spPr>
        <a:xfrm rot="5142790">
          <a:off x="2562736" y="1976611"/>
          <a:ext cx="2162458" cy="1881339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000" kern="1200" dirty="0"/>
        </a:p>
      </dsp:txBody>
      <dsp:txXfrm rot="-5400000">
        <a:off x="2996470" y="2173035"/>
        <a:ext cx="1294989" cy="1488492"/>
      </dsp:txXfrm>
    </dsp:sp>
    <dsp:sp modelId="{A91B2812-FF38-438F-95EA-AD986DF82224}">
      <dsp:nvSpPr>
        <dsp:cNvPr id="0" name=""/>
        <dsp:cNvSpPr/>
      </dsp:nvSpPr>
      <dsp:spPr>
        <a:xfrm>
          <a:off x="289991" y="2268543"/>
          <a:ext cx="2335455" cy="12974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A7D31B-E832-441D-908E-CA94285688AF}">
      <dsp:nvSpPr>
        <dsp:cNvPr id="0" name=""/>
        <dsp:cNvSpPr/>
      </dsp:nvSpPr>
      <dsp:spPr>
        <a:xfrm rot="5952787">
          <a:off x="4594582" y="1976611"/>
          <a:ext cx="2162458" cy="1881339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 dirty="0"/>
        </a:p>
      </dsp:txBody>
      <dsp:txXfrm rot="-5400000">
        <a:off x="5028316" y="2173035"/>
        <a:ext cx="1294989" cy="1488492"/>
      </dsp:txXfrm>
    </dsp:sp>
    <dsp:sp modelId="{28435333-EEE9-4E02-96EE-5F1A7364BA04}">
      <dsp:nvSpPr>
        <dsp:cNvPr id="0" name=""/>
        <dsp:cNvSpPr/>
      </dsp:nvSpPr>
      <dsp:spPr>
        <a:xfrm rot="6238797">
          <a:off x="3582551" y="3812107"/>
          <a:ext cx="2162458" cy="1881339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000" kern="1200" dirty="0"/>
        </a:p>
      </dsp:txBody>
      <dsp:txXfrm rot="-5400000">
        <a:off x="4016285" y="4008531"/>
        <a:ext cx="1294989" cy="1488492"/>
      </dsp:txXfrm>
    </dsp:sp>
    <dsp:sp modelId="{1D7A5804-DF71-4AF3-8796-654338A6CB41}">
      <dsp:nvSpPr>
        <dsp:cNvPr id="0" name=""/>
        <dsp:cNvSpPr/>
      </dsp:nvSpPr>
      <dsp:spPr>
        <a:xfrm>
          <a:off x="5661539" y="4104038"/>
          <a:ext cx="2413304" cy="12974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85AA36-1350-44BD-924F-BC8F5CD825C4}">
      <dsp:nvSpPr>
        <dsp:cNvPr id="0" name=""/>
        <dsp:cNvSpPr/>
      </dsp:nvSpPr>
      <dsp:spPr>
        <a:xfrm rot="4646805">
          <a:off x="1477916" y="3918089"/>
          <a:ext cx="2162458" cy="1881339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 dirty="0"/>
        </a:p>
      </dsp:txBody>
      <dsp:txXfrm rot="-5400000">
        <a:off x="1911650" y="4114513"/>
        <a:ext cx="1294989" cy="148849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DD4716-1597-46A4-929B-98C24C7E8F45}">
      <dsp:nvSpPr>
        <dsp:cNvPr id="0" name=""/>
        <dsp:cNvSpPr/>
      </dsp:nvSpPr>
      <dsp:spPr>
        <a:xfrm>
          <a:off x="661895" y="-8977"/>
          <a:ext cx="2110228" cy="2110228"/>
        </a:xfrm>
        <a:prstGeom prst="circularArrow">
          <a:avLst>
            <a:gd name="adj1" fmla="val 5544"/>
            <a:gd name="adj2" fmla="val 330680"/>
            <a:gd name="adj3" fmla="val 13948045"/>
            <a:gd name="adj4" fmla="val 17282079"/>
            <a:gd name="adj5" fmla="val 575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7715C3-2D8E-4F49-A279-93EDF7078AEE}">
      <dsp:nvSpPr>
        <dsp:cNvPr id="0" name=""/>
        <dsp:cNvSpPr/>
      </dsp:nvSpPr>
      <dsp:spPr>
        <a:xfrm>
          <a:off x="1260090" y="917"/>
          <a:ext cx="913838" cy="4569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содержание</a:t>
          </a:r>
        </a:p>
      </dsp:txBody>
      <dsp:txXfrm>
        <a:off x="1282395" y="23222"/>
        <a:ext cx="869228" cy="412309"/>
      </dsp:txXfrm>
    </dsp:sp>
    <dsp:sp modelId="{415A2582-BAC3-4A96-923D-1C2AD4B3CF02}">
      <dsp:nvSpPr>
        <dsp:cNvPr id="0" name=""/>
        <dsp:cNvSpPr/>
      </dsp:nvSpPr>
      <dsp:spPr>
        <a:xfrm>
          <a:off x="2115931" y="622722"/>
          <a:ext cx="913838" cy="4569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методы</a:t>
          </a:r>
        </a:p>
      </dsp:txBody>
      <dsp:txXfrm>
        <a:off x="2138236" y="645027"/>
        <a:ext cx="869228" cy="412309"/>
      </dsp:txXfrm>
    </dsp:sp>
    <dsp:sp modelId="{42642B3A-E0EE-4A30-AC7A-E2FB850D96D8}">
      <dsp:nvSpPr>
        <dsp:cNvPr id="0" name=""/>
        <dsp:cNvSpPr/>
      </dsp:nvSpPr>
      <dsp:spPr>
        <a:xfrm>
          <a:off x="1789029" y="1628823"/>
          <a:ext cx="913838" cy="4569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формы</a:t>
          </a:r>
        </a:p>
      </dsp:txBody>
      <dsp:txXfrm>
        <a:off x="1811334" y="1651128"/>
        <a:ext cx="869228" cy="412309"/>
      </dsp:txXfrm>
    </dsp:sp>
    <dsp:sp modelId="{C925CAF7-6596-4316-86D6-9CEC02CDF99C}">
      <dsp:nvSpPr>
        <dsp:cNvPr id="0" name=""/>
        <dsp:cNvSpPr/>
      </dsp:nvSpPr>
      <dsp:spPr>
        <a:xfrm>
          <a:off x="731151" y="1628823"/>
          <a:ext cx="913838" cy="4569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оценка</a:t>
          </a:r>
        </a:p>
      </dsp:txBody>
      <dsp:txXfrm>
        <a:off x="753456" y="1651128"/>
        <a:ext cx="869228" cy="412309"/>
      </dsp:txXfrm>
    </dsp:sp>
    <dsp:sp modelId="{97763DCC-D4C6-4016-BE97-6A1DE2F839A3}">
      <dsp:nvSpPr>
        <dsp:cNvPr id="0" name=""/>
        <dsp:cNvSpPr/>
      </dsp:nvSpPr>
      <dsp:spPr>
        <a:xfrm>
          <a:off x="135456" y="585236"/>
          <a:ext cx="913838" cy="4569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цель</a:t>
          </a:r>
        </a:p>
      </dsp:txBody>
      <dsp:txXfrm>
        <a:off x="157761" y="607541"/>
        <a:ext cx="869228" cy="41230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0CCBE9-EED7-4C2C-B182-F84E72687C8B}">
      <dsp:nvSpPr>
        <dsp:cNvPr id="0" name=""/>
        <dsp:cNvSpPr/>
      </dsp:nvSpPr>
      <dsp:spPr>
        <a:xfrm>
          <a:off x="0" y="87072"/>
          <a:ext cx="2510569" cy="547322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Теоретические (логические) методы</a:t>
          </a:r>
        </a:p>
      </dsp:txBody>
      <dsp:txXfrm>
        <a:off x="16031" y="103103"/>
        <a:ext cx="2478507" cy="515260"/>
      </dsp:txXfrm>
    </dsp:sp>
    <dsp:sp modelId="{A767A536-423A-4A7F-B6E8-CDC552995C2A}">
      <dsp:nvSpPr>
        <dsp:cNvPr id="0" name=""/>
        <dsp:cNvSpPr/>
      </dsp:nvSpPr>
      <dsp:spPr>
        <a:xfrm>
          <a:off x="251056" y="634395"/>
          <a:ext cx="251923" cy="16942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4286"/>
              </a:lnTo>
              <a:lnTo>
                <a:pt x="251923" y="169428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BDE013-24D1-410A-B03D-0F985538CEEE}">
      <dsp:nvSpPr>
        <dsp:cNvPr id="0" name=""/>
        <dsp:cNvSpPr/>
      </dsp:nvSpPr>
      <dsp:spPr>
        <a:xfrm>
          <a:off x="502980" y="797245"/>
          <a:ext cx="3019776" cy="30628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300" kern="1200" dirty="0"/>
            <a:t>Выделение новых фактов</a:t>
          </a:r>
        </a:p>
        <a:p>
          <a:pPr marL="0"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Анализ</a:t>
          </a:r>
        </a:p>
        <a:p>
          <a:pPr marL="0"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/>
            <a:t>Сериация</a:t>
          </a:r>
          <a:endParaRPr lang="ru-RU" sz="1300" kern="1200" dirty="0"/>
        </a:p>
        <a:p>
          <a:pPr marL="0"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Поиск закономерностей</a:t>
          </a:r>
        </a:p>
        <a:p>
          <a:pPr marL="0"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Сравнение</a:t>
          </a:r>
        </a:p>
        <a:p>
          <a:pPr marL="0"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Классификация</a:t>
          </a:r>
        </a:p>
        <a:p>
          <a:pPr marL="0"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Установление причинно-следственных связей)</a:t>
          </a:r>
        </a:p>
        <a:p>
          <a:pPr marL="0"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Обобщение</a:t>
          </a:r>
        </a:p>
        <a:p>
          <a:pPr marL="0"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Определение понятий</a:t>
          </a:r>
        </a:p>
        <a:p>
          <a:pPr marL="0"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Индукция, дедукция, аналогия</a:t>
          </a:r>
        </a:p>
        <a:p>
          <a:pPr marL="0"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Моделирование</a:t>
          </a:r>
        </a:p>
      </dsp:txBody>
      <dsp:txXfrm>
        <a:off x="591426" y="885691"/>
        <a:ext cx="2842884" cy="2885980"/>
      </dsp:txXfrm>
    </dsp:sp>
    <dsp:sp modelId="{8AF02DD6-528E-4C80-81AE-2EC04ABF272A}">
      <dsp:nvSpPr>
        <dsp:cNvPr id="0" name=""/>
        <dsp:cNvSpPr/>
      </dsp:nvSpPr>
      <dsp:spPr>
        <a:xfrm>
          <a:off x="3210347" y="113092"/>
          <a:ext cx="2930355" cy="547322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Эмпирические (исследовательские) методы</a:t>
          </a:r>
        </a:p>
      </dsp:txBody>
      <dsp:txXfrm>
        <a:off x="3226378" y="129123"/>
        <a:ext cx="2898293" cy="515260"/>
      </dsp:txXfrm>
    </dsp:sp>
    <dsp:sp modelId="{E70B71B5-09A1-46F0-8E1C-8952D03BC05E}">
      <dsp:nvSpPr>
        <dsp:cNvPr id="0" name=""/>
        <dsp:cNvSpPr/>
      </dsp:nvSpPr>
      <dsp:spPr>
        <a:xfrm>
          <a:off x="3503383" y="660415"/>
          <a:ext cx="293035" cy="13115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11596"/>
              </a:lnTo>
              <a:lnTo>
                <a:pt x="293035" y="13115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22ACAC-7C87-40B9-8A9F-96D4A4D63EEC}">
      <dsp:nvSpPr>
        <dsp:cNvPr id="0" name=""/>
        <dsp:cNvSpPr/>
      </dsp:nvSpPr>
      <dsp:spPr>
        <a:xfrm>
          <a:off x="3796418" y="797245"/>
          <a:ext cx="2835359" cy="23495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Наблюдения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Измерения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Экспериментирование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Конструирование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Прототипирование</a:t>
          </a:r>
        </a:p>
      </dsp:txBody>
      <dsp:txXfrm>
        <a:off x="3865233" y="866060"/>
        <a:ext cx="2697729" cy="22119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14869B-D5AB-4213-9F0D-1194BD92E728}">
      <dsp:nvSpPr>
        <dsp:cNvPr id="0" name=""/>
        <dsp:cNvSpPr/>
      </dsp:nvSpPr>
      <dsp:spPr>
        <a:xfrm>
          <a:off x="365489" y="0"/>
          <a:ext cx="1782599" cy="612699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1A444A"/>
              </a:solidFill>
              <a:latin typeface="+mn-lt"/>
              <a:ea typeface="Calibri"/>
              <a:cs typeface="Times New Roman"/>
            </a:rPr>
            <a:t>Логические </a:t>
          </a:r>
        </a:p>
      </dsp:txBody>
      <dsp:txXfrm>
        <a:off x="383434" y="17945"/>
        <a:ext cx="1746709" cy="576809"/>
      </dsp:txXfrm>
    </dsp:sp>
    <dsp:sp modelId="{0E59F3AA-3A51-45E7-B797-B00D369F0D07}">
      <dsp:nvSpPr>
        <dsp:cNvPr id="0" name=""/>
        <dsp:cNvSpPr/>
      </dsp:nvSpPr>
      <dsp:spPr>
        <a:xfrm>
          <a:off x="543749" y="612699"/>
          <a:ext cx="177880" cy="20037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3758"/>
              </a:lnTo>
              <a:lnTo>
                <a:pt x="177880" y="2003758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1C752D-1DD7-406A-8545-71AAE63B59A4}">
      <dsp:nvSpPr>
        <dsp:cNvPr id="0" name=""/>
        <dsp:cNvSpPr/>
      </dsp:nvSpPr>
      <dsp:spPr>
        <a:xfrm>
          <a:off x="721629" y="691053"/>
          <a:ext cx="1962215" cy="38508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Устанавливать </a:t>
          </a:r>
          <a:r>
            <a:rPr lang="ru-RU" sz="1100" kern="1200" dirty="0"/>
            <a:t>последовательности (</a:t>
          </a:r>
          <a:r>
            <a:rPr lang="ru-RU" sz="1100" kern="1200" dirty="0" err="1"/>
            <a:t>сериация</a:t>
          </a:r>
          <a:r>
            <a:rPr lang="ru-RU" sz="1100" kern="1200" dirty="0"/>
            <a:t>)</a:t>
          </a:r>
        </a:p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Сравнивать</a:t>
          </a:r>
        </a:p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Классифицировать</a:t>
          </a:r>
        </a:p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Обобщать (абстрагирование, синтез)</a:t>
          </a:r>
        </a:p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Давать определение (синтез)</a:t>
          </a:r>
        </a:p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Находить закономерности</a:t>
          </a:r>
        </a:p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Выявлять недостатки информации</a:t>
          </a:r>
        </a:p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Устанавливать причинно-следственные связи</a:t>
          </a:r>
        </a:p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Пространственное мышление (повороты, развертка, свертка, перенос)</a:t>
          </a:r>
        </a:p>
      </dsp:txBody>
      <dsp:txXfrm>
        <a:off x="779100" y="748524"/>
        <a:ext cx="1847273" cy="3735865"/>
      </dsp:txXfrm>
    </dsp:sp>
    <dsp:sp modelId="{908E1C63-549A-4BD3-B218-07B982E4CB19}">
      <dsp:nvSpPr>
        <dsp:cNvPr id="0" name=""/>
        <dsp:cNvSpPr/>
      </dsp:nvSpPr>
      <dsp:spPr>
        <a:xfrm>
          <a:off x="2729395" y="36078"/>
          <a:ext cx="1922270" cy="612699"/>
        </a:xfrm>
        <a:prstGeom prst="roundRect">
          <a:avLst>
            <a:gd name="adj" fmla="val 10000"/>
          </a:avLst>
        </a:prstGeom>
        <a:solidFill>
          <a:schemeClr val="accent4">
            <a:lumMod val="40000"/>
            <a:lumOff val="6000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kern="1200" dirty="0">
              <a:solidFill>
                <a:srgbClr val="1A444A"/>
              </a:solidFill>
              <a:latin typeface="+mn-lt"/>
              <a:ea typeface="Calibri"/>
              <a:cs typeface="Times New Roman"/>
            </a:rPr>
            <a:t>Исследовательские</a:t>
          </a:r>
        </a:p>
      </dsp:txBody>
      <dsp:txXfrm>
        <a:off x="2747340" y="54023"/>
        <a:ext cx="1886380" cy="576809"/>
      </dsp:txXfrm>
    </dsp:sp>
    <dsp:sp modelId="{E919E332-1F0E-49F4-A14D-5B41BC8A0B08}">
      <dsp:nvSpPr>
        <dsp:cNvPr id="0" name=""/>
        <dsp:cNvSpPr/>
      </dsp:nvSpPr>
      <dsp:spPr>
        <a:xfrm>
          <a:off x="2921622" y="648777"/>
          <a:ext cx="139047" cy="19875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87571"/>
              </a:lnTo>
              <a:lnTo>
                <a:pt x="139047" y="198757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BC51A7-F97D-4A7D-A07E-21765D530368}">
      <dsp:nvSpPr>
        <dsp:cNvPr id="0" name=""/>
        <dsp:cNvSpPr/>
      </dsp:nvSpPr>
      <dsp:spPr>
        <a:xfrm>
          <a:off x="3060669" y="807356"/>
          <a:ext cx="2034200" cy="3657985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Формулировать проблемы (определять разрывы между настоящим и желательным состоянием объекта) </a:t>
          </a:r>
        </a:p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Формулировать гипотезы</a:t>
          </a:r>
        </a:p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Определять цель, планируемый результат (изменение)</a:t>
          </a:r>
        </a:p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Проводить исследования (ставить опыты, измерять, наблюдать)</a:t>
          </a:r>
        </a:p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Формулировать выводы, интерпретировать  результаты</a:t>
          </a:r>
        </a:p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Прогнозировать развитие процесса (объекта)</a:t>
          </a:r>
        </a:p>
      </dsp:txBody>
      <dsp:txXfrm>
        <a:off x="3120249" y="866936"/>
        <a:ext cx="1915040" cy="3538825"/>
      </dsp:txXfrm>
    </dsp:sp>
    <dsp:sp modelId="{8C1B370D-A307-4A60-9F57-890271A08083}">
      <dsp:nvSpPr>
        <dsp:cNvPr id="0" name=""/>
        <dsp:cNvSpPr/>
      </dsp:nvSpPr>
      <dsp:spPr>
        <a:xfrm>
          <a:off x="5102440" y="53638"/>
          <a:ext cx="2061364" cy="612699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1A444A"/>
              </a:solidFill>
              <a:latin typeface="+mn-lt"/>
              <a:ea typeface="Calibri"/>
              <a:cs typeface="Times New Roman"/>
            </a:rPr>
            <a:t>Работа с информацией</a:t>
          </a:r>
        </a:p>
      </dsp:txBody>
      <dsp:txXfrm>
        <a:off x="5120385" y="71583"/>
        <a:ext cx="2025474" cy="576809"/>
      </dsp:txXfrm>
    </dsp:sp>
    <dsp:sp modelId="{2EF0050F-394F-42DF-ABBE-A6499B058616}">
      <dsp:nvSpPr>
        <dsp:cNvPr id="0" name=""/>
        <dsp:cNvSpPr/>
      </dsp:nvSpPr>
      <dsp:spPr>
        <a:xfrm>
          <a:off x="5308576" y="666337"/>
          <a:ext cx="202448" cy="17701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0109"/>
              </a:lnTo>
              <a:lnTo>
                <a:pt x="202448" y="177010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416023-5F55-4742-94F5-8FAA6B892D83}">
      <dsp:nvSpPr>
        <dsp:cNvPr id="0" name=""/>
        <dsp:cNvSpPr/>
      </dsp:nvSpPr>
      <dsp:spPr>
        <a:xfrm>
          <a:off x="5511024" y="766427"/>
          <a:ext cx="1823069" cy="334003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Выбирать источники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Находить и распознавать достоверную и недостоверную информацию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100" kern="1200" dirty="0"/>
            <a:t>Анализировать информацию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Абстрагировать, обобщать информацию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Работать с текстами разной природы (тексты, рисунки, схемы, таблицы, условные обозначения </a:t>
          </a:r>
        </a:p>
      </dsp:txBody>
      <dsp:txXfrm>
        <a:off x="5564420" y="819823"/>
        <a:ext cx="1716277" cy="323324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40844D-F3F8-4501-B320-EC4DFD7ECAAE}">
      <dsp:nvSpPr>
        <dsp:cNvPr id="0" name=""/>
        <dsp:cNvSpPr/>
      </dsp:nvSpPr>
      <dsp:spPr>
        <a:xfrm>
          <a:off x="0" y="294341"/>
          <a:ext cx="1914544" cy="2871816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i="0" u="none" kern="1200" dirty="0" err="1">
              <a:solidFill>
                <a:schemeClr val="tx1"/>
              </a:solidFill>
            </a:rPr>
            <a:t>фактуальная</a:t>
          </a:r>
          <a:r>
            <a:rPr lang="ru-RU" sz="1600" b="1" i="0" u="none" kern="1200" dirty="0">
              <a:solidFill>
                <a:schemeClr val="tx1"/>
              </a:solidFill>
            </a:rPr>
            <a:t> информация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56075" y="350416"/>
        <a:ext cx="1802394" cy="2759666"/>
      </dsp:txXfrm>
    </dsp:sp>
    <dsp:sp modelId="{8F3DF8FB-BBE4-47A6-945A-261C9909E9AD}">
      <dsp:nvSpPr>
        <dsp:cNvPr id="0" name=""/>
        <dsp:cNvSpPr/>
      </dsp:nvSpPr>
      <dsp:spPr>
        <a:xfrm rot="47000">
          <a:off x="2107423" y="1511367"/>
          <a:ext cx="408983" cy="47480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300" kern="1200"/>
        </a:p>
      </dsp:txBody>
      <dsp:txXfrm>
        <a:off x="2107429" y="1605489"/>
        <a:ext cx="286288" cy="284885"/>
      </dsp:txXfrm>
    </dsp:sp>
    <dsp:sp modelId="{88081845-F484-45EA-870D-54A5D7E1FBCA}">
      <dsp:nvSpPr>
        <dsp:cNvPr id="0" name=""/>
        <dsp:cNvSpPr/>
      </dsp:nvSpPr>
      <dsp:spPr>
        <a:xfrm>
          <a:off x="2686138" y="-732218"/>
          <a:ext cx="2415063" cy="5005231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tx1"/>
              </a:solidFill>
            </a:rPr>
            <a:t>ПРОЦЕДУРЫ АНАЛИЗА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tx1"/>
              </a:solidFill>
            </a:rPr>
            <a:t>Выделять факты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tx1"/>
              </a:solidFill>
            </a:rPr>
            <a:t>Сравнивать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tx1"/>
              </a:solidFill>
            </a:rPr>
            <a:t>Классифицировать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tx1"/>
              </a:solidFill>
            </a:rPr>
            <a:t>Определять понятия
Устанавливать  причины и следствий</a:t>
          </a:r>
        </a:p>
      </dsp:txBody>
      <dsp:txXfrm>
        <a:off x="2756873" y="-661483"/>
        <a:ext cx="2273593" cy="4863761"/>
      </dsp:txXfrm>
    </dsp:sp>
    <dsp:sp modelId="{D7B78F30-D9E7-46BB-841B-BA205C40DB15}">
      <dsp:nvSpPr>
        <dsp:cNvPr id="0" name=""/>
        <dsp:cNvSpPr/>
      </dsp:nvSpPr>
      <dsp:spPr>
        <a:xfrm>
          <a:off x="5292656" y="1532993"/>
          <a:ext cx="405883" cy="47480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300" kern="1200"/>
        </a:p>
      </dsp:txBody>
      <dsp:txXfrm>
        <a:off x="5292656" y="1627954"/>
        <a:ext cx="284118" cy="284885"/>
      </dsp:txXfrm>
    </dsp:sp>
    <dsp:sp modelId="{5C90592E-0354-4294-951A-37FB99D9F75F}">
      <dsp:nvSpPr>
        <dsp:cNvPr id="0" name=""/>
        <dsp:cNvSpPr/>
      </dsp:nvSpPr>
      <dsp:spPr>
        <a:xfrm>
          <a:off x="5867020" y="334489"/>
          <a:ext cx="1914544" cy="2871816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tx1"/>
              </a:solidFill>
            </a:rPr>
            <a:t>выводы (умозаключения)</a:t>
          </a:r>
        </a:p>
      </dsp:txBody>
      <dsp:txXfrm>
        <a:off x="5923095" y="390564"/>
        <a:ext cx="1802394" cy="27596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467ECB-9A83-44C1-9055-67D1FDA20D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5E40186-80BA-47CF-8EC9-836A6378DE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D998706-1D00-4A5D-9A0D-CC6BF2D1B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2D006-F102-473B-9B9F-E7E852C0D995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648A37E-17CB-4177-ACF5-C6B6EC50F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1F008B-082C-46F1-A832-DFC5477FE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93CE3-3079-4DD1-8E49-1DD3FDB78D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9994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B6F100-C548-4CB7-A73A-19DE9A04B7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417FC0D-DD2B-48BE-B1E8-C0F8B1C241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1EDB78A-1073-46A0-A615-7620D915A2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2D006-F102-473B-9B9F-E7E852C0D995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24BAF86-DCCA-4776-93F8-D74360135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FEE78D0-D9F8-4CC9-A614-56E64740DC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93CE3-3079-4DD1-8E49-1DD3FDB78D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2185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EDCE19A-2CC2-4902-BB01-F760705998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AD8DE26-B979-4DBE-9CBF-61F59BE5A9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C50429F-0F71-44A5-AD7E-C8609E25B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2D006-F102-473B-9B9F-E7E852C0D995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A47C8BD-279F-4E43-91EC-16A775DAE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291FFD4-0F39-4B7D-8B78-5B4AB4102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93CE3-3079-4DD1-8E49-1DD3FDB78D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24750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5/15/2026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198993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A646-3BEF-4A92-AD33-D32E1159F98A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75372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A646-3BEF-4A92-AD33-D32E1159F98A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60476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A646-3BEF-4A92-AD33-D32E1159F98A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822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A646-3BEF-4A92-AD33-D32E1159F98A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4144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A646-3BEF-4A92-AD33-D32E1159F98A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45285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A646-3BEF-4A92-AD33-D32E1159F98A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7861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A646-3BEF-4A92-AD33-D32E1159F98A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7082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926C8A-DE0B-4938-B279-10DEADBAE7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CD24E12-7F46-4DD2-9C62-2E9449FF46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241242E-A77E-44F2-8DFF-527456B0A3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2D006-F102-473B-9B9F-E7E852C0D995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908287F-52CD-4CBC-9003-54ADDDBEE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963FA4B-110E-4FD9-84DB-064CC1821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93CE3-3079-4DD1-8E49-1DD3FDB78D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70333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A646-3BEF-4A92-AD33-D32E1159F98A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42285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A646-3BEF-4A92-AD33-D32E1159F98A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18310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A646-3BEF-4A92-AD33-D32E1159F98A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9162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A646-3BEF-4A92-AD33-D32E1159F98A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8913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348508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6793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1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67137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732489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4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74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2275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6361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4F8BF7-BEA3-40C8-90E3-FE51CD853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2FC5BC4-F4C1-473B-8F6B-82069EF8C2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2F03578-0045-42DC-A4AF-9518E63B8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2D006-F102-473B-9B9F-E7E852C0D995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1FE06B6-5636-4457-8CB6-DBD0904A8D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2CB87E9-65AA-46FE-A67B-100E12DA7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93CE3-3079-4DD1-8E49-1DD3FDB78D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643681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146476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6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2722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102596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60618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96522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681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59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81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4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0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63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23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83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47028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03158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8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49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599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2pPr>
            <a:lvl3pPr marL="91212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8192" indent="0">
              <a:buNone/>
              <a:defRPr sz="1467">
                <a:solidFill>
                  <a:schemeClr val="tx1">
                    <a:tint val="75000"/>
                  </a:schemeClr>
                </a:solidFill>
              </a:defRPr>
            </a:lvl4pPr>
            <a:lvl5pPr marL="1824256" indent="0">
              <a:buNone/>
              <a:defRPr sz="1467">
                <a:solidFill>
                  <a:schemeClr val="tx1">
                    <a:tint val="75000"/>
                  </a:schemeClr>
                </a:solidFill>
              </a:defRPr>
            </a:lvl5pPr>
            <a:lvl6pPr marL="2280386" indent="0">
              <a:buNone/>
              <a:defRPr sz="1467">
                <a:solidFill>
                  <a:schemeClr val="tx1">
                    <a:tint val="75000"/>
                  </a:schemeClr>
                </a:solidFill>
              </a:defRPr>
            </a:lvl6pPr>
            <a:lvl7pPr marL="2736385" indent="0">
              <a:buNone/>
              <a:defRPr sz="1467">
                <a:solidFill>
                  <a:schemeClr val="tx1">
                    <a:tint val="75000"/>
                  </a:schemeClr>
                </a:solidFill>
              </a:defRPr>
            </a:lvl7pPr>
            <a:lvl8pPr marL="3192384" indent="0">
              <a:buNone/>
              <a:defRPr sz="1467">
                <a:solidFill>
                  <a:schemeClr val="tx1">
                    <a:tint val="75000"/>
                  </a:schemeClr>
                </a:solidFill>
              </a:defRPr>
            </a:lvl8pPr>
            <a:lvl9pPr marL="3648383" indent="0">
              <a:buNone/>
              <a:defRPr sz="14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73013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2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2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07236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52" y="1535117"/>
            <a:ext cx="5386919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999" indent="0">
              <a:buNone/>
              <a:defRPr sz="2000" b="1"/>
            </a:lvl2pPr>
            <a:lvl3pPr marL="912128" indent="0">
              <a:buNone/>
              <a:defRPr sz="1867" b="1"/>
            </a:lvl3pPr>
            <a:lvl4pPr marL="1368192" indent="0">
              <a:buNone/>
              <a:defRPr sz="1600" b="1"/>
            </a:lvl4pPr>
            <a:lvl5pPr marL="1824256" indent="0">
              <a:buNone/>
              <a:defRPr sz="1600" b="1"/>
            </a:lvl5pPr>
            <a:lvl6pPr marL="2280386" indent="0">
              <a:buNone/>
              <a:defRPr sz="1600" b="1"/>
            </a:lvl6pPr>
            <a:lvl7pPr marL="2736385" indent="0">
              <a:buNone/>
              <a:defRPr sz="1600" b="1"/>
            </a:lvl7pPr>
            <a:lvl8pPr marL="3192384" indent="0">
              <a:buNone/>
              <a:defRPr sz="1600" b="1"/>
            </a:lvl8pPr>
            <a:lvl9pPr marL="364838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52" y="2174879"/>
            <a:ext cx="538691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67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562" y="1535117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999" indent="0">
              <a:buNone/>
              <a:defRPr sz="2000" b="1"/>
            </a:lvl2pPr>
            <a:lvl3pPr marL="912128" indent="0">
              <a:buNone/>
              <a:defRPr sz="1867" b="1"/>
            </a:lvl3pPr>
            <a:lvl4pPr marL="1368192" indent="0">
              <a:buNone/>
              <a:defRPr sz="1600" b="1"/>
            </a:lvl4pPr>
            <a:lvl5pPr marL="1824256" indent="0">
              <a:buNone/>
              <a:defRPr sz="1600" b="1"/>
            </a:lvl5pPr>
            <a:lvl6pPr marL="2280386" indent="0">
              <a:buNone/>
              <a:defRPr sz="1600" b="1"/>
            </a:lvl6pPr>
            <a:lvl7pPr marL="2736385" indent="0">
              <a:buNone/>
              <a:defRPr sz="1600" b="1"/>
            </a:lvl7pPr>
            <a:lvl8pPr marL="3192384" indent="0">
              <a:buNone/>
              <a:defRPr sz="1600" b="1"/>
            </a:lvl8pPr>
            <a:lvl9pPr marL="364838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562" y="2174879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67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1174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705F92-2A6C-42FF-B183-7DCA6072A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66BDA81-8BD5-4760-90BC-BF61F12D24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770CF98-60C9-4A20-8D30-EEFCBE1B4A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AC9D908-F4AE-45A7-8C21-904D24E7AD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2D006-F102-473B-9B9F-E7E852C0D995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6BDE07B-C2CB-44E9-9014-32482D451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BA16E34-2B54-434E-9EA2-1ABA683DF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93CE3-3079-4DD1-8E49-1DD3FDB78D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90083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9796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20926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19" y="273053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43" y="273308"/>
            <a:ext cx="681566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19" y="1435124"/>
            <a:ext cx="4011084" cy="4691063"/>
          </a:xfrm>
        </p:spPr>
        <p:txBody>
          <a:bodyPr/>
          <a:lstStyle>
            <a:lvl1pPr marL="0" indent="0">
              <a:buNone/>
              <a:defRPr sz="1467"/>
            </a:lvl1pPr>
            <a:lvl2pPr marL="455999" indent="0">
              <a:buNone/>
              <a:defRPr sz="1200"/>
            </a:lvl2pPr>
            <a:lvl3pPr marL="912128" indent="0">
              <a:buNone/>
              <a:defRPr sz="1067"/>
            </a:lvl3pPr>
            <a:lvl4pPr marL="1368192" indent="0">
              <a:buNone/>
              <a:defRPr sz="933"/>
            </a:lvl4pPr>
            <a:lvl5pPr marL="1824256" indent="0">
              <a:buNone/>
              <a:defRPr sz="933"/>
            </a:lvl5pPr>
            <a:lvl6pPr marL="2280386" indent="0">
              <a:buNone/>
              <a:defRPr sz="933"/>
            </a:lvl6pPr>
            <a:lvl7pPr marL="2736385" indent="0">
              <a:buNone/>
              <a:defRPr sz="933"/>
            </a:lvl7pPr>
            <a:lvl8pPr marL="3192384" indent="0">
              <a:buNone/>
              <a:defRPr sz="933"/>
            </a:lvl8pPr>
            <a:lvl9pPr marL="3648383" indent="0">
              <a:buNone/>
              <a:defRPr sz="933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29757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9" y="4800605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9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5999" indent="0">
              <a:buNone/>
              <a:defRPr sz="2800"/>
            </a:lvl2pPr>
            <a:lvl3pPr marL="912128" indent="0">
              <a:buNone/>
              <a:defRPr sz="2400"/>
            </a:lvl3pPr>
            <a:lvl4pPr marL="1368192" indent="0">
              <a:buNone/>
              <a:defRPr sz="2000"/>
            </a:lvl4pPr>
            <a:lvl5pPr marL="1824256" indent="0">
              <a:buNone/>
              <a:defRPr sz="2000"/>
            </a:lvl5pPr>
            <a:lvl6pPr marL="2280386" indent="0">
              <a:buNone/>
              <a:defRPr sz="2000"/>
            </a:lvl6pPr>
            <a:lvl7pPr marL="2736385" indent="0">
              <a:buNone/>
              <a:defRPr sz="2000"/>
            </a:lvl7pPr>
            <a:lvl8pPr marL="3192384" indent="0">
              <a:buNone/>
              <a:defRPr sz="2000"/>
            </a:lvl8pPr>
            <a:lvl9pPr marL="3648383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9" y="5367471"/>
            <a:ext cx="7315200" cy="804863"/>
          </a:xfrm>
        </p:spPr>
        <p:txBody>
          <a:bodyPr/>
          <a:lstStyle>
            <a:lvl1pPr marL="0" indent="0">
              <a:buNone/>
              <a:defRPr sz="1467"/>
            </a:lvl1pPr>
            <a:lvl2pPr marL="455999" indent="0">
              <a:buNone/>
              <a:defRPr sz="1200"/>
            </a:lvl2pPr>
            <a:lvl3pPr marL="912128" indent="0">
              <a:buNone/>
              <a:defRPr sz="1067"/>
            </a:lvl3pPr>
            <a:lvl4pPr marL="1368192" indent="0">
              <a:buNone/>
              <a:defRPr sz="933"/>
            </a:lvl4pPr>
            <a:lvl5pPr marL="1824256" indent="0">
              <a:buNone/>
              <a:defRPr sz="933"/>
            </a:lvl5pPr>
            <a:lvl6pPr marL="2280386" indent="0">
              <a:buNone/>
              <a:defRPr sz="933"/>
            </a:lvl6pPr>
            <a:lvl7pPr marL="2736385" indent="0">
              <a:buNone/>
              <a:defRPr sz="933"/>
            </a:lvl7pPr>
            <a:lvl8pPr marL="3192384" indent="0">
              <a:buNone/>
              <a:defRPr sz="933"/>
            </a:lvl8pPr>
            <a:lvl9pPr marL="3648383" indent="0">
              <a:buNone/>
              <a:defRPr sz="933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854866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299459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768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1" y="274768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45319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764"/>
            <a:ext cx="109728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6C1278-7CAF-42D8-BDEA-5B04F90C6855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284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519EA6-057D-42EC-BCE5-A79A19E812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2D639E1-02CB-4FA5-AFFA-FCF9CA1BAE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9E60471-BB61-4569-B57A-DBDF91D3F9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378A13A-F9FB-4DCB-8C78-130D5E64EB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76D5C40-6D57-404B-B5DE-847418CF51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12D689C-D1AA-46B8-ACA5-5E30B905BB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2D006-F102-473B-9B9F-E7E852C0D995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D6E6614-D388-439F-B86C-010FD847F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A82465A-B673-4B41-8120-B68D3E829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93CE3-3079-4DD1-8E49-1DD3FDB78D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4919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40903F-84E0-40EB-9645-11391B4D1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2EC0F02-6AF6-4787-9AF6-4D23DFDE1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2D006-F102-473B-9B9F-E7E852C0D995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9CCEA66-55D5-47BA-B449-32EA09DFB3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5DC2138-C8B0-43D4-BA83-9FF717D8A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93CE3-3079-4DD1-8E49-1DD3FDB78D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5778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F3A544A-606B-4899-B39E-74D3316F6B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2D006-F102-473B-9B9F-E7E852C0D995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FDAE26F-061B-4E76-AC26-5709BEC6B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23DE0C9-6389-4328-B5EC-376EA9254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93CE3-3079-4DD1-8E49-1DD3FDB78D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7087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DF6081-A151-42F6-8C6B-3D4C2252CE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F13EDAA-B86C-46F2-BD1C-6E30625254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1F2BD10-6357-403A-88E9-19C6EAA08F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1D74B3A-4D1A-42FD-B2B9-4DCD5CEC1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2D006-F102-473B-9B9F-E7E852C0D995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55C8CE3-3991-4039-9A33-D5A6FDBD33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4C0652A-4235-4CB8-81D1-B33778A11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93CE3-3079-4DD1-8E49-1DD3FDB78D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104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2AD0F2-0317-4199-A7DF-1477F5056A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7BD95CC-7343-4D7F-9560-B55F05CBFD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0E4DA44-5CAF-499E-8EB1-A37A79217E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DACD7B1-CC36-4B8F-8EC9-AF09FB594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2D006-F102-473B-9B9F-E7E852C0D995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B41B1E1-1959-4E2E-ACBA-49AFC1B93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0F91153-09EE-4307-B251-3C8E73EBC2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93CE3-3079-4DD1-8E49-1DD3FDB78D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4036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9AB257-0037-49F3-8F70-EB143BF42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31A2959-B174-4984-8D33-52EA415B10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D694C03-5EEF-4E89-AC78-6D352FA753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02D006-F102-473B-9B9F-E7E852C0D995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EF9AD1F-072A-4310-8A7F-355930FD9A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6CDD81B-CD91-4ADE-9E5B-FAF2F05BA2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E93CE3-3079-4DD1-8E49-1DD3FDB78D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449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B4A646-3BEF-4A92-AD33-D32E1159F98A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571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6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6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6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856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68430" tIns="34286" rIns="68430" bIns="34286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26"/>
            <a:ext cx="10972800" cy="4525963"/>
          </a:xfrm>
          <a:prstGeom prst="rect">
            <a:avLst/>
          </a:prstGeom>
        </p:spPr>
        <p:txBody>
          <a:bodyPr vert="horz" lIns="68430" tIns="34286" rIns="68430" bIns="34286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480"/>
            <a:ext cx="2844800" cy="365125"/>
          </a:xfrm>
          <a:prstGeom prst="rect">
            <a:avLst/>
          </a:prstGeom>
        </p:spPr>
        <p:txBody>
          <a:bodyPr vert="horz" lIns="68430" tIns="34286" rIns="68430" bIns="3428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15.05.2026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1" y="6356480"/>
            <a:ext cx="3860800" cy="365125"/>
          </a:xfrm>
          <a:prstGeom prst="rect">
            <a:avLst/>
          </a:prstGeom>
        </p:spPr>
        <p:txBody>
          <a:bodyPr vert="horz" lIns="68430" tIns="34286" rIns="68430" bIns="3428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480"/>
            <a:ext cx="2844800" cy="365125"/>
          </a:xfrm>
          <a:prstGeom prst="rect">
            <a:avLst/>
          </a:prstGeom>
        </p:spPr>
        <p:txBody>
          <a:bodyPr vert="horz" lIns="68430" tIns="34286" rIns="68430" bIns="3428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492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txStyles>
    <p:titleStyle>
      <a:lvl1pPr algn="ctr" defTabSz="91212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097" indent="-342097" algn="l" defTabSz="91212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080" indent="-285081" algn="l" defTabSz="91212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0193" indent="-228065" algn="l" defTabSz="91212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6192" indent="-228065" algn="l" defTabSz="91212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2191" indent="-228065" algn="l" defTabSz="91212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8320" indent="-228065" algn="l" defTabSz="91212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4385" indent="-228065" algn="l" defTabSz="91212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0448" indent="-228065" algn="l" defTabSz="91212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6574" indent="-228065" algn="l" defTabSz="91212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2128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5999" algn="l" defTabSz="912128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2128" algn="l" defTabSz="912128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68192" algn="l" defTabSz="912128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4256" algn="l" defTabSz="912128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0386" algn="l" defTabSz="912128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36385" algn="l" defTabSz="912128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2384" algn="l" defTabSz="912128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48383" algn="l" defTabSz="912128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34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g"/><Relationship Id="rId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11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14.png"/><Relationship Id="rId9" Type="http://schemas.microsoft.com/office/2007/relationships/diagramDrawing" Target="../diagrams/drawin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1E34486-665C-4F40-98EC-D90D4703DA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210"/>
          <a:stretch/>
        </p:blipFill>
        <p:spPr>
          <a:xfrm>
            <a:off x="0" y="-121710"/>
            <a:ext cx="12192000" cy="710141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AC954F-3426-16FD-A23F-DDA406A762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8906" y="388175"/>
            <a:ext cx="11637122" cy="1886656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ru-RU" sz="4000" b="1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Становление человека науки </a:t>
            </a:r>
            <a:br>
              <a:rPr lang="ru-RU" sz="4000" b="1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</a:br>
            <a:r>
              <a:rPr lang="ru-RU" sz="4000" b="1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в контуре современных </a:t>
            </a:r>
            <a:br>
              <a:rPr lang="ru-RU" sz="4000" b="1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</a:br>
            <a:r>
              <a:rPr lang="ru-RU" sz="4000" b="1" dirty="0" err="1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антропопрактик</a:t>
            </a:r>
            <a:br>
              <a:rPr lang="ru-RU" sz="4000" b="1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</a:br>
            <a:endParaRPr lang="ru-RU" sz="4000" b="1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722C12-1010-DDE4-262B-03C57B824D42}"/>
              </a:ext>
            </a:extLst>
          </p:cNvPr>
          <p:cNvSpPr txBox="1"/>
          <p:nvPr/>
        </p:nvSpPr>
        <p:spPr>
          <a:xfrm>
            <a:off x="546920" y="5934670"/>
            <a:ext cx="124790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>
                <a:solidFill>
                  <a:prstClr val="black"/>
                </a:solidFill>
                <a:latin typeface="Garamond" panose="02020404030301010803" pitchFamily="18" charset="0"/>
              </a:rPr>
              <a:t>Петрунько А.В.,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>
                <a:solidFill>
                  <a:prstClr val="black"/>
                </a:solidFill>
                <a:latin typeface="Garamond" panose="02020404030301010803" pitchFamily="18" charset="0"/>
              </a:rPr>
              <a:t>начальник отдела аналитической и проектной работы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>
                <a:solidFill>
                  <a:prstClr val="black"/>
                </a:solidFill>
                <a:latin typeface="Garamond" panose="02020404030301010803" pitchFamily="18" charset="0"/>
              </a:rPr>
              <a:t>ГАУ ДПО ПК ИРО, </a:t>
            </a:r>
            <a:r>
              <a:rPr lang="ru-RU" b="1" dirty="0" err="1">
                <a:solidFill>
                  <a:prstClr val="black"/>
                </a:solidFill>
                <a:latin typeface="Garamond" panose="02020404030301010803" pitchFamily="18" charset="0"/>
              </a:rPr>
              <a:t>к.п.н</a:t>
            </a:r>
            <a:r>
              <a:rPr lang="ru-RU" b="1" dirty="0">
                <a:solidFill>
                  <a:prstClr val="black"/>
                </a:solidFill>
                <a:latin typeface="Garamond" panose="02020404030301010803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2185646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964" y="-232434"/>
            <a:ext cx="4911555" cy="7858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4191" y="82292"/>
            <a:ext cx="10972800" cy="1143000"/>
          </a:xfrm>
        </p:spPr>
        <p:txBody>
          <a:bodyPr>
            <a:normAutofit/>
          </a:bodyPr>
          <a:lstStyle/>
          <a:p>
            <a:pPr algn="l"/>
            <a:r>
              <a:rPr lang="ru-RU" sz="2500" b="1" dirty="0">
                <a:solidFill>
                  <a:srgbClr val="1A444A"/>
                </a:solidFill>
                <a:latin typeface="+mn-lt"/>
                <a:ea typeface="+mn-ea"/>
                <a:cs typeface="Times New Roman"/>
              </a:rPr>
              <a:t>Дефициты школьной успешности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55" y="1594628"/>
            <a:ext cx="4059044" cy="4525963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Русский язык: </a:t>
            </a:r>
          </a:p>
          <a:p>
            <a:r>
              <a:rPr lang="ru-RU" sz="1600" dirty="0">
                <a:latin typeface="Times New Roman"/>
                <a:ea typeface="Calibri"/>
                <a:cs typeface="Times New Roman"/>
              </a:rPr>
              <a:t>не владеют 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орфоэпическипи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 нормами, </a:t>
            </a:r>
          </a:p>
          <a:p>
            <a:r>
              <a:rPr lang="ru-RU" sz="1600" dirty="0">
                <a:latin typeface="Times New Roman"/>
                <a:ea typeface="Calibri"/>
                <a:cs typeface="Times New Roman"/>
              </a:rPr>
              <a:t>не знают языковые единицы, </a:t>
            </a:r>
          </a:p>
          <a:p>
            <a:r>
              <a:rPr lang="ru-RU" sz="1600" dirty="0">
                <a:latin typeface="Times New Roman"/>
                <a:ea typeface="Calibri"/>
                <a:cs typeface="Times New Roman"/>
              </a:rPr>
              <a:t>не умеют распознавать глаголы в предложении </a:t>
            </a:r>
          </a:p>
          <a:p>
            <a:pPr marL="0" indent="0" algn="just">
              <a:lnSpc>
                <a:spcPct val="115000"/>
              </a:lnSpc>
              <a:buNone/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Математика: </a:t>
            </a:r>
          </a:p>
          <a:p>
            <a:pPr algn="just">
              <a:lnSpc>
                <a:spcPct val="115000"/>
              </a:lnSpc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не умеют выполнять арифметическое действия</a:t>
            </a:r>
          </a:p>
          <a:p>
            <a:pPr algn="just">
              <a:lnSpc>
                <a:spcPct val="115000"/>
              </a:lnSpc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не могут распознавать</a:t>
            </a:r>
            <a:r>
              <a:rPr lang="ru-RU" sz="1600" dirty="0">
                <a:latin typeface="Times New Roman"/>
                <a:ea typeface="Calibri"/>
              </a:rPr>
              <a:t> геометрические фигуры</a:t>
            </a:r>
            <a:endParaRPr lang="ru-RU" sz="1600" dirty="0">
              <a:latin typeface="Times New Roman"/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Окружающий мир: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не знают основных единиц измерения физических величин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не умеют работать с картой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не могут определить животное или растение (не знают среды их 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обутания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934191" y="940328"/>
            <a:ext cx="6852648" cy="53860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564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ts val="19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    </a:t>
            </a:r>
          </a:p>
          <a:p>
            <a:pPr marL="255846" marR="0" lvl="1" indent="-127923" algn="l" defTabSz="914400" rtl="0" eaLnBrk="1" fontAlgn="auto" latinLnBrk="0" hangingPunct="1">
              <a:lnSpc>
                <a:spcPts val="21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не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понимают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тексты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(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распознавать, делить на смысловые части, формулировать основную мысль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)  </a:t>
            </a:r>
          </a:p>
          <a:p>
            <a:pPr marL="255846" marR="0" lvl="1" indent="-127923" algn="l" defTabSz="914400" rtl="0" eaLnBrk="1" fontAlgn="auto" latinLnBrk="0" hangingPunct="1">
              <a:lnSpc>
                <a:spcPts val="21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не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умеют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анализировать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(устанавливать факты, сравнивать, классифицировать</a:t>
            </a:r>
          </a:p>
          <a:p>
            <a:pPr marL="255846" marR="0" lvl="1" indent="-127923" algn="l" defTabSz="914400" rtl="0" eaLnBrk="1" fontAlgn="auto" latinLnBrk="0" hangingPunct="1">
              <a:lnSpc>
                <a:spcPts val="21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не умеют объяснять (затрудняются </a:t>
            </a:r>
            <a:r>
              <a:rPr kumimoji="0" lang="ru-RU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установливать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закономерности, связи (в том числе причинно-следственные))</a:t>
            </a:r>
          </a:p>
          <a:p>
            <a:pPr marL="255846" marR="0" lvl="1" indent="-127923" algn="l" defTabSz="914400" rtl="0" eaLnBrk="1" fontAlgn="auto" latinLnBrk="0" hangingPunct="1">
              <a:lnSpc>
                <a:spcPts val="21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плохо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запоминают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(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приемы логического запоминания)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Calibri"/>
              <a:cs typeface="Times New Roman"/>
            </a:endParaRPr>
          </a:p>
          <a:p>
            <a:pPr marL="255846" marR="0" lvl="1" indent="-127923" algn="l" defTabSz="914400" rtl="0" eaLnBrk="1" fontAlgn="auto" latinLnBrk="0" hangingPunct="1">
              <a:lnSpc>
                <a:spcPts val="21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не умеют давать определения процессам объектам,  понятиям </a:t>
            </a:r>
          </a:p>
          <a:p>
            <a:pPr marL="255846" marR="0" lvl="1" indent="-127923" algn="l" defTabSz="914400" rtl="0" eaLnBrk="1" fontAlgn="auto" latinLnBrk="0" hangingPunct="1">
              <a:lnSpc>
                <a:spcPts val="21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не могут строить речевое высказывания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   </a:t>
            </a:r>
          </a:p>
          <a:p>
            <a:pPr marL="255846" marR="0" lvl="1" indent="-127923" algn="l" defTabSz="914400" rtl="0" eaLnBrk="1" fontAlgn="auto" latinLnBrk="0" hangingPunct="1">
              <a:lnSpc>
                <a:spcPts val="21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затрудняются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в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переводе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текста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в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схему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(таблицу, символ) </a:t>
            </a:r>
          </a:p>
          <a:p>
            <a:pPr marL="255846" marR="0" lvl="1" indent="-127923" algn="l" defTabSz="914400" rtl="0" eaLnBrk="1" fontAlgn="auto" latinLnBrk="0" hangingPunct="1">
              <a:lnSpc>
                <a:spcPts val="21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затрудняются в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составлени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и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устного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рассказа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(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по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схеме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)</a:t>
            </a:r>
          </a:p>
          <a:p>
            <a:pPr marL="255846" marR="0" lvl="1" indent="-127923" algn="l" defTabSz="914400" rtl="0" eaLnBrk="1" fontAlgn="auto" latinLnBrk="0" hangingPunct="1">
              <a:lnSpc>
                <a:spcPts val="21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 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плохо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работают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с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планом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текста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(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составление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плана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текста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,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пересказ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по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плану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)</a:t>
            </a: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Calibri"/>
              <a:cs typeface="Times New Roman"/>
            </a:endParaRPr>
          </a:p>
          <a:p>
            <a:pPr marL="255846" marR="0" lvl="1" indent="-127923" algn="l" defTabSz="914400" rtl="0" eaLnBrk="1" fontAlgn="auto" latinLnBrk="0" hangingPunct="1">
              <a:lnSpc>
                <a:spcPts val="21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затрудняются в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примен</a:t>
            </a:r>
            <a:r>
              <a:rPr kumimoji="0" lang="ru-RU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ении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знаний на практике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(перенос знания в новую ситуацию)</a:t>
            </a:r>
          </a:p>
          <a:p>
            <a:pPr marL="255846" marR="0" lvl="1" indent="-127923" algn="l" defTabSz="914400" rtl="0" eaLnBrk="1" fontAlgn="auto" latinLnBrk="0" hangingPunct="1">
              <a:lnSpc>
                <a:spcPts val="21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не могут делать выводы, интерпретировать информацию</a:t>
            </a:r>
          </a:p>
          <a:p>
            <a:pPr marL="255846" marR="0" lvl="1" indent="-127923" algn="l" defTabSz="914400" rtl="0" eaLnBrk="1" fontAlgn="auto" latinLnBrk="0" hangingPunct="1">
              <a:lnSpc>
                <a:spcPts val="21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не могут исследовать (наблюдать, измерять, проводить опыты)</a:t>
            </a:r>
          </a:p>
          <a:p>
            <a:pPr marL="255846" marR="0" lvl="1" indent="-127923" algn="l" defTabSz="914400" rtl="0" eaLnBrk="1" fontAlgn="auto" latinLnBrk="0" hangingPunct="1">
              <a:lnSpc>
                <a:spcPts val="21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затрудняются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в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аргументации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    </a:t>
            </a: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Calibri"/>
              <a:cs typeface="Times New Roman"/>
            </a:endParaRPr>
          </a:p>
          <a:p>
            <a:pPr marL="255846" marR="0" lvl="1" indent="-127923" algn="l" defTabSz="914400" rtl="0" eaLnBrk="1" fontAlgn="auto" latinLnBrk="0" hangingPunct="1">
              <a:lnSpc>
                <a:spcPts val="21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 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не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умеют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выстроить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оценочн</a:t>
            </a:r>
            <a:r>
              <a:rPr kumimoji="0" lang="ru-RU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ые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суждени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я 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(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хорошо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-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плохо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)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   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14852" y="1225292"/>
            <a:ext cx="2140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Предметный взгляд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89541" y="1034379"/>
            <a:ext cx="1247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УУД взгляд</a:t>
            </a:r>
          </a:p>
        </p:txBody>
      </p:sp>
    </p:spTree>
    <p:extLst>
      <p:ext uri="{BB962C8B-B14F-4D97-AF65-F5344CB8AC3E}">
        <p14:creationId xmlns:p14="http://schemas.microsoft.com/office/powerpoint/2010/main" val="32892855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4251960" y="549276"/>
            <a:ext cx="7940039" cy="5089525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ru-RU" sz="3600" b="1" dirty="0">
                <a:solidFill>
                  <a:prstClr val="black"/>
                </a:solidFill>
                <a:latin typeface="Garamond" panose="02020404030301010803" pitchFamily="18" charset="0"/>
              </a:rPr>
              <a:t>Человеческий капитал</a:t>
            </a:r>
          </a:p>
          <a:p>
            <a:pPr marL="0" indent="0">
              <a:lnSpc>
                <a:spcPct val="90000"/>
              </a:lnSpc>
              <a:buNone/>
            </a:pPr>
            <a:endParaRPr lang="ru-RU" sz="3600" b="1" dirty="0">
              <a:solidFill>
                <a:srgbClr val="000066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ru-RU" sz="3600" b="1" dirty="0">
                <a:solidFill>
                  <a:srgbClr val="000066"/>
                </a:solidFill>
              </a:rPr>
              <a:t>Здоровье </a:t>
            </a:r>
            <a:r>
              <a:rPr lang="ru-RU" sz="2000" b="1" dirty="0">
                <a:solidFill>
                  <a:srgbClr val="000066"/>
                </a:solidFill>
              </a:rPr>
              <a:t>физическое, 			                     психическое, социальное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3600" b="1" dirty="0">
                <a:solidFill>
                  <a:srgbClr val="000066"/>
                </a:solidFill>
              </a:rPr>
              <a:t>				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3600" b="1" dirty="0">
                <a:solidFill>
                  <a:srgbClr val="000066"/>
                </a:solidFill>
              </a:rPr>
              <a:t>Интеллект </a:t>
            </a:r>
            <a:r>
              <a:rPr lang="ru-RU" sz="2000" b="1" dirty="0">
                <a:solidFill>
                  <a:srgbClr val="000066"/>
                </a:solidFill>
              </a:rPr>
              <a:t>логический, 	креативный,		     эмоциональный </a:t>
            </a:r>
            <a:endParaRPr lang="ru-RU" sz="3600" b="1" dirty="0">
              <a:solidFill>
                <a:srgbClr val="000066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endParaRPr lang="ru-RU" sz="3600" b="1" dirty="0">
              <a:solidFill>
                <a:srgbClr val="000066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ru-RU" sz="3600" b="1" dirty="0">
                <a:solidFill>
                  <a:srgbClr val="000066"/>
                </a:solidFill>
              </a:rPr>
              <a:t>Компетентность </a:t>
            </a:r>
            <a:r>
              <a:rPr lang="ru-RU" sz="2000" b="1" dirty="0">
                <a:solidFill>
                  <a:srgbClr val="000066"/>
                </a:solidFill>
              </a:rPr>
              <a:t>опыт</a:t>
            </a:r>
          </a:p>
        </p:txBody>
      </p:sp>
      <p:sp>
        <p:nvSpPr>
          <p:cNvPr id="107524" name="Oval 9"/>
          <p:cNvSpPr>
            <a:spLocks noChangeArrowheads="1"/>
          </p:cNvSpPr>
          <p:nvPr/>
        </p:nvSpPr>
        <p:spPr bwMode="auto">
          <a:xfrm>
            <a:off x="3792538" y="1341439"/>
            <a:ext cx="215900" cy="14287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07525" name="Oval 10"/>
          <p:cNvSpPr>
            <a:spLocks noChangeArrowheads="1"/>
          </p:cNvSpPr>
          <p:nvPr/>
        </p:nvSpPr>
        <p:spPr bwMode="auto">
          <a:xfrm>
            <a:off x="3427367" y="1553963"/>
            <a:ext cx="6454814" cy="1295400"/>
          </a:xfrm>
          <a:prstGeom prst="ellipse">
            <a:avLst/>
          </a:prstGeom>
          <a:solidFill>
            <a:srgbClr val="FF9900">
              <a:alpha val="4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07526" name="Oval 11"/>
          <p:cNvSpPr>
            <a:spLocks noChangeArrowheads="1"/>
          </p:cNvSpPr>
          <p:nvPr/>
        </p:nvSpPr>
        <p:spPr bwMode="auto">
          <a:xfrm>
            <a:off x="3350678" y="2948682"/>
            <a:ext cx="6531503" cy="1295400"/>
          </a:xfrm>
          <a:prstGeom prst="ellipse">
            <a:avLst/>
          </a:prstGeom>
          <a:solidFill>
            <a:srgbClr val="99CC00">
              <a:alpha val="4313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07527" name="Oval 12"/>
          <p:cNvSpPr>
            <a:spLocks noChangeArrowheads="1"/>
          </p:cNvSpPr>
          <p:nvPr/>
        </p:nvSpPr>
        <p:spPr bwMode="auto">
          <a:xfrm>
            <a:off x="3935414" y="4221164"/>
            <a:ext cx="73025" cy="71437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07528" name="Oval 13"/>
          <p:cNvSpPr>
            <a:spLocks noChangeArrowheads="1"/>
          </p:cNvSpPr>
          <p:nvPr/>
        </p:nvSpPr>
        <p:spPr bwMode="auto">
          <a:xfrm>
            <a:off x="3935414" y="4005263"/>
            <a:ext cx="4681537" cy="12954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07529" name="Oval 14"/>
          <p:cNvSpPr>
            <a:spLocks noChangeArrowheads="1"/>
          </p:cNvSpPr>
          <p:nvPr/>
        </p:nvSpPr>
        <p:spPr bwMode="auto">
          <a:xfrm>
            <a:off x="3427367" y="4531419"/>
            <a:ext cx="6386775" cy="1295400"/>
          </a:xfrm>
          <a:prstGeom prst="ellipse">
            <a:avLst/>
          </a:prstGeom>
          <a:solidFill>
            <a:srgbClr val="33CCCC">
              <a:alpha val="5686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7A58664-B04B-98ED-E04C-69CB2BF156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365" y="4627365"/>
            <a:ext cx="1893404" cy="189340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DE636F0-FC5A-3F3C-D6F6-3083781177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065"/>
          <a:stretch>
            <a:fillRect/>
          </a:stretch>
        </p:blipFill>
        <p:spPr bwMode="auto">
          <a:xfrm>
            <a:off x="837192" y="2621371"/>
            <a:ext cx="2217577" cy="195002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3AB286C-C34B-7810-DA54-28AB6BDBD2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851"/>
          <a:stretch>
            <a:fillRect/>
          </a:stretch>
        </p:blipFill>
        <p:spPr bwMode="auto">
          <a:xfrm>
            <a:off x="788309" y="816427"/>
            <a:ext cx="2538412" cy="17489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33639108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60EFEF1-31DA-47BA-9706-2F19234A0C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6628" y="0"/>
            <a:ext cx="12368463" cy="1333525"/>
          </a:xfrm>
          <a:prstGeom prst="rect">
            <a:avLst/>
          </a:prstGeom>
        </p:spPr>
      </p:pic>
      <p:sp>
        <p:nvSpPr>
          <p:cNvPr id="14" name="Овал 13"/>
          <p:cNvSpPr/>
          <p:nvPr/>
        </p:nvSpPr>
        <p:spPr>
          <a:xfrm>
            <a:off x="108408" y="2668312"/>
            <a:ext cx="2843608" cy="133352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>
                <a:solidFill>
                  <a:srgbClr val="000000"/>
                </a:solidFill>
                <a:cs typeface="Arial" charset="0"/>
              </a:rPr>
              <a:t>бытийная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>
                <a:solidFill>
                  <a:srgbClr val="000000"/>
                </a:solidFill>
                <a:cs typeface="Arial" charset="0"/>
              </a:rPr>
              <a:t>целостность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>
                <a:solidFill>
                  <a:srgbClr val="000000"/>
                </a:solidFill>
                <a:cs typeface="Arial" charset="0"/>
              </a:rPr>
              <a:t>человека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475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7981" y="2915921"/>
            <a:ext cx="305151" cy="629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147758" y="1598965"/>
            <a:ext cx="2688120" cy="118182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существо сознательное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Познание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i="1" dirty="0">
                <a:solidFill>
                  <a:prstClr val="black"/>
                </a:solidFill>
                <a:latin typeface="Calibri"/>
              </a:rPr>
              <a:t>Любопытство</a:t>
            </a:r>
            <a:endParaRPr kumimoji="0" lang="ru-RU" sz="180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839361" y="3335075"/>
            <a:ext cx="2630961" cy="118057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Ч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существо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деятельное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Регуляция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i="1" dirty="0">
                <a:solidFill>
                  <a:prstClr val="black"/>
                </a:solidFill>
                <a:latin typeface="Calibri"/>
              </a:rPr>
              <a:t>Произвольность</a:t>
            </a:r>
            <a:endParaRPr kumimoji="0" lang="ru-RU" sz="180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674513" y="4846866"/>
            <a:ext cx="2946489" cy="115129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Ч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существо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общественное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Коммуникация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i="1" dirty="0">
                <a:solidFill>
                  <a:prstClr val="black"/>
                </a:solidFill>
                <a:latin typeface="Calibri"/>
              </a:rPr>
              <a:t>Переживание</a:t>
            </a:r>
            <a:endParaRPr kumimoji="0" lang="ru-RU" sz="180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7" name="Прямая со стрелкой 16"/>
          <p:cNvCxnSpPr>
            <a:cxnSpLocks/>
          </p:cNvCxnSpPr>
          <p:nvPr/>
        </p:nvCxnSpPr>
        <p:spPr>
          <a:xfrm flipV="1">
            <a:off x="3049886" y="2180403"/>
            <a:ext cx="1948834" cy="1180578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cxnSpLocks/>
          </p:cNvCxnSpPr>
          <p:nvPr/>
        </p:nvCxnSpPr>
        <p:spPr>
          <a:xfrm>
            <a:off x="3026535" y="3619502"/>
            <a:ext cx="1650803" cy="218112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cxnSpLocks/>
          </p:cNvCxnSpPr>
          <p:nvPr/>
        </p:nvCxnSpPr>
        <p:spPr>
          <a:xfrm>
            <a:off x="2887863" y="3890891"/>
            <a:ext cx="635625" cy="1473589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A79C837D-8E1E-4077-97C9-D0628FF874B5}"/>
              </a:ext>
            </a:extLst>
          </p:cNvPr>
          <p:cNvSpPr txBox="1"/>
          <p:nvPr/>
        </p:nvSpPr>
        <p:spPr>
          <a:xfrm>
            <a:off x="9758359" y="6146010"/>
            <a:ext cx="2076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ru-RU" b="1" dirty="0">
                <a:solidFill>
                  <a:prstClr val="black"/>
                </a:solidFill>
                <a:latin typeface="Garamond" panose="02020404030301010803" pitchFamily="18" charset="0"/>
              </a:rPr>
              <a:t>В.И. Слободчиков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6A5548-9C0F-4CAC-9408-BAA9107371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2500" y="3731689"/>
            <a:ext cx="3619500" cy="2262188"/>
          </a:xfrm>
          <a:prstGeom prst="rect">
            <a:avLst/>
          </a:prstGeom>
        </p:spPr>
      </p:pic>
      <p:sp>
        <p:nvSpPr>
          <p:cNvPr id="23" name="Заголовок 1">
            <a:extLst>
              <a:ext uri="{FF2B5EF4-FFF2-40B4-BE49-F238E27FC236}">
                <a16:creationId xmlns:a16="http://schemas.microsoft.com/office/drawing/2014/main" id="{9F04C5EF-6130-1E25-FD5C-C379A1FB74DB}"/>
              </a:ext>
            </a:extLst>
          </p:cNvPr>
          <p:cNvSpPr txBox="1">
            <a:spLocks/>
          </p:cNvSpPr>
          <p:nvPr/>
        </p:nvSpPr>
        <p:spPr bwMode="auto">
          <a:xfrm>
            <a:off x="633584" y="379899"/>
            <a:ext cx="1055867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3200" b="1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«Становление человеческого в человеке – задача </a:t>
            </a:r>
            <a:r>
              <a:rPr lang="ru-RU" sz="3200" b="1" dirty="0" err="1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антропопрактик</a:t>
            </a:r>
            <a:br>
              <a:rPr lang="ru-RU" sz="3200" b="1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</a:br>
            <a:endParaRPr lang="ru-RU" sz="3200" b="1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21967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509B096-9AE3-42FA-98E4-B99921EF6D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1346" y="-136843"/>
            <a:ext cx="9294644" cy="703654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A6323D0-12A4-82C0-741D-B6E02AF846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0431" y="927762"/>
            <a:ext cx="3213999" cy="452255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476F365-1111-6DCB-D1F8-0EFF62FDAA57}"/>
              </a:ext>
            </a:extLst>
          </p:cNvPr>
          <p:cNvSpPr txBox="1"/>
          <p:nvPr/>
        </p:nvSpPr>
        <p:spPr>
          <a:xfrm>
            <a:off x="9265649" y="5950391"/>
            <a:ext cx="6749950" cy="379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b="1" dirty="0">
                <a:solidFill>
                  <a:prstClr val="black"/>
                </a:solidFill>
                <a:latin typeface="Garamond" panose="02020404030301010803" pitchFamily="18" charset="0"/>
              </a:rPr>
              <a:t>И. П. Павлов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ABCB0FFC-65FF-4719-BB6B-A893E539C9B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409" r="2409"/>
          <a:stretch>
            <a:fillRect/>
          </a:stretch>
        </p:blipFill>
        <p:spPr>
          <a:xfrm>
            <a:off x="-5810" y="-29054"/>
            <a:ext cx="3756990" cy="3410484"/>
          </a:xfrm>
          <a:prstGeom prst="rect">
            <a:avLst/>
          </a:prstGeom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id="{18A2C703-8AFB-47CD-A5A5-0BCAC6C3845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-5810" y="3356288"/>
            <a:ext cx="3820980" cy="35017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1B22591-1E19-44A2-92CC-42AB5098BFBD}"/>
              </a:ext>
            </a:extLst>
          </p:cNvPr>
          <p:cNvSpPr txBox="1"/>
          <p:nvPr/>
        </p:nvSpPr>
        <p:spPr>
          <a:xfrm>
            <a:off x="4074250" y="4190743"/>
            <a:ext cx="6098344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Helvetica Neue"/>
                <a:ea typeface="+mn-ea"/>
                <a:cs typeface="+mn-cs"/>
              </a:rPr>
              <a:t>триггер познавательных </a:t>
            </a:r>
          </a:p>
          <a:p>
            <a:pPr marL="0" marR="0" lvl="0" indent="0" algn="l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900" b="1" dirty="0">
                <a:solidFill>
                  <a:srgbClr val="333333"/>
                </a:solidFill>
                <a:latin typeface="Helvetica Neue"/>
              </a:rPr>
              <a:t>п</a:t>
            </a:r>
            <a:r>
              <a:rPr kumimoji="0" lang="ru-RU" sz="1900" b="1" i="0" u="none" strike="noStrike" kern="1200" cap="none" spc="0" normalizeH="0" baseline="0" noProof="0" dirty="0" err="1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Helvetica Neue"/>
                <a:ea typeface="+mn-ea"/>
                <a:cs typeface="+mn-cs"/>
              </a:rPr>
              <a:t>роцессов</a:t>
            </a: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Helvetica Neue"/>
                <a:ea typeface="+mn-ea"/>
                <a:cs typeface="+mn-cs"/>
              </a:rPr>
              <a:t> и исследовательского </a:t>
            </a:r>
          </a:p>
          <a:p>
            <a:pPr marL="0" marR="0" lvl="0" indent="0" algn="l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1" i="0" u="none" strike="noStrike" kern="1200" cap="none" spc="0" normalizeH="0" baseline="0" noProof="0" dirty="0" err="1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Helvetica Neue"/>
                <a:ea typeface="+mn-ea"/>
                <a:cs typeface="+mn-cs"/>
              </a:rPr>
              <a:t>повеведения</a:t>
            </a:r>
            <a:endParaRPr kumimoji="0" lang="ru-RU" sz="1900" b="1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Helvetica Neue"/>
              <a:ea typeface="+mn-ea"/>
              <a:cs typeface="+mn-cs"/>
            </a:endParaRPr>
          </a:p>
          <a:p>
            <a:pPr marL="0" marR="0" lvl="0" indent="0" algn="l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1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Helvetica Neue"/>
              <a:ea typeface="+mn-ea"/>
              <a:cs typeface="+mn-cs"/>
            </a:endParaRPr>
          </a:p>
          <a:p>
            <a:pPr marL="0" marR="0" lvl="0" indent="0" algn="l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Helvetica Neue"/>
                <a:ea typeface="+mn-ea"/>
                <a:cs typeface="+mn-cs"/>
              </a:rPr>
              <a:t>«Что такое?» </a:t>
            </a:r>
          </a:p>
          <a:p>
            <a:pPr marL="0" marR="0" lvl="0" indent="0" algn="l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Helvetica Neue"/>
                <a:ea typeface="+mn-ea"/>
                <a:cs typeface="+mn-cs"/>
              </a:rPr>
              <a:t>рефлекс любопытства</a:t>
            </a:r>
          </a:p>
          <a:p>
            <a:pPr marL="0" marR="0" lvl="0" indent="0" algn="l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1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Helvetica Neue"/>
              <a:ea typeface="+mn-ea"/>
              <a:cs typeface="+mn-cs"/>
            </a:endParaRPr>
          </a:p>
          <a:p>
            <a:pPr marL="0" marR="0" lvl="0" indent="0" algn="l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1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Helvetica Neue"/>
              <a:ea typeface="+mn-ea"/>
              <a:cs typeface="+mn-cs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C1ADB98A-D263-4B13-8EAB-43A3AF15E96F}"/>
              </a:ext>
            </a:extLst>
          </p:cNvPr>
          <p:cNvSpPr/>
          <p:nvPr/>
        </p:nvSpPr>
        <p:spPr>
          <a:xfrm>
            <a:off x="4855115" y="1168178"/>
            <a:ext cx="2688120" cy="118182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существо сознательное</a:t>
            </a:r>
          </a:p>
        </p:txBody>
      </p: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1BA375F3-7F39-44B3-8FFB-B27279A91E02}"/>
              </a:ext>
            </a:extLst>
          </p:cNvPr>
          <p:cNvSpPr txBox="1">
            <a:spLocks/>
          </p:cNvSpPr>
          <p:nvPr/>
        </p:nvSpPr>
        <p:spPr>
          <a:xfrm>
            <a:off x="3232266" y="148343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218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От любопытства к научному мышлению</a:t>
            </a:r>
            <a:endParaRPr lang="ru-RU" sz="3100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49115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952" y="-232432"/>
            <a:ext cx="2558551" cy="785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36BFBF9-882D-4152-B5CE-58203D6EA00F}"/>
              </a:ext>
            </a:extLst>
          </p:cNvPr>
          <p:cNvSpPr txBox="1"/>
          <p:nvPr/>
        </p:nvSpPr>
        <p:spPr>
          <a:xfrm>
            <a:off x="2664526" y="421834"/>
            <a:ext cx="2861793" cy="3007166"/>
          </a:xfrm>
          <a:prstGeom prst="rect">
            <a:avLst/>
          </a:prstGeom>
          <a:noFill/>
        </p:spPr>
        <p:txBody>
          <a:bodyPr wrap="square" lIns="91408" tIns="45718" rIns="91408" bIns="45718">
            <a:spAutoFit/>
          </a:bodyPr>
          <a:lstStyle/>
          <a:p>
            <a:pPr marL="0" marR="0" lvl="0" indent="0" algn="l" defTabSz="856909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Содержательное знание</a:t>
            </a: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знание научного содержания, относящегося к предметным областям (Что?), 50%:</a:t>
            </a:r>
          </a:p>
          <a:p>
            <a:pPr marL="556989" marR="0" lvl="1" indent="-214228" algn="l" defTabSz="856909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Symbol" panose="05050102010706020507" pitchFamily="18" charset="2"/>
              <a:buChar char="·"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 «Физические системы» (33%) </a:t>
            </a:r>
          </a:p>
          <a:p>
            <a:pPr marL="556989" marR="0" lvl="1" indent="-214228" algn="l" defTabSz="856909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Symbol" panose="05050102010706020507" pitchFamily="18" charset="2"/>
              <a:buChar char="·"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«Живые системы»  (41%)</a:t>
            </a:r>
          </a:p>
          <a:p>
            <a:pPr marL="556989" marR="0" lvl="1" indent="-214228" algn="l" defTabSz="856909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Symbol" panose="05050102010706020507" pitchFamily="18" charset="2"/>
              <a:buChar char="·"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«Науки о Земле и Вселенной»  -26%</a:t>
            </a:r>
          </a:p>
          <a:p>
            <a:pPr marL="428455" marR="0" lvl="1" indent="0" algn="l" defTabSz="856909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56989" marR="0" lvl="1" indent="-214228" algn="l" defTabSz="856909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Symbol" panose="05050102010706020507" pitchFamily="18" charset="2"/>
              <a:buChar char="·"/>
              <a:tabLst/>
              <a:defRPr/>
            </a:pPr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856909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6BEFE7-74C4-4D71-99F9-E28A043FE067}"/>
              </a:ext>
            </a:extLst>
          </p:cNvPr>
          <p:cNvSpPr txBox="1"/>
          <p:nvPr/>
        </p:nvSpPr>
        <p:spPr>
          <a:xfrm>
            <a:off x="71854" y="2293701"/>
            <a:ext cx="2113713" cy="1656603"/>
          </a:xfrm>
          <a:prstGeom prst="rect">
            <a:avLst/>
          </a:prstGeom>
          <a:noFill/>
        </p:spPr>
        <p:txBody>
          <a:bodyPr wrap="square" lIns="91408" tIns="45718" rIns="91408" bIns="45718">
            <a:spAutoFit/>
          </a:bodyPr>
          <a:lstStyle/>
          <a:p>
            <a:pPr marL="0" marR="0" lvl="1" indent="0" algn="l" defTabSz="914037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>
                <a:solidFill>
                  <a:prstClr val="black"/>
                </a:solidFill>
                <a:latin typeface="Garamond" panose="02020404030301010803" pitchFamily="18" charset="0"/>
              </a:rPr>
              <a:t>Типы научного знания 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EDB0D46B-23E7-445C-BF3D-B2E30903936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l="50946" t="6684" b="73262"/>
          <a:stretch>
            <a:fillRect/>
          </a:stretch>
        </p:blipFill>
        <p:spPr bwMode="auto">
          <a:xfrm>
            <a:off x="6484236" y="146"/>
            <a:ext cx="4335149" cy="2532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B54D66F-F5B3-44A0-99BB-38356C921819}"/>
              </a:ext>
            </a:extLst>
          </p:cNvPr>
          <p:cNvSpPr txBox="1"/>
          <p:nvPr/>
        </p:nvSpPr>
        <p:spPr>
          <a:xfrm>
            <a:off x="2664526" y="4006804"/>
            <a:ext cx="2564780" cy="1722523"/>
          </a:xfrm>
          <a:prstGeom prst="rect">
            <a:avLst/>
          </a:prstGeom>
          <a:noFill/>
        </p:spPr>
        <p:txBody>
          <a:bodyPr wrap="square" lIns="91408" tIns="45718" rIns="91408" bIns="45718">
            <a:spAutoFit/>
          </a:bodyPr>
          <a:lstStyle/>
          <a:p>
            <a:pPr marL="0" marR="0" lvl="0" indent="0" algn="l" defTabSz="856909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Процедурное знание</a:t>
            </a: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1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Times New Roman" panose="02020603050405020304" pitchFamily="18" charset="0"/>
              </a:rPr>
              <a:t>знание</a:t>
            </a: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Times New Roman" panose="02020603050405020304" pitchFamily="18" charset="0"/>
              </a:rPr>
              <a:t> разнообразных(50%) методов, используемых для получения научного знания, а также знание стандартных исследовательских процедур (Как?, 50%</a:t>
            </a:r>
          </a:p>
        </p:txBody>
      </p:sp>
      <p:graphicFrame>
        <p:nvGraphicFramePr>
          <p:cNvPr id="9" name="Схема 8">
            <a:extLst>
              <a:ext uri="{FF2B5EF4-FFF2-40B4-BE49-F238E27FC236}">
                <a16:creationId xmlns:a16="http://schemas.microsoft.com/office/drawing/2014/main" id="{263F7F7F-525F-4BFD-9C3A-7032001C0EF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14008117"/>
              </p:ext>
            </p:extLst>
          </p:nvPr>
        </p:nvGraphicFramePr>
        <p:xfrm>
          <a:off x="5229396" y="2722161"/>
          <a:ext cx="6632645" cy="39732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4577050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683" y="-99380"/>
            <a:ext cx="4185549" cy="7175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5620627"/>
              </p:ext>
            </p:extLst>
          </p:nvPr>
        </p:nvGraphicFramePr>
        <p:xfrm>
          <a:off x="4253079" y="1761669"/>
          <a:ext cx="7879484" cy="46177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1023296" y="6125545"/>
            <a:ext cx="442838" cy="253914"/>
          </a:xfrm>
          <a:prstGeom prst="rect">
            <a:avLst/>
          </a:prstGeom>
        </p:spPr>
        <p:txBody>
          <a:bodyPr wrap="none" lIns="68465" tIns="34289" rIns="68465" bIns="34289">
            <a:spAutoFit/>
          </a:bodyPr>
          <a:lstStyle/>
          <a:p>
            <a:pPr defTabSz="684491">
              <a:defRPr/>
            </a:pPr>
            <a:r>
              <a:rPr lang="ru-RU" sz="1200" i="1" dirty="0">
                <a:solidFill>
                  <a:prstClr val="black"/>
                </a:solidFill>
                <a:latin typeface="Calibri" panose="020F0502020204030204"/>
              </a:rPr>
              <a:t>ФОП</a:t>
            </a:r>
          </a:p>
        </p:txBody>
      </p:sp>
      <p:sp>
        <p:nvSpPr>
          <p:cNvPr id="19" name="Скругленный прямоугольник 4"/>
          <p:cNvSpPr/>
          <p:nvPr/>
        </p:nvSpPr>
        <p:spPr>
          <a:xfrm>
            <a:off x="59437" y="3231969"/>
            <a:ext cx="3818296" cy="51328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5718" tIns="17145" rIns="25718" bIns="17145" numCol="1" spcCol="1270" anchor="ctr" anchorCtr="0">
            <a:noAutofit/>
          </a:bodyPr>
          <a:lstStyle/>
          <a:p>
            <a:pPr marL="0" lvl="1" defTabSz="914037">
              <a:lnSpc>
                <a:spcPct val="107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3600" b="1" dirty="0">
                <a:solidFill>
                  <a:prstClr val="black"/>
                </a:solidFill>
                <a:latin typeface="Garamond" panose="02020404030301010803" pitchFamily="18" charset="0"/>
              </a:rPr>
              <a:t>Познавательные действия</a:t>
            </a:r>
          </a:p>
          <a:p>
            <a:pPr marL="0" lvl="1" defTabSz="914037">
              <a:lnSpc>
                <a:spcPct val="107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3600" b="1" dirty="0">
                <a:solidFill>
                  <a:prstClr val="black"/>
                </a:solidFill>
                <a:latin typeface="Garamond" panose="02020404030301010803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908302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913" y="287718"/>
            <a:ext cx="6215203" cy="3495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6797" y="2836712"/>
            <a:ext cx="6215203" cy="3495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27441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260" y="-99392"/>
            <a:ext cx="3605669" cy="7200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5468" y="1633404"/>
            <a:ext cx="3027491" cy="21681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defTabSz="914037">
              <a:lnSpc>
                <a:spcPct val="107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3200" b="1" dirty="0">
                <a:solidFill>
                  <a:prstClr val="black"/>
                </a:solidFill>
                <a:latin typeface="Garamond" panose="02020404030301010803" pitchFamily="18" charset="0"/>
              </a:rPr>
              <a:t>Логические действия</a:t>
            </a:r>
          </a:p>
          <a:p>
            <a:pPr marL="0" lvl="1" defTabSz="914037">
              <a:lnSpc>
                <a:spcPct val="107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3200" b="1" dirty="0">
                <a:solidFill>
                  <a:prstClr val="black"/>
                </a:solidFill>
                <a:latin typeface="Garamond" panose="02020404030301010803" pitchFamily="18" charset="0"/>
              </a:rPr>
              <a:t>(теоретические методы)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4146116" y="969525"/>
            <a:ext cx="6381886" cy="4592032"/>
            <a:chOff x="1141417" y="585539"/>
            <a:chExt cx="1655197" cy="3248291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1141417" y="585539"/>
              <a:ext cx="1655197" cy="3248291"/>
            </a:xfrm>
            <a:prstGeom prst="roundRect">
              <a:avLst>
                <a:gd name="adj" fmla="val 10000"/>
              </a:avLst>
            </a:prstGeom>
            <a:solidFill>
              <a:sysClr val="window" lastClr="FFFFFF">
                <a:alpha val="90000"/>
                <a:hueOff val="0"/>
                <a:satOff val="0"/>
                <a:lumOff val="0"/>
                <a:alphaOff val="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sp>
        <p:sp>
          <p:nvSpPr>
            <p:cNvPr id="8" name="Скругленный прямоугольник 4"/>
            <p:cNvSpPr/>
            <p:nvPr/>
          </p:nvSpPr>
          <p:spPr>
            <a:xfrm>
              <a:off x="1189896" y="634018"/>
              <a:ext cx="1558239" cy="315133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14288" tIns="9525" rIns="14288" bIns="9525" numCol="1" spcCol="1270" anchor="ctr" anchorCtr="0">
              <a:noAutofit/>
            </a:bodyPr>
            <a:lstStyle/>
            <a:p>
              <a:pPr marL="171442" indent="-171442" defTabSz="44447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Char char="•"/>
                <a:defRPr/>
              </a:pPr>
              <a:r>
                <a:rPr lang="ru-RU" sz="1575" dirty="0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latin typeface="Calibri"/>
                </a:rPr>
                <a:t>Выделять факты</a:t>
              </a:r>
            </a:p>
            <a:p>
              <a:pPr marL="171442" indent="-171442" defTabSz="44447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Char char="•"/>
                <a:defRPr/>
              </a:pPr>
              <a:r>
                <a:rPr lang="ru-RU" sz="1575" dirty="0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</a:rPr>
                <a:t>Выявлять недостатки информации</a:t>
              </a:r>
            </a:p>
            <a:p>
              <a:pPr marL="171442" indent="-171442" defTabSz="44447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Char char="•"/>
                <a:defRPr/>
              </a:pPr>
              <a:r>
                <a:rPr lang="ru-RU" sz="1575" dirty="0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latin typeface="Calibri"/>
                </a:rPr>
                <a:t>Устанавливать последовательности (</a:t>
              </a:r>
              <a:r>
                <a:rPr lang="ru-RU" sz="1575" dirty="0" err="1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latin typeface="Calibri"/>
                </a:rPr>
                <a:t>сериация</a:t>
              </a:r>
              <a:r>
                <a:rPr lang="ru-RU" sz="1575" dirty="0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latin typeface="Calibri"/>
                </a:rPr>
                <a:t>)</a:t>
              </a:r>
            </a:p>
            <a:p>
              <a:pPr marL="171442" indent="-171442" defTabSz="44447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Char char="•"/>
                <a:defRPr/>
              </a:pPr>
              <a:r>
                <a:rPr lang="ru-RU" sz="1575" dirty="0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latin typeface="Calibri"/>
                </a:rPr>
                <a:t>Сравнивать</a:t>
              </a:r>
            </a:p>
            <a:p>
              <a:pPr marL="171442" indent="-171442" defTabSz="44447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Char char="•"/>
                <a:defRPr/>
              </a:pPr>
              <a:r>
                <a:rPr lang="ru-RU" sz="1575" dirty="0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latin typeface="Calibri"/>
                </a:rPr>
                <a:t>Классифицировать</a:t>
              </a:r>
            </a:p>
            <a:p>
              <a:pPr marL="171442" indent="-171442" defTabSz="44447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Char char="•"/>
                <a:defRPr/>
              </a:pPr>
              <a:r>
                <a:rPr lang="ru-RU" sz="1575" dirty="0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latin typeface="Calibri"/>
                </a:rPr>
                <a:t>Обобщать (абстрагирование, синтез)</a:t>
              </a:r>
            </a:p>
            <a:p>
              <a:pPr marL="171442" indent="-171442" defTabSz="44447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Char char="•"/>
                <a:defRPr/>
              </a:pPr>
              <a:r>
                <a:rPr lang="ru-RU" sz="1575" dirty="0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</a:rPr>
                <a:t>Находить закономерности</a:t>
              </a:r>
            </a:p>
            <a:p>
              <a:pPr marL="171442" indent="-171442" defTabSz="44447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Char char="•"/>
                <a:defRPr/>
              </a:pPr>
              <a:r>
                <a:rPr lang="ru-RU" sz="1575" dirty="0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</a:rPr>
                <a:t>Устанавливать причинно-следственные связи</a:t>
              </a:r>
            </a:p>
            <a:p>
              <a:pPr marL="171442" indent="-171442" defTabSz="44447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Char char="•"/>
                <a:defRPr/>
              </a:pPr>
              <a:r>
                <a:rPr lang="ru-RU" sz="1575" dirty="0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latin typeface="Calibri"/>
                </a:rPr>
                <a:t>Давать </a:t>
              </a:r>
              <a:r>
                <a:rPr lang="ru-RU" sz="1575" dirty="0" err="1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latin typeface="Calibri"/>
                </a:rPr>
                <a:t>определенияя</a:t>
              </a:r>
              <a:r>
                <a:rPr lang="ru-RU" sz="1575" dirty="0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latin typeface="Calibri"/>
                </a:rPr>
                <a:t> (синтез)</a:t>
              </a:r>
            </a:p>
            <a:p>
              <a:pPr marL="171442" indent="-171442" defTabSz="44447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Char char="•"/>
                <a:defRPr/>
              </a:pPr>
              <a:r>
                <a:rPr lang="ru-RU" sz="1575" dirty="0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latin typeface="Calibri"/>
                </a:rPr>
                <a:t>Пространственное мышление (повороты, развертка, свертка, перенос)</a:t>
              </a:r>
            </a:p>
            <a:p>
              <a:pPr marL="171442" indent="-171442" defTabSz="44447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Char char="•"/>
                <a:defRPr/>
              </a:pPr>
              <a:r>
                <a:rPr lang="ru-RU" sz="1575" dirty="0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latin typeface="Calibri"/>
                </a:rPr>
                <a:t>Делать выводы</a:t>
              </a:r>
            </a:p>
          </p:txBody>
        </p:sp>
      </p:grp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022762" y="2435205"/>
            <a:ext cx="963998" cy="141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15493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099" y="-96780"/>
            <a:ext cx="3810294" cy="7128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t="3438" b="3438"/>
          <a:stretch>
            <a:fillRect/>
          </a:stretch>
        </p:blipFill>
        <p:spPr>
          <a:xfrm>
            <a:off x="6100889" y="2471512"/>
            <a:ext cx="5911421" cy="3096530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201139" y="1299661"/>
            <a:ext cx="2692735" cy="1004210"/>
            <a:chOff x="0" y="-76200"/>
            <a:chExt cx="11951248" cy="1904279"/>
          </a:xfrm>
        </p:grpSpPr>
        <p:sp>
          <p:nvSpPr>
            <p:cNvPr id="5" name="TextBox 5"/>
            <p:cNvSpPr txBox="1"/>
            <p:nvPr/>
          </p:nvSpPr>
          <p:spPr>
            <a:xfrm>
              <a:off x="0" y="-76200"/>
              <a:ext cx="11951248" cy="9678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defTabSz="914037">
                <a:lnSpc>
                  <a:spcPct val="107000"/>
                </a:lnSpc>
                <a:spcBef>
                  <a:spcPct val="0"/>
                </a:spcBef>
                <a:spcAft>
                  <a:spcPts val="600"/>
                </a:spcAft>
                <a:defRPr/>
              </a:pPr>
              <a:r>
                <a:rPr lang="en-US" sz="3200" b="1" dirty="0" err="1">
                  <a:solidFill>
                    <a:prstClr val="black"/>
                  </a:solidFill>
                  <a:latin typeface="Garamond" panose="02020404030301010803" pitchFamily="18" charset="0"/>
                </a:rPr>
                <a:t>Сериация</a:t>
              </a:r>
              <a:endParaRPr lang="en-US" sz="3200" b="1" dirty="0">
                <a:solidFill>
                  <a:prstClr val="black"/>
                </a:solidFill>
                <a:latin typeface="Garamond" panose="02020404030301010803" pitchFamily="18" charset="0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1538907" y="1212464"/>
              <a:ext cx="8873434" cy="6156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683960">
                <a:lnSpc>
                  <a:spcPts val="2863"/>
                </a:lnSpc>
              </a:pPr>
              <a:endParaRPr sz="135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7666351" y="980344"/>
            <a:ext cx="2780498" cy="1726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683960">
              <a:lnSpc>
                <a:spcPts val="1577"/>
              </a:lnSpc>
            </a:pPr>
            <a:r>
              <a:rPr lang="ru-RU" sz="1500" dirty="0">
                <a:solidFill>
                  <a:prstClr val="black"/>
                </a:solidFill>
                <a:latin typeface="Calibri"/>
              </a:rPr>
              <a:t>Способность располагать ряд элементов в определенной последовательности</a:t>
            </a:r>
          </a:p>
          <a:p>
            <a:pPr defTabSz="683960">
              <a:lnSpc>
                <a:spcPts val="2219"/>
              </a:lnSpc>
            </a:pPr>
            <a:endParaRPr lang="en-US" sz="1575" dirty="0">
              <a:solidFill>
                <a:srgbClr val="000000"/>
              </a:solidFill>
              <a:latin typeface="Merriweather"/>
            </a:endParaRPr>
          </a:p>
          <a:p>
            <a:pPr defTabSz="683960">
              <a:lnSpc>
                <a:spcPts val="2219"/>
              </a:lnSpc>
            </a:pPr>
            <a:endParaRPr lang="en-US" sz="1575" dirty="0">
              <a:solidFill>
                <a:srgbClr val="000000"/>
              </a:solidFill>
              <a:latin typeface="Merriweather"/>
            </a:endParaRPr>
          </a:p>
          <a:p>
            <a:pPr defTabSz="683960">
              <a:lnSpc>
                <a:spcPts val="2219"/>
              </a:lnSpc>
            </a:pPr>
            <a:endParaRPr lang="en-US" sz="1575" dirty="0">
              <a:solidFill>
                <a:srgbClr val="000000"/>
              </a:solidFill>
              <a:latin typeface="Merriweather"/>
            </a:endParaRPr>
          </a:p>
          <a:p>
            <a:pPr defTabSz="683960">
              <a:lnSpc>
                <a:spcPts val="2219"/>
              </a:lnSpc>
            </a:pPr>
            <a:r>
              <a:rPr lang="en-US" sz="1575" dirty="0">
                <a:solidFill>
                  <a:srgbClr val="000000"/>
                </a:solidFill>
                <a:latin typeface="Merriweather"/>
              </a:rPr>
              <a:t>.</a:t>
            </a:r>
          </a:p>
        </p:txBody>
      </p:sp>
      <p:pic>
        <p:nvPicPr>
          <p:cNvPr id="8" name="Picture 2" descr="ÐÐ°ÑÑÐ¸Ð½ÐºÐ¸ Ð¿Ð¾ Ð·Ð°Ð¿ÑÐ¾ÑÑ ÑÐµÐ±ÐµÐ½Ð¾Ðº Ð¸ Ð´ÐµÑÑÐºÐ°Ñ Ð¿Ð¸ÑÐ°Ð¼Ð¸Ð´ÐºÐ°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11" r="-4175"/>
          <a:stretch/>
        </p:blipFill>
        <p:spPr bwMode="auto">
          <a:xfrm>
            <a:off x="151409" y="2707227"/>
            <a:ext cx="3377032" cy="3368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2" name="Picture 2" descr="Годовые кольца показали, как менялся климат на Севере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9317" y="105761"/>
            <a:ext cx="3172466" cy="205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94C8B7C-4D7E-2BBB-2D4E-8C730FDE812F}"/>
              </a:ext>
            </a:extLst>
          </p:cNvPr>
          <p:cNvSpPr txBox="1"/>
          <p:nvPr/>
        </p:nvSpPr>
        <p:spPr>
          <a:xfrm>
            <a:off x="7524905" y="456274"/>
            <a:ext cx="4615962" cy="274426"/>
          </a:xfrm>
          <a:prstGeom prst="rect">
            <a:avLst/>
          </a:prstGeom>
          <a:noFill/>
        </p:spPr>
        <p:txBody>
          <a:bodyPr wrap="square" lIns="68418" tIns="34286" rIns="68418" bIns="34286">
            <a:spAutoFit/>
          </a:bodyPr>
          <a:lstStyle/>
          <a:p>
            <a:pPr defTabSz="683960">
              <a:lnSpc>
                <a:spcPts val="1556"/>
              </a:lnSpc>
            </a:pPr>
            <a:r>
              <a:rPr lang="ru-RU" sz="1500" b="1" dirty="0" err="1">
                <a:solidFill>
                  <a:prstClr val="black"/>
                </a:solidFill>
                <a:latin typeface="Calibri"/>
              </a:rPr>
              <a:t>Сериация</a:t>
            </a:r>
            <a:r>
              <a:rPr lang="en-US" sz="1500" b="1" dirty="0">
                <a:solidFill>
                  <a:prstClr val="black"/>
                </a:solidFill>
                <a:latin typeface="Calibri"/>
              </a:rPr>
              <a:t> –  </a:t>
            </a:r>
            <a:r>
              <a:rPr lang="en-US" sz="1500" b="1" dirty="0" err="1">
                <a:solidFill>
                  <a:prstClr val="black"/>
                </a:solidFill>
                <a:latin typeface="Calibri"/>
              </a:rPr>
              <a:t>средство</a:t>
            </a:r>
            <a:r>
              <a:rPr lang="en-US" sz="15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500" b="1" dirty="0" err="1">
                <a:solidFill>
                  <a:prstClr val="black"/>
                </a:solidFill>
                <a:latin typeface="Calibri"/>
              </a:rPr>
              <a:t>мышления</a:t>
            </a:r>
            <a:endParaRPr lang="en-US" sz="15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810003" y="3888314"/>
            <a:ext cx="2465537" cy="707674"/>
          </a:xfrm>
          <a:prstGeom prst="rect">
            <a:avLst/>
          </a:prstGeom>
        </p:spPr>
        <p:txBody>
          <a:bodyPr wrap="square" lIns="91230" tIns="45615" rIns="91230" bIns="45615">
            <a:spAutoFit/>
          </a:bodyPr>
          <a:lstStyle/>
          <a:p>
            <a:pPr marL="119641" lvl="1" defTabSz="683960">
              <a:lnSpc>
                <a:spcPts val="1577"/>
              </a:lnSpc>
            </a:pPr>
            <a:r>
              <a:rPr lang="ru-RU" sz="1500" b="1" dirty="0">
                <a:solidFill>
                  <a:prstClr val="black"/>
                </a:solidFill>
                <a:latin typeface="Calibri"/>
              </a:rPr>
              <a:t>О</a:t>
            </a:r>
            <a:r>
              <a:rPr lang="en-US" sz="1500" b="1" dirty="0" err="1">
                <a:solidFill>
                  <a:prstClr val="black"/>
                </a:solidFill>
                <a:latin typeface="Calibri"/>
              </a:rPr>
              <a:t>бъект</a:t>
            </a:r>
            <a:r>
              <a:rPr lang="en-US" sz="1500" dirty="0">
                <a:solidFill>
                  <a:prstClr val="black"/>
                </a:solidFill>
                <a:latin typeface="Calibri"/>
              </a:rPr>
              <a:t> </a:t>
            </a:r>
            <a:endParaRPr lang="ru-RU" sz="1500" dirty="0">
              <a:solidFill>
                <a:prstClr val="black"/>
              </a:solidFill>
              <a:latin typeface="Calibri"/>
            </a:endParaRPr>
          </a:p>
          <a:p>
            <a:pPr marL="119641" lvl="1" defTabSz="683960">
              <a:lnSpc>
                <a:spcPts val="1577"/>
              </a:lnSpc>
            </a:pPr>
            <a:r>
              <a:rPr lang="ru-RU" sz="1500" b="1" dirty="0">
                <a:solidFill>
                  <a:prstClr val="black"/>
                </a:solidFill>
                <a:latin typeface="Calibri"/>
              </a:rPr>
              <a:t>П</a:t>
            </a:r>
            <a:r>
              <a:rPr lang="en-US" sz="1500" b="1" dirty="0" err="1">
                <a:solidFill>
                  <a:prstClr val="black"/>
                </a:solidFill>
                <a:latin typeface="Calibri"/>
              </a:rPr>
              <a:t>ризнак</a:t>
            </a:r>
            <a:r>
              <a:rPr lang="en-US" sz="1500" dirty="0">
                <a:solidFill>
                  <a:prstClr val="black"/>
                </a:solidFill>
                <a:latin typeface="Calibri"/>
              </a:rPr>
              <a:t> </a:t>
            </a:r>
            <a:endParaRPr lang="ru-RU" sz="1500" dirty="0">
              <a:solidFill>
                <a:prstClr val="black"/>
              </a:solidFill>
              <a:latin typeface="Calibri"/>
            </a:endParaRPr>
          </a:p>
          <a:p>
            <a:pPr marL="119641" lvl="1" defTabSz="683960">
              <a:lnSpc>
                <a:spcPts val="1577"/>
              </a:lnSpc>
            </a:pPr>
            <a:r>
              <a:rPr lang="ru-RU" sz="1500" b="1" dirty="0">
                <a:solidFill>
                  <a:prstClr val="black"/>
                </a:solidFill>
                <a:latin typeface="Calibri"/>
              </a:rPr>
              <a:t>С</a:t>
            </a:r>
            <a:r>
              <a:rPr lang="en-US" sz="1500" b="1" dirty="0" err="1">
                <a:solidFill>
                  <a:prstClr val="black"/>
                </a:solidFill>
                <a:latin typeface="Calibri"/>
              </a:rPr>
              <a:t>равнение</a:t>
            </a:r>
            <a:endParaRPr lang="en-US" sz="1125" spc="144" dirty="0">
              <a:solidFill>
                <a:srgbClr val="000000"/>
              </a:solidFill>
              <a:latin typeface="Open Sans Bold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C1D519B8-F24C-4F50-B4B3-6E789B951E85}"/>
              </a:ext>
            </a:extLst>
          </p:cNvPr>
          <p:cNvSpPr/>
          <p:nvPr/>
        </p:nvSpPr>
        <p:spPr>
          <a:xfrm>
            <a:off x="6409880" y="5983051"/>
            <a:ext cx="52934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Школы с признаками необъективности результатов</a:t>
            </a:r>
          </a:p>
        </p:txBody>
      </p:sp>
    </p:spTree>
    <p:extLst>
      <p:ext uri="{BB962C8B-B14F-4D97-AF65-F5344CB8AC3E}">
        <p14:creationId xmlns:p14="http://schemas.microsoft.com/office/powerpoint/2010/main" val="33704072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0208" y="-99392"/>
            <a:ext cx="3675928" cy="7128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3"/>
          <p:cNvGrpSpPr/>
          <p:nvPr/>
        </p:nvGrpSpPr>
        <p:grpSpPr>
          <a:xfrm>
            <a:off x="463463" y="2801273"/>
            <a:ext cx="2977319" cy="1954952"/>
            <a:chOff x="-1178560" y="-76200"/>
            <a:chExt cx="12859202" cy="3707170"/>
          </a:xfrm>
        </p:grpSpPr>
        <p:sp>
          <p:nvSpPr>
            <p:cNvPr id="4" name="TextBox 4"/>
            <p:cNvSpPr txBox="1"/>
            <p:nvPr/>
          </p:nvSpPr>
          <p:spPr>
            <a:xfrm>
              <a:off x="-1178560" y="-76200"/>
              <a:ext cx="12859202" cy="211300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1" defTabSz="914037">
                <a:lnSpc>
                  <a:spcPct val="107000"/>
                </a:lnSpc>
                <a:spcBef>
                  <a:spcPct val="0"/>
                </a:spcBef>
                <a:spcAft>
                  <a:spcPts val="600"/>
                </a:spcAft>
                <a:defRPr/>
              </a:pPr>
              <a:r>
                <a:rPr lang="en-US" sz="3200" b="1" dirty="0" err="1">
                  <a:solidFill>
                    <a:prstClr val="black"/>
                  </a:solidFill>
                  <a:latin typeface="Garamond" panose="02020404030301010803" pitchFamily="18" charset="0"/>
                </a:rPr>
                <a:t>Учимся</a:t>
              </a:r>
              <a:r>
                <a:rPr lang="en-US" sz="3200" b="1" dirty="0">
                  <a:solidFill>
                    <a:prstClr val="black"/>
                  </a:solidFill>
                  <a:latin typeface="Garamond" panose="02020404030301010803" pitchFamily="18" charset="0"/>
                </a:rPr>
                <a:t> </a:t>
              </a:r>
              <a:endParaRPr lang="ru-RU" sz="3200" b="1" dirty="0">
                <a:solidFill>
                  <a:prstClr val="black"/>
                </a:solidFill>
                <a:latin typeface="Garamond" panose="02020404030301010803" pitchFamily="18" charset="0"/>
              </a:endParaRPr>
            </a:p>
            <a:p>
              <a:pPr marL="0" lvl="1" defTabSz="914037">
                <a:lnSpc>
                  <a:spcPct val="107000"/>
                </a:lnSpc>
                <a:spcBef>
                  <a:spcPct val="0"/>
                </a:spcBef>
                <a:spcAft>
                  <a:spcPts val="600"/>
                </a:spcAft>
                <a:defRPr/>
              </a:pPr>
              <a:r>
                <a:rPr lang="en-US" sz="3200" b="1" dirty="0" err="1">
                  <a:solidFill>
                    <a:prstClr val="black"/>
                  </a:solidFill>
                  <a:latin typeface="Garamond" panose="02020404030301010803" pitchFamily="18" charset="0"/>
                </a:rPr>
                <a:t>анализировать</a:t>
              </a:r>
              <a:endParaRPr lang="en-US" sz="3200" b="1" dirty="0">
                <a:solidFill>
                  <a:prstClr val="black"/>
                </a:solidFill>
                <a:latin typeface="Garamond" panose="02020404030301010803" pitchFamily="18" charset="0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132077" y="3202604"/>
              <a:ext cx="6527640" cy="42836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685800">
                <a:lnSpc>
                  <a:spcPts val="1887"/>
                </a:lnSpc>
              </a:pPr>
              <a:r>
                <a:rPr lang="en-US" sz="1275">
                  <a:solidFill>
                    <a:srgbClr val="000000"/>
                  </a:solidFill>
                  <a:latin typeface="Merriweather"/>
                </a:rPr>
                <a:t> </a:t>
              </a:r>
            </a:p>
          </p:txBody>
        </p:sp>
      </p:grpSp>
      <p:graphicFrame>
        <p:nvGraphicFramePr>
          <p:cNvPr id="9" name="Объект 3">
            <a:extLst>
              <a:ext uri="{FF2B5EF4-FFF2-40B4-BE49-F238E27FC236}">
                <a16:creationId xmlns:a16="http://schemas.microsoft.com/office/drawing/2014/main" id="{BD32DF7E-B145-4F58-9A36-F267C800842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5421614"/>
              </p:ext>
            </p:extLst>
          </p:nvPr>
        </p:nvGraphicFramePr>
        <p:xfrm>
          <a:off x="3941196" y="1164921"/>
          <a:ext cx="7787341" cy="35407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AD409E4-AD3F-4E91-8097-333D5276D2D0}"/>
              </a:ext>
            </a:extLst>
          </p:cNvPr>
          <p:cNvSpPr/>
          <p:nvPr/>
        </p:nvSpPr>
        <p:spPr>
          <a:xfrm>
            <a:off x="3878571" y="5693079"/>
            <a:ext cx="7974762" cy="561690"/>
          </a:xfrm>
          <a:prstGeom prst="rect">
            <a:avLst/>
          </a:prstGeom>
        </p:spPr>
        <p:txBody>
          <a:bodyPr wrap="square" lIns="68568" tIns="34289" rIns="68568" bIns="34289">
            <a:spAutoFit/>
          </a:bodyPr>
          <a:lstStyle/>
          <a:p>
            <a:pPr defTabSz="685800"/>
            <a:r>
              <a:rPr lang="ru-RU" sz="1600" b="1" dirty="0" err="1">
                <a:solidFill>
                  <a:prstClr val="black"/>
                </a:solidFill>
                <a:latin typeface="Calibri" panose="020F0502020204030204"/>
              </a:rPr>
              <a:t>Ана́лиз</a:t>
            </a:r>
            <a:r>
              <a:rPr lang="ru-RU" sz="1600" b="1" dirty="0">
                <a:solidFill>
                  <a:prstClr val="black"/>
                </a:solidFill>
                <a:latin typeface="Calibri" panose="020F0502020204030204"/>
              </a:rPr>
              <a:t> — средство мышления, метод исследования, характеризующийся выделением и изучением отдельных частей объектов исследования и их связей</a:t>
            </a:r>
          </a:p>
        </p:txBody>
      </p:sp>
    </p:spTree>
    <p:extLst>
      <p:ext uri="{BB962C8B-B14F-4D97-AF65-F5344CB8AC3E}">
        <p14:creationId xmlns:p14="http://schemas.microsoft.com/office/powerpoint/2010/main" val="663970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2B8A980-06FC-3396-61C9-8E22B1D5D1FD}"/>
              </a:ext>
            </a:extLst>
          </p:cNvPr>
          <p:cNvSpPr/>
          <p:nvPr/>
        </p:nvSpPr>
        <p:spPr>
          <a:xfrm>
            <a:off x="3186937" y="-236636"/>
            <a:ext cx="9029399" cy="792323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40" tIns="45715" rIns="91240" bIns="45715" rtlCol="0" anchor="ctr"/>
          <a:lstStyle/>
          <a:p>
            <a:pPr algn="ctr" defTabSz="912128"/>
            <a:endParaRPr lang="ru-RU" sz="1867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79202" name="AutoShape 2" descr="https://robo-sapiens.ru/wp-content/uploads/2018/01/moscow_smart.jpg"/>
          <p:cNvSpPr>
            <a:spLocks noChangeAspect="1" noChangeArrowheads="1"/>
          </p:cNvSpPr>
          <p:nvPr/>
        </p:nvSpPr>
        <p:spPr bwMode="auto">
          <a:xfrm>
            <a:off x="2783812" y="748968"/>
            <a:ext cx="228601" cy="228601"/>
          </a:xfrm>
          <a:prstGeom prst="rect">
            <a:avLst/>
          </a:prstGeom>
          <a:noFill/>
        </p:spPr>
        <p:txBody>
          <a:bodyPr vert="horz" wrap="square" lIns="68448" tIns="34287" rIns="68448" bIns="34287" numCol="1" anchor="t" anchorCtr="0" compatLnSpc="1">
            <a:prstTxWarp prst="textNoShape">
              <a:avLst/>
            </a:prstTxWarp>
          </a:bodyPr>
          <a:lstStyle/>
          <a:p>
            <a:pPr defTabSz="641336"/>
            <a:endParaRPr lang="ru-RU" sz="1333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TextBox 5">
            <a:extLst>
              <a:ext uri="{FF2B5EF4-FFF2-40B4-BE49-F238E27FC236}">
                <a16:creationId xmlns:a16="http://schemas.microsoft.com/office/drawing/2014/main" id="{4DE63885-0325-4C47-BCB5-12AE6696CB1F}"/>
              </a:ext>
            </a:extLst>
          </p:cNvPr>
          <p:cNvSpPr txBox="1"/>
          <p:nvPr/>
        </p:nvSpPr>
        <p:spPr>
          <a:xfrm>
            <a:off x="366512" y="2612893"/>
            <a:ext cx="3114261" cy="20664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912128">
              <a:lnSpc>
                <a:spcPts val="4135"/>
              </a:lnSpc>
              <a:spcBef>
                <a:spcPct val="0"/>
              </a:spcBef>
              <a:defRPr/>
            </a:pPr>
            <a:r>
              <a:rPr lang="ru-RU" sz="3600" b="1" dirty="0">
                <a:solidFill>
                  <a:prstClr val="black"/>
                </a:solidFill>
                <a:latin typeface="Garamond" panose="02020404030301010803" pitchFamily="18" charset="0"/>
              </a:rPr>
              <a:t>Жизнь </a:t>
            </a:r>
          </a:p>
          <a:p>
            <a:pPr defTabSz="912128">
              <a:lnSpc>
                <a:spcPts val="4135"/>
              </a:lnSpc>
              <a:spcBef>
                <a:spcPct val="0"/>
              </a:spcBef>
              <a:defRPr/>
            </a:pPr>
            <a:r>
              <a:rPr lang="ru-RU" sz="3600" b="1" dirty="0">
                <a:solidFill>
                  <a:prstClr val="black"/>
                </a:solidFill>
                <a:latin typeface="Garamond" panose="02020404030301010803" pitchFamily="18" charset="0"/>
              </a:rPr>
              <a:t>в окружении </a:t>
            </a:r>
          </a:p>
          <a:p>
            <a:pPr defTabSz="912128">
              <a:lnSpc>
                <a:spcPts val="4135"/>
              </a:lnSpc>
              <a:spcBef>
                <a:spcPct val="0"/>
              </a:spcBef>
              <a:defRPr/>
            </a:pPr>
            <a:r>
              <a:rPr lang="ru-RU" sz="3600" b="1" dirty="0">
                <a:solidFill>
                  <a:prstClr val="black"/>
                </a:solidFill>
                <a:latin typeface="Garamond" panose="02020404030301010803" pitchFamily="18" charset="0"/>
              </a:rPr>
              <a:t>науки</a:t>
            </a:r>
          </a:p>
          <a:p>
            <a:pPr defTabSz="912128">
              <a:lnSpc>
                <a:spcPts val="4135"/>
              </a:lnSpc>
              <a:spcBef>
                <a:spcPct val="0"/>
              </a:spcBef>
              <a:defRPr/>
            </a:pPr>
            <a:endParaRPr lang="en-US" sz="2800" b="1" dirty="0">
              <a:solidFill>
                <a:srgbClr val="1A444A"/>
              </a:solidFill>
              <a:latin typeface="Calibri"/>
              <a:cs typeface="Times New Roman"/>
            </a:endParaRPr>
          </a:p>
        </p:txBody>
      </p:sp>
      <p:graphicFrame>
        <p:nvGraphicFramePr>
          <p:cNvPr id="2" name="Схема 1"/>
          <p:cNvGraphicFramePr/>
          <p:nvPr>
            <p:extLst/>
          </p:nvPr>
        </p:nvGraphicFramePr>
        <p:xfrm>
          <a:off x="5369443" y="42193"/>
          <a:ext cx="8364836" cy="5834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9" name="Группа 18"/>
          <p:cNvGrpSpPr/>
          <p:nvPr/>
        </p:nvGrpSpPr>
        <p:grpSpPr>
          <a:xfrm rot="20854201">
            <a:off x="3209829" y="3324030"/>
            <a:ext cx="3115963" cy="3236785"/>
            <a:chOff x="1" y="3297339"/>
            <a:chExt cx="1747506" cy="2008628"/>
          </a:xfrm>
        </p:grpSpPr>
        <p:sp>
          <p:nvSpPr>
            <p:cNvPr id="20" name="Шестиугольник 19"/>
            <p:cNvSpPr/>
            <p:nvPr/>
          </p:nvSpPr>
          <p:spPr>
            <a:xfrm rot="5400000">
              <a:off x="-130560" y="3427900"/>
              <a:ext cx="2008628" cy="1747506"/>
            </a:xfrm>
            <a:prstGeom prst="hexagon">
              <a:avLst>
                <a:gd name="adj" fmla="val 25000"/>
                <a:gd name="vf" fmla="val 115470"/>
              </a:avLst>
            </a:prstGeom>
            <a:blipFill rotWithShape="0">
              <a:blip r:embed="rId7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defTabSz="912128"/>
              <a:endParaRPr lang="ru-RU" sz="1867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1" name="Шестиугольник 4"/>
            <p:cNvSpPr/>
            <p:nvPr/>
          </p:nvSpPr>
          <p:spPr>
            <a:xfrm>
              <a:off x="272321" y="3610350"/>
              <a:ext cx="1202866" cy="13826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59619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600" dirty="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 rot="20980810">
            <a:off x="2886888" y="14201"/>
            <a:ext cx="3091909" cy="3227947"/>
            <a:chOff x="-9256" y="55979"/>
            <a:chExt cx="1747506" cy="2008628"/>
          </a:xfrm>
        </p:grpSpPr>
        <p:sp>
          <p:nvSpPr>
            <p:cNvPr id="23" name="Шестиугольник 22"/>
            <p:cNvSpPr/>
            <p:nvPr/>
          </p:nvSpPr>
          <p:spPr>
            <a:xfrm rot="5400000">
              <a:off x="-139817" y="186540"/>
              <a:ext cx="2008628" cy="1747506"/>
            </a:xfrm>
            <a:prstGeom prst="hexagon">
              <a:avLst>
                <a:gd name="adj" fmla="val 25000"/>
                <a:gd name="vf" fmla="val 115470"/>
              </a:avLst>
            </a:prstGeom>
            <a:blipFill rotWithShape="0">
              <a:blip r:embed="rId8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defTabSz="912128"/>
              <a:endParaRPr lang="ru-RU" sz="1867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4" name="Шестиугольник 4"/>
            <p:cNvSpPr/>
            <p:nvPr/>
          </p:nvSpPr>
          <p:spPr>
            <a:xfrm>
              <a:off x="272321" y="313010"/>
              <a:ext cx="1202866" cy="13826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2240" tIns="142240" rIns="142240" bIns="142240" numCol="1" spcCol="1270" anchor="ctr" anchorCtr="0">
              <a:noAutofit/>
            </a:bodyPr>
            <a:lstStyle/>
            <a:p>
              <a:pPr algn="ctr" defTabSz="1241526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800" dirty="0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619E1A66-B03D-4F66-B974-1DF4D98335F6}"/>
              </a:ext>
            </a:extLst>
          </p:cNvPr>
          <p:cNvSpPr/>
          <p:nvPr/>
        </p:nvSpPr>
        <p:spPr>
          <a:xfrm>
            <a:off x="5891401" y="5927762"/>
            <a:ext cx="6340599" cy="666751"/>
          </a:xfrm>
          <a:prstGeom prst="rect">
            <a:avLst/>
          </a:prstGeom>
        </p:spPr>
        <p:txBody>
          <a:bodyPr wrap="square" lIns="91240" tIns="45715" rIns="91240" bIns="45715">
            <a:noAutofit/>
          </a:bodyPr>
          <a:lstStyle/>
          <a:p>
            <a:pPr defTabSz="1216260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1867" i="1" dirty="0">
                <a:solidFill>
                  <a:prstClr val="black"/>
                </a:solidFill>
                <a:latin typeface="Garamond" panose="02020404030301010803" pitchFamily="18" charset="0"/>
              </a:rPr>
              <a:t>«Подлинным зеркалом нашего образа мыслей является наша жизнь»      				М. Монтень</a:t>
            </a:r>
          </a:p>
          <a:p>
            <a:pPr defTabSz="1216260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1467" i="1" kern="0" dirty="0">
                <a:solidFill>
                  <a:srgbClr val="000000"/>
                </a:solidFill>
                <a:latin typeface="Calibri"/>
              </a:rPr>
              <a:t> </a:t>
            </a:r>
            <a:endParaRPr lang="ru-RU" sz="1067" kern="0" dirty="0">
              <a:solidFill>
                <a:prstClr val="black"/>
              </a:solidFill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24773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F3351790-52F0-4C0B-B2B6-E7DA2CACC5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002" y="-116475"/>
            <a:ext cx="12368463" cy="1730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7C76F1-113C-452B-8E11-E4EA941F6F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996" y="214517"/>
            <a:ext cx="10515600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900" b="1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От спонтанности к исследовательской и проектной деятельности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9EA59FD-99A8-4DD8-8538-2E9C861BA1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568" y="1770869"/>
            <a:ext cx="2380540" cy="4351338"/>
          </a:xfrm>
        </p:spPr>
        <p:txBody>
          <a:bodyPr>
            <a:normAutofit/>
          </a:bodyPr>
          <a:lstStyle/>
          <a:p>
            <a:r>
              <a:rPr lang="ru-RU" sz="1800" dirty="0">
                <a:solidFill>
                  <a:prstClr val="black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Пассивность </a:t>
            </a:r>
          </a:p>
          <a:p>
            <a:r>
              <a:rPr lang="ru-RU" sz="1800" dirty="0" err="1">
                <a:solidFill>
                  <a:prstClr val="black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Интерпассивность</a:t>
            </a:r>
            <a:endParaRPr lang="ru-RU" sz="1800" dirty="0">
              <a:solidFill>
                <a:prstClr val="black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B890BFEC-6EC6-4515-BAC6-84BD7D958CFF}"/>
              </a:ext>
            </a:extLst>
          </p:cNvPr>
          <p:cNvSpPr txBox="1">
            <a:spLocks/>
          </p:cNvSpPr>
          <p:nvPr/>
        </p:nvSpPr>
        <p:spPr>
          <a:xfrm>
            <a:off x="2585913" y="1766230"/>
            <a:ext cx="368481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9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Проактивность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Гиперактивность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Интерактивность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EDB9AD4-726E-4F01-AE01-D3E544696A58}"/>
              </a:ext>
            </a:extLst>
          </p:cNvPr>
          <p:cNvSpPr/>
          <p:nvPr/>
        </p:nvSpPr>
        <p:spPr>
          <a:xfrm>
            <a:off x="239568" y="3429000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Спонтанность – способность откликаться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неожиданно и творчески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Регуляция  - способность управлять собственной активностью (избирательность, произвольность.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202122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202122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+mn-cs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F2BBA05-C76D-4650-9DFB-8D16BE3E15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9959" y="3042101"/>
            <a:ext cx="6561665" cy="385831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3588108-A4CF-F986-2C9E-42C5C221E5F0}"/>
              </a:ext>
            </a:extLst>
          </p:cNvPr>
          <p:cNvSpPr txBox="1"/>
          <p:nvPr/>
        </p:nvSpPr>
        <p:spPr>
          <a:xfrm>
            <a:off x="6188181" y="1689745"/>
            <a:ext cx="531299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solidFill>
                  <a:prstClr val="black"/>
                </a:solidFill>
              </a:rPr>
              <a:t>Импульсивность, реактивность, безответственность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i="1" dirty="0">
              <a:solidFill>
                <a:prstClr val="black"/>
              </a:solidFill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i="1" dirty="0">
                <a:solidFill>
                  <a:prstClr val="black"/>
                </a:solidFill>
              </a:rPr>
              <a:t>Регуляция, произвольность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75583D6-4C36-47FA-A73D-2867391339DC}"/>
              </a:ext>
            </a:extLst>
          </p:cNvPr>
          <p:cNvSpPr/>
          <p:nvPr/>
        </p:nvSpPr>
        <p:spPr>
          <a:xfrm>
            <a:off x="9354722" y="196157"/>
            <a:ext cx="2630961" cy="118057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Ч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существо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деятельное</a:t>
            </a:r>
          </a:p>
        </p:txBody>
      </p:sp>
    </p:spTree>
    <p:extLst>
      <p:ext uri="{BB962C8B-B14F-4D97-AF65-F5344CB8AC3E}">
        <p14:creationId xmlns:p14="http://schemas.microsoft.com/office/powerpoint/2010/main" val="4431962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>
            <a:extLst>
              <a:ext uri="{FF2B5EF4-FFF2-40B4-BE49-F238E27FC236}">
                <a16:creationId xmlns:a16="http://schemas.microsoft.com/office/drawing/2014/main" id="{C5D6252A-A5A0-2700-B81F-0E6541F838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0835" y="-703385"/>
            <a:ext cx="14855483" cy="225744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Group 4"/>
          <p:cNvGrpSpPr/>
          <p:nvPr/>
        </p:nvGrpSpPr>
        <p:grpSpPr>
          <a:xfrm>
            <a:off x="484785" y="351399"/>
            <a:ext cx="10600551" cy="1933315"/>
            <a:chOff x="0" y="-76200"/>
            <a:chExt cx="11307255" cy="2749603"/>
          </a:xfrm>
        </p:grpSpPr>
        <p:sp>
          <p:nvSpPr>
            <p:cNvPr id="5" name="TextBox 5"/>
            <p:cNvSpPr txBox="1"/>
            <p:nvPr/>
          </p:nvSpPr>
          <p:spPr>
            <a:xfrm>
              <a:off x="0" y="-76200"/>
              <a:ext cx="11307255" cy="21399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2179" rtl="0" eaLnBrk="1" fontAlgn="auto" latinLnBrk="0" hangingPunct="1">
                <a:lnSpc>
                  <a:spcPts val="587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 err="1">
                  <a:solidFill>
                    <a:prstClr val="black"/>
                  </a:solidFill>
                  <a:latin typeface="Garamond" panose="02020404030301010803" pitchFamily="18" charset="0"/>
                </a:rPr>
                <a:t>Обучение</a:t>
              </a:r>
              <a:r>
                <a:rPr lang="en-US" sz="3200" b="1" dirty="0">
                  <a:solidFill>
                    <a:prstClr val="black"/>
                  </a:solidFill>
                  <a:latin typeface="Garamond" panose="02020404030301010803" pitchFamily="18" charset="0"/>
                </a:rPr>
                <a:t> </a:t>
              </a:r>
              <a:r>
                <a:rPr lang="en-US" sz="3200" b="1" dirty="0" err="1">
                  <a:solidFill>
                    <a:prstClr val="black"/>
                  </a:solidFill>
                  <a:latin typeface="Garamond" panose="02020404030301010803" pitchFamily="18" charset="0"/>
                </a:rPr>
                <a:t>как</a:t>
              </a:r>
              <a:r>
                <a:rPr lang="en-US" sz="3200" b="1" dirty="0">
                  <a:solidFill>
                    <a:prstClr val="black"/>
                  </a:solidFill>
                  <a:latin typeface="Garamond" panose="02020404030301010803" pitchFamily="18" charset="0"/>
                </a:rPr>
                <a:t> </a:t>
              </a:r>
              <a:r>
                <a:rPr lang="en-US" sz="3200" b="1" dirty="0" err="1">
                  <a:solidFill>
                    <a:prstClr val="black"/>
                  </a:solidFill>
                  <a:latin typeface="Garamond" panose="02020404030301010803" pitchFamily="18" charset="0"/>
                </a:rPr>
                <a:t>исследование</a:t>
              </a:r>
              <a:endParaRPr lang="en-US" sz="3200" b="1" dirty="0">
                <a:solidFill>
                  <a:prstClr val="black"/>
                </a:solidFill>
                <a:latin typeface="Garamond" panose="02020404030301010803" pitchFamily="18" charset="0"/>
              </a:endParaRPr>
            </a:p>
            <a:p>
              <a:pPr marL="0" marR="0" lvl="0" indent="0" algn="ctr" defTabSz="912179" rtl="0" eaLnBrk="1" fontAlgn="auto" latinLnBrk="0" hangingPunct="1">
                <a:lnSpc>
                  <a:spcPts val="587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emon Tuesday"/>
                <a:ea typeface="+mn-ea"/>
                <a:cs typeface="+mn-cs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1455984" y="2211359"/>
              <a:ext cx="8395287" cy="462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2179" rtl="0" eaLnBrk="1" fontAlgn="auto" latinLnBrk="0" hangingPunct="1">
                <a:lnSpc>
                  <a:spcPts val="2516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rriweather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914535" y="1554061"/>
            <a:ext cx="12302441" cy="5176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2179" rtl="0" eaLnBrk="1" fontAlgn="auto" latinLnBrk="0" hangingPunct="1">
              <a:lnSpc>
                <a:spcPts val="335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    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ИССЛЕДОВАТЕЛЬСКИЙ АППАРАТ: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•ТЕМА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•ПРОБЛЕМА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•АКТУАЛЬНОСТЬ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•ОБЪЕКТ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•ПРЕДМЕТ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•ЦЕЛЬ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•ЗАДАЧИ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•ГИПОТЕЗА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•МЕТОДЫ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•РЕЗУЛЬТАТЫ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•ИНТЕРПРЕТАЦИЯ</a:t>
            </a:r>
          </a:p>
          <a:p>
            <a:pPr marL="0" marR="0" lvl="0" indent="0" algn="l" defTabSz="912179" rtl="0" eaLnBrk="1" fontAlgn="auto" latinLnBrk="0" hangingPunct="1">
              <a:lnSpc>
                <a:spcPts val="335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31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 </a:t>
            </a:r>
          </a:p>
        </p:txBody>
      </p:sp>
      <p:pic>
        <p:nvPicPr>
          <p:cNvPr id="9" name="Picture 2" descr="ÐÐ°ÑÑÐ¸Ð½ÐºÐ¸ Ð¿Ð¾ Ð·Ð°Ð¿ÑÐ¾ÑÑ Ð»Ð°Ð±Ð¾ÑÐ°ÑÐ¾ÑÐ¸Ñ Ð² Ð´ÐµÑÑÐºÐ¾Ð¼ ÑÐ°Ð´Ñ ÑÐ¾ÑÐ¾">
            <a:extLst>
              <a:ext uri="{FF2B5EF4-FFF2-40B4-BE49-F238E27FC236}">
                <a16:creationId xmlns:a16="http://schemas.microsoft.com/office/drawing/2014/main" id="{75F8DB62-EFA8-DBBD-F6DC-EBA31686B3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4867" y="2120039"/>
            <a:ext cx="5940660" cy="39604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133106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049" y="-698409"/>
            <a:ext cx="3866451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4096" y="2592087"/>
            <a:ext cx="3523504" cy="10373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1" indent="0" defTabSz="914037" fontAlgn="auto">
              <a:lnSpc>
                <a:spcPct val="107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>
                <a:solidFill>
                  <a:prstClr val="black"/>
                </a:solidFill>
                <a:latin typeface="Garamond" panose="02020404030301010803" pitchFamily="18" charset="0"/>
              </a:rPr>
              <a:t>Исследовательские действия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3996267" y="914400"/>
            <a:ext cx="6823878" cy="5705282"/>
            <a:chOff x="4152640" y="911525"/>
            <a:chExt cx="2287892" cy="3977191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4152640" y="911526"/>
              <a:ext cx="2287892" cy="3977190"/>
            </a:xfrm>
            <a:prstGeom prst="roundRect">
              <a:avLst>
                <a:gd name="adj" fmla="val 10000"/>
              </a:avLst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sp>
        <p:sp>
          <p:nvSpPr>
            <p:cNvPr id="12" name="Скругленный прямоугольник 4"/>
            <p:cNvSpPr/>
            <p:nvPr/>
          </p:nvSpPr>
          <p:spPr>
            <a:xfrm>
              <a:off x="4332196" y="911525"/>
              <a:ext cx="2041326" cy="367850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35560" tIns="23707" rIns="35560" bIns="23707" numCol="1" spcCol="1270" anchor="ctr" anchorCtr="0">
              <a:noAutofit/>
            </a:bodyPr>
            <a:lstStyle/>
            <a:p>
              <a:pPr marL="171018" marR="0" lvl="0" indent="-171018" algn="l" defTabSz="443348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Задавать вопросы</a:t>
              </a:r>
            </a:p>
            <a:p>
              <a:pPr marL="171018" marR="0" lvl="0" indent="-171018" algn="l" defTabSz="443348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Выдвигать гипотезы</a:t>
              </a:r>
            </a:p>
            <a:p>
              <a:pPr marL="171018" marR="0" lvl="0" indent="-171018" algn="l" defTabSz="443348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Наблюдать</a:t>
              </a:r>
            </a:p>
            <a:p>
              <a:pPr marL="171018" marR="0" lvl="0" indent="-171018" algn="l" defTabSz="443348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Измерять</a:t>
              </a:r>
            </a:p>
            <a:p>
              <a:pPr marL="171018" marR="0" lvl="0" indent="-171018" algn="l" defTabSz="443348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Проводить опыты, эксперименты</a:t>
              </a:r>
            </a:p>
            <a:p>
              <a:pPr marL="171018" marR="0" lvl="0" indent="-171018" algn="l" defTabSz="443348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М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оделировать</a:t>
              </a:r>
              <a:endPara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171018" marR="0" lvl="0" indent="-171018" algn="l" defTabSz="443348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Прогнозировать </a:t>
              </a:r>
            </a:p>
            <a:p>
              <a:pPr marL="171018" marR="0" lvl="0" indent="-171018" algn="l" defTabSz="443348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Формулировать выводы, интерпретировать  результаты</a:t>
              </a:r>
            </a:p>
            <a:p>
              <a:pPr marL="171018" marR="0" lvl="0" indent="-171018" algn="l" defTabSz="443348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Д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оказывать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защищать</a:t>
              </a:r>
              <a:r>
                <a:rPr kumimoji="0" lang="ru-RU" sz="2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свои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идеи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171018" marR="0" lvl="0" indent="-171018" algn="l" defTabSz="443348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l" defTabSz="62057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9" name="Picture 2" descr="Fotos de Borboleta infantil, Imagens de Borboleta infantil sem royalties |  Depositphotos">
            <a:extLst>
              <a:ext uri="{FF2B5EF4-FFF2-40B4-BE49-F238E27FC236}">
                <a16:creationId xmlns:a16="http://schemas.microsoft.com/office/drawing/2014/main" id="{8F409B3F-01E6-4B3D-9F3F-2FE017643E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9711" y="573892"/>
            <a:ext cx="1927037" cy="1282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F40C7D86-A4DB-43C7-A702-9DFCC7FDCBB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72" r="15824"/>
          <a:stretch/>
        </p:blipFill>
        <p:spPr bwMode="auto">
          <a:xfrm>
            <a:off x="10295145" y="2148934"/>
            <a:ext cx="1697929" cy="192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812D6D6-2523-4051-B153-FF6274C5C6FA}"/>
              </a:ext>
            </a:extLst>
          </p:cNvPr>
          <p:cNvSpPr/>
          <p:nvPr/>
        </p:nvSpPr>
        <p:spPr>
          <a:xfrm>
            <a:off x="549994" y="5126963"/>
            <a:ext cx="2630961" cy="1180578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Ч</a:t>
            </a:r>
            <a:r>
              <a:rPr kumimoji="0" lang="ru-RU" sz="18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существо</a:t>
            </a: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деятельное</a:t>
            </a:r>
          </a:p>
        </p:txBody>
      </p:sp>
      <p:pic>
        <p:nvPicPr>
          <p:cNvPr id="17" name="object 7">
            <a:extLst>
              <a:ext uri="{FF2B5EF4-FFF2-40B4-BE49-F238E27FC236}">
                <a16:creationId xmlns:a16="http://schemas.microsoft.com/office/drawing/2014/main" id="{CCC70DA4-C4D5-4C27-B546-1BFCB739CB6D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239125" y="4501529"/>
            <a:ext cx="2571364" cy="1911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8273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8000" y="2218267"/>
            <a:ext cx="6790267" cy="3625857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08000" y="277401"/>
            <a:ext cx="11295205" cy="1815313"/>
          </a:xfrm>
          <a:prstGeom prst="rect">
            <a:avLst/>
          </a:prstGeom>
        </p:spPr>
        <p:txBody>
          <a:bodyPr vert="horz" wrap="square" lIns="0" tIns="11311" rIns="0" bIns="0" rtlCol="0">
            <a:spAutoFit/>
          </a:bodyPr>
          <a:lstStyle/>
          <a:p>
            <a:pPr marL="11906" marR="4763">
              <a:lnSpc>
                <a:spcPct val="119100"/>
              </a:lnSpc>
              <a:spcBef>
                <a:spcPts val="89"/>
              </a:spcBef>
            </a:pPr>
            <a:r>
              <a:rPr sz="2800" b="1" dirty="0" err="1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Мышление</a:t>
            </a:r>
            <a:r>
              <a:rPr b="1" spc="-23" dirty="0">
                <a:latin typeface="Georgia"/>
                <a:cs typeface="Georgia"/>
              </a:rPr>
              <a:t> </a:t>
            </a:r>
            <a:r>
              <a:rPr lang="ru-RU" sz="2800" b="1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отражение связей и отношений между  объектами, </a:t>
            </a:r>
            <a:r>
              <a:rPr lang="ru-RU" sz="2800" b="1" dirty="0" err="1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Мыследеятельность</a:t>
            </a:r>
            <a:r>
              <a:rPr lang="ru-RU" sz="2800" b="1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 </a:t>
            </a:r>
            <a:r>
              <a:rPr sz="2800" b="1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- </a:t>
            </a:r>
            <a:r>
              <a:rPr sz="2800" b="1" dirty="0" err="1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процесс</a:t>
            </a:r>
            <a:r>
              <a:rPr sz="2800" b="1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 </a:t>
            </a:r>
            <a:r>
              <a:rPr sz="2800" b="1" dirty="0" err="1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решения</a:t>
            </a:r>
            <a:r>
              <a:rPr sz="2800" b="1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 </a:t>
            </a:r>
            <a:r>
              <a:rPr sz="2800" b="1" dirty="0" err="1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задачи</a:t>
            </a:r>
            <a:r>
              <a:rPr lang="ru-RU" sz="2800" b="1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 в ситуации дефицита знаний и алгоритмов</a:t>
            </a:r>
            <a:endParaRPr sz="2800" b="1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708354" y="3065756"/>
            <a:ext cx="9961825" cy="1318326"/>
          </a:xfrm>
          <a:prstGeom prst="rect">
            <a:avLst/>
          </a:prstGeom>
        </p:spPr>
        <p:txBody>
          <a:bodyPr vert="horz" wrap="square" lIns="0" tIns="13097" rIns="0" bIns="0" rtlCol="0">
            <a:spAutoFit/>
          </a:bodyPr>
          <a:lstStyle/>
          <a:p>
            <a:pPr marL="224433" indent="-213121">
              <a:spcBef>
                <a:spcPts val="103"/>
              </a:spcBef>
              <a:buFont typeface="Arial MT"/>
              <a:buChar char="•"/>
              <a:tabLst>
                <a:tab pos="224433" algn="l"/>
                <a:tab pos="225027" algn="l"/>
              </a:tabLst>
            </a:pPr>
            <a:r>
              <a:rPr sz="1969" spc="169" dirty="0">
                <a:latin typeface="Cambria"/>
                <a:cs typeface="Cambria"/>
              </a:rPr>
              <a:t>задача</a:t>
            </a:r>
            <a:r>
              <a:rPr sz="1969" spc="19" dirty="0">
                <a:latin typeface="Cambria"/>
                <a:cs typeface="Cambria"/>
              </a:rPr>
              <a:t> </a:t>
            </a:r>
            <a:r>
              <a:rPr sz="1313" spc="356" dirty="0">
                <a:latin typeface="Microsoft Sans Serif"/>
                <a:cs typeface="Microsoft Sans Serif"/>
              </a:rPr>
              <a:t>–</a:t>
            </a:r>
            <a:r>
              <a:rPr sz="1313" spc="28" dirty="0">
                <a:latin typeface="Microsoft Sans Serif"/>
                <a:cs typeface="Microsoft Sans Serif"/>
              </a:rPr>
              <a:t> </a:t>
            </a:r>
            <a:endParaRPr lang="ru-RU" sz="1313" spc="28" dirty="0">
              <a:latin typeface="Microsoft Sans Serif"/>
              <a:cs typeface="Microsoft Sans Serif"/>
            </a:endParaRPr>
          </a:p>
          <a:p>
            <a:pPr marL="224433" indent="-213121">
              <a:spcBef>
                <a:spcPts val="103"/>
              </a:spcBef>
              <a:buFont typeface="Arial MT"/>
              <a:buChar char="•"/>
              <a:tabLst>
                <a:tab pos="224433" algn="l"/>
                <a:tab pos="225027" algn="l"/>
              </a:tabLst>
            </a:pPr>
            <a:r>
              <a:rPr sz="1313" dirty="0" err="1">
                <a:latin typeface="Microsoft Sans Serif"/>
                <a:cs typeface="Microsoft Sans Serif"/>
              </a:rPr>
              <a:t>это</a:t>
            </a:r>
            <a:r>
              <a:rPr sz="1313" spc="19" dirty="0">
                <a:latin typeface="Microsoft Sans Serif"/>
                <a:cs typeface="Microsoft Sans Serif"/>
              </a:rPr>
              <a:t> </a:t>
            </a:r>
            <a:r>
              <a:rPr sz="1313" dirty="0">
                <a:latin typeface="Microsoft Sans Serif"/>
                <a:cs typeface="Microsoft Sans Serif"/>
              </a:rPr>
              <a:t>цель,</a:t>
            </a:r>
            <a:r>
              <a:rPr sz="1313" spc="52" dirty="0">
                <a:latin typeface="Microsoft Sans Serif"/>
                <a:cs typeface="Microsoft Sans Serif"/>
              </a:rPr>
              <a:t> </a:t>
            </a:r>
            <a:r>
              <a:rPr sz="1313" spc="5" dirty="0">
                <a:latin typeface="Microsoft Sans Serif"/>
                <a:cs typeface="Microsoft Sans Serif"/>
              </a:rPr>
              <a:t>поставленная</a:t>
            </a:r>
            <a:r>
              <a:rPr sz="1313" spc="47" dirty="0">
                <a:latin typeface="Microsoft Sans Serif"/>
                <a:cs typeface="Microsoft Sans Serif"/>
              </a:rPr>
              <a:t> </a:t>
            </a:r>
            <a:r>
              <a:rPr sz="1313" spc="-75" dirty="0">
                <a:latin typeface="Microsoft Sans Serif"/>
                <a:cs typeface="Microsoft Sans Serif"/>
              </a:rPr>
              <a:t>к</a:t>
            </a:r>
            <a:r>
              <a:rPr sz="1313" spc="33" dirty="0">
                <a:latin typeface="Microsoft Sans Serif"/>
                <a:cs typeface="Microsoft Sans Serif"/>
              </a:rPr>
              <a:t> </a:t>
            </a:r>
            <a:r>
              <a:rPr sz="1313" spc="-14" dirty="0">
                <a:latin typeface="Microsoft Sans Serif"/>
                <a:cs typeface="Microsoft Sans Serif"/>
              </a:rPr>
              <a:t>конкретных</a:t>
            </a:r>
            <a:r>
              <a:rPr sz="1313" spc="23" dirty="0">
                <a:latin typeface="Microsoft Sans Serif"/>
                <a:cs typeface="Microsoft Sans Serif"/>
              </a:rPr>
              <a:t> </a:t>
            </a:r>
            <a:r>
              <a:rPr sz="1313" spc="9" dirty="0">
                <a:latin typeface="Microsoft Sans Serif"/>
                <a:cs typeface="Microsoft Sans Serif"/>
              </a:rPr>
              <a:t>условиях</a:t>
            </a:r>
            <a:endParaRPr sz="1313" dirty="0">
              <a:latin typeface="Microsoft Sans Serif"/>
              <a:cs typeface="Microsoft Sans Serif"/>
            </a:endParaRPr>
          </a:p>
          <a:p>
            <a:pPr marL="224433" indent="-213121">
              <a:spcBef>
                <a:spcPts val="1106"/>
              </a:spcBef>
              <a:buFont typeface="Arial MT"/>
              <a:buChar char="•"/>
              <a:tabLst>
                <a:tab pos="224433" algn="l"/>
                <a:tab pos="225027" algn="l"/>
              </a:tabLst>
            </a:pPr>
            <a:r>
              <a:rPr sz="1969" spc="169" dirty="0" err="1">
                <a:latin typeface="Cambria"/>
              </a:rPr>
              <a:t>условия</a:t>
            </a:r>
            <a:r>
              <a:rPr sz="1969" spc="169" dirty="0">
                <a:latin typeface="Cambria"/>
              </a:rPr>
              <a:t> </a:t>
            </a:r>
            <a:r>
              <a:rPr sz="1313" spc="356" dirty="0">
                <a:latin typeface="Microsoft Sans Serif"/>
                <a:cs typeface="Microsoft Sans Serif"/>
              </a:rPr>
              <a:t>–</a:t>
            </a:r>
            <a:endParaRPr lang="ru-RU" sz="1313" spc="356" dirty="0">
              <a:latin typeface="Microsoft Sans Serif"/>
              <a:cs typeface="Microsoft Sans Serif"/>
            </a:endParaRPr>
          </a:p>
          <a:p>
            <a:pPr marL="224433" indent="-213121">
              <a:spcBef>
                <a:spcPts val="1106"/>
              </a:spcBef>
              <a:buFont typeface="Arial MT"/>
              <a:buChar char="•"/>
              <a:tabLst>
                <a:tab pos="224433" algn="l"/>
                <a:tab pos="225027" algn="l"/>
              </a:tabLst>
            </a:pPr>
            <a:r>
              <a:rPr sz="1313" spc="23" dirty="0">
                <a:latin typeface="Microsoft Sans Serif"/>
                <a:cs typeface="Microsoft Sans Serif"/>
              </a:rPr>
              <a:t> </a:t>
            </a:r>
            <a:r>
              <a:rPr sz="1313" dirty="0">
                <a:latin typeface="Microsoft Sans Serif"/>
                <a:cs typeface="Microsoft Sans Serif"/>
              </a:rPr>
              <a:t>совокупность</a:t>
            </a:r>
            <a:r>
              <a:rPr sz="1313" spc="66" dirty="0">
                <a:latin typeface="Microsoft Sans Serif"/>
                <a:cs typeface="Microsoft Sans Serif"/>
              </a:rPr>
              <a:t> </a:t>
            </a:r>
            <a:r>
              <a:rPr sz="1313" spc="5" dirty="0">
                <a:latin typeface="Microsoft Sans Serif"/>
                <a:cs typeface="Microsoft Sans Serif"/>
              </a:rPr>
              <a:t>средств,</a:t>
            </a:r>
            <a:r>
              <a:rPr sz="1313" spc="23" dirty="0">
                <a:latin typeface="Microsoft Sans Serif"/>
                <a:cs typeface="Microsoft Sans Serif"/>
              </a:rPr>
              <a:t> </a:t>
            </a:r>
            <a:r>
              <a:rPr sz="1313" spc="5" dirty="0">
                <a:latin typeface="Microsoft Sans Serif"/>
                <a:cs typeface="Microsoft Sans Serif"/>
              </a:rPr>
              <a:t>ограничений,</a:t>
            </a:r>
            <a:r>
              <a:rPr sz="1313" spc="61" dirty="0">
                <a:latin typeface="Microsoft Sans Serif"/>
                <a:cs typeface="Microsoft Sans Serif"/>
              </a:rPr>
              <a:t> </a:t>
            </a:r>
            <a:r>
              <a:rPr sz="1313" spc="-5" dirty="0">
                <a:latin typeface="Microsoft Sans Serif"/>
                <a:cs typeface="Microsoft Sans Serif"/>
              </a:rPr>
              <a:t>проблем</a:t>
            </a:r>
            <a:endParaRPr sz="1313" dirty="0">
              <a:latin typeface="Microsoft Sans Serif"/>
              <a:cs typeface="Microsoft Sans Serif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856779" y="6251086"/>
            <a:ext cx="8478441" cy="419113"/>
          </a:xfrm>
          <a:prstGeom prst="rect">
            <a:avLst/>
          </a:prstGeom>
        </p:spPr>
        <p:txBody>
          <a:bodyPr vert="horz" wrap="square" lIns="0" tIns="14883" rIns="0" bIns="0" rtlCol="0">
            <a:spAutoFit/>
          </a:bodyPr>
          <a:lstStyle/>
          <a:p>
            <a:pPr marL="11906">
              <a:spcBef>
                <a:spcPts val="117"/>
              </a:spcBef>
            </a:pPr>
            <a:r>
              <a:rPr sz="1313" i="1" spc="9" dirty="0">
                <a:latin typeface="Arial"/>
                <a:cs typeface="Arial"/>
              </a:rPr>
              <a:t>мышление</a:t>
            </a:r>
            <a:r>
              <a:rPr sz="1313" i="1" spc="28" dirty="0">
                <a:latin typeface="Arial"/>
                <a:cs typeface="Arial"/>
              </a:rPr>
              <a:t> </a:t>
            </a:r>
            <a:r>
              <a:rPr sz="1313" i="1" spc="14" dirty="0">
                <a:latin typeface="Arial"/>
                <a:cs typeface="Arial"/>
              </a:rPr>
              <a:t>нужно</a:t>
            </a:r>
            <a:r>
              <a:rPr sz="1313" i="1" spc="33" dirty="0">
                <a:latin typeface="Arial"/>
                <a:cs typeface="Arial"/>
              </a:rPr>
              <a:t> </a:t>
            </a:r>
            <a:r>
              <a:rPr sz="1313" i="1" spc="5" dirty="0">
                <a:latin typeface="Arial"/>
                <a:cs typeface="Arial"/>
              </a:rPr>
              <a:t>тогда,</a:t>
            </a:r>
            <a:r>
              <a:rPr sz="1313" i="1" spc="28" dirty="0">
                <a:latin typeface="Arial"/>
                <a:cs typeface="Arial"/>
              </a:rPr>
              <a:t> </a:t>
            </a:r>
            <a:r>
              <a:rPr sz="1313" i="1" spc="5" dirty="0">
                <a:latin typeface="Arial"/>
                <a:cs typeface="Arial"/>
              </a:rPr>
              <a:t>когда</a:t>
            </a:r>
            <a:r>
              <a:rPr sz="1313" i="1" spc="14" dirty="0">
                <a:latin typeface="Arial"/>
                <a:cs typeface="Arial"/>
              </a:rPr>
              <a:t> </a:t>
            </a:r>
            <a:r>
              <a:rPr sz="1313" i="1" spc="9" dirty="0">
                <a:latin typeface="Arial"/>
                <a:cs typeface="Arial"/>
              </a:rPr>
              <a:t>между </a:t>
            </a:r>
            <a:r>
              <a:rPr sz="1313" i="1" spc="5" dirty="0">
                <a:latin typeface="Arial"/>
                <a:cs typeface="Arial"/>
              </a:rPr>
              <a:t>целью</a:t>
            </a:r>
            <a:r>
              <a:rPr sz="1313" i="1" spc="33" dirty="0">
                <a:latin typeface="Arial"/>
                <a:cs typeface="Arial"/>
              </a:rPr>
              <a:t> </a:t>
            </a:r>
            <a:r>
              <a:rPr sz="1313" i="1" spc="14" dirty="0">
                <a:latin typeface="Arial"/>
                <a:cs typeface="Arial"/>
              </a:rPr>
              <a:t>и</a:t>
            </a:r>
            <a:r>
              <a:rPr sz="1313" i="1" spc="23" dirty="0">
                <a:latin typeface="Arial"/>
                <a:cs typeface="Arial"/>
              </a:rPr>
              <a:t> </a:t>
            </a:r>
            <a:r>
              <a:rPr sz="1313" i="1" spc="9" dirty="0">
                <a:latin typeface="Arial"/>
                <a:cs typeface="Arial"/>
              </a:rPr>
              <a:t>условиями</a:t>
            </a:r>
            <a:r>
              <a:rPr sz="1313" i="1" spc="23" dirty="0">
                <a:latin typeface="Arial"/>
                <a:cs typeface="Arial"/>
              </a:rPr>
              <a:t> </a:t>
            </a:r>
            <a:r>
              <a:rPr sz="1313" i="1" spc="9" dirty="0">
                <a:latin typeface="Arial"/>
                <a:cs typeface="Arial"/>
              </a:rPr>
              <a:t>есть</a:t>
            </a:r>
            <a:r>
              <a:rPr sz="1313" i="1" spc="5" dirty="0">
                <a:latin typeface="Arial"/>
                <a:cs typeface="Arial"/>
              </a:rPr>
              <a:t> конфликт,</a:t>
            </a:r>
            <a:r>
              <a:rPr sz="1313" i="1" spc="61" dirty="0">
                <a:latin typeface="Arial"/>
                <a:cs typeface="Arial"/>
              </a:rPr>
              <a:t> </a:t>
            </a:r>
            <a:r>
              <a:rPr sz="1313" i="1" spc="5" dirty="0">
                <a:latin typeface="Arial"/>
                <a:cs typeface="Arial"/>
              </a:rPr>
              <a:t>т.е.</a:t>
            </a:r>
            <a:r>
              <a:rPr sz="1313" i="1" spc="38" dirty="0">
                <a:latin typeface="Arial"/>
                <a:cs typeface="Arial"/>
              </a:rPr>
              <a:t> </a:t>
            </a:r>
            <a:r>
              <a:rPr sz="1313" i="1" spc="5" dirty="0">
                <a:latin typeface="Arial"/>
                <a:cs typeface="Arial"/>
              </a:rPr>
              <a:t>когда</a:t>
            </a:r>
            <a:r>
              <a:rPr sz="1313" i="1" spc="14" dirty="0">
                <a:latin typeface="Arial"/>
                <a:cs typeface="Arial"/>
              </a:rPr>
              <a:t> </a:t>
            </a:r>
            <a:r>
              <a:rPr sz="1313" i="1" dirty="0" err="1">
                <a:latin typeface="Arial"/>
                <a:cs typeface="Arial"/>
              </a:rPr>
              <a:t>цель</a:t>
            </a:r>
            <a:r>
              <a:rPr sz="1313" i="1" spc="33" dirty="0">
                <a:latin typeface="Arial"/>
                <a:cs typeface="Arial"/>
              </a:rPr>
              <a:t> </a:t>
            </a:r>
            <a:r>
              <a:rPr sz="1313" i="1" spc="9" dirty="0" err="1">
                <a:latin typeface="Arial"/>
                <a:cs typeface="Arial"/>
              </a:rPr>
              <a:t>недостижима</a:t>
            </a:r>
            <a:r>
              <a:rPr lang="ru-RU" sz="1313" i="1" spc="9" dirty="0">
                <a:latin typeface="Arial"/>
                <a:cs typeface="Arial"/>
              </a:rPr>
              <a:t> известными средствами</a:t>
            </a:r>
            <a:endParaRPr sz="1313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>
            <a:extLst>
              <a:ext uri="{FF2B5EF4-FFF2-40B4-BE49-F238E27FC236}">
                <a16:creationId xmlns:a16="http://schemas.microsoft.com/office/drawing/2014/main" id="{0DC5BF1D-EC8E-92E1-ED82-520ADB1FB7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5364" y="-243408"/>
            <a:ext cx="4010107" cy="7344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3"/>
          <p:cNvGrpSpPr/>
          <p:nvPr/>
        </p:nvGrpSpPr>
        <p:grpSpPr>
          <a:xfrm>
            <a:off x="1062856" y="2630387"/>
            <a:ext cx="2340744" cy="1439240"/>
            <a:chOff x="0" y="-76200"/>
            <a:chExt cx="15726299" cy="2729221"/>
          </a:xfrm>
        </p:grpSpPr>
        <p:sp>
          <p:nvSpPr>
            <p:cNvPr id="4" name="TextBox 4"/>
            <p:cNvSpPr txBox="1"/>
            <p:nvPr/>
          </p:nvSpPr>
          <p:spPr>
            <a:xfrm>
              <a:off x="0" y="-76200"/>
              <a:ext cx="15726299" cy="272922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 defTabSz="912179">
                <a:lnSpc>
                  <a:spcPts val="5871"/>
                </a:lnSpc>
                <a:defRPr/>
              </a:pPr>
              <a:r>
                <a:rPr lang="en-US" sz="3200" b="1" dirty="0" err="1">
                  <a:solidFill>
                    <a:prstClr val="black"/>
                  </a:solidFill>
                  <a:latin typeface="Garamond" panose="02020404030301010803" pitchFamily="18" charset="0"/>
                </a:rPr>
                <a:t>Учимся</a:t>
              </a:r>
              <a:r>
                <a:rPr lang="en-US" sz="3200" b="1" dirty="0">
                  <a:solidFill>
                    <a:prstClr val="black"/>
                  </a:solidFill>
                  <a:latin typeface="Garamond" panose="02020404030301010803" pitchFamily="18" charset="0"/>
                </a:rPr>
                <a:t> </a:t>
              </a:r>
              <a:r>
                <a:rPr lang="en-US" sz="3200" b="1" dirty="0" err="1">
                  <a:solidFill>
                    <a:prstClr val="black"/>
                  </a:solidFill>
                  <a:latin typeface="Garamond" panose="02020404030301010803" pitchFamily="18" charset="0"/>
                </a:rPr>
                <a:t>наблюдать</a:t>
              </a:r>
              <a:endParaRPr lang="en-US" sz="3200" b="1" dirty="0">
                <a:solidFill>
                  <a:prstClr val="black"/>
                </a:solidFill>
                <a:latin typeface="Garamond" panose="02020404030301010803" pitchFamily="18" charset="0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642970" y="1220119"/>
              <a:ext cx="9473441" cy="42836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683522">
                <a:lnSpc>
                  <a:spcPts val="1887"/>
                </a:lnSpc>
                <a:defRPr/>
              </a:pPr>
              <a:r>
                <a:rPr lang="en-US" sz="1275">
                  <a:solidFill>
                    <a:srgbClr val="000000"/>
                  </a:solidFill>
                  <a:latin typeface="Merriweather"/>
                </a:rPr>
                <a:t> </a:t>
              </a: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4444759" y="701878"/>
            <a:ext cx="6171303" cy="38570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683522">
              <a:lnSpc>
                <a:spcPts val="1654"/>
              </a:lnSpc>
              <a:defRPr/>
            </a:pPr>
            <a:endParaRPr sz="1425" dirty="0">
              <a:solidFill>
                <a:prstClr val="black"/>
              </a:solidFill>
              <a:latin typeface="Calibri"/>
            </a:endParaRPr>
          </a:p>
          <a:p>
            <a:pPr defTabSz="683522">
              <a:lnSpc>
                <a:spcPts val="1925"/>
              </a:lnSpc>
              <a:defRPr/>
            </a:pP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en-US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аблюдение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сплав</a:t>
            </a:r>
            <a:r>
              <a:rPr lang="en-US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внимания</a:t>
            </a:r>
            <a:r>
              <a:rPr lang="en-US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мышления</a:t>
            </a:r>
            <a:endParaRPr lang="en-US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83522">
              <a:lnSpc>
                <a:spcPts val="1925"/>
              </a:lnSpc>
              <a:defRPr/>
            </a:pPr>
            <a:endParaRPr lang="en-US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83522">
              <a:lnSpc>
                <a:spcPts val="1925"/>
              </a:lnSpc>
              <a:defRPr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аблюдение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аналитическая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процедура</a:t>
            </a:r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83522">
              <a:lnSpc>
                <a:spcPts val="1925"/>
              </a:lnSpc>
              <a:defRPr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аблюдение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способность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сосредоточиться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замечать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детали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</a:t>
            </a:r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83522">
              <a:lnSpc>
                <a:spcPts val="1925"/>
              </a:lnSpc>
              <a:defRPr/>
            </a:pPr>
            <a:endParaRPr lang="en-US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83522">
              <a:lnSpc>
                <a:spcPts val="1925"/>
              </a:lnSpc>
              <a:defRPr/>
            </a:pP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en-US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бъект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(Что?)</a:t>
            </a:r>
          </a:p>
          <a:p>
            <a:pPr defTabSz="683522">
              <a:lnSpc>
                <a:spcPts val="1925"/>
              </a:lnSpc>
              <a:defRPr/>
            </a:pP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en-US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редмет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(Что в объекте нас будет интересовать?)</a:t>
            </a:r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83522">
              <a:lnSpc>
                <a:spcPts val="1925"/>
              </a:lnSpc>
              <a:defRPr/>
            </a:pP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en-US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етод</a:t>
            </a:r>
            <a:r>
              <a:rPr lang="en-US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помощью чего? Как?) -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я,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границы</a:t>
            </a:r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83522">
              <a:lnSpc>
                <a:spcPts val="1925"/>
              </a:lnSpc>
              <a:defRPr/>
            </a:pP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пособ</a:t>
            </a:r>
            <a:r>
              <a:rPr lang="en-US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фиксации</a:t>
            </a:r>
            <a:r>
              <a:rPr lang="en-US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дневники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наблюдений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defTabSz="683522">
              <a:lnSpc>
                <a:spcPts val="1925"/>
              </a:lnSpc>
              <a:defRPr/>
            </a:pP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83522">
              <a:lnSpc>
                <a:spcPts val="1925"/>
              </a:lnSpc>
              <a:defRPr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Фенологические наблюдения </a:t>
            </a:r>
          </a:p>
          <a:p>
            <a:pPr defTabSz="683522">
              <a:lnSpc>
                <a:spcPts val="1925"/>
              </a:lnSpc>
              <a:defRPr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 за китами</a:t>
            </a:r>
          </a:p>
          <a:p>
            <a:pPr defTabSz="683522">
              <a:lnSpc>
                <a:spcPts val="1925"/>
              </a:lnSpc>
              <a:defRPr/>
            </a:pPr>
            <a:endParaRPr lang="en-US" sz="15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Fotos de Borboleta infantil, Imagens de Borboleta infantil sem royalties |  Depositphoto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0288" y="3974573"/>
            <a:ext cx="3876807" cy="2580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96309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>
            <a:extLst>
              <a:ext uri="{FF2B5EF4-FFF2-40B4-BE49-F238E27FC236}">
                <a16:creationId xmlns:a16="http://schemas.microsoft.com/office/drawing/2014/main" id="{E944E782-7EB9-2D6D-C23B-89AF3B748D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0122" y="-99392"/>
            <a:ext cx="4617712" cy="7056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Group 4"/>
          <p:cNvGrpSpPr/>
          <p:nvPr/>
        </p:nvGrpSpPr>
        <p:grpSpPr>
          <a:xfrm>
            <a:off x="-287867" y="2241554"/>
            <a:ext cx="3895858" cy="2363919"/>
            <a:chOff x="-1237425" y="2211358"/>
            <a:chExt cx="11307255" cy="4482695"/>
          </a:xfrm>
        </p:grpSpPr>
        <p:sp>
          <p:nvSpPr>
            <p:cNvPr id="5" name="TextBox 5"/>
            <p:cNvSpPr txBox="1"/>
            <p:nvPr/>
          </p:nvSpPr>
          <p:spPr>
            <a:xfrm>
              <a:off x="-1237425" y="2824545"/>
              <a:ext cx="11307255" cy="38695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912179">
                <a:lnSpc>
                  <a:spcPts val="5871"/>
                </a:lnSpc>
                <a:defRPr/>
              </a:pPr>
              <a:r>
                <a:rPr lang="ru-RU" sz="3200" b="1" dirty="0">
                  <a:solidFill>
                    <a:prstClr val="black"/>
                  </a:solidFill>
                  <a:latin typeface="Garamond" panose="02020404030301010803" pitchFamily="18" charset="0"/>
                </a:rPr>
                <a:t>У</a:t>
              </a:r>
              <a:r>
                <a:rPr lang="en-US" sz="3200" b="1" dirty="0" err="1">
                  <a:solidFill>
                    <a:prstClr val="black"/>
                  </a:solidFill>
                  <a:latin typeface="Garamond" panose="02020404030301010803" pitchFamily="18" charset="0"/>
                </a:rPr>
                <a:t>чимся</a:t>
              </a:r>
              <a:r>
                <a:rPr lang="en-US" sz="3200" b="1" dirty="0">
                  <a:solidFill>
                    <a:prstClr val="black"/>
                  </a:solidFill>
                  <a:latin typeface="Garamond" panose="02020404030301010803" pitchFamily="18" charset="0"/>
                </a:rPr>
                <a:t> </a:t>
              </a:r>
              <a:r>
                <a:rPr lang="ru-RU" sz="3200" b="1" dirty="0">
                  <a:solidFill>
                    <a:prstClr val="black"/>
                  </a:solidFill>
                  <a:latin typeface="Garamond" panose="02020404030301010803" pitchFamily="18" charset="0"/>
                </a:rPr>
                <a:t>экспериментировать</a:t>
              </a:r>
              <a:endParaRPr lang="en-US" sz="3200" b="1" dirty="0">
                <a:solidFill>
                  <a:prstClr val="black"/>
                </a:solidFill>
                <a:latin typeface="Garamond" panose="02020404030301010803" pitchFamily="18" charset="0"/>
              </a:endParaRPr>
            </a:p>
            <a:p>
              <a:pPr algn="ctr" defTabSz="683522">
                <a:lnSpc>
                  <a:spcPts val="4403"/>
                </a:lnSpc>
                <a:defRPr/>
              </a:pPr>
              <a:endParaRPr lang="en-US" sz="3075" dirty="0">
                <a:solidFill>
                  <a:srgbClr val="000000"/>
                </a:solidFill>
                <a:latin typeface="Lemon Tuesday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1455990" y="2211358"/>
              <a:ext cx="8395285" cy="42836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683522">
                <a:lnSpc>
                  <a:spcPts val="1887"/>
                </a:lnSpc>
                <a:defRPr/>
              </a:pPr>
              <a:r>
                <a:rPr lang="en-US" sz="1275">
                  <a:solidFill>
                    <a:srgbClr val="000000"/>
                  </a:solidFill>
                  <a:latin typeface="Merriweather"/>
                </a:rPr>
                <a:t> </a:t>
              </a:r>
              <a:endParaRPr lang="en-US" sz="1275" dirty="0">
                <a:solidFill>
                  <a:srgbClr val="000000"/>
                </a:solidFill>
                <a:latin typeface="Merriweather"/>
              </a:endParaRP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4301066" y="245339"/>
            <a:ext cx="3928533" cy="34881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683522">
              <a:lnSpc>
                <a:spcPts val="2519"/>
              </a:lnSpc>
              <a:spcBef>
                <a:spcPct val="0"/>
              </a:spcBef>
              <a:defRPr/>
            </a:pPr>
            <a:endParaRPr sz="1425" dirty="0">
              <a:solidFill>
                <a:prstClr val="black"/>
              </a:solidFill>
              <a:latin typeface="Calibri"/>
            </a:endParaRPr>
          </a:p>
          <a:p>
            <a:pPr defTabSz="683522">
              <a:lnSpc>
                <a:spcPts val="1925"/>
              </a:lnSpc>
              <a:defRPr/>
            </a:pPr>
            <a:r>
              <a:rPr lang="en-US" sz="1425" spc="179" dirty="0">
                <a:solidFill>
                  <a:srgbClr val="000000"/>
                </a:solidFill>
                <a:latin typeface="Open Sans Bold"/>
              </a:rPr>
              <a:t>    </a:t>
            </a:r>
          </a:p>
          <a:p>
            <a:pPr defTabSz="683522">
              <a:lnSpc>
                <a:spcPts val="1925"/>
              </a:lnSpc>
              <a:defRPr/>
            </a:pPr>
            <a:r>
              <a:rPr lang="ru-RU" b="1" dirty="0"/>
              <a:t>В</a:t>
            </a:r>
            <a:r>
              <a:rPr lang="en-US" b="1" dirty="0"/>
              <a:t> </a:t>
            </a:r>
            <a:r>
              <a:rPr lang="en-US" b="1" dirty="0" err="1"/>
              <a:t>основе</a:t>
            </a:r>
            <a:r>
              <a:rPr lang="en-US" b="1" dirty="0"/>
              <a:t> </a:t>
            </a:r>
            <a:r>
              <a:rPr lang="ru-RU" b="1" dirty="0"/>
              <a:t>экспериментирования:</a:t>
            </a:r>
          </a:p>
          <a:p>
            <a:pPr defTabSz="683522">
              <a:lnSpc>
                <a:spcPts val="1925"/>
              </a:lnSpc>
              <a:defRPr/>
            </a:pPr>
            <a:endParaRPr lang="ru-RU" b="1" dirty="0"/>
          </a:p>
          <a:p>
            <a:pPr defTabSz="683522">
              <a:lnSpc>
                <a:spcPts val="1925"/>
              </a:lnSpc>
              <a:defRPr/>
            </a:pPr>
            <a:r>
              <a:rPr lang="ru-RU" b="1" dirty="0"/>
              <a:t>Создание условий для контроля переменных (Зависимые и независимые переменные) </a:t>
            </a:r>
          </a:p>
          <a:p>
            <a:pPr defTabSz="683522">
              <a:lnSpc>
                <a:spcPts val="1925"/>
              </a:lnSpc>
              <a:defRPr/>
            </a:pPr>
            <a:endParaRPr lang="ru-RU" b="1" dirty="0"/>
          </a:p>
          <a:p>
            <a:pPr defTabSz="683522">
              <a:lnSpc>
                <a:spcPts val="1925"/>
              </a:lnSpc>
              <a:defRPr/>
            </a:pPr>
            <a:endParaRPr lang="ru-RU" dirty="0"/>
          </a:p>
          <a:p>
            <a:pPr marL="285750" indent="-285750" defTabSz="683522">
              <a:lnSpc>
                <a:spcPts val="1925"/>
              </a:lnSpc>
              <a:buFont typeface="Arial" panose="020B0604020202020204" pitchFamily="34" charset="0"/>
              <a:buChar char="•"/>
              <a:defRPr/>
            </a:pPr>
            <a:r>
              <a:rPr lang="ru-RU" dirty="0"/>
              <a:t>Обоснование гипотезы</a:t>
            </a:r>
          </a:p>
          <a:p>
            <a:pPr defTabSz="683522">
              <a:lnSpc>
                <a:spcPts val="1925"/>
              </a:lnSpc>
              <a:defRPr/>
            </a:pPr>
            <a:r>
              <a:rPr lang="ru-RU" dirty="0"/>
              <a:t>• Повторяемость и воспроизводимость</a:t>
            </a:r>
          </a:p>
          <a:p>
            <a:pPr defTabSz="683522">
              <a:lnSpc>
                <a:spcPts val="1925"/>
              </a:lnSpc>
              <a:defRPr/>
            </a:pPr>
            <a:r>
              <a:rPr lang="ru-RU" dirty="0"/>
              <a:t>• Объективность и точность измерений</a:t>
            </a:r>
          </a:p>
          <a:p>
            <a:pPr defTabSz="683522">
              <a:lnSpc>
                <a:spcPts val="1925"/>
              </a:lnSpc>
              <a:defRPr/>
            </a:pPr>
            <a:r>
              <a:rPr lang="ru-RU" dirty="0"/>
              <a:t>• Документирование всех этапов</a:t>
            </a:r>
          </a:p>
          <a:p>
            <a:pPr defTabSz="683522">
              <a:lnSpc>
                <a:spcPts val="1925"/>
              </a:lnSpc>
              <a:defRPr/>
            </a:pPr>
            <a:endParaRPr lang="ru-RU" dirty="0"/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3B3CC94D-44EF-4ABB-98F4-061A43D327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58" t="6078" r="11849" b="11952"/>
          <a:stretch/>
        </p:blipFill>
        <p:spPr bwMode="auto">
          <a:xfrm>
            <a:off x="7238884" y="3948476"/>
            <a:ext cx="4953116" cy="2909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F994A10-F7C9-4C8C-A95C-BECC1872788F}"/>
              </a:ext>
            </a:extLst>
          </p:cNvPr>
          <p:cNvSpPr/>
          <p:nvPr/>
        </p:nvSpPr>
        <p:spPr>
          <a:xfrm>
            <a:off x="8513568" y="746317"/>
            <a:ext cx="3762228" cy="3202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3522">
              <a:lnSpc>
                <a:spcPts val="1925"/>
              </a:lnSpc>
              <a:defRPr/>
            </a:pPr>
            <a:r>
              <a:rPr lang="ru-RU" b="1" dirty="0"/>
              <a:t>Методы:</a:t>
            </a:r>
          </a:p>
          <a:p>
            <a:pPr lvl="0" defTabSz="683522">
              <a:lnSpc>
                <a:spcPts val="2519"/>
              </a:lnSpc>
              <a:spcBef>
                <a:spcPct val="0"/>
              </a:spcBef>
              <a:defRPr/>
            </a:pPr>
            <a:r>
              <a:rPr lang="ru-RU" dirty="0">
                <a:solidFill>
                  <a:prstClr val="black"/>
                </a:solidFill>
              </a:rPr>
              <a:t>Наблюдение и описание явлений Сбор данных,</a:t>
            </a:r>
          </a:p>
          <a:p>
            <a:pPr lvl="0" defTabSz="683522">
              <a:lnSpc>
                <a:spcPts val="2519"/>
              </a:lnSpc>
              <a:spcBef>
                <a:spcPct val="0"/>
              </a:spcBef>
              <a:defRPr/>
            </a:pPr>
            <a:r>
              <a:rPr lang="ru-RU" dirty="0">
                <a:solidFill>
                  <a:prstClr val="black"/>
                </a:solidFill>
              </a:rPr>
              <a:t>Измерение,</a:t>
            </a:r>
          </a:p>
          <a:p>
            <a:pPr lvl="0" defTabSz="683522">
              <a:lnSpc>
                <a:spcPts val="2519"/>
              </a:lnSpc>
              <a:spcBef>
                <a:spcPct val="0"/>
              </a:spcBef>
              <a:defRPr/>
            </a:pPr>
            <a:r>
              <a:rPr lang="ru-RU" dirty="0">
                <a:solidFill>
                  <a:prstClr val="black"/>
                </a:solidFill>
              </a:rPr>
              <a:t>Группировка (контрольные и экспериментальные группы)</a:t>
            </a:r>
          </a:p>
          <a:p>
            <a:pPr lvl="0" defTabSz="683522">
              <a:lnSpc>
                <a:spcPts val="2519"/>
              </a:lnSpc>
              <a:spcBef>
                <a:spcPct val="0"/>
              </a:spcBef>
              <a:defRPr/>
            </a:pPr>
            <a:r>
              <a:rPr lang="ru-RU" dirty="0">
                <a:solidFill>
                  <a:prstClr val="black"/>
                </a:solidFill>
              </a:rPr>
              <a:t>Анализ и интерпретация результатов </a:t>
            </a:r>
          </a:p>
          <a:p>
            <a:pPr lvl="0" defTabSz="683522">
              <a:lnSpc>
                <a:spcPts val="2519"/>
              </a:lnSpc>
              <a:spcBef>
                <a:spcPct val="0"/>
              </a:spcBef>
              <a:defRPr/>
            </a:pPr>
            <a:r>
              <a:rPr lang="ru-RU" dirty="0">
                <a:solidFill>
                  <a:prstClr val="black"/>
                </a:solidFill>
              </a:rPr>
              <a:t>Визуализация данных (графики, таблицы)</a:t>
            </a:r>
          </a:p>
        </p:txBody>
      </p:sp>
    </p:spTree>
    <p:extLst>
      <p:ext uri="{BB962C8B-B14F-4D97-AF65-F5344CB8AC3E}">
        <p14:creationId xmlns:p14="http://schemas.microsoft.com/office/powerpoint/2010/main" val="34926136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3">
            <a:extLst>
              <a:ext uri="{FF2B5EF4-FFF2-40B4-BE49-F238E27FC236}">
                <a16:creationId xmlns:a16="http://schemas.microsoft.com/office/drawing/2014/main" id="{DE1ED377-3407-2A19-B5C9-7850F0EBC3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786" y="-39157"/>
            <a:ext cx="12488449" cy="1767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3"/>
          <p:cNvGrpSpPr/>
          <p:nvPr/>
        </p:nvGrpSpPr>
        <p:grpSpPr>
          <a:xfrm>
            <a:off x="1370210" y="505203"/>
            <a:ext cx="8971435" cy="1567423"/>
            <a:chOff x="-56161" y="-694433"/>
            <a:chExt cx="12759374" cy="3395095"/>
          </a:xfrm>
        </p:grpSpPr>
        <p:sp>
          <p:nvSpPr>
            <p:cNvPr id="4" name="TextBox 4"/>
            <p:cNvSpPr txBox="1"/>
            <p:nvPr/>
          </p:nvSpPr>
          <p:spPr>
            <a:xfrm>
              <a:off x="-56161" y="-694433"/>
              <a:ext cx="12759374" cy="27810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R="0" lvl="0" indent="0" algn="ctr" defTabSz="912179" fontAlgn="auto">
                <a:lnSpc>
                  <a:spcPts val="587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 err="1">
                  <a:solidFill>
                    <a:prstClr val="black"/>
                  </a:solidFill>
                  <a:latin typeface="Garamond" panose="02020404030301010803" pitchFamily="18" charset="0"/>
                </a:rPr>
                <a:t>Учимся</a:t>
              </a:r>
              <a:r>
                <a:rPr lang="en-US" sz="3200" b="1" dirty="0">
                  <a:solidFill>
                    <a:prstClr val="black"/>
                  </a:solidFill>
                  <a:latin typeface="Garamond" panose="02020404030301010803" pitchFamily="18" charset="0"/>
                </a:rPr>
                <a:t> </a:t>
              </a:r>
              <a:r>
                <a:rPr lang="en-US" sz="3200" b="1" dirty="0" err="1">
                  <a:solidFill>
                    <a:prstClr val="black"/>
                  </a:solidFill>
                  <a:latin typeface="Garamond" panose="02020404030301010803" pitchFamily="18" charset="0"/>
                </a:rPr>
                <a:t>моделировать</a:t>
              </a:r>
              <a:r>
                <a:rPr lang="en-US" sz="3200" b="1" dirty="0">
                  <a:solidFill>
                    <a:prstClr val="black"/>
                  </a:solidFill>
                  <a:latin typeface="Garamond" panose="02020404030301010803" pitchFamily="18" charset="0"/>
                </a:rPr>
                <a:t> </a:t>
              </a:r>
            </a:p>
            <a:p>
              <a:pPr marL="0" marR="0" lvl="0" indent="0" algn="ctr" defTabSz="683998" rtl="0" eaLnBrk="1" fontAlgn="auto" latinLnBrk="0" hangingPunct="1">
                <a:lnSpc>
                  <a:spcPts val="440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07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emon Tuesday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642966" y="2211363"/>
              <a:ext cx="9473439" cy="48929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683998" rtl="0" eaLnBrk="1" fontAlgn="auto" latinLnBrk="0" hangingPunct="1">
                <a:lnSpc>
                  <a:spcPts val="1887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7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rriweather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857356" y="1556885"/>
            <a:ext cx="8810695" cy="22159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683998" rtl="0" eaLnBrk="1" fontAlgn="auto" latinLnBrk="0" hangingPunct="1">
              <a:lnSpc>
                <a:spcPts val="145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2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26059" marR="0" lvl="1" indent="-113030" algn="l" defTabSz="683998" rtl="0" eaLnBrk="1" fontAlgn="auto" latinLnBrk="0" hangingPunct="1">
              <a:lnSpc>
                <a:spcPts val="155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125" b="0" i="0" u="none" strike="noStrike" kern="1200" cap="none" spc="15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ПРЕОБРАЗОВАНИЕ РЕАЛЬНОЙ СИТУАЦИИ ДЛЯ ОБНАРУЖЕНИЯ ВСЕОБЩЕГО ОТНОШЕНИЯ (СВЯЗЬ, СВОЙСТВА) – УГОЛ</a:t>
            </a:r>
            <a:r>
              <a:rPr kumimoji="0" lang="ru-RU" sz="1125" b="0" i="0" u="none" strike="noStrike" kern="1200" cap="none" spc="15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 </a:t>
            </a:r>
            <a:r>
              <a:rPr kumimoji="0" lang="en-US" sz="1125" b="0" i="0" u="none" strike="noStrike" kern="1200" cap="none" spc="15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НАКЛОНА ИЛИ ПЛОЩАДЬ ИЛИ…)</a:t>
            </a:r>
          </a:p>
          <a:p>
            <a:pPr marL="226059" marR="0" lvl="1" indent="-113030" algn="l" defTabSz="683998" rtl="0" eaLnBrk="1" fontAlgn="auto" latinLnBrk="0" hangingPunct="1">
              <a:lnSpc>
                <a:spcPts val="155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125" b="0" i="0" u="none" strike="noStrike" kern="1200" cap="none" spc="15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МОДЕЛИРОВАНИЕ ВЫДЕЛЕННОГО ОТНОШЕНИЯ В ПРЕДМЕТНОЙ, ГРАФИЧЕСКОЙ ИЛИ ЗНАКОВОЙ ФОРМЕ</a:t>
            </a:r>
          </a:p>
          <a:p>
            <a:pPr marL="226059" marR="0" lvl="1" indent="-113030" algn="l" defTabSz="683998" rtl="0" eaLnBrk="1" fontAlgn="auto" latinLnBrk="0" hangingPunct="1">
              <a:lnSpc>
                <a:spcPts val="155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125" b="0" i="0" u="none" strike="noStrike" kern="1200" cap="none" spc="15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ПРЕОБРАЗОВАНИЕ МОДЕЛИ (ОТНОШЕНИЯ) ДЛЯ ЕГО ИЗУЧЕНИЯ В ЧИСТОМ ВИДЕ</a:t>
            </a:r>
          </a:p>
          <a:p>
            <a:pPr marL="226059" marR="0" lvl="1" indent="-113030" algn="l" defTabSz="683998" rtl="0" eaLnBrk="1" fontAlgn="auto" latinLnBrk="0" hangingPunct="1">
              <a:lnSpc>
                <a:spcPts val="155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125" b="0" i="0" u="none" strike="noStrike" kern="1200" cap="none" spc="15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ВЫДЕЛЕНИЕ И ПОСТРОЕНИЕ СЕРИИ ЧАСТНЫХ ЗАДАЧ, РЕШАЕМЫХ НАЙДЕННЫМ СПОСОБОМ (ОТНОШЕНИЕМ)</a:t>
            </a:r>
          </a:p>
          <a:p>
            <a:pPr marL="226059" marR="0" lvl="1" indent="-113030" algn="l" defTabSz="683998" rtl="0" eaLnBrk="1" fontAlgn="auto" latinLnBrk="0" hangingPunct="1">
              <a:lnSpc>
                <a:spcPts val="155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125" b="0" i="0" u="none" strike="noStrike" kern="1200" cap="none" spc="15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КОНТРОЛЬ ДЕЙСТВИЙ </a:t>
            </a:r>
          </a:p>
          <a:p>
            <a:pPr marL="226059" marR="0" lvl="1" indent="-113030" algn="l" defTabSz="683998" rtl="0" eaLnBrk="1" fontAlgn="auto" latinLnBrk="0" hangingPunct="1">
              <a:lnSpc>
                <a:spcPts val="155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125" b="0" i="0" u="none" strike="noStrike" kern="1200" cap="none" spc="15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ОЦЕНКА УСВОЕНИЯ НАЙДЕННОГО ОБЩЕГО СПОСОБА</a:t>
            </a:r>
          </a:p>
          <a:p>
            <a:pPr marL="0" marR="0" lvl="0" indent="0" algn="l" defTabSz="683998" rtl="0" eaLnBrk="1" fontAlgn="auto" latinLnBrk="0" hangingPunct="1">
              <a:lnSpc>
                <a:spcPts val="145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25" b="0" i="0" u="none" strike="noStrike" kern="1200" cap="none" spc="15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 Bold"/>
              <a:ea typeface="+mn-ea"/>
              <a:cs typeface="+mn-cs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 l="9271" r="9271"/>
          <a:stretch>
            <a:fillRect/>
          </a:stretch>
        </p:blipFill>
        <p:spPr>
          <a:xfrm>
            <a:off x="1700772" y="3963966"/>
            <a:ext cx="1760661" cy="1266611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/>
          <a:srcRect l="6480" r="6480"/>
          <a:stretch>
            <a:fillRect/>
          </a:stretch>
        </p:blipFill>
        <p:spPr>
          <a:xfrm>
            <a:off x="3624625" y="4008433"/>
            <a:ext cx="1839524" cy="1177781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608944" y="3703993"/>
            <a:ext cx="1907601" cy="1037897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6009808" y="4597302"/>
            <a:ext cx="1738471" cy="1259831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8001133" y="4008274"/>
            <a:ext cx="2340512" cy="1269560"/>
          </a:xfrm>
          <a:prstGeom prst="rect">
            <a:avLst/>
          </a:prstGeom>
        </p:spPr>
      </p:pic>
      <p:grpSp>
        <p:nvGrpSpPr>
          <p:cNvPr id="15" name="Group 15"/>
          <p:cNvGrpSpPr/>
          <p:nvPr/>
        </p:nvGrpSpPr>
        <p:grpSpPr>
          <a:xfrm>
            <a:off x="3083465" y="5312343"/>
            <a:ext cx="1082491" cy="503759"/>
            <a:chOff x="0" y="0"/>
            <a:chExt cx="818701" cy="508000"/>
          </a:xfrm>
        </p:grpSpPr>
        <p:sp>
          <p:nvSpPr>
            <p:cNvPr id="16" name="Freeform 16"/>
            <p:cNvSpPr/>
            <p:nvPr/>
          </p:nvSpPr>
          <p:spPr>
            <a:xfrm>
              <a:off x="0" y="215900"/>
              <a:ext cx="522791" cy="76200"/>
            </a:xfrm>
            <a:custGeom>
              <a:avLst/>
              <a:gdLst/>
              <a:ahLst/>
              <a:cxnLst/>
              <a:rect l="l" t="t" r="r" b="b"/>
              <a:pathLst>
                <a:path w="522791" h="76200">
                  <a:moveTo>
                    <a:pt x="0" y="0"/>
                  </a:moveTo>
                  <a:lnTo>
                    <a:pt x="522791" y="0"/>
                  </a:lnTo>
                  <a:lnTo>
                    <a:pt x="522791" y="76200"/>
                  </a:lnTo>
                  <a:lnTo>
                    <a:pt x="0" y="76200"/>
                  </a:lnTo>
                  <a:close/>
                </a:path>
              </a:pathLst>
            </a:custGeom>
            <a:solidFill>
              <a:srgbClr val="1EAE98"/>
            </a:solidFill>
          </p:spPr>
          <p:txBody>
            <a:bodyPr/>
            <a:lstStyle/>
            <a:p>
              <a:pPr marL="0" marR="0" lvl="0" indent="0" algn="l" defTabSz="6839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2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 17"/>
            <p:cNvSpPr/>
            <p:nvPr/>
          </p:nvSpPr>
          <p:spPr>
            <a:xfrm>
              <a:off x="444051" y="1270"/>
              <a:ext cx="374650" cy="505460"/>
            </a:xfrm>
            <a:custGeom>
              <a:avLst/>
              <a:gdLst/>
              <a:ahLst/>
              <a:cxnLst/>
              <a:rect l="l" t="t" r="r" b="b"/>
              <a:pathLst>
                <a:path w="374650" h="505460">
                  <a:moveTo>
                    <a:pt x="0" y="505460"/>
                  </a:moveTo>
                  <a:lnTo>
                    <a:pt x="0" y="0"/>
                  </a:lnTo>
                  <a:lnTo>
                    <a:pt x="374650" y="252730"/>
                  </a:lnTo>
                  <a:close/>
                </a:path>
              </a:pathLst>
            </a:custGeom>
            <a:solidFill>
              <a:srgbClr val="1EAE98"/>
            </a:solidFill>
          </p:spPr>
          <p:txBody>
            <a:bodyPr/>
            <a:lstStyle/>
            <a:p>
              <a:pPr marL="0" marR="0" lvl="0" indent="0" algn="l" defTabSz="6839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2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33066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048" y="-698409"/>
            <a:ext cx="3478266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18894" y="2592087"/>
            <a:ext cx="2814669" cy="14284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912179">
              <a:lnSpc>
                <a:spcPts val="5871"/>
              </a:lnSpc>
              <a:defRPr/>
            </a:pPr>
            <a:r>
              <a:rPr lang="ru-RU" sz="3200" b="1" dirty="0">
                <a:solidFill>
                  <a:prstClr val="black"/>
                </a:solidFill>
                <a:latin typeface="Garamond" panose="02020404030301010803" pitchFamily="18" charset="0"/>
              </a:rPr>
              <a:t>Проектные действия 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3845937" y="297759"/>
            <a:ext cx="7183619" cy="6127667"/>
            <a:chOff x="4152640" y="911526"/>
            <a:chExt cx="2287892" cy="3977190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4152640" y="911526"/>
              <a:ext cx="2287892" cy="3977190"/>
            </a:xfrm>
            <a:prstGeom prst="roundRect">
              <a:avLst>
                <a:gd name="adj" fmla="val 10000"/>
              </a:avLst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sp>
        <p:sp>
          <p:nvSpPr>
            <p:cNvPr id="12" name="Скругленный прямоугольник 4"/>
            <p:cNvSpPr/>
            <p:nvPr/>
          </p:nvSpPr>
          <p:spPr>
            <a:xfrm>
              <a:off x="4219650" y="978536"/>
              <a:ext cx="2153872" cy="384317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35560" tIns="23707" rIns="35560" bIns="23707" numCol="1" spcCol="1270" anchor="ctr" anchorCtr="0">
              <a:noAutofit/>
            </a:bodyPr>
            <a:lstStyle/>
            <a:p>
              <a:pPr marL="171018" marR="0" lvl="0" indent="-171018" algn="l" defTabSz="443348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Ставить цели</a:t>
              </a:r>
            </a:p>
            <a:p>
              <a:pPr marL="171018" marR="0" lvl="0" indent="-171018" algn="l" defTabSz="443348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Планировать</a:t>
              </a:r>
            </a:p>
            <a:p>
              <a:pPr marL="171018" marR="0" lvl="0" indent="-171018" algn="l" defTabSz="443348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Подбирать ресурсы</a:t>
              </a:r>
            </a:p>
            <a:p>
              <a:pPr marL="171018" marR="0" lvl="0" indent="-171018" algn="l" defTabSz="443348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Контролировать </a:t>
              </a:r>
            </a:p>
            <a:p>
              <a:pPr marL="171018" marR="0" lvl="0" indent="-171018" algn="l" defTabSz="443348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Презентовать результат</a:t>
              </a:r>
            </a:p>
            <a:p>
              <a:pPr marL="171018" marR="0" lvl="0" indent="-171018" algn="l" defTabSz="443348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l" defTabSz="62057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3074" name="Picture 2" descr="Проекты и исследования у дошкольников: что это и зачем это нужно?, ГБОУ  Школа № 1212, Москва">
            <a:extLst>
              <a:ext uri="{FF2B5EF4-FFF2-40B4-BE49-F238E27FC236}">
                <a16:creationId xmlns:a16="http://schemas.microsoft.com/office/drawing/2014/main" id="{EA7C1345-5E7F-4FE1-BA66-780821FD15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0" y="-67472"/>
            <a:ext cx="5143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3B5E5C2-DA64-4902-ADDA-82D662A33BD9}"/>
              </a:ext>
            </a:extLst>
          </p:cNvPr>
          <p:cNvSpPr/>
          <p:nvPr/>
        </p:nvSpPr>
        <p:spPr>
          <a:xfrm>
            <a:off x="225949" y="4910832"/>
            <a:ext cx="2630961" cy="118057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Ч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существо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деятельное</a:t>
            </a:r>
          </a:p>
        </p:txBody>
      </p:sp>
    </p:spTree>
    <p:extLst>
      <p:ext uri="{BB962C8B-B14F-4D97-AF65-F5344CB8AC3E}">
        <p14:creationId xmlns:p14="http://schemas.microsoft.com/office/powerpoint/2010/main" val="16547840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>
            <a:extLst>
              <a:ext uri="{FF2B5EF4-FFF2-40B4-BE49-F238E27FC236}">
                <a16:creationId xmlns:a16="http://schemas.microsoft.com/office/drawing/2014/main" id="{FE447D87-1316-A6A6-51E2-75843F227D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0312" y="-171400"/>
            <a:ext cx="4225459" cy="7311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06340" y="3154773"/>
            <a:ext cx="6209414" cy="3394472"/>
          </a:xfrm>
        </p:spPr>
        <p:txBody>
          <a:bodyPr>
            <a:normAutofit/>
          </a:bodyPr>
          <a:lstStyle/>
          <a:p>
            <a:endParaRPr lang="ru-RU" sz="2100" dirty="0">
              <a:solidFill>
                <a:schemeClr val="accent4">
                  <a:lumMod val="75000"/>
                </a:schemeClr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r>
              <a:rPr lang="ru-RU" sz="1875" b="1" dirty="0">
                <a:solidFill>
                  <a:srgbClr val="1A444A"/>
                </a:solidFill>
                <a:cs typeface="Times New Roman"/>
              </a:rPr>
              <a:t>Учить читать и создавать схемы </a:t>
            </a:r>
            <a:r>
              <a:rPr lang="ru-RU" sz="1500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(переводить реальные процессы на язык знаков и символов)</a:t>
            </a:r>
          </a:p>
          <a:p>
            <a:r>
              <a:rPr lang="ru-RU" sz="1875" b="1" dirty="0">
                <a:solidFill>
                  <a:srgbClr val="1A444A"/>
                </a:solidFill>
                <a:cs typeface="Times New Roman"/>
              </a:rPr>
              <a:t>Учить работать с моделями </a:t>
            </a:r>
            <a:r>
              <a:rPr lang="ru-RU" sz="1500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(изучать реальные процессы с помощью моделей)</a:t>
            </a:r>
          </a:p>
          <a:p>
            <a:r>
              <a:rPr lang="ru-RU" sz="1875" b="1" dirty="0">
                <a:solidFill>
                  <a:srgbClr val="1A444A"/>
                </a:solidFill>
                <a:cs typeface="Times New Roman"/>
              </a:rPr>
              <a:t>Учить создавать конструкции </a:t>
            </a:r>
            <a:r>
              <a:rPr lang="ru-RU" sz="1500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(предметы, обладающие полезными свойствами)</a:t>
            </a:r>
          </a:p>
          <a:p>
            <a:r>
              <a:rPr lang="ru-RU" sz="1875" b="1" dirty="0">
                <a:solidFill>
                  <a:srgbClr val="1A444A"/>
                </a:solidFill>
                <a:cs typeface="Times New Roman"/>
              </a:rPr>
              <a:t>Учить программировать </a:t>
            </a:r>
            <a:r>
              <a:rPr lang="ru-RU" sz="1500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(создавать алгоритмы работы технических устройств и процессов)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9F755A8-71FD-43F5-A9D5-43152846DC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951" y="308755"/>
            <a:ext cx="6569146" cy="2705622"/>
          </a:xfrm>
          <a:prstGeom prst="rect">
            <a:avLst/>
          </a:prstGeom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814193" y="2964802"/>
            <a:ext cx="2784638" cy="3394472"/>
          </a:xfrm>
          <a:prstGeom prst="rect">
            <a:avLst/>
          </a:prstGeom>
        </p:spPr>
        <p:txBody>
          <a:bodyPr vert="horz" lIns="68418" tIns="34286" rIns="68418" bIns="34286" rtlCol="0">
            <a:normAutofit/>
          </a:bodyPr>
          <a:lstStyle>
            <a:lvl1pPr marL="257161" indent="-257161" algn="l" defTabSz="68576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182" indent="-214301" algn="l" defTabSz="68576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03" indent="-171441" algn="l" defTabSz="68576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084" indent="-171441" algn="l" defTabSz="68576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2965" indent="-171441" algn="l" defTabSz="68576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846" indent="-171441" algn="l" defTabSz="68576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27" indent="-171441" algn="l" defTabSz="68576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08" indent="-171441" algn="l" defTabSz="68576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489" indent="-171441" algn="l" defTabSz="68576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1" indent="0" algn="l" defTabSz="914400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Инженерные</a:t>
            </a:r>
          </a:p>
          <a:p>
            <a:pPr marL="0" marR="0" lvl="1" indent="0" algn="l" defTabSz="914400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800" b="1" dirty="0">
                <a:solidFill>
                  <a:prstClr val="black"/>
                </a:solidFill>
                <a:latin typeface="Garamond" panose="02020404030301010803" pitchFamily="18" charset="0"/>
              </a:rPr>
              <a:t>м</a:t>
            </a:r>
            <a:r>
              <a:rPr kumimoji="0" lang="ru-RU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етоды</a:t>
            </a:r>
            <a:r>
              <a:rPr lang="ru-RU" sz="2800" b="1" dirty="0">
                <a:solidFill>
                  <a:prstClr val="black"/>
                </a:solidFill>
                <a:latin typeface="Garamond" panose="02020404030301010803" pitchFamily="18" charset="0"/>
              </a:rPr>
              <a:t>:</a:t>
            </a:r>
          </a:p>
          <a:p>
            <a:pPr marL="0" marR="0" lvl="1" indent="0" algn="l" defTabSz="914400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800" b="1" dirty="0">
                <a:solidFill>
                  <a:prstClr val="black"/>
                </a:solidFill>
                <a:latin typeface="Garamond" panose="02020404030301010803" pitchFamily="18" charset="0"/>
              </a:rPr>
              <a:t>и</a:t>
            </a:r>
            <a:r>
              <a:rPr kumimoji="0" lang="ru-RU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нтеграция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 исследовательских и проектных действий</a:t>
            </a:r>
          </a:p>
        </p:txBody>
      </p:sp>
    </p:spTree>
    <p:extLst>
      <p:ext uri="{BB962C8B-B14F-4D97-AF65-F5344CB8AC3E}">
        <p14:creationId xmlns:p14="http://schemas.microsoft.com/office/powerpoint/2010/main" val="38128439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3139431-1FDC-4A9F-BDF2-4103A81510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7050"/>
            <a:ext cx="12306300" cy="1518370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EB3352D6-E9D6-4E49-8623-A243922AA890}"/>
              </a:ext>
            </a:extLst>
          </p:cNvPr>
          <p:cNvSpPr/>
          <p:nvPr/>
        </p:nvSpPr>
        <p:spPr>
          <a:xfrm>
            <a:off x="282677" y="2442507"/>
            <a:ext cx="8208962" cy="309562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6132" name="Объект 2">
            <a:extLst>
              <a:ext uri="{FF2B5EF4-FFF2-40B4-BE49-F238E27FC236}">
                <a16:creationId xmlns:a16="http://schemas.microsoft.com/office/drawing/2014/main" id="{2695813E-7446-4981-AECB-C38F54CF0B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076" y="1463225"/>
            <a:ext cx="7880350" cy="4525962"/>
          </a:xfrm>
        </p:spPr>
        <p:txBody>
          <a:bodyPr/>
          <a:lstStyle/>
          <a:p>
            <a:pPr marL="0" indent="0">
              <a:buNone/>
            </a:pPr>
            <a:r>
              <a:rPr lang="ru-RU" altLang="ru-RU" sz="2000" i="1" dirty="0"/>
              <a:t>						</a:t>
            </a:r>
          </a:p>
          <a:p>
            <a:pPr marL="0" indent="0">
              <a:buNone/>
            </a:pPr>
            <a:r>
              <a:rPr lang="ru-RU" b="1" dirty="0">
                <a:solidFill>
                  <a:prstClr val="black"/>
                </a:solidFill>
                <a:latin typeface="Garamond" panose="02020404030301010803" pitchFamily="18" charset="0"/>
              </a:rPr>
              <a:t>Закон интериоризации</a:t>
            </a:r>
          </a:p>
          <a:p>
            <a:pPr marL="0" indent="0">
              <a:buNone/>
            </a:pPr>
            <a:endParaRPr lang="ru-RU" altLang="ru-RU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altLang="ru-RU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Прежде чем стать индивидуальным достоянием ребёнка, каждая высшая психическая функция выступает в </a:t>
            </a:r>
            <a:r>
              <a:rPr lang="ru-RU" altLang="ru-RU" sz="2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интерпсихической</a:t>
            </a:r>
            <a:r>
              <a:rPr lang="ru-RU" altLang="ru-RU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форме, то есть в форме действия, разделённого между двумя или несколькими людьми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48565D55-3F01-4D64-A624-4FF8C117B992}"/>
              </a:ext>
            </a:extLst>
          </p:cNvPr>
          <p:cNvSpPr txBox="1">
            <a:spLocks/>
          </p:cNvSpPr>
          <p:nvPr/>
        </p:nvSpPr>
        <p:spPr bwMode="auto">
          <a:xfrm>
            <a:off x="576076" y="512326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lvl="0" algn="l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900" b="1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Путь ума и путь сердца</a:t>
            </a:r>
          </a:p>
          <a:p>
            <a:pPr lvl="0" algn="l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900" b="1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Опыт переживания    </a:t>
            </a:r>
          </a:p>
          <a:p>
            <a:pPr lvl="0" algn="l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900" b="1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Человеку нужен Другой человек</a:t>
            </a:r>
          </a:p>
          <a:p>
            <a:pPr algn="l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br>
              <a:rPr lang="ru-RU" sz="2900" b="1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</a:br>
            <a:endParaRPr lang="ru-RU" sz="2900" b="1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B732560B-742F-43BD-9A92-2682E91BB5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5150" y="2442507"/>
            <a:ext cx="2964173" cy="2964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1EF2E19-EB76-4700-8608-DC358F2C7214}"/>
              </a:ext>
            </a:extLst>
          </p:cNvPr>
          <p:cNvSpPr/>
          <p:nvPr/>
        </p:nvSpPr>
        <p:spPr>
          <a:xfrm>
            <a:off x="9697554" y="5609788"/>
            <a:ext cx="1918370" cy="379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altLang="ru-RU" b="1" dirty="0">
                <a:solidFill>
                  <a:prstClr val="black"/>
                </a:solidFill>
                <a:latin typeface="Garamond" panose="02020404030301010803" pitchFamily="18" charset="0"/>
              </a:rPr>
              <a:t>Л.С. Выготский</a:t>
            </a:r>
            <a:endParaRPr lang="ru-RU" b="1" dirty="0">
              <a:solidFill>
                <a:prstClr val="black"/>
              </a:solidFill>
              <a:latin typeface="Garamond" panose="02020404030301010803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1A15EEE-E2F6-4FF2-A369-80F4AF071177}"/>
              </a:ext>
            </a:extLst>
          </p:cNvPr>
          <p:cNvSpPr/>
          <p:nvPr/>
        </p:nvSpPr>
        <p:spPr>
          <a:xfrm>
            <a:off x="8456426" y="159078"/>
            <a:ext cx="2946489" cy="115129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Ч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существо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lang="ru-RU" b="1" dirty="0">
                <a:solidFill>
                  <a:prstClr val="black"/>
                </a:solidFill>
                <a:latin typeface="Calibri"/>
              </a:rPr>
              <a:t>социальное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05977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50" t="20400" r="30642" b="59087"/>
          <a:stretch/>
        </p:blipFill>
        <p:spPr bwMode="auto">
          <a:xfrm>
            <a:off x="8033382" y="1821028"/>
            <a:ext cx="2286000" cy="651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533" y="-87814"/>
            <a:ext cx="4198309" cy="7705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562992" y="1789733"/>
            <a:ext cx="6024299" cy="12870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912128">
              <a:lnSpc>
                <a:spcPts val="4135"/>
              </a:lnSpc>
              <a:defRPr/>
            </a:pPr>
            <a:br>
              <a:rPr lang="ru-RU" sz="28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</a:br>
            <a:br>
              <a:rPr lang="ru-RU" sz="28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</a:br>
            <a:br>
              <a:rPr lang="ru-RU" sz="28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</a:br>
            <a:br>
              <a:rPr lang="ru-RU" sz="8000" b="1" dirty="0">
                <a:solidFill>
                  <a:prstClr val="black"/>
                </a:solidFill>
                <a:latin typeface="Segoe Print" panose="02000600000000000000" pitchFamily="2" charset="0"/>
                <a:ea typeface="Times New Roman"/>
              </a:rPr>
            </a:br>
            <a:r>
              <a:rPr lang="ru-RU" sz="14400" b="1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Зачем нужны</a:t>
            </a:r>
          </a:p>
          <a:p>
            <a:pPr algn="l" defTabSz="912128">
              <a:lnSpc>
                <a:spcPts val="4135"/>
              </a:lnSpc>
              <a:defRPr/>
            </a:pPr>
            <a:r>
              <a:rPr lang="ru-RU" sz="14400" b="1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лучшие </a:t>
            </a:r>
          </a:p>
          <a:p>
            <a:pPr algn="l" defTabSz="912128">
              <a:lnSpc>
                <a:spcPts val="4135"/>
              </a:lnSpc>
              <a:defRPr/>
            </a:pPr>
            <a:r>
              <a:rPr lang="ru-RU" sz="14400" b="1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практики?</a:t>
            </a:r>
          </a:p>
          <a:p>
            <a:pPr algn="l"/>
            <a:br>
              <a:rPr lang="ru-RU" sz="8000" b="1" dirty="0">
                <a:solidFill>
                  <a:prstClr val="black"/>
                </a:solidFill>
                <a:latin typeface="Segoe Print" panose="02000600000000000000" pitchFamily="2" charset="0"/>
                <a:ea typeface="Times New Roman"/>
              </a:rPr>
            </a:br>
            <a:br>
              <a:rPr lang="ru-RU" sz="28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</a:br>
            <a:br>
              <a:rPr lang="ru-RU" sz="28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</a:br>
            <a:br>
              <a:rPr lang="ru-RU" sz="28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</a:br>
            <a:endParaRPr lang="ru-RU" sz="2800" b="1" dirty="0">
              <a:solidFill>
                <a:srgbClr val="1A444A"/>
              </a:solidFill>
              <a:latin typeface="Calibri"/>
              <a:ea typeface="Calibri"/>
              <a:cs typeface="Times New Roman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26051">
            <a:off x="8005207" y="3482651"/>
            <a:ext cx="4030815" cy="338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349580" y="620694"/>
            <a:ext cx="61938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latin typeface="Calibri"/>
              </a:rPr>
              <a:t>Лучшая практика - </a:t>
            </a:r>
          </a:p>
          <a:p>
            <a:r>
              <a:rPr lang="ru-RU" dirty="0">
                <a:solidFill>
                  <a:prstClr val="black"/>
                </a:solidFill>
                <a:latin typeface="Calibri"/>
              </a:rPr>
              <a:t>реализованный проект с измеримым результатом и доказанной эффективностью. Решает актуальные задачи и обладает потенциалом тиражирования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360906" y="3003108"/>
            <a:ext cx="4362413" cy="25853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>
              <a:solidFill>
                <a:srgbClr val="000000"/>
              </a:solidFill>
              <a:latin typeface="Roboto"/>
            </a:endParaRPr>
          </a:p>
          <a:p>
            <a:r>
              <a:rPr lang="ru-RU" b="1" dirty="0">
                <a:solidFill>
                  <a:prstClr val="black"/>
                </a:solidFill>
                <a:latin typeface="Calibri"/>
              </a:rPr>
              <a:t>Признаки:</a:t>
            </a:r>
          </a:p>
          <a:p>
            <a:pPr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Calibri"/>
              </a:rPr>
              <a:t>Источник новых идей</a:t>
            </a:r>
          </a:p>
          <a:p>
            <a:pPr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Calibri"/>
              </a:rPr>
              <a:t>Оптимальный способ достижения цели</a:t>
            </a:r>
          </a:p>
          <a:p>
            <a:pPr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Calibri"/>
              </a:rPr>
              <a:t>Доказанная эффективность</a:t>
            </a:r>
          </a:p>
          <a:p>
            <a:pPr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Calibri"/>
              </a:rPr>
              <a:t>Возможность трансляции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>
              <a:solidFill>
                <a:srgbClr val="000000"/>
              </a:solidFill>
              <a:latin typeface="Roboto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>
              <a:solidFill>
                <a:srgbClr val="000000"/>
              </a:solidFill>
              <a:latin typeface="Roboto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>
              <a:solidFill>
                <a:srgbClr val="000000"/>
              </a:solidFill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0295749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6119" y="395416"/>
            <a:ext cx="4942704" cy="5029199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466244" y="2111914"/>
            <a:ext cx="5329881" cy="1877357"/>
          </a:xfrm>
          <a:prstGeom prst="rect">
            <a:avLst/>
          </a:prstGeom>
        </p:spPr>
        <p:txBody>
          <a:bodyPr vert="horz" wrap="square" lIns="0" tIns="10716" rIns="0" bIns="0" rtlCol="0">
            <a:spAutoFit/>
          </a:bodyPr>
          <a:lstStyle/>
          <a:p>
            <a:pPr marL="11906" marR="4763" indent="338138" defTabSz="857250">
              <a:lnSpc>
                <a:spcPct val="120600"/>
              </a:lnSpc>
              <a:spcBef>
                <a:spcPts val="84"/>
              </a:spcBef>
            </a:pPr>
            <a:r>
              <a:rPr sz="1688" b="1" spc="117" dirty="0">
                <a:solidFill>
                  <a:prstClr val="black"/>
                </a:solidFill>
                <a:latin typeface="Arial"/>
                <a:cs typeface="Arial"/>
              </a:rPr>
              <a:t>«</a:t>
            </a:r>
            <a:r>
              <a:rPr sz="1688" b="1" spc="-248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141" dirty="0">
                <a:solidFill>
                  <a:prstClr val="black"/>
                </a:solidFill>
                <a:latin typeface="Arial"/>
                <a:cs typeface="Arial"/>
              </a:rPr>
              <a:t>НА</a:t>
            </a:r>
            <a:r>
              <a:rPr sz="1688" b="1" spc="-244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202" dirty="0">
                <a:solidFill>
                  <a:prstClr val="black"/>
                </a:solidFill>
                <a:latin typeface="Arial"/>
                <a:cs typeface="Arial"/>
              </a:rPr>
              <a:t>УКА</a:t>
            </a:r>
            <a:r>
              <a:rPr sz="1688" b="1" spc="38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248" dirty="0">
                <a:solidFill>
                  <a:prstClr val="black"/>
                </a:solidFill>
                <a:latin typeface="Arial"/>
                <a:cs typeface="Arial"/>
              </a:rPr>
              <a:t>ДОЛЖНА</a:t>
            </a:r>
            <a:r>
              <a:rPr sz="1688" b="1" spc="38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-117" dirty="0">
                <a:solidFill>
                  <a:prstClr val="black"/>
                </a:solidFill>
                <a:latin typeface="Arial"/>
                <a:cs typeface="Arial"/>
              </a:rPr>
              <a:t>Б</a:t>
            </a:r>
            <a:r>
              <a:rPr sz="1688" b="1" spc="-244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-94" dirty="0">
                <a:solidFill>
                  <a:prstClr val="black"/>
                </a:solidFill>
                <a:latin typeface="Arial"/>
                <a:cs typeface="Arial"/>
              </a:rPr>
              <a:t>Ы</a:t>
            </a:r>
            <a:r>
              <a:rPr sz="1688" b="1" spc="-244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-38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1688" b="1" spc="-244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-117" dirty="0">
                <a:solidFill>
                  <a:prstClr val="black"/>
                </a:solidFill>
                <a:latin typeface="Arial"/>
                <a:cs typeface="Arial"/>
              </a:rPr>
              <a:t>Ь</a:t>
            </a:r>
            <a:r>
              <a:rPr sz="1688" b="1" spc="61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-66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1688" b="1" spc="-238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-164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1688" b="1" spc="-244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-122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z="1688" b="1" spc="-25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-164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1688" b="1" spc="-244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141" dirty="0">
                <a:solidFill>
                  <a:prstClr val="black"/>
                </a:solidFill>
                <a:latin typeface="Arial"/>
                <a:cs typeface="Arial"/>
              </a:rPr>
              <a:t>ЛА</a:t>
            </a:r>
            <a:r>
              <a:rPr sz="1688" b="1" spc="-244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-70" dirty="0">
                <a:solidFill>
                  <a:prstClr val="black"/>
                </a:solidFill>
                <a:latin typeface="Arial"/>
                <a:cs typeface="Arial"/>
              </a:rPr>
              <a:t>Я</a:t>
            </a:r>
            <a:r>
              <a:rPr sz="1688" b="1" spc="-244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28" dirty="0">
                <a:solidFill>
                  <a:prstClr val="black"/>
                </a:solidFill>
                <a:latin typeface="Arial"/>
                <a:cs typeface="Arial"/>
              </a:rPr>
              <a:t>,</a:t>
            </a:r>
            <a:r>
              <a:rPr sz="1688" b="1" spc="37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endParaRPr lang="ru-RU" sz="1688" b="1" spc="375" dirty="0">
              <a:solidFill>
                <a:prstClr val="black"/>
              </a:solidFill>
              <a:latin typeface="Arial"/>
              <a:cs typeface="Arial"/>
            </a:endParaRPr>
          </a:p>
          <a:p>
            <a:pPr marL="11906" marR="4763" indent="338138" defTabSz="857250">
              <a:lnSpc>
                <a:spcPct val="120600"/>
              </a:lnSpc>
              <a:spcBef>
                <a:spcPts val="84"/>
              </a:spcBef>
            </a:pPr>
            <a:r>
              <a:rPr sz="1688" b="1" spc="113" dirty="0">
                <a:solidFill>
                  <a:prstClr val="black"/>
                </a:solidFill>
                <a:latin typeface="Arial"/>
                <a:cs typeface="Arial"/>
              </a:rPr>
              <a:t>УВ</a:t>
            </a:r>
            <a:r>
              <a:rPr sz="1688" b="1" spc="-244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75" dirty="0">
                <a:solidFill>
                  <a:prstClr val="black"/>
                </a:solidFill>
                <a:latin typeface="Arial"/>
                <a:cs typeface="Arial"/>
              </a:rPr>
              <a:t>ЛЕ</a:t>
            </a:r>
            <a:r>
              <a:rPr sz="1688" b="1" spc="-244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127" dirty="0">
                <a:solidFill>
                  <a:prstClr val="black"/>
                </a:solidFill>
                <a:latin typeface="Arial"/>
                <a:cs typeface="Arial"/>
              </a:rPr>
              <a:t>КАТ</a:t>
            </a:r>
            <a:r>
              <a:rPr sz="1688" b="1" spc="-244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-164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1688" b="1" spc="-244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98" dirty="0">
                <a:solidFill>
                  <a:prstClr val="black"/>
                </a:solidFill>
                <a:latin typeface="Arial"/>
                <a:cs typeface="Arial"/>
              </a:rPr>
              <a:t>ЛЬ</a:t>
            </a:r>
            <a:r>
              <a:rPr sz="1688" b="1" spc="-244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136" dirty="0">
                <a:solidFill>
                  <a:prstClr val="black"/>
                </a:solidFill>
                <a:latin typeface="Arial"/>
                <a:cs typeface="Arial"/>
              </a:rPr>
              <a:t>НА</a:t>
            </a:r>
            <a:r>
              <a:rPr sz="1688" b="1" spc="-248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-70" dirty="0">
                <a:solidFill>
                  <a:prstClr val="black"/>
                </a:solidFill>
                <a:latin typeface="Arial"/>
                <a:cs typeface="Arial"/>
              </a:rPr>
              <a:t>Я</a:t>
            </a:r>
            <a:r>
              <a:rPr sz="1688" b="1" spc="-9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202" dirty="0">
                <a:solidFill>
                  <a:prstClr val="black"/>
                </a:solidFill>
                <a:latin typeface="Arial"/>
                <a:cs typeface="Arial"/>
              </a:rPr>
              <a:t>И </a:t>
            </a:r>
            <a:r>
              <a:rPr sz="1688" b="1" spc="-459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66"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z="1688" b="1" spc="-248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-47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sz="1688" b="1" spc="-248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56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1688" b="1" spc="-244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-122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z="1688" b="1" spc="-25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66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1688" b="1" spc="-33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sz="1688" b="1" spc="-244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-70" dirty="0">
                <a:solidFill>
                  <a:prstClr val="black"/>
                </a:solidFill>
                <a:latin typeface="Arial"/>
                <a:cs typeface="Arial"/>
              </a:rPr>
              <a:t>Я</a:t>
            </a:r>
            <a:r>
              <a:rPr sz="1688" b="1" spc="-244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19" dirty="0">
                <a:solidFill>
                  <a:prstClr val="black"/>
                </a:solidFill>
                <a:latin typeface="Arial"/>
                <a:cs typeface="Arial"/>
              </a:rPr>
              <a:t>.</a:t>
            </a:r>
            <a:r>
              <a:rPr sz="1688" b="1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-98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endParaRPr lang="ru-RU" sz="1688" b="1" spc="-98" dirty="0">
              <a:solidFill>
                <a:prstClr val="black"/>
              </a:solidFill>
              <a:latin typeface="Arial"/>
              <a:cs typeface="Arial"/>
            </a:endParaRPr>
          </a:p>
          <a:p>
            <a:pPr marL="11906" marR="4763" indent="338138" defTabSz="857250">
              <a:lnSpc>
                <a:spcPct val="120600"/>
              </a:lnSpc>
              <a:spcBef>
                <a:spcPts val="84"/>
              </a:spcBef>
            </a:pPr>
            <a:r>
              <a:rPr sz="1688" b="1" spc="66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1688" b="1" spc="-33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sz="1688" b="1" spc="-244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309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1688" b="1" spc="56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1688" b="1" spc="-244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-66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1688" b="1" spc="-244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-94" dirty="0">
                <a:solidFill>
                  <a:prstClr val="black"/>
                </a:solidFill>
                <a:latin typeface="Arial"/>
                <a:cs typeface="Arial"/>
              </a:rPr>
              <a:t>Ы</a:t>
            </a:r>
            <a:r>
              <a:rPr sz="1688" b="1" spc="-244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436" dirty="0">
                <a:solidFill>
                  <a:prstClr val="black"/>
                </a:solidFill>
                <a:latin typeface="Arial"/>
                <a:cs typeface="Arial"/>
              </a:rPr>
              <a:t>М</a:t>
            </a:r>
            <a:r>
              <a:rPr sz="1688" b="1" spc="202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1688" b="1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-7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314" dirty="0">
                <a:solidFill>
                  <a:prstClr val="black"/>
                </a:solidFill>
                <a:latin typeface="Arial"/>
                <a:cs typeface="Arial"/>
              </a:rPr>
              <a:t>Ж</a:t>
            </a:r>
            <a:r>
              <a:rPr sz="1688" b="1" spc="-164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1688" b="1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-61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333" dirty="0">
                <a:solidFill>
                  <a:prstClr val="black"/>
                </a:solidFill>
                <a:latin typeface="Arial"/>
                <a:cs typeface="Arial"/>
              </a:rPr>
              <a:t>Д</a:t>
            </a:r>
            <a:r>
              <a:rPr sz="1688" b="1" spc="244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1688" b="1" spc="319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sz="1688" b="1" spc="314" dirty="0">
                <a:solidFill>
                  <a:prstClr val="black"/>
                </a:solidFill>
                <a:latin typeface="Arial"/>
                <a:cs typeface="Arial"/>
              </a:rPr>
              <a:t>ЖН</a:t>
            </a:r>
            <a:r>
              <a:rPr sz="1688" b="1" spc="-94" dirty="0">
                <a:solidFill>
                  <a:prstClr val="black"/>
                </a:solidFill>
                <a:latin typeface="Arial"/>
                <a:cs typeface="Arial"/>
              </a:rPr>
              <a:t>Ы</a:t>
            </a:r>
            <a:r>
              <a:rPr sz="1688" b="1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-84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-117" dirty="0">
                <a:solidFill>
                  <a:prstClr val="black"/>
                </a:solidFill>
                <a:latin typeface="Arial"/>
                <a:cs typeface="Arial"/>
              </a:rPr>
              <a:t>Б</a:t>
            </a:r>
            <a:r>
              <a:rPr sz="1688" b="1" spc="-244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-94" dirty="0">
                <a:solidFill>
                  <a:prstClr val="black"/>
                </a:solidFill>
                <a:latin typeface="Arial"/>
                <a:cs typeface="Arial"/>
              </a:rPr>
              <a:t>Ы</a:t>
            </a:r>
            <a:r>
              <a:rPr sz="1688" b="1" spc="-244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-38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1688" b="1" spc="-244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-117" dirty="0">
                <a:solidFill>
                  <a:prstClr val="black"/>
                </a:solidFill>
                <a:latin typeface="Arial"/>
                <a:cs typeface="Arial"/>
              </a:rPr>
              <a:t>Ь</a:t>
            </a:r>
            <a:r>
              <a:rPr sz="1688" b="1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-61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endParaRPr lang="ru-RU" sz="1688" b="1" spc="-61" dirty="0">
              <a:solidFill>
                <a:prstClr val="black"/>
              </a:solidFill>
              <a:latin typeface="Arial"/>
              <a:cs typeface="Arial"/>
            </a:endParaRPr>
          </a:p>
          <a:p>
            <a:pPr marL="11906" marR="4763" indent="338138" defTabSz="857250">
              <a:lnSpc>
                <a:spcPct val="120600"/>
              </a:lnSpc>
              <a:spcBef>
                <a:spcPts val="84"/>
              </a:spcBef>
            </a:pPr>
            <a:r>
              <a:rPr sz="1688" b="1" spc="202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1688" b="1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-56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291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sz="1688" b="1" spc="281" dirty="0">
                <a:solidFill>
                  <a:prstClr val="black"/>
                </a:solidFill>
                <a:latin typeface="Arial"/>
                <a:cs typeface="Arial"/>
              </a:rPr>
              <a:t>Ч</a:t>
            </a:r>
            <a:r>
              <a:rPr sz="1688" b="1" spc="-164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1688" b="1" spc="-244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314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1688" b="1" spc="-94" dirty="0">
                <a:solidFill>
                  <a:prstClr val="black"/>
                </a:solidFill>
                <a:latin typeface="Arial"/>
                <a:cs typeface="Arial"/>
              </a:rPr>
              <a:t>Ы</a:t>
            </a:r>
            <a:r>
              <a:rPr sz="1688" b="1" spc="-244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-164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1688" b="1" spc="-244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688" b="1" spc="338" dirty="0">
                <a:solidFill>
                  <a:prstClr val="black"/>
                </a:solidFill>
                <a:latin typeface="Arial"/>
                <a:cs typeface="Arial"/>
              </a:rPr>
              <a:t>»</a:t>
            </a:r>
            <a:r>
              <a:rPr sz="1688" b="1" spc="19" dirty="0">
                <a:solidFill>
                  <a:prstClr val="black"/>
                </a:solidFill>
                <a:latin typeface="Arial"/>
                <a:cs typeface="Arial"/>
              </a:rPr>
              <a:t>.</a:t>
            </a:r>
            <a:endParaRPr sz="1688" dirty="0">
              <a:solidFill>
                <a:prstClr val="black"/>
              </a:solidFill>
              <a:latin typeface="Arial"/>
              <a:cs typeface="Arial"/>
            </a:endParaRPr>
          </a:p>
          <a:p>
            <a:pPr marL="11906" defTabSz="857250">
              <a:spcBef>
                <a:spcPts val="403"/>
              </a:spcBef>
            </a:pPr>
            <a:r>
              <a:rPr lang="ru-RU" sz="1688" b="1" i="1" dirty="0">
                <a:solidFill>
                  <a:prstClr val="black"/>
                </a:solidFill>
                <a:latin typeface="Verdana"/>
                <a:cs typeface="Verdana"/>
              </a:rPr>
              <a:t>						</a:t>
            </a:r>
            <a:r>
              <a:rPr sz="1688" b="1" i="1" dirty="0">
                <a:solidFill>
                  <a:prstClr val="black"/>
                </a:solidFill>
                <a:latin typeface="Verdana"/>
                <a:cs typeface="Verdana"/>
              </a:rPr>
              <a:t>П</a:t>
            </a:r>
            <a:r>
              <a:rPr sz="1688" b="1" i="1" spc="-122" dirty="0">
                <a:solidFill>
                  <a:prstClr val="black"/>
                </a:solidFill>
                <a:latin typeface="Verdana"/>
                <a:cs typeface="Verdana"/>
              </a:rPr>
              <a:t>.</a:t>
            </a:r>
            <a:r>
              <a:rPr sz="1688" b="1" i="1" spc="-352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688" b="1" i="1" spc="-14" dirty="0">
                <a:solidFill>
                  <a:prstClr val="black"/>
                </a:solidFill>
                <a:latin typeface="Verdana"/>
                <a:cs typeface="Verdana"/>
              </a:rPr>
              <a:t>Л</a:t>
            </a:r>
            <a:r>
              <a:rPr sz="1688" b="1" i="1" spc="-122" dirty="0">
                <a:solidFill>
                  <a:prstClr val="black"/>
                </a:solidFill>
                <a:latin typeface="Verdana"/>
                <a:cs typeface="Verdana"/>
              </a:rPr>
              <a:t>.</a:t>
            </a:r>
            <a:r>
              <a:rPr sz="1688" b="1" i="1" spc="-352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688" b="1" i="1" spc="-56" dirty="0">
                <a:solidFill>
                  <a:prstClr val="black"/>
                </a:solidFill>
                <a:latin typeface="Verdana"/>
                <a:cs typeface="Verdana"/>
              </a:rPr>
              <a:t>К</a:t>
            </a:r>
            <a:r>
              <a:rPr sz="1688" b="1" i="1" spc="-9" dirty="0">
                <a:solidFill>
                  <a:prstClr val="black"/>
                </a:solidFill>
                <a:latin typeface="Verdana"/>
                <a:cs typeface="Verdana"/>
              </a:rPr>
              <a:t>А</a:t>
            </a:r>
            <a:r>
              <a:rPr sz="1688" b="1" i="1" dirty="0">
                <a:solidFill>
                  <a:prstClr val="black"/>
                </a:solidFill>
                <a:latin typeface="Verdana"/>
                <a:cs typeface="Verdana"/>
              </a:rPr>
              <a:t>П</a:t>
            </a:r>
            <a:r>
              <a:rPr sz="1688" b="1" i="1" spc="80" dirty="0">
                <a:solidFill>
                  <a:prstClr val="black"/>
                </a:solidFill>
                <a:latin typeface="Verdana"/>
                <a:cs typeface="Verdana"/>
              </a:rPr>
              <a:t>И</a:t>
            </a:r>
            <a:r>
              <a:rPr sz="1688" b="1" i="1" spc="47" dirty="0">
                <a:solidFill>
                  <a:prstClr val="black"/>
                </a:solidFill>
                <a:latin typeface="Verdana"/>
                <a:cs typeface="Verdana"/>
              </a:rPr>
              <a:t>Ц</a:t>
            </a:r>
            <a:r>
              <a:rPr sz="1688" b="1" i="1" spc="-230" dirty="0">
                <a:solidFill>
                  <a:prstClr val="black"/>
                </a:solidFill>
                <a:latin typeface="Verdana"/>
                <a:cs typeface="Verdana"/>
              </a:rPr>
              <a:t>А</a:t>
            </a:r>
            <a:endParaRPr sz="1688" dirty="0">
              <a:solidFill>
                <a:prstClr val="black"/>
              </a:solidFill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D379239-97E5-4DF8-931D-C988AE299A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" y="0"/>
            <a:ext cx="12890500" cy="166055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3A0CEE-8B73-F4E8-67A9-F7F847233E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l" rtl="0">
              <a:lnSpc>
                <a:spcPct val="107000"/>
              </a:lnSpc>
              <a:spcBef>
                <a:spcPct val="0"/>
              </a:spcBef>
              <a:spcAft>
                <a:spcPts val="450"/>
              </a:spcAft>
              <a:defRPr/>
            </a:pPr>
            <a:r>
              <a:rPr lang="ru-RU" sz="2800" b="1" kern="1200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Первые источники познания - эмоции      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BAAAF3-53DB-2540-A7E3-E5A9BDED9B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8530" y="1796057"/>
            <a:ext cx="10515600" cy="4351338"/>
          </a:xfrm>
        </p:spPr>
        <p:txBody>
          <a:bodyPr>
            <a:normAutofit/>
          </a:bodyPr>
          <a:lstStyle/>
          <a:p>
            <a:pPr marL="457200" indent="-457200" defTabSz="59099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  <a:defRPr/>
            </a:pPr>
            <a:r>
              <a:rPr lang="ru-RU" sz="2100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alibri" panose="020F0502020204030204"/>
              </a:rPr>
              <a:t>испуг </a:t>
            </a:r>
          </a:p>
          <a:p>
            <a:pPr marL="457200" indent="-457200" defTabSz="59099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  <a:defRPr/>
            </a:pPr>
            <a:r>
              <a:rPr lang="ru-RU" sz="2100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alibri" panose="020F0502020204030204"/>
              </a:rPr>
              <a:t>осторожность</a:t>
            </a:r>
          </a:p>
          <a:p>
            <a:pPr marL="457200" indent="-457200" defTabSz="59099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  <a:defRPr/>
            </a:pPr>
            <a:r>
              <a:rPr lang="ru-RU" sz="2100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alibri" panose="020F0502020204030204"/>
              </a:rPr>
              <a:t>агрессивность </a:t>
            </a:r>
          </a:p>
          <a:p>
            <a:pPr marL="457200" indent="-457200" defTabSz="59099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  <a:defRPr/>
            </a:pPr>
            <a:r>
              <a:rPr lang="ru-RU" sz="2100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alibri" panose="020F0502020204030204"/>
              </a:rPr>
              <a:t>печаль </a:t>
            </a:r>
          </a:p>
          <a:p>
            <a:pPr marL="457200" indent="-457200" defTabSz="59099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  <a:defRPr/>
            </a:pPr>
            <a:r>
              <a:rPr lang="ru-RU" sz="2100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alibri" panose="020F0502020204030204"/>
              </a:rPr>
              <a:t>горе </a:t>
            </a:r>
          </a:p>
          <a:p>
            <a:pPr marL="457200" indent="-457200" defTabSz="59099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  <a:defRPr/>
            </a:pPr>
            <a:r>
              <a:rPr lang="ru-RU" sz="2100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alibri" panose="020F0502020204030204"/>
              </a:rPr>
              <a:t>радость</a:t>
            </a:r>
          </a:p>
          <a:p>
            <a:pPr marL="457200" indent="-457200" defTabSz="59099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  <a:defRPr/>
            </a:pPr>
            <a:r>
              <a:rPr lang="ru-RU" sz="2100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alibri" panose="020F0502020204030204"/>
              </a:rPr>
              <a:t>удивление</a:t>
            </a:r>
          </a:p>
          <a:p>
            <a:pPr marL="457200" indent="-457200" defTabSz="59099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  <a:defRPr/>
            </a:pPr>
            <a:r>
              <a:rPr lang="ru-RU" sz="2100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alibri" panose="020F0502020204030204"/>
              </a:rPr>
              <a:t>любовь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6EEF66-4D5A-7FF8-2FA9-50E1F4CBD658}"/>
              </a:ext>
            </a:extLst>
          </p:cNvPr>
          <p:cNvSpPr txBox="1"/>
          <p:nvPr/>
        </p:nvSpPr>
        <p:spPr>
          <a:xfrm>
            <a:off x="5963113" y="4828309"/>
            <a:ext cx="40517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Химические маркеры эмоций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Акситанцин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гармон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любви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3313D5-7350-C01A-7731-8CB55FA42BD7}"/>
              </a:ext>
            </a:extLst>
          </p:cNvPr>
          <p:cNvSpPr txBox="1"/>
          <p:nvPr/>
        </p:nvSpPr>
        <p:spPr>
          <a:xfrm>
            <a:off x="5963113" y="6028638"/>
            <a:ext cx="1148992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Пролоктин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понижает боль утраты,  одиночества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42ADA-5E65-5C6C-4752-EDAC0D8C6659}"/>
              </a:ext>
            </a:extLst>
          </p:cNvPr>
          <p:cNvSpPr txBox="1"/>
          <p:nvPr/>
        </p:nvSpPr>
        <p:spPr>
          <a:xfrm>
            <a:off x="248530" y="5501064"/>
            <a:ext cx="35881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Улыбка распознается первой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(70м. - расстояние для меткого броска камнем)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D11CCCE-F828-1748-A710-776789A52501}"/>
              </a:ext>
            </a:extLst>
          </p:cNvPr>
          <p:cNvSpPr txBox="1"/>
          <p:nvPr/>
        </p:nvSpPr>
        <p:spPr>
          <a:xfrm>
            <a:off x="5963113" y="5731897"/>
            <a:ext cx="121184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Амфитомин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– возбуждение,  прилив сил</a:t>
            </a:r>
          </a:p>
        </p:txBody>
      </p:sp>
      <p:pic>
        <p:nvPicPr>
          <p:cNvPr id="11" name="object 8">
            <a:extLst>
              <a:ext uri="{FF2B5EF4-FFF2-40B4-BE49-F238E27FC236}">
                <a16:creationId xmlns:a16="http://schemas.microsoft.com/office/drawing/2014/main" id="{7830002D-921B-4D4D-83D9-935AB6F8E204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025833" y="1852572"/>
            <a:ext cx="9044248" cy="2440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3226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A7B0706-6B72-477B-9352-76C19B553F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5100" y="-457200"/>
            <a:ext cx="3407064" cy="7429500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646335" y="611810"/>
            <a:ext cx="8675489" cy="1984889"/>
          </a:xfrm>
          <a:prstGeom prst="rect">
            <a:avLst/>
          </a:prstGeom>
        </p:spPr>
        <p:txBody>
          <a:bodyPr vert="horz" wrap="square" lIns="0" tIns="68440" rIns="0" bIns="0" rtlCol="0">
            <a:spAutoFit/>
          </a:bodyPr>
          <a:lstStyle/>
          <a:p>
            <a:pPr lvl="0">
              <a:defRPr/>
            </a:pPr>
            <a:endParaRPr lang="ru-RU" sz="2500" b="1" i="1" dirty="0">
              <a:solidFill>
                <a:srgbClr val="1A444A"/>
              </a:solidFill>
              <a:cs typeface="Times New Roman"/>
            </a:endParaRPr>
          </a:p>
          <a:p>
            <a:pPr lvl="0">
              <a:defRPr/>
            </a:pPr>
            <a:r>
              <a:rPr lang="ru-RU" sz="2500" dirty="0">
                <a:solidFill>
                  <a:srgbClr val="1A444A"/>
                </a:solidFill>
                <a:cs typeface="Times New Roman"/>
              </a:rPr>
              <a:t>Эмоции и действия </a:t>
            </a:r>
          </a:p>
          <a:p>
            <a:pPr lvl="0">
              <a:defRPr/>
            </a:pPr>
            <a:r>
              <a:rPr lang="ru-RU" sz="2500" dirty="0">
                <a:solidFill>
                  <a:srgbClr val="1A444A"/>
                </a:solidFill>
                <a:cs typeface="Times New Roman"/>
              </a:rPr>
              <a:t>«заразны» тренажеры действий </a:t>
            </a:r>
          </a:p>
          <a:p>
            <a:pPr lvl="0">
              <a:defRPr/>
            </a:pPr>
            <a:r>
              <a:rPr lang="ru-RU" sz="2500" dirty="0">
                <a:solidFill>
                  <a:srgbClr val="1A444A"/>
                </a:solidFill>
                <a:cs typeface="Times New Roman"/>
              </a:rPr>
              <a:t>и переживаний</a:t>
            </a:r>
            <a:endParaRPr kumimoji="0" sz="280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1906" marR="4763" lvl="0" indent="0" algn="l" defTabSz="856909" rtl="0" eaLnBrk="1" fontAlgn="auto" latinLnBrk="0" hangingPunct="1">
              <a:lnSpc>
                <a:spcPts val="2813"/>
              </a:lnSpc>
              <a:spcBef>
                <a:spcPts val="99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3911236" y="3952939"/>
            <a:ext cx="8411171" cy="2629495"/>
            <a:chOff x="504939" y="4407104"/>
            <a:chExt cx="8971915" cy="2804795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4939" y="4415105"/>
              <a:ext cx="5061331" cy="279628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261483" y="4407104"/>
              <a:ext cx="4214749" cy="2804287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DA580CC7-944F-1058-6A94-47D9A5D32C21}"/>
              </a:ext>
            </a:extLst>
          </p:cNvPr>
          <p:cNvSpPr txBox="1"/>
          <p:nvPr/>
        </p:nvSpPr>
        <p:spPr>
          <a:xfrm>
            <a:off x="441216" y="837483"/>
            <a:ext cx="2497800" cy="2887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500" b="1" i="1" u="none" strike="noStrike" kern="1200" cap="none" spc="0" normalizeH="0" baseline="0" noProof="0" dirty="0">
              <a:ln>
                <a:noFill/>
              </a:ln>
              <a:solidFill>
                <a:srgbClr val="1A444A"/>
              </a:solidFill>
              <a:effectLst/>
              <a:uLnTx/>
              <a:uFillTx/>
              <a:latin typeface="Calibri"/>
              <a:ea typeface="+mn-ea"/>
              <a:cs typeface="Times New Roman"/>
            </a:endParaRPr>
          </a:p>
          <a:p>
            <a:pPr marL="0" marR="0" lvl="1" indent="0" algn="ctr" defTabSz="912179" fontAlgn="auto">
              <a:lnSpc>
                <a:spcPts val="5871"/>
              </a:lnSpc>
              <a:spcBef>
                <a:spcPct val="0"/>
              </a:spcBef>
              <a:spcAft>
                <a:spcPts val="450"/>
              </a:spcAft>
              <a:buClrTx/>
              <a:buSzTx/>
              <a:tabLst/>
              <a:defRPr/>
            </a:pPr>
            <a:r>
              <a:rPr lang="ru-RU" sz="3200" b="1" dirty="0">
                <a:solidFill>
                  <a:prstClr val="black"/>
                </a:solidFill>
                <a:latin typeface="Garamond" panose="02020404030301010803" pitchFamily="18" charset="0"/>
              </a:rPr>
              <a:t>Зеркальные </a:t>
            </a:r>
          </a:p>
          <a:p>
            <a:pPr marL="0" marR="0" lvl="1" indent="0" algn="ctr" defTabSz="912179" fontAlgn="auto">
              <a:lnSpc>
                <a:spcPts val="5871"/>
              </a:lnSpc>
              <a:spcBef>
                <a:spcPct val="0"/>
              </a:spcBef>
              <a:spcAft>
                <a:spcPts val="450"/>
              </a:spcAft>
              <a:buClrTx/>
              <a:buSzTx/>
              <a:tabLst/>
              <a:defRPr/>
            </a:pPr>
            <a:r>
              <a:rPr lang="ru-RU" sz="3200" b="1" dirty="0">
                <a:solidFill>
                  <a:prstClr val="black"/>
                </a:solidFill>
                <a:latin typeface="Garamond" panose="02020404030301010803" pitchFamily="18" charset="0"/>
              </a:rPr>
              <a:t>нейроны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500" b="1" i="1" u="none" strike="noStrike" kern="1200" cap="none" spc="0" normalizeH="0" baseline="0" noProof="0" dirty="0">
              <a:ln>
                <a:noFill/>
              </a:ln>
              <a:solidFill>
                <a:srgbClr val="1A444A"/>
              </a:solidFill>
              <a:effectLst/>
              <a:uLnTx/>
              <a:uFillTx/>
              <a:latin typeface="Calibri"/>
              <a:ea typeface="+mn-ea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500" b="1" i="1" u="none" strike="noStrike" kern="1200" cap="none" spc="0" normalizeH="0" baseline="0" noProof="0" dirty="0">
              <a:ln>
                <a:noFill/>
              </a:ln>
              <a:solidFill>
                <a:srgbClr val="1A444A"/>
              </a:solidFill>
              <a:effectLst/>
              <a:uLnTx/>
              <a:uFillTx/>
              <a:latin typeface="Calibri"/>
              <a:ea typeface="+mn-ea"/>
              <a:cs typeface="Times New Roman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14EEE98-403A-4CB5-9A57-82C07689B9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092" y="3970725"/>
            <a:ext cx="3420144" cy="2629020"/>
          </a:xfrm>
          <a:prstGeom prst="rect">
            <a:avLst/>
          </a:prstGeom>
        </p:spPr>
      </p:pic>
      <p:sp>
        <p:nvSpPr>
          <p:cNvPr id="2" name="AutoShape 2" descr="Neuroni specchio: intervista a Giacomo Rizzolatti sul suo ultimo libro">
            <a:extLst>
              <a:ext uri="{FF2B5EF4-FFF2-40B4-BE49-F238E27FC236}">
                <a16:creationId xmlns:a16="http://schemas.microsoft.com/office/drawing/2014/main" id="{5F6271E9-2BC4-4AAB-B64D-AE39F745256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671D28E-0549-4AC9-B948-D4D43EB2898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20381" y="485930"/>
            <a:ext cx="2223406" cy="2212507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0CF51F5-5B91-4830-BEA4-7C4F1EEC3D39}"/>
              </a:ext>
            </a:extLst>
          </p:cNvPr>
          <p:cNvSpPr/>
          <p:nvPr/>
        </p:nvSpPr>
        <p:spPr>
          <a:xfrm>
            <a:off x="9520381" y="2946288"/>
            <a:ext cx="2420856" cy="3793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lvl="0" indent="0" fontAlgn="auto">
              <a:lnSpc>
                <a:spcPct val="107000"/>
              </a:lnSpc>
              <a:spcBef>
                <a:spcPts val="539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ru-RU" b="1" dirty="0" err="1">
                <a:solidFill>
                  <a:prstClr val="black"/>
                </a:solidFill>
                <a:latin typeface="Garamond" panose="02020404030301010803" pitchFamily="18" charset="0"/>
              </a:rPr>
              <a:t>Сжакомо</a:t>
            </a:r>
            <a:r>
              <a:rPr lang="ru-RU" b="1" dirty="0">
                <a:solidFill>
                  <a:prstClr val="black"/>
                </a:solidFill>
                <a:latin typeface="Garamond" panose="02020404030301010803" pitchFamily="18" charset="0"/>
              </a:rPr>
              <a:t> </a:t>
            </a:r>
            <a:r>
              <a:rPr lang="ru-RU" b="1" dirty="0" err="1">
                <a:solidFill>
                  <a:prstClr val="black"/>
                </a:solidFill>
                <a:latin typeface="Garamond" panose="02020404030301010803" pitchFamily="18" charset="0"/>
              </a:rPr>
              <a:t>Риццолатти</a:t>
            </a:r>
            <a:endParaRPr lang="ru-RU" b="1" dirty="0">
              <a:solidFill>
                <a:prstClr val="black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0930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BDB765B-3BF4-49C4-BCD0-D8E5E2259E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033"/>
            <a:ext cx="12293600" cy="1346615"/>
          </a:xfrm>
          <a:prstGeom prst="rect">
            <a:avLst/>
          </a:prstGeom>
        </p:spPr>
      </p:pic>
      <p:sp>
        <p:nvSpPr>
          <p:cNvPr id="71684" name="Объект 2"/>
          <p:cNvSpPr txBox="1">
            <a:spLocks/>
          </p:cNvSpPr>
          <p:nvPr/>
        </p:nvSpPr>
        <p:spPr bwMode="auto">
          <a:xfrm>
            <a:off x="1889125" y="1730375"/>
            <a:ext cx="8229600" cy="154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335787" y="2400808"/>
          <a:ext cx="6737351" cy="3190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52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6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457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6362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интерпсихический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2" marR="91452"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solidFill>
                            <a:srgbClr val="C00000"/>
                          </a:solidFill>
                        </a:rPr>
                        <a:t>Мы</a:t>
                      </a:r>
                    </a:p>
                  </a:txBody>
                  <a:tcPr marL="91452" marR="91452"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tx1"/>
                          </a:solidFill>
                        </a:rPr>
                        <a:t>Совместное действие</a:t>
                      </a:r>
                    </a:p>
                  </a:txBody>
                  <a:tcPr marL="91452" marR="91452"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362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Экстрапсихический</a:t>
                      </a:r>
                      <a:endParaRPr lang="ru-RU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2" marR="91452"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800" b="1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Я и Другой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2800" b="1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Я и Знак</a:t>
                      </a:r>
                    </a:p>
                  </a:txBody>
                  <a:tcPr marL="91452" marR="91452"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Действие с помощью</a:t>
                      </a:r>
                    </a:p>
                  </a:txBody>
                  <a:tcPr marL="91452" marR="91452"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3625">
                <a:tc>
                  <a:txBody>
                    <a:bodyPr/>
                    <a:lstStyle/>
                    <a:p>
                      <a:r>
                        <a:rPr lang="ru-RU" sz="18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Интрапрсихический</a:t>
                      </a:r>
                      <a:endParaRPr lang="ru-RU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2" marR="91452"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800" b="1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Я</a:t>
                      </a:r>
                    </a:p>
                  </a:txBody>
                  <a:tcPr marL="91452" marR="91452"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Самостоятельное действие</a:t>
                      </a:r>
                    </a:p>
                  </a:txBody>
                  <a:tcPr marL="91452" marR="91452"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Выгнутая влево стрелка 4"/>
          <p:cNvSpPr/>
          <p:nvPr/>
        </p:nvSpPr>
        <p:spPr>
          <a:xfrm>
            <a:off x="684371" y="2805906"/>
            <a:ext cx="347663" cy="938213"/>
          </a:xfrm>
          <a:prstGeom prst="curvedRight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Выгнутая влево стрелка 19"/>
          <p:cNvSpPr/>
          <p:nvPr/>
        </p:nvSpPr>
        <p:spPr>
          <a:xfrm>
            <a:off x="685959" y="4200526"/>
            <a:ext cx="346075" cy="938213"/>
          </a:xfrm>
          <a:prstGeom prst="curvedRight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09600" y="434976"/>
            <a:ext cx="10972800" cy="695324"/>
          </a:xfrm>
        </p:spPr>
        <p:txBody>
          <a:bodyPr>
            <a:noAutofit/>
          </a:bodyPr>
          <a:lstStyle/>
          <a:p>
            <a:pPr algn="l" defTabSz="914400">
              <a:lnSpc>
                <a:spcPct val="90000"/>
              </a:lnSpc>
              <a:defRPr/>
            </a:pPr>
            <a:r>
              <a:rPr lang="ru-RU" sz="3200" b="1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Механизм процесса интериоризации</a:t>
            </a:r>
            <a:br>
              <a:rPr lang="ru-RU" sz="3200" b="1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</a:br>
            <a:endParaRPr lang="ru-RU" sz="3200" b="1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188BE71-87B7-463C-86B7-C3DC744C68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3202" y="1772444"/>
            <a:ext cx="10972800" cy="4525963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3C485DF-B2D8-2120-1BBD-7F16535BCD0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7081" t="16388" r="13584" b="6048"/>
          <a:stretch>
            <a:fillRect/>
          </a:stretch>
        </p:blipFill>
        <p:spPr>
          <a:xfrm>
            <a:off x="8376891" y="2805906"/>
            <a:ext cx="3686787" cy="232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47388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>
            <a:extLst>
              <a:ext uri="{FF2B5EF4-FFF2-40B4-BE49-F238E27FC236}">
                <a16:creationId xmlns:a16="http://schemas.microsoft.com/office/drawing/2014/main" id="{F911975C-E2C6-4648-BCF1-9B6CAA160D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0312" y="-171400"/>
            <a:ext cx="4225459" cy="7311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4275930-D069-48CE-9578-FEA47CF51487}"/>
              </a:ext>
            </a:extLst>
          </p:cNvPr>
          <p:cNvSpPr txBox="1"/>
          <p:nvPr/>
        </p:nvSpPr>
        <p:spPr>
          <a:xfrm>
            <a:off x="324638" y="3309615"/>
            <a:ext cx="37901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/>
              <a:t>Мыслительная активность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/>
              <a:t>Продуктивная деятельность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/>
              <a:t>Сильные эмоции </a:t>
            </a:r>
          </a:p>
          <a:p>
            <a:r>
              <a:rPr lang="ru-RU" sz="2400" dirty="0"/>
              <a:t>    и переживания</a:t>
            </a:r>
          </a:p>
          <a:p>
            <a:r>
              <a:rPr lang="ru-RU" dirty="0"/>
              <a:t> </a:t>
            </a:r>
          </a:p>
          <a:p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0D8454A-AE31-49B1-B206-233F665B5F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6122" y="1955535"/>
            <a:ext cx="4054800" cy="270816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096586E-BF15-4346-B140-5025D166A5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5913" y="164065"/>
            <a:ext cx="3610880" cy="270816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0072D1C-BEAC-46E2-BEA6-EC21E6320B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9452" y="3548385"/>
            <a:ext cx="3372548" cy="314555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C08B099-AD4F-473B-8DE0-455DDDF96FCA}"/>
              </a:ext>
            </a:extLst>
          </p:cNvPr>
          <p:cNvSpPr/>
          <p:nvPr/>
        </p:nvSpPr>
        <p:spPr>
          <a:xfrm>
            <a:off x="324638" y="947880"/>
            <a:ext cx="3313728" cy="15315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2179">
              <a:lnSpc>
                <a:spcPts val="5871"/>
              </a:lnSpc>
              <a:defRPr/>
            </a:pPr>
            <a:r>
              <a:rPr lang="ru-RU" sz="3200" b="1" dirty="0">
                <a:solidFill>
                  <a:prstClr val="black"/>
                </a:solidFill>
                <a:latin typeface="Garamond" panose="02020404030301010803" pitchFamily="18" charset="0"/>
              </a:rPr>
              <a:t>Пространство </a:t>
            </a:r>
          </a:p>
          <a:p>
            <a:pPr lvl="0" algn="ctr" defTabSz="912179">
              <a:lnSpc>
                <a:spcPts val="5871"/>
              </a:lnSpc>
              <a:defRPr/>
            </a:pPr>
            <a:r>
              <a:rPr lang="ru-RU" sz="3200" b="1" dirty="0" err="1">
                <a:solidFill>
                  <a:prstClr val="black"/>
                </a:solidFill>
                <a:latin typeface="Garamond" panose="02020404030301010803" pitchFamily="18" charset="0"/>
              </a:rPr>
              <a:t>антропопрактик</a:t>
            </a:r>
            <a:r>
              <a:rPr lang="ru-RU" sz="3200" b="1" dirty="0">
                <a:solidFill>
                  <a:prstClr val="black"/>
                </a:solidFill>
                <a:latin typeface="Garamond" panose="02020404030301010803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7254209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3DD377D-3AF9-E61D-1BD0-E55D4A092F1E}"/>
              </a:ext>
            </a:extLst>
          </p:cNvPr>
          <p:cNvSpPr/>
          <p:nvPr/>
        </p:nvSpPr>
        <p:spPr>
          <a:xfrm>
            <a:off x="3404304" y="-243765"/>
            <a:ext cx="8831177" cy="793558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95586" name="Picture 2"/>
          <p:cNvPicPr>
            <a:picLocks noChangeAspect="1" noChangeArrowheads="1"/>
          </p:cNvPicPr>
          <p:nvPr/>
        </p:nvPicPr>
        <p:blipFill>
          <a:blip r:embed="rId2" cstate="print"/>
          <a:srcRect l="20508" t="30000" r="16504" b="16250"/>
          <a:stretch>
            <a:fillRect/>
          </a:stretch>
        </p:blipFill>
        <p:spPr bwMode="auto">
          <a:xfrm>
            <a:off x="3937109" y="866109"/>
            <a:ext cx="8022280" cy="436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E15974-AAAA-10A0-1598-02964BE04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" y="1477328"/>
            <a:ext cx="2895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b="1" dirty="0">
                <a:solidFill>
                  <a:srgbClr val="1A444A"/>
                </a:solidFill>
                <a:latin typeface="+mn-lt"/>
                <a:cs typeface="Times New Roman"/>
              </a:rPr>
              <a:t>Новые(вечные) профессиональные педагогические навыки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8CADF3A-3AB9-49D2-8DFD-7EFE0E6C4250}"/>
              </a:ext>
            </a:extLst>
          </p:cNvPr>
          <p:cNvSpPr/>
          <p:nvPr/>
        </p:nvSpPr>
        <p:spPr>
          <a:xfrm>
            <a:off x="3911610" y="5486394"/>
            <a:ext cx="88311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Мотивация – побуждение к мышлению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Навигация - побуждение к действию (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ориентирововка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Фасилитация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– побуждение к продуктивному взаимодействию и общению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B3D62DE-0A76-4C4D-A20A-737DEB8BD8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20" y="3102503"/>
            <a:ext cx="3238237" cy="1718462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B93426F-5224-49DB-AC18-4BF1081B2FA9}"/>
              </a:ext>
            </a:extLst>
          </p:cNvPr>
          <p:cNvSpPr/>
          <p:nvPr/>
        </p:nvSpPr>
        <p:spPr>
          <a:xfrm>
            <a:off x="405442" y="5196006"/>
            <a:ext cx="19650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Ум, Воля, Чувства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56484B7-35FF-45D0-87B1-D72CAE5DC4F1}"/>
              </a:ext>
            </a:extLst>
          </p:cNvPr>
          <p:cNvSpPr/>
          <p:nvPr/>
        </p:nvSpPr>
        <p:spPr>
          <a:xfrm>
            <a:off x="1506874" y="5750679"/>
            <a:ext cx="1390124" cy="3793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Bef>
                <a:spcPts val="539"/>
              </a:spcBef>
              <a:spcAft>
                <a:spcPts val="800"/>
              </a:spcAft>
              <a:defRPr/>
            </a:pPr>
            <a:r>
              <a:rPr lang="ru-RU" b="1" dirty="0" err="1">
                <a:solidFill>
                  <a:prstClr val="black"/>
                </a:solidFill>
                <a:latin typeface="Garamond" panose="02020404030301010803" pitchFamily="18" charset="0"/>
              </a:rPr>
              <a:t>Репкин</a:t>
            </a:r>
            <a:r>
              <a:rPr lang="ru-RU" b="1" dirty="0">
                <a:solidFill>
                  <a:prstClr val="black"/>
                </a:solidFill>
                <a:latin typeface="Garamond" panose="02020404030301010803" pitchFamily="18" charset="0"/>
              </a:rPr>
              <a:t> В.В</a:t>
            </a:r>
          </a:p>
        </p:txBody>
      </p:sp>
    </p:spTree>
    <p:extLst>
      <p:ext uri="{BB962C8B-B14F-4D97-AF65-F5344CB8AC3E}">
        <p14:creationId xmlns:p14="http://schemas.microsoft.com/office/powerpoint/2010/main" val="354885204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132" y="182881"/>
            <a:ext cx="3536792" cy="41029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pic>
        <p:nvPicPr>
          <p:cNvPr id="5122" name="Picture 2" descr="https://giga.chat/gigachat/files/public/generated/df9017d0-117a-4403-952a-3cee05f7e7b7">
            <a:extLst>
              <a:ext uri="{FF2B5EF4-FFF2-40B4-BE49-F238E27FC236}">
                <a16:creationId xmlns:a16="http://schemas.microsoft.com/office/drawing/2014/main" id="{299C4B64-D8AE-450B-89EE-7E00731B85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6553" y="-78859"/>
            <a:ext cx="7215447" cy="7215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1273E9E-A5B8-4435-9649-0D31642481D3}"/>
              </a:ext>
            </a:extLst>
          </p:cNvPr>
          <p:cNvSpPr/>
          <p:nvPr/>
        </p:nvSpPr>
        <p:spPr>
          <a:xfrm>
            <a:off x="833535" y="592360"/>
            <a:ext cx="2768081" cy="2951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41102" marR="0" lvl="0" indent="-241102" algn="l" defTabSz="6858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563"/>
              </a:spcAft>
              <a:buClrTx/>
              <a:buSzTx/>
              <a:buFont typeface="Symbol" panose="05050102010706020507" pitchFamily="18" charset="2"/>
              <a:buAutoNum type="arabicPeriod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Любопытство</a:t>
            </a:r>
          </a:p>
          <a:p>
            <a:pPr marL="241102" marR="0" lvl="0" indent="-241102" algn="l" defTabSz="6858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563"/>
              </a:spcAft>
              <a:buClrTx/>
              <a:buSzTx/>
              <a:buFont typeface="Symbol" panose="05050102010706020507" pitchFamily="18" charset="2"/>
              <a:buAutoNum type="arabicPeriod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Критическое мышление</a:t>
            </a:r>
          </a:p>
          <a:p>
            <a:pPr marL="241102" marR="0" lvl="0" indent="-241102" algn="l" defTabSz="6858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563"/>
              </a:spcAft>
              <a:buClrTx/>
              <a:buSzTx/>
              <a:buFont typeface="Symbol" panose="05050102010706020507" pitchFamily="18" charset="2"/>
              <a:buAutoNum type="arabicPeriod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Кругозор</a:t>
            </a:r>
          </a:p>
          <a:p>
            <a:pPr marL="241102" marR="0" lvl="0" indent="-241102" algn="l" defTabSz="6858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563"/>
              </a:spcAft>
              <a:buClrTx/>
              <a:buSzTx/>
              <a:buFont typeface="Symbol" panose="05050102010706020507" pitchFamily="18" charset="2"/>
              <a:buAutoNum type="arabicPeriod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Научная грамотность</a:t>
            </a:r>
          </a:p>
          <a:p>
            <a:pPr marL="241102" marR="0" lvl="0" indent="-241102" algn="l" defTabSz="6858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563"/>
              </a:spcAft>
              <a:buClrTx/>
              <a:buSzTx/>
              <a:buFont typeface="Symbol" panose="05050102010706020507" pitchFamily="18" charset="2"/>
              <a:buAutoNum type="arabicPeriod"/>
              <a:tabLst/>
              <a:defRPr/>
            </a:pP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Предсказательность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  <a:p>
            <a:pPr marL="241102" marR="0" lvl="0" indent="-241102" algn="l" defTabSz="6858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563"/>
              </a:spcAft>
              <a:buClrTx/>
              <a:buSzTx/>
              <a:buFont typeface="Symbol" panose="05050102010706020507" pitchFamily="18" charset="2"/>
              <a:buAutoNum type="arabicPeriod"/>
              <a:tabLst/>
              <a:defRPr/>
            </a:pP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Проактивность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  <a:p>
            <a:pPr marL="241102" marR="0" lvl="0" indent="-241102" algn="l" defTabSz="6858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563"/>
              </a:spcAft>
              <a:buClrTx/>
              <a:buSzTx/>
              <a:buFont typeface="Symbol" panose="05050102010706020507" pitchFamily="18" charset="2"/>
              <a:buAutoNum type="arabicPeriod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Вы веселый человек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451A16F-4381-4E6E-AD9F-C4FE7FBC7E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75144">
            <a:off x="3138643" y="3724964"/>
            <a:ext cx="2420322" cy="294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9198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91BDA42-FD00-4668-A9EF-6694408606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0957" y="3197062"/>
            <a:ext cx="8586827" cy="4071417"/>
          </a:xfrm>
          <a:prstGeom prst="rect">
            <a:avLst/>
          </a:prstGeom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44501741-CBC4-4C9E-96F3-40FA10536D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442" y="-42170"/>
            <a:ext cx="5157410" cy="7705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CB262D1-8DD7-3920-A61B-F8380990D33F}"/>
              </a:ext>
            </a:extLst>
          </p:cNvPr>
          <p:cNvSpPr/>
          <p:nvPr/>
        </p:nvSpPr>
        <p:spPr>
          <a:xfrm>
            <a:off x="4258301" y="0"/>
            <a:ext cx="8322043" cy="358295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350" dirty="0">
              <a:solidFill>
                <a:prstClr val="white"/>
              </a:solidFill>
            </a:endParaRPr>
          </a:p>
          <a:p>
            <a:r>
              <a:rPr lang="ru-RU" dirty="0">
                <a:solidFill>
                  <a:prstClr val="white"/>
                </a:solidFill>
              </a:rPr>
              <a:t>Педагогический опыт</a:t>
            </a:r>
          </a:p>
          <a:p>
            <a:endParaRPr lang="ru-RU" dirty="0">
              <a:solidFill>
                <a:prstClr val="white"/>
              </a:solidFill>
            </a:endParaRPr>
          </a:p>
          <a:p>
            <a:r>
              <a:rPr lang="ru-RU" dirty="0">
                <a:solidFill>
                  <a:prstClr val="white"/>
                </a:solidFill>
              </a:rPr>
              <a:t>Дидактическая система</a:t>
            </a:r>
          </a:p>
          <a:p>
            <a:endParaRPr lang="ru-RU" dirty="0">
              <a:solidFill>
                <a:prstClr val="white"/>
              </a:solidFill>
            </a:endParaRPr>
          </a:p>
          <a:p>
            <a:r>
              <a:rPr lang="ru-RU" dirty="0">
                <a:solidFill>
                  <a:prstClr val="white"/>
                </a:solidFill>
              </a:rPr>
              <a:t>Образовательные технологии (модели, методики, приемы, формы)</a:t>
            </a:r>
          </a:p>
          <a:p>
            <a:endParaRPr lang="ru-RU" dirty="0">
              <a:solidFill>
                <a:prstClr val="white"/>
              </a:solidFill>
            </a:endParaRPr>
          </a:p>
          <a:p>
            <a:r>
              <a:rPr lang="ru-RU" dirty="0">
                <a:solidFill>
                  <a:prstClr val="white"/>
                </a:solidFill>
              </a:rPr>
              <a:t>Образовательные практики (мир повседневности, жизненные ситуации, кейсы, навыки, </a:t>
            </a:r>
            <a:r>
              <a:rPr lang="ru-RU" dirty="0" err="1">
                <a:solidFill>
                  <a:prstClr val="white"/>
                </a:solidFill>
              </a:rPr>
              <a:t>лайфхаки</a:t>
            </a:r>
            <a:r>
              <a:rPr lang="ru-RU" dirty="0">
                <a:solidFill>
                  <a:prstClr val="white"/>
                </a:solidFill>
              </a:rPr>
              <a:t>, инструменты)</a:t>
            </a:r>
          </a:p>
          <a:p>
            <a:endParaRPr lang="ru-RU" sz="1350" dirty="0">
              <a:solidFill>
                <a:prstClr val="white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84B3DA-F999-7202-CB5E-A1604AA279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715" y="1191849"/>
            <a:ext cx="3504164" cy="1073126"/>
          </a:xfrm>
        </p:spPr>
        <p:txBody>
          <a:bodyPr>
            <a:noAutofit/>
          </a:bodyPr>
          <a:lstStyle/>
          <a:p>
            <a:pPr defTabSz="912128">
              <a:lnSpc>
                <a:spcPts val="4135"/>
              </a:lnSpc>
              <a:defRPr/>
            </a:pPr>
            <a:r>
              <a:rPr lang="ru-RU" sz="3600" b="1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Язык педагогической инноватики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1A13348-985B-91D4-6600-EDD4E31C0A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909" y="5061236"/>
            <a:ext cx="6526240" cy="3305843"/>
          </a:xfrm>
          <a:prstGeom prst="rect">
            <a:avLst/>
          </a:prstGeom>
        </p:spPr>
      </p:pic>
      <p:graphicFrame>
        <p:nvGraphicFramePr>
          <p:cNvPr id="8" name="Схема 7">
            <a:extLst>
              <a:ext uri="{FF2B5EF4-FFF2-40B4-BE49-F238E27FC236}">
                <a16:creationId xmlns:a16="http://schemas.microsoft.com/office/drawing/2014/main" id="{2D7831CD-6DDB-374B-5058-020189E91D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84934122"/>
              </p:ext>
            </p:extLst>
          </p:nvPr>
        </p:nvGraphicFramePr>
        <p:xfrm>
          <a:off x="6756977" y="4181628"/>
          <a:ext cx="3434019" cy="2086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6D129FDC-65D9-9147-BD02-4841AF0B92EE}"/>
              </a:ext>
            </a:extLst>
          </p:cNvPr>
          <p:cNvSpPr txBox="1"/>
          <p:nvPr/>
        </p:nvSpPr>
        <p:spPr>
          <a:xfrm>
            <a:off x="10190996" y="3810693"/>
            <a:ext cx="12186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350" dirty="0"/>
              <a:t>Педагог</a:t>
            </a:r>
          </a:p>
          <a:p>
            <a:r>
              <a:rPr lang="ru-RU" sz="1350" dirty="0"/>
              <a:t>(мотивы, </a:t>
            </a:r>
          </a:p>
          <a:p>
            <a:r>
              <a:rPr lang="ru-RU" sz="1350" dirty="0"/>
              <a:t>компетенции,</a:t>
            </a:r>
          </a:p>
          <a:p>
            <a:r>
              <a:rPr lang="ru-RU" sz="1350" dirty="0"/>
              <a:t> опыт)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B8C6634-D118-793D-520C-606722A0C346}"/>
              </a:ext>
            </a:extLst>
          </p:cNvPr>
          <p:cNvSpPr txBox="1"/>
          <p:nvPr/>
        </p:nvSpPr>
        <p:spPr>
          <a:xfrm>
            <a:off x="5528756" y="3843538"/>
            <a:ext cx="122822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350" dirty="0"/>
              <a:t>Ребенок</a:t>
            </a:r>
          </a:p>
          <a:p>
            <a:r>
              <a:rPr lang="ru-RU" sz="1350" dirty="0"/>
              <a:t>(особенности,</a:t>
            </a:r>
          </a:p>
          <a:p>
            <a:r>
              <a:rPr lang="ru-RU" sz="1350" dirty="0"/>
              <a:t>проблемы,</a:t>
            </a:r>
          </a:p>
          <a:p>
            <a:r>
              <a:rPr lang="ru-RU" sz="1350" dirty="0"/>
              <a:t>потребности)</a:t>
            </a:r>
          </a:p>
        </p:txBody>
      </p:sp>
    </p:spTree>
    <p:extLst>
      <p:ext uri="{BB962C8B-B14F-4D97-AF65-F5344CB8AC3E}">
        <p14:creationId xmlns:p14="http://schemas.microsoft.com/office/powerpoint/2010/main" val="30461014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4D2AFBD-05DD-4C29-A5AC-1A865C984B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0933" y="-67733"/>
            <a:ext cx="5571067" cy="709506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315D660-5A85-4141-AA24-C48CC2A109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0" y="2329421"/>
            <a:ext cx="6417733" cy="304551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2950" y="319272"/>
            <a:ext cx="11182613" cy="751293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prstClr val="black"/>
                </a:solidFill>
                <a:latin typeface="Garamond" panose="02020404030301010803" pitchFamily="18" charset="0"/>
                <a:ea typeface="+mn-ea"/>
                <a:cs typeface="+mn-cs"/>
              </a:rPr>
              <a:t>Новое поколение детей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11607" y="1303867"/>
            <a:ext cx="6126983" cy="480131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дети высоких технологий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дети, живущие в виртуальном пространстве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хорошо работают с информацией (высокая скорость обработки информации и принятия решений)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любят креативные среды и индустрии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itchFamily="34" charset="0"/>
              </a:rPr>
              <a:t>концентрация и удержание внимания у них снизилось с 20 до 8 секунд (трудно работать с большими текстами)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делают несколько дел одновременно (многозадачность)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ищут логическое объяснение каждому заданию (причина, смысл действий!)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требуют уважения к личному пространству (своему и других людей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нацелены на самореализацию и самоактуализацию (любыми средствами)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хотят обладать высоким уровнем мастерства (практики) в выбранной сфере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тяготеют к свободе выбора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163092" y="1070565"/>
            <a:ext cx="4037969" cy="725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44958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Первое поколение 21 века – поколение Альфа (2010-2020гг)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27CD7C-E1A5-4DE6-AEF2-EC5DECAAC542}"/>
              </a:ext>
            </a:extLst>
          </p:cNvPr>
          <p:cNvSpPr txBox="1"/>
          <p:nvPr/>
        </p:nvSpPr>
        <p:spPr>
          <a:xfrm>
            <a:off x="6880860" y="5787435"/>
            <a:ext cx="50447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dirty="0">
                <a:solidFill>
                  <a:srgbClr val="0070C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Какие средства развития нужны этим людям?</a:t>
            </a:r>
          </a:p>
        </p:txBody>
      </p:sp>
    </p:spTree>
    <p:extLst>
      <p:ext uri="{BB962C8B-B14F-4D97-AF65-F5344CB8AC3E}">
        <p14:creationId xmlns:p14="http://schemas.microsoft.com/office/powerpoint/2010/main" val="36167718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0F5D687-D2C9-7B1B-1DF2-95C3FA6B4E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440863" cy="6858000"/>
          </a:xfrm>
          <a:prstGeom prst="rect">
            <a:avLst/>
          </a:prstGeom>
        </p:spPr>
      </p:pic>
      <p:pic>
        <p:nvPicPr>
          <p:cNvPr id="4" name="Объект 3" descr="ÐÐ°ÑÑÐ¸Ð½ÐºÐ¸ Ð¿Ð¾ Ð·Ð°Ð¿ÑÐ¾ÑÑ ÑÐ²Ð¾Ð»ÑÑÐ¸Ñ ÑÐµÐ»Ð¾Ð²ÐµÐºÐ° Ð¸ ÑÐµÑÐ½Ð¾Ð»Ð¾Ð³Ð¸Ð¹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864" y="2966905"/>
            <a:ext cx="6751136" cy="389109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573846" y="1642533"/>
            <a:ext cx="4781863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«Действующая система образования готовит специалистов прошлого.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Чему учить? Развивать способности, недоступные роботам: креативность, воображение, образное мышление, интуиция, инициатива, способность учиться, воля, индивидуальная ответственность…»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						</a:t>
            </a:r>
            <a:r>
              <a:rPr kumimoji="0" lang="ru-RU" sz="20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Митио</a:t>
            </a:r>
            <a:r>
              <a:rPr kumimoji="0" lang="ru-RU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20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Каку</a:t>
            </a:r>
            <a:r>
              <a:rPr kumimoji="0" lang="ru-RU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физик, 	популяризатор науки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F9D7364-08A3-4065-A2D9-1D4C3FF99C8A}"/>
              </a:ext>
            </a:extLst>
          </p:cNvPr>
          <p:cNvSpPr/>
          <p:nvPr/>
        </p:nvSpPr>
        <p:spPr>
          <a:xfrm>
            <a:off x="5611173" y="386914"/>
            <a:ext cx="6384515" cy="1722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1D35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— это способность страны самостоятельно разрабатывать, производить и использовать ключевые, критически важные технологии для обеспечения экономической независимости и национальную безопасность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5BFE6E8-678E-4DBF-A177-F9D3AC35A402}"/>
              </a:ext>
            </a:extLst>
          </p:cNvPr>
          <p:cNvSpPr/>
          <p:nvPr/>
        </p:nvSpPr>
        <p:spPr>
          <a:xfrm>
            <a:off x="744569" y="647914"/>
            <a:ext cx="395172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prstClr val="black"/>
                </a:solidFill>
                <a:latin typeface="Garamond" panose="02020404030301010803" pitchFamily="18" charset="0"/>
              </a:rPr>
              <a:t>Технологический </a:t>
            </a:r>
          </a:p>
          <a:p>
            <a:r>
              <a:rPr lang="ru-RU" sz="3600" b="1" dirty="0">
                <a:solidFill>
                  <a:prstClr val="black"/>
                </a:solidFill>
                <a:latin typeface="Garamond" panose="02020404030301010803" pitchFamily="18" charset="0"/>
              </a:rPr>
              <a:t>суверенитет </a:t>
            </a:r>
          </a:p>
        </p:txBody>
      </p:sp>
    </p:spTree>
    <p:extLst>
      <p:ext uri="{BB962C8B-B14F-4D97-AF65-F5344CB8AC3E}">
        <p14:creationId xmlns:p14="http://schemas.microsoft.com/office/powerpoint/2010/main" val="23261608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>
            <a:extLst>
              <a:ext uri="{FF2B5EF4-FFF2-40B4-BE49-F238E27FC236}">
                <a16:creationId xmlns:a16="http://schemas.microsoft.com/office/drawing/2014/main" id="{803CA31F-E9CF-4B35-B23B-355108D3C8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655" y="-971541"/>
            <a:ext cx="12487368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05C22FD-94DF-4CD5-B03A-40C186346181}"/>
              </a:ext>
            </a:extLst>
          </p:cNvPr>
          <p:cNvSpPr txBox="1"/>
          <p:nvPr/>
        </p:nvSpPr>
        <p:spPr>
          <a:xfrm>
            <a:off x="1457331" y="240444"/>
            <a:ext cx="3767378" cy="8951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  <a:p>
            <a:pPr defTabSz="912128">
              <a:lnSpc>
                <a:spcPts val="4135"/>
              </a:lnSpc>
              <a:spcBef>
                <a:spcPct val="0"/>
              </a:spcBef>
              <a:defRPr/>
            </a:pPr>
            <a:r>
              <a:rPr lang="ru-RU" sz="3600" b="1" dirty="0" err="1">
                <a:solidFill>
                  <a:prstClr val="black"/>
                </a:solidFill>
                <a:latin typeface="Garamond" panose="02020404030301010803" pitchFamily="18" charset="0"/>
              </a:rPr>
              <a:t>Технооптимисты</a:t>
            </a:r>
            <a:endParaRPr lang="ru-RU" sz="3600" b="1" dirty="0">
              <a:solidFill>
                <a:prstClr val="black"/>
              </a:solidFill>
              <a:latin typeface="Garamond" panose="02020404030301010803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2824A7E-CA13-4583-ADCB-F7A318D122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4637" y="0"/>
            <a:ext cx="6141901" cy="6973824"/>
          </a:xfrm>
          <a:prstGeom prst="rect">
            <a:avLst/>
          </a:prstGeom>
        </p:spPr>
      </p:pic>
      <p:sp>
        <p:nvSpPr>
          <p:cNvPr id="17" name="Объект 2">
            <a:extLst>
              <a:ext uri="{FF2B5EF4-FFF2-40B4-BE49-F238E27FC236}">
                <a16:creationId xmlns:a16="http://schemas.microsoft.com/office/drawing/2014/main" id="{34F3023E-E659-47F3-AEF1-F36FC6FF76CD}"/>
              </a:ext>
            </a:extLst>
          </p:cNvPr>
          <p:cNvSpPr txBox="1">
            <a:spLocks/>
          </p:cNvSpPr>
          <p:nvPr/>
        </p:nvSpPr>
        <p:spPr>
          <a:xfrm>
            <a:off x="347420" y="354661"/>
            <a:ext cx="1166376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7971385-57CB-47A5-A1FC-70B11921A4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420" y="2691450"/>
            <a:ext cx="4918484" cy="236552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4621037E-E1D9-41DA-B81C-BC8EB37B5970}"/>
              </a:ext>
            </a:extLst>
          </p:cNvPr>
          <p:cNvSpPr txBox="1"/>
          <p:nvPr/>
        </p:nvSpPr>
        <p:spPr>
          <a:xfrm>
            <a:off x="142067" y="1491630"/>
            <a:ext cx="56973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chemeClr val="bg1"/>
                </a:solidFill>
                <a:latin typeface="Garamond" panose="02020404030301010803" pitchFamily="18" charset="0"/>
              </a:rPr>
              <a:t>Технологический рай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BD64687-6A9B-4FEF-AF76-932E1694AFDA}"/>
              </a:ext>
            </a:extLst>
          </p:cNvPr>
          <p:cNvSpPr/>
          <p:nvPr/>
        </p:nvSpPr>
        <p:spPr>
          <a:xfrm>
            <a:off x="356173" y="5417227"/>
            <a:ext cx="172233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>
                <a:solidFill>
                  <a:srgbClr val="767676"/>
                </a:solidFill>
                <a:latin typeface="Arial" panose="020B0604020202020204" pitchFamily="34" charset="0"/>
              </a:rPr>
              <a:t>Тиктоки</a:t>
            </a:r>
            <a:endParaRPr lang="ru-RU" b="1" dirty="0">
              <a:solidFill>
                <a:srgbClr val="767676"/>
              </a:solidFill>
              <a:latin typeface="Arial" panose="020B0604020202020204" pitchFamily="34" charset="0"/>
            </a:endParaRPr>
          </a:p>
          <a:p>
            <a:r>
              <a:rPr lang="ru-RU" b="1" dirty="0">
                <a:solidFill>
                  <a:srgbClr val="767676"/>
                </a:solidFill>
                <a:latin typeface="Arial" panose="020B0604020202020204" pitchFamily="34" charset="0"/>
              </a:rPr>
              <a:t>Нейросети</a:t>
            </a:r>
          </a:p>
          <a:p>
            <a:r>
              <a:rPr lang="ru-RU" b="1" dirty="0" err="1">
                <a:solidFill>
                  <a:srgbClr val="767676"/>
                </a:solidFill>
                <a:latin typeface="Arial" panose="020B0604020202020204" pitchFamily="34" charset="0"/>
              </a:rPr>
              <a:t>Антиваксеры</a:t>
            </a:r>
            <a:endParaRPr lang="ru-RU" b="1" dirty="0">
              <a:solidFill>
                <a:srgbClr val="767676"/>
              </a:solidFill>
              <a:latin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30977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>
            <a:extLst>
              <a:ext uri="{FF2B5EF4-FFF2-40B4-BE49-F238E27FC236}">
                <a16:creationId xmlns:a16="http://schemas.microsoft.com/office/drawing/2014/main" id="{E3712098-E3A8-4275-B3B7-C8316015CF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684" y="-1121684"/>
            <a:ext cx="12487368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E9753EB-0164-4BEC-8D01-FB24AC2F526B}"/>
              </a:ext>
            </a:extLst>
          </p:cNvPr>
          <p:cNvSpPr txBox="1"/>
          <p:nvPr/>
        </p:nvSpPr>
        <p:spPr>
          <a:xfrm>
            <a:off x="1460785" y="463368"/>
            <a:ext cx="3392275" cy="8951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lvl="0" indent="0" defTabSz="912128" fontAlgn="auto">
              <a:lnSpc>
                <a:spcPts val="413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err="1">
                <a:solidFill>
                  <a:prstClr val="black"/>
                </a:solidFill>
                <a:latin typeface="Garamond" panose="02020404030301010803" pitchFamily="18" charset="0"/>
              </a:rPr>
              <a:t>Техноскептики</a:t>
            </a:r>
            <a:endParaRPr lang="ru-RU" sz="3600" b="1" dirty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617C4FA-6E5E-4112-B359-CC8340D415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128" y="-49217"/>
            <a:ext cx="6316872" cy="7522151"/>
          </a:xfrm>
          <a:prstGeom prst="rect">
            <a:avLst/>
          </a:prstGeom>
        </p:spPr>
      </p:pic>
      <p:pic>
        <p:nvPicPr>
          <p:cNvPr id="12" name="Picture 4" descr="ÐÐ°ÑÑÐ¸Ð½ÐºÐ¸ Ð¿Ð¾ Ð·Ð°Ð¿ÑÐ¾ÑÑ ÑÐ°ÑÑÑÐ½Ð° ÑÐµÑÐ½Ð¸Ð³Ð¾Ð²ÑÐºÐ°Ñ">
            <a:extLst>
              <a:ext uri="{FF2B5EF4-FFF2-40B4-BE49-F238E27FC236}">
                <a16:creationId xmlns:a16="http://schemas.microsoft.com/office/drawing/2014/main" id="{D5731815-AC41-4796-8AA4-415B79B74E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31" y="3344589"/>
            <a:ext cx="4460856" cy="2539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782D891-C29B-4DB3-92C8-D715BF2DFA67}"/>
              </a:ext>
            </a:extLst>
          </p:cNvPr>
          <p:cNvSpPr/>
          <p:nvPr/>
        </p:nvSpPr>
        <p:spPr>
          <a:xfrm>
            <a:off x="503331" y="6079068"/>
            <a:ext cx="4585712" cy="511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srgbClr val="001D35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«Когда у них появится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srgbClr val="001D35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 рефлексия,…- нам конец»</a:t>
            </a:r>
          </a:p>
        </p:txBody>
      </p:sp>
      <p:sp>
        <p:nvSpPr>
          <p:cNvPr id="17" name="Объект 2">
            <a:extLst>
              <a:ext uri="{FF2B5EF4-FFF2-40B4-BE49-F238E27FC236}">
                <a16:creationId xmlns:a16="http://schemas.microsoft.com/office/drawing/2014/main" id="{34F3023E-E659-47F3-AEF1-F36FC6FF76CD}"/>
              </a:ext>
            </a:extLst>
          </p:cNvPr>
          <p:cNvSpPr txBox="1">
            <a:spLocks/>
          </p:cNvSpPr>
          <p:nvPr/>
        </p:nvSpPr>
        <p:spPr>
          <a:xfrm>
            <a:off x="264117" y="473373"/>
            <a:ext cx="1166376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83F5B7B-CD02-4DDC-B573-1F3886817199}"/>
              </a:ext>
            </a:extLst>
          </p:cNvPr>
          <p:cNvSpPr/>
          <p:nvPr/>
        </p:nvSpPr>
        <p:spPr>
          <a:xfrm>
            <a:off x="464795" y="6673334"/>
            <a:ext cx="28375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>
                <a:solidFill>
                  <a:prstClr val="black"/>
                </a:solidFill>
                <a:latin typeface="Garamond" panose="02020404030301010803" pitchFamily="18" charset="0"/>
              </a:rPr>
              <a:t>Т. Черниговская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B2CDBF1-AEAA-4E53-A007-02FC0D670A27}"/>
              </a:ext>
            </a:extLst>
          </p:cNvPr>
          <p:cNvSpPr/>
          <p:nvPr/>
        </p:nvSpPr>
        <p:spPr>
          <a:xfrm>
            <a:off x="347420" y="2236139"/>
            <a:ext cx="533351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4400" b="1" dirty="0">
                <a:solidFill>
                  <a:schemeClr val="bg1"/>
                </a:solidFill>
                <a:latin typeface="Garamond" panose="02020404030301010803" pitchFamily="18" charset="0"/>
              </a:rPr>
              <a:t>Технологический ад</a:t>
            </a:r>
          </a:p>
        </p:txBody>
      </p:sp>
    </p:spTree>
    <p:extLst>
      <p:ext uri="{BB962C8B-B14F-4D97-AF65-F5344CB8AC3E}">
        <p14:creationId xmlns:p14="http://schemas.microsoft.com/office/powerpoint/2010/main" val="32624749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5627A28-7E37-4BE3-A4BC-C8EBD04B93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9599" y="-99393"/>
            <a:ext cx="9279467" cy="715617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6D1E58E-7C31-42A3-A01E-5D3FF147FB7B}"/>
              </a:ext>
            </a:extLst>
          </p:cNvPr>
          <p:cNvSpPr txBox="1"/>
          <p:nvPr/>
        </p:nvSpPr>
        <p:spPr>
          <a:xfrm>
            <a:off x="3323728" y="-378131"/>
            <a:ext cx="8868272" cy="6838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337185" algn="l" defTabSz="457223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Tx/>
              <a:buNone/>
              <a:tabLst/>
              <a:defRPr/>
            </a:pPr>
            <a:endParaRPr kumimoji="0" lang="ru-RU" sz="15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337185" algn="l" defTabSz="457223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57175" marR="0" lvl="0" indent="-257175" algn="just" defTabSz="6858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формировать позитивный образ научной, производственной, природоохранной, эколого-просветительской деятельности в России (профориентация</a:t>
            </a:r>
            <a:r>
              <a:rPr lang="ru-RU" sz="2400" dirty="0">
                <a:solidFill>
                  <a:prstClr val="black"/>
                </a:solidFill>
                <a:latin typeface="Calibri" panose="020F0502020204030204"/>
              </a:rPr>
              <a:t>)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57175" marR="0" lvl="0" indent="-257175" algn="just" defTabSz="6858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вдохновлять школьников заниматься научными исследованиями, осваивать наукоемкие технологии, с интересом реализовывать социальные и бизнес-проекты (интерес)</a:t>
            </a:r>
          </a:p>
          <a:p>
            <a:pPr marL="257175" marR="0" lvl="0" indent="-257175" algn="just" defTabSz="6858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популяризировать научные открытия, инженерные и социальные решения ведущих научных организаций, бизнес-компаний, природоохранных, культурно-просветительских центров Приморского края (любознательность)</a:t>
            </a:r>
          </a:p>
          <a:p>
            <a:pPr marL="257175" marR="0" lvl="0" indent="-257175" algn="just" defTabSz="6858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разрабатывать и внедрять передовые формы и технологии исследовательской и проектной деятельности школьников (компетентность)</a:t>
            </a:r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7E5AE6A7-446C-4414-8454-7DB02870050F}"/>
              </a:ext>
            </a:extLst>
          </p:cNvPr>
          <p:cNvSpPr txBox="1"/>
          <p:nvPr/>
        </p:nvSpPr>
        <p:spPr>
          <a:xfrm>
            <a:off x="194264" y="859131"/>
            <a:ext cx="2718269" cy="11662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Зачем  формировать научное мышление и наукоёмкую деятельность?</a:t>
            </a:r>
            <a:endParaRPr kumimoji="0" lang="en-US" sz="2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F6A530F-9E63-4308-89E5-633724588584}"/>
              </a:ext>
            </a:extLst>
          </p:cNvPr>
          <p:cNvSpPr/>
          <p:nvPr/>
        </p:nvSpPr>
        <p:spPr>
          <a:xfrm>
            <a:off x="168395" y="4003797"/>
            <a:ext cx="2536741" cy="1385306"/>
          </a:xfrm>
          <a:prstGeom prst="rect">
            <a:avLst/>
          </a:prstGeom>
        </p:spPr>
        <p:txBody>
          <a:bodyPr wrap="square" lIns="91240" tIns="45715" rIns="91240" bIns="45715">
            <a:spAutoFit/>
          </a:bodyPr>
          <a:lstStyle/>
          <a:p>
            <a:pPr algn="just" defTabSz="912128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sz="1867" kern="0" dirty="0">
                <a:solidFill>
                  <a:prstClr val="black"/>
                </a:solidFill>
                <a:latin typeface="Calibri"/>
              </a:rPr>
              <a:t>Школьная успешность связана с уровнем освоения логических и исследовательских действий</a:t>
            </a:r>
          </a:p>
        </p:txBody>
      </p:sp>
    </p:spTree>
    <p:extLst>
      <p:ext uri="{BB962C8B-B14F-4D97-AF65-F5344CB8AC3E}">
        <p14:creationId xmlns:p14="http://schemas.microsoft.com/office/powerpoint/2010/main" val="225086255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1796</Words>
  <Application>Microsoft Office PowerPoint</Application>
  <PresentationFormat>Широкоэкранный</PresentationFormat>
  <Paragraphs>412</Paragraphs>
  <Slides>36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18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36</vt:i4>
      </vt:variant>
    </vt:vector>
  </HeadingPairs>
  <TitlesOfParts>
    <vt:vector size="58" baseType="lpstr">
      <vt:lpstr>Arial</vt:lpstr>
      <vt:lpstr>Arial MT</vt:lpstr>
      <vt:lpstr>Arial Narrow</vt:lpstr>
      <vt:lpstr>Calibri</vt:lpstr>
      <vt:lpstr>Calibri Light</vt:lpstr>
      <vt:lpstr>Cambria</vt:lpstr>
      <vt:lpstr>Garamond</vt:lpstr>
      <vt:lpstr>Georgia</vt:lpstr>
      <vt:lpstr>Helvetica Neue</vt:lpstr>
      <vt:lpstr>Lemon Tuesday</vt:lpstr>
      <vt:lpstr>Merriweather</vt:lpstr>
      <vt:lpstr>Microsoft Sans Serif</vt:lpstr>
      <vt:lpstr>Open Sans Bold</vt:lpstr>
      <vt:lpstr>Roboto</vt:lpstr>
      <vt:lpstr>Segoe Print</vt:lpstr>
      <vt:lpstr>Symbol</vt:lpstr>
      <vt:lpstr>Times New Roman</vt:lpstr>
      <vt:lpstr>Verdana</vt:lpstr>
      <vt:lpstr>Тема Office</vt:lpstr>
      <vt:lpstr>10_Тема Office</vt:lpstr>
      <vt:lpstr>1_Тема Office</vt:lpstr>
      <vt:lpstr>5_Тема Office</vt:lpstr>
      <vt:lpstr>Становление человека науки  в контуре современных  антропопрактик </vt:lpstr>
      <vt:lpstr>Презентация PowerPoint</vt:lpstr>
      <vt:lpstr>Презентация PowerPoint</vt:lpstr>
      <vt:lpstr>Язык педагогической инноватики</vt:lpstr>
      <vt:lpstr>Новое поколение детей</vt:lpstr>
      <vt:lpstr>Презентация PowerPoint</vt:lpstr>
      <vt:lpstr>Презентация PowerPoint</vt:lpstr>
      <vt:lpstr>Презентация PowerPoint</vt:lpstr>
      <vt:lpstr>Презентация PowerPoint</vt:lpstr>
      <vt:lpstr>Дефициты школьной успешности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 спонтанности к исследовательской и проектной деятельности</vt:lpstr>
      <vt:lpstr>Презентация PowerPoint</vt:lpstr>
      <vt:lpstr>Презентация PowerPoint</vt:lpstr>
      <vt:lpstr>Мышление отражение связей и отношений между  объектами, Мыследеятельность - процесс решения задачи в ситуации дефицита знаний и алгоритмов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Первые источники познания - эмоции       </vt:lpstr>
      <vt:lpstr>Презентация PowerPoint</vt:lpstr>
      <vt:lpstr>Механизм процесса интериоризации </vt:lpstr>
      <vt:lpstr>Презентация PowerPoint</vt:lpstr>
      <vt:lpstr>Новые(вечные) профессиональные педагогические навыки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Становление человека науки  в контуре современных  антропопрактик </dc:title>
  <dc:creator>Александр В. Петрунько</dc:creator>
  <cp:lastModifiedBy>Александр В. Петрунько</cp:lastModifiedBy>
  <cp:revision>48</cp:revision>
  <cp:lastPrinted>2026-05-14T03:49:14Z</cp:lastPrinted>
  <dcterms:created xsi:type="dcterms:W3CDTF">2026-05-13T04:12:24Z</dcterms:created>
  <dcterms:modified xsi:type="dcterms:W3CDTF">2026-05-14T22:51:24Z</dcterms:modified>
</cp:coreProperties>
</file>