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9" r:id="rId3"/>
    <p:sldId id="260" r:id="rId4"/>
    <p:sldId id="270" r:id="rId5"/>
    <p:sldId id="272" r:id="rId6"/>
    <p:sldId id="265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52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BF83B2-52E2-4D79-886D-1F5E6F9BC656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B1B0A-C0A2-4EDD-82C9-F5797A54A8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098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A32BE-24B3-41BE-99B8-7F20CAC5BF6A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7040-3A78-4F65-9297-564BFA0D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640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A32BE-24B3-41BE-99B8-7F20CAC5BF6A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7040-3A78-4F65-9297-564BFA0D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216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A32BE-24B3-41BE-99B8-7F20CAC5BF6A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7040-3A78-4F65-9297-564BFA0D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09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A32BE-24B3-41BE-99B8-7F20CAC5BF6A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7040-3A78-4F65-9297-564BFA0D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729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A32BE-24B3-41BE-99B8-7F20CAC5BF6A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7040-3A78-4F65-9297-564BFA0D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538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A32BE-24B3-41BE-99B8-7F20CAC5BF6A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7040-3A78-4F65-9297-564BFA0D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744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A32BE-24B3-41BE-99B8-7F20CAC5BF6A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7040-3A78-4F65-9297-564BFA0D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396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A32BE-24B3-41BE-99B8-7F20CAC5BF6A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7040-3A78-4F65-9297-564BFA0D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21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A32BE-24B3-41BE-99B8-7F20CAC5BF6A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7040-3A78-4F65-9297-564BFA0D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721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A32BE-24B3-41BE-99B8-7F20CAC5BF6A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7040-3A78-4F65-9297-564BFA0D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65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A32BE-24B3-41BE-99B8-7F20CAC5BF6A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D7040-3A78-4F65-9297-564BFA0D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265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A32BE-24B3-41BE-99B8-7F20CAC5BF6A}" type="datetimeFigureOut">
              <a:rPr lang="ru-RU" smtClean="0"/>
              <a:t>13.05.2026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D7040-3A78-4F65-9297-564BFA0D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90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1844824"/>
            <a:ext cx="8424936" cy="3384376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dirty="0" smtClean="0"/>
              <a:t>Хомякова Оксана Валерьевна, </a:t>
            </a:r>
            <a:br>
              <a:rPr lang="ru-RU" sz="3100" b="1" dirty="0" smtClean="0"/>
            </a:br>
            <a:r>
              <a:rPr lang="ru-RU" sz="3100" dirty="0" smtClean="0"/>
              <a:t>учитель начальных классов</a:t>
            </a:r>
            <a:r>
              <a:rPr lang="ru-RU" sz="3100" b="1" dirty="0" smtClean="0"/>
              <a:t>  </a:t>
            </a:r>
            <a:r>
              <a:rPr lang="ru-RU" sz="2700" dirty="0" smtClean="0"/>
              <a:t>МОБУ «СОШ  №1»  </a:t>
            </a:r>
            <a:r>
              <a:rPr lang="ru-RU" sz="2700" dirty="0" err="1" smtClean="0"/>
              <a:t>Арсеньевского</a:t>
            </a:r>
            <a:r>
              <a:rPr lang="ru-RU" sz="2700" dirty="0" smtClean="0"/>
              <a:t> городского округа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3100" b="1" dirty="0" smtClean="0"/>
              <a:t>Тема итоговой работы</a:t>
            </a:r>
            <a:r>
              <a:rPr lang="ru-RU" sz="3100" dirty="0" smtClean="0"/>
              <a:t>: «Организация теоретического учебного   исследования во внеклассной работе»</a:t>
            </a:r>
            <a:br>
              <a:rPr lang="ru-RU" sz="3100" dirty="0" smtClean="0"/>
            </a:br>
            <a:r>
              <a:rPr lang="ru-RU" sz="3100" b="1" dirty="0" smtClean="0"/>
              <a:t>ДПП ПК </a:t>
            </a:r>
            <a:r>
              <a:rPr lang="ru-RU" sz="3100" dirty="0" smtClean="0"/>
              <a:t>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2700" b="1" dirty="0" smtClean="0"/>
              <a:t>15 мая 2026 год, г. Владивосток</a:t>
            </a:r>
            <a:br>
              <a:rPr lang="ru-RU" sz="2700" b="1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25" b="20317"/>
          <a:stretch/>
        </p:blipFill>
        <p:spPr bwMode="auto">
          <a:xfrm>
            <a:off x="6335688" y="116632"/>
            <a:ext cx="2808312" cy="885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035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448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Маленькими  шагами – к большому открытию! </a:t>
            </a:r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25" b="20317"/>
          <a:stretch/>
        </p:blipFill>
        <p:spPr bwMode="auto">
          <a:xfrm>
            <a:off x="5868144" y="260648"/>
            <a:ext cx="2808312" cy="885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2" t="29805" r="44212" b="21345"/>
          <a:stretch/>
        </p:blipFill>
        <p:spPr bwMode="auto">
          <a:xfrm>
            <a:off x="4572000" y="3178178"/>
            <a:ext cx="3968535" cy="3284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5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35714" y="476672"/>
            <a:ext cx="7772400" cy="720079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Исследовательская работа </a:t>
            </a:r>
            <a:br>
              <a:rPr lang="ru-RU" sz="3100" b="1" dirty="0" smtClean="0"/>
            </a:br>
            <a:r>
              <a:rPr lang="ru-RU" sz="3100" b="1" dirty="0" smtClean="0"/>
              <a:t>«Парад Победы: история и современность»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2700" dirty="0" smtClean="0"/>
              <a:t>(теоретическое исследование)</a:t>
            </a:r>
            <a:endParaRPr lang="ru-RU" sz="27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95536" y="1484784"/>
            <a:ext cx="8064896" cy="4752528"/>
          </a:xfrm>
        </p:spPr>
        <p:txBody>
          <a:bodyPr>
            <a:normAutofit fontScale="62500" lnSpcReduction="20000"/>
          </a:bodyPr>
          <a:lstStyle/>
          <a:p>
            <a:endParaRPr lang="ru-RU" sz="300" dirty="0" smtClean="0">
              <a:solidFill>
                <a:schemeClr val="tx1"/>
              </a:solidFill>
            </a:endParaRPr>
          </a:p>
          <a:p>
            <a:r>
              <a:rPr lang="ru-RU" sz="3600" b="1" dirty="0" smtClean="0">
                <a:solidFill>
                  <a:schemeClr val="tx1"/>
                </a:solidFill>
              </a:rPr>
              <a:t>1 </a:t>
            </a:r>
            <a:r>
              <a:rPr lang="ru-RU" sz="3600" b="1" dirty="0" smtClean="0">
                <a:solidFill>
                  <a:schemeClr val="tx1"/>
                </a:solidFill>
              </a:rPr>
              <a:t>класс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Объект исследования: </a:t>
            </a:r>
            <a:r>
              <a:rPr lang="ru-RU" sz="3600" dirty="0" smtClean="0">
                <a:solidFill>
                  <a:schemeClr val="tx1"/>
                </a:solidFill>
              </a:rPr>
              <a:t>Парад  как историко-культурное явление.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Предмет исследования: </a:t>
            </a:r>
            <a:r>
              <a:rPr lang="ru-RU" sz="3600" dirty="0" smtClean="0">
                <a:solidFill>
                  <a:schemeClr val="tx1"/>
                </a:solidFill>
              </a:rPr>
              <a:t>Парад Победы  и его значение для сохранения </a:t>
            </a:r>
            <a:r>
              <a:rPr lang="ru-RU" sz="3600" dirty="0" smtClean="0">
                <a:solidFill>
                  <a:schemeClr val="tx1"/>
                </a:solidFill>
              </a:rPr>
              <a:t>  исторической  памяти.</a:t>
            </a:r>
          </a:p>
          <a:p>
            <a:r>
              <a:rPr lang="ru-RU" sz="3600" dirty="0" smtClean="0">
                <a:solidFill>
                  <a:schemeClr val="tx1"/>
                </a:solidFill>
              </a:rPr>
              <a:t> </a:t>
            </a:r>
            <a:r>
              <a:rPr lang="ru-RU" sz="3600" b="1" dirty="0" smtClean="0">
                <a:solidFill>
                  <a:srgbClr val="0F1115"/>
                </a:solidFill>
                <a:latin typeface="quote-cjk-patch"/>
              </a:rPr>
              <a:t>Цель</a:t>
            </a:r>
            <a:r>
              <a:rPr lang="ru-RU" sz="3600" b="1" dirty="0" smtClean="0">
                <a:solidFill>
                  <a:srgbClr val="0F1115"/>
                </a:solidFill>
                <a:latin typeface="quote-cjk-patch"/>
              </a:rPr>
              <a:t>: </a:t>
            </a:r>
            <a:r>
              <a:rPr lang="ru-RU" sz="3600" dirty="0" smtClean="0">
                <a:solidFill>
                  <a:srgbClr val="0F1115"/>
                </a:solidFill>
                <a:latin typeface="quote-cjk-patch"/>
              </a:rPr>
              <a:t>Формирование и развитие познавательной активности учащихся. </a:t>
            </a:r>
            <a:endParaRPr lang="ru-RU" sz="3600" dirty="0" smtClean="0">
              <a:solidFill>
                <a:srgbClr val="0F1115"/>
              </a:solidFill>
              <a:latin typeface="quote-cjk-patch"/>
            </a:endParaRPr>
          </a:p>
          <a:p>
            <a:r>
              <a:rPr lang="ru-RU" sz="3600" b="1" dirty="0" smtClean="0">
                <a:solidFill>
                  <a:srgbClr val="0F1115"/>
                </a:solidFill>
                <a:latin typeface="quote-cjk-patch"/>
              </a:rPr>
              <a:t>Тема учебного исследования: </a:t>
            </a:r>
            <a:r>
              <a:rPr lang="ru-RU" sz="3600" dirty="0" smtClean="0">
                <a:solidFill>
                  <a:srgbClr val="0F1115"/>
                </a:solidFill>
                <a:latin typeface="quote-cjk-patch"/>
              </a:rPr>
              <a:t>«Значение Парада Победы для сохранения исторической памяти и патриотического воспитания детей и молодежи»</a:t>
            </a:r>
            <a:endParaRPr lang="ru-RU" sz="3600" dirty="0">
              <a:solidFill>
                <a:srgbClr val="0F1115"/>
              </a:solidFill>
              <a:latin typeface="quote-cjk-patch"/>
            </a:endParaRPr>
          </a:p>
          <a:p>
            <a:r>
              <a:rPr lang="ru-RU" sz="3600" b="1" dirty="0" smtClean="0">
                <a:solidFill>
                  <a:schemeClr val="tx1"/>
                </a:solidFill>
              </a:rPr>
              <a:t>Форма</a:t>
            </a:r>
            <a:r>
              <a:rPr lang="ru-RU" sz="3600" dirty="0" smtClean="0">
                <a:solidFill>
                  <a:schemeClr val="tx1"/>
                </a:solidFill>
              </a:rPr>
              <a:t>: Микро-исследования в группах</a:t>
            </a:r>
          </a:p>
          <a:p>
            <a:endParaRPr lang="ru-RU" sz="500" dirty="0" smtClean="0">
              <a:solidFill>
                <a:schemeClr val="tx1"/>
              </a:solidFill>
            </a:endParaRPr>
          </a:p>
          <a:p>
            <a:r>
              <a:rPr lang="ru-RU" sz="3600" b="1" dirty="0" smtClean="0">
                <a:solidFill>
                  <a:schemeClr val="tx1"/>
                </a:solidFill>
              </a:rPr>
              <a:t>Актуальность:</a:t>
            </a:r>
            <a:r>
              <a:rPr lang="ru-RU" sz="3600" dirty="0" smtClean="0">
                <a:solidFill>
                  <a:schemeClr val="tx1"/>
                </a:solidFill>
              </a:rPr>
              <a:t> Ученики  моего класса стали участниками первого парада «Правнуки  Победы», а что они знают об истории парадов,  когда проходили первые парады?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25" b="20317"/>
          <a:stretch/>
        </p:blipFill>
        <p:spPr bwMode="auto">
          <a:xfrm>
            <a:off x="7324135" y="241286"/>
            <a:ext cx="1598559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0" t="16020" r="47917" b="17233"/>
          <a:stretch/>
        </p:blipFill>
        <p:spPr bwMode="auto">
          <a:xfrm>
            <a:off x="8123414" y="5157192"/>
            <a:ext cx="943473" cy="137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261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412547" y="197312"/>
            <a:ext cx="6624736" cy="108012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Анализ проблемной </a:t>
            </a:r>
            <a:r>
              <a:rPr lang="ru-RU" dirty="0" smtClean="0"/>
              <a:t>ситуации </a:t>
            </a:r>
          </a:p>
          <a:p>
            <a:pPr algn="ctr"/>
            <a:r>
              <a:rPr lang="ru-RU" dirty="0" smtClean="0"/>
              <a:t>( побуждающий диалог, приём «Ассоциации)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7524" y="188640"/>
            <a:ext cx="648072" cy="633670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У</a:t>
            </a:r>
            <a:br>
              <a:rPr lang="ru-RU" sz="2000" b="1" dirty="0" smtClean="0"/>
            </a:br>
            <a:r>
              <a:rPr lang="ru-RU" sz="2000" b="1" dirty="0" smtClean="0"/>
              <a:t>Ч</a:t>
            </a:r>
            <a:br>
              <a:rPr lang="ru-RU" sz="2000" b="1" dirty="0" smtClean="0"/>
            </a:br>
            <a:r>
              <a:rPr lang="ru-RU" sz="2000" b="1" dirty="0" smtClean="0"/>
              <a:t>Е</a:t>
            </a:r>
            <a:br>
              <a:rPr lang="ru-RU" sz="2000" b="1" dirty="0" smtClean="0"/>
            </a:br>
            <a:r>
              <a:rPr lang="ru-RU" sz="2000" b="1" dirty="0" smtClean="0"/>
              <a:t>Б</a:t>
            </a:r>
            <a:br>
              <a:rPr lang="ru-RU" sz="2000" b="1" dirty="0" smtClean="0"/>
            </a:br>
            <a:r>
              <a:rPr lang="ru-RU" sz="2000" b="1" dirty="0" smtClean="0"/>
              <a:t>Н</a:t>
            </a:r>
            <a:br>
              <a:rPr lang="ru-RU" sz="2000" b="1" dirty="0" smtClean="0"/>
            </a:br>
            <a:r>
              <a:rPr lang="ru-RU" sz="2000" b="1" dirty="0" smtClean="0"/>
              <a:t>О</a:t>
            </a:r>
            <a:br>
              <a:rPr lang="ru-RU" sz="2000" b="1" dirty="0" smtClean="0"/>
            </a:br>
            <a:r>
              <a:rPr lang="ru-RU" sz="2000" b="1" dirty="0" smtClean="0"/>
              <a:t>Е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И</a:t>
            </a:r>
            <a:br>
              <a:rPr lang="ru-RU" sz="2000" b="1" dirty="0" smtClean="0"/>
            </a:br>
            <a:r>
              <a:rPr lang="ru-RU" sz="2000" b="1" dirty="0" smtClean="0"/>
              <a:t>С</a:t>
            </a:r>
            <a:br>
              <a:rPr lang="ru-RU" sz="2000" b="1" dirty="0" smtClean="0"/>
            </a:br>
            <a:r>
              <a:rPr lang="ru-RU" sz="2000" b="1" dirty="0" err="1" smtClean="0"/>
              <a:t>С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Л</a:t>
            </a:r>
            <a:br>
              <a:rPr lang="ru-RU" sz="2000" b="1" dirty="0" smtClean="0"/>
            </a:br>
            <a:r>
              <a:rPr lang="ru-RU" sz="2000" b="1" dirty="0" smtClean="0"/>
              <a:t>Е</a:t>
            </a:r>
            <a:br>
              <a:rPr lang="ru-RU" sz="2000" b="1" dirty="0" smtClean="0"/>
            </a:br>
            <a:r>
              <a:rPr lang="ru-RU" sz="2000" b="1" dirty="0" smtClean="0"/>
              <a:t>Д</a:t>
            </a:r>
            <a:br>
              <a:rPr lang="ru-RU" sz="2000" b="1" dirty="0" smtClean="0"/>
            </a:br>
            <a:r>
              <a:rPr lang="ru-RU" sz="2000" b="1" dirty="0" smtClean="0"/>
              <a:t>О</a:t>
            </a:r>
            <a:br>
              <a:rPr lang="ru-RU" sz="2000" b="1" dirty="0" smtClean="0"/>
            </a:br>
            <a:r>
              <a:rPr lang="ru-RU" sz="2000" b="1" dirty="0" smtClean="0"/>
              <a:t>В</a:t>
            </a:r>
            <a:br>
              <a:rPr lang="ru-RU" sz="2000" b="1" dirty="0" smtClean="0"/>
            </a:br>
            <a:r>
              <a:rPr lang="ru-RU" sz="2000" b="1" dirty="0" smtClean="0"/>
              <a:t>А</a:t>
            </a:r>
            <a:br>
              <a:rPr lang="ru-RU" sz="2000" b="1" dirty="0" smtClean="0"/>
            </a:br>
            <a:r>
              <a:rPr lang="ru-RU" sz="2000" b="1" dirty="0" smtClean="0"/>
              <a:t>Н</a:t>
            </a:r>
            <a:br>
              <a:rPr lang="ru-RU" sz="2000" b="1" dirty="0" smtClean="0"/>
            </a:br>
            <a:r>
              <a:rPr lang="ru-RU" sz="2000" b="1" dirty="0" smtClean="0"/>
              <a:t>И</a:t>
            </a:r>
            <a:br>
              <a:rPr lang="ru-RU" sz="2000" b="1" dirty="0" smtClean="0"/>
            </a:br>
            <a:r>
              <a:rPr lang="ru-RU" sz="2000" b="1" dirty="0" smtClean="0"/>
              <a:t>Е</a:t>
            </a:r>
            <a:endParaRPr lang="ru-RU" sz="2000" b="1" dirty="0"/>
          </a:p>
        </p:txBody>
      </p:sp>
      <p:sp>
        <p:nvSpPr>
          <p:cNvPr id="6" name="Овал 5"/>
          <p:cNvSpPr/>
          <p:nvPr/>
        </p:nvSpPr>
        <p:spPr>
          <a:xfrm>
            <a:off x="1468902" y="2564904"/>
            <a:ext cx="6768752" cy="872107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Формулирование </a:t>
            </a:r>
            <a:r>
              <a:rPr lang="ru-RU" dirty="0" smtClean="0"/>
              <a:t>гипотезы</a:t>
            </a:r>
          </a:p>
          <a:p>
            <a:pPr algn="ctr"/>
            <a:r>
              <a:rPr lang="ru-RU" dirty="0" smtClean="0"/>
              <a:t>(«Мозговой штурм») 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565666" y="4797152"/>
            <a:ext cx="7056784" cy="172819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 путей решения (проверка гипотезы</a:t>
            </a:r>
            <a:r>
              <a:rPr lang="ru-RU" dirty="0"/>
              <a:t>) Работа с разными источниками  </a:t>
            </a:r>
            <a:r>
              <a:rPr lang="ru-RU" dirty="0" smtClean="0"/>
              <a:t>информации, привлечение знаний   из различных предметных областей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65666" y="3645024"/>
            <a:ext cx="7056784" cy="104411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Гипотеза: «Парад нужен, чтобы люди помнили о важных событиях в истории»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0" t="16020" r="47917" b="17233"/>
          <a:stretch/>
        </p:blipFill>
        <p:spPr bwMode="auto">
          <a:xfrm>
            <a:off x="8037283" y="106872"/>
            <a:ext cx="750470" cy="1091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529113" y="1412776"/>
            <a:ext cx="7056784" cy="104411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Выбор темы исследования «Парад Победы: история и современность» 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25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524" y="188640"/>
            <a:ext cx="648072" cy="633670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У</a:t>
            </a:r>
            <a:br>
              <a:rPr lang="ru-RU" sz="2000" b="1" dirty="0" smtClean="0"/>
            </a:br>
            <a:r>
              <a:rPr lang="ru-RU" sz="2000" b="1" dirty="0" smtClean="0"/>
              <a:t>Ч</a:t>
            </a:r>
            <a:br>
              <a:rPr lang="ru-RU" sz="2000" b="1" dirty="0" smtClean="0"/>
            </a:br>
            <a:r>
              <a:rPr lang="ru-RU" sz="2000" b="1" dirty="0" smtClean="0"/>
              <a:t>Е</a:t>
            </a:r>
            <a:br>
              <a:rPr lang="ru-RU" sz="2000" b="1" dirty="0" smtClean="0"/>
            </a:br>
            <a:r>
              <a:rPr lang="ru-RU" sz="2000" b="1" dirty="0" smtClean="0"/>
              <a:t>Б</a:t>
            </a:r>
            <a:br>
              <a:rPr lang="ru-RU" sz="2000" b="1" dirty="0" smtClean="0"/>
            </a:br>
            <a:r>
              <a:rPr lang="ru-RU" sz="2000" b="1" dirty="0" smtClean="0"/>
              <a:t>Н</a:t>
            </a:r>
            <a:br>
              <a:rPr lang="ru-RU" sz="2000" b="1" dirty="0" smtClean="0"/>
            </a:br>
            <a:r>
              <a:rPr lang="ru-RU" sz="2000" b="1" dirty="0" smtClean="0"/>
              <a:t>О</a:t>
            </a:r>
            <a:br>
              <a:rPr lang="ru-RU" sz="2000" b="1" dirty="0" smtClean="0"/>
            </a:br>
            <a:r>
              <a:rPr lang="ru-RU" sz="2000" b="1" dirty="0" smtClean="0"/>
              <a:t>Е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И</a:t>
            </a:r>
            <a:br>
              <a:rPr lang="ru-RU" sz="2000" b="1" dirty="0" smtClean="0"/>
            </a:br>
            <a:r>
              <a:rPr lang="ru-RU" sz="2000" b="1" dirty="0" smtClean="0"/>
              <a:t>С</a:t>
            </a:r>
            <a:br>
              <a:rPr lang="ru-RU" sz="2000" b="1" dirty="0" smtClean="0"/>
            </a:br>
            <a:r>
              <a:rPr lang="ru-RU" sz="2000" b="1" dirty="0" err="1" smtClean="0"/>
              <a:t>С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Л</a:t>
            </a:r>
            <a:br>
              <a:rPr lang="ru-RU" sz="2000" b="1" dirty="0" smtClean="0"/>
            </a:br>
            <a:r>
              <a:rPr lang="ru-RU" sz="2000" b="1" dirty="0" smtClean="0"/>
              <a:t>Е</a:t>
            </a:r>
            <a:br>
              <a:rPr lang="ru-RU" sz="2000" b="1" dirty="0" smtClean="0"/>
            </a:br>
            <a:r>
              <a:rPr lang="ru-RU" sz="2000" b="1" dirty="0" smtClean="0"/>
              <a:t>Д</a:t>
            </a:r>
            <a:br>
              <a:rPr lang="ru-RU" sz="2000" b="1" dirty="0" smtClean="0"/>
            </a:br>
            <a:r>
              <a:rPr lang="ru-RU" sz="2000" b="1" dirty="0" smtClean="0"/>
              <a:t>О</a:t>
            </a:r>
            <a:br>
              <a:rPr lang="ru-RU" sz="2000" b="1" dirty="0" smtClean="0"/>
            </a:br>
            <a:r>
              <a:rPr lang="ru-RU" sz="2000" b="1" dirty="0" smtClean="0"/>
              <a:t>В</a:t>
            </a:r>
            <a:br>
              <a:rPr lang="ru-RU" sz="2000" b="1" dirty="0" smtClean="0"/>
            </a:br>
            <a:r>
              <a:rPr lang="ru-RU" sz="2000" b="1" dirty="0" smtClean="0"/>
              <a:t>А</a:t>
            </a:r>
            <a:br>
              <a:rPr lang="ru-RU" sz="2000" b="1" dirty="0" smtClean="0"/>
            </a:br>
            <a:r>
              <a:rPr lang="ru-RU" sz="2000" b="1" dirty="0" smtClean="0"/>
              <a:t>Н</a:t>
            </a:r>
            <a:br>
              <a:rPr lang="ru-RU" sz="2000" b="1" dirty="0" smtClean="0"/>
            </a:br>
            <a:r>
              <a:rPr lang="ru-RU" sz="2000" b="1" dirty="0" smtClean="0"/>
              <a:t>И</a:t>
            </a:r>
            <a:br>
              <a:rPr lang="ru-RU" sz="2000" b="1" dirty="0" smtClean="0"/>
            </a:br>
            <a:r>
              <a:rPr lang="ru-RU" sz="2000" b="1" dirty="0" smtClean="0"/>
              <a:t>Е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3455928"/>
            <a:ext cx="4536504" cy="8944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Открытие НОВЫХ знаний </a:t>
            </a:r>
            <a:endParaRPr lang="ru-RU" sz="2800" b="1" dirty="0"/>
          </a:p>
        </p:txBody>
      </p:sp>
      <p:sp>
        <p:nvSpPr>
          <p:cNvPr id="4" name="Овал 3"/>
          <p:cNvSpPr/>
          <p:nvPr/>
        </p:nvSpPr>
        <p:spPr>
          <a:xfrm>
            <a:off x="1619672" y="1916832"/>
            <a:ext cx="6552728" cy="122413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Обобщение и </a:t>
            </a:r>
            <a:r>
              <a:rPr lang="ru-RU" dirty="0" smtClean="0"/>
              <a:t>выводы</a:t>
            </a:r>
          </a:p>
          <a:p>
            <a:pPr algn="ctr"/>
            <a:r>
              <a:rPr lang="ru-RU" b="1" dirty="0" smtClean="0"/>
              <a:t>Гипотеза подтвердилась </a:t>
            </a:r>
          </a:p>
          <a:p>
            <a:pPr algn="ctr"/>
            <a:r>
              <a:rPr lang="ru-RU" dirty="0" smtClean="0"/>
              <a:t>Презентация </a:t>
            </a:r>
            <a:r>
              <a:rPr lang="ru-RU" dirty="0"/>
              <a:t>групповой работы 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475656" y="548680"/>
            <a:ext cx="6552728" cy="100811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Сбор анализа данных (лист исследователя)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46777" r="4743" b="3071"/>
          <a:stretch/>
        </p:blipFill>
        <p:spPr>
          <a:xfrm>
            <a:off x="7308304" y="3356992"/>
            <a:ext cx="1728192" cy="2303513"/>
          </a:xfrm>
          <a:prstGeom prst="rect">
            <a:avLst/>
          </a:prstGeom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16" t="7792" r="33960" b="6433"/>
          <a:stretch/>
        </p:blipFill>
        <p:spPr bwMode="auto">
          <a:xfrm>
            <a:off x="944663" y="2892254"/>
            <a:ext cx="1350017" cy="25089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1" t="6286" r="34895" b="9822"/>
          <a:stretch/>
        </p:blipFill>
        <p:spPr bwMode="auto">
          <a:xfrm>
            <a:off x="2294927" y="4520600"/>
            <a:ext cx="1431143" cy="20047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83968" y="4536170"/>
            <a:ext cx="2592288" cy="172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792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25" b="20317"/>
          <a:stretch/>
        </p:blipFill>
        <p:spPr bwMode="auto">
          <a:xfrm>
            <a:off x="6335688" y="116632"/>
            <a:ext cx="2808312" cy="885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Результаты  </a:t>
            </a:r>
            <a:endParaRPr lang="ru-RU" sz="4000" dirty="0"/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48498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Научились выдвигать гипотезы</a:t>
            </a:r>
          </a:p>
          <a:p>
            <a:r>
              <a:rPr lang="ru-RU" dirty="0" smtClean="0"/>
              <a:t>Освоили способы фиксации данных  </a:t>
            </a:r>
            <a:r>
              <a:rPr lang="ru-RU" sz="2400" dirty="0" smtClean="0"/>
              <a:t>(</a:t>
            </a:r>
            <a:r>
              <a:rPr lang="ru-RU" sz="2100" dirty="0" smtClean="0"/>
              <a:t>рисунок, схема, таблица</a:t>
            </a:r>
            <a:r>
              <a:rPr lang="ru-RU" sz="2400" dirty="0" smtClean="0"/>
              <a:t>)</a:t>
            </a:r>
          </a:p>
          <a:p>
            <a:r>
              <a:rPr lang="ru-RU" dirty="0" smtClean="0"/>
              <a:t>Научились формулировать собственные выводы, презентовать результаты проделанной работы</a:t>
            </a:r>
          </a:p>
          <a:p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Увеличилась познавательная активность </a:t>
            </a:r>
            <a:endParaRPr lang="ru-RU" dirty="0"/>
          </a:p>
        </p:txBody>
      </p:sp>
      <p:sp>
        <p:nvSpPr>
          <p:cNvPr id="11" name="Заголовок 7"/>
          <p:cNvSpPr txBox="1">
            <a:spLocks/>
          </p:cNvSpPr>
          <p:nvPr/>
        </p:nvSpPr>
        <p:spPr>
          <a:xfrm>
            <a:off x="395536" y="5589240"/>
            <a:ext cx="8496944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/>
              <a:t> Учебное исследование  позволяет организовать такую внеклассную деятельность, при которой ученики имеют возможность  делать самостоятельные открытия новых знаний.</a:t>
            </a:r>
            <a:endParaRPr lang="ru-RU" sz="40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3" t="7375" r="24637" b="8177"/>
          <a:stretch/>
        </p:blipFill>
        <p:spPr bwMode="auto">
          <a:xfrm>
            <a:off x="4913043" y="2675156"/>
            <a:ext cx="3312368" cy="2432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927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221</Words>
  <Application>Microsoft Office PowerPoint</Application>
  <PresentationFormat>Экран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   Хомякова Оксана Валерьевна,  учитель начальных классов  МОБУ «СОШ  №1»  Арсеньевского городского округа Тема итоговой работы: «Организация теоретического учебного   исследования во внеклассной работе» 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  15 мая 2026 год, г. Владивосток  </vt:lpstr>
      <vt:lpstr>Маленькими  шагами – к большому открытию! </vt:lpstr>
      <vt:lpstr>Исследовательская работа  «Парад Победы: история и современность» (теоретическое исследование)</vt:lpstr>
      <vt:lpstr>Презентация PowerPoint</vt:lpstr>
      <vt:lpstr>Презентация PowerPoint</vt:lpstr>
      <vt:lpstr>Результаты  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Хомякова Оксана Валерьевна МОБУ «СОШ  №1», Арсеньевский городской округ «Организация учебного исследования в рамках  исследовательского проекта  проекта «Аты-баты, шли солдаты…» ДПП К «Формирование научного мышления и познавательной активности средствами учебных предметов естестве</dc:title>
  <dc:creator>ADMIN</dc:creator>
  <cp:lastModifiedBy>ADMIN</cp:lastModifiedBy>
  <cp:revision>55</cp:revision>
  <cp:lastPrinted>2026-05-12T06:48:17Z</cp:lastPrinted>
  <dcterms:created xsi:type="dcterms:W3CDTF">2026-05-11T06:33:46Z</dcterms:created>
  <dcterms:modified xsi:type="dcterms:W3CDTF">2026-05-13T12:20:37Z</dcterms:modified>
</cp:coreProperties>
</file>