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4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474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58196" y="341497"/>
            <a:ext cx="7512684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endParaRPr sz="2800" dirty="0"/>
          </a:p>
        </p:txBody>
      </p:sp>
      <p:grpSp>
        <p:nvGrpSpPr>
          <p:cNvPr id="4" name="object 4"/>
          <p:cNvGrpSpPr/>
          <p:nvPr/>
        </p:nvGrpSpPr>
        <p:grpSpPr>
          <a:xfrm>
            <a:off x="533399" y="981024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7"/>
          <p:cNvSpPr txBox="1"/>
          <p:nvPr/>
        </p:nvSpPr>
        <p:spPr>
          <a:xfrm>
            <a:off x="685800" y="1382806"/>
            <a:ext cx="11075227" cy="316753"/>
          </a:xfrm>
          <a:prstGeom prst="rect">
            <a:avLst/>
          </a:prstGeom>
          <a:solidFill>
            <a:srgbClr val="B4C6E7">
              <a:alpha val="54116"/>
            </a:srgbClr>
          </a:solidFill>
        </p:spPr>
        <p:txBody>
          <a:bodyPr vert="horz" wrap="square" lIns="0" tIns="39370" rIns="0" bIns="0" rtlCol="0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ru-RU" sz="1800" dirty="0"/>
              <a:t>Саблина Елена Александровна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70282" y="2104841"/>
            <a:ext cx="654018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Тема итоговой работы:</a:t>
            </a: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b="0" i="1" dirty="0">
                <a:solidFill>
                  <a:srgbClr val="0F1115"/>
                </a:solidFill>
                <a:effectLst/>
                <a:latin typeface="quote-cjk-patch"/>
              </a:rPr>
              <a:t>«Организация учебного исследования на уроках </a:t>
            </a:r>
            <a:r>
              <a:rPr lang="ru-RU" i="1" dirty="0">
                <a:solidFill>
                  <a:srgbClr val="0F1115"/>
                </a:solidFill>
                <a:latin typeface="quote-cjk-patch"/>
              </a:rPr>
              <a:t>окружающего мира</a:t>
            </a:r>
            <a:r>
              <a:rPr lang="ru-RU" b="0" i="1" dirty="0">
                <a:solidFill>
                  <a:srgbClr val="0F1115"/>
                </a:solidFill>
                <a:effectLst/>
                <a:latin typeface="quote-cjk-patch"/>
              </a:rPr>
              <a:t> в </a:t>
            </a:r>
            <a:r>
              <a:rPr lang="ru-RU" i="1" dirty="0">
                <a:solidFill>
                  <a:srgbClr val="0F1115"/>
                </a:solidFill>
                <a:latin typeface="quote-cjk-patch"/>
              </a:rPr>
              <a:t>4 классе</a:t>
            </a:r>
            <a:r>
              <a:rPr lang="ru-RU" b="0" i="1" dirty="0">
                <a:solidFill>
                  <a:srgbClr val="0F1115"/>
                </a:solidFill>
                <a:effectLst/>
                <a:latin typeface="quote-cjk-patch"/>
              </a:rPr>
              <a:t>»</a:t>
            </a: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 </a:t>
            </a:r>
          </a:p>
          <a:p>
            <a:pPr algn="l"/>
            <a:endParaRPr lang="ru-RU" dirty="0">
              <a:solidFill>
                <a:srgbClr val="0F1115"/>
              </a:solidFill>
              <a:latin typeface="quote-cjk-patch"/>
            </a:endParaRPr>
          </a:p>
          <a:p>
            <a:pPr algn="l"/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dirty="0">
              <a:solidFill>
                <a:srgbClr val="0F1115"/>
              </a:solidFill>
              <a:latin typeface="quote-cjk-patch"/>
            </a:endParaRPr>
          </a:p>
          <a:p>
            <a:pPr algn="l"/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dirty="0">
              <a:solidFill>
                <a:srgbClr val="0F1115"/>
              </a:solidFill>
              <a:latin typeface="quote-cjk-patch"/>
            </a:endParaRPr>
          </a:p>
          <a:p>
            <a:pPr algn="l"/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dirty="0">
              <a:solidFill>
                <a:srgbClr val="0F1115"/>
              </a:solidFill>
              <a:latin typeface="quote-cjk-patch"/>
            </a:endParaRPr>
          </a:p>
          <a:p>
            <a:pPr algn="l"/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dirty="0">
              <a:solidFill>
                <a:srgbClr val="0F1115"/>
              </a:solidFill>
              <a:latin typeface="quote-cjk-patch"/>
            </a:endParaRPr>
          </a:p>
          <a:p>
            <a:pPr algn="ctr"/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  <a:endParaRPr lang="ru-RU" dirty="0">
              <a:solidFill>
                <a:srgbClr val="0F1115"/>
              </a:solidFill>
              <a:latin typeface="quote-cjk-patch"/>
            </a:endParaRPr>
          </a:p>
          <a:p>
            <a:pPr algn="ctr"/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  15 мая 2026 года, г. Владивосток</a:t>
            </a: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9" name="Image 2" descr="preencoded.png">
            <a:extLst>
              <a:ext uri="{FF2B5EF4-FFF2-40B4-BE49-F238E27FC236}">
                <a16:creationId xmlns:a16="http://schemas.microsoft.com/office/drawing/2014/main" id="{B7BC0B41-04B2-4A28-A025-E5B06D4C5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653" y="809542"/>
            <a:ext cx="7696347" cy="432919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1AD527A-98E6-4241-A5A1-90031ACC9C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7881" y="2514601"/>
            <a:ext cx="3703869" cy="333697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08C3DDA-F863-4F8E-926E-92C6787997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249" y="2783671"/>
            <a:ext cx="3370571" cy="22455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118" y="70228"/>
            <a:ext cx="11756136" cy="1127582"/>
          </a:xfrm>
        </p:spPr>
        <p:txBody>
          <a:bodyPr/>
          <a:lstStyle/>
          <a:p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6C6B19-D98A-4586-AB5A-41A89D96DFAD}"/>
              </a:ext>
            </a:extLst>
          </p:cNvPr>
          <p:cNvSpPr txBox="1"/>
          <p:nvPr/>
        </p:nvSpPr>
        <p:spPr>
          <a:xfrm>
            <a:off x="914400" y="1447800"/>
            <a:ext cx="7543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Как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превратить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урок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окружающего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мира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в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лабораторию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открытий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?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D7EFBD6-1C2A-4AAE-BD64-766622DBBD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18" y="1905000"/>
            <a:ext cx="5076128" cy="438669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EB7891-B935-4F8C-A252-2DC292FF4D8F}"/>
              </a:ext>
            </a:extLst>
          </p:cNvPr>
          <p:cNvSpPr txBox="1"/>
          <p:nvPr/>
        </p:nvSpPr>
        <p:spPr>
          <a:xfrm>
            <a:off x="5753482" y="2514600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Современные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дети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все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реже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спрашивают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«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почему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?» и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предпочитают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быстрый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поиск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в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интернете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 82%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теряют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интерес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без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самостоятельной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проверки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Представляем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методику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«3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шага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к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школьному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открытию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» и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чек-лист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урока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2112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590800"/>
            <a:ext cx="10439400" cy="3540919"/>
          </a:xfrm>
        </p:spPr>
        <p:txBody>
          <a:bodyPr/>
          <a:lstStyle/>
          <a:p>
            <a:pPr algn="l"/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Проект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рассчитан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учащихся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4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класса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с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целью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формирования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навыков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постановки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гипотез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сбора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эмпирических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данных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и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анализа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информации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через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изучение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пользы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микрозелени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br>
              <a:rPr lang="ru-RU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</a:b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Длительность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проекта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—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один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урок-модуль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с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групповой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исследовательской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работой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поддерживающей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активное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взаимодействие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между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учениками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br>
              <a:rPr lang="ru-RU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</a:b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Актуальность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обусловлена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низким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уровнем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информированности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о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продуктах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которые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способствуют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укреплению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здоровья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школьников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
</a:t>
            </a:r>
            <a:br>
              <a:rPr lang="en-US" sz="2400" dirty="0"/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A73B24-FB6A-4B00-B662-A6D57CEFB059}"/>
              </a:ext>
            </a:extLst>
          </p:cNvPr>
          <p:cNvSpPr txBox="1"/>
          <p:nvPr/>
        </p:nvSpPr>
        <p:spPr>
          <a:xfrm>
            <a:off x="762000" y="1447800"/>
            <a:ext cx="7696200" cy="674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Краткое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описание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исследовательского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проекта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85740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0">
            <a:extLst>
              <a:ext uri="{FF2B5EF4-FFF2-40B4-BE49-F238E27FC236}">
                <a16:creationId xmlns:a16="http://schemas.microsoft.com/office/drawing/2014/main" id="{5E1A5CF1-329A-4250-A585-F855C65B6B1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28095" y="1111753"/>
            <a:ext cx="11755438" cy="5646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118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Основные приёмы и техники для организации учебного исследования
</a:t>
            </a:r>
            <a:endParaRPr lang="en-US" sz="2118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D406708-F6C6-4FCF-99FE-73A1E2A7C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36" y="2133600"/>
            <a:ext cx="11211916" cy="283896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702BC93-9574-4EE4-B72C-6B338A6416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304800"/>
            <a:ext cx="1699809" cy="188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062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838200"/>
            <a:ext cx="11756136" cy="369332"/>
          </a:xfrm>
        </p:spPr>
        <p:txBody>
          <a:bodyPr/>
          <a:lstStyle/>
          <a:p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Практический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опыт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: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исследование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пользы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микрозелени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с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детьми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4 </a:t>
            </a:r>
            <a:r>
              <a:rPr lang="en-US" sz="2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класса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5381FA4-322E-4705-A8B7-652085BB96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78" y="1600200"/>
            <a:ext cx="10217121" cy="4533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879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88136" y="1100936"/>
            <a:ext cx="11296759" cy="73950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44398" rIns="0" bIns="122199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Институциональная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поддержка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 и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перспективы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развития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подхода</a:t>
            </a:r>
            <a:endParaRPr kumimoji="0" lang="ru-RU" altLang="ru-RU" sz="24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447800" y="5257800"/>
            <a:ext cx="7853432" cy="110799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quote-cjk-patch"/>
              </a:rPr>
              <a:t>Обязательный итоговый тезис внизу:</a:t>
            </a:r>
            <a:endParaRPr kumimoji="0" lang="ru-RU" altLang="ru-RU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«Использование данной методики позволяет сместить акцент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с трансляции знаний на их самостоятельное "открытие" учеником,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что соответствует требованиям обновлённых ФГОС».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F3C79CB-0E7E-4ABC-8C02-C2AAE4D2ED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269" y="2133600"/>
            <a:ext cx="9906000" cy="2946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190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</TotalTime>
  <Words>210</Words>
  <Application>Microsoft Office PowerPoint</Application>
  <PresentationFormat>Широкоэкранный</PresentationFormat>
  <Paragraphs>24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quote-cjk-patch</vt:lpstr>
      <vt:lpstr>Times New Roman</vt:lpstr>
      <vt:lpstr>Office Theme</vt:lpstr>
      <vt:lpstr>Презентация PowerPoint</vt:lpstr>
      <vt:lpstr>Презентация PowerPoint</vt:lpstr>
      <vt:lpstr>Проект рассчитан на учащихся 4 класса с целью формирования навыков постановки гипотез, сбора эмпирических данных и анализа информации через изучение пользы микрозелени. Длительность проекта — один урок-модуль с групповой исследовательской работой, поддерживающей активное взаимодействие между учениками. Актуальность обусловлена низким уровнем информированности о продуктах, которые способствуют укреплению здоровья школьников.
 </vt:lpstr>
      <vt:lpstr>Основные приёмы и техники для организации учебного исследования
</vt:lpstr>
      <vt:lpstr>Практический опыт: исследование пользы микрозелени с детьми 4 класса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Vladimir Sablin</cp:lastModifiedBy>
  <cp:revision>8</cp:revision>
  <dcterms:created xsi:type="dcterms:W3CDTF">2026-05-04T05:37:15Z</dcterms:created>
  <dcterms:modified xsi:type="dcterms:W3CDTF">2026-05-17T08:00:15Z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