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3" r:id="rId2"/>
    <p:sldId id="271" r:id="rId3"/>
    <p:sldId id="265" r:id="rId4"/>
    <p:sldId id="270" r:id="rId5"/>
    <p:sldId id="272" r:id="rId6"/>
    <p:sldId id="273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880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9A6C8-BC13-46FC-A691-989556669EC8}" type="datetimeFigureOut">
              <a:rPr lang="ru-RU" smtClean="0"/>
              <a:t>14.05.2026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D09F7-7D85-4877-AB3F-34B894087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043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1219200" y="838201"/>
            <a:ext cx="10439400" cy="5909310"/>
          </a:xfrm>
        </p:spPr>
        <p:txBody>
          <a:bodyPr/>
          <a:lstStyle/>
          <a:p>
            <a:endParaRPr lang="ru-RU" sz="2400" dirty="0" smtClean="0"/>
          </a:p>
          <a:p>
            <a:pPr algn="ctr">
              <a:lnSpc>
                <a:spcPct val="150000"/>
              </a:lnSpc>
            </a:pPr>
            <a:endParaRPr lang="en-US" sz="2400" dirty="0" smtClean="0"/>
          </a:p>
          <a:p>
            <a:pPr algn="ctr">
              <a:lnSpc>
                <a:spcPct val="150000"/>
              </a:lnSpc>
            </a:pPr>
            <a:r>
              <a:rPr lang="ru-RU" sz="2400" dirty="0" smtClean="0"/>
              <a:t>Тема : </a:t>
            </a:r>
            <a:r>
              <a:rPr lang="ru-RU" sz="2800" dirty="0" smtClean="0">
                <a:solidFill>
                  <a:srgbClr val="002060"/>
                </a:solidFill>
              </a:rPr>
              <a:t>«Организация учебного исследования на уроках «</a:t>
            </a:r>
            <a:r>
              <a:rPr lang="ru-RU" sz="2800" dirty="0" err="1" smtClean="0">
                <a:solidFill>
                  <a:srgbClr val="002060"/>
                </a:solidFill>
              </a:rPr>
              <a:t>Агротехнологии</a:t>
            </a:r>
            <a:r>
              <a:rPr lang="ru-RU" sz="2800" dirty="0" smtClean="0">
                <a:solidFill>
                  <a:srgbClr val="002060"/>
                </a:solidFill>
              </a:rPr>
              <a:t>» в 3 классе. Школа юного агронома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 smtClean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en-US" dirty="0" smtClean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ДПП ПК </a:t>
            </a:r>
            <a:r>
              <a:rPr lang="ru-RU" sz="1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научного мышления </a:t>
            </a:r>
            <a:r>
              <a:rPr lang="ru-RU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познавательной</a:t>
            </a:r>
          </a:p>
          <a:p>
            <a:pPr algn="ctr"/>
            <a:r>
              <a:rPr lang="ru-RU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 средствами учебных предметов </a:t>
            </a:r>
            <a:endParaRPr lang="ru-RU" sz="1800" dirty="0" smtClean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естественно-научной </a:t>
            </a:r>
            <a:r>
              <a:rPr lang="ru-RU" sz="18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 в начальной школе»</a:t>
            </a:r>
            <a:endParaRPr lang="ru-RU" sz="1800" b="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quote-cjk-patch"/>
            </a:endParaRPr>
          </a:p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года, г. Владивосток</a:t>
            </a:r>
            <a:endParaRPr lang="ru-RU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962400"/>
            <a:ext cx="2913234" cy="23622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57800" y="609601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Чичулина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Валентиновна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МБОУ «СОШ </a:t>
            </a:r>
            <a:r>
              <a:rPr lang="ru-RU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с.Корсаковка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УГО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799" y="247274"/>
            <a:ext cx="5334001" cy="1477328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i="1" dirty="0" smtClean="0">
                <a:solidFill>
                  <a:srgbClr val="0070C0"/>
                </a:solidFill>
              </a:rPr>
              <a:t>Акцент на результат- </a:t>
            </a:r>
            <a:br>
              <a:rPr lang="ru-RU" i="1" dirty="0" smtClean="0">
                <a:solidFill>
                  <a:srgbClr val="0070C0"/>
                </a:solidFill>
              </a:rPr>
            </a:br>
            <a:r>
              <a:rPr lang="ru-RU" i="1" dirty="0" smtClean="0">
                <a:solidFill>
                  <a:srgbClr val="0070C0"/>
                </a:solidFill>
              </a:rPr>
              <a:t>интерес детей</a:t>
            </a:r>
            <a:r>
              <a:rPr lang="en-US" i="1" dirty="0" smtClean="0">
                <a:solidFill>
                  <a:srgbClr val="0070C0"/>
                </a:solidFill>
              </a:rPr>
              <a:t>!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86201" y="2286000"/>
            <a:ext cx="5715000" cy="4431983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dirty="0" smtClean="0"/>
              <a:t>Вам нужны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результаты?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Познавательный интерес?</a:t>
            </a:r>
          </a:p>
          <a:p>
            <a:pPr algn="ctr">
              <a:lnSpc>
                <a:spcPct val="200000"/>
              </a:lnSpc>
            </a:pPr>
            <a:r>
              <a:rPr lang="ru-RU" dirty="0" smtClean="0"/>
              <a:t>+ </a:t>
            </a:r>
            <a:r>
              <a:rPr lang="en-US" dirty="0"/>
              <a:t>7</a:t>
            </a:r>
            <a:r>
              <a:rPr lang="ru-RU" dirty="0" smtClean="0"/>
              <a:t>0% без зубрежки.</a:t>
            </a:r>
          </a:p>
          <a:p>
            <a:pPr algn="ctr">
              <a:lnSpc>
                <a:spcPct val="200000"/>
              </a:lnSpc>
            </a:pPr>
            <a:endParaRPr lang="ru-RU" dirty="0" smtClean="0"/>
          </a:p>
          <a:p>
            <a:pPr algn="ctr">
              <a:lnSpc>
                <a:spcPct val="200000"/>
              </a:lnSpc>
            </a:pPr>
            <a:r>
              <a:rPr lang="ru-RU" dirty="0" smtClean="0"/>
              <a:t>Попробуйте – понравится и Вам, и им.</a:t>
            </a:r>
          </a:p>
          <a:p>
            <a:pPr algn="ctr">
              <a:lnSpc>
                <a:spcPct val="200000"/>
              </a:lnSpc>
            </a:pPr>
            <a:r>
              <a:rPr lang="ru-RU" dirty="0"/>
              <a:t>Проверено на практике!</a:t>
            </a:r>
          </a:p>
          <a:p>
            <a:pPr>
              <a:lnSpc>
                <a:spcPct val="200000"/>
              </a:lnSpc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51" y="1525573"/>
            <a:ext cx="2895600" cy="2895600"/>
          </a:xfrm>
          <a:prstGeom prst="rect">
            <a:avLst/>
          </a:prstGeom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096" y="1371600"/>
            <a:ext cx="2271593" cy="3028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hipolino_auto_5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096" y="4958437"/>
            <a:ext cx="792708" cy="1132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87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11430000" cy="7817525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</a:rPr>
              <a:t>Краткое описание работы</a:t>
            </a:r>
          </a:p>
          <a:p>
            <a:pPr algn="l"/>
            <a:endParaRPr lang="ru-RU" dirty="0" smtClean="0">
              <a:solidFill>
                <a:srgbClr val="002060"/>
              </a:solidFill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 Для кого</a:t>
            </a:r>
            <a:r>
              <a:rPr lang="ru-RU" dirty="0" smtClean="0"/>
              <a:t>: учащиеся 3 класса общеобразовательной школы, 9-10 лет.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 Цель:</a:t>
            </a:r>
            <a:r>
              <a:rPr lang="ru-RU" dirty="0" smtClean="0"/>
              <a:t> Создать условия </a:t>
            </a:r>
            <a:r>
              <a:rPr lang="ru-RU" dirty="0"/>
              <a:t> </a:t>
            </a:r>
            <a:r>
              <a:rPr lang="ru-RU" dirty="0" smtClean="0"/>
              <a:t>для достижения </a:t>
            </a:r>
            <a:r>
              <a:rPr lang="ru-RU" dirty="0"/>
              <a:t> </a:t>
            </a:r>
            <a:r>
              <a:rPr lang="ru-RU" dirty="0" smtClean="0"/>
              <a:t>учащимися</a:t>
            </a:r>
            <a:r>
              <a:rPr lang="ru-RU" dirty="0"/>
              <a:t> 3 класса </a:t>
            </a:r>
            <a:r>
              <a:rPr lang="ru-RU" dirty="0" smtClean="0"/>
              <a:t>личностных</a:t>
            </a:r>
            <a:r>
              <a:rPr lang="ru-RU" dirty="0"/>
              <a:t>,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   и  </a:t>
            </a:r>
            <a:r>
              <a:rPr lang="ru-RU" dirty="0"/>
              <a:t> предметных </a:t>
            </a:r>
            <a:r>
              <a:rPr lang="ru-RU" dirty="0" smtClean="0"/>
              <a:t> результатов через</a:t>
            </a:r>
            <a:r>
              <a:rPr lang="ru-RU" dirty="0"/>
              <a:t> </a:t>
            </a:r>
            <a:r>
              <a:rPr lang="ru-RU" dirty="0" smtClean="0"/>
              <a:t>опытн</a:t>
            </a:r>
            <a:r>
              <a:rPr lang="ru-RU" dirty="0" smtClean="0"/>
              <a:t>о‑исследовательскую</a:t>
            </a:r>
            <a:r>
              <a:rPr lang="ru-RU" dirty="0"/>
              <a:t> </a:t>
            </a:r>
            <a:r>
              <a:rPr lang="ru-RU" dirty="0" smtClean="0"/>
              <a:t>деятельность по</a:t>
            </a:r>
            <a:r>
              <a:rPr lang="ru-RU" dirty="0"/>
              <a:t> изучению </a:t>
            </a:r>
            <a:endParaRPr lang="ru-RU" dirty="0" smtClean="0"/>
          </a:p>
          <a:p>
            <a:pPr algn="l"/>
            <a:r>
              <a:rPr lang="ru-RU" dirty="0" smtClean="0"/>
              <a:t>условий</a:t>
            </a:r>
            <a:r>
              <a:rPr lang="ru-RU" dirty="0"/>
              <a:t> роста лука на перо</a:t>
            </a:r>
            <a:r>
              <a:rPr lang="ru-RU" dirty="0" smtClean="0"/>
              <a:t>.</a:t>
            </a: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Тема учебного исследования:  </a:t>
            </a:r>
            <a:r>
              <a:rPr lang="ru-RU" dirty="0" smtClean="0"/>
              <a:t>«</a:t>
            </a:r>
            <a:r>
              <a:rPr lang="ru-RU" dirty="0"/>
              <a:t>От луковицы к перу</a:t>
            </a:r>
            <a:r>
              <a:rPr lang="ru-RU" dirty="0" smtClean="0"/>
              <a:t>: </a:t>
            </a:r>
            <a:r>
              <a:rPr lang="ru-RU" dirty="0"/>
              <a:t>факторы, влияющие на рост зеленого лука</a:t>
            </a:r>
            <a:r>
              <a:rPr lang="ru-RU" dirty="0" smtClean="0"/>
              <a:t>»</a:t>
            </a:r>
          </a:p>
          <a:p>
            <a:pPr algn="ctr"/>
            <a:endParaRPr lang="ru-RU" dirty="0"/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 Длительность: </a:t>
            </a:r>
            <a:r>
              <a:rPr lang="ru-RU" dirty="0" smtClean="0"/>
              <a:t>3 недели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 Форма: </a:t>
            </a:r>
            <a:r>
              <a:rPr lang="ru-RU" dirty="0" smtClean="0"/>
              <a:t>опытн</a:t>
            </a:r>
            <a:r>
              <a:rPr lang="ru-RU" dirty="0" smtClean="0"/>
              <a:t>о-исследовательская </a:t>
            </a:r>
            <a:r>
              <a:rPr lang="ru-RU" dirty="0" smtClean="0"/>
              <a:t>работа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 Актуальность:                         </a:t>
            </a:r>
            <a:r>
              <a:rPr lang="ru-RU" dirty="0" smtClean="0"/>
              <a:t>Решение 4-х задач:</a:t>
            </a:r>
          </a:p>
          <a:p>
            <a:pPr algn="l"/>
            <a:endParaRPr lang="ru-RU" i="1" dirty="0">
              <a:solidFill>
                <a:srgbClr val="0070C0"/>
              </a:solidFill>
            </a:endParaRPr>
          </a:p>
          <a:p>
            <a:pPr algn="l"/>
            <a:r>
              <a:rPr lang="ru-RU" i="1" dirty="0" smtClean="0">
                <a:solidFill>
                  <a:srgbClr val="0070C0"/>
                </a:solidFill>
              </a:rPr>
              <a:t>              агротехническая                                            </a:t>
            </a:r>
            <a:r>
              <a:rPr lang="ru-RU" i="1" dirty="0" err="1" smtClean="0">
                <a:solidFill>
                  <a:srgbClr val="0070C0"/>
                </a:solidFill>
              </a:rPr>
              <a:t>здоровьесберегающая</a:t>
            </a:r>
            <a:r>
              <a:rPr lang="ru-RU" i="1" dirty="0" smtClean="0">
                <a:solidFill>
                  <a:srgbClr val="0070C0"/>
                </a:solidFill>
              </a:rPr>
              <a:t>  </a:t>
            </a:r>
          </a:p>
          <a:p>
            <a:pPr algn="l"/>
            <a:r>
              <a:rPr lang="ru-RU" i="1" dirty="0" smtClean="0">
                <a:solidFill>
                  <a:srgbClr val="0070C0"/>
                </a:solidFill>
              </a:rPr>
              <a:t>                         </a:t>
            </a:r>
          </a:p>
          <a:p>
            <a:pPr algn="l"/>
            <a:r>
              <a:rPr lang="ru-RU" i="1" dirty="0">
                <a:solidFill>
                  <a:srgbClr val="0070C0"/>
                </a:solidFill>
              </a:rPr>
              <a:t> </a:t>
            </a:r>
            <a:r>
              <a:rPr lang="ru-RU" i="1" dirty="0" smtClean="0">
                <a:solidFill>
                  <a:srgbClr val="0070C0"/>
                </a:solidFill>
              </a:rPr>
              <a:t>                          экономическая                      социально- психологическая. </a:t>
            </a:r>
            <a:endParaRPr lang="ru-RU" i="1" dirty="0">
              <a:solidFill>
                <a:srgbClr val="0070C0"/>
              </a:solidFill>
            </a:endParaRPr>
          </a:p>
          <a:p>
            <a:pPr algn="ctr"/>
            <a:r>
              <a:rPr lang="ru-RU" sz="2400" dirty="0"/>
              <a:t> </a:t>
            </a:r>
          </a:p>
          <a:p>
            <a:pPr algn="l"/>
            <a:endParaRPr lang="ru-RU" i="1" dirty="0" smtClean="0">
              <a:solidFill>
                <a:srgbClr val="0070C0"/>
              </a:solidFill>
            </a:endParaRPr>
          </a:p>
          <a:p>
            <a:pPr algn="ctr"/>
            <a:endParaRPr lang="ru-RU" i="1" dirty="0" smtClean="0">
              <a:solidFill>
                <a:srgbClr val="0070C0"/>
              </a:solidFill>
            </a:endParaRPr>
          </a:p>
          <a:p>
            <a:pPr algn="ctr"/>
            <a:r>
              <a:rPr lang="ru-RU" i="1" dirty="0" smtClean="0">
                <a:solidFill>
                  <a:srgbClr val="0070C0"/>
                </a:solidFill>
              </a:rPr>
              <a:t>                                </a:t>
            </a:r>
          </a:p>
          <a:p>
            <a:pPr algn="ctr"/>
            <a:r>
              <a:rPr lang="ru-RU" i="1" dirty="0" smtClean="0">
                <a:solidFill>
                  <a:srgbClr val="0070C0"/>
                </a:solidFill>
              </a:rPr>
              <a:t>                                                                         </a:t>
            </a:r>
            <a:endParaRPr lang="ru-RU" sz="2400" dirty="0"/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542309" y="4873336"/>
            <a:ext cx="1589809" cy="3022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15000" y="4870739"/>
            <a:ext cx="91440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05400" y="4870739"/>
            <a:ext cx="838200" cy="825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581400" y="4870739"/>
            <a:ext cx="1143000" cy="825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6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0" y="346586"/>
            <a:ext cx="5257800" cy="369332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Приемы и техники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289682"/>
            <a:ext cx="10973918" cy="492442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создания учебной проблемы:</a:t>
            </a:r>
            <a:endParaRPr lang="ru-RU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/>
              <a:t>Одновременное предъявление противоречивых фактов, теорий или взаимоисключающих точек зрения</a:t>
            </a:r>
            <a:r>
              <a:rPr lang="ru-RU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/>
              <a:t>Столкновение разных мнений учеников с помощью </a:t>
            </a:r>
            <a:r>
              <a:rPr lang="ru-RU" dirty="0" smtClean="0"/>
              <a:t>вопроса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2.Приемы работы с гипотезой: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i="1" dirty="0" smtClean="0"/>
              <a:t>«</a:t>
            </a:r>
            <a:r>
              <a:rPr lang="ru-RU" dirty="0" smtClean="0"/>
              <a:t>Ложная гипотеза» (учитель намеренно ошибается)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«Научный спор»( 2 противоположные гипотезы)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«Вопрос –предположение»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«Верю-не верю»</a:t>
            </a:r>
          </a:p>
          <a:p>
            <a:endParaRPr lang="ru-RU" sz="2400" dirty="0" smtClean="0"/>
          </a:p>
          <a:p>
            <a:r>
              <a:rPr lang="ru-RU" dirty="0" smtClean="0">
                <a:solidFill>
                  <a:srgbClr val="002060"/>
                </a:solidFill>
              </a:rPr>
              <a:t>3.Техники сбора данных: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Наблюдение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Измерения 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 smtClean="0"/>
              <a:t>Фиксация в маршрутном листе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72000"/>
            <a:ext cx="2641600" cy="1981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/>
          <a:stretch>
            <a:fillRect/>
          </a:stretch>
        </p:blipFill>
        <p:spPr bwMode="auto">
          <a:xfrm>
            <a:off x="8175438" y="3966448"/>
            <a:ext cx="2035362" cy="2261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5555"/>
          <a:stretch/>
        </p:blipFill>
        <p:spPr>
          <a:xfrm>
            <a:off x="8499764" y="2050520"/>
            <a:ext cx="3260697" cy="1902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18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114800" y="381000"/>
            <a:ext cx="6553200" cy="48491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организации: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267688"/>
            <a:ext cx="3124200" cy="19950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материалов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5800" y="1281545"/>
            <a:ext cx="3354533" cy="19811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Посадка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Фиксация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Причинно-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следств.связи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36133" y="1267688"/>
            <a:ext cx="3082638" cy="20089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этап: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результатов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4038600"/>
            <a:ext cx="2362200" cy="2133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«Банк версий»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опилка гипотез»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 знаю? Что хочу узнать?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01466" y="4038600"/>
            <a:ext cx="2743200" cy="2133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Практико-исследовательская работа в малых группах.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Лабораторное сравнение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62999" y="4038600"/>
            <a:ext cx="2855771" cy="2133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Сравнительная таблица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юного агронома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Ролевая игра «Агрономическая конференция»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362200" y="3276597"/>
            <a:ext cx="76200" cy="685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flipH="1">
            <a:off x="6173066" y="3262744"/>
            <a:ext cx="1" cy="699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9" idx="0"/>
          </p:cNvCxnSpPr>
          <p:nvPr/>
        </p:nvCxnSpPr>
        <p:spPr>
          <a:xfrm>
            <a:off x="9907733" y="3276597"/>
            <a:ext cx="283152" cy="762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6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564058"/>
            <a:ext cx="10896600" cy="830997"/>
          </a:xfrm>
        </p:spPr>
        <p:txBody>
          <a:bodyPr/>
          <a:lstStyle/>
          <a:p>
            <a:pPr algn="ctr"/>
            <a:r>
              <a:rPr lang="ru-RU" sz="1800" dirty="0"/>
              <a:t> </a:t>
            </a:r>
            <a:r>
              <a:rPr lang="ru-RU" sz="1800" i="1" dirty="0">
                <a:solidFill>
                  <a:srgbClr val="002060"/>
                </a:solidFill>
              </a:rPr>
              <a:t>Исследовательская работа обеспечивает устойчивые </a:t>
            </a:r>
            <a:r>
              <a:rPr lang="ru-RU" sz="1800" i="1" dirty="0" err="1">
                <a:solidFill>
                  <a:srgbClr val="002060"/>
                </a:solidFill>
              </a:rPr>
              <a:t>метапредметные</a:t>
            </a:r>
            <a:r>
              <a:rPr lang="ru-RU" sz="1800" i="1" dirty="0">
                <a:solidFill>
                  <a:srgbClr val="002060"/>
                </a:solidFill>
              </a:rPr>
              <a:t> результаты, диагностируемый рост познавательного интереса, формирование всех групп УУД через практическую деятельность, полностью соответствует системно-</a:t>
            </a:r>
            <a:r>
              <a:rPr lang="ru-RU" sz="1800" i="1" dirty="0" err="1">
                <a:solidFill>
                  <a:srgbClr val="002060"/>
                </a:solidFill>
              </a:rPr>
              <a:t>деятельностному</a:t>
            </a:r>
            <a:r>
              <a:rPr lang="ru-RU" sz="1800" i="1" dirty="0">
                <a:solidFill>
                  <a:srgbClr val="002060"/>
                </a:solidFill>
              </a:rPr>
              <a:t> подходу обновленных ФГОС.</a:t>
            </a:r>
          </a:p>
        </p:txBody>
      </p:sp>
      <p:sp>
        <p:nvSpPr>
          <p:cNvPr id="3" name="Текст 2"/>
          <p:cNvSpPr>
            <a:spLocks noGrp="1"/>
          </p:cNvSpPr>
          <p:nvPr>
            <p:ph sz="half" idx="2"/>
          </p:nvPr>
        </p:nvSpPr>
        <p:spPr>
          <a:xfrm>
            <a:off x="674716" y="1066800"/>
            <a:ext cx="5303520" cy="4112793"/>
          </a:xfrm>
        </p:spPr>
        <p:txBody>
          <a:bodyPr/>
          <a:lstStyle/>
          <a:p>
            <a:pPr algn="ctr"/>
            <a:r>
              <a:rPr lang="ru-RU" sz="1800" i="1" dirty="0" smtClean="0">
                <a:solidFill>
                  <a:srgbClr val="002060"/>
                </a:solidFill>
              </a:rPr>
              <a:t>Для ученика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своены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агроприемы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Научены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выдвигать и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проверять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/>
              <a:t>Закреплены умения работы с маршрутным листом</a:t>
            </a:r>
          </a:p>
          <a:p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/>
              <a:t>Сформированы умения представлять результаты работы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/>
          </a:p>
          <a:p>
            <a:endParaRPr lang="ru-RU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6278880" y="914399"/>
            <a:ext cx="5303520" cy="446276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1800" i="1" dirty="0" smtClean="0">
                <a:solidFill>
                  <a:srgbClr val="002060"/>
                </a:solidFill>
              </a:rPr>
              <a:t>Для педагога</a:t>
            </a:r>
          </a:p>
          <a:p>
            <a:pPr algn="ctr">
              <a:lnSpc>
                <a:spcPct val="150000"/>
              </a:lnSpc>
            </a:pPr>
            <a:endParaRPr lang="ru-RU" sz="1800" dirty="0" smtClean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/>
              <a:t>Освоена </a:t>
            </a:r>
            <a:r>
              <a:rPr lang="ru-RU" sz="1800" dirty="0"/>
              <a:t>технология организации учебного исследования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/>
              <a:t>  Создан </a:t>
            </a:r>
            <a:r>
              <a:rPr lang="ru-RU" sz="1800" dirty="0"/>
              <a:t>маршрутный лист для учащихся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/>
              <a:t>  </a:t>
            </a:r>
            <a:r>
              <a:rPr lang="ru-RU" sz="1800" dirty="0"/>
              <a:t>Презентация для защиты </a:t>
            </a:r>
            <a:r>
              <a:rPr lang="ru-RU" sz="1800" dirty="0"/>
              <a:t> </a:t>
            </a:r>
            <a:r>
              <a:rPr lang="ru-RU" sz="1800" dirty="0" smtClean="0"/>
              <a:t>опытн</a:t>
            </a:r>
            <a:r>
              <a:rPr lang="ru-RU" sz="1800" dirty="0" smtClean="0"/>
              <a:t>о- </a:t>
            </a:r>
            <a:r>
              <a:rPr lang="ru-RU" sz="1800" dirty="0" smtClean="0"/>
              <a:t>исследовательской работы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/>
              <a:t>  Вовлечение родителей способствует  укреплению  доверия </a:t>
            </a:r>
            <a:r>
              <a:rPr lang="ru-RU" sz="1800" dirty="0"/>
              <a:t>к школе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u-RU" sz="1800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19600" y="235803"/>
            <a:ext cx="716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приема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5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870</TotalTime>
  <Words>318</Words>
  <Application>Microsoft Office PowerPoint</Application>
  <PresentationFormat>Широкоэкранный</PresentationFormat>
  <Paragraphs>101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quote-cjk-patch</vt:lpstr>
      <vt:lpstr>Times New Roman</vt:lpstr>
      <vt:lpstr>Wingdings</vt:lpstr>
      <vt:lpstr>Office Theme</vt:lpstr>
      <vt:lpstr>Презентация PowerPoint</vt:lpstr>
      <vt:lpstr>Акцент на результат-  интерес детей!</vt:lpstr>
      <vt:lpstr>Презентация PowerPoint</vt:lpstr>
      <vt:lpstr>Приемы и техники</vt:lpstr>
      <vt:lpstr>Презентация PowerPoint</vt:lpstr>
      <vt:lpstr> Исследовательская работа обеспечивает устойчивые метапредметные результаты, диагностируемый рост познавательного интереса, формирование всех групп УУД через практическую деятельность, полностью соответствует системно-деятельностному подходу обновленных ФГОС.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ADMIN</cp:lastModifiedBy>
  <cp:revision>61</cp:revision>
  <dcterms:created xsi:type="dcterms:W3CDTF">2026-05-04T05:37:15Z</dcterms:created>
  <dcterms:modified xsi:type="dcterms:W3CDTF">2026-05-14T02:00:03Z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