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9" r:id="rId5"/>
    <p:sldId id="270" r:id="rId6"/>
    <p:sldId id="27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2455"/>
    <a:srgbClr val="90204B"/>
    <a:srgbClr val="EEBFF3"/>
    <a:srgbClr val="F3FEB2"/>
    <a:srgbClr val="F1ADD9"/>
    <a:srgbClr val="F3B5F5"/>
    <a:srgbClr val="F8BAEC"/>
    <a:srgbClr val="F7F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08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8BAEC"/>
            </a:gs>
            <a:gs pos="50000">
              <a:srgbClr val="F7F6BA"/>
            </a:gs>
            <a:gs pos="100000">
              <a:srgbClr val="F3B5F5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ср 13.05.26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415804"/>
            <a:ext cx="871296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«Интеллект-карта как инструмент формирования базовых логических и исследовательских действий </a:t>
            </a:r>
          </a:p>
          <a:p>
            <a:pPr algn="ctr"/>
            <a:r>
              <a:rPr lang="ru-RU" sz="36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младших школьников»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710" y="4614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sz="2400" dirty="0">
              <a:solidFill>
                <a:srgbClr val="90204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6958" y="5733256"/>
            <a:ext cx="7249126" cy="1015663"/>
          </a:xfrm>
          <a:prstGeom prst="rect">
            <a:avLst/>
          </a:prstGeom>
          <a:gradFill>
            <a:gsLst>
              <a:gs pos="0">
                <a:srgbClr val="EDB5E1"/>
              </a:gs>
              <a:gs pos="50000">
                <a:srgbClr val="F3F4BC"/>
              </a:gs>
              <a:gs pos="100000">
                <a:srgbClr val="F4AAEB"/>
              </a:gs>
            </a:gsLst>
            <a:lin ang="5400000" scaled="0"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Calibri" panose="020F0502020204030204"/>
              </a:rPr>
              <a:t>Якунина Е.Н., 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Calibri" panose="020F0502020204030204"/>
              </a:rPr>
              <a:t>учитель начальных классов 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Calibri" panose="020F0502020204030204"/>
              </a:rPr>
              <a:t>МОБУ «Гимназия №7»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Calibri" panose="020F0502020204030204"/>
              </a:rPr>
              <a:t>Арсеньевского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Calibri" panose="020F0502020204030204"/>
              </a:rPr>
              <a:t> городского округа </a:t>
            </a:r>
          </a:p>
          <a:p>
            <a:pPr algn="ctr"/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Calibri" panose="020F0502020204030204"/>
              </a:rPr>
              <a:t>15 мая 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Calibri" panose="020F0502020204030204"/>
              </a:rPr>
              <a:t>202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  <a:cs typeface="Calibri" panose="020F0502020204030204"/>
              </a:rPr>
              <a:t>6 г.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216" y="1235555"/>
            <a:ext cx="2625224" cy="2056783"/>
          </a:xfrm>
          <a:prstGeom prst="rect">
            <a:avLst/>
          </a:prstGeom>
          <a:noFill/>
          <a:ln w="9525">
            <a:solidFill>
              <a:srgbClr val="A4245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336" y="1248457"/>
            <a:ext cx="2947071" cy="2043881"/>
          </a:xfrm>
          <a:prstGeom prst="rect">
            <a:avLst/>
          </a:prstGeom>
          <a:noFill/>
          <a:ln w="9525">
            <a:solidFill>
              <a:srgbClr val="A4245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t="26631" r="49368" b="9579"/>
          <a:stretch/>
        </p:blipFill>
        <p:spPr bwMode="auto">
          <a:xfrm>
            <a:off x="467544" y="1248457"/>
            <a:ext cx="2160240" cy="2043881"/>
          </a:xfrm>
          <a:prstGeom prst="rect">
            <a:avLst/>
          </a:prstGeom>
          <a:noFill/>
          <a:ln w="9525">
            <a:solidFill>
              <a:srgbClr val="A4245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54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е поле 7"/>
          <p:cNvSpPr txBox="1"/>
          <p:nvPr/>
        </p:nvSpPr>
        <p:spPr>
          <a:xfrm>
            <a:off x="2626057" y="908720"/>
            <a:ext cx="6454786" cy="1200329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научить младших школьников не просто запомнить факты об окружающем мире, а </a:t>
            </a:r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увидеть взаимосвязи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нём?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Что поможет превратить ученика из пассивного слушателя в </a:t>
            </a:r>
            <a:r>
              <a:rPr lang="ru-RU" b="1" dirty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активного исследователя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82" y="0"/>
            <a:ext cx="2320087" cy="2320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64" y="4723621"/>
            <a:ext cx="2811597" cy="1431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6"/>
          <a:stretch/>
        </p:blipFill>
        <p:spPr bwMode="auto">
          <a:xfrm>
            <a:off x="6070588" y="2437516"/>
            <a:ext cx="2926674" cy="1994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396972" y="4708218"/>
            <a:ext cx="5747028" cy="2000548"/>
          </a:xfrm>
          <a:prstGeom prst="rect">
            <a:avLst/>
          </a:prstGeom>
          <a:gradFill>
            <a:gsLst>
              <a:gs pos="0">
                <a:srgbClr val="F8BAEC"/>
              </a:gs>
              <a:gs pos="50000">
                <a:srgbClr val="F7F6BA"/>
              </a:gs>
              <a:gs pos="100000">
                <a:srgbClr val="F3B5F5"/>
              </a:gs>
            </a:gsLst>
            <a:lin ang="5400000" scaled="0"/>
          </a:gradFill>
          <a:ln w="38100" cmpd="thickThin">
            <a:solidFill>
              <a:srgbClr val="A42455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Интеллект-карта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ментальная карта)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b="1" dirty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визуальная схема для структурирования информаци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вокруг одной центральной идеи. Она помогает упорядочить мысли, лучше запоминать данные и видеть взаимосвязи между разными элементами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90204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2267744" y="4023972"/>
            <a:ext cx="3567450" cy="657036"/>
          </a:xfrm>
          <a:prstGeom prst="straightConnector1">
            <a:avLst/>
          </a:prstGeom>
          <a:ln w="38100">
            <a:solidFill>
              <a:srgbClr val="A42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994761" y="5085184"/>
            <a:ext cx="418174" cy="153888"/>
          </a:xfrm>
          <a:prstGeom prst="straightConnector1">
            <a:avLst/>
          </a:prstGeom>
          <a:ln w="38100">
            <a:solidFill>
              <a:srgbClr val="A42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4" idx="2"/>
          </p:cNvCxnSpPr>
          <p:nvPr/>
        </p:nvCxnSpPr>
        <p:spPr>
          <a:xfrm flipH="1" flipV="1">
            <a:off x="5853450" y="2109049"/>
            <a:ext cx="49733" cy="2571959"/>
          </a:xfrm>
          <a:prstGeom prst="straightConnector1">
            <a:avLst/>
          </a:prstGeom>
          <a:ln w="38100">
            <a:solidFill>
              <a:srgbClr val="A42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594669" y="10179"/>
            <a:ext cx="6413407" cy="707886"/>
          </a:xfrm>
          <a:prstGeom prst="rect">
            <a:avLst/>
          </a:prstGeom>
          <a:gradFill>
            <a:gsLst>
              <a:gs pos="0">
                <a:srgbClr val="F8BAEC"/>
              </a:gs>
              <a:gs pos="50000">
                <a:srgbClr val="F7F6BA"/>
              </a:gs>
              <a:gs pos="100000">
                <a:srgbClr val="F3B5F5"/>
              </a:gs>
            </a:gsLst>
            <a:lin ang="5400000" scaled="0"/>
          </a:gradFill>
          <a:ln>
            <a:solidFill>
              <a:srgbClr val="90204B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«Мозг, хорошо устроенный,  стоит больше, чем мозг, хорошо наполненный»                  Мишель 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 Монтень</a:t>
            </a:r>
          </a:p>
        </p:txBody>
      </p:sp>
      <p:sp>
        <p:nvSpPr>
          <p:cNvPr id="12" name="Текстовое поле 7"/>
          <p:cNvSpPr txBox="1"/>
          <p:nvPr/>
        </p:nvSpPr>
        <p:spPr>
          <a:xfrm>
            <a:off x="94961" y="2546644"/>
            <a:ext cx="5706411" cy="1477328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живем в информационном мире, и количество информации, поступающей через разные каналы, растёт. Необходимо учиться работать с этой информацией - </a:t>
            </a:r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отбирать, структурировать, критически относиться к </a:t>
            </a:r>
            <a:r>
              <a:rPr lang="ru-RU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её источнику .</a:t>
            </a:r>
            <a:endParaRPr lang="ru-RU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5903183" y="4432453"/>
            <a:ext cx="367303" cy="248555"/>
          </a:xfrm>
          <a:prstGeom prst="straightConnector1">
            <a:avLst/>
          </a:prstGeom>
          <a:ln w="38100">
            <a:solidFill>
              <a:srgbClr val="A42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19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2028128"/>
            <a:ext cx="6042925" cy="400110"/>
          </a:xfrm>
          <a:prstGeom prst="rect">
            <a:avLst/>
          </a:prstGeom>
          <a:gradFill>
            <a:gsLst>
              <a:gs pos="0">
                <a:srgbClr val="F8BAEC"/>
              </a:gs>
              <a:gs pos="50000">
                <a:srgbClr val="F7F6BA"/>
              </a:gs>
              <a:gs pos="100000">
                <a:srgbClr val="F3B5F5"/>
              </a:gs>
            </a:gsLst>
            <a:lin ang="5400000" scaled="0"/>
          </a:gradFill>
          <a:ln w="38100" cmpd="thickThin">
            <a:solidFill>
              <a:srgbClr val="A42455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</a:t>
            </a:r>
            <a:r>
              <a:rPr lang="ru-RU" sz="2000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</a:t>
            </a:r>
            <a:endParaRPr lang="ru-RU" sz="2000" b="1" dirty="0">
              <a:solidFill>
                <a:srgbClr val="90204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е поле 7"/>
          <p:cNvSpPr txBox="1"/>
          <p:nvPr/>
        </p:nvSpPr>
        <p:spPr>
          <a:xfrm>
            <a:off x="20313" y="2573639"/>
            <a:ext cx="9132505" cy="4247317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работы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создание интеллект – карты «Вода – богатство Земли»</a:t>
            </a:r>
          </a:p>
          <a:p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ученики 3 класса</a:t>
            </a:r>
          </a:p>
          <a:p>
            <a:pPr algn="just"/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цель</a:t>
            </a:r>
            <a:r>
              <a:rPr lang="ru-RU" b="1" dirty="0" smtClean="0">
                <a:solidFill>
                  <a:srgbClr val="A424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образовательной среды,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обеспечит развитие базовых логических и исследовательских умений младших школьников </a:t>
            </a:r>
            <a:r>
              <a:rPr lang="ru-RU" b="1" dirty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интеллект-карты </a:t>
            </a:r>
            <a:r>
              <a:rPr lang="ru-RU" b="1" dirty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инструмента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визуализации мышления, структурирования информации и организации познавательной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 Систематизация знаний обучающихся  о свойствах воды, её состояниях, круговороте, значении для живых организмов. </a:t>
            </a:r>
          </a:p>
          <a:p>
            <a:pPr algn="just"/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Длительность: 3 урока </a:t>
            </a:r>
          </a:p>
          <a:p>
            <a:pPr algn="just"/>
            <a:r>
              <a:rPr lang="ru-RU" b="1" dirty="0" smtClean="0">
                <a:solidFill>
                  <a:srgbClr val="A424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Форма: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практическая работа  по составлению интеллект-карты с элементами исследования.</a:t>
            </a:r>
          </a:p>
          <a:p>
            <a:pPr algn="just"/>
            <a:r>
              <a:rPr lang="ru-RU" b="1" dirty="0" smtClean="0">
                <a:solidFill>
                  <a:srgbClr val="A424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интеллект-карты позволит учителю как систематизировать знания обучающихся, так и показать взаимосвязи между изучаемыми в рамках темы понятиями, тем самым </a:t>
            </a:r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способствуя более эффективному усвоению учебного материала.</a:t>
            </a:r>
            <a:endParaRPr lang="ru-RU" b="1" dirty="0">
              <a:solidFill>
                <a:srgbClr val="90204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-45261"/>
            <a:ext cx="2246066" cy="163147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74350" y="-27901"/>
            <a:ext cx="34694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Британский психолог </a:t>
            </a:r>
          </a:p>
          <a:p>
            <a:pPr algn="ctr"/>
            <a:r>
              <a:rPr lang="ru-RU" b="1" dirty="0">
                <a:solidFill>
                  <a:srgbClr val="A424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Тони </a:t>
            </a:r>
            <a:r>
              <a:rPr lang="ru-RU" b="1" dirty="0" err="1" smtClean="0">
                <a:solidFill>
                  <a:srgbClr val="A424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Бьюзен</a:t>
            </a:r>
            <a:r>
              <a:rPr lang="ru-RU" b="1" dirty="0" smtClean="0">
                <a:solidFill>
                  <a:srgbClr val="A424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 автор методики  использования интеллект-карт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систематизации знаний.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7"/>
          <a:stretch/>
        </p:blipFill>
        <p:spPr bwMode="auto">
          <a:xfrm>
            <a:off x="6987141" y="8890"/>
            <a:ext cx="2034891" cy="11639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Текстовое поле 7"/>
          <p:cNvSpPr txBox="1"/>
          <p:nvPr/>
        </p:nvSpPr>
        <p:spPr>
          <a:xfrm>
            <a:off x="4932040" y="1293832"/>
            <a:ext cx="4110203" cy="584775"/>
          </a:xfrm>
          <a:prstGeom prst="rect">
            <a:avLst/>
          </a:prstGeom>
          <a:noFill/>
          <a:ln w="1270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интеллект-карт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задействовать оба полушария мозга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02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659" y="0"/>
            <a:ext cx="8944837" cy="1477328"/>
          </a:xfrm>
          <a:prstGeom prst="rect">
            <a:avLst/>
          </a:prstGeom>
          <a:gradFill>
            <a:gsLst>
              <a:gs pos="0">
                <a:srgbClr val="F8BAEC"/>
              </a:gs>
              <a:gs pos="50000">
                <a:srgbClr val="F7F6BA"/>
              </a:gs>
              <a:gs pos="100000">
                <a:srgbClr val="F3B5F5"/>
              </a:gs>
            </a:gsLst>
            <a:lin ang="5400000" scaled="0"/>
          </a:gradFill>
          <a:ln>
            <a:solidFill>
              <a:srgbClr val="90204B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1.Создание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ситуации, постановка проблем: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.Почему говорят: «Вода – богатство Земли».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Много информации. Как это запомнить?</a:t>
            </a:r>
          </a:p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Определение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целей: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.Знать и называть свойства воды, какая она бывает, значение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воды.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.Составить интеллект-карту..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гипотезы: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нам необходимо сделать, чтобы ответить на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поставленные вопросы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3.Исследовательская деятельность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620" y="1484037"/>
            <a:ext cx="6306748" cy="369332"/>
          </a:xfrm>
          <a:prstGeom prst="rect">
            <a:avLst/>
          </a:prstGeom>
          <a:gradFill>
            <a:gsLst>
              <a:gs pos="0">
                <a:srgbClr val="F8BAEC"/>
              </a:gs>
              <a:gs pos="50000">
                <a:srgbClr val="F7F6BA"/>
              </a:gs>
              <a:gs pos="100000">
                <a:srgbClr val="F3B5F5"/>
              </a:gs>
            </a:gsLst>
            <a:lin ang="5400000" scaled="0"/>
          </a:gradFill>
          <a:ln>
            <a:solidFill>
              <a:srgbClr val="90204B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мере изучения материала составляется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интеллект-карта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е поле 7"/>
          <p:cNvSpPr txBox="1"/>
          <p:nvPr/>
        </p:nvSpPr>
        <p:spPr>
          <a:xfrm>
            <a:off x="755576" y="1900237"/>
            <a:ext cx="7078081" cy="369332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центре листа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идея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(тема):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«Вода – богатство Земли». </a:t>
            </a:r>
          </a:p>
        </p:txBody>
      </p:sp>
      <p:sp>
        <p:nvSpPr>
          <p:cNvPr id="9" name="Текстовое поле 7"/>
          <p:cNvSpPr txBox="1"/>
          <p:nvPr/>
        </p:nvSpPr>
        <p:spPr>
          <a:xfrm>
            <a:off x="114828" y="2325616"/>
            <a:ext cx="3148209" cy="584775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Чтение и анализ </a:t>
            </a:r>
            <a:r>
              <a:rPr lang="ru-RU" sz="1600" b="1" dirty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текста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«Вода и жизнь». </a:t>
            </a:r>
          </a:p>
        </p:txBody>
      </p:sp>
      <p:sp>
        <p:nvSpPr>
          <p:cNvPr id="10" name="Текстовое поле 7"/>
          <p:cNvSpPr txBox="1"/>
          <p:nvPr/>
        </p:nvSpPr>
        <p:spPr>
          <a:xfrm>
            <a:off x="85153" y="3065858"/>
            <a:ext cx="3124404" cy="861774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600" b="1" dirty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Наблюдение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отрывка из мультфильма «Вода – главное богатство Земли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65425" y="4013580"/>
            <a:ext cx="2262559" cy="615553"/>
          </a:xfrm>
          <a:prstGeom prst="rect">
            <a:avLst/>
          </a:prstGeom>
          <a:gradFill>
            <a:gsLst>
              <a:gs pos="0">
                <a:srgbClr val="F8BAEC"/>
              </a:gs>
              <a:gs pos="50000">
                <a:srgbClr val="F7F6BA"/>
              </a:gs>
              <a:gs pos="100000">
                <a:srgbClr val="F3B5F5"/>
              </a:gs>
            </a:gsLst>
            <a:lin ang="5400000" scaled="0"/>
          </a:gradFill>
          <a:ln>
            <a:solidFill>
              <a:srgbClr val="90204B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600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опытов </a:t>
            </a:r>
          </a:p>
          <a:p>
            <a:pPr algn="ctr"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воды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6" b="7234"/>
          <a:stretch/>
        </p:blipFill>
        <p:spPr bwMode="auto">
          <a:xfrm>
            <a:off x="85153" y="4461535"/>
            <a:ext cx="1666589" cy="21875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" name="Прямая со стрелкой 15"/>
          <p:cNvCxnSpPr/>
          <p:nvPr/>
        </p:nvCxnSpPr>
        <p:spPr>
          <a:xfrm flipH="1" flipV="1">
            <a:off x="6129637" y="4461535"/>
            <a:ext cx="333501" cy="417295"/>
          </a:xfrm>
          <a:prstGeom prst="straightConnector1">
            <a:avLst/>
          </a:prstGeom>
          <a:ln w="28575">
            <a:solidFill>
              <a:srgbClr val="90204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овое поле 7"/>
          <p:cNvSpPr txBox="1"/>
          <p:nvPr/>
        </p:nvSpPr>
        <p:spPr>
          <a:xfrm>
            <a:off x="0" y="4084179"/>
            <a:ext cx="2080272" cy="338554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Лист исследователя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1181234" y="3928942"/>
            <a:ext cx="288032" cy="169277"/>
          </a:xfrm>
          <a:prstGeom prst="straightConnector1">
            <a:avLst/>
          </a:prstGeom>
          <a:ln w="28575">
            <a:solidFill>
              <a:srgbClr val="90204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3" name="Picture 1" descr="D:\Users\Elena\Desktop\ИНТЕЛЛЕКТ КАРТА\ИНТЕЛЛЕКТ_КАРТА ВОДА — копия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125" y="2315890"/>
            <a:ext cx="3870026" cy="2135919"/>
          </a:xfrm>
          <a:prstGeom prst="rect">
            <a:avLst/>
          </a:prstGeom>
          <a:noFill/>
          <a:ln w="28575">
            <a:solidFill>
              <a:srgbClr val="90204B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Текстовое поле 7"/>
          <p:cNvSpPr txBox="1"/>
          <p:nvPr/>
        </p:nvSpPr>
        <p:spPr>
          <a:xfrm>
            <a:off x="1872351" y="6519446"/>
            <a:ext cx="2323462" cy="338554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Лист наблюдателя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Текстовое поле 7"/>
          <p:cNvSpPr txBox="1"/>
          <p:nvPr/>
        </p:nvSpPr>
        <p:spPr>
          <a:xfrm>
            <a:off x="4195813" y="4878830"/>
            <a:ext cx="4948188" cy="1754326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центрального образа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интеллект-карте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ветными карандашами рисуем </a:t>
            </a:r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ветви </a:t>
            </a:r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уровня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которых пишем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раскрывающие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идею, а от них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ветви </a:t>
            </a:r>
            <a:r>
              <a:rPr lang="ru-RU" b="1" dirty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второго </a:t>
            </a:r>
            <a:r>
              <a:rPr lang="ru-RU" b="1" dirty="0" smtClean="0">
                <a:solidFill>
                  <a:srgbClr val="9020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уровня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 понятиями, которые раскрывают  ключевые понятия первого</a:t>
            </a:r>
            <a:r>
              <a:rPr lang="ru-RU" dirty="0" smtClean="0">
                <a:solidFill>
                  <a:srgbClr val="9020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90204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оле 1"/>
          <p:cNvSpPr txBox="1"/>
          <p:nvPr/>
        </p:nvSpPr>
        <p:spPr>
          <a:xfrm>
            <a:off x="1907704" y="4728997"/>
            <a:ext cx="2160240" cy="1796347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050" b="1" i="1" dirty="0">
                <a:effectLst/>
                <a:latin typeface="Times New Roman"/>
                <a:ea typeface="Times New Roman"/>
              </a:rPr>
              <a:t>Свойства воды</a:t>
            </a:r>
            <a:endParaRPr lang="ru-RU" sz="1050" dirty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50" b="1" dirty="0" smtClean="0">
                <a:effectLst/>
                <a:latin typeface="Times New Roman"/>
                <a:ea typeface="Times New Roman"/>
              </a:rPr>
              <a:t>Проведите самостоятельно</a:t>
            </a:r>
            <a:r>
              <a:rPr lang="ru-RU" sz="1050" b="1" dirty="0">
                <a:effectLst/>
                <a:latin typeface="Times New Roman"/>
                <a:ea typeface="Times New Roman"/>
              </a:rPr>
              <a:t>:</a:t>
            </a:r>
            <a:endParaRPr lang="ru-RU" sz="105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050" dirty="0">
                <a:effectLst/>
                <a:latin typeface="Times New Roman"/>
                <a:ea typeface="Times New Roman"/>
              </a:rPr>
              <a:t>Опыт 1.Вода </a:t>
            </a:r>
            <a:r>
              <a:rPr lang="ru-RU" sz="1050" dirty="0" smtClean="0">
                <a:effectLst/>
                <a:latin typeface="Times New Roman"/>
                <a:ea typeface="Times New Roman"/>
              </a:rPr>
              <a:t> прозрачная</a:t>
            </a:r>
            <a:endParaRPr lang="ru-RU" sz="105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050" dirty="0">
                <a:effectLst/>
                <a:latin typeface="Times New Roman"/>
                <a:ea typeface="Times New Roman"/>
              </a:rPr>
              <a:t>Опыт 2.Вода </a:t>
            </a:r>
            <a:r>
              <a:rPr lang="ru-RU" sz="1050" dirty="0" smtClean="0">
                <a:effectLst/>
                <a:latin typeface="Times New Roman"/>
                <a:ea typeface="Times New Roman"/>
              </a:rPr>
              <a:t>бесцветная.</a:t>
            </a:r>
            <a:endParaRPr lang="ru-RU" sz="105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050" dirty="0">
                <a:effectLst/>
                <a:latin typeface="Times New Roman"/>
                <a:ea typeface="Times New Roman"/>
              </a:rPr>
              <a:t>Опыт 3.Вода </a:t>
            </a:r>
            <a:r>
              <a:rPr lang="ru-RU" sz="1050" dirty="0" smtClean="0">
                <a:effectLst/>
                <a:latin typeface="Times New Roman"/>
                <a:ea typeface="Times New Roman"/>
              </a:rPr>
              <a:t> не имеет вкуса…</a:t>
            </a:r>
            <a:endParaRPr lang="ru-RU" sz="105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050" dirty="0">
                <a:effectLst/>
                <a:latin typeface="Times New Roman"/>
                <a:ea typeface="Times New Roman"/>
              </a:rPr>
              <a:t>Опыт 4 Вода </a:t>
            </a:r>
            <a:r>
              <a:rPr lang="ru-RU" sz="1050" dirty="0" smtClean="0">
                <a:effectLst/>
                <a:latin typeface="Times New Roman"/>
                <a:ea typeface="Times New Roman"/>
              </a:rPr>
              <a:t>не имеет запаха</a:t>
            </a:r>
            <a:endParaRPr lang="ru-RU" sz="105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050" dirty="0">
                <a:effectLst/>
                <a:latin typeface="Times New Roman"/>
                <a:ea typeface="Times New Roman"/>
              </a:rPr>
              <a:t>Опыт 5.Вода </a:t>
            </a:r>
            <a:r>
              <a:rPr lang="ru-RU" sz="1050" dirty="0" smtClean="0">
                <a:effectLst/>
                <a:latin typeface="Times New Roman"/>
                <a:ea typeface="Times New Roman"/>
              </a:rPr>
              <a:t> растворитель</a:t>
            </a:r>
            <a:endParaRPr lang="ru-RU" sz="1050" dirty="0"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50" b="1" dirty="0">
                <a:effectLst/>
                <a:latin typeface="Times New Roman"/>
                <a:ea typeface="Times New Roman"/>
              </a:rPr>
              <a:t>Понаблюдайте за проведением</a:t>
            </a:r>
            <a:endParaRPr lang="ru-RU" sz="1050" dirty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050" dirty="0">
                <a:effectLst/>
                <a:latin typeface="Times New Roman"/>
                <a:ea typeface="Times New Roman"/>
              </a:rPr>
              <a:t>Опыт 6. </a:t>
            </a:r>
            <a:r>
              <a:rPr lang="ru-RU" sz="1050" dirty="0" smtClean="0">
                <a:effectLst/>
                <a:latin typeface="Times New Roman"/>
                <a:ea typeface="Times New Roman"/>
              </a:rPr>
              <a:t>При </a:t>
            </a:r>
            <a:r>
              <a:rPr lang="ru-RU" sz="1050" dirty="0" smtClean="0">
                <a:effectLst/>
                <a:latin typeface="Times New Roman"/>
                <a:ea typeface="Times New Roman"/>
              </a:rPr>
              <a:t>нагревании  расширяется   Опыт </a:t>
            </a:r>
            <a:r>
              <a:rPr lang="ru-RU" sz="1050" dirty="0" smtClean="0">
                <a:effectLst/>
                <a:latin typeface="Times New Roman"/>
                <a:ea typeface="Times New Roman"/>
              </a:rPr>
              <a:t>7.При охлаждении сжимается</a:t>
            </a:r>
            <a:endParaRPr lang="ru-RU" sz="1050" dirty="0">
              <a:effectLst/>
              <a:latin typeface="Times New Roman"/>
              <a:ea typeface="Times New Roman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2483768" y="4609942"/>
            <a:ext cx="550314" cy="187210"/>
          </a:xfrm>
          <a:prstGeom prst="straightConnector1">
            <a:avLst/>
          </a:prstGeom>
          <a:ln w="28575">
            <a:solidFill>
              <a:srgbClr val="90204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717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Users\Elena\Pictures\ИНТЕЛЛЕКТ_КАРТА ГОТОВАЯ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5" t="1402" b="3027"/>
          <a:stretch/>
        </p:blipFill>
        <p:spPr bwMode="auto">
          <a:xfrm rot="5400000">
            <a:off x="2733199" y="-469463"/>
            <a:ext cx="3498090" cy="5400602"/>
          </a:xfrm>
          <a:prstGeom prst="rect">
            <a:avLst/>
          </a:prstGeom>
          <a:noFill/>
          <a:ln w="28575">
            <a:solidFill>
              <a:srgbClr val="90204B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овое поле 7"/>
          <p:cNvSpPr txBox="1"/>
          <p:nvPr/>
        </p:nvSpPr>
        <p:spPr>
          <a:xfrm>
            <a:off x="0" y="3979883"/>
            <a:ext cx="8964488" cy="2862322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</a:t>
            </a:r>
            <a:r>
              <a:rPr lang="ru-RU" b="1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проблемы:</a:t>
            </a:r>
            <a:r>
              <a:rPr lang="ru-RU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Фронтальный мозговой </a:t>
            </a:r>
            <a:r>
              <a:rPr lang="ru-RU" b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штурм</a:t>
            </a:r>
          </a:p>
          <a:p>
            <a:r>
              <a:rPr lang="ru-RU" b="1" i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Выдвижение </a:t>
            </a:r>
            <a:r>
              <a:rPr lang="ru-RU" b="1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гипотез:</a:t>
            </a:r>
            <a:r>
              <a:rPr lang="ru-RU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Корзина идей» </a:t>
            </a:r>
          </a:p>
          <a:p>
            <a:r>
              <a:rPr lang="ru-RU" b="1" i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b="1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анализ данных:</a:t>
            </a:r>
            <a:r>
              <a:rPr lang="ru-RU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</a:t>
            </a:r>
            <a:r>
              <a:rPr lang="ru-RU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</a:t>
            </a:r>
            <a:r>
              <a:rPr lang="ru-RU" b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исследователя, лист наблюдателя, интеллект - карта</a:t>
            </a:r>
          </a:p>
          <a:p>
            <a:r>
              <a:rPr lang="ru-RU" b="1" i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</a:t>
            </a:r>
            <a:r>
              <a:rPr lang="ru-RU" b="1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результата:</a:t>
            </a:r>
            <a:r>
              <a:rPr lang="ru-RU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b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Постерная</a:t>
            </a:r>
            <a:r>
              <a:rPr lang="ru-RU" b="1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сессия»</a:t>
            </a:r>
          </a:p>
          <a:p>
            <a:r>
              <a:rPr lang="ru-RU" b="1" dirty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</a:t>
            </a:r>
            <a:r>
              <a:rPr lang="ru-RU" b="1" dirty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(шаблоны), которые выдавали </a:t>
            </a:r>
            <a:r>
              <a:rPr lang="ru-RU" b="1" dirty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ученикам: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карточки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«Лист исследователя», «Лист наблюдателя», лист – шаблон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интеллект-карты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оборудование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проведения опытов с водой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293735"/>
            <a:ext cx="1656184" cy="830997"/>
          </a:xfrm>
          <a:prstGeom prst="rect">
            <a:avLst/>
          </a:prstGeom>
          <a:gradFill>
            <a:gsLst>
              <a:gs pos="0">
                <a:srgbClr val="F1ADD9"/>
              </a:gs>
              <a:gs pos="50000">
                <a:srgbClr val="F3FEB2"/>
              </a:gs>
              <a:gs pos="100000">
                <a:srgbClr val="EEBFF3"/>
              </a:gs>
            </a:gsLst>
            <a:lin ang="5400000" scaled="0"/>
          </a:gradFill>
          <a:ln w="28575">
            <a:solidFill>
              <a:srgbClr val="90204B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020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 слов должно быть немного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340768"/>
            <a:ext cx="1656184" cy="1077218"/>
          </a:xfrm>
          <a:prstGeom prst="rect">
            <a:avLst/>
          </a:prstGeom>
          <a:gradFill>
            <a:gsLst>
              <a:gs pos="0">
                <a:srgbClr val="F1ADD9"/>
              </a:gs>
              <a:gs pos="50000">
                <a:srgbClr val="F3FEB2"/>
              </a:gs>
              <a:gs pos="100000">
                <a:srgbClr val="EEBFF3"/>
              </a:gs>
            </a:gsLst>
            <a:lin ang="5400000" scaled="0"/>
          </a:gradFill>
          <a:ln w="28575">
            <a:solidFill>
              <a:srgbClr val="90204B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Записи выполнены печатными буквами</a:t>
            </a:r>
            <a:endParaRPr lang="ru-RU" sz="1600" b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2780928"/>
            <a:ext cx="1656184" cy="830997"/>
          </a:xfrm>
          <a:prstGeom prst="rect">
            <a:avLst/>
          </a:prstGeom>
          <a:gradFill>
            <a:gsLst>
              <a:gs pos="0">
                <a:srgbClr val="F1ADD9"/>
              </a:gs>
              <a:gs pos="50000">
                <a:srgbClr val="F3FEB2"/>
              </a:gs>
              <a:gs pos="100000">
                <a:srgbClr val="EEBFF3"/>
              </a:gs>
            </a:gsLst>
            <a:lin ang="5400000" scaled="0"/>
          </a:gradFill>
          <a:ln w="28575">
            <a:solidFill>
              <a:srgbClr val="90204B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каждого ответвления –свой цвет</a:t>
            </a:r>
            <a:endParaRPr lang="ru-RU" sz="1600" b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08304" y="416847"/>
            <a:ext cx="1656184" cy="584775"/>
          </a:xfrm>
          <a:prstGeom prst="rect">
            <a:avLst/>
          </a:prstGeom>
          <a:gradFill>
            <a:gsLst>
              <a:gs pos="0">
                <a:srgbClr val="F1ADD9"/>
              </a:gs>
              <a:gs pos="50000">
                <a:srgbClr val="F3FEB2"/>
              </a:gs>
              <a:gs pos="100000">
                <a:srgbClr val="EEBFF3"/>
              </a:gs>
            </a:gsLst>
            <a:lin ang="5400000" scaled="0"/>
          </a:gradFill>
          <a:ln w="28575">
            <a:solidFill>
              <a:srgbClr val="90204B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5–7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ответвлений</a:t>
            </a:r>
            <a:endParaRPr lang="ru-RU" sz="1600" b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28721" y="1340768"/>
            <a:ext cx="1656184" cy="1077218"/>
          </a:xfrm>
          <a:prstGeom prst="rect">
            <a:avLst/>
          </a:prstGeom>
          <a:gradFill>
            <a:gsLst>
              <a:gs pos="0">
                <a:srgbClr val="F1ADD9"/>
              </a:gs>
              <a:gs pos="50000">
                <a:srgbClr val="F3FEB2"/>
              </a:gs>
              <a:gs pos="100000">
                <a:srgbClr val="EEBFF3"/>
              </a:gs>
            </a:gsLst>
            <a:lin ang="5400000" scaled="0"/>
          </a:gradFill>
          <a:ln w="28575">
            <a:solidFill>
              <a:srgbClr val="90204B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Яркое оформление – картинки, рисунки</a:t>
            </a:r>
            <a:endParaRPr lang="ru-RU" sz="1600" b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28721" y="2780927"/>
            <a:ext cx="1656184" cy="830997"/>
          </a:xfrm>
          <a:prstGeom prst="rect">
            <a:avLst/>
          </a:prstGeom>
          <a:gradFill>
            <a:gsLst>
              <a:gs pos="0">
                <a:srgbClr val="F1ADD9"/>
              </a:gs>
              <a:gs pos="50000">
                <a:srgbClr val="F3FEB2"/>
              </a:gs>
              <a:gs pos="100000">
                <a:srgbClr val="EEBFF3"/>
              </a:gs>
            </a:gsLst>
            <a:lin ang="5400000" scaled="0"/>
          </a:gradFill>
          <a:ln w="28575">
            <a:solidFill>
              <a:srgbClr val="90204B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связующих ветвей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4370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1180770"/>
              </p:ext>
            </p:extLst>
          </p:nvPr>
        </p:nvGraphicFramePr>
        <p:xfrm>
          <a:off x="179512" y="620688"/>
          <a:ext cx="8784976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43924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90204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ученика</a:t>
                      </a:r>
                      <a:endParaRPr lang="ru-RU" sz="1600" dirty="0">
                        <a:solidFill>
                          <a:srgbClr val="90204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90204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учителя</a:t>
                      </a:r>
                      <a:endParaRPr lang="ru-RU" sz="1600" dirty="0">
                        <a:solidFill>
                          <a:srgbClr val="90204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1680"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 smtClean="0">
                          <a:solidFill>
                            <a:srgbClr val="90204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логических</a:t>
                      </a:r>
                      <a:r>
                        <a:rPr lang="ru-RU" sz="1600" dirty="0" smtClean="0">
                          <a:solidFill>
                            <a:srgbClr val="90204B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90204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операций: </a:t>
                      </a:r>
                    </a:p>
                    <a:p>
                      <a:pPr algn="just"/>
                      <a:r>
                        <a:rPr lang="ru-RU" sz="1600" b="1" kern="1200" dirty="0" smtClean="0">
                          <a:solidFill>
                            <a:srgbClr val="90204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600" b="1" dirty="0" smtClean="0">
                          <a:solidFill>
                            <a:srgbClr val="A4245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анализа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научились разбивать тему на составные части, выделять ключевые понятия и их признаки);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анализировать текстовую информацию и создавать графическую (интеллект-карту) информацию в соответствии с учебной задачей;</a:t>
                      </a:r>
                      <a:r>
                        <a:rPr lang="ru-RU" sz="1600" b="1" kern="1200" dirty="0" smtClean="0">
                          <a:solidFill>
                            <a:srgbClr val="A4245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600" b="1" kern="1200" dirty="0" smtClean="0">
                          <a:solidFill>
                            <a:srgbClr val="A4245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синтеза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(научились объединять отдельные элементы в целостную картину). </a:t>
                      </a:r>
                    </a:p>
                    <a:p>
                      <a:pPr marL="342900" indent="-342900" algn="just">
                        <a:buFontTx/>
                        <a:buChar char="-"/>
                      </a:pPr>
                      <a:r>
                        <a:rPr lang="ru-RU" sz="1600" b="1" kern="1200" dirty="0" smtClean="0">
                          <a:solidFill>
                            <a:srgbClr val="A4245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установления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причинно-следственных связей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b="1" dirty="0" smtClean="0">
                          <a:solidFill>
                            <a:srgbClr val="90204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исследовательских действий: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научились выдвигать 1-2 гипотезы,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структурировать данные, распределять их по категориям, овладели двумя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способами фиксации данных (листы наблюдателя и исследователя, интеллект-карта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just"/>
                      <a:endParaRPr lang="ru-RU" sz="16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rgbClr val="90204B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интеллект карты позволило повысить </a:t>
                      </a:r>
                      <a:r>
                        <a:rPr lang="ru-RU" sz="1600" b="1" kern="1200" dirty="0" smtClean="0">
                          <a:solidFill>
                            <a:srgbClr val="A4245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познавательную активность </a:t>
                      </a:r>
                      <a:r>
                        <a:rPr lang="ru-RU" sz="1600" b="1" kern="1200" baseline="0" dirty="0" smtClean="0">
                          <a:solidFill>
                            <a:srgbClr val="A4245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обучающихся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Повысилась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A4245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усвоения 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учебного материала обучающимися (за счёт визуализации и структурирования информации)</a:t>
                      </a:r>
                    </a:p>
                    <a:p>
                      <a:pPr algn="just"/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Определены темы уроков, на которых оптимально  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составление и использование 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интеллект –карт.</a:t>
                      </a:r>
                      <a:endParaRPr lang="ru-RU" sz="1600" dirty="0">
                        <a:solidFill>
                          <a:srgbClr val="90204B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Текстовое поле 7"/>
          <p:cNvSpPr txBox="1"/>
          <p:nvPr/>
        </p:nvSpPr>
        <p:spPr>
          <a:xfrm>
            <a:off x="51748" y="5634795"/>
            <a:ext cx="9092251" cy="1200329"/>
          </a:xfrm>
          <a:prstGeom prst="rect">
            <a:avLst/>
          </a:prstGeom>
          <a:gradFill>
            <a:gsLst>
              <a:gs pos="0">
                <a:srgbClr val="F8BAF5"/>
              </a:gs>
              <a:gs pos="74000">
                <a:srgbClr val="FFFE81"/>
              </a:gs>
              <a:gs pos="100000">
                <a:srgbClr val="ECB2E8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12700">
            <a:solidFill>
              <a:srgbClr val="660033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систематическом использовании интеллект-карты становятся эффективным инструментом формирования у младших школьников базовых логических и исследовательских действий, необходимых для дальнейшего обучения и адаптации в современном информационном мире.</a:t>
            </a:r>
            <a:endParaRPr lang="ru-RU" b="1" dirty="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3" y="-33591"/>
            <a:ext cx="8604448" cy="461665"/>
          </a:xfrm>
          <a:prstGeom prst="rect">
            <a:avLst/>
          </a:prstGeom>
          <a:gradFill>
            <a:gsLst>
              <a:gs pos="0">
                <a:srgbClr val="F8BAEC"/>
              </a:gs>
              <a:gs pos="50000">
                <a:srgbClr val="F7F6BA"/>
              </a:gs>
              <a:gs pos="100000">
                <a:srgbClr val="F3B5F5"/>
              </a:gs>
            </a:gsLst>
            <a:lin ang="5400000" scaled="0"/>
          </a:gradFill>
          <a:ln>
            <a:solidFill>
              <a:srgbClr val="90204B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использования интеллект - карты</a:t>
            </a:r>
            <a:endParaRPr lang="ru-RU" sz="2400" dirty="0"/>
          </a:p>
        </p:txBody>
      </p:sp>
      <p:pic>
        <p:nvPicPr>
          <p:cNvPr id="7" name="Picture 6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4" t="7927" r="10535" b="11656"/>
          <a:stretch/>
        </p:blipFill>
        <p:spPr bwMode="auto">
          <a:xfrm>
            <a:off x="4633333" y="3284984"/>
            <a:ext cx="4331156" cy="2325703"/>
          </a:xfrm>
          <a:prstGeom prst="rect">
            <a:avLst/>
          </a:prstGeom>
          <a:noFill/>
          <a:ln>
            <a:solidFill>
              <a:srgbClr val="A42455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9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</TotalTime>
  <Words>671</Words>
  <Application>Microsoft Office PowerPoint</Application>
  <PresentationFormat>Экран (4:3)</PresentationFormat>
  <Paragraphs>67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Elena</cp:lastModifiedBy>
  <cp:revision>112</cp:revision>
  <dcterms:created xsi:type="dcterms:W3CDTF">2026-05-10T05:41:40Z</dcterms:created>
  <dcterms:modified xsi:type="dcterms:W3CDTF">2026-05-13T09:39:56Z</dcterms:modified>
</cp:coreProperties>
</file>