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821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Валентина Котляр" userId="6fe7322e9166e941" providerId="LiveId" clId="{AFD887DD-3E4A-4F0F-9090-7EBBE443F588}"/>
    <pc:docChg chg="modSld">
      <pc:chgData name="Валентина Котляр" userId="6fe7322e9166e941" providerId="LiveId" clId="{AFD887DD-3E4A-4F0F-9090-7EBBE443F588}" dt="2026-05-15T23:02:04.174" v="166" actId="20577"/>
      <pc:docMkLst>
        <pc:docMk/>
      </pc:docMkLst>
      <pc:sldChg chg="modSp mod">
        <pc:chgData name="Валентина Котляр" userId="6fe7322e9166e941" providerId="LiveId" clId="{AFD887DD-3E4A-4F0F-9090-7EBBE443F588}" dt="2026-05-15T23:01:57.949" v="165" actId="1076"/>
        <pc:sldMkLst>
          <pc:docMk/>
          <pc:sldMk cId="0" sldId="257"/>
        </pc:sldMkLst>
        <pc:spChg chg="mod">
          <ac:chgData name="Валентина Котляр" userId="6fe7322e9166e941" providerId="LiveId" clId="{AFD887DD-3E4A-4F0F-9090-7EBBE443F588}" dt="2026-05-15T23:01:00.462" v="159" actId="20577"/>
          <ac:spMkLst>
            <pc:docMk/>
            <pc:sldMk cId="0" sldId="257"/>
            <ac:spMk id="8" creationId="{00000000-0000-0000-0000-000000000000}"/>
          </ac:spMkLst>
        </pc:spChg>
        <pc:picChg chg="mod">
          <ac:chgData name="Валентина Котляр" userId="6fe7322e9166e941" providerId="LiveId" clId="{AFD887DD-3E4A-4F0F-9090-7EBBE443F588}" dt="2026-05-15T23:01:57.949" v="165" actId="1076"/>
          <ac:picMkLst>
            <pc:docMk/>
            <pc:sldMk cId="0" sldId="257"/>
            <ac:picMk id="17" creationId="{72ED2A5F-B817-7A37-F658-BDBBFC72B450}"/>
          </ac:picMkLst>
        </pc:picChg>
      </pc:sldChg>
      <pc:sldChg chg="modSp mod">
        <pc:chgData name="Валентина Котляр" userId="6fe7322e9166e941" providerId="LiveId" clId="{AFD887DD-3E4A-4F0F-9090-7EBBE443F588}" dt="2026-05-15T23:02:04.174" v="166" actId="20577"/>
        <pc:sldMkLst>
          <pc:docMk/>
          <pc:sldMk cId="992112888" sldId="258"/>
        </pc:sldMkLst>
        <pc:spChg chg="mod">
          <ac:chgData name="Валентина Котляр" userId="6fe7322e9166e941" providerId="LiveId" clId="{AFD887DD-3E4A-4F0F-9090-7EBBE443F588}" dt="2026-05-15T23:02:04.174" v="166" actId="20577"/>
          <ac:spMkLst>
            <pc:docMk/>
            <pc:sldMk cId="992112888" sldId="258"/>
            <ac:spMk id="9" creationId="{F9760F2B-EFC9-03F0-5897-A2FEE20CEB6A}"/>
          </ac:spMkLst>
        </pc:spChg>
        <pc:spChg chg="mod">
          <ac:chgData name="Валентина Котляр" userId="6fe7322e9166e941" providerId="LiveId" clId="{AFD887DD-3E4A-4F0F-9090-7EBBE443F588}" dt="2026-05-15T22:48:36.243" v="26" actId="2711"/>
          <ac:spMkLst>
            <pc:docMk/>
            <pc:sldMk cId="992112888" sldId="258"/>
            <ac:spMk id="11" creationId="{205F3389-EBC1-069F-16DB-06BB53E459B4}"/>
          </ac:spMkLst>
        </pc:spChg>
      </pc:sldChg>
      <pc:sldChg chg="modSp mod">
        <pc:chgData name="Валентина Котляр" userId="6fe7322e9166e941" providerId="LiveId" clId="{AFD887DD-3E4A-4F0F-9090-7EBBE443F588}" dt="2026-05-15T22:49:47.158" v="54" actId="20577"/>
        <pc:sldMkLst>
          <pc:docMk/>
          <pc:sldMk cId="4285740008" sldId="259"/>
        </pc:sldMkLst>
        <pc:spChg chg="mod">
          <ac:chgData name="Валентина Котляр" userId="6fe7322e9166e941" providerId="LiveId" clId="{AFD887DD-3E4A-4F0F-9090-7EBBE443F588}" dt="2026-05-15T22:49:47.158" v="54" actId="20577"/>
          <ac:spMkLst>
            <pc:docMk/>
            <pc:sldMk cId="4285740008" sldId="259"/>
            <ac:spMk id="4" creationId="{818143EE-4A0A-6FEB-CBB8-DE7C951BC343}"/>
          </ac:spMkLst>
        </pc:spChg>
      </pc:sldChg>
      <pc:sldChg chg="modSp mod">
        <pc:chgData name="Валентина Котляр" userId="6fe7322e9166e941" providerId="LiveId" clId="{AFD887DD-3E4A-4F0F-9090-7EBBE443F588}" dt="2026-05-15T22:50:59.021" v="65" actId="1076"/>
        <pc:sldMkLst>
          <pc:docMk/>
          <pc:sldMk cId="2933062246" sldId="260"/>
        </pc:sldMkLst>
        <pc:spChg chg="mod">
          <ac:chgData name="Валентина Котляр" userId="6fe7322e9166e941" providerId="LiveId" clId="{AFD887DD-3E4A-4F0F-9090-7EBBE443F588}" dt="2026-05-15T22:50:41.389" v="57" actId="1076"/>
          <ac:spMkLst>
            <pc:docMk/>
            <pc:sldMk cId="2933062246" sldId="260"/>
            <ac:spMk id="3" creationId="{00000000-0000-0000-0000-000000000000}"/>
          </ac:spMkLst>
        </pc:spChg>
        <pc:picChg chg="mod">
          <ac:chgData name="Валентина Котляр" userId="6fe7322e9166e941" providerId="LiveId" clId="{AFD887DD-3E4A-4F0F-9090-7EBBE443F588}" dt="2026-05-15T22:50:43.341" v="58" actId="1076"/>
          <ac:picMkLst>
            <pc:docMk/>
            <pc:sldMk cId="2933062246" sldId="260"/>
            <ac:picMk id="7" creationId="{913BF8F5-1334-075B-D6C1-A4FE3B8AAF08}"/>
          </ac:picMkLst>
        </pc:picChg>
        <pc:picChg chg="mod">
          <ac:chgData name="Валентина Котляр" userId="6fe7322e9166e941" providerId="LiveId" clId="{AFD887DD-3E4A-4F0F-9090-7EBBE443F588}" dt="2026-05-15T22:50:46.948" v="60" actId="1076"/>
          <ac:picMkLst>
            <pc:docMk/>
            <pc:sldMk cId="2933062246" sldId="260"/>
            <ac:picMk id="11" creationId="{7A47F052-19CD-9287-5788-EDF426EA49CB}"/>
          </ac:picMkLst>
        </pc:picChg>
        <pc:picChg chg="mod">
          <ac:chgData name="Валентина Котляр" userId="6fe7322e9166e941" providerId="LiveId" clId="{AFD887DD-3E4A-4F0F-9090-7EBBE443F588}" dt="2026-05-15T22:50:48.541" v="61" actId="1076"/>
          <ac:picMkLst>
            <pc:docMk/>
            <pc:sldMk cId="2933062246" sldId="260"/>
            <ac:picMk id="12" creationId="{63AECAE4-413C-C11F-DD88-4DC8790110A4}"/>
          </ac:picMkLst>
        </pc:picChg>
        <pc:picChg chg="mod">
          <ac:chgData name="Валентина Котляр" userId="6fe7322e9166e941" providerId="LiveId" clId="{AFD887DD-3E4A-4F0F-9090-7EBBE443F588}" dt="2026-05-15T22:50:51.533" v="62" actId="1076"/>
          <ac:picMkLst>
            <pc:docMk/>
            <pc:sldMk cId="2933062246" sldId="260"/>
            <ac:picMk id="14" creationId="{A61F6A32-3B1E-EF67-C124-ED7C995F1D15}"/>
          </ac:picMkLst>
        </pc:picChg>
        <pc:picChg chg="mod">
          <ac:chgData name="Валентина Котляр" userId="6fe7322e9166e941" providerId="LiveId" clId="{AFD887DD-3E4A-4F0F-9090-7EBBE443F588}" dt="2026-05-15T22:50:44.933" v="59" actId="1076"/>
          <ac:picMkLst>
            <pc:docMk/>
            <pc:sldMk cId="2933062246" sldId="260"/>
            <ac:picMk id="16" creationId="{1D55556F-630B-608B-5DE7-3D66618284C4}"/>
          </ac:picMkLst>
        </pc:picChg>
        <pc:picChg chg="mod">
          <ac:chgData name="Валентина Котляр" userId="6fe7322e9166e941" providerId="LiveId" clId="{AFD887DD-3E4A-4F0F-9090-7EBBE443F588}" dt="2026-05-15T22:50:54.924" v="64" actId="1076"/>
          <ac:picMkLst>
            <pc:docMk/>
            <pc:sldMk cId="2933062246" sldId="260"/>
            <ac:picMk id="18" creationId="{B8BADCFF-AC8D-5CC7-2119-E10F20000A9D}"/>
          </ac:picMkLst>
        </pc:picChg>
        <pc:picChg chg="mod">
          <ac:chgData name="Валентина Котляр" userId="6fe7322e9166e941" providerId="LiveId" clId="{AFD887DD-3E4A-4F0F-9090-7EBBE443F588}" dt="2026-05-15T22:50:59.021" v="65" actId="1076"/>
          <ac:picMkLst>
            <pc:docMk/>
            <pc:sldMk cId="2933062246" sldId="260"/>
            <ac:picMk id="20" creationId="{2E70A498-6619-1C18-0A65-DD7C1F5B1AF5}"/>
          </ac:picMkLst>
        </pc:picChg>
      </pc:sldChg>
      <pc:sldChg chg="modSp mod">
        <pc:chgData name="Валентина Котляр" userId="6fe7322e9166e941" providerId="LiveId" clId="{AFD887DD-3E4A-4F0F-9090-7EBBE443F588}" dt="2026-05-15T22:58:31.820" v="158" actId="14100"/>
        <pc:sldMkLst>
          <pc:docMk/>
          <pc:sldMk cId="834879687" sldId="262"/>
        </pc:sldMkLst>
        <pc:spChg chg="mod">
          <ac:chgData name="Валентина Котляр" userId="6fe7322e9166e941" providerId="LiveId" clId="{AFD887DD-3E4A-4F0F-9090-7EBBE443F588}" dt="2026-05-15T22:58:04.726" v="154" actId="20577"/>
          <ac:spMkLst>
            <pc:docMk/>
            <pc:sldMk cId="834879687" sldId="262"/>
            <ac:spMk id="7" creationId="{F8DBFB7D-F118-1E3F-9B9E-2F7EDEE85024}"/>
          </ac:spMkLst>
        </pc:spChg>
        <pc:spChg chg="mod">
          <ac:chgData name="Валентина Котляр" userId="6fe7322e9166e941" providerId="LiveId" clId="{AFD887DD-3E4A-4F0F-9090-7EBBE443F588}" dt="2026-05-15T22:58:21.644" v="155" actId="1076"/>
          <ac:spMkLst>
            <pc:docMk/>
            <pc:sldMk cId="834879687" sldId="262"/>
            <ac:spMk id="9" creationId="{21EC78FA-3493-7335-FE7B-2B856C34EB48}"/>
          </ac:spMkLst>
        </pc:spChg>
        <pc:graphicFrameChg chg="mod modGraphic">
          <ac:chgData name="Валентина Котляр" userId="6fe7322e9166e941" providerId="LiveId" clId="{AFD887DD-3E4A-4F0F-9090-7EBBE443F588}" dt="2026-05-15T22:58:31.820" v="158" actId="14100"/>
          <ac:graphicFrameMkLst>
            <pc:docMk/>
            <pc:sldMk cId="834879687" sldId="262"/>
            <ac:graphicFrameMk id="8" creationId="{078FB137-6605-AF7A-D75D-FC4C0760D31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8196" y="341497"/>
            <a:ext cx="75126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8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558385" y="1263188"/>
            <a:ext cx="10947816" cy="470642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r>
              <a:rPr lang="ru-RU" sz="28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latin typeface="Times New Roman"/>
                <a:cs typeface="Times New Roman"/>
              </a:rPr>
              <a:t>Пилипенко Лидия Алексеевна </a:t>
            </a:r>
            <a:r>
              <a:rPr lang="ru-RU" sz="2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latin typeface="Times New Roman"/>
                <a:cs typeface="Times New Roman"/>
              </a:rPr>
              <a:t>МБОУ СОШ № 2 </a:t>
            </a:r>
            <a:r>
              <a:rPr lang="ru-RU" sz="2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latin typeface="Times New Roman"/>
                <a:cs typeface="Times New Roman"/>
              </a:rPr>
              <a:t>с.Буссевка</a:t>
            </a:r>
            <a:endParaRPr sz="2400" b="1" dirty="0">
              <a:ln w="22225">
                <a:solidFill>
                  <a:schemeClr val="tx1"/>
                </a:solidFill>
                <a:prstDash val="solid"/>
              </a:ln>
              <a:solidFill>
                <a:schemeClr val="accent1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1" y="1912365"/>
            <a:ext cx="101096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800" b="0" i="1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sz="28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quote-cjk-patch"/>
            </a:endParaRPr>
          </a:p>
          <a:p>
            <a:pPr algn="ctr"/>
            <a:r>
              <a:rPr lang="ru-RU" sz="28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quote-cjk-patch"/>
              </a:rPr>
              <a:t>Организация учебного исследования на уроках окружающего мира  во 2  классе. </a:t>
            </a: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«Тайны воды: что скрывает самая обычная капля?»</a:t>
            </a:r>
            <a:endParaRPr lang="ru-RU" b="1" i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 15 мая 2026 года, г. Владивосток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FE11269-7546-20EB-8BBA-B300586DD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399" y="1225899"/>
            <a:ext cx="1447800" cy="14000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5295ED-2A9D-955F-1455-8E879EA9A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04" y="4639916"/>
            <a:ext cx="4294096" cy="20913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3693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04403" y="850967"/>
            <a:ext cx="77672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«Вода — не просто H₂O: откройте её секреты со второклассниками!»</a:t>
            </a:r>
            <a:endParaRPr lang="ru-RU" sz="2400" b="1" i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8CB617-39E1-DE41-10DA-11B2D606690D}"/>
              </a:ext>
            </a:extLst>
          </p:cNvPr>
          <p:cNvSpPr txBox="1"/>
          <p:nvPr/>
        </p:nvSpPr>
        <p:spPr>
          <a:xfrm>
            <a:off x="0" y="2147849"/>
            <a:ext cx="124308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95% детей уверены, что знают всё о воде — но могут назвать лишь 1–2 её свойства.</a:t>
            </a:r>
            <a:endParaRPr lang="ru-RU" sz="2000" i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530B70-3CD0-7519-D2A4-0AB17A418D42}"/>
              </a:ext>
            </a:extLst>
          </p:cNvPr>
          <p:cNvSpPr txBox="1"/>
          <p:nvPr/>
        </p:nvSpPr>
        <p:spPr>
          <a:xfrm>
            <a:off x="1409700" y="2667000"/>
            <a:ext cx="9372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После серии мини‑исследований 80% второклассников начинают замечать необычные свойства воды в повседневной жизни.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Ученики, которые проводят опыты с водой на уроках, на 35% лучше понимают природные явления (дождь, лёд, пар)</a:t>
            </a:r>
            <a:endParaRPr lang="ru-RU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60F2B-EFC9-03F0-5897-A2FEE20CEB6A}"/>
              </a:ext>
            </a:extLst>
          </p:cNvPr>
          <p:cNvSpPr txBox="1"/>
          <p:nvPr/>
        </p:nvSpPr>
        <p:spPr>
          <a:xfrm>
            <a:off x="317118" y="4203886"/>
            <a:ext cx="1106991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>
                <a:ln/>
                <a:solidFill>
                  <a:schemeClr val="accent4"/>
                </a:solidFill>
              </a:rPr>
              <a:t>«За 15 минут вы получите готовую методику мини‑исследований по теме „Вода“, которая разовьёт у второклассников логику, наблюдательность и научный подход к познанию мира».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5F3389-EBC1-069F-16DB-06BB53E459B4}"/>
              </a:ext>
            </a:extLst>
          </p:cNvPr>
          <p:cNvSpPr txBox="1"/>
          <p:nvPr/>
        </p:nvSpPr>
        <p:spPr>
          <a:xfrm>
            <a:off x="2241765" y="5219549"/>
            <a:ext cx="984340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урока вы получите: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детей, которые стали чуть более логичными, наблюдательными и любознательными; </a:t>
            </a:r>
            <a:endParaRPr lang="ru-RU" dirty="0">
              <a:solidFill>
                <a:srgbClr val="0607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класс, где царит дух исследования и сотрудничества;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подтверждение, что даже в</a:t>
            </a:r>
            <a:r>
              <a:rPr lang="ru-RU" dirty="0">
                <a:solidFill>
                  <a:srgbClr val="0607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2</a:t>
            </a: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‑м классе можно эффективно развивать логическое, </a:t>
            </a:r>
            <a:r>
              <a:rPr lang="ru-RU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мышление и познавательную активность</a:t>
            </a: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простые, но осмысленные задания.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4C3339-125C-21B2-C259-29DD6E15A08E}"/>
              </a:ext>
            </a:extLst>
          </p:cNvPr>
          <p:cNvSpPr txBox="1"/>
          <p:nvPr/>
        </p:nvSpPr>
        <p:spPr>
          <a:xfrm rot="20271939">
            <a:off x="125826" y="2767466"/>
            <a:ext cx="1777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</a:rPr>
              <a:t>95%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9CCEFC-54B5-26FC-9B21-FCD366B43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2732" y="551774"/>
            <a:ext cx="1396494" cy="10953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A8B7C8-2C6A-89B4-6126-ED99D71B3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82" y="900880"/>
            <a:ext cx="1312017" cy="126522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BB36D6F-A1B0-34E3-B6B3-CE28C51E9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77" y="4869669"/>
            <a:ext cx="2128088" cy="185798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C100C55-C6FC-1D95-589B-3EB3A5529257}"/>
              </a:ext>
            </a:extLst>
          </p:cNvPr>
          <p:cNvSpPr txBox="1"/>
          <p:nvPr/>
        </p:nvSpPr>
        <p:spPr>
          <a:xfrm rot="477389">
            <a:off x="10517405" y="2590745"/>
            <a:ext cx="13331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92D050"/>
                </a:solidFill>
              </a:rPr>
              <a:t>80%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80390B-6D1B-6945-0540-194C88D68D7F}"/>
              </a:ext>
            </a:extLst>
          </p:cNvPr>
          <p:cNvSpPr txBox="1"/>
          <p:nvPr/>
        </p:nvSpPr>
        <p:spPr>
          <a:xfrm rot="477389">
            <a:off x="10510920" y="3567093"/>
            <a:ext cx="13331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50"/>
                </a:solidFill>
              </a:rPr>
              <a:t>35%</a:t>
            </a:r>
          </a:p>
        </p:txBody>
      </p:sp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38600" y="533400"/>
            <a:ext cx="6388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работы</a:t>
            </a:r>
            <a:endParaRPr lang="ru-RU" sz="24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18143EE-4A0A-6FEB-CBB8-DE7C951BC343}"/>
              </a:ext>
            </a:extLst>
          </p:cNvPr>
          <p:cNvSpPr/>
          <p:nvPr/>
        </p:nvSpPr>
        <p:spPr>
          <a:xfrm>
            <a:off x="0" y="1253566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кого: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учащиеся </a:t>
            </a:r>
            <a:r>
              <a:rPr lang="ru-RU" sz="24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– 8-9 лет, общеобразовательн</a:t>
            </a:r>
            <a:r>
              <a:rPr lang="ru-RU" sz="24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школы.</a:t>
            </a:r>
          </a:p>
          <a:p>
            <a:pPr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(педагогическая):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азработать и апробировать серию мини‑исследований для формирования логических и исследовательских УУД у учащихся 2 класса на уроках окружающего мира (тема «Свойства воды»)</a:t>
            </a:r>
          </a:p>
          <a:p>
            <a:pPr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Тема учебного исследования: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в природе»</a:t>
            </a:r>
            <a:endParaRPr lang="ru-RU" sz="24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3 – 4 урока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мини-исследование в группах, </a:t>
            </a:r>
            <a:r>
              <a:rPr lang="ru-RU" sz="2400" b="0" i="0" dirty="0" err="1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эксперементы</a:t>
            </a:r>
            <a:endParaRPr lang="ru-RU" sz="24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— знакомый объект, но с множеством неочевидных свойств — это вызывает интерес. 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с водой безопасны и просты в организации во 2 классе. 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наглядно показать связь науки и жизни (почему зимой скользко, как появляется роса). 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ключевые УУД: наблюдение, сравнение, измерение, формулирование выводов.</a:t>
            </a:r>
            <a:endParaRPr lang="ru-RU" sz="24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8F93FC19-5EE8-AE8F-2E02-BB70A7AE47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300368"/>
              </p:ext>
            </p:extLst>
          </p:nvPr>
        </p:nvGraphicFramePr>
        <p:xfrm>
          <a:off x="1066800" y="1253566"/>
          <a:ext cx="11006454" cy="4905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8128">
                  <a:extLst>
                    <a:ext uri="{9D8B030D-6E8A-4147-A177-3AD203B41FA5}">
                      <a16:colId xmlns:a16="http://schemas.microsoft.com/office/drawing/2014/main" val="1613138033"/>
                    </a:ext>
                  </a:extLst>
                </a:gridCol>
                <a:gridCol w="2825098">
                  <a:extLst>
                    <a:ext uri="{9D8B030D-6E8A-4147-A177-3AD203B41FA5}">
                      <a16:colId xmlns:a16="http://schemas.microsoft.com/office/drawing/2014/main" val="1388444553"/>
                    </a:ext>
                  </a:extLst>
                </a:gridCol>
                <a:gridCol w="2751614">
                  <a:extLst>
                    <a:ext uri="{9D8B030D-6E8A-4147-A177-3AD203B41FA5}">
                      <a16:colId xmlns:a16="http://schemas.microsoft.com/office/drawing/2014/main" val="1292493282"/>
                    </a:ext>
                  </a:extLst>
                </a:gridCol>
                <a:gridCol w="2751614">
                  <a:extLst>
                    <a:ext uri="{9D8B030D-6E8A-4147-A177-3AD203B41FA5}">
                      <a16:colId xmlns:a16="http://schemas.microsoft.com/office/drawing/2014/main" val="2876131098"/>
                    </a:ext>
                  </a:extLst>
                </a:gridCol>
              </a:tblGrid>
              <a:tr h="447890"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6070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6070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Действие учителя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6070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Действие ученика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>
                          <a:solidFill>
                            <a:srgbClr val="06070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Формируемые УУД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7634354"/>
                  </a:ext>
                </a:extLst>
              </a:tr>
              <a:tr h="44789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Постановка проблемы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«Что такое вода? Какие у неё свойства?» Показывает неожиданные примеры (лёд, пар)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Формулирует вопросы, выдвигает первые предположения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Познавательные (умение видеть проблему, задавать вопросы)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960310"/>
                  </a:ext>
                </a:extLst>
              </a:tr>
              <a:tr h="44789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Выдвижение гипотезы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Помогает сформулировать гипотезы по каждому свойству (прозрачность, текучесть, изменение состояния)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Предлагает версии («Может, вода прозрачная, потому что...», «Если её нагреть, то...»)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Логические (построение гипотез, причинно‑следственные связи)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263335"/>
                  </a:ext>
                </a:extLst>
              </a:tr>
              <a:tr h="44789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Сбор данных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Организует опыты: прозрачность (опустить предмет), текучесть (перелить), замерзание (вода в морозилке), испарение (нагреть)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Проводит опыты, наблюдает, фиксирует результаты (рисунки, простые таблицы)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Исследовательские, познавательные, регулятивные (планирование действий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955264"/>
                  </a:ext>
                </a:extLst>
              </a:tr>
              <a:tr h="44789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Анализ данных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Задаёт вопросы: «Что изменилось?», «Почему?», «Как это связано?»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Сравнивает результаты, находит закономерности, делает промежуточные выводы |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Логические (анализ, сравнение, обобщение)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409383"/>
                  </a:ext>
                </a:extLst>
              </a:tr>
              <a:tr h="110438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Вывод и представление результатов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Помогает обобщить данные, готовит к презентации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Формулирует итоговый вывод, готовит плакат/сообщение для «конференции»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Коммуникативные, познавательные (структурирование знаний)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086306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04B41-364C-460C-7182-D0118167716B}"/>
              </a:ext>
            </a:extLst>
          </p:cNvPr>
          <p:cNvSpPr txBox="1"/>
          <p:nvPr/>
        </p:nvSpPr>
        <p:spPr>
          <a:xfrm>
            <a:off x="4572000" y="609600"/>
            <a:ext cx="2895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и техники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47032E-1BFD-2AB0-569A-18CE837CE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7" y="1567354"/>
            <a:ext cx="836375" cy="8069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083A1A7-F95D-A341-EE35-34FBED2610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9" y="2479532"/>
            <a:ext cx="876718" cy="80691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848785B-194D-0A85-37B2-4CAAF747D1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89" y="3391711"/>
            <a:ext cx="928759" cy="91047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4D03F42-9B1B-4CE1-B0E5-926D1DDA8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1326" y="4385929"/>
            <a:ext cx="997374" cy="8998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C3F14B0-58CC-A91C-C574-8DE4864143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936" y="5303616"/>
            <a:ext cx="1004887" cy="90496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9EA4809-DC43-0873-4B4A-DD2D45FFEF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7400" y="5515704"/>
            <a:ext cx="1609181" cy="128587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4B263CE-5EF1-8B7F-4719-4D4B56191C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6485" y="125984"/>
            <a:ext cx="3265997" cy="101701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254AFD3-05BA-1906-CE74-F4618DAD86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0138" y="5778574"/>
            <a:ext cx="1806956" cy="102300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AB02D90-FB0A-7FC2-CC84-A449D400A7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3415" y="5604434"/>
            <a:ext cx="1806955" cy="11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0590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67200" y="173079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</a:t>
            </a:r>
            <a:endParaRPr lang="ru-RU" sz="24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419682-264A-5163-110C-99977B13AB67}"/>
              </a:ext>
            </a:extLst>
          </p:cNvPr>
          <p:cNvSpPr txBox="1"/>
          <p:nvPr/>
        </p:nvSpPr>
        <p:spPr>
          <a:xfrm>
            <a:off x="2667000" y="542567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DBFB7D-F118-1E3F-9B9E-2F7EDEE85024}"/>
              </a:ext>
            </a:extLst>
          </p:cNvPr>
          <p:cNvSpPr txBox="1"/>
          <p:nvPr/>
        </p:nvSpPr>
        <p:spPr>
          <a:xfrm>
            <a:off x="-381812" y="812648"/>
            <a:ext cx="1244274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algn="l"/>
            <a:r>
              <a:rPr lang="ru-RU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проблемы:  </a:t>
            </a:r>
            <a:r>
              <a:rPr lang="ru-RU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показывает три состояния воды и задает вопрос (стакан с водой, кубик льда, пар от чайника) «Это одна и та же вода или разные вещества?»</a:t>
            </a:r>
          </a:p>
          <a:p>
            <a:pPr marL="457200" lvl="1" algn="l"/>
            <a:r>
              <a:rPr lang="ru-RU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Выдвижение гипотез: 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Лёд — замёрзшая вода»,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«Пар — испарившаяся вода»</a:t>
            </a:r>
          </a:p>
          <a:p>
            <a:pPr marL="457200" lvl="1" algn="l"/>
            <a:r>
              <a:rPr lang="ru-RU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анализ данных: </a:t>
            </a:r>
            <a:r>
              <a:rPr lang="ru-RU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 для занесения данных исследования, проведение опытов</a:t>
            </a:r>
            <a:endParaRPr lang="ru-RU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l"/>
            <a:r>
              <a:rPr lang="ru-RU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результата: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 юных гидрологов» — каждая группа представляет одно свойство воды (плакат, короткий рассказ, демонстрация опыта).</a:t>
            </a:r>
          </a:p>
          <a:p>
            <a:pPr marL="457200" lvl="1" algn="l"/>
            <a:r>
              <a:rPr lang="ru-RU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Инструменты, которые выдавали на курсе: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одноразовые прозрачные стаканчики — 6 шт.; пластиковые ложки — 3 шт.; пипетки — 2 шт.;  кубики льда — 4–5 шт.; небольшие контейнеры с крышкой (для заморозки воды);  термометры комнатные — 1–2 шт. (по возможности); салфетки, тряпочки для уборки; лупа — 1 шт. на группу;  цветные маркеры, фломастеры; листы бумаги А4 для фиксации наблюдений; простые карандаши, ластики</a:t>
            </a:r>
            <a:endParaRPr lang="ru-RU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78FB137-6605-AF7A-D75D-FC4C0760D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251860"/>
              </p:ext>
            </p:extLst>
          </p:nvPr>
        </p:nvGraphicFramePr>
        <p:xfrm>
          <a:off x="126201" y="4476351"/>
          <a:ext cx="3302799" cy="2399442"/>
        </p:xfrm>
        <a:graphic>
          <a:graphicData uri="http://schemas.openxmlformats.org/drawingml/2006/table">
            <a:tbl>
              <a:tblPr firstRow="1" firstCol="1" bandRow="1"/>
              <a:tblGrid>
                <a:gridCol w="1016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4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264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Номер опыта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Вывод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4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1EC78FA-3493-7335-FE7B-2B856C34EB48}"/>
              </a:ext>
            </a:extLst>
          </p:cNvPr>
          <p:cNvSpPr txBox="1"/>
          <p:nvPr/>
        </p:nvSpPr>
        <p:spPr>
          <a:xfrm>
            <a:off x="304800" y="4146555"/>
            <a:ext cx="3678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Наблюдаем и фиксируем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41B90E-7382-1D56-D319-76F7D77B2C2F}"/>
              </a:ext>
            </a:extLst>
          </p:cNvPr>
          <p:cNvSpPr txBox="1"/>
          <p:nvPr/>
        </p:nvSpPr>
        <p:spPr>
          <a:xfrm>
            <a:off x="3581400" y="4312213"/>
            <a:ext cx="8610600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1.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Прозрачность воды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Опустить ложку в стакан с водой и в стакан с молоком. Сравнить.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вода прозрачная. 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2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Текучесть воды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Перелить воду из одного стакана в другой. Нарисовать стрелку, показывающую направление движения.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вода жидкая, течёт. 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3.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Замерзание воды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кубик льда и воду в стакане. Потрогать лёд.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при холоде вода превращается в лёд. 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4.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Испарение воды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Поставить стакан с тёплой водой рядом с батареей. Через 5–10 минут отметить уровень воды.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вода может испаряться, превращаться в пар.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231557"/>
              </p:ext>
            </p:extLst>
          </p:nvPr>
        </p:nvGraphicFramePr>
        <p:xfrm>
          <a:off x="0" y="1156172"/>
          <a:ext cx="12192000" cy="2956560"/>
        </p:xfrm>
        <a:graphic>
          <a:graphicData uri="http://schemas.openxmlformats.org/drawingml/2006/table">
            <a:tbl>
              <a:tblPr/>
              <a:tblGrid>
                <a:gridCol w="60960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Устойчивый интерес к познанию окружающего мира.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90% учеников активно участвовали в опытах и обсуждениях.</a:t>
                      </a:r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навыка задавать вопросы и искать ответы самостоятельно.  </a:t>
                      </a:r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мотивации к изучению окружающего мира на 45% (по результатам анкетирования).</a:t>
                      </a:r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Улучшение коммуникации и сотрудничества в группе.</a:t>
                      </a:r>
                    </a:p>
                    <a:p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70% смогут объяснить простые природные явления (таяние снега, появление росы) с точки зрения свойств воды.</a:t>
                      </a:r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828800" y="4495800"/>
            <a:ext cx="7853432" cy="9233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920259-5367-4FFC-8630-370E4577EE93}"/>
              </a:ext>
            </a:extLst>
          </p:cNvPr>
          <p:cNvSpPr txBox="1"/>
          <p:nvPr/>
        </p:nvSpPr>
        <p:spPr>
          <a:xfrm>
            <a:off x="3886200" y="520366"/>
            <a:ext cx="5930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использования приёма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</TotalTime>
  <Words>957</Words>
  <Application>Microsoft Office PowerPoint</Application>
  <PresentationFormat>Широкоэкранный</PresentationFormat>
  <Paragraphs>92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quote-cjk-patch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Валентина Котляр</cp:lastModifiedBy>
  <cp:revision>6</cp:revision>
  <dcterms:created xsi:type="dcterms:W3CDTF">2026-05-04T05:37:15Z</dcterms:created>
  <dcterms:modified xsi:type="dcterms:W3CDTF">2026-05-16T21:42:29Z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