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4599"/>
  </p:normalViewPr>
  <p:slideViewPr>
    <p:cSldViewPr>
      <p:cViewPr varScale="1">
        <p:scale>
          <a:sx n="99" d="100"/>
          <a:sy n="99" d="100"/>
        </p:scale>
        <p:origin x="848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5/12/26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4ED9721-BAC5-DE64-4311-87C86CCD43CE}"/>
              </a:ext>
            </a:extLst>
          </p:cNvPr>
          <p:cNvSpPr/>
          <p:nvPr/>
        </p:nvSpPr>
        <p:spPr>
          <a:xfrm>
            <a:off x="760926" y="1209811"/>
            <a:ext cx="108716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Использование метода ассоциаций для формирования познавательной активности на уроках</a:t>
            </a:r>
            <a:endParaRPr lang="ru-RU" sz="3200" b="1" dirty="0">
              <a:latin typeface="Yu Gothic UI Semilight" panose="020B0400000000000000" pitchFamily="34" charset="-128"/>
              <a:ea typeface="Yu Gothic UI Semilight" panose="020B0400000000000000" pitchFamily="34" charset="-128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FDB0BF6-F322-27C5-C122-6FF67752AF40}"/>
              </a:ext>
            </a:extLst>
          </p:cNvPr>
          <p:cNvSpPr/>
          <p:nvPr/>
        </p:nvSpPr>
        <p:spPr>
          <a:xfrm>
            <a:off x="1066798" y="2952808"/>
            <a:ext cx="100584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</a:p>
          <a:p>
            <a:pPr algn="ctr"/>
            <a:r>
              <a:rPr lang="ru-RU" sz="2800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  15 мая 2026 года, г. Владивосток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31E355-682D-077D-6981-3F6205F68845}"/>
              </a:ext>
            </a:extLst>
          </p:cNvPr>
          <p:cNvSpPr txBox="1"/>
          <p:nvPr/>
        </p:nvSpPr>
        <p:spPr>
          <a:xfrm>
            <a:off x="785611" y="5486400"/>
            <a:ext cx="868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Абрамова Маргарита Вячеславовна</a:t>
            </a:r>
          </a:p>
          <a:p>
            <a:r>
              <a:rPr lang="ru-RU" sz="2000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МБОУ СОШ № 32 с углубленным изучением предметов</a:t>
            </a:r>
          </a:p>
          <a:p>
            <a:r>
              <a:rPr lang="ru-RU" sz="2000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эстетического цикла. г. Уссурийск Уссурийский городской округ</a:t>
            </a:r>
          </a:p>
        </p:txBody>
      </p:sp>
      <p:pic>
        <p:nvPicPr>
          <p:cNvPr id="11" name="Рисунок 10" descr="C:\Users\апр\Downloads\Безымянный-1.jpg">
            <a:extLst>
              <a:ext uri="{FF2B5EF4-FFF2-40B4-BE49-F238E27FC236}">
                <a16:creationId xmlns:a16="http://schemas.microsoft.com/office/drawing/2014/main" id="{9206C3CE-36DD-7B10-F922-01B7248970CE}"/>
              </a:ext>
            </a:extLst>
          </p:cNvPr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355" b="71635" l="0" r="100000">
                        <a14:backgroundMark x1="20082" y1="54559" x2="26230" y2="62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072" r="-4865" b="23110"/>
          <a:stretch/>
        </p:blipFill>
        <p:spPr bwMode="auto">
          <a:xfrm>
            <a:off x="8895149" y="4864754"/>
            <a:ext cx="1859123" cy="1847773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85CEF5C-EB2C-FA45-E361-187A77C114B8}"/>
              </a:ext>
            </a:extLst>
          </p:cNvPr>
          <p:cNvSpPr txBox="1"/>
          <p:nvPr/>
        </p:nvSpPr>
        <p:spPr>
          <a:xfrm>
            <a:off x="914400" y="914400"/>
            <a:ext cx="103632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дети молчат, когда я спрашиваю?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1FD003-71AF-5E1B-210E-4E475CF93A59}"/>
              </a:ext>
            </a:extLst>
          </p:cNvPr>
          <p:cNvSpPr txBox="1"/>
          <p:nvPr/>
        </p:nvSpPr>
        <p:spPr>
          <a:xfrm>
            <a:off x="381000" y="2412437"/>
            <a:ext cx="11430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600" b="0" i="1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младших школьников теряют интерес к предмету, если не видят связи нового с уже известным.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AF43AD-191B-1EE1-2CEA-2BC5BA4AECBA}"/>
              </a:ext>
            </a:extLst>
          </p:cNvPr>
          <p:cNvSpPr txBox="1"/>
          <p:nvPr/>
        </p:nvSpPr>
        <p:spPr>
          <a:xfrm>
            <a:off x="228600" y="4402917"/>
            <a:ext cx="7010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Покажу, как один короткий вопрос </a:t>
            </a:r>
            <a:r>
              <a:rPr lang="ru-RU" sz="3200" b="1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 что похоже?»</a:t>
            </a:r>
            <a:r>
              <a:rPr lang="ru-RU" sz="3200" b="0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запускает цепочку детских гипотез и открытий.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Умный мальчик с лупой, школьник держит увеличительное стекло ...">
            <a:extLst>
              <a:ext uri="{FF2B5EF4-FFF2-40B4-BE49-F238E27FC236}">
                <a16:creationId xmlns:a16="http://schemas.microsoft.com/office/drawing/2014/main" id="{44D30833-B12B-E3CB-6458-B0324DEBD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102387"/>
            <a:ext cx="4800600" cy="255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D065E52E-FE6C-6E01-2837-5773FC50A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14290"/>
            <a:ext cx="11582400" cy="541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0153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кого: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учащиеся 1–4 классов;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формировать познавательную активность через ассоциации между новым знанием и личным опытом ребёнка;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Что: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метод ассоциаций как универсальный приём на учебных предметах;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Как: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2800" b="1" i="1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1 четверть (в течение учебного года)</a:t>
            </a:r>
          </a:p>
          <a:p>
            <a:pPr marL="457200" marR="0" lvl="1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2800" b="1" i="1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индивидуальная, парная, групповая</a:t>
            </a:r>
          </a:p>
          <a:p>
            <a:pPr marL="457200" marR="0" lvl="1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000" b="0" i="0" u="none" strike="noStrike" cap="none" normalizeH="0" baseline="0" dirty="0">
              <a:ln>
                <a:noFill/>
              </a:ln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метод не требует оборудования, прост в применении и естественно запускает научное мышление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0D1FAC-5343-E0B4-1BC7-45CB45FDF9C6}"/>
              </a:ext>
            </a:extLst>
          </p:cNvPr>
          <p:cNvSpPr txBox="1"/>
          <p:nvPr/>
        </p:nvSpPr>
        <p:spPr>
          <a:xfrm>
            <a:off x="3657600" y="457200"/>
            <a:ext cx="52578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что похоже?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Дети вопрос Изображения – скачать бесплатно на Freepik">
            <a:extLst>
              <a:ext uri="{FF2B5EF4-FFF2-40B4-BE49-F238E27FC236}">
                <a16:creationId xmlns:a16="http://schemas.microsoft.com/office/drawing/2014/main" id="{CBAE7CE8-9765-4FC0-4934-661F25F07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139779"/>
            <a:ext cx="2482850" cy="205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48B300D8-EA79-640C-7CCA-FD5FDFBD670D}"/>
              </a:ext>
            </a:extLst>
          </p:cNvPr>
          <p:cNvSpPr/>
          <p:nvPr/>
        </p:nvSpPr>
        <p:spPr>
          <a:xfrm>
            <a:off x="184150" y="2068444"/>
            <a:ext cx="3244850" cy="1111611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Задаём вопрос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 что похоже?»</a:t>
            </a:r>
          </a:p>
        </p:txBody>
      </p:sp>
      <p:sp>
        <p:nvSpPr>
          <p:cNvPr id="6" name="Стрелка вправо 5">
            <a:extLst>
              <a:ext uri="{FF2B5EF4-FFF2-40B4-BE49-F238E27FC236}">
                <a16:creationId xmlns:a16="http://schemas.microsoft.com/office/drawing/2014/main" id="{C43B355F-0F95-481F-199A-B8A4B5031E53}"/>
              </a:ext>
            </a:extLst>
          </p:cNvPr>
          <p:cNvSpPr/>
          <p:nvPr/>
        </p:nvSpPr>
        <p:spPr>
          <a:xfrm rot="5400000">
            <a:off x="1256798" y="3434848"/>
            <a:ext cx="978904" cy="6858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1EF0BD51-0E02-7A3C-4FF7-AF28532EC787}"/>
              </a:ext>
            </a:extLst>
          </p:cNvPr>
          <p:cNvSpPr/>
          <p:nvPr/>
        </p:nvSpPr>
        <p:spPr>
          <a:xfrm>
            <a:off x="184150" y="4388211"/>
            <a:ext cx="3124200" cy="1291908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похоже на …, то и свойства те же?»</a:t>
            </a:r>
          </a:p>
        </p:txBody>
      </p:sp>
      <p:sp>
        <p:nvSpPr>
          <p:cNvPr id="8" name="Стрелка вправо 7">
            <a:extLst>
              <a:ext uri="{FF2B5EF4-FFF2-40B4-BE49-F238E27FC236}">
                <a16:creationId xmlns:a16="http://schemas.microsoft.com/office/drawing/2014/main" id="{C53DF429-2668-6AEF-750B-28D958F6FB4C}"/>
              </a:ext>
            </a:extLst>
          </p:cNvPr>
          <p:cNvSpPr/>
          <p:nvPr/>
        </p:nvSpPr>
        <p:spPr>
          <a:xfrm>
            <a:off x="3429000" y="4644365"/>
            <a:ext cx="771570" cy="6858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E5EC9EE0-99F8-2510-74C9-24340A92C651}"/>
              </a:ext>
            </a:extLst>
          </p:cNvPr>
          <p:cNvSpPr/>
          <p:nvPr/>
        </p:nvSpPr>
        <p:spPr>
          <a:xfrm>
            <a:off x="4200570" y="4404183"/>
            <a:ext cx="3923226" cy="116616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Подтвердить/опровергнуть</a:t>
            </a:r>
          </a:p>
        </p:txBody>
      </p:sp>
      <p:sp>
        <p:nvSpPr>
          <p:cNvPr id="10" name="Стрелка вправо 9">
            <a:extLst>
              <a:ext uri="{FF2B5EF4-FFF2-40B4-BE49-F238E27FC236}">
                <a16:creationId xmlns:a16="http://schemas.microsoft.com/office/drawing/2014/main" id="{74EEF95F-967F-E78A-0322-DC966ED38B9C}"/>
              </a:ext>
            </a:extLst>
          </p:cNvPr>
          <p:cNvSpPr/>
          <p:nvPr/>
        </p:nvSpPr>
        <p:spPr>
          <a:xfrm rot="16200000">
            <a:off x="5493431" y="3474131"/>
            <a:ext cx="900338" cy="6858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D814B5BB-60CC-D994-7957-D491463FAF6F}"/>
              </a:ext>
            </a:extLst>
          </p:cNvPr>
          <p:cNvSpPr/>
          <p:nvPr/>
        </p:nvSpPr>
        <p:spPr>
          <a:xfrm>
            <a:off x="3885575" y="2068444"/>
            <a:ext cx="3923226" cy="116616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Сбор/фиксация данных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Рисунок, до/после, ассоциативное дерево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8B832D0C-8B5B-58EC-C113-6402973425D3}"/>
              </a:ext>
            </a:extLst>
          </p:cNvPr>
          <p:cNvSpPr/>
          <p:nvPr/>
        </p:nvSpPr>
        <p:spPr>
          <a:xfrm>
            <a:off x="8123796" y="3101035"/>
            <a:ext cx="3923226" cy="116616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algn="ctr"/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«Ассоциация точна?»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B337E90-E9C8-C765-9FEA-23DCC2114021}"/>
              </a:ext>
            </a:extLst>
          </p:cNvPr>
          <p:cNvSpPr/>
          <p:nvPr/>
        </p:nvSpPr>
        <p:spPr>
          <a:xfrm>
            <a:off x="7924800" y="2323566"/>
            <a:ext cx="2112045" cy="381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>
            <a:extLst>
              <a:ext uri="{FF2B5EF4-FFF2-40B4-BE49-F238E27FC236}">
                <a16:creationId xmlns:a16="http://schemas.microsoft.com/office/drawing/2014/main" id="{8E100C63-8955-4106-7155-25C8F2F4FF84}"/>
              </a:ext>
            </a:extLst>
          </p:cNvPr>
          <p:cNvSpPr/>
          <p:nvPr/>
        </p:nvSpPr>
        <p:spPr>
          <a:xfrm rot="5400000">
            <a:off x="9712728" y="2302813"/>
            <a:ext cx="648234" cy="6858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A724EA-C9F5-1174-EAAF-D1FD34E0E17A}"/>
              </a:ext>
            </a:extLst>
          </p:cNvPr>
          <p:cNvSpPr txBox="1"/>
          <p:nvPr/>
        </p:nvSpPr>
        <p:spPr>
          <a:xfrm>
            <a:off x="990600" y="696675"/>
            <a:ext cx="10134600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Урок окружающего мира «Почему радуга разноцветная» </a:t>
            </a:r>
          </a:p>
          <a:p>
            <a:pPr algn="ctr"/>
            <a:r>
              <a:rPr lang="ru-RU" sz="2800" b="1" i="0" u="none" strike="noStrike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 класс)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D95FAD63-69ED-511D-F531-A59D6B750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810952"/>
              </p:ext>
            </p:extLst>
          </p:nvPr>
        </p:nvGraphicFramePr>
        <p:xfrm>
          <a:off x="419100" y="1878171"/>
          <a:ext cx="11277600" cy="4446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900">
                  <a:extLst>
                    <a:ext uri="{9D8B030D-6E8A-4147-A177-3AD203B41FA5}">
                      <a16:colId xmlns:a16="http://schemas.microsoft.com/office/drawing/2014/main" val="1969274756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1056891779"/>
                    </a:ext>
                  </a:extLst>
                </a:gridCol>
                <a:gridCol w="6362700">
                  <a:extLst>
                    <a:ext uri="{9D8B030D-6E8A-4147-A177-3AD203B41FA5}">
                      <a16:colId xmlns:a16="http://schemas.microsoft.com/office/drawing/2014/main" val="1914428552"/>
                    </a:ext>
                  </a:extLst>
                </a:gridCol>
              </a:tblGrid>
              <a:tr h="41423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Действие учителя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Ответы/действия учащихся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039322"/>
                  </a:ext>
                </a:extLst>
              </a:tr>
              <a:tr h="382770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 что похожа радуга?»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мост, на ленту, на ворота, на коромысло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715986"/>
                  </a:ext>
                </a:extLst>
              </a:tr>
              <a:tr h="849436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Гипотеза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Если радуга похожа на ленту — кто её раскрасил? А если на мост — можно по нему пройти?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Может её солнце раскрашивает;</a:t>
                      </a:r>
                    </a:p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Наверное, после дождя остаются какие-то краски.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79309"/>
                  </a:ext>
                </a:extLst>
              </a:tr>
              <a:tr h="597752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 проводит опыт с мыльными пузырями и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доп.опыт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lang="en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CD-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диском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Наблюдают, видят на листе цветные полосы, удивляются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801977"/>
                  </a:ext>
                </a:extLst>
              </a:tr>
              <a:tr h="849436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Сбор данных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Даёт задание «Нарисуйте схему» (сделать рисунок)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Рисуют, подписывают или раскрашивают цвета по порядку. Некоторые дети сделали схему – рисунок «Капелька воды + солнечный луч = радуга»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267683"/>
                  </a:ext>
                </a:extLst>
              </a:tr>
              <a:tr h="1352805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Так что же такое радуга? Можно ли по ней пройти? Кто её раскрасил?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Радугу никто не раскрашивал — это солнечный свет проходит сквозь капли воды и распадается на цвета. По ней нельзя пройти, потому что это не мост, а свет. Ассоциация с лентой была точной — цвета идут по порядку, а с мостом — нет, это просто игра света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1879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2BE3554-36E9-5D88-9FED-B9AB4EA62C4C}"/>
              </a:ext>
            </a:extLst>
          </p:cNvPr>
          <p:cNvSpPr txBox="1"/>
          <p:nvPr/>
        </p:nvSpPr>
        <p:spPr>
          <a:xfrm>
            <a:off x="1905000" y="758156"/>
            <a:ext cx="906994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ru-RU" altLang="ru-RU" sz="40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использования приёма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5140C2C-3EDB-8901-6000-4D04F76F11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571080"/>
              </p:ext>
            </p:extLst>
          </p:nvPr>
        </p:nvGraphicFramePr>
        <p:xfrm>
          <a:off x="304800" y="1654933"/>
          <a:ext cx="11582400" cy="3225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1600">
                  <a:extLst>
                    <a:ext uri="{9D8B030D-6E8A-4147-A177-3AD203B41FA5}">
                      <a16:colId xmlns:a16="http://schemas.microsoft.com/office/drawing/2014/main" val="1056891779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1914428552"/>
                    </a:ext>
                  </a:extLst>
                </a:gridCol>
              </a:tblGrid>
              <a:tr h="48260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039322"/>
                  </a:ext>
                </a:extLst>
              </a:tr>
              <a:tr h="382770"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Научились выдвигать гипотезы на основе ассоциаций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Создана копилка тем для использования метода ассоциаций в 1 классе для урока окружающего мира, уроков русского языка (работа со словарными словами)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715986"/>
                  </a:ext>
                </a:extLst>
              </a:tr>
              <a:tr h="667809"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Повысилась познавательная активность: количество детских вопросов выросло с 2–3 до 8–10 за урок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Снизилась тревожность детей при работе с открытым вопросом: дети не боятся ошибиться, так как любая ассоциация принимается и проверяется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479309"/>
                  </a:ext>
                </a:extLst>
              </a:tr>
              <a:tr h="597752"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Освоили несколько способов фиксации данных: лист ассоциаций (рисунок),  схему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ctr">
                        <a:lnSpc>
                          <a:spcPct val="10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1800" b="0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Разработаны критерии оценки исследования (без отметки): количество выдвинутых гипотез, точность ассоциации после проверки, участие в обсуждении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80197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2DD472B-57EF-68C6-291D-41AB8346CCDD}"/>
              </a:ext>
            </a:extLst>
          </p:cNvPr>
          <p:cNvSpPr txBox="1"/>
          <p:nvPr/>
        </p:nvSpPr>
        <p:spPr>
          <a:xfrm>
            <a:off x="914400" y="5258517"/>
            <a:ext cx="103632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ассоциативного метода позволяет сместить акцент с трансляции знаний на их самостоятельное "открытие" учеником, что соответствует требованиям обновлённых ФГОС</a:t>
            </a:r>
            <a:endParaRPr kumimoji="0" lang="ru-RU" altLang="ru-RU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</TotalTime>
  <Words>534</Words>
  <Application>Microsoft Macintosh PowerPoint</Application>
  <PresentationFormat>Широкоэкранный</PresentationFormat>
  <Paragraphs>60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Yu Gothic UI Semilight</vt:lpstr>
      <vt:lpstr>Arial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Маргарита Абрамова</cp:lastModifiedBy>
  <cp:revision>5</cp:revision>
  <dcterms:created xsi:type="dcterms:W3CDTF">2026-05-04T05:37:15Z</dcterms:created>
  <dcterms:modified xsi:type="dcterms:W3CDTF">2026-05-12T09:02:59Z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