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80" y="-2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0" y="609600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143000"/>
            <a:ext cx="102108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Тема </a:t>
            </a:r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итоговой работы: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«Организация учебного исследования на 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уроках окружающего мира в 1 классе.</a:t>
            </a:r>
          </a:p>
          <a:p>
            <a:pPr algn="ctr"/>
            <a:endParaRPr lang="ru-RU" sz="28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ctr"/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</a:t>
            </a:r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»</a:t>
            </a:r>
          </a:p>
          <a:p>
            <a:pPr algn="ctr"/>
            <a:endParaRPr lang="ru-RU" sz="2800" b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sz="2800" b="0" i="0" dirty="0" err="1" smtClean="0">
                <a:solidFill>
                  <a:srgbClr val="0F1115"/>
                </a:solidFill>
                <a:effectLst/>
                <a:latin typeface="quote-cjk-patch"/>
              </a:rPr>
              <a:t>Блошенкова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 Алёна Александровна, учитель начальных классов, МАОУ «СОШ №14»г. Находка</a:t>
            </a:r>
          </a:p>
          <a:p>
            <a:pPr algn="l">
              <a:buFont typeface="+mj-lt"/>
              <a:buAutoNum type="arabicPeriod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400" y="47244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752600"/>
            <a:ext cx="103632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err="1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Почему</a:t>
            </a:r>
            <a:r>
              <a:rPr lang="en-US" sz="3200" b="1" dirty="0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3200" b="1" dirty="0" err="1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первокласснику</a:t>
            </a:r>
            <a:r>
              <a:rPr lang="en-US" sz="3200" b="1" dirty="0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3200" b="1" dirty="0" err="1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важно</a:t>
            </a:r>
            <a:r>
              <a:rPr lang="en-US" sz="3200" b="1" dirty="0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3200" b="1" dirty="0" err="1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исследование</a:t>
            </a:r>
            <a:r>
              <a:rPr lang="ru-RU" sz="3200" b="1" dirty="0" smtClean="0">
                <a:solidFill>
                  <a:srgbClr val="0B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?</a:t>
            </a: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3048000"/>
            <a:ext cx="11430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Учебное исследование на уроках окружающего мира в первом классе — это шанс превратить урок из передачи готовых знаний в совместное открытие. Ребёнок начинает не с ответа, а с вопроса: «Как это происходит?» и «Почему именно так?».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856357"/>
            <a:ext cx="105032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Для </a:t>
            </a: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кого: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1 класса</a:t>
            </a:r>
            <a:endParaRPr lang="ru-RU" sz="24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en-US" sz="2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формирование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первичны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х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умени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й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ставить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вопрос, выдвигать гипотезы, наблюдать и фиксировать данные. Особый акцент делается на самостоятельном поиске ответа, а не на воспроизведении готового</a:t>
            </a:r>
            <a:endParaRPr lang="ru-RU" sz="2400" b="0" i="0" dirty="0" smtClean="0">
              <a:solidFill>
                <a:schemeClr val="tx1"/>
              </a:solidFill>
              <a:effectLst/>
              <a:latin typeface="quote-cjk-patch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«Что общего у разных растений»</a:t>
            </a:r>
            <a:endParaRPr lang="ru-RU" sz="24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/>
              <a:t> формат — </a:t>
            </a:r>
            <a:r>
              <a:rPr lang="ru-RU" sz="2400" dirty="0" err="1"/>
              <a:t>микро-исследование</a:t>
            </a:r>
            <a:r>
              <a:rPr lang="ru-RU" sz="2400" dirty="0"/>
              <a:t> на одном уроке, индивидуально и в парах. Завершение организуется в виде короткого устного вывода по результатам наблюдения: ребёнок учится формулировать мысль так, чтобы она соответствовала наблюдению, а не «угадыванию</a:t>
            </a:r>
            <a:r>
              <a:rPr lang="ru-RU" sz="2400" dirty="0" smtClean="0"/>
              <a:t>».</a:t>
            </a:r>
            <a:endParaRPr lang="ru-RU" sz="2400" b="0" i="0" dirty="0" smtClean="0">
              <a:solidFill>
                <a:schemeClr val="tx1"/>
              </a:solidFill>
              <a:effectLst/>
              <a:latin typeface="quote-cjk-patch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 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/>
              <a:t>темы связана с образовательными, научными, практическими и экологическими аспектами, которые делают её важной для изучения.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1000" y="381000"/>
          <a:ext cx="11277600" cy="6593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3200"/>
                <a:gridCol w="3632200"/>
                <a:gridCol w="3632200"/>
              </a:tblGrid>
              <a:tr h="51991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Приём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Деятельность</a:t>
                      </a:r>
                      <a:endParaRPr lang="ru-RU" sz="2800" dirty="0"/>
                    </a:p>
                  </a:txBody>
                  <a:tcPr/>
                </a:tc>
              </a:tr>
              <a:tr h="270902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1. Проблема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i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Подводящий диалог к проблемной ситуации.</a:t>
                      </a:r>
                      <a:endParaRPr lang="ru-RU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Почему горох и яблоня- это растения, если</a:t>
                      </a:r>
                      <a:r>
                        <a:rPr lang="ru-RU" sz="2800" baseline="0" dirty="0" smtClean="0"/>
                        <a:t> они сильно отличаются друг от друга</a:t>
                      </a:r>
                      <a:r>
                        <a:rPr lang="ru-RU" sz="2800" dirty="0" smtClean="0"/>
                        <a:t>?</a:t>
                      </a:r>
                    </a:p>
                    <a:p>
                      <a:r>
                        <a:rPr lang="ru-RU" sz="2800" dirty="0" smtClean="0"/>
                        <a:t>Что общего у всех растений?</a:t>
                      </a:r>
                      <a:endParaRPr lang="ru-RU" sz="2800" dirty="0"/>
                    </a:p>
                  </a:txBody>
                  <a:tcPr/>
                </a:tc>
              </a:tr>
              <a:tr h="2037338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2. Гипотеза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/>
                        <a:t>Предположение по ключевому слову</a:t>
                      </a:r>
                      <a:endParaRPr lang="ru-RU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Предположим, что</a:t>
                      </a:r>
                      <a:r>
                        <a:rPr lang="ru-RU" sz="2800" baseline="0" dirty="0" smtClean="0"/>
                        <a:t> все растения имеют одинаковое строение.</a:t>
                      </a:r>
                      <a:endParaRPr lang="ru-RU" sz="2800" dirty="0"/>
                    </a:p>
                  </a:txBody>
                  <a:tcPr/>
                </a:tc>
              </a:tr>
              <a:tr h="95773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3. Сбор</a:t>
                      </a:r>
                      <a:r>
                        <a:rPr lang="ru-RU" sz="2800" b="1" baseline="0" dirty="0" smtClean="0"/>
                        <a:t> д</a:t>
                      </a:r>
                      <a:r>
                        <a:rPr lang="ru-RU" sz="2800" b="1" dirty="0" smtClean="0"/>
                        <a:t>анных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Наблюдение, сравнение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Рисунок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990600"/>
            <a:ext cx="1127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фронтальный мозговой штурм.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dirty="0" smtClean="0"/>
              <a:t>предположение по ключевому слову.</a:t>
            </a:r>
            <a:endParaRPr lang="ru-RU" sz="28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работа в паре </a:t>
            </a:r>
            <a:r>
              <a:rPr lang="ru-RU" sz="2800" b="0" i="0" smtClean="0">
                <a:solidFill>
                  <a:srgbClr val="0F1115"/>
                </a:solidFill>
                <a:effectLst/>
                <a:latin typeface="quote-cjk-patch"/>
              </a:rPr>
              <a:t>с  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листом исследования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рисунок</a:t>
            </a:r>
            <a:endParaRPr lang="ru-RU" sz="2800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t="7143" b="27143"/>
          <a:stretch>
            <a:fillRect/>
          </a:stretch>
        </p:blipFill>
        <p:spPr bwMode="auto">
          <a:xfrm>
            <a:off x="609600" y="3200400"/>
            <a:ext cx="4648200" cy="336983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3968" t="26042" r="15080" b="6250"/>
          <a:stretch>
            <a:fillRect/>
          </a:stretch>
        </p:blipFill>
        <p:spPr bwMode="auto">
          <a:xfrm>
            <a:off x="6629400" y="3271345"/>
            <a:ext cx="4800600" cy="358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2718560"/>
              </p:ext>
            </p:extLst>
          </p:nvPr>
        </p:nvGraphicFramePr>
        <p:xfrm>
          <a:off x="609600" y="838200"/>
          <a:ext cx="9906000" cy="350520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xmlns="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xmlns="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sz="2000" b="1" dirty="0" err="1"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sz="2000" b="1" dirty="0"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Научились выдвигать </a:t>
                      </a:r>
                      <a:r>
                        <a:rPr lang="ru-RU" sz="2000" b="0" dirty="0" smtClean="0">
                          <a:effectLst/>
                          <a:latin typeface="quote-cjk-patch"/>
                        </a:rPr>
                        <a:t>гипотезу</a:t>
                      </a:r>
                      <a:endParaRPr lang="ru-RU" sz="2000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Повысился познавательный интерес (зафиксировано по шкале активности).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5466053"/>
                  </a:ext>
                </a:extLst>
              </a:tr>
              <a:tr h="616821"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Освоили </a:t>
                      </a:r>
                      <a:r>
                        <a:rPr lang="ru-RU" sz="2000" b="0" dirty="0" smtClean="0">
                          <a:effectLst/>
                          <a:latin typeface="quote-cjk-patch"/>
                        </a:rPr>
                        <a:t>способ </a:t>
                      </a:r>
                      <a:r>
                        <a:rPr lang="ru-RU" sz="2000" b="0" dirty="0">
                          <a:effectLst/>
                          <a:latin typeface="quote-cjk-patch"/>
                        </a:rPr>
                        <a:t>фиксации данных </a:t>
                      </a:r>
                      <a:r>
                        <a:rPr lang="ru-RU" sz="2000" b="0" dirty="0" smtClean="0">
                          <a:effectLst/>
                          <a:latin typeface="quote-cjk-patch"/>
                        </a:rPr>
                        <a:t>(схема).</a:t>
                      </a:r>
                      <a:endParaRPr lang="ru-RU" sz="2000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Создана копилка тем для учебных исследований на год.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Снизилась тревожность при работе с «открытым вопросом».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Разработаны критерии оценки исследования (без дублирования отметки за ответ).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14400" y="4771310"/>
            <a:ext cx="10423046" cy="12003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</TotalTime>
  <Words>205</Words>
  <Application>Microsoft Office PowerPoint</Application>
  <PresentationFormat>Произвольный</PresentationFormat>
  <Paragraphs>42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Admin</cp:lastModifiedBy>
  <cp:revision>25</cp:revision>
  <dcterms:created xsi:type="dcterms:W3CDTF">2026-05-04T05:37:15Z</dcterms:created>
  <dcterms:modified xsi:type="dcterms:W3CDTF">2026-05-17T12:39:02Z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