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3" r:id="rId2"/>
    <p:sldId id="264" r:id="rId3"/>
    <p:sldId id="265" r:id="rId4"/>
    <p:sldId id="266" r:id="rId5"/>
    <p:sldId id="267" r:id="rId6"/>
    <p:sldId id="268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44" autoAdjust="0"/>
  </p:normalViewPr>
  <p:slideViewPr>
    <p:cSldViewPr>
      <p:cViewPr>
        <p:scale>
          <a:sx n="103" d="100"/>
          <a:sy n="103" d="100"/>
        </p:scale>
        <p:origin x="-834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DE662F-9397-4882-88DE-467933D03805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C1579-28F1-42F1-87A5-803211A06F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639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C1579-28F1-42F1-87A5-803211A06FA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643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C1579-28F1-42F1-87A5-803211A06FA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583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C1579-28F1-42F1-87A5-803211A06FA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42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90109" y="304800"/>
            <a:ext cx="7643504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lang="ru-RU" sz="120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ДПП ПК </a:t>
            </a:r>
            <a: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 «</a:t>
            </a:r>
            <a:r>
              <a:rPr lang="ru-RU" sz="120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Формирование научного мышления и познавательной активности </a:t>
            </a:r>
            <a: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                              средствами </a:t>
            </a:r>
            <a:r>
              <a:rPr lang="ru-RU" sz="120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учебных предметов естественно-научной направленности в начальной школе»</a:t>
            </a:r>
            <a:br>
              <a:rPr lang="ru-RU" sz="1200">
                <a:solidFill>
                  <a:schemeClr val="accent5">
                    <a:lumMod val="50000"/>
                  </a:schemeClr>
                </a:solidFill>
                <a:latin typeface="quote-cjk-patch"/>
              </a:rPr>
            </a:br>
            <a:endParaRPr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object 7"/>
          <p:cNvSpPr txBox="1"/>
          <p:nvPr/>
        </p:nvSpPr>
        <p:spPr>
          <a:xfrm>
            <a:off x="845127" y="1219200"/>
            <a:ext cx="10515599" cy="1224694"/>
          </a:xfrm>
          <a:prstGeom prst="rect">
            <a:avLst/>
          </a:prstGeom>
          <a:solidFill>
            <a:schemeClr val="accent5">
              <a:lumMod val="20000"/>
              <a:lumOff val="80000"/>
              <a:alpha val="54116"/>
            </a:scheme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 algn="l">
              <a:spcBef>
                <a:spcPts val="310"/>
              </a:spcBef>
            </a:pPr>
            <a:r>
              <a:rPr lang="ru-RU" sz="2400" b="1" i="1" smtClean="0">
                <a:solidFill>
                  <a:srgbClr val="009999"/>
                </a:solidFill>
                <a:effectLst/>
                <a:latin typeface="quote-cjk-patch"/>
              </a:rPr>
              <a:t> </a:t>
            </a:r>
          </a:p>
          <a:p>
            <a:pPr marL="1995805" marR="375920" indent="-1614170" algn="l">
              <a:spcBef>
                <a:spcPts val="310"/>
              </a:spcBef>
            </a:pPr>
            <a:r>
              <a:rPr lang="ru-RU" sz="2400" b="1" i="1" smtClean="0">
                <a:solidFill>
                  <a:schemeClr val="accent5">
                    <a:lumMod val="50000"/>
                  </a:schemeClr>
                </a:solidFill>
                <a:effectLst/>
                <a:latin typeface="quote-cjk-patch"/>
              </a:rPr>
              <a:t>Учебное исследование во 2 классе  на уроке </a:t>
            </a:r>
            <a:r>
              <a:rPr lang="ru-RU" sz="2400" b="1" i="1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русского языка</a:t>
            </a:r>
          </a:p>
          <a:p>
            <a:pPr marL="1995805" marR="375920" indent="-1614170" algn="l">
              <a:spcBef>
                <a:spcPts val="310"/>
              </a:spcBef>
            </a:pPr>
            <a:r>
              <a:rPr lang="ru-RU" sz="2400" b="1" i="1" smtClean="0">
                <a:solidFill>
                  <a:schemeClr val="accent5">
                    <a:lumMod val="50000"/>
                  </a:schemeClr>
                </a:solidFill>
                <a:effectLst/>
                <a:latin typeface="quote-cjk-patch"/>
              </a:rPr>
              <a:t>        </a:t>
            </a:r>
            <a:endParaRPr lang="ru-RU" sz="2400" b="1" i="1" smtClean="0">
              <a:solidFill>
                <a:schemeClr val="accent5">
                  <a:lumMod val="50000"/>
                </a:schemeClr>
              </a:solidFill>
              <a:latin typeface="quote-cjk-patch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01718" y="6143566"/>
            <a:ext cx="3814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i="0" smtClean="0">
                <a:solidFill>
                  <a:schemeClr val="accent5">
                    <a:lumMod val="50000"/>
                  </a:schemeClr>
                </a:solidFill>
                <a:effectLst/>
                <a:latin typeface="quote-cjk-patch"/>
              </a:rPr>
              <a:t>15 мая 2026 года, г. Владивосток</a:t>
            </a:r>
          </a:p>
        </p:txBody>
      </p:sp>
      <p:pic>
        <p:nvPicPr>
          <p:cNvPr id="1033" name="Picture 9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8" t="8259" r="4629" b="5455"/>
          <a:stretch/>
        </p:blipFill>
        <p:spPr bwMode="auto">
          <a:xfrm>
            <a:off x="3657600" y="3600348"/>
            <a:ext cx="3962401" cy="251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8610600" y="4876800"/>
            <a:ext cx="266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Ежеля Н.А.</a:t>
            </a:r>
            <a:endParaRPr lang="ru-RU">
              <a:solidFill>
                <a:schemeClr val="accent5">
                  <a:lumMod val="50000"/>
                </a:schemeClr>
              </a:solidFill>
              <a:latin typeface="quote-cjk-patch"/>
            </a:endParaRPr>
          </a:p>
          <a:p>
            <a:pPr algn="ctr"/>
            <a:r>
              <a:rPr lang="ru-RU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МОБУ СОШ №5 ЛМО</a:t>
            </a:r>
            <a:endParaRPr lang="ru-RU" b="0" i="0" dirty="0" smtClean="0">
              <a:solidFill>
                <a:schemeClr val="accent5">
                  <a:lumMod val="50000"/>
                </a:schemeClr>
              </a:solidFill>
              <a:effectLst/>
              <a:latin typeface="quote-cjk-patch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58385" y="1006424"/>
            <a:ext cx="11075228" cy="5708650"/>
            <a:chOff x="396811" y="1006424"/>
            <a:chExt cx="11258550" cy="5708650"/>
          </a:xfrm>
        </p:grpSpPr>
        <p:sp>
          <p:nvSpPr>
            <p:cNvPr id="5" name="object 5"/>
            <p:cNvSpPr/>
            <p:nvPr/>
          </p:nvSpPr>
          <p:spPr>
            <a:xfrm>
              <a:off x="10701635" y="2667000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9541438" y="5599726"/>
            <a:ext cx="719425" cy="714715"/>
            <a:chOff x="1211292" y="4027146"/>
            <a:chExt cx="923636" cy="921327"/>
          </a:xfrm>
        </p:grpSpPr>
        <p:pic>
          <p:nvPicPr>
            <p:cNvPr id="1026" name="Picture 2" descr="C:\Users\ivane\Desktop\герб_школы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2620" y="4040776"/>
              <a:ext cx="922308" cy="9076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Овал 16"/>
            <p:cNvSpPr/>
            <p:nvPr/>
          </p:nvSpPr>
          <p:spPr>
            <a:xfrm>
              <a:off x="1211292" y="4027146"/>
              <a:ext cx="914400" cy="914400"/>
            </a:xfrm>
            <a:prstGeom prst="ellipse">
              <a:avLst/>
            </a:prstGeom>
            <a:noFill/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077469" y="2622795"/>
            <a:ext cx="3987634" cy="1306461"/>
            <a:chOff x="2077469" y="2622795"/>
            <a:chExt cx="3987634" cy="1306461"/>
          </a:xfrm>
        </p:grpSpPr>
        <p:sp>
          <p:nvSpPr>
            <p:cNvPr id="7" name="Овальная выноска 6"/>
            <p:cNvSpPr/>
            <p:nvPr/>
          </p:nvSpPr>
          <p:spPr>
            <a:xfrm rot="20804774" flipH="1">
              <a:off x="2077469" y="2622795"/>
              <a:ext cx="3778104" cy="1306461"/>
            </a:xfrm>
            <a:prstGeom prst="wedgeEllipseCallou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 rot="20757150">
              <a:off x="2109908" y="2913668"/>
              <a:ext cx="3955195" cy="684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995805" marR="375920" indent="-1614170" algn="l">
                <a:spcBef>
                  <a:spcPts val="310"/>
                </a:spcBef>
              </a:pPr>
              <a:r>
                <a:rPr lang="ru-RU" b="1" i="1" smtClean="0">
                  <a:solidFill>
                    <a:schemeClr val="accent5">
                      <a:lumMod val="50000"/>
                    </a:schemeClr>
                  </a:solidFill>
                  <a:effectLst/>
                  <a:latin typeface="quote-cjk-patch"/>
                </a:rPr>
                <a:t>«Почему лук – это лук, </a:t>
              </a:r>
            </a:p>
            <a:p>
              <a:pPr marL="1995805" marR="375920" indent="-1614170" algn="l">
                <a:spcBef>
                  <a:spcPts val="310"/>
                </a:spcBef>
              </a:pPr>
              <a:r>
                <a:rPr lang="ru-RU" b="1" i="1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 </a:t>
              </a:r>
              <a:r>
                <a:rPr lang="ru-RU" b="1" i="1" smtClean="0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 </a:t>
              </a:r>
              <a:r>
                <a:rPr lang="ru-RU" b="1" i="1" smtClean="0">
                  <a:solidFill>
                    <a:schemeClr val="accent5">
                      <a:lumMod val="50000"/>
                    </a:schemeClr>
                  </a:solidFill>
                  <a:effectLst/>
                  <a:latin typeface="quote-cjk-patch"/>
                </a:rPr>
                <a:t>а Лук – это мальчик?»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814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>
            <a:spLocks/>
          </p:cNvSpPr>
          <p:nvPr/>
        </p:nvSpPr>
        <p:spPr>
          <a:xfrm>
            <a:off x="3990109" y="304800"/>
            <a:ext cx="7643504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ДПП ПК  «Формирование научного мышления и познавательной активности                               средствами учебных предметов естественно-научной направленности в начальной школе»</a:t>
            </a:r>
            <a:b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</a:b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0" y="5022850"/>
            <a:ext cx="12271591" cy="1835150"/>
            <a:chOff x="0" y="5022850"/>
            <a:chExt cx="12271591" cy="1835150"/>
          </a:xfrm>
        </p:grpSpPr>
        <p:pic>
          <p:nvPicPr>
            <p:cNvPr id="2051" name="Picture 3" descr="C:\Users\ivane\Desktop\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995"/>
            <a:stretch/>
          </p:blipFill>
          <p:spPr bwMode="auto">
            <a:xfrm>
              <a:off x="0" y="5106406"/>
              <a:ext cx="1613295" cy="17515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C:\Users\ivane\Desktop\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741"/>
            <a:stretch/>
          </p:blipFill>
          <p:spPr bwMode="auto">
            <a:xfrm>
              <a:off x="10773135" y="5022850"/>
              <a:ext cx="1498456" cy="1835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1549799" y="5628259"/>
              <a:ext cx="1002953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2000" b="1" smtClean="0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    Вы научитесь за 10-15 минут урока превращать скучное правило                             </a:t>
              </a:r>
            </a:p>
            <a:p>
              <a:pPr algn="l"/>
              <a:r>
                <a:rPr lang="ru-RU" sz="2000" b="1" smtClean="0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    в маленькое открытие – и ваши ученики запомнят его навсегда! </a:t>
              </a: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482025" y="1038803"/>
            <a:ext cx="10637008" cy="584775"/>
            <a:chOff x="482025" y="1038803"/>
            <a:chExt cx="10637008" cy="584775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066800" y="1038803"/>
              <a:ext cx="1005223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3200" b="1" smtClean="0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Почему дети теряют Почемучку уже к 3 классу?</a:t>
              </a:r>
              <a:endParaRPr lang="ru-RU" sz="3200" b="1" i="0" smtClean="0">
                <a:solidFill>
                  <a:schemeClr val="accent5">
                    <a:lumMod val="50000"/>
                  </a:schemeClr>
                </a:solidFill>
                <a:effectLst/>
                <a:latin typeface="quote-cjk-patch"/>
              </a:endParaRPr>
            </a:p>
          </p:txBody>
        </p:sp>
        <p:pic>
          <p:nvPicPr>
            <p:cNvPr id="3074" name="Picture 2" descr="ff-6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025" y="1038803"/>
              <a:ext cx="584775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Группа 5"/>
          <p:cNvGrpSpPr/>
          <p:nvPr/>
        </p:nvGrpSpPr>
        <p:grpSpPr>
          <a:xfrm>
            <a:off x="1127988" y="1766308"/>
            <a:ext cx="9649693" cy="877457"/>
            <a:chOff x="1127988" y="1766308"/>
            <a:chExt cx="9649693" cy="877457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613294" y="1935879"/>
              <a:ext cx="916438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2000" smtClean="0">
                  <a:solidFill>
                    <a:srgbClr val="009999"/>
                  </a:solidFill>
                  <a:latin typeface="quote-cjk-patch"/>
                </a:rPr>
                <a:t>В 4 года – 400 вопросов в день.</a:t>
              </a:r>
            </a:p>
            <a:p>
              <a:pPr algn="l"/>
              <a:r>
                <a:rPr lang="ru-RU" sz="2000" smtClean="0">
                  <a:solidFill>
                    <a:srgbClr val="009999"/>
                  </a:solidFill>
                  <a:latin typeface="quote-cjk-patch"/>
                </a:rPr>
                <a:t>В 9 лет – меньше 20.</a:t>
              </a:r>
              <a:endParaRPr lang="ru-RU" sz="2000" i="0" smtClean="0">
                <a:solidFill>
                  <a:srgbClr val="009999"/>
                </a:solidFill>
                <a:effectLst/>
                <a:latin typeface="quote-cjk-patch"/>
              </a:endParaRPr>
            </a:p>
          </p:txBody>
        </p:sp>
        <p:pic>
          <p:nvPicPr>
            <p:cNvPr id="3076" name="Picture 4" descr="Факты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7988" y="1766308"/>
              <a:ext cx="559663" cy="559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1127988" y="2742939"/>
            <a:ext cx="9625024" cy="559664"/>
            <a:chOff x="1152658" y="2742939"/>
            <a:chExt cx="9625024" cy="55966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613295" y="2902493"/>
              <a:ext cx="916438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2000" smtClean="0">
                  <a:solidFill>
                    <a:srgbClr val="009999"/>
                  </a:solidFill>
                  <a:latin typeface="quote-cjk-patch"/>
                </a:rPr>
                <a:t>Школа «лечит» любопытство?</a:t>
              </a:r>
            </a:p>
          </p:txBody>
        </p:sp>
        <p:pic>
          <p:nvPicPr>
            <p:cNvPr id="24" name="Picture 4" descr="Факты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658" y="2742939"/>
              <a:ext cx="559663" cy="559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1125749" y="3633230"/>
            <a:ext cx="9647386" cy="1183025"/>
            <a:chOff x="1130294" y="3581400"/>
            <a:chExt cx="9647386" cy="1183025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613293" y="3748762"/>
              <a:ext cx="916438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2000" b="1" smtClean="0">
                  <a:solidFill>
                    <a:srgbClr val="009999"/>
                  </a:solidFill>
                  <a:latin typeface="quote-cjk-patch"/>
                </a:rPr>
                <a:t>Вызов педагогам:</a:t>
              </a:r>
            </a:p>
            <a:p>
              <a:pPr algn="l"/>
              <a:r>
                <a:rPr lang="ru-RU" sz="2000" smtClean="0">
                  <a:solidFill>
                    <a:srgbClr val="009999"/>
                  </a:solidFill>
                  <a:latin typeface="quote-cjk-patch"/>
                </a:rPr>
                <a:t>Учебное исследование – единственный способ сохранить                                       эту природную познавательную потребность!</a:t>
              </a:r>
            </a:p>
          </p:txBody>
        </p:sp>
        <p:pic>
          <p:nvPicPr>
            <p:cNvPr id="25" name="Picture 4" descr="Факты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0294" y="3581400"/>
              <a:ext cx="559663" cy="559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3967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 txBox="1">
            <a:spLocks/>
          </p:cNvSpPr>
          <p:nvPr/>
        </p:nvSpPr>
        <p:spPr>
          <a:xfrm>
            <a:off x="3990109" y="304800"/>
            <a:ext cx="7643504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ДПП ПК  «Формирование научного мышления и познавательной активности                               средствами учебных предметов естественно-научной направленности в начальной школе»</a:t>
            </a:r>
            <a:b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</a:b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65281" y="841625"/>
            <a:ext cx="10317017" cy="707886"/>
            <a:chOff x="465281" y="841625"/>
            <a:chExt cx="10317017" cy="70788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876298" y="841625"/>
              <a:ext cx="9906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2000" b="1" smtClean="0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Тема учебного исследования:  </a:t>
              </a:r>
              <a:r>
                <a:rPr lang="ru-RU" sz="2000" i="1" smtClean="0">
                  <a:solidFill>
                    <a:srgbClr val="009999"/>
                  </a:solidFill>
                  <a:latin typeface="quote-cjk-patch"/>
                </a:rPr>
                <a:t>«Почему лук – это лук, а Лук – это мальчик?» </a:t>
              </a:r>
              <a:r>
                <a:rPr lang="ru-RU" sz="2000" smtClean="0">
                  <a:solidFill>
                    <a:srgbClr val="009999"/>
                  </a:solidFill>
                  <a:latin typeface="quote-cjk-patch"/>
                </a:rPr>
                <a:t>(Смысловая роль заглавной буквы в именах собственных) </a:t>
              </a:r>
            </a:p>
          </p:txBody>
        </p:sp>
        <p:pic>
          <p:nvPicPr>
            <p:cNvPr id="5122" name="Picture 2" descr="ff-16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5281" y="870981"/>
              <a:ext cx="381004" cy="381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374242" y="1549511"/>
            <a:ext cx="9666443" cy="507889"/>
            <a:chOff x="374242" y="1549511"/>
            <a:chExt cx="9666443" cy="507889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876298" y="1657290"/>
              <a:ext cx="916438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2000" b="1" smtClean="0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Для кого</a:t>
              </a:r>
              <a:r>
                <a:rPr lang="ru-RU" sz="2000" b="1" smtClean="0">
                  <a:solidFill>
                    <a:srgbClr val="009999"/>
                  </a:solidFill>
                  <a:latin typeface="quote-cjk-patch"/>
                </a:rPr>
                <a:t>:  </a:t>
              </a:r>
              <a:r>
                <a:rPr lang="ru-RU" sz="2000" smtClean="0">
                  <a:solidFill>
                    <a:srgbClr val="009999"/>
                  </a:solidFill>
                  <a:latin typeface="quote-cjk-patch"/>
                </a:rPr>
                <a:t>учащиеся 2 класса (7 – 8 лет) общеобразовательной школы. </a:t>
              </a:r>
            </a:p>
          </p:txBody>
        </p:sp>
        <p:pic>
          <p:nvPicPr>
            <p:cNvPr id="5126" name="Picture 6" descr="man and woman holding hands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242" y="1549511"/>
              <a:ext cx="388354" cy="3883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406996" y="2096816"/>
            <a:ext cx="10904087" cy="1631216"/>
            <a:chOff x="406996" y="2096816"/>
            <a:chExt cx="10904087" cy="163121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871680" y="2096816"/>
              <a:ext cx="10439403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2000" b="1" smtClean="0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Цель (педагогическая):  </a:t>
              </a:r>
              <a:r>
                <a:rPr lang="ru-RU" sz="2000" smtClean="0">
                  <a:solidFill>
                    <a:srgbClr val="009999"/>
                  </a:solidFill>
                  <a:latin typeface="quote-cjk-patch"/>
                </a:rPr>
                <a:t>создать условия для формирования у учащихся 2 класса навыка выдвижения и проверки гипотез на примере исследования смысловой роли заглавной буквы (различение имени нарицательного и собственного) через анализ проблемной ситуации ( «лук горький – лук пошёл в школу») и игровое преобразование слов («Превращение»).</a:t>
              </a:r>
            </a:p>
          </p:txBody>
        </p:sp>
        <p:pic>
          <p:nvPicPr>
            <p:cNvPr id="5128" name="Picture 8" descr="direct hit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996" y="2096816"/>
              <a:ext cx="355600" cy="3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406996" y="4797607"/>
            <a:ext cx="9633689" cy="1015663"/>
            <a:chOff x="406996" y="4797607"/>
            <a:chExt cx="9633689" cy="1015663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876298" y="4797607"/>
              <a:ext cx="916438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2000" b="1" smtClean="0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Как (сроки и формат):</a:t>
              </a:r>
            </a:p>
            <a:p>
              <a:pPr algn="l"/>
              <a:r>
                <a:rPr lang="ru-RU" sz="2000" i="1" smtClean="0">
                  <a:solidFill>
                    <a:srgbClr val="009999"/>
                  </a:solidFill>
                  <a:latin typeface="quote-cjk-patch"/>
                </a:rPr>
                <a:t>Длительность: </a:t>
              </a:r>
              <a:r>
                <a:rPr lang="ru-RU" sz="2000" smtClean="0">
                  <a:solidFill>
                    <a:srgbClr val="009999"/>
                  </a:solidFill>
                  <a:latin typeface="quote-cjk-patch"/>
                </a:rPr>
                <a:t>10-15 минут</a:t>
              </a:r>
              <a:endParaRPr lang="ru-RU" sz="2000" i="1" smtClean="0">
                <a:solidFill>
                  <a:srgbClr val="009999"/>
                </a:solidFill>
                <a:latin typeface="quote-cjk-patch"/>
              </a:endParaRPr>
            </a:p>
            <a:p>
              <a:pPr algn="l"/>
              <a:r>
                <a:rPr lang="ru-RU" sz="2000" i="1" smtClean="0">
                  <a:solidFill>
                    <a:srgbClr val="009999"/>
                  </a:solidFill>
                  <a:latin typeface="quote-cjk-patch"/>
                </a:rPr>
                <a:t>Форма: </a:t>
              </a:r>
              <a:r>
                <a:rPr lang="ru-RU" sz="2000" smtClean="0">
                  <a:solidFill>
                    <a:srgbClr val="009999"/>
                  </a:solidFill>
                  <a:latin typeface="quote-cjk-patch"/>
                </a:rPr>
                <a:t>микро-исследование в парах с единым фронтальным стартом. </a:t>
              </a:r>
            </a:p>
          </p:txBody>
        </p:sp>
        <p:pic>
          <p:nvPicPr>
            <p:cNvPr id="5130" name="Picture 10" descr="stopwatch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996" y="4797607"/>
              <a:ext cx="390412" cy="390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417959" y="5822138"/>
            <a:ext cx="9622726" cy="707886"/>
            <a:chOff x="417959" y="5822138"/>
            <a:chExt cx="9622726" cy="70788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876298" y="5822138"/>
              <a:ext cx="916438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2000" b="1" smtClean="0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Актуальность: </a:t>
              </a:r>
              <a:r>
                <a:rPr lang="ru-RU" sz="2000" smtClean="0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 </a:t>
              </a:r>
              <a:r>
                <a:rPr lang="ru-RU" sz="2000" smtClean="0">
                  <a:solidFill>
                    <a:srgbClr val="009999"/>
                  </a:solidFill>
                  <a:latin typeface="quote-cjk-patch"/>
                </a:rPr>
                <a:t>«запомните» - не всегда работает, а исследование с «луком в школе» сработало сразу.  </a:t>
              </a:r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959" y="5822138"/>
              <a:ext cx="300919" cy="300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Группа 5"/>
          <p:cNvGrpSpPr/>
          <p:nvPr/>
        </p:nvGrpSpPr>
        <p:grpSpPr>
          <a:xfrm>
            <a:off x="432028" y="3728032"/>
            <a:ext cx="10345652" cy="1015663"/>
            <a:chOff x="432028" y="3728032"/>
            <a:chExt cx="10345652" cy="101566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871680" y="3728032"/>
              <a:ext cx="99060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ru-RU" sz="2000" b="1" smtClean="0">
                  <a:solidFill>
                    <a:schemeClr val="accent5">
                      <a:lumMod val="50000"/>
                    </a:schemeClr>
                  </a:solidFill>
                  <a:latin typeface="quote-cjk-patch"/>
                </a:rPr>
                <a:t>Планируемый результат (для учащихся):  </a:t>
              </a:r>
              <a:r>
                <a:rPr lang="ru-RU" sz="2000" smtClean="0">
                  <a:solidFill>
                    <a:srgbClr val="009999"/>
                  </a:solidFill>
                  <a:latin typeface="quote-cjk-patch"/>
                </a:rPr>
                <a:t>учащиеся смогут самостоятельно объяснить, зачем нужна заглавная буква в именах собственных, и привести 2-3 примера превращения нарицательного слова в собственное.</a:t>
              </a:r>
            </a:p>
          </p:txBody>
        </p:sp>
        <p:pic>
          <p:nvPicPr>
            <p:cNvPr id="5132" name="Picture 12" descr="triangular flag on post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28" y="3728032"/>
              <a:ext cx="364844" cy="3648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3348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>
            <a:spLocks/>
          </p:cNvSpPr>
          <p:nvPr/>
        </p:nvSpPr>
        <p:spPr>
          <a:xfrm>
            <a:off x="3990109" y="304800"/>
            <a:ext cx="7643504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ДПП ПК  «Формирование научного мышления и познавательной активности                               средствами учебных предметов естественно-научной направленности в начальной школе»</a:t>
            </a:r>
            <a:b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</a:b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420249"/>
              </p:ext>
            </p:extLst>
          </p:nvPr>
        </p:nvGraphicFramePr>
        <p:xfrm>
          <a:off x="0" y="990600"/>
          <a:ext cx="12192000" cy="6964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/>
                <a:gridCol w="2971800"/>
                <a:gridCol w="3124200"/>
                <a:gridCol w="3124200"/>
              </a:tblGrid>
              <a:tr h="533400">
                <a:tc gridSpan="4">
                  <a:txBody>
                    <a:bodyPr/>
                    <a:lstStyle/>
                    <a:p>
                      <a:r>
                        <a:rPr lang="ru-RU" sz="2400" b="1" baseline="0" smtClean="0">
                          <a:solidFill>
                            <a:schemeClr val="bg1"/>
                          </a:solidFill>
                          <a:latin typeface="quote-cjk-patch"/>
                        </a:rPr>
                        <a:t>                        ПРИЁМЫ  И  ТЕХНИКИ  УЧЕБНОГО  ИССЛЕДОВАНИЯ</a:t>
                      </a:r>
                      <a:endParaRPr lang="ru-RU" sz="2400"/>
                    </a:p>
                  </a:txBody>
                  <a:tcPr>
                    <a:solidFill>
                      <a:srgbClr val="0099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/>
                    </a:p>
                  </a:txBody>
                  <a:tcPr>
                    <a:solidFill>
                      <a:srgbClr val="0099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/>
                    </a:p>
                  </a:txBody>
                  <a:tcPr>
                    <a:solidFill>
                      <a:srgbClr val="009999"/>
                    </a:solidFill>
                  </a:tcPr>
                </a:tc>
              </a:tr>
              <a:tr h="533400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    </a:t>
                      </a:r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ПРИЁМ</a:t>
                      </a: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 СОЗДАНИЯ                       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УЧЕБНОЙ ПРОБЛЕМЫ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smtClean="0"/>
                        <a:t>           </a:t>
                      </a:r>
                    </a:p>
                    <a:p>
                      <a:endParaRPr lang="ru-RU" smtClean="0"/>
                    </a:p>
                    <a:p>
                      <a:endParaRPr lang="ru-RU" smtClean="0"/>
                    </a:p>
                    <a:p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 </a:t>
                      </a:r>
                      <a:r>
                        <a:rPr lang="ru-RU" sz="1600" b="1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ЛОВУШКА</a:t>
                      </a:r>
                    </a:p>
                    <a:p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</a:t>
                      </a:r>
                    </a:p>
                    <a:p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quote-cjk-patch"/>
                      </a:endParaRPr>
                    </a:p>
                    <a:p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</a:t>
                      </a:r>
                      <a:r>
                        <a:rPr lang="ru-RU" sz="1600" b="1" smtClean="0">
                          <a:solidFill>
                            <a:srgbClr val="009999"/>
                          </a:solidFill>
                          <a:latin typeface="quote-cjk-patch"/>
                        </a:rPr>
                        <a:t>УДИВЛЕНИЕ</a:t>
                      </a:r>
                    </a:p>
                    <a:p>
                      <a:r>
                        <a:rPr lang="ru-RU" sz="18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</a:t>
                      </a:r>
                    </a:p>
                    <a:p>
                      <a:r>
                        <a:rPr lang="ru-RU" sz="18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</a:t>
                      </a:r>
                      <a:endParaRPr lang="ru-RU" sz="1600" b="1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r>
                        <a:rPr lang="ru-RU" sz="1600" b="1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   </a:t>
                      </a:r>
                    </a:p>
                    <a:p>
                      <a:endParaRPr lang="ru-RU" sz="1600" b="1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r>
                        <a:rPr lang="ru-RU" sz="1600" b="1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    </a:t>
                      </a:r>
                    </a:p>
                    <a:p>
                      <a:r>
                        <a:rPr lang="ru-RU" sz="1600" b="1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</a:t>
                      </a:r>
                      <a:r>
                        <a:rPr lang="ru-RU" sz="1400" b="1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Вырос</a:t>
                      </a:r>
                      <a:r>
                        <a:rPr lang="ru-RU" sz="1400" b="1" i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горький лук.</a:t>
                      </a:r>
                      <a:endParaRPr lang="ru-RU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quote-cjk-patch"/>
                      </a:endParaRPr>
                    </a:p>
                    <a:p>
                      <a:endParaRPr lang="ru-RU" sz="14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quote-cjk-patch"/>
                      </a:endParaRPr>
                    </a:p>
                    <a:p>
                      <a:r>
                        <a:rPr lang="ru-RU" sz="1400" b="1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Утром лук пошёл в школу.</a:t>
                      </a:r>
                    </a:p>
                    <a:p>
                      <a:endParaRPr lang="ru-RU" sz="1600" b="1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endParaRPr lang="ru-RU" sz="1600">
                        <a:solidFill>
                          <a:srgbClr val="009999"/>
                        </a:solidFill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</a:t>
                      </a:r>
                      <a:endParaRPr lang="ru-RU" sz="1600" smtClean="0">
                        <a:solidFill>
                          <a:srgbClr val="009999"/>
                        </a:solidFill>
                      </a:endParaRPr>
                    </a:p>
                    <a:p>
                      <a:r>
                        <a:rPr lang="ru-RU" sz="1600" b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</a:t>
                      </a:r>
                      <a:r>
                        <a:rPr lang="ru-RU" sz="18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</a:t>
                      </a:r>
                      <a:endParaRPr lang="ru-RU" sz="18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i="1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sz="18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   </a:t>
                      </a:r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ПРИЁМ</a:t>
                      </a:r>
                    </a:p>
                    <a:p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   РАБОТЫ </a:t>
                      </a:r>
                    </a:p>
                    <a:p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С ГИПОТЕЗОЙ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    </a:t>
                      </a:r>
                      <a:r>
                        <a:rPr lang="ru-RU" sz="1600" b="1" smtClean="0">
                          <a:solidFill>
                            <a:srgbClr val="009999"/>
                          </a:solidFill>
                          <a:latin typeface="quote-cjk-patch"/>
                        </a:rPr>
                        <a:t>МОЗГОВОЙ</a:t>
                      </a:r>
                      <a:r>
                        <a:rPr lang="ru-RU" sz="1600" b="1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ШТУРМ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</a:t>
                      </a:r>
                      <a:r>
                        <a:rPr lang="ru-RU" sz="1600" b="0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Генерируем все версии             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        «почему»?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    (без критики)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  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pPr marL="285750" marR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600" b="0" i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Может, это не овощ?</a:t>
                      </a:r>
                    </a:p>
                    <a:p>
                      <a:pPr marL="285750" marR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600" b="0" i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А вдруг это имя?</a:t>
                      </a:r>
                    </a:p>
                    <a:p>
                      <a:pPr marL="285750" marR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ru-RU" sz="1600" b="0" i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Наверное, надо писать с большой буквы, чтобы стало понятно!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sz="1600" b="0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</a:rPr>
                        <a:t>                 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     ПРИЁМ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ПОДВЕДЕНИЯ</a:t>
                      </a: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  К ВЫВОДУ</a:t>
                      </a:r>
                      <a:endParaRPr lang="ru-RU" sz="1600" b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quote-cjk-patch"/>
                      </a:endParaRPr>
                    </a:p>
                    <a:p>
                      <a:endParaRPr lang="ru-RU" sz="1600" b="1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endParaRPr lang="ru-RU" sz="1600" b="1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r>
                        <a:rPr lang="ru-RU" sz="1600" b="1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</a:t>
                      </a:r>
                    </a:p>
                    <a:p>
                      <a:r>
                        <a:rPr lang="ru-RU" sz="1600" b="1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 КЛЮЧЕВОЕ СЛОВО   </a:t>
                      </a:r>
                    </a:p>
                    <a:p>
                      <a:r>
                        <a:rPr lang="ru-RU" sz="1600" b="1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    </a:t>
                      </a:r>
                    </a:p>
                    <a:p>
                      <a:r>
                        <a:rPr lang="ru-RU" sz="1600" b="0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</a:t>
                      </a:r>
                    </a:p>
                    <a:p>
                      <a:endParaRPr lang="ru-RU" sz="1600" b="0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r>
                        <a:rPr lang="ru-RU" sz="1600" b="0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Заглавная буква –  бейджик.</a:t>
                      </a:r>
                    </a:p>
                    <a:p>
                      <a:endParaRPr lang="ru-RU" sz="1600" b="0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endParaRPr lang="ru-RU" sz="1600" b="0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endParaRPr lang="ru-RU" sz="1600" b="0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pPr algn="ctr"/>
                      <a:endParaRPr lang="ru-RU" sz="1600" b="0" i="0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pPr algn="ctr"/>
                      <a:r>
                        <a:rPr lang="ru-RU" sz="1600" b="0" i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«Надел бейджик –                         стал не просто «лук»,                        а Лук – личность»</a:t>
                      </a:r>
                      <a:endParaRPr lang="ru-RU" sz="1600" b="0" i="1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b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quote-cjk-patch"/>
                      </a:endParaRPr>
                    </a:p>
                    <a:p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    ТЕХНИКИ</a:t>
                      </a: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</a:t>
                      </a:r>
                    </a:p>
                    <a:p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СБОРА ДАННЫХ</a:t>
                      </a:r>
                    </a:p>
                    <a:p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</a:t>
                      </a:r>
                    </a:p>
                    <a:p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      </a:t>
                      </a:r>
                    </a:p>
                    <a:p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quote-cjk-patch"/>
                      </a:endParaRPr>
                    </a:p>
                    <a:p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quote-cjk-patch"/>
                      </a:endParaRPr>
                    </a:p>
                    <a:p>
                      <a:r>
                        <a:rPr lang="ru-RU" sz="1600" b="1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           АНАЛИЗ</a:t>
                      </a:r>
                    </a:p>
                    <a:p>
                      <a:r>
                        <a:rPr lang="ru-RU" sz="1600" b="0" i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  </a:t>
                      </a:r>
                      <a:r>
                        <a:rPr lang="ru-RU" sz="1600" b="1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</a:t>
                      </a:r>
                    </a:p>
                    <a:p>
                      <a:endParaRPr lang="ru-RU" sz="1600" b="1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endParaRPr lang="ru-RU" sz="1600" b="1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r>
                        <a:rPr lang="ru-RU" sz="1600" b="0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           </a:t>
                      </a:r>
                    </a:p>
                    <a:p>
                      <a:r>
                        <a:rPr lang="ru-RU" sz="1600" b="0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             </a:t>
                      </a:r>
                      <a:r>
                        <a:rPr lang="ru-RU" sz="1600" b="1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ОПРОС</a:t>
                      </a:r>
                    </a:p>
                    <a:p>
                      <a:endParaRPr lang="ru-RU" sz="1600" b="0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endParaRPr lang="ru-RU" sz="1600" b="0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endParaRPr lang="ru-RU" sz="1600" b="0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endParaRPr lang="ru-RU" sz="1600" b="0" baseline="0" smtClean="0">
                        <a:solidFill>
                          <a:srgbClr val="009999"/>
                        </a:solidFill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rgbClr val="009999"/>
                          </a:solidFill>
                          <a:latin typeface="quote-cjk-patch"/>
                        </a:rPr>
                        <a:t>                РИСУНОК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086600" y="2780168"/>
            <a:ext cx="333159" cy="333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Прямая со стрелкой 17"/>
          <p:cNvCxnSpPr/>
          <p:nvPr/>
        </p:nvCxnSpPr>
        <p:spPr>
          <a:xfrm>
            <a:off x="1209964" y="3782891"/>
            <a:ext cx="0" cy="290824"/>
          </a:xfrm>
          <a:prstGeom prst="straightConnector1">
            <a:avLst/>
          </a:prstGeom>
          <a:ln w="28575">
            <a:solidFill>
              <a:srgbClr val="0099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140" y="2780167"/>
            <a:ext cx="443511" cy="44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 descr="Подозрительно 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27577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5047898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 descr="AA-5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50" y="2834021"/>
            <a:ext cx="373869" cy="37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4047236"/>
            <a:ext cx="375030" cy="37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313" y="5284940"/>
            <a:ext cx="287917" cy="28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00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>
            <a:spLocks/>
          </p:cNvSpPr>
          <p:nvPr/>
        </p:nvSpPr>
        <p:spPr>
          <a:xfrm>
            <a:off x="3990109" y="304800"/>
            <a:ext cx="7643504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ДПП ПК  «Формирование научного мышления и познавательной активности                               средствами учебных предметов естественно-научной направленности в начальной школе»</a:t>
            </a:r>
            <a:b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</a:b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071671"/>
              </p:ext>
            </p:extLst>
          </p:nvPr>
        </p:nvGraphicFramePr>
        <p:xfrm>
          <a:off x="-2309" y="960120"/>
          <a:ext cx="12192000" cy="603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6509"/>
                <a:gridCol w="4419600"/>
                <a:gridCol w="4645891"/>
              </a:tblGrid>
              <a:tr h="703181">
                <a:tc gridSpan="3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smtClean="0">
                          <a:solidFill>
                            <a:schemeClr val="bg1"/>
                          </a:solidFill>
                          <a:latin typeface="quote-cjk-patch"/>
                        </a:rPr>
                        <a:t>                     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smtClean="0">
                          <a:solidFill>
                            <a:schemeClr val="bg1"/>
                          </a:solidFill>
                          <a:latin typeface="quote-cjk-patch"/>
                        </a:rPr>
                        <a:t>                        ФОРМЫ</a:t>
                      </a:r>
                      <a:r>
                        <a:rPr lang="ru-RU" sz="2400" b="1" baseline="0" smtClean="0">
                          <a:solidFill>
                            <a:schemeClr val="bg1"/>
                          </a:solidFill>
                          <a:latin typeface="quote-cjk-patch"/>
                        </a:rPr>
                        <a:t> РАБОТЫ НА ЭТАПАХ ИССЛЕДОВАНИЯ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smtClean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/>
                    </a:p>
                  </a:txBody>
                  <a:tcPr>
                    <a:solidFill>
                      <a:srgbClr val="0099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/>
                    </a:p>
                  </a:txBody>
                  <a:tcPr>
                    <a:solidFill>
                      <a:srgbClr val="009999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ru-RU" sz="2400" b="1" baseline="0" smtClean="0">
                          <a:solidFill>
                            <a:schemeClr val="bg1"/>
                          </a:solidFill>
                          <a:latin typeface="quote-cjk-patch"/>
                        </a:rPr>
                        <a:t>           </a:t>
                      </a:r>
                      <a:r>
                        <a:rPr lang="ru-RU" sz="2400" b="1" smtClean="0">
                          <a:solidFill>
                            <a:schemeClr val="bg1"/>
                          </a:solidFill>
                          <a:latin typeface="quote-cjk-patch"/>
                        </a:rPr>
                        <a:t>ЭТАП</a:t>
                      </a:r>
                      <a:endParaRPr lang="ru-RU" sz="2400"/>
                    </a:p>
                  </a:txBody>
                  <a:tcP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smtClean="0">
                          <a:solidFill>
                            <a:schemeClr val="bg1"/>
                          </a:solidFill>
                          <a:latin typeface="quote-cjk-patch"/>
                        </a:rPr>
                        <a:t>            ФОРМА</a:t>
                      </a:r>
                      <a:endParaRPr lang="ru-RU" sz="2400"/>
                    </a:p>
                  </a:txBody>
                  <a:tcPr>
                    <a:solidFill>
                      <a:srgbClr val="0099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smtClean="0">
                          <a:solidFill>
                            <a:schemeClr val="bg1"/>
                          </a:solidFill>
                          <a:latin typeface="quote-cjk-patch"/>
                        </a:rPr>
                        <a:t>                  ДЕЙСТВИЕ</a:t>
                      </a:r>
                      <a:endParaRPr lang="ru-RU" sz="2400"/>
                    </a:p>
                  </a:txBody>
                  <a:tcPr>
                    <a:solidFill>
                      <a:srgbClr val="009999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indent="-34290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Постановка проблемы 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(ловушка)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Фронтально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sz="160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Удивляются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«лук горький / лук пошёл в школу»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2. </a:t>
                      </a: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Выдвижение гипотез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Фронтально</a:t>
                      </a: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(мозговой штурм)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sz="160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Предлагают  версии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«это не овощ», «нужна большая буква», «имя»</a:t>
                      </a:r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3.  Проверка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Индивидуальный</a:t>
                      </a: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лист исследователя + парная сверка</a:t>
                      </a:r>
                      <a:endParaRPr lang="ru-RU" sz="160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Превращают</a:t>
                      </a:r>
                      <a:r>
                        <a:rPr lang="ru-RU" sz="1600" b="1" i="0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слова</a:t>
                      </a: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в имена / клички.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Сравнивают</a:t>
                      </a: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результаты.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2484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4.</a:t>
                      </a: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Вывод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Фронтально</a:t>
                      </a: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Формулируют</a:t>
                      </a: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правило                                                         с опорой на слова «бейджик»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68321">
                <a:tc gridSpan="3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smtClean="0"/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smtClean="0">
                          <a:solidFill>
                            <a:schemeClr val="bg1"/>
                          </a:solidFill>
                          <a:latin typeface="quote-cjk-patch"/>
                        </a:rPr>
                        <a:t>                      </a:t>
                      </a:r>
                      <a:r>
                        <a:rPr lang="ru-RU" sz="2400" b="1" baseline="0" smtClean="0">
                          <a:solidFill>
                            <a:schemeClr val="bg1"/>
                          </a:solidFill>
                          <a:latin typeface="quote-cjk-patch"/>
                        </a:rPr>
                        <a:t> </a:t>
                      </a:r>
                      <a:r>
                        <a:rPr lang="ru-RU" sz="2400" b="1" smtClean="0">
                          <a:solidFill>
                            <a:schemeClr val="bg1"/>
                          </a:solidFill>
                          <a:latin typeface="quote-cjk-patch"/>
                        </a:rPr>
                        <a:t>ИНСТРУМЕНТЫ: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smtClean="0">
                          <a:solidFill>
                            <a:schemeClr val="bg1"/>
                          </a:solidFill>
                          <a:latin typeface="quote-cjk-patch"/>
                        </a:rPr>
                        <a:t> </a:t>
                      </a:r>
                      <a:r>
                        <a:rPr lang="ru-RU" sz="18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                    </a:t>
                      </a:r>
                      <a:r>
                        <a:rPr lang="ru-RU" sz="1800" b="1" baseline="0" smtClean="0">
                          <a:solidFill>
                            <a:schemeClr val="bg1"/>
                          </a:solidFill>
                          <a:latin typeface="quote-cjk-patch"/>
                        </a:rPr>
                        <a:t>Лист исследователя,  карточки для игры «Превращение».  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baseline="0" smtClean="0">
                          <a:solidFill>
                            <a:schemeClr val="bg1"/>
                          </a:solidFill>
                          <a:latin typeface="quote-cjk-patch"/>
                        </a:rPr>
                        <a:t>     </a:t>
                      </a:r>
                    </a:p>
                  </a:txBody>
                  <a:tcPr>
                    <a:solidFill>
                      <a:srgbClr val="0099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99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9999"/>
                    </a:solidFill>
                  </a:tcPr>
                </a:tc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F9FAFB"/>
                </a:solidFill>
                <a:effectLst/>
                <a:latin typeface="Menlo"/>
                <a:cs typeface="Arial" pitchFamily="34" charset="0"/>
              </a:rPr>
              <a:t>┌──────────────────────────────────────────────────────────────────────────┐ │ ПРИЁМЫ И ТЕХНИКИ УЧЕБНОГО ИССЛЕДОВАНИЯ │ │ Русский язык, 2 класс. Тема «Заглавная буква» │ ├─────────────────────────────┬───────────────────────────────────────────┤ │ ПРИЁМЫ СОЗДАНИЯ ПРОБЛЕМЫ │ ПРИЁМЫ РАБОТЫ С ГИПОТЕЗОЙ │ │ ┌─────────────────────────┐│ ┌─────────────────────────────────────┐ │ │ │ 🧩 УДИВЛЕНИЕ ││ │ 💡 МОЗГОВОЙ ШТУРМ │ │ │ │ Показ противоречивых ││ │ Генерируем все версии «почему?» │ │ │ │ фактов ││ │ без критики │ │ │ │ ││ │ │ │ │ │ лук горький ││ │ Записываем на доске: │ │ │ │ лук пошел в школу ││ │ • Для красоты │ │ │ │ ───────────────► ││ │ • Чтобы показать начало │ │ │ │ Как одно слово может ││ │ • Это ИМЯ │ │ │ │ обозначать ОВОЩ и ││ │ │ │ │ │ МАЛЬЧИКА? ││ │ 🗝️ ПРЕДПОЛОЖЕНИЕ ПО КЛЮЧЕВОМУ СЛОВУ │ │ │ └─────────────────────────┘│ │ Слово «бейджик» → заглавная буква │ │ │ │ │ как именная нашивка │ │ │ │ └─────────────────────────────────────┘ │ ├─────────────────────────────┼───────────────────────────────────────────┤</a:t>
            </a: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50" y="6096000"/>
            <a:ext cx="384179" cy="38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19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5799" y="762000"/>
            <a:ext cx="11296759" cy="8626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500" b="1" i="0" u="none" strike="noStrike" cap="none" normalizeH="0" baseline="0" smtClean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                              </a:t>
            </a:r>
            <a:r>
              <a:rPr kumimoji="0" lang="ru-RU" altLang="ru-RU" sz="3200" b="1" i="0" u="none" strike="noStrike" cap="none" normalizeH="0" baseline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quote-cjk-patch"/>
              </a:rPr>
              <a:t>Результаты использования приёма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</a:endParaRPr>
          </a:p>
        </p:txBody>
      </p:sp>
      <p:sp>
        <p:nvSpPr>
          <p:cNvPr id="8" name="object 2"/>
          <p:cNvSpPr txBox="1">
            <a:spLocks/>
          </p:cNvSpPr>
          <p:nvPr/>
        </p:nvSpPr>
        <p:spPr>
          <a:xfrm>
            <a:off x="3990109" y="304800"/>
            <a:ext cx="7643504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  <a:t>ДПП ПК  «Формирование научного мышления и познавательной активности                               средствами учебных предметов естественно-научной направленности в начальной школе»</a:t>
            </a:r>
            <a:b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quote-cjk-patch"/>
              </a:rPr>
            </a:br>
            <a:endParaRPr lang="ru-RU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79208"/>
              </p:ext>
            </p:extLst>
          </p:nvPr>
        </p:nvGraphicFramePr>
        <p:xfrm>
          <a:off x="685799" y="1573761"/>
          <a:ext cx="51816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1600"/>
              </a:tblGrid>
              <a:tr h="68580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  ДЛЯ </a:t>
                      </a:r>
                      <a:r>
                        <a:rPr lang="ru-RU" sz="18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УЧЕНИКА (Метапредметные)</a:t>
                      </a:r>
                      <a:endParaRPr lang="ru-RU" sz="18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9080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quote-cjk-patch"/>
                        </a:rPr>
                        <a:t>      Выдвигает 2-3 гипотезы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quote-cjk-patch"/>
                        </a:rPr>
                        <a:t>      Работает в паре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quote-cjk-patch"/>
                        </a:rPr>
                        <a:t>      Не боится «неправильного» ответа на старте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baseline="0" smtClean="0">
                        <a:solidFill>
                          <a:schemeClr val="dk1"/>
                        </a:solidFill>
                        <a:effectLst/>
                        <a:latin typeface="quote-cjk-patch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507463"/>
              </p:ext>
            </p:extLst>
          </p:nvPr>
        </p:nvGraphicFramePr>
        <p:xfrm>
          <a:off x="6334178" y="1592293"/>
          <a:ext cx="5102749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2749"/>
              </a:tblGrid>
              <a:tr h="68580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     ДЛЯ </a:t>
                      </a:r>
                      <a:r>
                        <a:rPr lang="ru-RU" sz="18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quote-cjk-patch"/>
                        </a:rPr>
                        <a:t> ПЕДАГОГА (Профессиональные)</a:t>
                      </a:r>
                      <a:endParaRPr lang="ru-RU" sz="18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9080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quote-cjk-patch"/>
                        </a:rPr>
                        <a:t>      Роль – организатор открытий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quote-cjk-patch"/>
                        </a:rPr>
                        <a:t>      Познавательный интерес вырос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baseline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quote-cjk-patch"/>
                      </a:endParaRP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quote-cjk-patch"/>
                        </a:rPr>
                        <a:t>      Алгоритм перенесён на 3+ темы  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quote-cjk-patch"/>
                        </a:rPr>
                        <a:t>      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3" name="Группа 12"/>
          <p:cNvGrpSpPr/>
          <p:nvPr/>
        </p:nvGrpSpPr>
        <p:grpSpPr>
          <a:xfrm>
            <a:off x="228600" y="5171289"/>
            <a:ext cx="10418631" cy="1077218"/>
            <a:chOff x="173168" y="5171289"/>
            <a:chExt cx="10418631" cy="1077218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1066800" y="5171289"/>
              <a:ext cx="9524999" cy="10772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800" b="1" i="1" u="none" strike="noStrike" cap="none" normalizeH="0" baseline="0" smtClean="0">
                  <a:ln>
                    <a:noFill/>
                  </a:ln>
                  <a:solidFill>
                    <a:srgbClr val="009999"/>
                  </a:solidFill>
                  <a:effectLst/>
                  <a:latin typeface="Arial" panose="020B0604020202020204" pitchFamily="34" charset="0"/>
                </a:rPr>
                <a:t>Исследование</a:t>
              </a:r>
              <a:r>
                <a:rPr kumimoji="0" lang="ru-RU" altLang="ru-RU" sz="1800" b="1" i="1" u="none" strike="noStrike" cap="none" normalizeH="0" smtClean="0">
                  <a:ln>
                    <a:noFill/>
                  </a:ln>
                  <a:solidFill>
                    <a:srgbClr val="009999"/>
                  </a:solidFill>
                  <a:effectLst/>
                  <a:latin typeface="Arial" panose="020B0604020202020204" pitchFamily="34" charset="0"/>
                </a:rPr>
                <a:t> – это не отдельный жанр «для одарённых».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800" b="1" i="1" u="none" strike="noStrike" cap="none" normalizeH="0" smtClean="0">
                  <a:ln>
                    <a:noFill/>
                  </a:ln>
                  <a:solidFill>
                    <a:srgbClr val="009999"/>
                  </a:solidFill>
                  <a:effectLst/>
                  <a:latin typeface="Arial" panose="020B0604020202020204" pitchFamily="34" charset="0"/>
                </a:rPr>
                <a:t>Это просто способ удержать детское «почему»</a:t>
              </a:r>
              <a:r>
                <a:rPr lang="ru-RU" altLang="ru-RU" b="1" i="1" smtClean="0">
                  <a:solidFill>
                    <a:srgbClr val="009999"/>
                  </a:solidFill>
                  <a:latin typeface="Arial" panose="020B0604020202020204" pitchFamily="34" charset="0"/>
                </a:rPr>
                <a:t>, которое угасает к 3 классу.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altLang="ru-RU" b="1" i="1" smtClean="0">
                  <a:solidFill>
                    <a:srgbClr val="009999"/>
                  </a:solidFill>
                  <a:latin typeface="Arial" panose="020B0604020202020204" pitchFamily="34" charset="0"/>
                </a:rPr>
                <a:t>Не нужны идеальные условия.  Нужен один вопрос: «А давай проверим?</a:t>
              </a:r>
              <a:endParaRPr kumimoji="0" lang="ru-RU" altLang="ru-RU" sz="1800" b="1" i="1" u="none" strike="noStrike" cap="none" normalizeH="0" baseline="0" dirty="0" smtClean="0">
                <a:ln>
                  <a:noFill/>
                </a:ln>
                <a:solidFill>
                  <a:srgbClr val="009999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16" name="Picture 2" descr="Picture backgroun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168" y="5329475"/>
              <a:ext cx="893632" cy="893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Проверено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4" y="2743200"/>
            <a:ext cx="304799" cy="3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Проверено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4" y="3429000"/>
            <a:ext cx="304799" cy="3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Проверено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3" y="4191000"/>
            <a:ext cx="304799" cy="3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Проверено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743200"/>
            <a:ext cx="304799" cy="3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Проверено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3429000"/>
            <a:ext cx="304799" cy="3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Проверено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190999"/>
            <a:ext cx="304799" cy="30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4" descr="Головоломка 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944" y="1104219"/>
            <a:ext cx="267381" cy="2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15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2122</TotalTime>
  <Words>882</Words>
  <Application>Microsoft Office PowerPoint</Application>
  <PresentationFormat>Произвольный</PresentationFormat>
  <Paragraphs>165</Paragraphs>
  <Slides>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ДПП ПК  «Формирование научного мышления и познавательной активности                               средствами учебных предметов естественно-научной направленности в начальной школе»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Иван Иван</cp:lastModifiedBy>
  <cp:revision>130</cp:revision>
  <dcterms:created xsi:type="dcterms:W3CDTF">2026-05-04T05:37:15Z</dcterms:created>
  <dcterms:modified xsi:type="dcterms:W3CDTF">2026-05-13T11:33:47Z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