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7" r:id="rId2"/>
    <p:sldId id="258" r:id="rId3"/>
    <p:sldId id="259" r:id="rId4"/>
    <p:sldId id="260" r:id="rId5"/>
    <p:sldId id="262" r:id="rId6"/>
    <p:sldId id="261" r:id="rId7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352" userDrawn="1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48" y="48"/>
      </p:cViewPr>
      <p:guideLst>
        <p:guide orient="horz" pos="2352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6-05-13T01:12:50.135" idx="1">
    <p:pos x="10501" y="4165"/>
    <p:text/>
    <p:extLst>
      <p:ext uri="{C676402C-5697-4E1C-873F-D02D1690AC5C}">
        <p15:threadingInfo xmlns:p15="http://schemas.microsoft.com/office/powerpoint/2012/main" timeZoneBias="-60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55B876-DB58-4A7D-AFCA-B4987C2832C5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A9B5CF-5651-4692-8B89-81E3C780D6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1036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A9B5CF-5651-4692-8B89-81E3C780D64C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33203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5/15/2026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5/15/2026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5/15/2026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5/15/2026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5/15/2026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73171" y="365759"/>
            <a:ext cx="11418828" cy="649223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17118" y="125984"/>
            <a:ext cx="11756136" cy="11275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37082" y="1354074"/>
            <a:ext cx="10476865" cy="4509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5/15/2026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object 4"/>
          <p:cNvGrpSpPr/>
          <p:nvPr/>
        </p:nvGrpSpPr>
        <p:grpSpPr>
          <a:xfrm>
            <a:off x="533399" y="981024"/>
            <a:ext cx="11125201" cy="5759450"/>
            <a:chOff x="371411" y="981024"/>
            <a:chExt cx="11309350" cy="5759450"/>
          </a:xfrm>
        </p:grpSpPr>
        <p:sp>
          <p:nvSpPr>
            <p:cNvPr id="5" name="object 5"/>
            <p:cNvSpPr/>
            <p:nvPr/>
          </p:nvSpPr>
          <p:spPr>
            <a:xfrm>
              <a:off x="10140188" y="1475994"/>
              <a:ext cx="591820" cy="512445"/>
            </a:xfrm>
            <a:custGeom>
              <a:avLst/>
              <a:gdLst/>
              <a:ahLst/>
              <a:cxnLst/>
              <a:rect l="l" t="t" r="r" b="b"/>
              <a:pathLst>
                <a:path w="591820" h="512444">
                  <a:moveTo>
                    <a:pt x="418845" y="0"/>
                  </a:moveTo>
                  <a:lnTo>
                    <a:pt x="172211" y="0"/>
                  </a:lnTo>
                  <a:lnTo>
                    <a:pt x="172211" y="49148"/>
                  </a:lnTo>
                  <a:lnTo>
                    <a:pt x="418845" y="49148"/>
                  </a:lnTo>
                  <a:lnTo>
                    <a:pt x="418845" y="0"/>
                  </a:lnTo>
                  <a:close/>
                </a:path>
                <a:path w="591820" h="512444">
                  <a:moveTo>
                    <a:pt x="98551" y="342010"/>
                  </a:moveTo>
                  <a:lnTo>
                    <a:pt x="49021" y="342010"/>
                  </a:lnTo>
                  <a:lnTo>
                    <a:pt x="49021" y="455167"/>
                  </a:lnTo>
                  <a:lnTo>
                    <a:pt x="52992" y="474458"/>
                  </a:lnTo>
                  <a:lnTo>
                    <a:pt x="63738" y="492998"/>
                  </a:lnTo>
                  <a:lnTo>
                    <a:pt x="79507" y="506942"/>
                  </a:lnTo>
                  <a:lnTo>
                    <a:pt x="98551" y="512444"/>
                  </a:lnTo>
                  <a:lnTo>
                    <a:pt x="493267" y="512444"/>
                  </a:lnTo>
                  <a:lnTo>
                    <a:pt x="512212" y="506942"/>
                  </a:lnTo>
                  <a:lnTo>
                    <a:pt x="527764" y="492998"/>
                  </a:lnTo>
                  <a:lnTo>
                    <a:pt x="538291" y="474458"/>
                  </a:lnTo>
                  <a:lnTo>
                    <a:pt x="540378" y="464057"/>
                  </a:lnTo>
                  <a:lnTo>
                    <a:pt x="98551" y="464057"/>
                  </a:lnTo>
                  <a:lnTo>
                    <a:pt x="98551" y="342010"/>
                  </a:lnTo>
                  <a:close/>
                </a:path>
                <a:path w="591820" h="512444">
                  <a:moveTo>
                    <a:pt x="542162" y="342010"/>
                  </a:moveTo>
                  <a:lnTo>
                    <a:pt x="493267" y="342010"/>
                  </a:lnTo>
                  <a:lnTo>
                    <a:pt x="493267" y="464057"/>
                  </a:lnTo>
                  <a:lnTo>
                    <a:pt x="540378" y="464057"/>
                  </a:lnTo>
                  <a:lnTo>
                    <a:pt x="542162" y="455167"/>
                  </a:lnTo>
                  <a:lnTo>
                    <a:pt x="542162" y="342010"/>
                  </a:lnTo>
                  <a:close/>
                </a:path>
                <a:path w="591820" h="512444">
                  <a:moveTo>
                    <a:pt x="221868" y="317500"/>
                  </a:moveTo>
                  <a:lnTo>
                    <a:pt x="172211" y="317500"/>
                  </a:lnTo>
                  <a:lnTo>
                    <a:pt x="172211" y="365886"/>
                  </a:lnTo>
                  <a:lnTo>
                    <a:pt x="221868" y="365886"/>
                  </a:lnTo>
                  <a:lnTo>
                    <a:pt x="221868" y="317500"/>
                  </a:lnTo>
                  <a:close/>
                </a:path>
                <a:path w="591820" h="512444">
                  <a:moveTo>
                    <a:pt x="418845" y="317500"/>
                  </a:moveTo>
                  <a:lnTo>
                    <a:pt x="369950" y="317500"/>
                  </a:lnTo>
                  <a:lnTo>
                    <a:pt x="369950" y="365886"/>
                  </a:lnTo>
                  <a:lnTo>
                    <a:pt x="418845" y="365886"/>
                  </a:lnTo>
                  <a:lnTo>
                    <a:pt x="418845" y="317500"/>
                  </a:lnTo>
                  <a:close/>
                </a:path>
                <a:path w="591820" h="512444">
                  <a:moveTo>
                    <a:pt x="591819" y="97535"/>
                  </a:moveTo>
                  <a:lnTo>
                    <a:pt x="0" y="97535"/>
                  </a:lnTo>
                  <a:lnTo>
                    <a:pt x="0" y="256158"/>
                  </a:lnTo>
                  <a:lnTo>
                    <a:pt x="3873" y="277262"/>
                  </a:lnTo>
                  <a:lnTo>
                    <a:pt x="14414" y="297068"/>
                  </a:lnTo>
                  <a:lnTo>
                    <a:pt x="30003" y="311755"/>
                  </a:lnTo>
                  <a:lnTo>
                    <a:pt x="49021" y="317500"/>
                  </a:lnTo>
                  <a:lnTo>
                    <a:pt x="542797" y="317500"/>
                  </a:lnTo>
                  <a:lnTo>
                    <a:pt x="577405" y="297068"/>
                  </a:lnTo>
                  <a:lnTo>
                    <a:pt x="49021" y="268477"/>
                  </a:lnTo>
                  <a:lnTo>
                    <a:pt x="49021" y="146557"/>
                  </a:lnTo>
                  <a:lnTo>
                    <a:pt x="591819" y="146557"/>
                  </a:lnTo>
                  <a:lnTo>
                    <a:pt x="591819" y="97535"/>
                  </a:lnTo>
                  <a:close/>
                </a:path>
                <a:path w="591820" h="512444">
                  <a:moveTo>
                    <a:pt x="221868" y="219455"/>
                  </a:moveTo>
                  <a:lnTo>
                    <a:pt x="172211" y="219455"/>
                  </a:lnTo>
                  <a:lnTo>
                    <a:pt x="172211" y="268477"/>
                  </a:lnTo>
                  <a:lnTo>
                    <a:pt x="221868" y="268477"/>
                  </a:lnTo>
                  <a:lnTo>
                    <a:pt x="221868" y="219455"/>
                  </a:lnTo>
                  <a:close/>
                </a:path>
                <a:path w="591820" h="512444">
                  <a:moveTo>
                    <a:pt x="418845" y="219455"/>
                  </a:moveTo>
                  <a:lnTo>
                    <a:pt x="369950" y="219455"/>
                  </a:lnTo>
                  <a:lnTo>
                    <a:pt x="369950" y="268477"/>
                  </a:lnTo>
                  <a:lnTo>
                    <a:pt x="418845" y="268477"/>
                  </a:lnTo>
                  <a:lnTo>
                    <a:pt x="418845" y="219455"/>
                  </a:lnTo>
                  <a:close/>
                </a:path>
                <a:path w="591820" h="512444">
                  <a:moveTo>
                    <a:pt x="591819" y="146557"/>
                  </a:moveTo>
                  <a:lnTo>
                    <a:pt x="542162" y="146557"/>
                  </a:lnTo>
                  <a:lnTo>
                    <a:pt x="542162" y="268477"/>
                  </a:lnTo>
                  <a:lnTo>
                    <a:pt x="589558" y="268477"/>
                  </a:lnTo>
                  <a:lnTo>
                    <a:pt x="591819" y="256158"/>
                  </a:lnTo>
                  <a:lnTo>
                    <a:pt x="591819" y="14655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96811" y="1006424"/>
              <a:ext cx="11258550" cy="5708650"/>
            </a:xfrm>
            <a:custGeom>
              <a:avLst/>
              <a:gdLst/>
              <a:ahLst/>
              <a:cxnLst/>
              <a:rect l="l" t="t" r="r" b="b"/>
              <a:pathLst>
                <a:path w="11258550" h="5708650">
                  <a:moveTo>
                    <a:pt x="0" y="5708269"/>
                  </a:moveTo>
                  <a:lnTo>
                    <a:pt x="11258423" y="5708269"/>
                  </a:lnTo>
                  <a:lnTo>
                    <a:pt x="11258423" y="0"/>
                  </a:lnTo>
                  <a:lnTo>
                    <a:pt x="0" y="0"/>
                  </a:lnTo>
                  <a:lnTo>
                    <a:pt x="0" y="5708269"/>
                  </a:lnTo>
                  <a:close/>
                </a:path>
              </a:pathLst>
            </a:custGeom>
            <a:ln w="50800">
              <a:solidFill>
                <a:srgbClr val="1281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7"/>
          <p:cNvSpPr txBox="1"/>
          <p:nvPr/>
        </p:nvSpPr>
        <p:spPr>
          <a:xfrm>
            <a:off x="685800" y="1382806"/>
            <a:ext cx="11075227" cy="316753"/>
          </a:xfrm>
          <a:prstGeom prst="rect">
            <a:avLst/>
          </a:prstGeom>
          <a:solidFill>
            <a:srgbClr val="B4C6E7">
              <a:alpha val="54116"/>
            </a:srgbClr>
          </a:solidFill>
        </p:spPr>
        <p:txBody>
          <a:bodyPr vert="horz" wrap="square" lIns="0" tIns="39370" rIns="0" bIns="0" rtlCol="0">
            <a:spAutoFit/>
          </a:bodyPr>
          <a:lstStyle/>
          <a:p>
            <a:pPr marL="1995805" marR="375920" indent="-1614170">
              <a:lnSpc>
                <a:spcPct val="100000"/>
              </a:lnSpc>
              <a:spcBef>
                <a:spcPts val="310"/>
              </a:spcBef>
            </a:pPr>
            <a:endParaRPr sz="1800" dirty="0">
              <a:latin typeface="Times New Roman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2898" y="5330079"/>
            <a:ext cx="115062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 </a:t>
            </a:r>
          </a:p>
          <a:p>
            <a:pPr algn="ctr"/>
            <a:r>
              <a:rPr lang="ru-RU" sz="1600" b="1" i="1" dirty="0" smtClean="0">
                <a:solidFill>
                  <a:srgbClr val="0F1115"/>
                </a:solidFill>
                <a:effectLst/>
                <a:latin typeface="quote-cjk-patch"/>
              </a:rPr>
              <a:t>ДПП ПК «Формирование научного мышления и познавательной активности средствами учебных предметов естественно-научной направленности в начальной школе» </a:t>
            </a:r>
          </a:p>
          <a:p>
            <a:pPr algn="ctr"/>
            <a:r>
              <a:rPr lang="ru-RU" sz="1600" b="1" i="1" dirty="0" smtClean="0">
                <a:solidFill>
                  <a:srgbClr val="0F1115"/>
                </a:solidFill>
                <a:effectLst/>
                <a:latin typeface="quote-cjk-patch"/>
              </a:rPr>
              <a:t> 15 мая 2026 года, г. Владивосток</a:t>
            </a:r>
          </a:p>
          <a:p>
            <a:pPr algn="l">
              <a:buFont typeface="+mj-lt"/>
              <a:buAutoNum type="arabicPeriod"/>
            </a:pPr>
            <a:endParaRPr lang="ru-RU" b="0" i="0" dirty="0" smtClean="0">
              <a:solidFill>
                <a:srgbClr val="0F1115"/>
              </a:solidFill>
              <a:effectLst/>
              <a:latin typeface="quote-cjk-patch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274273" y="1127582"/>
            <a:ext cx="727314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Ясинская Оксана Анатольевна</a:t>
            </a:r>
            <a:endParaRPr lang="ru-RU" sz="36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172488" y="1973173"/>
            <a:ext cx="784702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3200" b="1" cap="none" spc="0" dirty="0" smtClean="0">
                <a:ln/>
                <a:solidFill>
                  <a:schemeClr val="accent4"/>
                </a:solidFill>
                <a:effectLst/>
              </a:rPr>
              <a:t>Организация учебного исследования</a:t>
            </a:r>
          </a:p>
          <a:p>
            <a:pPr algn="ctr"/>
            <a:r>
              <a:rPr lang="ru-RU" sz="3200" b="1" cap="none" spc="0" dirty="0" smtClean="0">
                <a:ln/>
                <a:solidFill>
                  <a:schemeClr val="accent4"/>
                </a:solidFill>
                <a:effectLst/>
              </a:rPr>
              <a:t> на уроках математики в 3 классе. </a:t>
            </a:r>
          </a:p>
          <a:p>
            <a:pPr algn="ctr"/>
            <a:r>
              <a:rPr lang="ru-RU" sz="3200" b="1" dirty="0" smtClean="0">
                <a:ln/>
                <a:solidFill>
                  <a:schemeClr val="accent4"/>
                </a:solidFill>
              </a:rPr>
              <a:t>Как измеряли длину на Руси?</a:t>
            </a:r>
            <a:endParaRPr lang="ru-RU" sz="3200" b="1" cap="none" spc="0" dirty="0" smtClean="0">
              <a:ln/>
              <a:solidFill>
                <a:schemeClr val="accent4"/>
              </a:solidFill>
              <a:effectLst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0232" y="3486805"/>
            <a:ext cx="2181225" cy="2095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Выноска-облако 8"/>
          <p:cNvSpPr/>
          <p:nvPr/>
        </p:nvSpPr>
        <p:spPr>
          <a:xfrm>
            <a:off x="4001500" y="1197811"/>
            <a:ext cx="7123699" cy="3069389"/>
          </a:xfrm>
          <a:prstGeom prst="cloudCallou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9908" y="3578821"/>
            <a:ext cx="1981200" cy="14097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236742" y="2890587"/>
            <a:ext cx="8263254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Вы думаете, это просто сказка? </a:t>
            </a:r>
          </a:p>
          <a:p>
            <a:pPr algn="ctr"/>
            <a:endParaRPr lang="ru-RU" sz="2800" dirty="0">
              <a:solidFill>
                <a:srgbClr val="FF0000"/>
              </a:solidFill>
            </a:endParaRPr>
          </a:p>
          <a:p>
            <a:pPr algn="ctr"/>
            <a:endParaRPr lang="ru-RU" sz="2800" dirty="0" smtClean="0">
              <a:solidFill>
                <a:srgbClr val="FF0000"/>
              </a:solidFill>
            </a:endParaRPr>
          </a:p>
          <a:p>
            <a:pPr algn="ctr"/>
            <a:endParaRPr lang="ru-RU" sz="2800" dirty="0" smtClean="0">
              <a:solidFill>
                <a:srgbClr val="FF0000"/>
              </a:solidFill>
            </a:endParaRPr>
          </a:p>
          <a:p>
            <a:pPr algn="ctr"/>
            <a:r>
              <a:rPr lang="ru-RU" sz="2400" i="1" dirty="0" smtClean="0"/>
              <a:t>В старину так измеряли людей, ткани и даже версты! Откуда взялся аршин, почему пядь — это не просто рука, и сколько вершков в косой сажени?</a:t>
            </a:r>
          </a:p>
          <a:p>
            <a:r>
              <a:rPr lang="ru-RU" sz="2400" i="1" dirty="0" smtClean="0"/>
              <a:t> Узнайте, как наши предки мерили мир без линейки! 📏✨</a:t>
            </a:r>
            <a:endParaRPr lang="ru-RU" sz="2400" i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02950" y="1550217"/>
            <a:ext cx="111844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Сам с перст, а борода с локоть!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42" y="2614064"/>
            <a:ext cx="320040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112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53600" y="3733801"/>
            <a:ext cx="1790700" cy="1803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17118" y="1676400"/>
            <a:ext cx="10503282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Для кого: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 Учащиеся 3 класса   9-10 лет, общеобразовательный.</a:t>
            </a:r>
          </a:p>
          <a:p>
            <a:pPr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Цель (педагогическая):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 Создать условия для формирования у учащихся представлений об истории возникновения единиц измерения, понимании их связи с пропорциями тела человека, а также обучении практическому сравнению старинной (пядь, локоть, сажень и др.) и современной метрической систем для развития познавательного интереса и математических навыков на уроке математики по теме «Старинные русские единицы измерения длины».</a:t>
            </a:r>
          </a:p>
          <a:p>
            <a:pPr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 </a:t>
            </a:r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Тема учебного исследования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 </a:t>
            </a:r>
            <a:r>
              <a:rPr lang="ru-RU" dirty="0" smtClean="0"/>
              <a:t>«От пяди до сажени: как на Руси измеряли длину»</a:t>
            </a:r>
            <a:endParaRPr lang="ru-RU" b="0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marL="742950" lvl="1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b="0" i="1" dirty="0" smtClean="0">
                <a:solidFill>
                  <a:srgbClr val="0F1115"/>
                </a:solidFill>
                <a:effectLst/>
                <a:latin typeface="quote-cjk-patch"/>
              </a:rPr>
              <a:t>Длительность: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 1 урок </a:t>
            </a:r>
          </a:p>
          <a:p>
            <a:pPr marL="742950" lvl="1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b="0" i="1" dirty="0" smtClean="0">
                <a:solidFill>
                  <a:srgbClr val="0F1115"/>
                </a:solidFill>
                <a:effectLst/>
                <a:latin typeface="quote-cjk-patch"/>
              </a:rPr>
              <a:t>Форма: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  Лабораторная работа с элементами исследования.</a:t>
            </a:r>
          </a:p>
          <a:p>
            <a:pPr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Актуальность :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 Изучение мер 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(вершок, сажень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, аршин, локоть, пядь) помогает понять, как мыслили и измеряли пространство наши предки, связывая их с пропорциями тела человека.</a:t>
            </a:r>
            <a:endParaRPr lang="ru-RU" b="0" i="0" dirty="0">
              <a:solidFill>
                <a:srgbClr val="0F1115"/>
              </a:solidFill>
              <a:effectLst/>
              <a:latin typeface="quote-cjk-patch"/>
            </a:endParaRPr>
          </a:p>
        </p:txBody>
      </p:sp>
      <p:sp>
        <p:nvSpPr>
          <p:cNvPr id="5" name="Блок-схема: перфолента 4"/>
          <p:cNvSpPr/>
          <p:nvPr/>
        </p:nvSpPr>
        <p:spPr>
          <a:xfrm>
            <a:off x="3657600" y="342900"/>
            <a:ext cx="7772400" cy="1066800"/>
          </a:xfrm>
          <a:prstGeom prst="flowChartPunchedTap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/>
                <a:solidFill>
                  <a:schemeClr val="accent3"/>
                </a:solidFill>
              </a:rPr>
              <a:t>Краткое описание работы</a:t>
            </a:r>
            <a:endParaRPr lang="ru-RU" sz="3200" b="1" dirty="0">
              <a:ln/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574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ыноска-облако 1"/>
          <p:cNvSpPr/>
          <p:nvPr/>
        </p:nvSpPr>
        <p:spPr>
          <a:xfrm>
            <a:off x="3962400" y="4076286"/>
            <a:ext cx="3162300" cy="2127683"/>
          </a:xfrm>
          <a:prstGeom prst="cloud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19400" y="762000"/>
            <a:ext cx="65598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Приёмы и техники</a:t>
            </a:r>
            <a:endParaRPr lang="ru-RU" sz="54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8819849"/>
              </p:ext>
            </p:extLst>
          </p:nvPr>
        </p:nvGraphicFramePr>
        <p:xfrm>
          <a:off x="381000" y="1905000"/>
          <a:ext cx="10972800" cy="192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57600">
                  <a:extLst>
                    <a:ext uri="{9D8B030D-6E8A-4147-A177-3AD203B41FA5}">
                      <a16:colId xmlns:a16="http://schemas.microsoft.com/office/drawing/2014/main" val="621941341"/>
                    </a:ext>
                  </a:extLst>
                </a:gridCol>
                <a:gridCol w="3810000">
                  <a:extLst>
                    <a:ext uri="{9D8B030D-6E8A-4147-A177-3AD203B41FA5}">
                      <a16:colId xmlns:a16="http://schemas.microsoft.com/office/drawing/2014/main" val="2197730429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28232635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ru-RU" sz="18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F1115"/>
                          </a:solidFill>
                          <a:effectLst/>
                          <a:uLnTx/>
                          <a:uFillTx/>
                          <a:latin typeface="quote-cjk-patch"/>
                        </a:rPr>
                        <a:t>Приёмы создания учебной проблемы:</a:t>
                      </a:r>
                      <a:endParaRPr kumimoji="0" lang="ru-RU" sz="18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0F1115"/>
                        </a:solidFill>
                        <a:effectLst/>
                        <a:uLnTx/>
                        <a:uFillTx/>
                        <a:latin typeface="quote-cjk-patch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i="0" dirty="0" smtClean="0">
                          <a:solidFill>
                            <a:srgbClr val="0F1115"/>
                          </a:solidFill>
                          <a:effectLst/>
                          <a:latin typeface="quote-cjk-patch"/>
                        </a:rPr>
                        <a:t>Приёмы работы с гипотезой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F1115"/>
                          </a:solidFill>
                          <a:effectLst/>
                          <a:uLnTx/>
                          <a:uFillTx/>
                          <a:latin typeface="quote-cjk-patch"/>
                        </a:rPr>
                        <a:t>Техники сбора данных 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33942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/>
                        <a:t>«Разные руки — разные результаты» (Практический эксперимент</a:t>
                      </a:r>
                      <a:r>
                        <a:rPr lang="ru-RU" sz="2000" dirty="0" smtClean="0"/>
                        <a:t>). </a:t>
                      </a:r>
                      <a:endParaRPr lang="ru-RU" sz="20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000" b="1" i="1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«Почему результат получился разный, если </a:t>
                      </a:r>
                      <a:r>
                        <a:rPr kumimoji="0" lang="ru-RU" sz="2000" b="1" i="1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предмет один </a:t>
                      </a:r>
                      <a:r>
                        <a:rPr kumimoji="0" lang="ru-RU" sz="2000" b="1" i="1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и тот же?»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Экспресс-опыт, измерение контент-анализ </a:t>
                      </a:r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1666545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191000" y="4724400"/>
            <a:ext cx="25908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Я думаю, что…</a:t>
            </a:r>
            <a:endParaRPr lang="ru-RU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4044910"/>
            <a:ext cx="1600200" cy="1952625"/>
          </a:xfrm>
          <a:prstGeom prst="rect">
            <a:avLst/>
          </a:prstGeom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823331"/>
              </p:ext>
            </p:extLst>
          </p:nvPr>
        </p:nvGraphicFramePr>
        <p:xfrm>
          <a:off x="7620000" y="4891246"/>
          <a:ext cx="4197547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5400">
                  <a:extLst>
                    <a:ext uri="{9D8B030D-6E8A-4147-A177-3AD203B41FA5}">
                      <a16:colId xmlns:a16="http://schemas.microsoft.com/office/drawing/2014/main" val="1854050925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106980662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671914690"/>
                    </a:ext>
                  </a:extLst>
                </a:gridCol>
                <a:gridCol w="1073347">
                  <a:extLst>
                    <a:ext uri="{9D8B030D-6E8A-4147-A177-3AD203B41FA5}">
                      <a16:colId xmlns:a16="http://schemas.microsoft.com/office/drawing/2014/main" val="9165142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ru-RU" b="0" dirty="0" err="1" smtClean="0">
                          <a:solidFill>
                            <a:schemeClr val="tx1"/>
                          </a:solidFill>
                        </a:rPr>
                        <a:t>Дарина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5 локтей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&gt; 1 пяди</a:t>
                      </a:r>
                      <a:endParaRPr kumimoji="0" lang="ru-RU" sz="1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&gt;3 саженей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3475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Мирослава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 локтя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 пядь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 сажени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5389318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565329"/>
              </p:ext>
            </p:extLst>
          </p:nvPr>
        </p:nvGraphicFramePr>
        <p:xfrm>
          <a:off x="8896549" y="4246684"/>
          <a:ext cx="2920998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3251">
                  <a:extLst>
                    <a:ext uri="{9D8B030D-6E8A-4147-A177-3AD203B41FA5}">
                      <a16:colId xmlns:a16="http://schemas.microsoft.com/office/drawing/2014/main" val="1738412942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3081738986"/>
                    </a:ext>
                  </a:extLst>
                </a:gridCol>
                <a:gridCol w="1073347">
                  <a:extLst>
                    <a:ext uri="{9D8B030D-6E8A-4147-A177-3AD203B41FA5}">
                      <a16:colId xmlns:a16="http://schemas.microsoft.com/office/drawing/2014/main" val="7914303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парта</a:t>
                      </a:r>
                    </a:p>
                    <a:p>
                      <a:endParaRPr lang="ru-RU" b="0" dirty="0">
                        <a:ln>
                          <a:solidFill>
                            <a:schemeClr val="tx1"/>
                          </a:solidFill>
                        </a:ln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книга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доска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01776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3062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5800" y="154875"/>
            <a:ext cx="3352800" cy="369332"/>
          </a:xfrm>
        </p:spPr>
        <p:txBody>
          <a:bodyPr/>
          <a:lstStyle/>
          <a:p>
            <a:r>
              <a:rPr lang="ru-RU" dirty="0">
                <a:solidFill>
                  <a:srgbClr val="0F1115"/>
                </a:solidFill>
                <a:latin typeface="quote-cjk-patch"/>
              </a:rPr>
              <a:t>Формы организации</a:t>
            </a:r>
            <a:br>
              <a:rPr lang="ru-RU" dirty="0">
                <a:solidFill>
                  <a:srgbClr val="0F1115"/>
                </a:solidFill>
                <a:latin typeface="quote-cjk-patch"/>
              </a:rPr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3400" y="754814"/>
            <a:ext cx="109728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ru-RU" b="1" i="1" dirty="0" smtClean="0">
                <a:solidFill>
                  <a:srgbClr val="0F1115"/>
                </a:solidFill>
                <a:effectLst/>
                <a:latin typeface="quote-cjk-patch"/>
              </a:rPr>
              <a:t>Формы работы на этапах исследования:</a:t>
            </a:r>
            <a:endParaRPr lang="ru-RU" b="0" i="1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b="0" i="1" dirty="0" smtClean="0">
                <a:solidFill>
                  <a:srgbClr val="0F1115"/>
                </a:solidFill>
                <a:effectLst/>
                <a:latin typeface="quote-cjk-patch"/>
              </a:rPr>
              <a:t>Постановка проблемы: </a:t>
            </a:r>
            <a:r>
              <a:rPr lang="ru-RU" dirty="0" smtClean="0"/>
              <a:t>ученики парами с разным ростом измеряют  ширину школьной доски «саженью».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  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b="0" i="1" dirty="0" smtClean="0">
                <a:solidFill>
                  <a:srgbClr val="0F1115"/>
                </a:solidFill>
                <a:effectLst/>
                <a:latin typeface="quote-cjk-patch"/>
              </a:rPr>
              <a:t>Выдвижение гипотез: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 </a:t>
            </a:r>
            <a:r>
              <a:rPr lang="ru-RU" dirty="0" smtClean="0"/>
              <a:t>«Если использовать индивидуальные мерки (свой шаг или локоть) для измерения, то результаты будут существенно отличаться у людей разных пропорций». 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Работа в малых группах «Аквариум».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b="0" i="1" dirty="0" smtClean="0">
                <a:solidFill>
                  <a:srgbClr val="0F1115"/>
                </a:solidFill>
                <a:effectLst/>
                <a:latin typeface="quote-cjk-patch"/>
              </a:rPr>
              <a:t>Сбор и анализ данных: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 Индивидуальный лист исследователя + парная сверка.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b="0" i="1" dirty="0" smtClean="0">
                <a:solidFill>
                  <a:srgbClr val="0F1115"/>
                </a:solidFill>
                <a:effectLst/>
                <a:latin typeface="quote-cjk-patch"/>
              </a:rPr>
              <a:t>Представление результата: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  приём  «Лабораторный журнал».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Инструменты (шаблоны), которые выдавали на курсе: </a:t>
            </a:r>
            <a:r>
              <a:rPr lang="ru-RU" i="0" dirty="0" smtClean="0">
                <a:solidFill>
                  <a:srgbClr val="0F1115"/>
                </a:solidFill>
                <a:effectLst/>
                <a:latin typeface="quote-cjk-patch"/>
              </a:rPr>
              <a:t>карточки, «Бортовой журнал наблюдателя», линейка, рулетка.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endParaRPr lang="ru-RU" b="0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endParaRPr lang="ru-RU" dirty="0" smtClean="0">
              <a:solidFill>
                <a:srgbClr val="0F1115"/>
              </a:solidFill>
              <a:latin typeface="quote-cjk-patch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endParaRPr lang="ru-RU" b="0" i="0" dirty="0">
              <a:solidFill>
                <a:srgbClr val="0F1115"/>
              </a:solidFill>
              <a:effectLst/>
              <a:latin typeface="quote-cjk-patch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endParaRPr lang="ru-RU" dirty="0" smtClean="0">
              <a:solidFill>
                <a:srgbClr val="0F1115"/>
              </a:solidFill>
              <a:latin typeface="quote-cjk-patch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endParaRPr lang="ru-RU" b="0" i="0" dirty="0">
              <a:solidFill>
                <a:srgbClr val="0F1115"/>
              </a:solidFill>
              <a:effectLst/>
              <a:latin typeface="quote-cjk-patch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endParaRPr lang="ru-RU" dirty="0" smtClean="0">
              <a:solidFill>
                <a:srgbClr val="0F1115"/>
              </a:solidFill>
              <a:latin typeface="quote-cjk-patch"/>
            </a:endParaRPr>
          </a:p>
          <a:p>
            <a:pPr marL="457200" lvl="1" algn="l"/>
            <a:endParaRPr lang="ru-RU" dirty="0" smtClean="0">
              <a:solidFill>
                <a:srgbClr val="0F1115"/>
              </a:solidFill>
              <a:latin typeface="quote-cjk-patch"/>
            </a:endParaRPr>
          </a:p>
          <a:p>
            <a:pPr marL="457200" lvl="1" algn="l"/>
            <a:endParaRPr lang="ru-RU" b="0" i="0" dirty="0">
              <a:solidFill>
                <a:srgbClr val="0F1115"/>
              </a:solidFill>
              <a:effectLst/>
              <a:latin typeface="quote-cjk-patch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8247518"/>
              </p:ext>
            </p:extLst>
          </p:nvPr>
        </p:nvGraphicFramePr>
        <p:xfrm>
          <a:off x="3886201" y="3899544"/>
          <a:ext cx="7513669" cy="2301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6777">
                  <a:extLst>
                    <a:ext uri="{9D8B030D-6E8A-4147-A177-3AD203B41FA5}">
                      <a16:colId xmlns:a16="http://schemas.microsoft.com/office/drawing/2014/main" val="1103958214"/>
                    </a:ext>
                  </a:extLst>
                </a:gridCol>
                <a:gridCol w="901640">
                  <a:extLst>
                    <a:ext uri="{9D8B030D-6E8A-4147-A177-3AD203B41FA5}">
                      <a16:colId xmlns:a16="http://schemas.microsoft.com/office/drawing/2014/main" val="3728346196"/>
                    </a:ext>
                  </a:extLst>
                </a:gridCol>
                <a:gridCol w="1202187">
                  <a:extLst>
                    <a:ext uri="{9D8B030D-6E8A-4147-A177-3AD203B41FA5}">
                      <a16:colId xmlns:a16="http://schemas.microsoft.com/office/drawing/2014/main" val="357908214"/>
                    </a:ext>
                  </a:extLst>
                </a:gridCol>
                <a:gridCol w="751367">
                  <a:extLst>
                    <a:ext uri="{9D8B030D-6E8A-4147-A177-3AD203B41FA5}">
                      <a16:colId xmlns:a16="http://schemas.microsoft.com/office/drawing/2014/main" val="4097129768"/>
                    </a:ext>
                  </a:extLst>
                </a:gridCol>
                <a:gridCol w="3681698">
                  <a:extLst>
                    <a:ext uri="{9D8B030D-6E8A-4147-A177-3AD203B41FA5}">
                      <a16:colId xmlns:a16="http://schemas.microsoft.com/office/drawing/2014/main" val="25297658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Объект измерения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Мера (старинная)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Результат в мерах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 см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Наблюдение</a:t>
                      </a:r>
                      <a:r>
                        <a:rPr lang="en-US" dirty="0" smtClean="0"/>
                        <a:t>/</a:t>
                      </a:r>
                      <a:r>
                        <a:rPr lang="ru-RU" dirty="0" smtClean="0"/>
                        <a:t>комментарий</a:t>
                      </a:r>
                    </a:p>
                    <a:p>
                      <a:r>
                        <a:rPr lang="ru-RU" b="0" i="1" dirty="0" smtClean="0">
                          <a:solidFill>
                            <a:schemeClr val="tx1"/>
                          </a:solidFill>
                        </a:rPr>
                        <a:t>(Удобно измерять? Точные ли измерения?)</a:t>
                      </a:r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40645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лента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mtClean="0"/>
                        <a:t>локоть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40549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mtClean="0"/>
                        <a:t>книга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mtClean="0"/>
                        <a:t>пядь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52884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доска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mtClean="0"/>
                        <a:t>сажень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346695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9366701"/>
              </p:ext>
            </p:extLst>
          </p:nvPr>
        </p:nvGraphicFramePr>
        <p:xfrm>
          <a:off x="550085" y="3899544"/>
          <a:ext cx="3213100" cy="24240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7100">
                  <a:extLst>
                    <a:ext uri="{9D8B030D-6E8A-4147-A177-3AD203B41FA5}">
                      <a16:colId xmlns:a16="http://schemas.microsoft.com/office/drawing/2014/main" val="2799400562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568672580"/>
                    </a:ext>
                  </a:extLst>
                </a:gridCol>
              </a:tblGrid>
              <a:tr h="484814">
                <a:tc>
                  <a:txBody>
                    <a:bodyPr/>
                    <a:lstStyle/>
                    <a:p>
                      <a:r>
                        <a:rPr lang="ru-RU" dirty="0" smtClean="0"/>
                        <a:t>Мера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Способ измерения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6029629"/>
                  </a:ext>
                </a:extLst>
              </a:tr>
              <a:tr h="484814">
                <a:tc>
                  <a:txBody>
                    <a:bodyPr/>
                    <a:lstStyle/>
                    <a:p>
                      <a:r>
                        <a:rPr lang="ru-RU" dirty="0" smtClean="0"/>
                        <a:t>аршин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4447576"/>
                  </a:ext>
                </a:extLst>
              </a:tr>
              <a:tr h="484814">
                <a:tc>
                  <a:txBody>
                    <a:bodyPr/>
                    <a:lstStyle/>
                    <a:p>
                      <a:r>
                        <a:rPr lang="ru-RU" dirty="0" smtClean="0"/>
                        <a:t>сажень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7957007"/>
                  </a:ext>
                </a:extLst>
              </a:tr>
              <a:tr h="484814">
                <a:tc>
                  <a:txBody>
                    <a:bodyPr/>
                    <a:lstStyle/>
                    <a:p>
                      <a:r>
                        <a:rPr lang="ru-RU" dirty="0" smtClean="0"/>
                        <a:t>пядь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0268448"/>
                  </a:ext>
                </a:extLst>
              </a:tr>
              <a:tr h="484814">
                <a:tc>
                  <a:txBody>
                    <a:bodyPr/>
                    <a:lstStyle/>
                    <a:p>
                      <a:r>
                        <a:rPr lang="ru-RU" dirty="0" smtClean="0"/>
                        <a:t>локоть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9942792"/>
                  </a:ext>
                </a:extLst>
              </a:tr>
            </a:tbl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1979" y="4404315"/>
            <a:ext cx="2261206" cy="1844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879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33800" y="425600"/>
            <a:ext cx="5410200" cy="467587"/>
          </a:xfrm>
        </p:spPr>
        <p:txBody>
          <a:bodyPr/>
          <a:lstStyle/>
          <a:p>
            <a:r>
              <a:rPr lang="ru-RU" dirty="0"/>
              <a:t>Результаты использования приёма 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533400" y="7603897"/>
            <a:ext cx="11658600" cy="36933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78281" y="1143000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7551381"/>
              </p:ext>
            </p:extLst>
          </p:nvPr>
        </p:nvGraphicFramePr>
        <p:xfrm>
          <a:off x="516988" y="893187"/>
          <a:ext cx="10896600" cy="42600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48300">
                  <a:extLst>
                    <a:ext uri="{9D8B030D-6E8A-4147-A177-3AD203B41FA5}">
                      <a16:colId xmlns:a16="http://schemas.microsoft.com/office/drawing/2014/main" val="1879631744"/>
                    </a:ext>
                  </a:extLst>
                </a:gridCol>
                <a:gridCol w="5448300">
                  <a:extLst>
                    <a:ext uri="{9D8B030D-6E8A-4147-A177-3AD203B41FA5}">
                      <a16:colId xmlns:a16="http://schemas.microsoft.com/office/drawing/2014/main" val="2357601051"/>
                    </a:ext>
                  </a:extLst>
                </a:gridCol>
              </a:tblGrid>
              <a:tr h="660679"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quote-cjk-patch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quote-cjk-patch"/>
                          <a:ea typeface="+mn-ea"/>
                          <a:cs typeface="+mn-cs"/>
                        </a:rPr>
                        <a:t>Для ученика (</a:t>
                      </a:r>
                      <a:r>
                        <a:rPr kumimoji="0" lang="ru-RU" sz="1800" b="0" i="0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quote-cjk-patch"/>
                          <a:ea typeface="+mn-ea"/>
                          <a:cs typeface="+mn-cs"/>
                        </a:rPr>
                        <a:t>Метапредметные</a:t>
                      </a:r>
                      <a:r>
                        <a:rPr kumimoji="0" lang="ru-RU" sz="1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quote-cjk-patch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algn="ctr"/>
                      <a:endParaRPr lang="ru-RU" dirty="0"/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quote-cjk-patch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quote-cjk-patch"/>
                          <a:ea typeface="+mn-ea"/>
                          <a:cs typeface="+mn-cs"/>
                        </a:rPr>
                        <a:t>Для педагога (Профессиональные)</a:t>
                      </a:r>
                    </a:p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1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08368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quote-cjk-patch"/>
                          <a:ea typeface="+mn-ea"/>
                          <a:cs typeface="+mn-cs"/>
                        </a:rPr>
                        <a:t>✅</a:t>
                      </a:r>
                      <a:r>
                        <a:rPr kumimoji="0" lang="ru-RU" sz="16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quote-cjk-patch"/>
                          <a:ea typeface="+mn-ea"/>
                          <a:cs typeface="+mn-cs"/>
                        </a:rPr>
                        <a:t> Научить выдвигать минимум 2 гипотезы.</a:t>
                      </a:r>
                    </a:p>
                    <a:p>
                      <a:pPr marL="0" marR="0" lvl="0" indent="0" defTabSz="91440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quote-cjk-patch"/>
                          <a:ea typeface="+mn-ea"/>
                          <a:cs typeface="+mn-cs"/>
                        </a:rPr>
                        <a:t>✅</a:t>
                      </a:r>
                      <a:r>
                        <a:rPr kumimoji="0" lang="ru-RU" sz="16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quote-cjk-patch"/>
                          <a:ea typeface="+mn-ea"/>
                          <a:cs typeface="+mn-cs"/>
                        </a:rPr>
                        <a:t> Использовать части тела как инструменты измерения.</a:t>
                      </a:r>
                    </a:p>
                    <a:p>
                      <a:pPr marL="0" marR="0" lvl="0" indent="0" defTabSz="91440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quote-cjk-patch"/>
                          <a:ea typeface="+mn-ea"/>
                          <a:cs typeface="+mn-cs"/>
                        </a:rPr>
                        <a:t>✅</a:t>
                      </a:r>
                      <a:r>
                        <a:rPr kumimoji="0" lang="ru-RU" sz="16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quote-cjk-patch"/>
                          <a:ea typeface="+mn-ea"/>
                          <a:cs typeface="+mn-cs"/>
                        </a:rPr>
                        <a:t> Научить сравнивать старинные меры (вершок, пядь, аршин) между собой и с современными (сантиметр, метр).</a:t>
                      </a:r>
                    </a:p>
                    <a:p>
                      <a:pPr marL="0" marR="0" lvl="0" indent="0" defTabSz="91440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quote-cjk-patch"/>
                          <a:ea typeface="+mn-ea"/>
                          <a:cs typeface="+mn-cs"/>
                        </a:rPr>
                        <a:t>✅</a:t>
                      </a:r>
                      <a:r>
                        <a:rPr kumimoji="0" lang="ru-RU" sz="16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quote-cjk-patch"/>
                          <a:ea typeface="+mn-ea"/>
                          <a:cs typeface="+mn-cs"/>
                        </a:rPr>
                        <a:t> Освоить способ фиксации данных (таблица).</a:t>
                      </a:r>
                    </a:p>
                    <a:p>
                      <a:pPr marL="0" marR="0" lvl="0" indent="0" defTabSz="91440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quote-cjk-patch"/>
                          <a:ea typeface="+mn-ea"/>
                          <a:cs typeface="+mn-cs"/>
                        </a:rPr>
                        <a:t>✅</a:t>
                      </a:r>
                      <a:r>
                        <a:rPr kumimoji="0" lang="ru-RU" sz="16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quote-cjk-patch"/>
                          <a:ea typeface="+mn-ea"/>
                          <a:cs typeface="+mn-cs"/>
                        </a:rPr>
                        <a:t> Устанавливать причинно-следственные связи.</a:t>
                      </a:r>
                    </a:p>
                  </a:txBody>
                  <a:tcPr marR="152400" marT="95250" marB="952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600" dirty="0" smtClean="0">
                          <a:solidFill>
                            <a:srgbClr val="00B050"/>
                          </a:solidFill>
                        </a:rPr>
                        <a:t>✅</a:t>
                      </a:r>
                      <a:r>
                        <a:rPr lang="ru-RU" sz="1600" dirty="0" smtClean="0"/>
                        <a:t> </a:t>
                      </a:r>
                      <a:r>
                        <a:rPr lang="ru-RU" sz="1600" dirty="0" smtClean="0"/>
                        <a:t>А</a:t>
                      </a:r>
                      <a:r>
                        <a:rPr kumimoji="0" lang="ru-RU" sz="16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quote-cjk-patch"/>
                          <a:ea typeface="+mn-ea"/>
                          <a:cs typeface="+mn-cs"/>
                        </a:rPr>
                        <a:t>пробировать  </a:t>
                      </a:r>
                      <a:r>
                        <a:rPr kumimoji="0" lang="ru-RU" sz="16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quote-cjk-patch"/>
                          <a:ea typeface="+mn-ea"/>
                          <a:cs typeface="+mn-cs"/>
                        </a:rPr>
                        <a:t>алгоритм  организации исследовательской деятельности (поиск информации, формулировка гипотезы, проведение эксперимента, оформление результатов).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600" dirty="0" smtClean="0">
                          <a:solidFill>
                            <a:srgbClr val="00B050"/>
                          </a:solidFill>
                        </a:rPr>
                        <a:t>✅</a:t>
                      </a:r>
                      <a:r>
                        <a:rPr lang="ru-RU" sz="1600" dirty="0" smtClean="0"/>
                        <a:t> </a:t>
                      </a:r>
                      <a:r>
                        <a:rPr kumimoji="0" lang="ru-RU" sz="16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quote-cjk-patch"/>
                          <a:ea typeface="+mn-ea"/>
                          <a:cs typeface="+mn-cs"/>
                        </a:rPr>
                        <a:t>Создать </a:t>
                      </a:r>
                      <a:r>
                        <a:rPr kumimoji="0" lang="ru-RU" sz="16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quote-cjk-patch"/>
                          <a:ea typeface="+mn-ea"/>
                          <a:cs typeface="+mn-cs"/>
                        </a:rPr>
                        <a:t>методический материал , который можно использовать на уроках литературного чтения и окружающего мира.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600" dirty="0" smtClean="0">
                          <a:solidFill>
                            <a:srgbClr val="00B050"/>
                          </a:solidFill>
                        </a:rPr>
                        <a:t>✅ </a:t>
                      </a:r>
                      <a:r>
                        <a:rPr kumimoji="0" lang="ru-RU" sz="16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quote-cjk-patch"/>
                          <a:ea typeface="+mn-ea"/>
                          <a:cs typeface="+mn-cs"/>
                        </a:rPr>
                        <a:t>Заинтересовать детей темой старинных мер длины.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7199393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12188" y="5356973"/>
            <a:ext cx="115062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</a:rPr>
              <a:t>«Исследовательская работа на уроке позволяет перейти от трансляции готовых знаний к роли наставника, стимулируя самостоятельность учащихся и повышая качество образования. Она способствует созданию творческой атмосферы, где ученики учатся формулировать гипотезы, анализировать данные и работать с источниками,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</a:rPr>
              <a:t> что соответствует требованиям обновлённых ФГОС».</a:t>
            </a:r>
            <a:endParaRPr kumimoji="0" lang="ru-RU" altLang="ru-RU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2190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1529</TotalTime>
  <Words>367</Words>
  <Application>Microsoft Office PowerPoint</Application>
  <PresentationFormat>Широкоэкранный</PresentationFormat>
  <Paragraphs>88</Paragraphs>
  <Slides>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quote-cjk-patch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Формы организации </vt:lpstr>
      <vt:lpstr>Результаты использования приёма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Bogdan Nurgatin</dc:creator>
  <cp:lastModifiedBy>user</cp:lastModifiedBy>
  <cp:revision>46</cp:revision>
  <dcterms:created xsi:type="dcterms:W3CDTF">2026-05-04T05:37:15Z</dcterms:created>
  <dcterms:modified xsi:type="dcterms:W3CDTF">2026-05-16T00:33:24Z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2025-12-02T00:00:00Z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2026-05-04T00:00:00Z</vt:filetime>
  </property>
  <property fmtid="{D5CDD505-2E9C-101B-9397-08002B2CF9AE}" pid="5" name="Producer">
    <vt:lpwstr>3-Heights(TM) PDF Security Shell 4.8.25.2 (http://www.pdf-tools.com)</vt:lpwstr>
  </property>
</Properties>
</file>