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94" r:id="rId1"/>
  </p:sldMasterIdLst>
  <p:notesMasterIdLst>
    <p:notesMasterId r:id="rId37"/>
  </p:notesMasterIdLst>
  <p:sldIdLst>
    <p:sldId id="383" r:id="rId2"/>
    <p:sldId id="716" r:id="rId3"/>
    <p:sldId id="266" r:id="rId4"/>
    <p:sldId id="258" r:id="rId5"/>
    <p:sldId id="262" r:id="rId6"/>
    <p:sldId id="718" r:id="rId7"/>
    <p:sldId id="282" r:id="rId8"/>
    <p:sldId id="283" r:id="rId9"/>
    <p:sldId id="288" r:id="rId10"/>
    <p:sldId id="284" r:id="rId11"/>
    <p:sldId id="285" r:id="rId12"/>
    <p:sldId id="286" r:id="rId13"/>
    <p:sldId id="287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385" r:id="rId22"/>
    <p:sldId id="296" r:id="rId23"/>
    <p:sldId id="373" r:id="rId24"/>
    <p:sldId id="298" r:id="rId25"/>
    <p:sldId id="300" r:id="rId26"/>
    <p:sldId id="374" r:id="rId27"/>
    <p:sldId id="257" r:id="rId28"/>
    <p:sldId id="380" r:id="rId29"/>
    <p:sldId id="299" r:id="rId30"/>
    <p:sldId id="719" r:id="rId31"/>
    <p:sldId id="720" r:id="rId32"/>
    <p:sldId id="721" r:id="rId33"/>
    <p:sldId id="722" r:id="rId34"/>
    <p:sldId id="724" r:id="rId35"/>
    <p:sldId id="723" r:id="rId3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3C67"/>
    <a:srgbClr val="6A3488"/>
    <a:srgbClr val="8B3C66"/>
    <a:srgbClr val="2EA092"/>
    <a:srgbClr val="6166CD"/>
    <a:srgbClr val="5E4BE7"/>
    <a:srgbClr val="7665F5"/>
    <a:srgbClr val="6666FF"/>
    <a:srgbClr val="D9D9FF"/>
    <a:srgbClr val="EDEC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7"/>
    <p:restoredTop sz="93011" autoAdjust="0"/>
  </p:normalViewPr>
  <p:slideViewPr>
    <p:cSldViewPr snapToGrid="0">
      <p:cViewPr varScale="1">
        <p:scale>
          <a:sx n="105" d="100"/>
          <a:sy n="105" d="100"/>
        </p:scale>
        <p:origin x="-90" y="-6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3B355B-9E9E-473F-99DE-7482B31CB0A9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43BFC2-6B5A-4317-B5B1-444E66AB93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375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3BFC2-6B5A-4317-B5B1-444E66AB9396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420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B5D1-E796-4112-94EB-8CF706389C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BBC27-BD57-4BCE-9A9E-1E047255BF7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084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38CC36E-EE55-B242-FE0C-49DD516C5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80FDEA2-E9A2-02F9-A5FD-460BA8C95D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E5B5649-A2F4-C68B-B988-5A4EAB879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96C9-7508-C346-9A51-A6A7CCD7AEE6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5C8FDA5-6D30-BDEF-02A8-A50C5DE15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8617963-77E7-2905-D7D8-CBD2313A5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5BEF0-5AFC-D94B-B79A-D9BA55981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647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Заголовок слайда"/>
          <p:cNvSpPr txBox="1">
            <a:spLocks noGrp="1"/>
          </p:cNvSpPr>
          <p:nvPr>
            <p:ph type="title" hasCustomPrompt="1"/>
          </p:nvPr>
        </p:nvSpPr>
        <p:spPr>
          <a:xfrm>
            <a:off x="452439" y="404813"/>
            <a:ext cx="8239125" cy="538106"/>
          </a:xfrm>
          <a:prstGeom prst="rect">
            <a:avLst/>
          </a:prstGeom>
        </p:spPr>
        <p:txBody>
          <a:bodyPr/>
          <a:lstStyle/>
          <a:p>
            <a:r>
              <a:t>Заголовок слайда</a:t>
            </a:r>
          </a:p>
        </p:txBody>
      </p:sp>
      <p:sp>
        <p:nvSpPr>
          <p:cNvPr id="80" name="Подзаголовок слайда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52439" y="889862"/>
            <a:ext cx="8239125" cy="350543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309505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1pPr>
          </a:lstStyle>
          <a:p>
            <a:r>
              <a:t>Подзаголовок слайда</a:t>
            </a:r>
          </a:p>
        </p:txBody>
      </p:sp>
      <p:sp>
        <p:nvSpPr>
          <p:cNvPr id="8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838575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DDB5D1-E796-4112-94EB-8CF706389C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BBC27-BD57-4BCE-9A9E-1E047255BF7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599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gif"/><Relationship Id="rId4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4.png"/><Relationship Id="rId7" Type="http://schemas.openxmlformats.org/officeDocument/2006/relationships/image" Target="../media/image57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microsoft.com/office/2007/relationships/hdphoto" Target="../media/hdphoto5.wdp"/><Relationship Id="rId9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7" Type="http://schemas.openxmlformats.org/officeDocument/2006/relationships/image" Target="../media/image63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microsoft.com/office/2007/relationships/hdphoto" Target="../media/hdphoto8.wdp"/><Relationship Id="rId7" Type="http://schemas.microsoft.com/office/2007/relationships/hdphoto" Target="../media/hdphoto9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microsoft.com/office/2007/relationships/hdphoto" Target="../media/hdphoto10.wdp"/><Relationship Id="rId7" Type="http://schemas.openxmlformats.org/officeDocument/2006/relationships/image" Target="../media/image78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1.wdp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9" Type="http://schemas.microsoft.com/office/2007/relationships/hdphoto" Target="../media/hdphoto12.wdp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84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5.gif"/><Relationship Id="rId4" Type="http://schemas.openxmlformats.org/officeDocument/2006/relationships/image" Target="../media/image1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4.jpg"/><Relationship Id="rId7" Type="http://schemas.openxmlformats.org/officeDocument/2006/relationships/image" Target="../media/image1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1.jpg"/><Relationship Id="rId5" Type="http://schemas.openxmlformats.org/officeDocument/2006/relationships/image" Target="../media/image120.jpg"/><Relationship Id="rId4" Type="http://schemas.openxmlformats.org/officeDocument/2006/relationships/image" Target="../media/image119.png"/><Relationship Id="rId9" Type="http://schemas.microsoft.com/office/2007/relationships/hdphoto" Target="../media/hdphoto14.wdp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2.png"/><Relationship Id="rId4" Type="http://schemas.openxmlformats.org/officeDocument/2006/relationships/image" Target="../media/image11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microsoft.com/office/2007/relationships/hdphoto" Target="../media/hdphoto8.wdp"/><Relationship Id="rId7" Type="http://schemas.openxmlformats.org/officeDocument/2006/relationships/image" Target="../media/image129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Relationship Id="rId9" Type="http://schemas.openxmlformats.org/officeDocument/2006/relationships/image" Target="../media/image1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3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2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4.gif"/><Relationship Id="rId4" Type="http://schemas.openxmlformats.org/officeDocument/2006/relationships/image" Target="../media/image11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microsoft.com/office/2007/relationships/hdphoto" Target="../media/hdphoto8.wdp"/><Relationship Id="rId7" Type="http://schemas.microsoft.com/office/2007/relationships/hdphoto" Target="../media/hdphoto16.wdp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7.png"/><Relationship Id="rId5" Type="http://schemas.openxmlformats.org/officeDocument/2006/relationships/image" Target="../media/image136.png"/><Relationship Id="rId4" Type="http://schemas.openxmlformats.org/officeDocument/2006/relationships/image" Target="../media/image13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7" Type="http://schemas.openxmlformats.org/officeDocument/2006/relationships/image" Target="../media/image145.jpeg"/><Relationship Id="rId2" Type="http://schemas.openxmlformats.org/officeDocument/2006/relationships/image" Target="../media/image14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4.jpeg"/><Relationship Id="rId5" Type="http://schemas.openxmlformats.org/officeDocument/2006/relationships/image" Target="../media/image143.jpeg"/><Relationship Id="rId4" Type="http://schemas.openxmlformats.org/officeDocument/2006/relationships/image" Target="../media/image14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7" Type="http://schemas.openxmlformats.org/officeDocument/2006/relationships/image" Target="../media/image150.jpeg"/><Relationship Id="rId2" Type="http://schemas.openxmlformats.org/officeDocument/2006/relationships/image" Target="../media/image14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9.jpeg"/><Relationship Id="rId5" Type="http://schemas.openxmlformats.org/officeDocument/2006/relationships/image" Target="../media/image148.jpeg"/><Relationship Id="rId4" Type="http://schemas.openxmlformats.org/officeDocument/2006/relationships/image" Target="../media/image147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gif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microsoft.com/office/2007/relationships/hdphoto" Target="../media/hdphoto1.wdp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48.png"/><Relationship Id="rId5" Type="http://schemas.openxmlformats.org/officeDocument/2006/relationships/image" Target="../media/image44.png"/><Relationship Id="rId10" Type="http://schemas.microsoft.com/office/2007/relationships/hdphoto" Target="../media/hdphoto3.wdp"/><Relationship Id="rId4" Type="http://schemas.openxmlformats.org/officeDocument/2006/relationships/image" Target="../media/image43.png"/><Relationship Id="rId9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70762" y="1731949"/>
            <a:ext cx="776386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2800" b="1" dirty="0" smtClean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ru-RU" sz="2800" b="1" dirty="0" smtClean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АУЧНО-МЕТОДИЧЕСКИЕ РАЗРАБОТКИ </a:t>
            </a:r>
            <a:r>
              <a:rPr lang="en-US" sz="2800" b="1" dirty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800" b="1" dirty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 НАПРАВЛЕНИЯ ДЕЯТЕЛЬНОСТИ 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400" b="1" dirty="0" smtClean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сфере образования </a:t>
            </a:r>
            <a:r>
              <a:rPr lang="ru-RU" sz="2000" b="1" dirty="0" smtClean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лиц </a:t>
            </a:r>
            <a:r>
              <a:rPr lang="ru-RU" sz="2000" b="1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 ОВЗ</a:t>
            </a:r>
            <a:r>
              <a:rPr lang="ru-RU" sz="2000" b="1" dirty="0" smtClean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000" b="1" dirty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000" b="1" dirty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 инвалидностью, </a:t>
            </a:r>
            <a:r>
              <a:rPr lang="ru-RU" sz="2000" b="1" dirty="0" smtClean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реализуемые </a:t>
            </a:r>
            <a:r>
              <a:rPr lang="en-US" sz="2000" b="1" dirty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000" b="1" dirty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ИНСТИТУТОМ КОРРЕКЦИОННОЙ ПЕДАГОГИКИ</a:t>
            </a:r>
            <a:endParaRPr lang="ru-RU" sz="2400" b="1" dirty="0"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6225066" y="506410"/>
            <a:ext cx="2319354" cy="558153"/>
            <a:chOff x="-1" y="0"/>
            <a:chExt cx="2928367" cy="704786"/>
          </a:xfrm>
        </p:grpSpPr>
        <p:pic>
          <p:nvPicPr>
            <p:cNvPr id="16" name="Picture 3" descr="object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7957" y="0"/>
              <a:ext cx="2090409" cy="7014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17" name="Group 4"/>
            <p:cNvGrpSpPr>
              <a:grpSpLocks/>
            </p:cNvGrpSpPr>
            <p:nvPr/>
          </p:nvGrpSpPr>
          <p:grpSpPr bwMode="auto">
            <a:xfrm>
              <a:off x="-1" y="176"/>
              <a:ext cx="694210" cy="704610"/>
              <a:chOff x="0" y="0"/>
              <a:chExt cx="694208" cy="704609"/>
            </a:xfrm>
          </p:grpSpPr>
          <p:sp>
            <p:nvSpPr>
              <p:cNvPr id="18" name="AutoShape 5"/>
              <p:cNvSpPr>
                <a:spLocks/>
              </p:cNvSpPr>
              <p:nvPr/>
            </p:nvSpPr>
            <p:spPr bwMode="auto">
              <a:xfrm>
                <a:off x="68554" y="114960"/>
                <a:ext cx="176480" cy="316523"/>
              </a:xfrm>
              <a:custGeom>
                <a:avLst/>
                <a:gdLst>
                  <a:gd name="T0" fmla="*/ 88240 w 21600"/>
                  <a:gd name="T1" fmla="*/ 158262 h 21600"/>
                  <a:gd name="T2" fmla="*/ 88240 w 21600"/>
                  <a:gd name="T3" fmla="*/ 158262 h 21600"/>
                  <a:gd name="T4" fmla="*/ 88240 w 21600"/>
                  <a:gd name="T5" fmla="*/ 158262 h 21600"/>
                  <a:gd name="T6" fmla="*/ 88240 w 21600"/>
                  <a:gd name="T7" fmla="*/ 158262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21600"/>
                    </a:moveTo>
                    <a:lnTo>
                      <a:pt x="16884" y="19894"/>
                    </a:lnTo>
                    <a:lnTo>
                      <a:pt x="12917" y="17647"/>
                    </a:lnTo>
                    <a:lnTo>
                      <a:pt x="9762" y="14986"/>
                    </a:lnTo>
                    <a:lnTo>
                      <a:pt x="7481" y="12041"/>
                    </a:lnTo>
                    <a:lnTo>
                      <a:pt x="6135" y="8941"/>
                    </a:lnTo>
                    <a:lnTo>
                      <a:pt x="5790" y="5814"/>
                    </a:lnTo>
                    <a:lnTo>
                      <a:pt x="6505" y="2791"/>
                    </a:lnTo>
                    <a:lnTo>
                      <a:pt x="8346" y="0"/>
                    </a:lnTo>
                    <a:lnTo>
                      <a:pt x="6135" y="578"/>
                    </a:lnTo>
                    <a:lnTo>
                      <a:pt x="3738" y="1316"/>
                    </a:lnTo>
                    <a:lnTo>
                      <a:pt x="1714" y="2116"/>
                    </a:lnTo>
                    <a:lnTo>
                      <a:pt x="670" y="2871"/>
                    </a:lnTo>
                    <a:lnTo>
                      <a:pt x="0" y="5427"/>
                    </a:lnTo>
                    <a:lnTo>
                      <a:pt x="510" y="8184"/>
                    </a:lnTo>
                    <a:lnTo>
                      <a:pt x="2075" y="11010"/>
                    </a:lnTo>
                    <a:lnTo>
                      <a:pt x="4581" y="13776"/>
                    </a:lnTo>
                    <a:lnTo>
                      <a:pt x="5790" y="14711"/>
                    </a:lnTo>
                    <a:lnTo>
                      <a:pt x="7904" y="16348"/>
                    </a:lnTo>
                    <a:lnTo>
                      <a:pt x="11929" y="18597"/>
                    </a:lnTo>
                    <a:lnTo>
                      <a:pt x="16519" y="20385"/>
                    </a:lnTo>
                    <a:lnTo>
                      <a:pt x="16618" y="20411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/>
              <a:lstStyle/>
              <a:p>
                <a:endParaRPr lang="ru-RU"/>
              </a:p>
            </p:txBody>
          </p:sp>
          <p:sp>
            <p:nvSpPr>
              <p:cNvPr id="19" name="AutoShape 6"/>
              <p:cNvSpPr>
                <a:spLocks/>
              </p:cNvSpPr>
              <p:nvPr/>
            </p:nvSpPr>
            <p:spPr bwMode="auto">
              <a:xfrm>
                <a:off x="141770" y="42302"/>
                <a:ext cx="145924" cy="366194"/>
              </a:xfrm>
              <a:custGeom>
                <a:avLst/>
                <a:gdLst>
                  <a:gd name="T0" fmla="*/ 72962 w 21600"/>
                  <a:gd name="T1" fmla="*/ 183097 h 21600"/>
                  <a:gd name="T2" fmla="*/ 72962 w 21600"/>
                  <a:gd name="T3" fmla="*/ 183097 h 21600"/>
                  <a:gd name="T4" fmla="*/ 72962 w 21600"/>
                  <a:gd name="T5" fmla="*/ 183097 h 21600"/>
                  <a:gd name="T6" fmla="*/ 72962 w 21600"/>
                  <a:gd name="T7" fmla="*/ 183097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0"/>
                    </a:moveTo>
                    <a:lnTo>
                      <a:pt x="13706" y="960"/>
                    </a:lnTo>
                    <a:lnTo>
                      <a:pt x="7905" y="2080"/>
                    </a:lnTo>
                    <a:lnTo>
                      <a:pt x="2186" y="6118"/>
                    </a:lnTo>
                    <a:lnTo>
                      <a:pt x="562" y="8741"/>
                    </a:lnTo>
                    <a:lnTo>
                      <a:pt x="0" y="11555"/>
                    </a:lnTo>
                    <a:lnTo>
                      <a:pt x="680" y="14405"/>
                    </a:lnTo>
                    <a:lnTo>
                      <a:pt x="2784" y="17135"/>
                    </a:lnTo>
                    <a:lnTo>
                      <a:pt x="5380" y="18853"/>
                    </a:lnTo>
                    <a:lnTo>
                      <a:pt x="6487" y="19585"/>
                    </a:lnTo>
                    <a:lnTo>
                      <a:pt x="11971" y="21600"/>
                    </a:lnTo>
                    <a:lnTo>
                      <a:pt x="8345" y="19517"/>
                    </a:lnTo>
                    <a:lnTo>
                      <a:pt x="6192" y="17111"/>
                    </a:lnTo>
                    <a:lnTo>
                      <a:pt x="5380" y="14483"/>
                    </a:lnTo>
                    <a:lnTo>
                      <a:pt x="5786" y="11742"/>
                    </a:lnTo>
                    <a:lnTo>
                      <a:pt x="7281" y="8990"/>
                    </a:lnTo>
                    <a:lnTo>
                      <a:pt x="9736" y="6335"/>
                    </a:lnTo>
                    <a:lnTo>
                      <a:pt x="13026" y="3881"/>
                    </a:lnTo>
                    <a:lnTo>
                      <a:pt x="17022" y="1734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/>
              <a:lstStyle/>
              <a:p>
                <a:endParaRPr lang="ru-RU"/>
              </a:p>
            </p:txBody>
          </p:sp>
          <p:sp>
            <p:nvSpPr>
              <p:cNvPr id="20" name="AutoShape 7"/>
              <p:cNvSpPr>
                <a:spLocks/>
              </p:cNvSpPr>
              <p:nvPr/>
            </p:nvSpPr>
            <p:spPr bwMode="auto">
              <a:xfrm>
                <a:off x="0" y="179043"/>
                <a:ext cx="311265" cy="270016"/>
              </a:xfrm>
              <a:custGeom>
                <a:avLst/>
                <a:gdLst>
                  <a:gd name="T0" fmla="*/ 155633 w 21600"/>
                  <a:gd name="T1" fmla="*/ 135008 h 21600"/>
                  <a:gd name="T2" fmla="*/ 155633 w 21600"/>
                  <a:gd name="T3" fmla="*/ 135008 h 21600"/>
                  <a:gd name="T4" fmla="*/ 155633 w 21600"/>
                  <a:gd name="T5" fmla="*/ 135008 h 21600"/>
                  <a:gd name="T6" fmla="*/ 155633 w 21600"/>
                  <a:gd name="T7" fmla="*/ 135008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21565"/>
                    </a:moveTo>
                    <a:lnTo>
                      <a:pt x="18098" y="20999"/>
                    </a:lnTo>
                    <a:lnTo>
                      <a:pt x="14991" y="19927"/>
                    </a:lnTo>
                    <a:lnTo>
                      <a:pt x="12190" y="18346"/>
                    </a:lnTo>
                    <a:lnTo>
                      <a:pt x="9777" y="16309"/>
                    </a:lnTo>
                    <a:lnTo>
                      <a:pt x="7720" y="13831"/>
                    </a:lnTo>
                    <a:lnTo>
                      <a:pt x="6017" y="10937"/>
                    </a:lnTo>
                    <a:lnTo>
                      <a:pt x="4661" y="7650"/>
                    </a:lnTo>
                    <a:lnTo>
                      <a:pt x="3653" y="3997"/>
                    </a:lnTo>
                    <a:lnTo>
                      <a:pt x="2988" y="0"/>
                    </a:lnTo>
                    <a:lnTo>
                      <a:pt x="2064" y="646"/>
                    </a:lnTo>
                    <a:lnTo>
                      <a:pt x="1129" y="1343"/>
                    </a:lnTo>
                    <a:lnTo>
                      <a:pt x="375" y="2116"/>
                    </a:lnTo>
                    <a:lnTo>
                      <a:pt x="0" y="2992"/>
                    </a:lnTo>
                    <a:lnTo>
                      <a:pt x="43" y="5231"/>
                    </a:lnTo>
                    <a:lnTo>
                      <a:pt x="1931" y="10342"/>
                    </a:lnTo>
                    <a:lnTo>
                      <a:pt x="3664" y="12960"/>
                    </a:lnTo>
                    <a:lnTo>
                      <a:pt x="5847" y="15451"/>
                    </a:lnTo>
                    <a:lnTo>
                      <a:pt x="8428" y="17689"/>
                    </a:lnTo>
                    <a:lnTo>
                      <a:pt x="11349" y="19545"/>
                    </a:lnTo>
                    <a:lnTo>
                      <a:pt x="14549" y="20892"/>
                    </a:lnTo>
                    <a:lnTo>
                      <a:pt x="17944" y="21600"/>
                    </a:lnTo>
                    <a:lnTo>
                      <a:pt x="19521" y="21591"/>
                    </a:lnTo>
                    <a:lnTo>
                      <a:pt x="20929" y="21574"/>
                    </a:lnTo>
                    <a:lnTo>
                      <a:pt x="21600" y="215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/>
              <a:lstStyle/>
              <a:p>
                <a:endParaRPr lang="ru-RU"/>
              </a:p>
            </p:txBody>
          </p:sp>
          <p:sp>
            <p:nvSpPr>
              <p:cNvPr id="21" name="AutoShape 8"/>
              <p:cNvSpPr>
                <a:spLocks/>
              </p:cNvSpPr>
              <p:nvPr/>
            </p:nvSpPr>
            <p:spPr bwMode="auto">
              <a:xfrm>
                <a:off x="8572" y="323379"/>
                <a:ext cx="468453" cy="179680"/>
              </a:xfrm>
              <a:custGeom>
                <a:avLst/>
                <a:gdLst>
                  <a:gd name="T0" fmla="*/ 234227 w 21600"/>
                  <a:gd name="T1" fmla="*/ 89840 h 21600"/>
                  <a:gd name="T2" fmla="*/ 234227 w 21600"/>
                  <a:gd name="T3" fmla="*/ 89840 h 21600"/>
                  <a:gd name="T4" fmla="*/ 234227 w 21600"/>
                  <a:gd name="T5" fmla="*/ 89840 h 21600"/>
                  <a:gd name="T6" fmla="*/ 234227 w 21600"/>
                  <a:gd name="T7" fmla="*/ 89840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5174"/>
                    </a:moveTo>
                    <a:lnTo>
                      <a:pt x="20295" y="8977"/>
                    </a:lnTo>
                    <a:lnTo>
                      <a:pt x="18831" y="12116"/>
                    </a:lnTo>
                    <a:lnTo>
                      <a:pt x="17231" y="14556"/>
                    </a:lnTo>
                    <a:lnTo>
                      <a:pt x="15513" y="16269"/>
                    </a:lnTo>
                    <a:lnTo>
                      <a:pt x="13698" y="17220"/>
                    </a:lnTo>
                    <a:lnTo>
                      <a:pt x="11908" y="17373"/>
                    </a:lnTo>
                    <a:lnTo>
                      <a:pt x="11807" y="17382"/>
                    </a:lnTo>
                    <a:lnTo>
                      <a:pt x="9860" y="16721"/>
                    </a:lnTo>
                    <a:lnTo>
                      <a:pt x="7877" y="15208"/>
                    </a:lnTo>
                    <a:lnTo>
                      <a:pt x="5879" y="12809"/>
                    </a:lnTo>
                    <a:lnTo>
                      <a:pt x="3887" y="9496"/>
                    </a:lnTo>
                    <a:lnTo>
                      <a:pt x="1920" y="5237"/>
                    </a:lnTo>
                    <a:lnTo>
                      <a:pt x="0" y="0"/>
                    </a:lnTo>
                    <a:lnTo>
                      <a:pt x="313" y="3829"/>
                    </a:lnTo>
                    <a:lnTo>
                      <a:pt x="1514" y="11719"/>
                    </a:lnTo>
                    <a:lnTo>
                      <a:pt x="3625" y="17257"/>
                    </a:lnTo>
                    <a:lnTo>
                      <a:pt x="5232" y="19328"/>
                    </a:lnTo>
                    <a:lnTo>
                      <a:pt x="7066" y="20768"/>
                    </a:lnTo>
                    <a:lnTo>
                      <a:pt x="9060" y="21536"/>
                    </a:lnTo>
                    <a:lnTo>
                      <a:pt x="11141" y="21600"/>
                    </a:lnTo>
                    <a:lnTo>
                      <a:pt x="13217" y="20931"/>
                    </a:lnTo>
                    <a:lnTo>
                      <a:pt x="13243" y="20924"/>
                    </a:lnTo>
                    <a:lnTo>
                      <a:pt x="15293" y="19470"/>
                    </a:lnTo>
                    <a:lnTo>
                      <a:pt x="17224" y="17205"/>
                    </a:lnTo>
                    <a:lnTo>
                      <a:pt x="18965" y="14090"/>
                    </a:lnTo>
                    <a:lnTo>
                      <a:pt x="20447" y="10092"/>
                    </a:lnTo>
                    <a:lnTo>
                      <a:pt x="21600" y="517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/>
              <a:lstStyle/>
              <a:p>
                <a:endParaRPr lang="ru-RU"/>
              </a:p>
            </p:txBody>
          </p:sp>
          <p:sp>
            <p:nvSpPr>
              <p:cNvPr id="22" name="AutoShape 9"/>
              <p:cNvSpPr>
                <a:spLocks/>
              </p:cNvSpPr>
              <p:nvPr/>
            </p:nvSpPr>
            <p:spPr bwMode="auto">
              <a:xfrm>
                <a:off x="82397" y="344601"/>
                <a:ext cx="407290" cy="258408"/>
              </a:xfrm>
              <a:custGeom>
                <a:avLst/>
                <a:gdLst>
                  <a:gd name="T0" fmla="*/ 203645 w 21600"/>
                  <a:gd name="T1" fmla="*/ 129204 h 21600"/>
                  <a:gd name="T2" fmla="*/ 203645 w 21600"/>
                  <a:gd name="T3" fmla="*/ 129204 h 21600"/>
                  <a:gd name="T4" fmla="*/ 203645 w 21600"/>
                  <a:gd name="T5" fmla="*/ 129204 h 21600"/>
                  <a:gd name="T6" fmla="*/ 203645 w 21600"/>
                  <a:gd name="T7" fmla="*/ 129204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0"/>
                    </a:moveTo>
                    <a:lnTo>
                      <a:pt x="20880" y="3597"/>
                    </a:lnTo>
                    <a:lnTo>
                      <a:pt x="19745" y="6822"/>
                    </a:lnTo>
                    <a:lnTo>
                      <a:pt x="18250" y="9646"/>
                    </a:lnTo>
                    <a:lnTo>
                      <a:pt x="16450" y="12044"/>
                    </a:lnTo>
                    <a:lnTo>
                      <a:pt x="14402" y="13987"/>
                    </a:lnTo>
                    <a:lnTo>
                      <a:pt x="12161" y="15449"/>
                    </a:lnTo>
                    <a:lnTo>
                      <a:pt x="9781" y="16403"/>
                    </a:lnTo>
                    <a:lnTo>
                      <a:pt x="7320" y="16821"/>
                    </a:lnTo>
                    <a:lnTo>
                      <a:pt x="4952" y="16683"/>
                    </a:lnTo>
                    <a:lnTo>
                      <a:pt x="4832" y="16675"/>
                    </a:lnTo>
                    <a:lnTo>
                      <a:pt x="2374" y="15941"/>
                    </a:lnTo>
                    <a:lnTo>
                      <a:pt x="0" y="14589"/>
                    </a:lnTo>
                    <a:lnTo>
                      <a:pt x="494" y="16677"/>
                    </a:lnTo>
                    <a:lnTo>
                      <a:pt x="1575" y="18853"/>
                    </a:lnTo>
                    <a:lnTo>
                      <a:pt x="2957" y="20622"/>
                    </a:lnTo>
                    <a:lnTo>
                      <a:pt x="4359" y="21493"/>
                    </a:lnTo>
                    <a:lnTo>
                      <a:pt x="6505" y="21594"/>
                    </a:lnTo>
                    <a:lnTo>
                      <a:pt x="6630" y="21600"/>
                    </a:lnTo>
                    <a:lnTo>
                      <a:pt x="8963" y="21098"/>
                    </a:lnTo>
                    <a:lnTo>
                      <a:pt x="11286" y="20029"/>
                    </a:lnTo>
                    <a:lnTo>
                      <a:pt x="13534" y="18430"/>
                    </a:lnTo>
                    <a:lnTo>
                      <a:pt x="15637" y="16345"/>
                    </a:lnTo>
                    <a:lnTo>
                      <a:pt x="17527" y="13811"/>
                    </a:lnTo>
                    <a:lnTo>
                      <a:pt x="19137" y="10870"/>
                    </a:lnTo>
                    <a:lnTo>
                      <a:pt x="20398" y="7560"/>
                    </a:lnTo>
                    <a:lnTo>
                      <a:pt x="21241" y="3924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/>
              <a:lstStyle/>
              <a:p>
                <a:endParaRPr lang="ru-RU"/>
              </a:p>
            </p:txBody>
          </p:sp>
          <p:sp>
            <p:nvSpPr>
              <p:cNvPr id="23" name="AutoShape 10"/>
              <p:cNvSpPr>
                <a:spLocks/>
              </p:cNvSpPr>
              <p:nvPr/>
            </p:nvSpPr>
            <p:spPr bwMode="auto">
              <a:xfrm>
                <a:off x="168681" y="326097"/>
                <a:ext cx="337859" cy="378512"/>
              </a:xfrm>
              <a:custGeom>
                <a:avLst/>
                <a:gdLst>
                  <a:gd name="T0" fmla="*/ 168930 w 21600"/>
                  <a:gd name="T1" fmla="*/ 189256 h 21600"/>
                  <a:gd name="T2" fmla="*/ 168930 w 21600"/>
                  <a:gd name="T3" fmla="*/ 189256 h 21600"/>
                  <a:gd name="T4" fmla="*/ 168930 w 21600"/>
                  <a:gd name="T5" fmla="*/ 189256 h 21600"/>
                  <a:gd name="T6" fmla="*/ 168930 w 21600"/>
                  <a:gd name="T7" fmla="*/ 189256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4670"/>
                    </a:moveTo>
                    <a:lnTo>
                      <a:pt x="21360" y="2289"/>
                    </a:lnTo>
                    <a:lnTo>
                      <a:pt x="20547" y="0"/>
                    </a:lnTo>
                    <a:lnTo>
                      <a:pt x="20810" y="2342"/>
                    </a:lnTo>
                    <a:lnTo>
                      <a:pt x="20544" y="4707"/>
                    </a:lnTo>
                    <a:lnTo>
                      <a:pt x="19799" y="7045"/>
                    </a:lnTo>
                    <a:lnTo>
                      <a:pt x="18627" y="9302"/>
                    </a:lnTo>
                    <a:lnTo>
                      <a:pt x="17078" y="11425"/>
                    </a:lnTo>
                    <a:lnTo>
                      <a:pt x="15205" y="13362"/>
                    </a:lnTo>
                    <a:lnTo>
                      <a:pt x="13058" y="15061"/>
                    </a:lnTo>
                    <a:lnTo>
                      <a:pt x="10687" y="16467"/>
                    </a:lnTo>
                    <a:lnTo>
                      <a:pt x="8145" y="17531"/>
                    </a:lnTo>
                    <a:lnTo>
                      <a:pt x="5481" y="18197"/>
                    </a:lnTo>
                    <a:lnTo>
                      <a:pt x="2750" y="18414"/>
                    </a:lnTo>
                    <a:lnTo>
                      <a:pt x="0" y="18130"/>
                    </a:lnTo>
                    <a:lnTo>
                      <a:pt x="454" y="19219"/>
                    </a:lnTo>
                    <a:lnTo>
                      <a:pt x="2395" y="21018"/>
                    </a:lnTo>
                    <a:lnTo>
                      <a:pt x="5481" y="21600"/>
                    </a:lnTo>
                    <a:lnTo>
                      <a:pt x="7726" y="21278"/>
                    </a:lnTo>
                    <a:lnTo>
                      <a:pt x="12205" y="19342"/>
                    </a:lnTo>
                    <a:lnTo>
                      <a:pt x="14314" y="17842"/>
                    </a:lnTo>
                    <a:lnTo>
                      <a:pt x="16279" y="16044"/>
                    </a:lnTo>
                    <a:lnTo>
                      <a:pt x="18016" y="14019"/>
                    </a:lnTo>
                    <a:lnTo>
                      <a:pt x="19476" y="11815"/>
                    </a:lnTo>
                    <a:lnTo>
                      <a:pt x="20599" y="9487"/>
                    </a:lnTo>
                    <a:lnTo>
                      <a:pt x="20810" y="8790"/>
                    </a:lnTo>
                    <a:lnTo>
                      <a:pt x="21326" y="7087"/>
                    </a:lnTo>
                    <a:lnTo>
                      <a:pt x="21600" y="467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/>
              <a:lstStyle/>
              <a:p>
                <a:endParaRPr lang="ru-RU"/>
              </a:p>
            </p:txBody>
          </p:sp>
          <p:sp>
            <p:nvSpPr>
              <p:cNvPr id="24" name="AutoShape 11"/>
              <p:cNvSpPr>
                <a:spLocks/>
              </p:cNvSpPr>
              <p:nvPr/>
            </p:nvSpPr>
            <p:spPr bwMode="auto">
              <a:xfrm>
                <a:off x="187858" y="0"/>
                <a:ext cx="337859" cy="378498"/>
              </a:xfrm>
              <a:custGeom>
                <a:avLst/>
                <a:gdLst>
                  <a:gd name="T0" fmla="*/ 168930 w 21600"/>
                  <a:gd name="T1" fmla="*/ 189249 h 21600"/>
                  <a:gd name="T2" fmla="*/ 168930 w 21600"/>
                  <a:gd name="T3" fmla="*/ 189249 h 21600"/>
                  <a:gd name="T4" fmla="*/ 168930 w 21600"/>
                  <a:gd name="T5" fmla="*/ 189249 h 21600"/>
                  <a:gd name="T6" fmla="*/ 168930 w 21600"/>
                  <a:gd name="T7" fmla="*/ 189249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3470"/>
                    </a:moveTo>
                    <a:lnTo>
                      <a:pt x="20247" y="1363"/>
                    </a:lnTo>
                    <a:lnTo>
                      <a:pt x="16117" y="0"/>
                    </a:lnTo>
                    <a:lnTo>
                      <a:pt x="13874" y="322"/>
                    </a:lnTo>
                    <a:lnTo>
                      <a:pt x="9395" y="2258"/>
                    </a:lnTo>
                    <a:lnTo>
                      <a:pt x="7272" y="3769"/>
                    </a:lnTo>
                    <a:lnTo>
                      <a:pt x="5321" y="5555"/>
                    </a:lnTo>
                    <a:lnTo>
                      <a:pt x="3584" y="7580"/>
                    </a:lnTo>
                    <a:lnTo>
                      <a:pt x="2124" y="9784"/>
                    </a:lnTo>
                    <a:lnTo>
                      <a:pt x="1001" y="12113"/>
                    </a:lnTo>
                    <a:lnTo>
                      <a:pt x="274" y="14513"/>
                    </a:lnTo>
                    <a:lnTo>
                      <a:pt x="0" y="16930"/>
                    </a:lnTo>
                    <a:lnTo>
                      <a:pt x="240" y="19310"/>
                    </a:lnTo>
                    <a:lnTo>
                      <a:pt x="790" y="20858"/>
                    </a:lnTo>
                    <a:lnTo>
                      <a:pt x="1053" y="21600"/>
                    </a:lnTo>
                    <a:lnTo>
                      <a:pt x="790" y="19258"/>
                    </a:lnTo>
                    <a:lnTo>
                      <a:pt x="1053" y="16922"/>
                    </a:lnTo>
                    <a:lnTo>
                      <a:pt x="1053" y="16903"/>
                    </a:lnTo>
                    <a:lnTo>
                      <a:pt x="1801" y="14555"/>
                    </a:lnTo>
                    <a:lnTo>
                      <a:pt x="2973" y="12298"/>
                    </a:lnTo>
                    <a:lnTo>
                      <a:pt x="4522" y="10174"/>
                    </a:lnTo>
                    <a:lnTo>
                      <a:pt x="6395" y="8238"/>
                    </a:lnTo>
                    <a:lnTo>
                      <a:pt x="8542" y="6539"/>
                    </a:lnTo>
                    <a:lnTo>
                      <a:pt x="10912" y="5132"/>
                    </a:lnTo>
                    <a:lnTo>
                      <a:pt x="13455" y="4069"/>
                    </a:lnTo>
                    <a:lnTo>
                      <a:pt x="16117" y="3403"/>
                    </a:lnTo>
                    <a:lnTo>
                      <a:pt x="18849" y="3185"/>
                    </a:lnTo>
                    <a:lnTo>
                      <a:pt x="21600" y="347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/>
              <a:lstStyle/>
              <a:p>
                <a:endParaRPr lang="ru-RU"/>
              </a:p>
            </p:txBody>
          </p:sp>
          <p:sp>
            <p:nvSpPr>
              <p:cNvPr id="25" name="AutoShape 12"/>
              <p:cNvSpPr>
                <a:spLocks/>
              </p:cNvSpPr>
              <p:nvPr/>
            </p:nvSpPr>
            <p:spPr bwMode="auto">
              <a:xfrm>
                <a:off x="406514" y="295910"/>
                <a:ext cx="145911" cy="366192"/>
              </a:xfrm>
              <a:custGeom>
                <a:avLst/>
                <a:gdLst>
                  <a:gd name="T0" fmla="*/ 72956 w 21600"/>
                  <a:gd name="T1" fmla="*/ 183096 h 21600"/>
                  <a:gd name="T2" fmla="*/ 72956 w 21600"/>
                  <a:gd name="T3" fmla="*/ 183096 h 21600"/>
                  <a:gd name="T4" fmla="*/ 72956 w 21600"/>
                  <a:gd name="T5" fmla="*/ 183096 h 21600"/>
                  <a:gd name="T6" fmla="*/ 72956 w 21600"/>
                  <a:gd name="T7" fmla="*/ 183096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10044"/>
                    </a:moveTo>
                    <a:lnTo>
                      <a:pt x="20919" y="7194"/>
                    </a:lnTo>
                    <a:lnTo>
                      <a:pt x="18818" y="4465"/>
                    </a:lnTo>
                    <a:lnTo>
                      <a:pt x="15114" y="2014"/>
                    </a:lnTo>
                    <a:lnTo>
                      <a:pt x="9632" y="0"/>
                    </a:lnTo>
                    <a:lnTo>
                      <a:pt x="13254" y="2082"/>
                    </a:lnTo>
                    <a:lnTo>
                      <a:pt x="15409" y="4489"/>
                    </a:lnTo>
                    <a:lnTo>
                      <a:pt x="16219" y="7117"/>
                    </a:lnTo>
                    <a:lnTo>
                      <a:pt x="15813" y="9858"/>
                    </a:lnTo>
                    <a:lnTo>
                      <a:pt x="14320" y="12609"/>
                    </a:lnTo>
                    <a:lnTo>
                      <a:pt x="11863" y="15265"/>
                    </a:lnTo>
                    <a:lnTo>
                      <a:pt x="8573" y="17718"/>
                    </a:lnTo>
                    <a:lnTo>
                      <a:pt x="4576" y="19865"/>
                    </a:lnTo>
                    <a:lnTo>
                      <a:pt x="0" y="21600"/>
                    </a:lnTo>
                    <a:lnTo>
                      <a:pt x="3683" y="21204"/>
                    </a:lnTo>
                    <a:lnTo>
                      <a:pt x="7874" y="20646"/>
                    </a:lnTo>
                    <a:lnTo>
                      <a:pt x="11551" y="20046"/>
                    </a:lnTo>
                    <a:lnTo>
                      <a:pt x="13696" y="19520"/>
                    </a:lnTo>
                    <a:lnTo>
                      <a:pt x="16219" y="18132"/>
                    </a:lnTo>
                    <a:lnTo>
                      <a:pt x="16907" y="17754"/>
                    </a:lnTo>
                    <a:lnTo>
                      <a:pt x="19415" y="15481"/>
                    </a:lnTo>
                    <a:lnTo>
                      <a:pt x="21040" y="12859"/>
                    </a:lnTo>
                    <a:lnTo>
                      <a:pt x="21600" y="1004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/>
              <a:lstStyle/>
              <a:p>
                <a:endParaRPr lang="ru-RU"/>
              </a:p>
            </p:txBody>
          </p:sp>
          <p:sp>
            <p:nvSpPr>
              <p:cNvPr id="26" name="AutoShape 13"/>
              <p:cNvSpPr>
                <a:spLocks/>
              </p:cNvSpPr>
              <p:nvPr/>
            </p:nvSpPr>
            <p:spPr bwMode="auto">
              <a:xfrm>
                <a:off x="204520" y="101599"/>
                <a:ext cx="407290" cy="258396"/>
              </a:xfrm>
              <a:custGeom>
                <a:avLst/>
                <a:gdLst>
                  <a:gd name="T0" fmla="*/ 203645 w 21600"/>
                  <a:gd name="T1" fmla="*/ 129198 h 21600"/>
                  <a:gd name="T2" fmla="*/ 203645 w 21600"/>
                  <a:gd name="T3" fmla="*/ 129198 h 21600"/>
                  <a:gd name="T4" fmla="*/ 203645 w 21600"/>
                  <a:gd name="T5" fmla="*/ 129198 h 21600"/>
                  <a:gd name="T6" fmla="*/ 203645 w 21600"/>
                  <a:gd name="T7" fmla="*/ 129198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7011"/>
                    </a:moveTo>
                    <a:lnTo>
                      <a:pt x="20025" y="2746"/>
                    </a:lnTo>
                    <a:lnTo>
                      <a:pt x="17241" y="107"/>
                    </a:lnTo>
                    <a:lnTo>
                      <a:pt x="15094" y="5"/>
                    </a:lnTo>
                    <a:lnTo>
                      <a:pt x="14969" y="0"/>
                    </a:lnTo>
                    <a:lnTo>
                      <a:pt x="12637" y="501"/>
                    </a:lnTo>
                    <a:lnTo>
                      <a:pt x="10314" y="1570"/>
                    </a:lnTo>
                    <a:lnTo>
                      <a:pt x="8066" y="3168"/>
                    </a:lnTo>
                    <a:lnTo>
                      <a:pt x="5963" y="5254"/>
                    </a:lnTo>
                    <a:lnTo>
                      <a:pt x="4072" y="7788"/>
                    </a:lnTo>
                    <a:lnTo>
                      <a:pt x="2462" y="10730"/>
                    </a:lnTo>
                    <a:lnTo>
                      <a:pt x="1202" y="14039"/>
                    </a:lnTo>
                    <a:lnTo>
                      <a:pt x="358" y="17675"/>
                    </a:lnTo>
                    <a:lnTo>
                      <a:pt x="0" y="21600"/>
                    </a:lnTo>
                    <a:lnTo>
                      <a:pt x="719" y="18002"/>
                    </a:lnTo>
                    <a:lnTo>
                      <a:pt x="1854" y="14778"/>
                    </a:lnTo>
                    <a:lnTo>
                      <a:pt x="3349" y="11953"/>
                    </a:lnTo>
                    <a:lnTo>
                      <a:pt x="5148" y="9556"/>
                    </a:lnTo>
                    <a:lnTo>
                      <a:pt x="7197" y="7612"/>
                    </a:lnTo>
                    <a:lnTo>
                      <a:pt x="9439" y="6150"/>
                    </a:lnTo>
                    <a:lnTo>
                      <a:pt x="11818" y="5197"/>
                    </a:lnTo>
                    <a:lnTo>
                      <a:pt x="14279" y="4778"/>
                    </a:lnTo>
                    <a:lnTo>
                      <a:pt x="16652" y="4916"/>
                    </a:lnTo>
                    <a:lnTo>
                      <a:pt x="16767" y="4924"/>
                    </a:lnTo>
                    <a:lnTo>
                      <a:pt x="19226" y="5659"/>
                    </a:lnTo>
                    <a:lnTo>
                      <a:pt x="21600" y="70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/>
              <a:lstStyle/>
              <a:p>
                <a:endParaRPr lang="ru-RU"/>
              </a:p>
            </p:txBody>
          </p:sp>
          <p:sp>
            <p:nvSpPr>
              <p:cNvPr id="27" name="AutoShape 14"/>
              <p:cNvSpPr>
                <a:spLocks/>
              </p:cNvSpPr>
              <p:nvPr/>
            </p:nvSpPr>
            <p:spPr bwMode="auto">
              <a:xfrm>
                <a:off x="449173" y="273125"/>
                <a:ext cx="176468" cy="316523"/>
              </a:xfrm>
              <a:custGeom>
                <a:avLst/>
                <a:gdLst>
                  <a:gd name="T0" fmla="*/ 88234 w 21600"/>
                  <a:gd name="T1" fmla="*/ 158262 h 21600"/>
                  <a:gd name="T2" fmla="*/ 88234 w 21600"/>
                  <a:gd name="T3" fmla="*/ 158262 h 21600"/>
                  <a:gd name="T4" fmla="*/ 88234 w 21600"/>
                  <a:gd name="T5" fmla="*/ 158262 h 21600"/>
                  <a:gd name="T6" fmla="*/ 88234 w 21600"/>
                  <a:gd name="T7" fmla="*/ 158262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16172"/>
                    </a:moveTo>
                    <a:lnTo>
                      <a:pt x="21092" y="13415"/>
                    </a:lnTo>
                    <a:lnTo>
                      <a:pt x="19525" y="10589"/>
                    </a:lnTo>
                    <a:lnTo>
                      <a:pt x="17019" y="7823"/>
                    </a:lnTo>
                    <a:lnTo>
                      <a:pt x="13695" y="5251"/>
                    </a:lnTo>
                    <a:lnTo>
                      <a:pt x="9671" y="3003"/>
                    </a:lnTo>
                    <a:lnTo>
                      <a:pt x="5065" y="1208"/>
                    </a:lnTo>
                    <a:lnTo>
                      <a:pt x="0" y="0"/>
                    </a:lnTo>
                    <a:lnTo>
                      <a:pt x="4715" y="1705"/>
                    </a:lnTo>
                    <a:lnTo>
                      <a:pt x="8682" y="3952"/>
                    </a:lnTo>
                    <a:lnTo>
                      <a:pt x="11838" y="6614"/>
                    </a:lnTo>
                    <a:lnTo>
                      <a:pt x="14120" y="9558"/>
                    </a:lnTo>
                    <a:lnTo>
                      <a:pt x="15453" y="12633"/>
                    </a:lnTo>
                    <a:lnTo>
                      <a:pt x="15453" y="12558"/>
                    </a:lnTo>
                    <a:lnTo>
                      <a:pt x="15811" y="15786"/>
                    </a:lnTo>
                    <a:lnTo>
                      <a:pt x="15094" y="18808"/>
                    </a:lnTo>
                    <a:lnTo>
                      <a:pt x="13255" y="21600"/>
                    </a:lnTo>
                    <a:lnTo>
                      <a:pt x="15453" y="21022"/>
                    </a:lnTo>
                    <a:lnTo>
                      <a:pt x="15811" y="20912"/>
                    </a:lnTo>
                    <a:lnTo>
                      <a:pt x="17863" y="20278"/>
                    </a:lnTo>
                    <a:lnTo>
                      <a:pt x="19887" y="19478"/>
                    </a:lnTo>
                    <a:lnTo>
                      <a:pt x="20933" y="18729"/>
                    </a:lnTo>
                    <a:lnTo>
                      <a:pt x="21600" y="1617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/>
              <a:lstStyle/>
              <a:p>
                <a:endParaRPr lang="ru-RU"/>
              </a:p>
            </p:txBody>
          </p:sp>
          <p:sp>
            <p:nvSpPr>
              <p:cNvPr id="28" name="AutoShape 15"/>
              <p:cNvSpPr>
                <a:spLocks/>
              </p:cNvSpPr>
              <p:nvPr/>
            </p:nvSpPr>
            <p:spPr bwMode="auto">
              <a:xfrm>
                <a:off x="217182" y="201536"/>
                <a:ext cx="468453" cy="179693"/>
              </a:xfrm>
              <a:custGeom>
                <a:avLst/>
                <a:gdLst>
                  <a:gd name="T0" fmla="*/ 234227 w 21600"/>
                  <a:gd name="T1" fmla="*/ 89847 h 21600"/>
                  <a:gd name="T2" fmla="*/ 234227 w 21600"/>
                  <a:gd name="T3" fmla="*/ 89847 h 21600"/>
                  <a:gd name="T4" fmla="*/ 234227 w 21600"/>
                  <a:gd name="T5" fmla="*/ 89847 h 21600"/>
                  <a:gd name="T6" fmla="*/ 234227 w 21600"/>
                  <a:gd name="T7" fmla="*/ 89847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21600"/>
                    </a:moveTo>
                    <a:lnTo>
                      <a:pt x="20768" y="13665"/>
                    </a:lnTo>
                    <a:lnTo>
                      <a:pt x="19283" y="7013"/>
                    </a:lnTo>
                    <a:lnTo>
                      <a:pt x="16368" y="2272"/>
                    </a:lnTo>
                    <a:lnTo>
                      <a:pt x="14533" y="832"/>
                    </a:lnTo>
                    <a:lnTo>
                      <a:pt x="12540" y="64"/>
                    </a:lnTo>
                    <a:lnTo>
                      <a:pt x="10458" y="0"/>
                    </a:lnTo>
                    <a:lnTo>
                      <a:pt x="8383" y="669"/>
                    </a:lnTo>
                    <a:lnTo>
                      <a:pt x="6306" y="2130"/>
                    </a:lnTo>
                    <a:lnTo>
                      <a:pt x="4600" y="4131"/>
                    </a:lnTo>
                    <a:lnTo>
                      <a:pt x="2634" y="7509"/>
                    </a:lnTo>
                    <a:lnTo>
                      <a:pt x="1152" y="11508"/>
                    </a:lnTo>
                    <a:lnTo>
                      <a:pt x="0" y="16426"/>
                    </a:lnTo>
                    <a:lnTo>
                      <a:pt x="1305" y="12622"/>
                    </a:lnTo>
                    <a:lnTo>
                      <a:pt x="2769" y="9483"/>
                    </a:lnTo>
                    <a:lnTo>
                      <a:pt x="4370" y="7044"/>
                    </a:lnTo>
                    <a:lnTo>
                      <a:pt x="6089" y="5331"/>
                    </a:lnTo>
                    <a:lnTo>
                      <a:pt x="7904" y="4378"/>
                    </a:lnTo>
                    <a:lnTo>
                      <a:pt x="9691" y="4226"/>
                    </a:lnTo>
                    <a:lnTo>
                      <a:pt x="9796" y="4218"/>
                    </a:lnTo>
                    <a:lnTo>
                      <a:pt x="11744" y="4877"/>
                    </a:lnTo>
                    <a:lnTo>
                      <a:pt x="13727" y="6392"/>
                    </a:lnTo>
                    <a:lnTo>
                      <a:pt x="15724" y="8789"/>
                    </a:lnTo>
                    <a:lnTo>
                      <a:pt x="17716" y="12101"/>
                    </a:lnTo>
                    <a:lnTo>
                      <a:pt x="19681" y="16362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/>
              <a:lstStyle/>
              <a:p>
                <a:endParaRPr lang="ru-RU"/>
              </a:p>
            </p:txBody>
          </p:sp>
          <p:sp>
            <p:nvSpPr>
              <p:cNvPr id="29" name="AutoShape 16"/>
              <p:cNvSpPr>
                <a:spLocks/>
              </p:cNvSpPr>
              <p:nvPr/>
            </p:nvSpPr>
            <p:spPr bwMode="auto">
              <a:xfrm>
                <a:off x="383133" y="255536"/>
                <a:ext cx="311075" cy="270028"/>
              </a:xfrm>
              <a:custGeom>
                <a:avLst/>
                <a:gdLst>
                  <a:gd name="T0" fmla="*/ 155538 w 21600"/>
                  <a:gd name="T1" fmla="*/ 135014 h 21600"/>
                  <a:gd name="T2" fmla="*/ 155538 w 21600"/>
                  <a:gd name="T3" fmla="*/ 135014 h 21600"/>
                  <a:gd name="T4" fmla="*/ 155538 w 21600"/>
                  <a:gd name="T5" fmla="*/ 135014 h 21600"/>
                  <a:gd name="T6" fmla="*/ 155538 w 21600"/>
                  <a:gd name="T7" fmla="*/ 135014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1600" y="18593"/>
                    </a:moveTo>
                    <a:lnTo>
                      <a:pt x="20894" y="13868"/>
                    </a:lnTo>
                    <a:lnTo>
                      <a:pt x="17935" y="8636"/>
                    </a:lnTo>
                    <a:lnTo>
                      <a:pt x="15750" y="6147"/>
                    </a:lnTo>
                    <a:lnTo>
                      <a:pt x="13170" y="3910"/>
                    </a:lnTo>
                    <a:lnTo>
                      <a:pt x="10248" y="2054"/>
                    </a:lnTo>
                    <a:lnTo>
                      <a:pt x="7042" y="705"/>
                    </a:lnTo>
                    <a:lnTo>
                      <a:pt x="3658" y="0"/>
                    </a:lnTo>
                    <a:lnTo>
                      <a:pt x="2350" y="6"/>
                    </a:lnTo>
                    <a:lnTo>
                      <a:pt x="656" y="26"/>
                    </a:lnTo>
                    <a:lnTo>
                      <a:pt x="0" y="36"/>
                    </a:lnTo>
                    <a:lnTo>
                      <a:pt x="3504" y="601"/>
                    </a:lnTo>
                    <a:lnTo>
                      <a:pt x="6613" y="1673"/>
                    </a:lnTo>
                    <a:lnTo>
                      <a:pt x="9415" y="3254"/>
                    </a:lnTo>
                    <a:lnTo>
                      <a:pt x="11829" y="5291"/>
                    </a:lnTo>
                    <a:lnTo>
                      <a:pt x="13887" y="7769"/>
                    </a:lnTo>
                    <a:lnTo>
                      <a:pt x="15593" y="10663"/>
                    </a:lnTo>
                    <a:lnTo>
                      <a:pt x="16948" y="13949"/>
                    </a:lnTo>
                    <a:lnTo>
                      <a:pt x="17958" y="17602"/>
                    </a:lnTo>
                    <a:lnTo>
                      <a:pt x="18625" y="21600"/>
                    </a:lnTo>
                    <a:lnTo>
                      <a:pt x="19540" y="20944"/>
                    </a:lnTo>
                    <a:lnTo>
                      <a:pt x="20472" y="20242"/>
                    </a:lnTo>
                    <a:lnTo>
                      <a:pt x="21224" y="19468"/>
                    </a:lnTo>
                    <a:lnTo>
                      <a:pt x="21600" y="1859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/>
              <a:lstStyle/>
              <a:p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615239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84"/>
          <a:stretch/>
        </p:blipFill>
        <p:spPr>
          <a:xfrm>
            <a:off x="-1" y="1"/>
            <a:ext cx="9202033" cy="5143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69774" y="186424"/>
            <a:ext cx="71884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>
                <a:solidFill>
                  <a:srgbClr val="4A1065"/>
                </a:solidFill>
              </a:rPr>
              <a:t>ИНТЕРАКТИВНЫЙ КОНСТРУКТОР</a:t>
            </a:r>
          </a:p>
          <a:p>
            <a:r>
              <a:rPr lang="ru-RU" sz="1600" b="1" dirty="0">
                <a:solidFill>
                  <a:srgbClr val="4A1065"/>
                </a:solidFill>
              </a:rPr>
              <a:t>индивидуальной программы коррекционной работы </a:t>
            </a:r>
            <a:br>
              <a:rPr lang="ru-RU" sz="1600" b="1" dirty="0">
                <a:solidFill>
                  <a:srgbClr val="4A1065"/>
                </a:solidFill>
              </a:rPr>
            </a:br>
            <a:r>
              <a:rPr lang="ru-RU" sz="1600" b="1" dirty="0">
                <a:solidFill>
                  <a:srgbClr val="4A1065"/>
                </a:solidFill>
              </a:rPr>
              <a:t>для дошкольников со сложными сенсорными нарушениями</a:t>
            </a:r>
          </a:p>
        </p:txBody>
      </p:sp>
      <p:pic>
        <p:nvPicPr>
          <p:cNvPr id="8194" name="Picture 2" descr="https://ipkr.ikp-rao.ru/wp-content/themes/twentytwentyone/images/InfoPictur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63" y="186423"/>
            <a:ext cx="1015663" cy="10156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29621" t="6557" r="29641" b="5766"/>
          <a:stretch/>
        </p:blipFill>
        <p:spPr>
          <a:xfrm>
            <a:off x="1078916" y="1421193"/>
            <a:ext cx="2868025" cy="34721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с двумя усеченными противолежащими углами 4"/>
          <p:cNvSpPr/>
          <p:nvPr/>
        </p:nvSpPr>
        <p:spPr>
          <a:xfrm>
            <a:off x="4240415" y="1491265"/>
            <a:ext cx="3217660" cy="2223486"/>
          </a:xfrm>
          <a:prstGeom prst="snip2DiagRect">
            <a:avLst/>
          </a:prstGeom>
          <a:pattFill prst="pct70">
            <a:fgClr>
              <a:srgbClr val="DCDEEB"/>
            </a:fgClr>
            <a:bgClr>
              <a:schemeClr val="bg1"/>
            </a:bgClr>
          </a:patt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63956" y="1626387"/>
            <a:ext cx="290839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b="1" dirty="0">
                <a:solidFill>
                  <a:srgbClr val="4A1065"/>
                </a:solidFill>
              </a:rPr>
              <a:t>Электронный инструмент обеспечивает определение образовательных потребностей детей дошкольного возраста, целевых ориентиров образования, содержания коррекционно-развивающей работы и форм вовлечения родителей</a:t>
            </a:r>
          </a:p>
        </p:txBody>
      </p:sp>
      <p:pic>
        <p:nvPicPr>
          <p:cNvPr id="1026" name="Picture 2" descr="http://qrcoder.ru/code/?https%3A%2F%2Fipkr.ikp-rao.ru%2F&amp;10&amp;0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7" t="10526" r="9724" b="9744"/>
          <a:stretch/>
        </p:blipFill>
        <p:spPr bwMode="auto">
          <a:xfrm>
            <a:off x="7707026" y="3663263"/>
            <a:ext cx="1311983" cy="131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213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74949" y="120267"/>
            <a:ext cx="59981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2675CC"/>
                </a:solidFill>
              </a:rPr>
              <a:t>ТИФЛО-ЧЕК-ДИАГНОСТИКА</a:t>
            </a:r>
          </a:p>
          <a:p>
            <a:r>
              <a:rPr lang="ru-RU" b="1" dirty="0">
                <a:solidFill>
                  <a:srgbClr val="2675CC"/>
                </a:solidFill>
              </a:rPr>
              <a:t>компенсаторных способов действия и произвольного поведения обучающихся с нарушениями зрения (ТЧД)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952636" y="1086843"/>
            <a:ext cx="61602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2675CC"/>
                </a:solidFill>
              </a:rPr>
              <a:t>Интерактивный инструмент обеспечивает оценку компенсаторных </a:t>
            </a:r>
            <a:br>
              <a:rPr lang="ru-RU" sz="1200" b="1" dirty="0">
                <a:solidFill>
                  <a:srgbClr val="2675CC"/>
                </a:solidFill>
              </a:rPr>
            </a:br>
            <a:r>
              <a:rPr lang="ru-RU" sz="1200" b="1" dirty="0">
                <a:solidFill>
                  <a:srgbClr val="2675CC"/>
                </a:solidFill>
              </a:rPr>
              <a:t>способов действия и произвольного поведения у обучающихся </a:t>
            </a:r>
            <a:br>
              <a:rPr lang="ru-RU" sz="1200" b="1" dirty="0">
                <a:solidFill>
                  <a:srgbClr val="2675CC"/>
                </a:solidFill>
              </a:rPr>
            </a:br>
            <a:r>
              <a:rPr lang="ru-RU" sz="1200" b="1" dirty="0">
                <a:solidFill>
                  <a:srgbClr val="2675CC"/>
                </a:solidFill>
              </a:rPr>
              <a:t>с нарушениями зрения. Позволяет фиксировать достижения </a:t>
            </a:r>
            <a:br>
              <a:rPr lang="ru-RU" sz="1200" b="1" dirty="0">
                <a:solidFill>
                  <a:srgbClr val="2675CC"/>
                </a:solidFill>
              </a:rPr>
            </a:br>
            <a:r>
              <a:rPr lang="ru-RU" sz="1200" b="1" dirty="0">
                <a:solidFill>
                  <a:srgbClr val="2675CC"/>
                </a:solidFill>
              </a:rPr>
              <a:t>личностных результатов в образовательном процессе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77" y="200131"/>
            <a:ext cx="1037517" cy="764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39916" t="26864" r="28849" b="8213"/>
          <a:stretch/>
        </p:blipFill>
        <p:spPr>
          <a:xfrm>
            <a:off x="6466103" y="2184095"/>
            <a:ext cx="1942064" cy="22706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29663" t="11686" r="18287" b="7111"/>
          <a:stretch/>
        </p:blipFill>
        <p:spPr>
          <a:xfrm>
            <a:off x="3352800" y="2440491"/>
            <a:ext cx="2449366" cy="21495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7"/>
          <a:srcRect l="24945" t="6962" r="26528" b="4106"/>
          <a:stretch/>
        </p:blipFill>
        <p:spPr>
          <a:xfrm>
            <a:off x="264802" y="2028482"/>
            <a:ext cx="2620294" cy="270108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050" name="Picture 2" descr="http://qrcoder.ru/code/?https%3A%2F%2Ftiflo.ikp-rao.ru%2F&amp;10&amp;0"/>
          <p:cNvPicPr>
            <a:picLocks noChangeAspect="1" noChangeArrowheads="1"/>
          </p:cNvPicPr>
          <p:nvPr/>
        </p:nvPicPr>
        <p:blipFill rotWithShape="1"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537" t="10269" r="10269" b="9537"/>
          <a:stretch/>
        </p:blipFill>
        <p:spPr bwMode="auto">
          <a:xfrm>
            <a:off x="7620998" y="120267"/>
            <a:ext cx="1382075" cy="138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1423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084"/>
          <a:stretch/>
        </p:blipFill>
        <p:spPr>
          <a:xfrm>
            <a:off x="-1" y="1"/>
            <a:ext cx="9202033" cy="5143500"/>
          </a:xfrm>
          <a:prstGeom prst="rect">
            <a:avLst/>
          </a:prstGeom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5983357" y="1370964"/>
            <a:ext cx="2987305" cy="3590205"/>
          </a:xfrm>
          <a:prstGeom prst="snip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66875" y="176491"/>
            <a:ext cx="76063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6845F9"/>
                </a:solidFill>
              </a:rPr>
              <a:t>ИНТЕРАКТИВНАЯ ДИАГНОСТИЧЕСКАЯ КАРТА </a:t>
            </a:r>
          </a:p>
          <a:p>
            <a:r>
              <a:rPr lang="ru-RU" sz="1600" b="1" dirty="0">
                <a:solidFill>
                  <a:srgbClr val="8D63E8"/>
                </a:solidFill>
              </a:rPr>
              <a:t>для выявления особых образовательных потребностей </a:t>
            </a:r>
            <a:br>
              <a:rPr lang="ru-RU" sz="1600" b="1" dirty="0">
                <a:solidFill>
                  <a:srgbClr val="8D63E8"/>
                </a:solidFill>
              </a:rPr>
            </a:br>
            <a:r>
              <a:rPr lang="ru-RU" sz="1600" b="1" dirty="0">
                <a:solidFill>
                  <a:srgbClr val="8D63E8"/>
                </a:solidFill>
              </a:rPr>
              <a:t>и проектирования специальных условий обучения школьников </a:t>
            </a:r>
            <a:br>
              <a:rPr lang="ru-RU" sz="1600" b="1" dirty="0">
                <a:solidFill>
                  <a:srgbClr val="8D63E8"/>
                </a:solidFill>
              </a:rPr>
            </a:br>
            <a:r>
              <a:rPr lang="ru-RU" sz="1600" b="1" dirty="0">
                <a:solidFill>
                  <a:srgbClr val="8D63E8"/>
                </a:solidFill>
              </a:rPr>
              <a:t>с нарушениями опорно-двигательного аппарата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607"/>
          <a:stretch/>
        </p:blipFill>
        <p:spPr>
          <a:xfrm>
            <a:off x="241634" y="253505"/>
            <a:ext cx="1250616" cy="11174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13494" t="6052" r="12838" b="20112"/>
          <a:stretch/>
        </p:blipFill>
        <p:spPr>
          <a:xfrm>
            <a:off x="241634" y="1615647"/>
            <a:ext cx="4156210" cy="23431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/>
          <a:srcRect l="21165" t="6668" r="21919" b="3703"/>
          <a:stretch/>
        </p:blipFill>
        <p:spPr>
          <a:xfrm>
            <a:off x="2730865" y="2049400"/>
            <a:ext cx="2977785" cy="26376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6096001" y="1615647"/>
            <a:ext cx="280200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6845F9"/>
                </a:solidFill>
              </a:rPr>
              <a:t>Интерактивная диагностическая</a:t>
            </a:r>
            <a:br>
              <a:rPr lang="ru-RU" sz="1200" b="1" dirty="0">
                <a:solidFill>
                  <a:srgbClr val="6845F9"/>
                </a:solidFill>
              </a:rPr>
            </a:br>
            <a:r>
              <a:rPr lang="ru-RU" sz="1200" b="1" dirty="0">
                <a:solidFill>
                  <a:srgbClr val="6845F9"/>
                </a:solidFill>
              </a:rPr>
              <a:t>карта позволяет оценить особенности психофизического развития обучающихся</a:t>
            </a:r>
            <a:br>
              <a:rPr lang="ru-RU" sz="1200" b="1" dirty="0">
                <a:solidFill>
                  <a:srgbClr val="6845F9"/>
                </a:solidFill>
              </a:rPr>
            </a:br>
            <a:r>
              <a:rPr lang="ru-RU" sz="1200" b="1" dirty="0">
                <a:solidFill>
                  <a:srgbClr val="6845F9"/>
                </a:solidFill>
              </a:rPr>
              <a:t>с двигательными нарушениями </a:t>
            </a:r>
            <a:br>
              <a:rPr lang="ru-RU" sz="1200" b="1" dirty="0">
                <a:solidFill>
                  <a:srgbClr val="6845F9"/>
                </a:solidFill>
              </a:rPr>
            </a:br>
            <a:r>
              <a:rPr lang="ru-RU" sz="1200" b="1" dirty="0">
                <a:solidFill>
                  <a:srgbClr val="6845F9"/>
                </a:solidFill>
              </a:rPr>
              <a:t>с целью выявления их особых образовательных потребностей </a:t>
            </a:r>
            <a:br>
              <a:rPr lang="ru-RU" sz="1200" b="1" dirty="0">
                <a:solidFill>
                  <a:srgbClr val="6845F9"/>
                </a:solidFill>
              </a:rPr>
            </a:br>
            <a:r>
              <a:rPr lang="ru-RU" sz="1200" b="1" dirty="0">
                <a:solidFill>
                  <a:srgbClr val="6845F9"/>
                </a:solidFill>
              </a:rPr>
              <a:t>и проектирования специальных условий обучения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743" y="3556098"/>
            <a:ext cx="1347705" cy="1343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44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750"/>
                    </a14:imgEffect>
                    <a14:imgEffect>
                      <a14:saturation sat="69000"/>
                    </a14:imgEffect>
                    <a14:imgEffect>
                      <a14:brightnessContrast bright="56000" contras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-1" y="0"/>
            <a:ext cx="3105151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01582" y="170920"/>
            <a:ext cx="572870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solidFill>
                  <a:srgbClr val="4BACC6">
                    <a:lumMod val="75000"/>
                  </a:srgbClr>
                </a:solidFill>
              </a:rPr>
              <a:t>ИНТЕРАКТИВНАЯ ДИАГНОСТИЧЕСКАЯ КАРТА </a:t>
            </a:r>
            <a:r>
              <a:rPr lang="ru-RU" b="1" dirty="0">
                <a:solidFill>
                  <a:srgbClr val="3A7DCE"/>
                </a:solidFill>
              </a:rPr>
              <a:t/>
            </a:r>
            <a:br>
              <a:rPr lang="ru-RU" b="1" dirty="0">
                <a:solidFill>
                  <a:srgbClr val="3A7DCE"/>
                </a:solidFill>
              </a:rPr>
            </a:br>
            <a:r>
              <a:rPr lang="ru-RU" sz="1600" b="1" dirty="0">
                <a:solidFill>
                  <a:srgbClr val="4BACC6">
                    <a:lumMod val="75000"/>
                  </a:srgbClr>
                </a:solidFill>
              </a:rPr>
              <a:t>«Оценка достижений</a:t>
            </a:r>
            <a:r>
              <a:rPr lang="ru-RU" sz="1600" dirty="0">
                <a:solidFill>
                  <a:srgbClr val="4BACC6">
                    <a:lumMod val="75000"/>
                  </a:srgbClr>
                </a:solidFill>
              </a:rPr>
              <a:t> </a:t>
            </a:r>
            <a:r>
              <a:rPr lang="ru-RU" sz="1600" b="1" dirty="0">
                <a:solidFill>
                  <a:srgbClr val="4BACC6">
                    <a:lumMod val="75000"/>
                  </a:srgbClr>
                </a:solidFill>
              </a:rPr>
              <a:t>детей с нарушенным слухом </a:t>
            </a:r>
            <a:br>
              <a:rPr lang="ru-RU" sz="1600" b="1" dirty="0">
                <a:solidFill>
                  <a:srgbClr val="4BACC6">
                    <a:lumMod val="75000"/>
                  </a:srgbClr>
                </a:solidFill>
              </a:rPr>
            </a:br>
            <a:r>
              <a:rPr lang="ru-RU" sz="1600" b="1" dirty="0">
                <a:solidFill>
                  <a:srgbClr val="4BACC6">
                    <a:lumMod val="75000"/>
                  </a:srgbClr>
                </a:solidFill>
              </a:rPr>
              <a:t>на начало их систематического</a:t>
            </a:r>
            <a:r>
              <a:rPr lang="ru-RU" sz="1600" dirty="0">
                <a:solidFill>
                  <a:srgbClr val="4BACC6">
                    <a:lumMod val="75000"/>
                  </a:srgbClr>
                </a:solidFill>
              </a:rPr>
              <a:t> </a:t>
            </a:r>
            <a:r>
              <a:rPr lang="ru-RU" sz="1600" b="1" dirty="0">
                <a:solidFill>
                  <a:srgbClr val="4BACC6">
                    <a:lumMod val="75000"/>
                  </a:srgbClr>
                </a:solidFill>
              </a:rPr>
              <a:t>дошкольного воспитания и обучения»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5783" y="-749501"/>
            <a:ext cx="17695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dksluh.ikp-rao.ru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13243" t="6647" r="13193" b="3777"/>
          <a:stretch/>
        </p:blipFill>
        <p:spPr>
          <a:xfrm>
            <a:off x="3507884" y="1518060"/>
            <a:ext cx="3076775" cy="210738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l="43467" t="10272" r="28040" b="6747"/>
          <a:stretch/>
        </p:blipFill>
        <p:spPr>
          <a:xfrm>
            <a:off x="6762949" y="1337857"/>
            <a:ext cx="2104336" cy="34472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213514" y="1996145"/>
            <a:ext cx="308182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1F497D">
                    <a:lumMod val="60000"/>
                    <a:lumOff val="40000"/>
                  </a:srgbClr>
                </a:solidFill>
              </a:rPr>
              <a:t>Диагностическая карта позволяет фиксировать, интерпретировать </a:t>
            </a:r>
            <a:br>
              <a:rPr lang="ru-RU" sz="1200" b="1" dirty="0">
                <a:solidFill>
                  <a:srgbClr val="1F497D">
                    <a:lumMod val="60000"/>
                    <a:lumOff val="40000"/>
                  </a:srgbClr>
                </a:solidFill>
              </a:rPr>
            </a:br>
            <a:r>
              <a:rPr lang="ru-RU" sz="1200" b="1" dirty="0">
                <a:solidFill>
                  <a:srgbClr val="1F497D">
                    <a:lumMod val="60000"/>
                    <a:lumOff val="40000"/>
                  </a:srgbClr>
                </a:solidFill>
              </a:rPr>
              <a:t>и использовать результаты психолого-педагогического обследования дошкольников </a:t>
            </a:r>
            <a:br>
              <a:rPr lang="ru-RU" sz="1200" b="1" dirty="0">
                <a:solidFill>
                  <a:srgbClr val="1F497D">
                    <a:lumMod val="60000"/>
                    <a:lumOff val="40000"/>
                  </a:srgbClr>
                </a:solidFill>
              </a:rPr>
            </a:br>
            <a:r>
              <a:rPr lang="ru-RU" sz="1200" b="1" dirty="0">
                <a:solidFill>
                  <a:srgbClr val="1F497D">
                    <a:lumMod val="60000"/>
                    <a:lumOff val="40000"/>
                  </a:srgbClr>
                </a:solidFill>
              </a:rPr>
              <a:t>с нарушенным слухом </a:t>
            </a:r>
            <a:br>
              <a:rPr lang="ru-RU" sz="1200" b="1" dirty="0">
                <a:solidFill>
                  <a:srgbClr val="1F497D">
                    <a:lumMod val="60000"/>
                    <a:lumOff val="40000"/>
                  </a:srgbClr>
                </a:solidFill>
              </a:rPr>
            </a:br>
            <a:r>
              <a:rPr lang="ru-RU" sz="1200" b="1" dirty="0">
                <a:solidFill>
                  <a:srgbClr val="1F497D">
                    <a:lumMod val="60000"/>
                    <a:lumOff val="40000"/>
                  </a:srgbClr>
                </a:solidFill>
              </a:rPr>
              <a:t>при проектировании их образовательного процесса</a:t>
            </a: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8" r="2883" b="2235"/>
          <a:stretch/>
        </p:blipFill>
        <p:spPr bwMode="auto">
          <a:xfrm>
            <a:off x="937625" y="3749803"/>
            <a:ext cx="1229897" cy="1224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60" y="170920"/>
            <a:ext cx="2424426" cy="167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211257" y="1956389"/>
            <a:ext cx="2682631" cy="0"/>
          </a:xfrm>
          <a:prstGeom prst="line">
            <a:avLst/>
          </a:prstGeom>
          <a:ln w="19050">
            <a:solidFill>
              <a:srgbClr val="0882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4711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1" y="1297900"/>
            <a:ext cx="4296360" cy="18387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3" name="Прямоугольник 12"/>
          <p:cNvSpPr/>
          <p:nvPr/>
        </p:nvSpPr>
        <p:spPr>
          <a:xfrm>
            <a:off x="4949069" y="1221700"/>
            <a:ext cx="317817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prstClr val="white"/>
                </a:solidFill>
              </a:rPr>
              <a:t>Предлагаются возможные формы </a:t>
            </a:r>
            <a:br>
              <a:rPr lang="ru-RU" sz="1400" b="1" dirty="0">
                <a:solidFill>
                  <a:prstClr val="white"/>
                </a:solidFill>
              </a:rPr>
            </a:br>
            <a:r>
              <a:rPr lang="ru-RU" sz="1400" b="1" dirty="0">
                <a:solidFill>
                  <a:prstClr val="white"/>
                </a:solidFill>
              </a:rPr>
              <a:t>и характерные трудности диагностики РАС у дошкольников, знакомство</a:t>
            </a:r>
            <a:br>
              <a:rPr lang="ru-RU" sz="1400" b="1" dirty="0">
                <a:solidFill>
                  <a:prstClr val="white"/>
                </a:solidFill>
              </a:rPr>
            </a:br>
            <a:r>
              <a:rPr lang="ru-RU" sz="1400" b="1" dirty="0">
                <a:solidFill>
                  <a:prstClr val="white"/>
                </a:solidFill>
              </a:rPr>
              <a:t>со </a:t>
            </a:r>
            <a:r>
              <a:rPr lang="ru-RU" sz="1400" b="1" dirty="0" err="1">
                <a:solidFill>
                  <a:prstClr val="white"/>
                </a:solidFill>
              </a:rPr>
              <a:t>скрининговыми</a:t>
            </a:r>
            <a:r>
              <a:rPr lang="ru-RU" sz="1400" b="1" dirty="0">
                <a:solidFill>
                  <a:prstClr val="white"/>
                </a:solidFill>
              </a:rPr>
              <a:t> инструментами </a:t>
            </a:r>
            <a:br>
              <a:rPr lang="ru-RU" sz="1400" b="1" dirty="0">
                <a:solidFill>
                  <a:prstClr val="white"/>
                </a:solidFill>
              </a:rPr>
            </a:br>
            <a:r>
              <a:rPr lang="ru-RU" sz="1400" b="1" dirty="0">
                <a:solidFill>
                  <a:prstClr val="white"/>
                </a:solidFill>
              </a:rPr>
              <a:t>и методами оценки отдельных направлений психического развития, </a:t>
            </a:r>
            <a:r>
              <a:rPr lang="ru-RU" sz="1400" b="1" dirty="0" err="1">
                <a:solidFill>
                  <a:prstClr val="white"/>
                </a:solidFill>
              </a:rPr>
              <a:t>сформированности</a:t>
            </a:r>
            <a:r>
              <a:rPr lang="ru-RU" sz="1400" b="1" dirty="0">
                <a:solidFill>
                  <a:prstClr val="white"/>
                </a:solidFill>
              </a:rPr>
              <a:t> умений и навыков у детей</a:t>
            </a: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33" y="3492932"/>
            <a:ext cx="2182585" cy="149696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209" y="3488402"/>
            <a:ext cx="1975566" cy="150149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224933" y="-5820"/>
            <a:ext cx="9168663" cy="100194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6" name="Picture 2" descr="!2дивар-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039"/>
          <a:stretch/>
        </p:blipFill>
        <p:spPr bwMode="auto">
          <a:xfrm>
            <a:off x="287971" y="56918"/>
            <a:ext cx="892365" cy="861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56339" y="53880"/>
            <a:ext cx="625598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>
                <a:solidFill>
                  <a:srgbClr val="3434D0"/>
                </a:solidFill>
              </a:rPr>
              <a:t>ДиВАР</a:t>
            </a:r>
            <a:r>
              <a:rPr lang="ru-RU" sz="3200" b="1" dirty="0">
                <a:solidFill>
                  <a:srgbClr val="3434D0"/>
                </a:solidFill>
              </a:rPr>
              <a:t> </a:t>
            </a:r>
            <a:r>
              <a:rPr lang="ru-RU" sz="2000" b="1" dirty="0">
                <a:solidFill>
                  <a:srgbClr val="FF7F00"/>
                </a:solidFill>
              </a:rPr>
              <a:t>ДИАГНОСТИКА ВАРИАНТОВ</a:t>
            </a:r>
          </a:p>
          <a:p>
            <a:pPr fontAlgn="base"/>
            <a:r>
              <a:rPr lang="ru-RU" sz="2000" b="1" dirty="0">
                <a:solidFill>
                  <a:srgbClr val="FF7F00"/>
                </a:solidFill>
              </a:rPr>
              <a:t>аутистического развития у дошкольников</a:t>
            </a:r>
            <a:endParaRPr lang="ru-RU" dirty="0">
              <a:solidFill>
                <a:srgbClr val="FF7F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746" y="3136616"/>
            <a:ext cx="1770104" cy="177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014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Прямоугольник с двумя вырезанными противолежащими углами 7"/>
          <p:cNvSpPr/>
          <p:nvPr/>
        </p:nvSpPr>
        <p:spPr>
          <a:xfrm flipH="1">
            <a:off x="6696076" y="0"/>
            <a:ext cx="2447924" cy="5143499"/>
          </a:xfrm>
          <a:prstGeom prst="snip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51555" y="138053"/>
            <a:ext cx="829833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B45AE"/>
                </a:solidFill>
              </a:rPr>
              <a:t>ДИАГНОСТИЧЕСКАЯ КАРТА</a:t>
            </a:r>
            <a:r>
              <a:rPr lang="ru-RU" sz="2000" b="1" dirty="0">
                <a:solidFill>
                  <a:srgbClr val="CB45AE"/>
                </a:solidFill>
              </a:rPr>
              <a:t/>
            </a:r>
            <a:br>
              <a:rPr lang="ru-RU" sz="2000" b="1" dirty="0">
                <a:solidFill>
                  <a:srgbClr val="CB45AE"/>
                </a:solidFill>
              </a:rPr>
            </a:br>
            <a:r>
              <a:rPr lang="ru-RU" b="1" dirty="0">
                <a:solidFill>
                  <a:srgbClr val="CB45AE"/>
                </a:solidFill>
              </a:rPr>
              <a:t>для оценки образовательных и личностных </a:t>
            </a:r>
            <a:br>
              <a:rPr lang="ru-RU" b="1" dirty="0">
                <a:solidFill>
                  <a:srgbClr val="CB45AE"/>
                </a:solidFill>
              </a:rPr>
            </a:br>
            <a:r>
              <a:rPr lang="ru-RU" b="1" dirty="0">
                <a:solidFill>
                  <a:srgbClr val="CB45AE"/>
                </a:solidFill>
              </a:rPr>
              <a:t>достижений младших школьников </a:t>
            </a:r>
            <a:br>
              <a:rPr lang="ru-RU" b="1" dirty="0">
                <a:solidFill>
                  <a:srgbClr val="CB45AE"/>
                </a:solidFill>
              </a:rPr>
            </a:br>
            <a:r>
              <a:rPr lang="ru-RU" b="1" dirty="0">
                <a:solidFill>
                  <a:srgbClr val="CB45AE"/>
                </a:solidFill>
              </a:rPr>
              <a:t>с расстройствами аутистического спектра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20265" y="6082784"/>
            <a:ext cx="1714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dkras.ikp-rao.ru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23053" t="16372" r="14299" b="5686"/>
          <a:stretch/>
        </p:blipFill>
        <p:spPr>
          <a:xfrm>
            <a:off x="1278466" y="1645349"/>
            <a:ext cx="4546602" cy="31818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7086692" y="2384674"/>
            <a:ext cx="183407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6A3488"/>
                </a:solidFill>
              </a:rPr>
              <a:t>Карта разработана </a:t>
            </a:r>
            <a:br>
              <a:rPr lang="ru-RU" sz="1200" b="1" dirty="0">
                <a:solidFill>
                  <a:srgbClr val="6A3488"/>
                </a:solidFill>
              </a:rPr>
            </a:br>
            <a:r>
              <a:rPr lang="ru-RU" sz="1200" b="1" dirty="0">
                <a:solidFill>
                  <a:srgbClr val="6A3488"/>
                </a:solidFill>
              </a:rPr>
              <a:t>для определения образовательных </a:t>
            </a:r>
            <a:br>
              <a:rPr lang="ru-RU" sz="1200" b="1" dirty="0">
                <a:solidFill>
                  <a:srgbClr val="6A3488"/>
                </a:solidFill>
              </a:rPr>
            </a:br>
            <a:r>
              <a:rPr lang="ru-RU" sz="1200" b="1" dirty="0">
                <a:solidFill>
                  <a:srgbClr val="6A3488"/>
                </a:solidFill>
              </a:rPr>
              <a:t>и личностных результатов обучения </a:t>
            </a:r>
            <a:br>
              <a:rPr lang="ru-RU" sz="1200" b="1" dirty="0">
                <a:solidFill>
                  <a:srgbClr val="6A3488"/>
                </a:solidFill>
              </a:rPr>
            </a:br>
            <a:r>
              <a:rPr lang="ru-RU" sz="1200" b="1" dirty="0">
                <a:solidFill>
                  <a:srgbClr val="6A3488"/>
                </a:solidFill>
              </a:rPr>
              <a:t>на начальном</a:t>
            </a:r>
          </a:p>
          <a:p>
            <a:r>
              <a:rPr lang="ru-RU" sz="1200" b="1" dirty="0">
                <a:solidFill>
                  <a:srgbClr val="6A3488"/>
                </a:solidFill>
              </a:rPr>
              <a:t>уровне основного </a:t>
            </a:r>
            <a:br>
              <a:rPr lang="ru-RU" sz="1200" b="1" dirty="0">
                <a:solidFill>
                  <a:srgbClr val="6A3488"/>
                </a:solidFill>
              </a:rPr>
            </a:br>
            <a:r>
              <a:rPr lang="ru-RU" sz="1200" b="1" dirty="0">
                <a:solidFill>
                  <a:srgbClr val="6A3488"/>
                </a:solidFill>
              </a:rPr>
              <a:t>общего образования </a:t>
            </a:r>
            <a:br>
              <a:rPr lang="ru-RU" sz="1200" b="1" dirty="0">
                <a:solidFill>
                  <a:srgbClr val="6A3488"/>
                </a:solidFill>
              </a:rPr>
            </a:br>
            <a:r>
              <a:rPr lang="ru-RU" sz="1200" b="1" dirty="0">
                <a:solidFill>
                  <a:srgbClr val="6A3488"/>
                </a:solidFill>
              </a:rPr>
              <a:t>у обучающихся</a:t>
            </a:r>
            <a:br>
              <a:rPr lang="ru-RU" sz="1200" b="1" dirty="0">
                <a:solidFill>
                  <a:srgbClr val="6A3488"/>
                </a:solidFill>
              </a:rPr>
            </a:br>
            <a:r>
              <a:rPr lang="ru-RU" sz="1200" b="1" dirty="0">
                <a:solidFill>
                  <a:srgbClr val="6A3488"/>
                </a:solidFill>
              </a:rPr>
              <a:t>с РАС</a:t>
            </a:r>
          </a:p>
        </p:txBody>
      </p:sp>
      <p:pic>
        <p:nvPicPr>
          <p:cNvPr id="4100" name="Picture 4" descr="G:\Olga\Olga\_!!работа\_!ИКП\_Съезд\2025\cthn\конструктор аут1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2006" y="-125690"/>
            <a:ext cx="826200" cy="1233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Olga\Olga\_!!работа\_!ИКП\_Съезд\2025\cthn\конструктор аут17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73" y="92251"/>
            <a:ext cx="1496782" cy="1415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qrcoder.ru/code/?https%3A%2F%2Fdkras.ikp-rao.ru%2F&amp;10&amp;0"/>
          <p:cNvPicPr>
            <a:picLocks noChangeAspect="1" noChangeArrowheads="1"/>
          </p:cNvPicPr>
          <p:nvPr/>
        </p:nvPicPr>
        <p:blipFill>
          <a:blip r:embed="rId8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312" y="273892"/>
            <a:ext cx="2001452" cy="2001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45806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9375"/>
                    </a14:imgEffect>
                    <a14:imgEffect>
                      <a14:saturation sat="248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70538" y="154921"/>
            <a:ext cx="810266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EE7E2E"/>
                </a:solidFill>
              </a:rPr>
              <a:t>КОНСТРУКТОР ПРОГРАММ КОРРЕКЦИОННО-РАЗВИВАЮЩЕЙ РАБОТЫ </a:t>
            </a:r>
            <a:br>
              <a:rPr lang="ru-RU" sz="1600" b="1" dirty="0">
                <a:solidFill>
                  <a:srgbClr val="EE7E2E"/>
                </a:solidFill>
              </a:rPr>
            </a:br>
            <a:r>
              <a:rPr lang="ru-RU" sz="1800" b="1" dirty="0">
                <a:solidFill>
                  <a:srgbClr val="EE7E2E"/>
                </a:solidFill>
              </a:rPr>
              <a:t>с дошкольниками с задержкой психического развития </a:t>
            </a:r>
            <a:br>
              <a:rPr lang="ru-RU" sz="1800" b="1" dirty="0">
                <a:solidFill>
                  <a:srgbClr val="EE7E2E"/>
                </a:solidFill>
              </a:rPr>
            </a:br>
            <a:r>
              <a:rPr lang="ru-RU" sz="1800" b="1" dirty="0">
                <a:solidFill>
                  <a:srgbClr val="EE7E2E"/>
                </a:solidFill>
              </a:rPr>
              <a:t>и тяжелыми нарушениями речи</a:t>
            </a:r>
            <a:endParaRPr lang="ru-RU" sz="1200" b="1" dirty="0">
              <a:solidFill>
                <a:srgbClr val="EE7E2E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57" y="154920"/>
            <a:ext cx="844481" cy="78624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20665" y="4401783"/>
            <a:ext cx="81026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F79646">
                    <a:lumMod val="75000"/>
                  </a:srgbClr>
                </a:solidFill>
              </a:rPr>
              <a:t>Конструктор раскрывает содержание образовательных областей для данных категорий детей </a:t>
            </a:r>
            <a:br>
              <a:rPr lang="ru-RU" sz="1200" b="1" dirty="0">
                <a:solidFill>
                  <a:srgbClr val="F79646">
                    <a:lumMod val="75000"/>
                  </a:srgbClr>
                </a:solidFill>
              </a:rPr>
            </a:br>
            <a:r>
              <a:rPr lang="ru-RU" sz="1200" b="1" dirty="0">
                <a:solidFill>
                  <a:srgbClr val="F79646">
                    <a:lumMod val="75000"/>
                  </a:srgbClr>
                </a:solidFill>
              </a:rPr>
              <a:t>и содержит рекомендации по реализации коррекционно-развивающей работы в рамках ФАОП ДО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304800" y="1280815"/>
            <a:ext cx="7988755" cy="2910185"/>
            <a:chOff x="304800" y="1280815"/>
            <a:chExt cx="6955877" cy="2533923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5"/>
            <a:srcRect l="4287" t="7302" r="3081" b="12548"/>
            <a:stretch/>
          </p:blipFill>
          <p:spPr>
            <a:xfrm>
              <a:off x="304800" y="1280815"/>
              <a:ext cx="4508500" cy="219427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6"/>
            <a:srcRect l="28146" t="25741" r="19290" b="5458"/>
            <a:stretch/>
          </p:blipFill>
          <p:spPr>
            <a:xfrm>
              <a:off x="4509413" y="1789088"/>
              <a:ext cx="2751264" cy="202565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80" t="8939" r="8410" b="9545"/>
          <a:stretch/>
        </p:blipFill>
        <p:spPr bwMode="auto">
          <a:xfrm>
            <a:off x="7698243" y="548041"/>
            <a:ext cx="1109248" cy="1091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14832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-4952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306" y="1082069"/>
            <a:ext cx="2914694" cy="25503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0954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4410" y="55035"/>
            <a:ext cx="85698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</a:rPr>
              <a:t>КОНСТРУКТОР </a:t>
            </a:r>
            <a:r>
              <a:rPr lang="ru-RU" sz="1800" b="1" dirty="0">
                <a:solidFill>
                  <a:prstClr val="white"/>
                </a:solidFill>
              </a:rPr>
              <a:t>программно-методического обеспечения </a:t>
            </a:r>
            <a:br>
              <a:rPr lang="ru-RU" sz="1800" b="1" dirty="0">
                <a:solidFill>
                  <a:prstClr val="white"/>
                </a:solidFill>
              </a:rPr>
            </a:br>
            <a:r>
              <a:rPr lang="ru-RU" sz="1800" b="1" dirty="0">
                <a:solidFill>
                  <a:prstClr val="white"/>
                </a:solidFill>
              </a:rPr>
              <a:t>формирования функциональной грамотности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90491" y="3909902"/>
            <a:ext cx="54023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8ABDE"/>
                </a:solidFill>
              </a:rPr>
              <a:t>Электронный инструмент для разработки программ</a:t>
            </a:r>
            <a:br>
              <a:rPr lang="ru-RU" b="1" dirty="0">
                <a:solidFill>
                  <a:srgbClr val="78ABDE"/>
                </a:solidFill>
              </a:rPr>
            </a:br>
            <a:r>
              <a:rPr lang="ru-RU" b="1" dirty="0">
                <a:solidFill>
                  <a:srgbClr val="78ABDE"/>
                </a:solidFill>
              </a:rPr>
              <a:t>по формированию функциональной грамотности</a:t>
            </a:r>
            <a:br>
              <a:rPr lang="ru-RU" b="1" dirty="0">
                <a:solidFill>
                  <a:srgbClr val="78ABDE"/>
                </a:solidFill>
              </a:rPr>
            </a:br>
            <a:r>
              <a:rPr lang="ru-RU" b="1" dirty="0">
                <a:solidFill>
                  <a:srgbClr val="78ABDE"/>
                </a:solidFill>
              </a:rPr>
              <a:t>у обучающихся с ОВЗ в рамках внеурочной </a:t>
            </a:r>
          </a:p>
          <a:p>
            <a:r>
              <a:rPr lang="ru-RU" b="1" dirty="0">
                <a:solidFill>
                  <a:srgbClr val="78ABDE"/>
                </a:solidFill>
              </a:rPr>
              <a:t>деятельности на занятиях в начальной школе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/>
          <a:srcRect l="10438" t="8215" r="4696" b="4195"/>
          <a:stretch/>
        </p:blipFill>
        <p:spPr>
          <a:xfrm>
            <a:off x="426926" y="1619096"/>
            <a:ext cx="3264752" cy="189540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11418" t="7401" r="12077" b="8428"/>
          <a:stretch/>
        </p:blipFill>
        <p:spPr>
          <a:xfrm>
            <a:off x="3508778" y="1703268"/>
            <a:ext cx="2790709" cy="17270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098" name="Picture 2" descr="http://qrcoder.ru/code/?https%3A%2F%2Fkrpfg.ikp-rao.ru%2F&amp;10&amp;0"/>
          <p:cNvPicPr>
            <a:picLocks noChangeAspect="1" noChangeArrowheads="1"/>
          </p:cNvPicPr>
          <p:nvPr/>
        </p:nvPicPr>
        <p:blipFill rotWithShape="1"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7375"/>
                    </a14:imgEffect>
                    <a14:imgEffect>
                      <a14:saturation sat="33000"/>
                    </a14:imgEffect>
                    <a14:imgEffect>
                      <a14:brightnessContrast bright="7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65" t="8808" r="6561" b="7354"/>
          <a:stretch/>
        </p:blipFill>
        <p:spPr bwMode="auto">
          <a:xfrm>
            <a:off x="7259867" y="3735853"/>
            <a:ext cx="1344703" cy="1302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67030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738816" y="2378676"/>
            <a:ext cx="4405184" cy="2764823"/>
          </a:xfrm>
          <a:prstGeom prst="rect">
            <a:avLst/>
          </a:prstGeom>
          <a:solidFill>
            <a:srgbClr val="6166CD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738816" y="1"/>
            <a:ext cx="4405184" cy="2378675"/>
          </a:xfrm>
          <a:prstGeom prst="rect">
            <a:avLst/>
          </a:prstGeom>
          <a:solidFill>
            <a:srgbClr val="D9D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8075" y="151223"/>
            <a:ext cx="4310627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2600" b="1" dirty="0">
                <a:solidFill>
                  <a:srgbClr val="6166CD"/>
                </a:solidFill>
              </a:rPr>
              <a:t>ЧИТАТЕЛЬСКАЯ </a:t>
            </a:r>
          </a:p>
          <a:p>
            <a:pPr>
              <a:lnSpc>
                <a:spcPct val="80000"/>
              </a:lnSpc>
            </a:pPr>
            <a:r>
              <a:rPr lang="ru-RU" sz="2600" b="1" dirty="0">
                <a:solidFill>
                  <a:srgbClr val="6166CD"/>
                </a:solidFill>
              </a:rPr>
              <a:t>	      ГРАМОТНОСТЬ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386081" y="915626"/>
            <a:ext cx="3954617" cy="4175122"/>
            <a:chOff x="236994" y="513259"/>
            <a:chExt cx="4650425" cy="4909728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994" y="513259"/>
              <a:ext cx="4650424" cy="3048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5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70" r="5328"/>
            <a:stretch/>
          </p:blipFill>
          <p:spPr bwMode="auto">
            <a:xfrm>
              <a:off x="236994" y="3481999"/>
              <a:ext cx="4650425" cy="19409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" name="Группа 2"/>
          <p:cNvGrpSpPr/>
          <p:nvPr/>
        </p:nvGrpSpPr>
        <p:grpSpPr>
          <a:xfrm>
            <a:off x="4922718" y="119003"/>
            <a:ext cx="2145347" cy="2149111"/>
            <a:chOff x="5219280" y="84452"/>
            <a:chExt cx="3837604" cy="384433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9280" y="84452"/>
              <a:ext cx="3814959" cy="1542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9280" y="1727055"/>
              <a:ext cx="3837604" cy="22017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6788" y="119003"/>
            <a:ext cx="1847651" cy="1657851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4922718" y="2501395"/>
            <a:ext cx="2727164" cy="2253559"/>
            <a:chOff x="4922718" y="2540858"/>
            <a:chExt cx="2484432" cy="205298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3079" name="Picture 7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2718" y="2540858"/>
              <a:ext cx="2484432" cy="10538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80" name="Picture 8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9886" y="3629445"/>
              <a:ext cx="2477264" cy="9643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595" y="3545303"/>
            <a:ext cx="1950035" cy="1619269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7520" y="2110805"/>
            <a:ext cx="1096917" cy="1096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77862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" y="2724022"/>
            <a:ext cx="5109519" cy="2429415"/>
          </a:xfrm>
          <a:prstGeom prst="rect">
            <a:avLst/>
          </a:prstGeom>
          <a:solidFill>
            <a:srgbClr val="6166CD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109520" y="1"/>
            <a:ext cx="4034480" cy="5143499"/>
          </a:xfrm>
          <a:prstGeom prst="rect">
            <a:avLst/>
          </a:prstGeom>
          <a:solidFill>
            <a:srgbClr val="D9D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7724" y="84452"/>
            <a:ext cx="5342082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b="1" dirty="0">
                <a:solidFill>
                  <a:srgbClr val="6166CD"/>
                </a:solidFill>
              </a:rPr>
              <a:t>ФИНАНСОВАЯ ГРАМОТНОСТЬ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575" y="106789"/>
            <a:ext cx="3869684" cy="185175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8815"/>
            <a:ext cx="5109519" cy="2215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1102" y="3067151"/>
            <a:ext cx="989441" cy="98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5165574" y="2122250"/>
            <a:ext cx="2711858" cy="2859103"/>
            <a:chOff x="5158976" y="1866145"/>
            <a:chExt cx="2706101" cy="285303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27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8976" y="1866145"/>
              <a:ext cx="2706100" cy="12723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7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65575" y="3226684"/>
              <a:ext cx="2699502" cy="14924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0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3"/>
          <a:stretch/>
        </p:blipFill>
        <p:spPr bwMode="auto">
          <a:xfrm>
            <a:off x="358386" y="2876226"/>
            <a:ext cx="4392748" cy="2105127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4236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9E8223C-898E-AB91-021F-794A577EA5D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834" y="3577859"/>
            <a:ext cx="1350671" cy="1350671"/>
          </a:xfrm>
          <a:prstGeom prst="rect">
            <a:avLst/>
          </a:prstGeom>
          <a:ln w="12700"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C178512-ADAA-97A3-86F5-8E4300F848F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3834" y="460602"/>
            <a:ext cx="5407638" cy="287784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95B5127-1A70-65C5-8C71-E08A7241F9F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96428" y="2220089"/>
            <a:ext cx="4114265" cy="256875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14FD920-1945-2D25-91CA-FE597AE71E87}"/>
              </a:ext>
            </a:extLst>
          </p:cNvPr>
          <p:cNvSpPr txBox="1"/>
          <p:nvPr/>
        </p:nvSpPr>
        <p:spPr>
          <a:xfrm>
            <a:off x="6435042" y="945420"/>
            <a:ext cx="2241101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8B3C67"/>
                </a:solidFill>
                <a:latin typeface="+mj-lt"/>
                <a:cs typeface="Times New Roman" panose="02020603050405020304" pitchFamily="18" charset="0"/>
              </a:rPr>
              <a:t>ФРЦ ОВЗ </a:t>
            </a:r>
            <a:r>
              <a:rPr lang="ru-RU" b="1" dirty="0">
                <a:solidFill>
                  <a:srgbClr val="8B3C67"/>
                </a:solidFill>
                <a:cs typeface="Times New Roman" panose="02020603050405020304" pitchFamily="18" charset="0"/>
              </a:rPr>
              <a:t>– </a:t>
            </a:r>
            <a:r>
              <a:rPr lang="ru-RU" sz="1600" b="1" dirty="0">
                <a:solidFill>
                  <a:srgbClr val="8B3C67"/>
                </a:solidFill>
                <a:cs typeface="Times New Roman" panose="02020603050405020304" pitchFamily="18" charset="0"/>
              </a:rPr>
              <a:t>специальный раздел на сайте ФГБНУ «ИКП»</a:t>
            </a:r>
          </a:p>
        </p:txBody>
      </p:sp>
    </p:spTree>
    <p:extLst>
      <p:ext uri="{BB962C8B-B14F-4D97-AF65-F5344CB8AC3E}">
        <p14:creationId xmlns:p14="http://schemas.microsoft.com/office/powerpoint/2010/main" val="2651694468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7629525" cy="871897"/>
          </a:xfrm>
          <a:prstGeom prst="rect">
            <a:avLst/>
          </a:prstGeom>
          <a:solidFill>
            <a:srgbClr val="FFF4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74"/>
          <a:stretch/>
        </p:blipFill>
        <p:spPr>
          <a:xfrm>
            <a:off x="0" y="759894"/>
            <a:ext cx="9144000" cy="438360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/>
          <a:srcRect l="22326" t="6373" r="21723" b="3309"/>
          <a:stretch/>
        </p:blipFill>
        <p:spPr>
          <a:xfrm>
            <a:off x="3283898" y="2504194"/>
            <a:ext cx="2486735" cy="22580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65534" y="90629"/>
            <a:ext cx="8923208" cy="69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b="1" dirty="0">
                <a:solidFill>
                  <a:srgbClr val="5A6CA3"/>
                </a:solidFill>
              </a:rPr>
              <a:t>ГЛОССАРИЙ ФИНАНСОВЫХ ТЕРМИНОВ </a:t>
            </a:r>
            <a:br>
              <a:rPr lang="ru-RU" sz="2400" b="1" dirty="0">
                <a:solidFill>
                  <a:srgbClr val="5A6CA3"/>
                </a:solidFill>
              </a:rPr>
            </a:br>
            <a:r>
              <a:rPr lang="ru-RU" sz="2400" b="1" dirty="0">
                <a:solidFill>
                  <a:srgbClr val="5A6CA3"/>
                </a:solidFill>
              </a:rPr>
              <a:t>ДЛЯ ЛИЦ С ОВЗ И С ИНВАЛИДНОСТЬЮ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37850" y="2449638"/>
            <a:ext cx="58668" cy="109112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2240467" y="1064643"/>
            <a:ext cx="325545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5A6CA3"/>
                </a:solidFill>
              </a:rPr>
              <a:t>Электронный ресурс направлен</a:t>
            </a:r>
            <a:br>
              <a:rPr lang="ru-RU" sz="1400" b="1" dirty="0">
                <a:solidFill>
                  <a:srgbClr val="5A6CA3"/>
                </a:solidFill>
              </a:rPr>
            </a:br>
            <a:r>
              <a:rPr lang="ru-RU" sz="1400" b="1" dirty="0">
                <a:solidFill>
                  <a:srgbClr val="5A6CA3"/>
                </a:solidFill>
              </a:rPr>
              <a:t>на формирование у детей с ОВЗ </a:t>
            </a:r>
            <a:br>
              <a:rPr lang="ru-RU" sz="1400" b="1" dirty="0">
                <a:solidFill>
                  <a:srgbClr val="5A6CA3"/>
                </a:solidFill>
              </a:rPr>
            </a:br>
            <a:r>
              <a:rPr lang="ru-RU" sz="1400" b="1" dirty="0">
                <a:solidFill>
                  <a:srgbClr val="5A6CA3"/>
                </a:solidFill>
              </a:rPr>
              <a:t>базовых знаний и  представлений</a:t>
            </a:r>
            <a:br>
              <a:rPr lang="ru-RU" sz="1400" b="1" dirty="0">
                <a:solidFill>
                  <a:srgbClr val="5A6CA3"/>
                </a:solidFill>
              </a:rPr>
            </a:br>
            <a:r>
              <a:rPr lang="ru-RU" sz="1400" b="1" dirty="0">
                <a:solidFill>
                  <a:srgbClr val="5A6CA3"/>
                </a:solidFill>
              </a:rPr>
              <a:t>о сфере финансов. Представлен</a:t>
            </a:r>
            <a:br>
              <a:rPr lang="ru-RU" sz="1400" b="1" dirty="0">
                <a:solidFill>
                  <a:srgbClr val="5A6CA3"/>
                </a:solidFill>
              </a:rPr>
            </a:br>
            <a:r>
              <a:rPr lang="ru-RU" sz="1400" b="1" dirty="0">
                <a:solidFill>
                  <a:srgbClr val="5A6CA3"/>
                </a:solidFill>
              </a:rPr>
              <a:t>в формате карточек финансовых терминов</a:t>
            </a:r>
            <a:endParaRPr lang="ru-RU" sz="1200" b="1" dirty="0">
              <a:solidFill>
                <a:srgbClr val="5A6CA3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4648946" y="4709356"/>
            <a:ext cx="0" cy="9455"/>
          </a:xfrm>
          <a:prstGeom prst="line">
            <a:avLst/>
          </a:prstGeom>
          <a:ln w="25400">
            <a:solidFill>
              <a:srgbClr val="9A74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"/>
          <a:stretch/>
        </p:blipFill>
        <p:spPr>
          <a:xfrm>
            <a:off x="-15628" y="756743"/>
            <a:ext cx="2388095" cy="2431056"/>
          </a:xfrm>
          <a:prstGeom prst="ellipse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/>
          <a:srcRect l="37481" t="6100" r="38191" b="6385"/>
          <a:stretch/>
        </p:blipFill>
        <p:spPr>
          <a:xfrm>
            <a:off x="5724369" y="1163221"/>
            <a:ext cx="1806631" cy="36556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34" y="2833128"/>
            <a:ext cx="3101904" cy="1123549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36095" y="76630"/>
            <a:ext cx="1360226" cy="136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2989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F9CD800-CE88-3D29-1FCE-72AC6401A4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5" t="5542" r="20865" b="18306"/>
          <a:stretch/>
        </p:blipFill>
        <p:spPr>
          <a:xfrm>
            <a:off x="164122" y="156307"/>
            <a:ext cx="4235939" cy="332935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3236549-BFD7-4F84-14B4-4AD1E218F89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6" t="5898" r="27300" b="24385"/>
          <a:stretch/>
        </p:blipFill>
        <p:spPr>
          <a:xfrm>
            <a:off x="1938216" y="1508369"/>
            <a:ext cx="3720123" cy="304800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96E3C82-730C-DB35-A08A-CD086062F0C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7" t="6435" r="26395" b="25278"/>
          <a:stretch/>
        </p:blipFill>
        <p:spPr>
          <a:xfrm>
            <a:off x="5384799" y="156307"/>
            <a:ext cx="3641970" cy="298547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D52A4B2-B02C-821B-F840-26E5253F27BD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19589" y="3572121"/>
            <a:ext cx="1263161" cy="1263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0910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050" name="Picture 2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748" y="905479"/>
            <a:ext cx="1447724" cy="1602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52534" y="387886"/>
            <a:ext cx="470535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8F3F6E"/>
                </a:solidFill>
              </a:rPr>
              <a:t>ТЕЛЕДЕФЕКТОЛОГИЯ</a:t>
            </a:r>
          </a:p>
          <a:p>
            <a:pPr fontAlgn="base"/>
            <a:r>
              <a:rPr lang="ru-RU" sz="2000" b="1" dirty="0" err="1">
                <a:solidFill>
                  <a:srgbClr val="8F3F6E"/>
                </a:solidFill>
              </a:rPr>
              <a:t>супервизия</a:t>
            </a:r>
            <a:r>
              <a:rPr lang="ru-RU" sz="2000" b="1" dirty="0">
                <a:solidFill>
                  <a:srgbClr val="8F3F6E"/>
                </a:solidFill>
              </a:rPr>
              <a:t> для специалистов</a:t>
            </a:r>
            <a:endParaRPr lang="ru-RU" sz="2000" dirty="0">
              <a:solidFill>
                <a:srgbClr val="8F3F6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82829" y="2866728"/>
            <a:ext cx="58150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8F3F6E"/>
                </a:solidFill>
              </a:rPr>
              <a:t>Проект предлагает дистанционное консультирование родителей детей и специалистов психолого-педагогического профиля по вопросам проведения диагностических мероприятий и выбора оптимальных методов коррекции нарушений развития у детей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68747" y="2671407"/>
            <a:ext cx="1714082" cy="17140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769" y="229392"/>
            <a:ext cx="1315683" cy="316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6697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20016" y="321363"/>
            <a:ext cx="6316830" cy="690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2400" b="1" dirty="0">
                <a:solidFill>
                  <a:srgbClr val="8B3C67"/>
                </a:solidFill>
              </a:rPr>
              <a:t>Цифровой ассистент </a:t>
            </a:r>
            <a:endParaRPr lang="en-US" sz="2400" b="1" dirty="0">
              <a:solidFill>
                <a:srgbClr val="8B3C67"/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ru-RU" sz="2400" b="1" dirty="0">
                <a:solidFill>
                  <a:srgbClr val="8B3C67"/>
                </a:solidFill>
              </a:rPr>
              <a:t>педагога-дефектолога</a:t>
            </a:r>
            <a:endParaRPr lang="ru-RU" sz="2000" b="1" dirty="0">
              <a:solidFill>
                <a:srgbClr val="8B3C67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846" y="341640"/>
            <a:ext cx="1465202" cy="35301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20128" y="1012001"/>
            <a:ext cx="8315239" cy="584775"/>
          </a:xfrm>
          <a:prstGeom prst="rect">
            <a:avLst/>
          </a:prstGeom>
          <a:solidFill>
            <a:srgbClr val="8B3C67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Цель проекта </a:t>
            </a:r>
            <a:r>
              <a:rPr lang="ru-RU" sz="1600" dirty="0">
                <a:solidFill>
                  <a:schemeClr val="bg1"/>
                </a:solidFill>
              </a:rPr>
              <a:t>– создание </a:t>
            </a:r>
            <a:r>
              <a:rPr lang="ru-RU" sz="1600" dirty="0" err="1">
                <a:solidFill>
                  <a:schemeClr val="bg1"/>
                </a:solidFill>
              </a:rPr>
              <a:t>нейросети</a:t>
            </a:r>
            <a:r>
              <a:rPr lang="ru-RU" sz="1600" dirty="0">
                <a:solidFill>
                  <a:schemeClr val="bg1"/>
                </a:solidFill>
              </a:rPr>
              <a:t> (первого в России AI-инструмента)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</a:rPr>
              <a:t>для выявления риска нарушений развития у детей раннего возраста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54980" y="3917766"/>
            <a:ext cx="30642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1400" b="1" dirty="0">
                <a:solidFill>
                  <a:srgbClr val="8B3C67"/>
                </a:solidFill>
              </a:rPr>
              <a:t>Набор видеоматериалов </a:t>
            </a:r>
            <a:r>
              <a:rPr lang="en-US" sz="1400" b="1" dirty="0">
                <a:solidFill>
                  <a:srgbClr val="8B3C67"/>
                </a:solidFill>
              </a:rPr>
              <a:t/>
            </a:r>
            <a:br>
              <a:rPr lang="en-US" sz="1400" b="1" dirty="0">
                <a:solidFill>
                  <a:srgbClr val="8B3C67"/>
                </a:solidFill>
              </a:rPr>
            </a:br>
            <a:r>
              <a:rPr lang="ru-RU" sz="1400" dirty="0">
                <a:solidFill>
                  <a:srgbClr val="8B3C67"/>
                </a:solidFill>
              </a:rPr>
              <a:t>с участием </a:t>
            </a:r>
            <a:r>
              <a:rPr lang="ru-RU" sz="1400" b="1" dirty="0">
                <a:solidFill>
                  <a:srgbClr val="8B3C67"/>
                </a:solidFill>
              </a:rPr>
              <a:t>детей от 1,5 до 4 лет </a:t>
            </a:r>
            <a:r>
              <a:rPr lang="en-US" sz="1400" b="1" dirty="0">
                <a:solidFill>
                  <a:srgbClr val="8B3C67"/>
                </a:solidFill>
              </a:rPr>
              <a:t/>
            </a:r>
            <a:br>
              <a:rPr lang="en-US" sz="1400" b="1" dirty="0">
                <a:solidFill>
                  <a:srgbClr val="8B3C67"/>
                </a:solidFill>
              </a:rPr>
            </a:br>
            <a:r>
              <a:rPr lang="ru-RU" sz="1400" dirty="0">
                <a:solidFill>
                  <a:prstClr val="black"/>
                </a:solidFill>
              </a:rPr>
              <a:t>с РАС</a:t>
            </a:r>
            <a:r>
              <a:rPr lang="en-US" sz="14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и с </a:t>
            </a:r>
            <a:r>
              <a:rPr lang="ru-RU" sz="1400" dirty="0" err="1">
                <a:solidFill>
                  <a:prstClr val="black"/>
                </a:solidFill>
              </a:rPr>
              <a:t>нормотипичным</a:t>
            </a:r>
            <a:r>
              <a:rPr lang="ru-RU" sz="1400" dirty="0">
                <a:solidFill>
                  <a:prstClr val="black"/>
                </a:solidFill>
              </a:rPr>
              <a:t> развитием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75" t="466" r="8813" b="14247"/>
          <a:stretch/>
        </p:blipFill>
        <p:spPr>
          <a:xfrm>
            <a:off x="493936" y="1699780"/>
            <a:ext cx="3176686" cy="1720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57" r="9567" b="8584"/>
          <a:stretch/>
        </p:blipFill>
        <p:spPr>
          <a:xfrm>
            <a:off x="3285123" y="1699780"/>
            <a:ext cx="2740402" cy="19614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156" y="323718"/>
            <a:ext cx="1510738" cy="4730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19025" y="3917766"/>
            <a:ext cx="41065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8B3C66"/>
                </a:solidFill>
              </a:rPr>
              <a:t>РЕЗУЛЬТАТ</a:t>
            </a:r>
            <a:r>
              <a:rPr lang="ru-RU" sz="1600" dirty="0" smtClean="0">
                <a:solidFill>
                  <a:srgbClr val="8B3C66"/>
                </a:solidFill>
              </a:rPr>
              <a:t> </a:t>
            </a:r>
            <a:r>
              <a:rPr lang="ru-RU" sz="1400" dirty="0" smtClean="0"/>
              <a:t>– </a:t>
            </a:r>
            <a:r>
              <a:rPr lang="ru-RU" sz="1400" dirty="0"/>
              <a:t>использование цифрового ресурса по выявлению риска развития аутизма у детей раннего возраста</a:t>
            </a:r>
          </a:p>
        </p:txBody>
      </p:sp>
      <p:pic>
        <p:nvPicPr>
          <p:cNvPr id="2050" name="Picture 2" descr="http://qrcoder.ru/code/?https%3A%2F%2Fforma.ikp-rao.ru%2Fdeti%2F&amp;10&amp;0"/>
          <p:cNvPicPr>
            <a:picLocks noChangeAspect="1" noChangeArrowheads="1"/>
          </p:cNvPicPr>
          <p:nvPr/>
        </p:nvPicPr>
        <p:blipFill rotWithShape="1"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83" t="7920" r="7920" b="7883"/>
          <a:stretch/>
        </p:blipFill>
        <p:spPr bwMode="auto">
          <a:xfrm>
            <a:off x="6780894" y="2017087"/>
            <a:ext cx="1477977" cy="1477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88528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2500"/>
                    </a14:imgEffect>
                    <a14:imgEffect>
                      <a14:saturation sat="201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216" b="7918"/>
          <a:stretch/>
        </p:blipFill>
        <p:spPr>
          <a:xfrm>
            <a:off x="0" y="-1"/>
            <a:ext cx="9312966" cy="5143501"/>
          </a:xfrm>
          <a:prstGeom prst="rect">
            <a:avLst/>
          </a:prstGeom>
        </p:spPr>
      </p:pic>
      <p:sp>
        <p:nvSpPr>
          <p:cNvPr id="7" name="Прямоугольник с двумя скругленными соседними углами 2"/>
          <p:cNvSpPr/>
          <p:nvPr/>
        </p:nvSpPr>
        <p:spPr>
          <a:xfrm>
            <a:off x="2650524" y="209469"/>
            <a:ext cx="6314303" cy="4739412"/>
          </a:xfrm>
          <a:prstGeom prst="round2DiagRect">
            <a:avLst/>
          </a:prstGeom>
          <a:gradFill flip="none" rotWithShape="1">
            <a:gsLst>
              <a:gs pos="70000">
                <a:srgbClr val="F9F9F9"/>
              </a:gs>
              <a:gs pos="0">
                <a:srgbClr val="EDECEB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83623" y="1599271"/>
            <a:ext cx="65151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8B3C67"/>
                </a:solidFill>
              </a:rPr>
              <a:t>Цифровой </a:t>
            </a:r>
            <a:endParaRPr lang="en-US" sz="2400" b="1" dirty="0">
              <a:solidFill>
                <a:srgbClr val="8B3C67"/>
              </a:solidFill>
            </a:endParaRPr>
          </a:p>
          <a:p>
            <a:pPr>
              <a:defRPr/>
            </a:pPr>
            <a:r>
              <a:rPr lang="ru-RU" sz="2400" b="1" dirty="0">
                <a:solidFill>
                  <a:srgbClr val="8B3C67"/>
                </a:solidFill>
              </a:rPr>
              <a:t>ассистент </a:t>
            </a:r>
            <a:br>
              <a:rPr lang="ru-RU" sz="2400" b="1" dirty="0">
                <a:solidFill>
                  <a:srgbClr val="8B3C67"/>
                </a:solidFill>
              </a:rPr>
            </a:br>
            <a:r>
              <a:rPr lang="ru-RU" sz="2400" b="1" dirty="0">
                <a:solidFill>
                  <a:srgbClr val="8B3C67"/>
                </a:solidFill>
              </a:rPr>
              <a:t>педагога-</a:t>
            </a:r>
            <a:r>
              <a:rPr lang="en-US" sz="2400" b="1" dirty="0">
                <a:solidFill>
                  <a:srgbClr val="8B3C67"/>
                </a:solidFill>
              </a:rPr>
              <a:t/>
            </a:r>
            <a:br>
              <a:rPr lang="en-US" sz="2400" b="1" dirty="0">
                <a:solidFill>
                  <a:srgbClr val="8B3C67"/>
                </a:solidFill>
              </a:rPr>
            </a:br>
            <a:r>
              <a:rPr lang="ru-RU" sz="2400" b="1" dirty="0">
                <a:solidFill>
                  <a:srgbClr val="8B3C67"/>
                </a:solidFill>
              </a:rPr>
              <a:t>дефектолога</a:t>
            </a:r>
            <a:endParaRPr lang="ru-RU" sz="2000" b="1" dirty="0">
              <a:solidFill>
                <a:srgbClr val="8B3C67"/>
              </a:solidFill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37" y="4328090"/>
            <a:ext cx="1465202" cy="3530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48" y="478960"/>
            <a:ext cx="1510738" cy="473099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798804" y="379750"/>
          <a:ext cx="5819253" cy="4367133"/>
        </p:xfrm>
        <a:graphic>
          <a:graphicData uri="http://schemas.openxmlformats.org/drawingml/2006/table">
            <a:tbl>
              <a:tblPr>
                <a:tableStyleId>{D27102A9-8310-4765-A935-A1911B00CA55}</a:tableStyleId>
              </a:tblPr>
              <a:tblGrid>
                <a:gridCol w="9081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1109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5634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solidFill>
                            <a:srgbClr val="8B3C67"/>
                          </a:solidFill>
                          <a:effectLst/>
                        </a:rPr>
                        <a:t>ПРИЗНАК 1</a:t>
                      </a:r>
                      <a:endParaRPr lang="ru-RU" sz="900" b="1" i="0" u="none" strike="noStrike" dirty="0">
                        <a:solidFill>
                          <a:srgbClr val="8B3C67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spc="-20" baseline="0" dirty="0">
                          <a:effectLst/>
                        </a:rPr>
                        <a:t>Трясет (или однократно встряхивает, в том числе и стучит) руками (одной рукой), возможно также с предметом (веревочкой, палочкой, игрушкой и т.п.)</a:t>
                      </a:r>
                      <a:endParaRPr lang="ru-RU" sz="1000" b="1" i="0" u="none" strike="noStrike" spc="-20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777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solidFill>
                            <a:srgbClr val="8B3C67"/>
                          </a:solidFill>
                          <a:effectLst/>
                        </a:rPr>
                        <a:t>ПРИЗНАК 2</a:t>
                      </a:r>
                      <a:endParaRPr lang="ru-RU" sz="900" b="1" i="0" u="none" strike="noStrike" dirty="0">
                        <a:solidFill>
                          <a:srgbClr val="8B3C67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spc="-20" baseline="0" dirty="0">
                          <a:effectLst/>
                        </a:rPr>
                        <a:t>Раскачивается всем телом (движения могут быть разной амплитуды), стоя или сидя</a:t>
                      </a:r>
                      <a:endParaRPr lang="ru-RU" sz="1000" b="1" i="0" u="none" strike="noStrike" spc="-20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91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solidFill>
                            <a:srgbClr val="8B3C67"/>
                          </a:solidFill>
                          <a:effectLst/>
                        </a:rPr>
                        <a:t>ПРИЗНАК 3</a:t>
                      </a:r>
                      <a:endParaRPr lang="ru-RU" sz="900" b="1" i="0" u="none" strike="noStrike" dirty="0">
                        <a:solidFill>
                          <a:srgbClr val="8B3C67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spc="-20" baseline="0" dirty="0">
                          <a:effectLst/>
                        </a:rPr>
                        <a:t>Перемещается по повторяющейся траектории (по кругу/по прямой)</a:t>
                      </a:r>
                      <a:endParaRPr lang="ru-RU" sz="1000" b="1" i="0" u="none" strike="noStrike" spc="-20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91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solidFill>
                            <a:srgbClr val="8B3C67"/>
                          </a:solidFill>
                          <a:effectLst/>
                        </a:rPr>
                        <a:t>ПРИЗНАК 4</a:t>
                      </a:r>
                      <a:endParaRPr lang="ru-RU" sz="900" b="1" i="0" u="none" strike="noStrike" dirty="0">
                        <a:solidFill>
                          <a:srgbClr val="8B3C67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spc="-20" baseline="0" dirty="0">
                          <a:effectLst/>
                        </a:rPr>
                        <a:t>Кружится</a:t>
                      </a:r>
                      <a:endParaRPr lang="ru-RU" sz="1000" b="1" i="0" u="none" strike="noStrike" spc="-20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91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solidFill>
                            <a:srgbClr val="8B3C67"/>
                          </a:solidFill>
                          <a:effectLst/>
                        </a:rPr>
                        <a:t>ПРИЗНАК 5</a:t>
                      </a:r>
                      <a:endParaRPr lang="ru-RU" sz="900" b="1" i="0" u="none" strike="noStrike" dirty="0">
                        <a:solidFill>
                          <a:srgbClr val="8B3C67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spc="-20" baseline="0" dirty="0">
                          <a:effectLst/>
                        </a:rPr>
                        <a:t>Прыгает на месте или по повторяющейся траектории</a:t>
                      </a:r>
                      <a:endParaRPr lang="ru-RU" sz="1000" b="1" i="0" u="none" strike="noStrike" spc="-20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91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solidFill>
                            <a:srgbClr val="8B3C67"/>
                          </a:solidFill>
                          <a:effectLst/>
                        </a:rPr>
                        <a:t>ПРИЗНАК 6</a:t>
                      </a:r>
                      <a:endParaRPr lang="ru-RU" sz="900" b="1" i="0" u="none" strike="noStrike" dirty="0">
                        <a:solidFill>
                          <a:srgbClr val="8B3C67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spc="-20" baseline="0" dirty="0">
                          <a:effectLst/>
                        </a:rPr>
                        <a:t>Перетаптывается с ноги на ногу</a:t>
                      </a:r>
                      <a:endParaRPr lang="ru-RU" sz="1000" b="1" i="0" u="none" strike="noStrike" spc="-20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91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solidFill>
                            <a:srgbClr val="8B3C67"/>
                          </a:solidFill>
                          <a:effectLst/>
                        </a:rPr>
                        <a:t>ПРИЗНАК 7</a:t>
                      </a:r>
                      <a:endParaRPr lang="ru-RU" sz="900" b="1" i="0" u="none" strike="noStrike" dirty="0">
                        <a:solidFill>
                          <a:srgbClr val="8B3C67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spc="-20" baseline="0" dirty="0">
                          <a:effectLst/>
                        </a:rPr>
                        <a:t>Передвигается на носочках (ходит или бегает)</a:t>
                      </a:r>
                      <a:endParaRPr lang="ru-RU" sz="1000" b="1" i="0" u="none" strike="noStrike" spc="-20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991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solidFill>
                            <a:srgbClr val="8B3C67"/>
                          </a:solidFill>
                          <a:effectLst/>
                        </a:rPr>
                        <a:t>ПРИЗНАК 8</a:t>
                      </a:r>
                      <a:endParaRPr lang="ru-RU" sz="900" b="1" i="0" u="none" strike="noStrike" dirty="0">
                        <a:solidFill>
                          <a:srgbClr val="8B3C67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spc="-20" baseline="0" dirty="0">
                          <a:effectLst/>
                        </a:rPr>
                        <a:t>Вычурные («странные») движения кистью и/или пальцами рук (или одной руки)</a:t>
                      </a:r>
                      <a:endParaRPr lang="ru-RU" sz="1000" b="1" i="0" u="none" strike="noStrike" spc="-20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991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solidFill>
                            <a:srgbClr val="8B3C67"/>
                          </a:solidFill>
                          <a:effectLst/>
                        </a:rPr>
                        <a:t>ПРИЗНАК 9</a:t>
                      </a:r>
                      <a:endParaRPr lang="ru-RU" sz="900" b="1" i="0" u="none" strike="noStrike" dirty="0">
                        <a:solidFill>
                          <a:srgbClr val="8B3C67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spc="-20" baseline="0" dirty="0">
                          <a:effectLst/>
                        </a:rPr>
                        <a:t>Замирает на месте в процессе движения стоя или сидя (от 2 секунд и больше)</a:t>
                      </a:r>
                      <a:endParaRPr lang="ru-RU" sz="1000" b="1" i="0" u="none" strike="noStrike" spc="-20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991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solidFill>
                            <a:srgbClr val="8B3C67"/>
                          </a:solidFill>
                          <a:effectLst/>
                        </a:rPr>
                        <a:t>ПРИЗНАК 10</a:t>
                      </a:r>
                      <a:endParaRPr lang="ru-RU" sz="900" b="1" i="0" u="none" strike="noStrike" dirty="0">
                        <a:solidFill>
                          <a:srgbClr val="8B3C67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spc="-20" baseline="0" dirty="0">
                          <a:effectLst/>
                        </a:rPr>
                        <a:t>Крутит предмет в руках</a:t>
                      </a:r>
                      <a:endParaRPr lang="ru-RU" sz="1000" b="1" i="0" u="none" strike="noStrike" spc="-20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991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solidFill>
                            <a:srgbClr val="8B3C67"/>
                          </a:solidFill>
                          <a:effectLst/>
                        </a:rPr>
                        <a:t>ПРИЗНАК 11</a:t>
                      </a:r>
                      <a:endParaRPr lang="ru-RU" sz="900" b="1" i="0" u="none" strike="noStrike" dirty="0">
                        <a:solidFill>
                          <a:srgbClr val="8B3C67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spc="-20" baseline="0" dirty="0">
                          <a:effectLst/>
                        </a:rPr>
                        <a:t>Строит башню из игрушек или других предметов</a:t>
                      </a:r>
                      <a:endParaRPr lang="ru-RU" sz="1000" b="1" i="0" u="none" strike="noStrike" spc="-20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991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solidFill>
                            <a:srgbClr val="8B3C67"/>
                          </a:solidFill>
                          <a:effectLst/>
                        </a:rPr>
                        <a:t>ПРИЗНАК 12</a:t>
                      </a:r>
                      <a:endParaRPr lang="ru-RU" sz="900" b="1" i="0" u="none" strike="noStrike" dirty="0">
                        <a:solidFill>
                          <a:srgbClr val="8B3C67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spc="-20" baseline="0" dirty="0">
                          <a:effectLst/>
                        </a:rPr>
                        <a:t>Выстраивает ряд из предметов и/или поправляет его, чтобы был идеально ровным</a:t>
                      </a:r>
                      <a:endParaRPr lang="ru-RU" sz="1000" b="1" i="0" u="none" strike="noStrike" spc="-20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991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solidFill>
                            <a:srgbClr val="8B3C67"/>
                          </a:solidFill>
                          <a:effectLst/>
                        </a:rPr>
                        <a:t>ПРИЗНАК 13</a:t>
                      </a:r>
                      <a:endParaRPr lang="ru-RU" sz="900" b="1" i="0" u="none" strike="noStrike" dirty="0">
                        <a:solidFill>
                          <a:srgbClr val="8B3C67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spc="-20" baseline="0" dirty="0">
                          <a:effectLst/>
                        </a:rPr>
                        <a:t>Бросает или сталкивает предмет на пол</a:t>
                      </a:r>
                      <a:endParaRPr lang="ru-RU" sz="1000" b="1" i="0" u="none" strike="noStrike" spc="-20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991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solidFill>
                            <a:srgbClr val="8B3C67"/>
                          </a:solidFill>
                          <a:effectLst/>
                        </a:rPr>
                        <a:t>ПРИЗНАК 14</a:t>
                      </a:r>
                      <a:endParaRPr lang="ru-RU" sz="900" b="1" i="0" u="none" strike="noStrike" dirty="0">
                        <a:solidFill>
                          <a:srgbClr val="8B3C67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spc="-20" baseline="0" dirty="0">
                          <a:effectLst/>
                        </a:rPr>
                        <a:t>Подбрасывает предмет вверх</a:t>
                      </a:r>
                      <a:endParaRPr lang="ru-RU" sz="1000" b="1" i="0" u="none" strike="noStrike" spc="-20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5634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solidFill>
                            <a:srgbClr val="8B3C67"/>
                          </a:solidFill>
                          <a:effectLst/>
                        </a:rPr>
                        <a:t>ПРИЗНАК 15</a:t>
                      </a:r>
                      <a:endParaRPr lang="ru-RU" sz="900" b="1" i="0" u="none" strike="noStrike" dirty="0">
                        <a:solidFill>
                          <a:srgbClr val="8B3C67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spc="-20" baseline="0" dirty="0">
                          <a:effectLst/>
                        </a:rPr>
                        <a:t>Теребит свою одежду или какую-то ткань (оттягивает воротник, крутит завязку или ремешок платья/кофты и т.п.)</a:t>
                      </a:r>
                      <a:endParaRPr lang="ru-RU" sz="1000" b="1" i="0" u="none" strike="noStrike" spc="-20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991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solidFill>
                            <a:srgbClr val="8B3C67"/>
                          </a:solidFill>
                          <a:effectLst/>
                        </a:rPr>
                        <a:t>ПРИЗНАК 16</a:t>
                      </a:r>
                      <a:endParaRPr lang="ru-RU" sz="900" b="1" i="0" u="none" strike="noStrike" dirty="0">
                        <a:solidFill>
                          <a:srgbClr val="8B3C67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spc="-20" baseline="0" dirty="0">
                          <a:effectLst/>
                        </a:rPr>
                        <a:t>Ударяет себя рукой по голове</a:t>
                      </a:r>
                      <a:endParaRPr lang="ru-RU" sz="1000" b="1" i="0" u="none" strike="noStrike" spc="-20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5634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solidFill>
                            <a:srgbClr val="8B3C67"/>
                          </a:solidFill>
                          <a:effectLst/>
                        </a:rPr>
                        <a:t>ПРИЗНАК 17</a:t>
                      </a:r>
                      <a:endParaRPr lang="ru-RU" sz="900" b="1" i="0" u="none" strike="noStrike" dirty="0">
                        <a:solidFill>
                          <a:srgbClr val="8B3C67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spc="-20" baseline="0" dirty="0">
                          <a:effectLst/>
                        </a:rPr>
                        <a:t>Повторяющееся рассматривание предметов вблизи: многократно   подносит предмет к голове (лицу) или перемещает голову (лицо) к предмету</a:t>
                      </a:r>
                      <a:endParaRPr lang="ru-RU" sz="1000" b="1" i="0" u="none" strike="noStrike" spc="-20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991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solidFill>
                            <a:srgbClr val="8B3C67"/>
                          </a:solidFill>
                          <a:effectLst/>
                        </a:rPr>
                        <a:t>ПРИЗНАК 18</a:t>
                      </a:r>
                      <a:endParaRPr lang="ru-RU" sz="900" b="1" i="0" u="none" strike="noStrike" dirty="0">
                        <a:solidFill>
                          <a:srgbClr val="8B3C67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spc="-20" baseline="0" dirty="0">
                          <a:effectLst/>
                        </a:rPr>
                        <a:t>Повторяющиеся действиями с предметами (передвигает предметы одним и тем же образом).</a:t>
                      </a:r>
                      <a:endParaRPr lang="ru-RU" sz="1000" b="1" i="0" u="none" strike="noStrike" spc="-20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991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solidFill>
                            <a:srgbClr val="8B3C67"/>
                          </a:solidFill>
                          <a:effectLst/>
                        </a:rPr>
                        <a:t>ПРИЗНАК 19</a:t>
                      </a:r>
                      <a:endParaRPr lang="ru-RU" sz="900" b="1" i="0" u="none" strike="noStrike" dirty="0">
                        <a:solidFill>
                          <a:srgbClr val="8B3C67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spc="-20" baseline="0" dirty="0">
                          <a:effectLst/>
                        </a:rPr>
                        <a:t>Повторяет один и тот же звук (сочетание звуков, слово, словосочетание, фразу, мелодию)</a:t>
                      </a:r>
                      <a:endParaRPr lang="ru-RU" sz="1000" b="1" i="0" u="none" strike="noStrike" spc="-20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43" marR="7443" marT="744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36436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2000"/>
                    </a14:imgEffect>
                    <a14:imgEffect>
                      <a14:saturation sat="260000"/>
                    </a14:imgEffect>
                    <a14:imgEffect>
                      <a14:brightnessContrast brigh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42552" y="88139"/>
            <a:ext cx="631683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8B3C67"/>
                </a:solidFill>
              </a:rPr>
              <a:t>Коррекционно-развивающие практики </a:t>
            </a:r>
            <a:r>
              <a:rPr lang="en-US" sz="2200" b="1" dirty="0">
                <a:solidFill>
                  <a:srgbClr val="8B3C67"/>
                </a:solidFill>
              </a:rPr>
              <a:t/>
            </a:r>
            <a:br>
              <a:rPr lang="en-US" sz="2200" b="1" dirty="0">
                <a:solidFill>
                  <a:srgbClr val="8B3C67"/>
                </a:solidFill>
              </a:rPr>
            </a:br>
            <a:r>
              <a:rPr lang="ru-RU" sz="2200" b="1" dirty="0">
                <a:solidFill>
                  <a:srgbClr val="8B3C67"/>
                </a:solidFill>
              </a:rPr>
              <a:t>в общем образовании обучающихся с ОВЗ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642552" y="1018785"/>
            <a:ext cx="6635578" cy="3843597"/>
            <a:chOff x="642552" y="1104675"/>
            <a:chExt cx="6487298" cy="3757707"/>
          </a:xfrm>
        </p:grpSpPr>
        <p:sp>
          <p:nvSpPr>
            <p:cNvPr id="13" name="Прямоугольник с двумя скругленными соседними углами 2"/>
            <p:cNvSpPr/>
            <p:nvPr/>
          </p:nvSpPr>
          <p:spPr>
            <a:xfrm>
              <a:off x="642552" y="1104675"/>
              <a:ext cx="6487298" cy="3757707"/>
            </a:xfrm>
            <a:prstGeom prst="rect">
              <a:avLst/>
            </a:prstGeom>
            <a:gradFill flip="none" rotWithShape="1">
              <a:gsLst>
                <a:gs pos="0">
                  <a:srgbClr val="D1CFCC"/>
                </a:gs>
                <a:gs pos="100000">
                  <a:srgbClr val="F9F9F9"/>
                </a:gs>
                <a:gs pos="61000">
                  <a:srgbClr val="EDECEB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8395" y="1229445"/>
              <a:ext cx="3807808" cy="2218089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393"/>
            <a:stretch/>
          </p:blipFill>
          <p:spPr bwMode="auto">
            <a:xfrm>
              <a:off x="758395" y="3500305"/>
              <a:ext cx="1614651" cy="1234726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8917" y="3500305"/>
              <a:ext cx="1997286" cy="1241715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3532" y="1229445"/>
              <a:ext cx="2213208" cy="3512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31" name="Picture 7" descr="G:\Загрузки\Telegram Desktop\52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878" y="2284551"/>
            <a:ext cx="1130644" cy="113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321" y="298146"/>
            <a:ext cx="1315683" cy="316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080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соседними углами 2"/>
          <p:cNvSpPr/>
          <p:nvPr/>
        </p:nvSpPr>
        <p:spPr>
          <a:xfrm>
            <a:off x="813481" y="1259318"/>
            <a:ext cx="4133488" cy="634014"/>
          </a:xfrm>
          <a:prstGeom prst="round2DiagRect">
            <a:avLst/>
          </a:prstGeom>
          <a:gradFill flip="none" rotWithShape="1">
            <a:gsLst>
              <a:gs pos="0">
                <a:srgbClr val="D1CFCC"/>
              </a:gs>
              <a:gs pos="100000">
                <a:srgbClr val="F9F9F9"/>
              </a:gs>
              <a:gs pos="61000">
                <a:srgbClr val="EDECEB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13481" y="417976"/>
            <a:ext cx="71279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8B3C67"/>
                </a:solidFill>
              </a:rPr>
              <a:t>ПСИХОЛОГО-ПЕДАГОГИЧЕСКИЙ СКРИНИНГ ДЕТЕЙ </a:t>
            </a:r>
          </a:p>
          <a:p>
            <a:pPr>
              <a:defRPr/>
            </a:pPr>
            <a:r>
              <a:rPr lang="ru-RU" sz="2000" b="1" dirty="0">
                <a:solidFill>
                  <a:srgbClr val="8B3C67"/>
                </a:solidFill>
              </a:rPr>
              <a:t>дошкольного возраста для выявления рисков развития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6DEEC0C-C18A-B281-F510-3FDD99241ED9}"/>
              </a:ext>
            </a:extLst>
          </p:cNvPr>
          <p:cNvSpPr txBox="1"/>
          <p:nvPr/>
        </p:nvSpPr>
        <p:spPr>
          <a:xfrm>
            <a:off x="863638" y="1316088"/>
            <a:ext cx="4840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8B3C66"/>
                </a:solidFill>
              </a:rPr>
              <a:t>Исследование </a:t>
            </a:r>
            <a:r>
              <a:rPr lang="ru-RU" sz="1400" b="1" dirty="0" err="1">
                <a:solidFill>
                  <a:srgbClr val="8B3C66"/>
                </a:solidFill>
              </a:rPr>
              <a:t>нормотипично</a:t>
            </a:r>
            <a:r>
              <a:rPr lang="ru-RU" sz="1400" b="1" dirty="0">
                <a:solidFill>
                  <a:srgbClr val="8B3C66"/>
                </a:solidFill>
              </a:rPr>
              <a:t> развивающихся </a:t>
            </a:r>
          </a:p>
          <a:p>
            <a:r>
              <a:rPr lang="ru-RU" sz="1400" b="1" dirty="0">
                <a:solidFill>
                  <a:srgbClr val="8B3C66"/>
                </a:solidFill>
              </a:rPr>
              <a:t>детей 4 года жизни в дошкольных организациях </a:t>
            </a:r>
            <a:endParaRPr lang="ru-RU" sz="1400" dirty="0">
              <a:solidFill>
                <a:prstClr val="black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486" y="387885"/>
            <a:ext cx="1315683" cy="31698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293117" y="1133077"/>
            <a:ext cx="31949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8B3C66"/>
                </a:solidFill>
              </a:rPr>
              <a:t>5</a:t>
            </a:r>
            <a:r>
              <a:rPr lang="ru-RU" dirty="0"/>
              <a:t> организаций ДОУ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53578" y="1919772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>
                <a:solidFill>
                  <a:srgbClr val="8B3C66"/>
                </a:solidFill>
              </a:rPr>
              <a:t>1 ЭТАП </a:t>
            </a:r>
            <a:r>
              <a:rPr lang="ru-RU" sz="1600" dirty="0">
                <a:solidFill>
                  <a:srgbClr val="8B3C66"/>
                </a:solidFill>
              </a:rPr>
              <a:t>– апрель-май 2026</a:t>
            </a:r>
          </a:p>
          <a:p>
            <a:r>
              <a:rPr lang="ru-RU" sz="1600" b="1" dirty="0">
                <a:solidFill>
                  <a:srgbClr val="8B3C66"/>
                </a:solidFill>
              </a:rPr>
              <a:t>2 ЭТАП </a:t>
            </a:r>
            <a:r>
              <a:rPr lang="ru-RU" sz="1600" dirty="0">
                <a:solidFill>
                  <a:srgbClr val="8B3C66"/>
                </a:solidFill>
              </a:rPr>
              <a:t>- сентябрь 2026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03" y="2212159"/>
            <a:ext cx="4164264" cy="2186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833222" y="2777208"/>
            <a:ext cx="390368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8B3C66"/>
                </a:solidFill>
              </a:rPr>
              <a:t>Цель </a:t>
            </a:r>
            <a:r>
              <a:rPr lang="ru-RU" sz="1400" b="1" dirty="0"/>
              <a:t>–</a:t>
            </a:r>
            <a:r>
              <a:rPr lang="ru-RU" sz="1400" b="1" dirty="0">
                <a:solidFill>
                  <a:srgbClr val="8B3C66"/>
                </a:solidFill>
              </a:rPr>
              <a:t> </a:t>
            </a:r>
            <a:r>
              <a:rPr lang="ru-RU" sz="1400" b="1" dirty="0"/>
              <a:t>мониторинг системы </a:t>
            </a:r>
            <a:r>
              <a:rPr lang="ru-RU" sz="1400" dirty="0"/>
              <a:t>дошкольного образования </a:t>
            </a:r>
            <a:r>
              <a:rPr lang="ru-RU" sz="1400" b="1" dirty="0"/>
              <a:t>в части выявления раннего риска нарушений развития у детей</a:t>
            </a:r>
          </a:p>
          <a:p>
            <a:r>
              <a:rPr lang="ru-RU" sz="1400" b="1" dirty="0">
                <a:solidFill>
                  <a:srgbClr val="8B3C66"/>
                </a:solidFill>
              </a:rPr>
              <a:t>Результат</a:t>
            </a:r>
            <a:r>
              <a:rPr lang="ru-RU" sz="1400" dirty="0">
                <a:solidFill>
                  <a:srgbClr val="8B3C66"/>
                </a:solidFill>
              </a:rPr>
              <a:t> </a:t>
            </a:r>
            <a:r>
              <a:rPr lang="ru-RU" sz="1400" dirty="0"/>
              <a:t>– готовые рекомендации для специалистов по проведению коррекционно-развивающих мероприятий для выравнивания возможностей детей – </a:t>
            </a:r>
            <a:r>
              <a:rPr lang="ru-RU" sz="1400" b="1" dirty="0"/>
              <a:t>появление инструмента по маршрутизации дошкольников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74803" y="4502880"/>
            <a:ext cx="35098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8B3C66"/>
                </a:solidFill>
              </a:rPr>
              <a:t>Заявка на участие - </a:t>
            </a:r>
            <a:r>
              <a:rPr lang="ru-RU" sz="1600" dirty="0" err="1">
                <a:solidFill>
                  <a:srgbClr val="8B3C66"/>
                </a:solidFill>
              </a:rPr>
              <a:t>belikova@ikp.email</a:t>
            </a:r>
            <a:endParaRPr lang="ru-RU" sz="1600" dirty="0">
              <a:solidFill>
                <a:srgbClr val="8B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4654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517867" y="434565"/>
            <a:ext cx="8155304" cy="977775"/>
          </a:xfrm>
          <a:prstGeom prst="round2DiagRect">
            <a:avLst/>
          </a:prstGeom>
          <a:solidFill>
            <a:schemeClr val="bg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4DC9A9C-3002-C0C3-1FD1-411CEED5960D}"/>
              </a:ext>
            </a:extLst>
          </p:cNvPr>
          <p:cNvSpPr txBox="1"/>
          <p:nvPr/>
        </p:nvSpPr>
        <p:spPr>
          <a:xfrm>
            <a:off x="501554" y="1516253"/>
            <a:ext cx="8426957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kern="100" dirty="0" smtClean="0">
                <a:solidFill>
                  <a:srgbClr val="8B3C67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</a:p>
          <a:p>
            <a:pPr marL="257175" indent="-257175">
              <a:buFont typeface="+mj-lt"/>
              <a:buAutoNum type="arabicPeriod"/>
            </a:pPr>
            <a:r>
              <a:rPr lang="ru-RU" sz="1300" b="1" kern="100" dirty="0" smtClean="0">
                <a:solidFill>
                  <a:srgbClr val="8B3C67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Своевременное </a:t>
            </a:r>
            <a:r>
              <a:rPr lang="ru-RU" sz="1300" b="1" kern="100" dirty="0">
                <a:solidFill>
                  <a:srgbClr val="8B3C67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выявление </a:t>
            </a:r>
            <a:r>
              <a:rPr lang="ru-RU" sz="13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воспитанников ДОУ 3-4 летнего возраста </a:t>
            </a:r>
            <a:r>
              <a:rPr lang="ru-RU" sz="1300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 риском развития нар</a:t>
            </a:r>
            <a:r>
              <a:rPr lang="ru-RU" sz="13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ушений («группа риска нарушения в развитии»).</a:t>
            </a:r>
          </a:p>
          <a:p>
            <a:pPr marL="257175" indent="-257175">
              <a:buFont typeface="+mj-lt"/>
              <a:buAutoNum type="arabicPeriod"/>
            </a:pPr>
            <a:r>
              <a:rPr lang="ru-RU" sz="1300" b="1" kern="100" dirty="0">
                <a:solidFill>
                  <a:srgbClr val="8B3C67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Своевременное выявление </a:t>
            </a:r>
            <a:r>
              <a:rPr lang="ru-RU" sz="13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воспитанников ДОУ 3-4 летнего возраста </a:t>
            </a:r>
            <a:r>
              <a:rPr lang="ru-RU" sz="1300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 трудностями обучения и воспитания </a:t>
            </a:r>
            <a:r>
              <a:rPr lang="ru-RU" sz="13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(«группа трудностей в обучении и развитии»).</a:t>
            </a:r>
          </a:p>
          <a:p>
            <a:pPr marL="257175" indent="-257175">
              <a:buFont typeface="+mj-lt"/>
              <a:buAutoNum type="arabicPeriod"/>
            </a:pPr>
            <a:r>
              <a:rPr lang="ru-RU" sz="1300" b="1" kern="100" dirty="0">
                <a:solidFill>
                  <a:srgbClr val="8B3C67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Первичная маршрутизация детей «группы риска» с автоматизированной подготовкой части документов для передачи в ПМПК </a:t>
            </a:r>
            <a:r>
              <a:rPr lang="ru-RU" sz="13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(психолого-педагогическая характеристика, рекомендации по направлениям комплексного обследования) и</a:t>
            </a:r>
            <a:r>
              <a:rPr lang="ru-RU" sz="1300" kern="100" dirty="0">
                <a:solidFill>
                  <a:srgbClr val="8B3C67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300" b="1" kern="100" dirty="0">
                <a:solidFill>
                  <a:srgbClr val="8B3C67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отслеживанием меняющегося статуса, его датирования (направлен – прошел – предоставил заключение), фиксацией конечного результата</a:t>
            </a:r>
            <a:r>
              <a:rPr lang="ru-RU" sz="1300" kern="100" dirty="0">
                <a:solidFill>
                  <a:srgbClr val="8B3C67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57175" indent="-257175">
              <a:buFont typeface="+mj-lt"/>
              <a:buAutoNum type="arabicPeriod"/>
            </a:pPr>
            <a:r>
              <a:rPr lang="ru-RU" sz="1300" b="1" kern="100" dirty="0">
                <a:solidFill>
                  <a:srgbClr val="8B3C67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Автоматизированная генерация рекомендаций воспитателю</a:t>
            </a:r>
            <a:r>
              <a:rPr lang="ru-RU" sz="1300" kern="100" dirty="0">
                <a:solidFill>
                  <a:srgbClr val="8B3C67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3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 связи с его функционалом в части организации воспитательной, обучающей и развивающей деятельности детей от 3 до 4 лет (режимные моменты – воспитательские занятия – прогулка – игры в группе)</a:t>
            </a:r>
          </a:p>
          <a:p>
            <a:pPr marL="257175" indent="-257175">
              <a:buFont typeface="+mj-lt"/>
              <a:buAutoNum type="arabicPeriod"/>
            </a:pPr>
            <a:r>
              <a:rPr lang="ru-RU" sz="1300" b="1" kern="100" dirty="0">
                <a:solidFill>
                  <a:srgbClr val="8B3C67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Оценка эффективности предположенных рекомендаций </a:t>
            </a:r>
            <a:r>
              <a:rPr lang="ru-RU" sz="13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воспитателю в ходе вторичного психолого-педагогического </a:t>
            </a:r>
            <a:r>
              <a:rPr lang="ru-RU" sz="1300" kern="1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срезового</a:t>
            </a:r>
            <a:r>
              <a:rPr lang="ru-RU" sz="13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исследования.</a:t>
            </a:r>
          </a:p>
          <a:p>
            <a:pPr marL="257175" indent="-257175">
              <a:buFont typeface="+mj-lt"/>
              <a:buAutoNum type="arabicPeriod"/>
            </a:pPr>
            <a:r>
              <a:rPr lang="ru-RU" sz="1300" b="1" kern="100" dirty="0">
                <a:solidFill>
                  <a:srgbClr val="8B3C67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Описание и презентация динамики психофизического развития детей по группе </a:t>
            </a:r>
            <a:r>
              <a:rPr lang="ru-RU" sz="13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 дополнительными (обновленными рекомендациями).</a:t>
            </a:r>
          </a:p>
          <a:p>
            <a:endParaRPr lang="ru-RU" sz="1200" dirty="0">
              <a:solidFill>
                <a:srgbClr val="8B3C67"/>
              </a:solidFill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4614" y="516048"/>
            <a:ext cx="8140839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kern="100" dirty="0" smtClean="0">
                <a:solidFill>
                  <a:srgbClr val="6A3488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ЦЕЛЬ</a:t>
            </a:r>
            <a:r>
              <a:rPr lang="ru-RU" sz="1600" b="1" kern="100" dirty="0" smtClean="0">
                <a:solidFill>
                  <a:srgbClr val="6A3488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13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организация</a:t>
            </a:r>
            <a:r>
              <a:rPr lang="ru-RU" sz="1300" kern="100" dirty="0">
                <a:solidFill>
                  <a:srgbClr val="6A3488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300" b="1" kern="100" dirty="0">
                <a:solidFill>
                  <a:srgbClr val="6A3488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систематической, встраиваемой </a:t>
            </a:r>
            <a:r>
              <a:rPr lang="ru-RU" sz="13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в пространственно-временную организацию образовательного процесса детских садов </a:t>
            </a:r>
            <a:r>
              <a:rPr lang="ru-RU" sz="1300" b="1" kern="100" dirty="0">
                <a:solidFill>
                  <a:srgbClr val="6A3488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психолого-педагогической помощи младшим </a:t>
            </a:r>
            <a:r>
              <a:rPr lang="ru-RU" sz="1300" b="1" kern="100" dirty="0" smtClean="0">
                <a:solidFill>
                  <a:srgbClr val="6A3488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дошкольникам</a:t>
            </a:r>
            <a:endParaRPr lang="en-US" sz="1300" b="1" kern="100" dirty="0" smtClean="0">
              <a:solidFill>
                <a:srgbClr val="6A3488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300" b="1" kern="100" dirty="0" smtClean="0">
                <a:solidFill>
                  <a:srgbClr val="6A3488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 </a:t>
            </a:r>
            <a:r>
              <a:rPr lang="ru-RU" sz="1300" b="1" kern="100" dirty="0">
                <a:solidFill>
                  <a:srgbClr val="6A3488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дефицитами психофизического развития, в том числе при временных трудностях обучения и </a:t>
            </a:r>
            <a:r>
              <a:rPr lang="ru-RU" sz="1300" b="1" kern="100" dirty="0" smtClean="0">
                <a:solidFill>
                  <a:srgbClr val="6A3488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общения</a:t>
            </a:r>
            <a:endParaRPr lang="ru-RU" sz="1300" kern="100" dirty="0">
              <a:solidFill>
                <a:srgbClr val="6A3488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8304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n06-0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358" r="1266" b="-1"/>
          <a:stretch/>
        </p:blipFill>
        <p:spPr bwMode="auto">
          <a:xfrm>
            <a:off x="362140" y="-60228"/>
            <a:ext cx="8446881" cy="20007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708836" y="2113296"/>
            <a:ext cx="3467855" cy="1269193"/>
          </a:xfrm>
          <a:prstGeom prst="round2DiagRect">
            <a:avLst/>
          </a:prstGeom>
          <a:solidFill>
            <a:srgbClr val="8B3C66">
              <a:alpha val="95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20522" y="2278020"/>
            <a:ext cx="40111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ru-RU" sz="2000" b="1" dirty="0">
                <a:solidFill>
                  <a:schemeClr val="bg1"/>
                </a:solidFill>
              </a:rPr>
              <a:t>1 ЭТАП </a:t>
            </a:r>
            <a:endParaRPr lang="ru-RU" sz="1200" b="1" dirty="0">
              <a:solidFill>
                <a:schemeClr val="bg1"/>
              </a:solidFill>
            </a:endParaRPr>
          </a:p>
          <a:p>
            <a:pPr lvl="0" fontAlgn="base"/>
            <a:r>
              <a:rPr lang="ru-RU" sz="1200" b="1" dirty="0">
                <a:solidFill>
                  <a:schemeClr val="bg1"/>
                </a:solidFill>
              </a:rPr>
              <a:t>Проведение анкетирования среди педагогов общеобразовательных и коррекционных школ </a:t>
            </a:r>
          </a:p>
          <a:p>
            <a:pPr lvl="0" fontAlgn="base"/>
            <a:r>
              <a:rPr lang="ru-RU" sz="1200" b="1" dirty="0">
                <a:solidFill>
                  <a:schemeClr val="bg1"/>
                </a:solidFill>
              </a:rPr>
              <a:t>всех регионов РФ</a:t>
            </a:r>
            <a:endParaRPr lang="ru-RU" sz="1200" dirty="0">
              <a:solidFill>
                <a:schemeClr val="bg1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406" y="1512208"/>
            <a:ext cx="1070087" cy="257816"/>
          </a:xfrm>
          <a:prstGeom prst="rect">
            <a:avLst/>
          </a:prstGeom>
        </p:spPr>
      </p:pic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4731652" y="2099773"/>
            <a:ext cx="3829603" cy="1295244"/>
          </a:xfrm>
          <a:prstGeom prst="round2DiagRect">
            <a:avLst/>
          </a:prstGeom>
          <a:solidFill>
            <a:srgbClr val="8B3C66">
              <a:alpha val="95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743338" y="2113296"/>
            <a:ext cx="362951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ru-RU" sz="2000" b="1" dirty="0">
                <a:solidFill>
                  <a:schemeClr val="bg1"/>
                </a:solidFill>
              </a:rPr>
              <a:t>2 ЭТАП </a:t>
            </a:r>
            <a:endParaRPr lang="ru-RU" sz="1200" b="1" dirty="0">
              <a:solidFill>
                <a:schemeClr val="bg1"/>
              </a:solidFill>
            </a:endParaRPr>
          </a:p>
          <a:p>
            <a:pPr lvl="0" fontAlgn="base"/>
            <a:r>
              <a:rPr lang="ru-RU" sz="1200" b="1" dirty="0">
                <a:solidFill>
                  <a:schemeClr val="bg1"/>
                </a:solidFill>
              </a:rPr>
              <a:t>Обучение специалистов практике применения системы ПЕКС в работе с детьми с тяжелыми множественными нарушениями развития (ТМНР)</a:t>
            </a:r>
          </a:p>
          <a:p>
            <a:pPr lvl="0" fontAlgn="base"/>
            <a:r>
              <a:rPr lang="ru-RU" sz="1200" b="1" dirty="0">
                <a:solidFill>
                  <a:schemeClr val="bg1"/>
                </a:solidFill>
              </a:rPr>
              <a:t>и расстройствами аутистического спектра (РАС)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05806" y="3550738"/>
            <a:ext cx="4341769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8B3C66"/>
                </a:solidFill>
              </a:rPr>
              <a:t>ЦЕЛЬ </a:t>
            </a:r>
            <a:r>
              <a:rPr lang="ru-RU" sz="1400" b="1" dirty="0" smtClean="0"/>
              <a:t>–</a:t>
            </a:r>
            <a:r>
              <a:rPr lang="ru-RU" sz="1400" b="1" dirty="0" smtClean="0">
                <a:solidFill>
                  <a:srgbClr val="8B3C66"/>
                </a:solidFill>
              </a:rPr>
              <a:t> </a:t>
            </a:r>
            <a:r>
              <a:rPr lang="ru-RU" sz="1400" dirty="0"/>
              <a:t>проведение</a:t>
            </a:r>
            <a:r>
              <a:rPr lang="ru-RU" sz="1400" b="1" dirty="0">
                <a:solidFill>
                  <a:srgbClr val="8B3C66"/>
                </a:solidFill>
              </a:rPr>
              <a:t> </a:t>
            </a:r>
            <a:r>
              <a:rPr lang="ru-RU" sz="1400" b="1" dirty="0"/>
              <a:t>мониторинга знаний </a:t>
            </a:r>
            <a:endParaRPr lang="en-US" sz="1400" b="1" dirty="0" smtClean="0"/>
          </a:p>
          <a:p>
            <a:r>
              <a:rPr lang="ru-RU" sz="1400" b="1" dirty="0" smtClean="0"/>
              <a:t>о </a:t>
            </a:r>
            <a:r>
              <a:rPr lang="ru-RU" sz="1400" b="1" dirty="0"/>
              <a:t>методике ПЕКС </a:t>
            </a:r>
            <a:r>
              <a:rPr lang="ru-RU" sz="1400" dirty="0"/>
              <a:t>в регионе</a:t>
            </a:r>
          </a:p>
          <a:p>
            <a:endParaRPr lang="ru-RU" sz="1400" b="1" dirty="0"/>
          </a:p>
          <a:p>
            <a:r>
              <a:rPr lang="ru-RU" sz="1600" b="1" dirty="0" smtClean="0">
                <a:solidFill>
                  <a:srgbClr val="8B3C66"/>
                </a:solidFill>
              </a:rPr>
              <a:t>РЕЗУЛЬТАТ</a:t>
            </a:r>
            <a:r>
              <a:rPr lang="ru-RU" sz="1600" dirty="0" smtClean="0">
                <a:solidFill>
                  <a:srgbClr val="8B3C66"/>
                </a:solidFill>
              </a:rPr>
              <a:t> </a:t>
            </a:r>
            <a:r>
              <a:rPr lang="ru-RU" sz="1400" dirty="0" smtClean="0"/>
              <a:t>– </a:t>
            </a:r>
            <a:r>
              <a:rPr lang="ru-RU" sz="1400" b="1" dirty="0"/>
              <a:t>обучение специалистов методики ПЕКС </a:t>
            </a:r>
            <a:r>
              <a:rPr lang="ru-RU" sz="1400" dirty="0"/>
              <a:t>по работе с детьми с РАС и ТМНР в регионе</a:t>
            </a:r>
            <a:endParaRPr lang="ru-RU" sz="1400" b="1" dirty="0"/>
          </a:p>
        </p:txBody>
      </p:sp>
      <p:pic>
        <p:nvPicPr>
          <p:cNvPr id="3" name="Picture 2" descr="http://qrcoder.ru/code/?https%3A%2F%2Fpropecs.ru%2F&amp;10&amp;0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7" t="9021" r="9021" b="9387"/>
          <a:stretch/>
        </p:blipFill>
        <p:spPr bwMode="auto">
          <a:xfrm>
            <a:off x="6382692" y="3595714"/>
            <a:ext cx="1124575" cy="112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437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2000"/>
                    </a14:imgEffect>
                    <a14:imgEffect>
                      <a14:saturation sat="260000"/>
                    </a14:imgEffect>
                    <a14:imgEffect>
                      <a14:brightnessContrast brigh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Прямоугольник с двумя скругленными соседними углами 2"/>
          <p:cNvSpPr/>
          <p:nvPr/>
        </p:nvSpPr>
        <p:spPr>
          <a:xfrm>
            <a:off x="3962077" y="1056436"/>
            <a:ext cx="4618049" cy="1268029"/>
          </a:xfrm>
          <a:prstGeom prst="round2DiagRect">
            <a:avLst/>
          </a:prstGeom>
          <a:gradFill flip="none" rotWithShape="1">
            <a:gsLst>
              <a:gs pos="0">
                <a:srgbClr val="D1CFCC"/>
              </a:gs>
              <a:gs pos="100000">
                <a:srgbClr val="F9F9F9"/>
              </a:gs>
              <a:gs pos="61000">
                <a:srgbClr val="EDECEB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9279" y="160062"/>
            <a:ext cx="71279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8B3C67"/>
                </a:solidFill>
              </a:rPr>
              <a:t> Цифровой проектный офис ИКП (ЦПО ИКП)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627819" y="875850"/>
            <a:ext cx="3100619" cy="3814643"/>
            <a:chOff x="437889" y="519344"/>
            <a:chExt cx="3872800" cy="4764644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xmlns="" id="{9B732ADE-687C-4D71-1844-66967F240A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126" y="519344"/>
              <a:ext cx="3858326" cy="233633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xmlns="" id="{0B812E10-CA2C-EA30-E340-F6A3C226FC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889" y="2954468"/>
              <a:ext cx="3872800" cy="232952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6DEEC0C-C18A-B281-F510-3FDD99241ED9}"/>
              </a:ext>
            </a:extLst>
          </p:cNvPr>
          <p:cNvSpPr txBox="1"/>
          <p:nvPr/>
        </p:nvSpPr>
        <p:spPr>
          <a:xfrm>
            <a:off x="4053240" y="1105675"/>
            <a:ext cx="45268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8B3C66"/>
                </a:solidFill>
              </a:rPr>
              <a:t>НАПРАВЛЕНИЯ СОТРУДНИЧЕСТВА:</a:t>
            </a:r>
          </a:p>
          <a:p>
            <a:pPr marL="285750" indent="-285750">
              <a:buClr>
                <a:srgbClr val="8B3C67"/>
              </a:buClr>
              <a:buFont typeface="Wingdings" pitchFamily="2" charset="2"/>
              <a:buChar char="ü"/>
            </a:pPr>
            <a:r>
              <a:rPr lang="en-US" sz="1300" dirty="0">
                <a:solidFill>
                  <a:prstClr val="black"/>
                </a:solidFill>
              </a:rPr>
              <a:t> </a:t>
            </a:r>
            <a:r>
              <a:rPr lang="ru-RU" sz="1300" dirty="0">
                <a:solidFill>
                  <a:prstClr val="black"/>
                </a:solidFill>
              </a:rPr>
              <a:t>Апробация программно-методических материалов</a:t>
            </a:r>
          </a:p>
          <a:p>
            <a:pPr marL="285750" indent="-285750">
              <a:buClr>
                <a:srgbClr val="8B3C67"/>
              </a:buClr>
              <a:buFont typeface="Wingdings" pitchFamily="2" charset="2"/>
              <a:buChar char="ü"/>
            </a:pPr>
            <a:r>
              <a:rPr lang="en-US" sz="1300" dirty="0">
                <a:solidFill>
                  <a:prstClr val="black"/>
                </a:solidFill>
              </a:rPr>
              <a:t> </a:t>
            </a:r>
            <a:r>
              <a:rPr lang="ru-RU" sz="1300" dirty="0">
                <a:solidFill>
                  <a:prstClr val="black"/>
                </a:solidFill>
              </a:rPr>
              <a:t>Апробация учебников, пособий, игровых наборов</a:t>
            </a:r>
          </a:p>
          <a:p>
            <a:pPr marL="285750" indent="-285750">
              <a:buClr>
                <a:srgbClr val="8B3C67"/>
              </a:buClr>
              <a:buFont typeface="Wingdings" pitchFamily="2" charset="2"/>
              <a:buChar char="ü"/>
            </a:pPr>
            <a:r>
              <a:rPr lang="en-US" sz="1300" dirty="0">
                <a:solidFill>
                  <a:prstClr val="black"/>
                </a:solidFill>
              </a:rPr>
              <a:t> </a:t>
            </a:r>
            <a:r>
              <a:rPr lang="ru-RU" sz="1300" dirty="0">
                <a:solidFill>
                  <a:prstClr val="black"/>
                </a:solidFill>
              </a:rPr>
              <a:t>Участие в научно-исследовательской работе</a:t>
            </a:r>
          </a:p>
          <a:p>
            <a:pPr marL="285750" indent="-285750">
              <a:buClr>
                <a:srgbClr val="8B3C67"/>
              </a:buClr>
              <a:buFont typeface="Wingdings" pitchFamily="2" charset="2"/>
              <a:buChar char="ü"/>
            </a:pPr>
            <a:r>
              <a:rPr lang="en-US" sz="1300" dirty="0">
                <a:solidFill>
                  <a:prstClr val="black"/>
                </a:solidFill>
              </a:rPr>
              <a:t> </a:t>
            </a:r>
            <a:r>
              <a:rPr lang="ru-RU" sz="1300" dirty="0">
                <a:solidFill>
                  <a:prstClr val="black"/>
                </a:solidFill>
              </a:rPr>
              <a:t>Презентация собственной практики</a:t>
            </a:r>
          </a:p>
        </p:txBody>
      </p:sp>
      <p:pic>
        <p:nvPicPr>
          <p:cNvPr id="14" name="Picture 2" descr="G:\Olga\Olga\_!!работа\_!ИКП\преза Астраань 5-07-23\полезные ресурсы-1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854" y="2275226"/>
            <a:ext cx="4221044" cy="275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321" y="298146"/>
            <a:ext cx="1315683" cy="316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516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Picture 2" descr="Picture 2"/>
          <p:cNvPicPr>
            <a:picLocks noChangeAspect="1"/>
          </p:cNvPicPr>
          <p:nvPr/>
        </p:nvPicPr>
        <p:blipFill>
          <a:blip r:embed="rId3"/>
          <a:srcRect b="68178"/>
          <a:stretch>
            <a:fillRect/>
          </a:stretch>
        </p:blipFill>
        <p:spPr>
          <a:xfrm>
            <a:off x="0" y="0"/>
            <a:ext cx="9143999" cy="156651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83" name="Группа 2"/>
          <p:cNvGrpSpPr/>
          <p:nvPr/>
        </p:nvGrpSpPr>
        <p:grpSpPr>
          <a:xfrm>
            <a:off x="6173409" y="1720740"/>
            <a:ext cx="2174354" cy="2984954"/>
            <a:chOff x="0" y="0"/>
            <a:chExt cx="2415789" cy="3316397"/>
          </a:xfrm>
        </p:grpSpPr>
        <p:pic>
          <p:nvPicPr>
            <p:cNvPr id="179" name="Рисунок 4" descr="Рисунок 4"/>
            <p:cNvPicPr>
              <a:picLocks noChangeAspect="1"/>
            </p:cNvPicPr>
            <p:nvPr/>
          </p:nvPicPr>
          <p:blipFill>
            <a:blip r:embed="rId4"/>
            <a:srcRect l="35294" t="15597" r="34795" b="4288"/>
            <a:stretch>
              <a:fillRect/>
            </a:stretch>
          </p:blipFill>
          <p:spPr>
            <a:xfrm>
              <a:off x="1332469" y="1702255"/>
              <a:ext cx="1083321" cy="16141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0" name="Рисунок 6" descr="Рисунок 6"/>
            <p:cNvPicPr>
              <a:picLocks noChangeAspect="1"/>
            </p:cNvPicPr>
            <p:nvPr/>
          </p:nvPicPr>
          <p:blipFill>
            <a:blip r:embed="rId5"/>
            <a:srcRect l="34497" t="9749" r="34895" b="10136"/>
            <a:stretch>
              <a:fillRect/>
            </a:stretch>
          </p:blipFill>
          <p:spPr>
            <a:xfrm>
              <a:off x="0" y="-1"/>
              <a:ext cx="1108598" cy="16141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1" name="Рисунок 7" descr="Рисунок 7"/>
            <p:cNvPicPr>
              <a:picLocks noChangeAspect="1"/>
            </p:cNvPicPr>
            <p:nvPr/>
          </p:nvPicPr>
          <p:blipFill>
            <a:blip r:embed="rId6"/>
            <a:srcRect l="33798" t="7977" r="33798" b="9604"/>
            <a:stretch>
              <a:fillRect/>
            </a:stretch>
          </p:blipFill>
          <p:spPr>
            <a:xfrm>
              <a:off x="1275002" y="-1"/>
              <a:ext cx="1140788" cy="16141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2" name="Рисунок 5" descr="Рисунок 5"/>
            <p:cNvPicPr>
              <a:picLocks noChangeAspect="1"/>
            </p:cNvPicPr>
            <p:nvPr/>
          </p:nvPicPr>
          <p:blipFill>
            <a:blip r:embed="rId7"/>
            <a:srcRect l="33798" t="7622" r="33798" b="12261"/>
            <a:stretch>
              <a:fillRect/>
            </a:stretch>
          </p:blipFill>
          <p:spPr>
            <a:xfrm>
              <a:off x="0" y="1668903"/>
              <a:ext cx="1173598" cy="16141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84" name="Picture 3" descr="Picture 3"/>
          <p:cNvPicPr>
            <a:picLocks noChangeAspect="1"/>
          </p:cNvPicPr>
          <p:nvPr/>
        </p:nvPicPr>
        <p:blipFill>
          <a:blip r:embed="rId8"/>
          <a:srcRect t="1237"/>
          <a:stretch>
            <a:fillRect/>
          </a:stretch>
        </p:blipFill>
        <p:spPr>
          <a:xfrm>
            <a:off x="406055" y="1644573"/>
            <a:ext cx="5170879" cy="31973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24283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51234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i.oneme.ru/i?r=BTE2sh_eZW7g8kugOdIm2NotiUTWPo_7nPQZtEX1fN321b6GvbvcKrl7XWcPQSotH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G:\Загрузки\773f4382-cff6-4a3b-8b0b-8b0c41343ac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04" y="389299"/>
            <a:ext cx="2885037" cy="2163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Загрузки\633f416f-129c-4372-a522-72b34570facb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12" t="10704" r="4699"/>
          <a:stretch/>
        </p:blipFill>
        <p:spPr bwMode="auto">
          <a:xfrm>
            <a:off x="5350597" y="894030"/>
            <a:ext cx="3467521" cy="3318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G:\Загрузки\3aa9280a-9bb4-4a9e-8eea-8ac1dfd7d29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63" r="16841"/>
          <a:stretch/>
        </p:blipFill>
        <p:spPr bwMode="auto">
          <a:xfrm>
            <a:off x="3304515" y="389299"/>
            <a:ext cx="1964602" cy="2163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G:\Загрузки\73256ab2-6bd2-4a49-ad2b-feac81258ee3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3" t="20449" b="3406"/>
          <a:stretch/>
        </p:blipFill>
        <p:spPr bwMode="auto">
          <a:xfrm>
            <a:off x="3304515" y="2630030"/>
            <a:ext cx="1972636" cy="215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G:\Загрузки\f39ccf51-52f7-46ed-a8de-45c0dc9c20ab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64" b="10622"/>
          <a:stretch/>
        </p:blipFill>
        <p:spPr bwMode="auto">
          <a:xfrm>
            <a:off x="322905" y="2630030"/>
            <a:ext cx="2885036" cy="215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58303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688095" y="153910"/>
            <a:ext cx="7857893" cy="4829406"/>
            <a:chOff x="724307" y="292716"/>
            <a:chExt cx="7632041" cy="4690599"/>
          </a:xfrm>
        </p:grpSpPr>
        <p:pic>
          <p:nvPicPr>
            <p:cNvPr id="2050" name="Picture 2" descr="G:\Загрузки\c959f328-9669-4ea1-8753-c9065b905b53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360" y="292717"/>
              <a:ext cx="1879205" cy="2505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1" name="Picture 3" descr="G:\Загрузки\a848d62a-941b-4320-a57f-a18ef6cc4707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8337" b="23451"/>
            <a:stretch/>
          </p:blipFill>
          <p:spPr bwMode="auto">
            <a:xfrm>
              <a:off x="724307" y="2843589"/>
              <a:ext cx="4199695" cy="21397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 descr="G:\Загрузки\fdd562cc-8a1c-45f8-937f-80ddff7ac87c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04" t="18796"/>
            <a:stretch/>
          </p:blipFill>
          <p:spPr bwMode="auto">
            <a:xfrm>
              <a:off x="2714902" y="292716"/>
              <a:ext cx="2189118" cy="25056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3" name="Picture 5" descr="G:\Загрузки\e60258ad-7699-40cf-926d-83b9abd27b78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869" b="5743"/>
            <a:stretch/>
          </p:blipFill>
          <p:spPr bwMode="auto">
            <a:xfrm>
              <a:off x="5015911" y="292716"/>
              <a:ext cx="3332622" cy="25056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G:\Загрузки\0e583333-cf79-4511-8877-c260481dfd17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94" t="47819" b="9680"/>
            <a:stretch/>
          </p:blipFill>
          <p:spPr bwMode="auto">
            <a:xfrm>
              <a:off x="5006858" y="2843588"/>
              <a:ext cx="3349490" cy="21397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675085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2760471"/>
              </p:ext>
            </p:extLst>
          </p:nvPr>
        </p:nvGraphicFramePr>
        <p:xfrm>
          <a:off x="325927" y="389301"/>
          <a:ext cx="8433302" cy="4146296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1539088"/>
                <a:gridCol w="1312752"/>
                <a:gridCol w="1140737"/>
                <a:gridCol w="1312752"/>
                <a:gridCol w="1620571"/>
                <a:gridCol w="1507402"/>
              </a:tblGrid>
              <a:tr h="5613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ВОПРОС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05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(проблемы)</a:t>
                      </a:r>
                      <a:endParaRPr lang="ru-RU" sz="105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</a:rPr>
                        <a:t>ПРЕДЛАГАЕМЫЕ РЕШЕНИЯ</a:t>
                      </a:r>
                      <a:endParaRPr lang="ru-RU" sz="105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КТО ДОЛЖЕН РЕШИТЬ эту </a:t>
                      </a:r>
                      <a:r>
                        <a:rPr lang="ru-RU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проблему</a:t>
                      </a:r>
                      <a:endParaRPr lang="ru-RU" sz="105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</a:rPr>
                        <a:t>НЕОБХОДИМЫЕ РЕСУРСЫ для </a:t>
                      </a:r>
                      <a:r>
                        <a:rPr lang="ru-RU" sz="1050" dirty="0">
                          <a:effectLst/>
                        </a:rPr>
                        <a:t>решения</a:t>
                      </a:r>
                      <a:endParaRPr lang="ru-RU" sz="105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ЧЛЕНЫ РАБОЧЕЙ ГРУППЫ (</a:t>
                      </a:r>
                      <a:r>
                        <a:rPr lang="ru-RU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для проработки вопроса в дальнейшем)</a:t>
                      </a:r>
                      <a:endParaRPr lang="ru-RU" sz="105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</a:rPr>
                        <a:t>ДОПОЛНИТЕЛЬНАЯ ИНФОРМАЦИЯ </a:t>
                      </a:r>
                      <a:r>
                        <a:rPr lang="ru-RU" sz="1050" b="0" dirty="0" smtClean="0">
                          <a:effectLst/>
                        </a:rPr>
                        <a:t> (</a:t>
                      </a:r>
                      <a:r>
                        <a:rPr lang="ru-RU" sz="1050" b="0" dirty="0">
                          <a:effectLst/>
                        </a:rPr>
                        <a:t>вопрос онлайн-эксперту)</a:t>
                      </a:r>
                      <a:endParaRPr lang="ru-RU" sz="105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</a:tr>
              <a:tr h="22923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ВОПРОС </a:t>
                      </a:r>
                      <a:r>
                        <a:rPr lang="en-US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.</a:t>
                      </a:r>
                      <a:r>
                        <a:rPr lang="ru-RU" sz="14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400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/>
                      </a:r>
                      <a:br>
                        <a:rPr lang="ru-RU" sz="1400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</a:br>
                      <a:endParaRPr lang="ru-RU" sz="16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Решение 1.</a:t>
                      </a:r>
                      <a:endParaRPr lang="ru-RU" sz="105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Для решения 1.</a:t>
                      </a:r>
                      <a:endParaRPr lang="ru-RU" sz="105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Для решения 1.</a:t>
                      </a:r>
                      <a:endParaRPr lang="ru-RU" sz="105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Для решения 1.</a:t>
                      </a:r>
                      <a:endParaRPr lang="ru-RU" sz="1050" b="1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</a:tr>
              <a:tr h="2292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Решение 2.</a:t>
                      </a:r>
                      <a:endParaRPr lang="ru-RU" sz="105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Для решения 2.</a:t>
                      </a:r>
                      <a:endParaRPr lang="ru-RU" sz="105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Для решения 2.</a:t>
                      </a:r>
                      <a:endParaRPr lang="ru-RU" sz="105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Для решения 2.</a:t>
                      </a:r>
                      <a:endParaRPr lang="ru-RU" sz="1050" b="1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</a:tr>
              <a:tr h="2292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Решение 3.</a:t>
                      </a:r>
                      <a:endParaRPr lang="ru-RU" sz="105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Для решения 3.</a:t>
                      </a:r>
                      <a:endParaRPr lang="ru-RU" sz="1050" b="1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</a:rPr>
                        <a:t>Для решения 3.</a:t>
                      </a:r>
                      <a:endParaRPr lang="ru-RU" sz="1050" b="1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Для решения 3.</a:t>
                      </a:r>
                      <a:endParaRPr lang="ru-RU" sz="1050" b="1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</a:tr>
              <a:tr h="22923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ВОПРОС 2.</a:t>
                      </a:r>
                      <a:r>
                        <a:rPr lang="ru-RU" sz="14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Решение 1.</a:t>
                      </a:r>
                      <a:endParaRPr lang="ru-RU" sz="105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Для решения 1.</a:t>
                      </a:r>
                      <a:endParaRPr lang="ru-RU" sz="1050" b="1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Для решения 1.</a:t>
                      </a:r>
                      <a:endParaRPr lang="ru-RU" sz="105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Для решения 1.</a:t>
                      </a:r>
                      <a:endParaRPr lang="ru-RU" sz="1050" b="1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</a:tr>
              <a:tr h="2292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Решение 2.</a:t>
                      </a:r>
                      <a:endParaRPr lang="ru-RU" sz="105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Для решения 2.</a:t>
                      </a:r>
                      <a:endParaRPr lang="ru-RU" sz="105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Для решения 2.</a:t>
                      </a:r>
                      <a:endParaRPr lang="ru-RU" sz="105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Для решения 2.</a:t>
                      </a:r>
                      <a:endParaRPr lang="ru-RU" sz="1050" b="1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</a:tr>
              <a:tr h="3022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Решение 3.</a:t>
                      </a:r>
                      <a:endParaRPr lang="ru-RU" sz="105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Для решения 3.</a:t>
                      </a:r>
                      <a:endParaRPr lang="ru-RU" sz="105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</a:rPr>
                        <a:t>Для решения 3.</a:t>
                      </a:r>
                      <a:endParaRPr lang="ru-RU" sz="1050" b="1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Для решения 3.</a:t>
                      </a:r>
                      <a:endParaRPr lang="ru-RU" sz="1050" b="1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</a:tr>
              <a:tr h="22923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ВОПРОС 3.</a:t>
                      </a:r>
                      <a:r>
                        <a:rPr lang="ru-RU" sz="1400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Решение 1.</a:t>
                      </a:r>
                      <a:endParaRPr lang="ru-RU" sz="105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Для решения 1.</a:t>
                      </a:r>
                      <a:endParaRPr lang="ru-RU" sz="105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Для решения 1.</a:t>
                      </a:r>
                      <a:endParaRPr lang="ru-RU" sz="105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Для решения 1.</a:t>
                      </a:r>
                      <a:endParaRPr lang="ru-RU" sz="1050" b="1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</a:tr>
              <a:tr h="2292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</a:rPr>
                        <a:t>Решение 2.</a:t>
                      </a:r>
                      <a:endParaRPr lang="ru-RU" sz="1050" b="1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Для решения 2.</a:t>
                      </a:r>
                      <a:endParaRPr lang="ru-RU" sz="1050" b="1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Для решения 2.</a:t>
                      </a:r>
                      <a:endParaRPr lang="ru-RU" sz="105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Для решения 2.</a:t>
                      </a:r>
                      <a:endParaRPr lang="ru-RU" sz="1050" b="1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</a:tr>
              <a:tr h="2292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Решение 3.</a:t>
                      </a:r>
                      <a:endParaRPr lang="ru-RU" sz="105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Для решения 3.</a:t>
                      </a:r>
                      <a:endParaRPr lang="ru-RU" sz="105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Для решения 3.</a:t>
                      </a:r>
                      <a:endParaRPr lang="ru-RU" sz="105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Для решения 3.</a:t>
                      </a:r>
                      <a:endParaRPr lang="ru-RU" sz="1050" b="1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</a:tr>
              <a:tr h="22923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ВОПРОС 4.</a:t>
                      </a:r>
                      <a:r>
                        <a:rPr lang="ru-RU" sz="14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400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/>
                      </a:r>
                      <a:br>
                        <a:rPr lang="ru-RU" sz="1400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</a:br>
                      <a:endParaRPr lang="ru-RU" sz="14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Решение 1.</a:t>
                      </a:r>
                      <a:endParaRPr lang="ru-RU" sz="105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Для решения 1.</a:t>
                      </a:r>
                      <a:endParaRPr lang="ru-RU" sz="105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Для решения 1.</a:t>
                      </a:r>
                      <a:endParaRPr lang="ru-RU" sz="105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Для решения 1.</a:t>
                      </a:r>
                      <a:endParaRPr lang="ru-RU" sz="105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</a:tr>
              <a:tr h="2292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Решение 2.</a:t>
                      </a:r>
                      <a:endParaRPr lang="ru-RU" sz="105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Для решения 2.</a:t>
                      </a:r>
                      <a:endParaRPr lang="ru-RU" sz="105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Для решения 2.</a:t>
                      </a:r>
                      <a:endParaRPr lang="ru-RU" sz="105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Для решения 2.</a:t>
                      </a:r>
                      <a:endParaRPr lang="ru-RU" sz="105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</a:tr>
              <a:tr h="3022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Решение 3.</a:t>
                      </a:r>
                      <a:endParaRPr lang="ru-RU" sz="105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Для решения 3.</a:t>
                      </a:r>
                      <a:endParaRPr lang="ru-RU" sz="105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Для решения 3.</a:t>
                      </a:r>
                      <a:endParaRPr lang="ru-RU" sz="105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Для решения 3.</a:t>
                      </a:r>
                      <a:endParaRPr lang="ru-RU" sz="105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</a:tr>
              <a:tr h="22923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ВОПРОС 5.</a:t>
                      </a:r>
                      <a:r>
                        <a:rPr lang="ru-RU" sz="14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Решение 1.</a:t>
                      </a:r>
                      <a:endParaRPr lang="ru-RU" sz="105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Для решения 1.</a:t>
                      </a:r>
                      <a:endParaRPr lang="ru-RU" sz="105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Для решения 1.</a:t>
                      </a:r>
                      <a:endParaRPr lang="ru-RU" sz="105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Для решения 1.</a:t>
                      </a:r>
                      <a:endParaRPr lang="ru-RU" sz="105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</a:tr>
              <a:tr h="2292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Решение 2.</a:t>
                      </a:r>
                      <a:endParaRPr lang="ru-RU" sz="105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Для решения 2.</a:t>
                      </a:r>
                      <a:endParaRPr lang="ru-RU" sz="105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Для решения 2.</a:t>
                      </a:r>
                      <a:endParaRPr lang="ru-RU" sz="105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Для решения 2.</a:t>
                      </a:r>
                      <a:endParaRPr lang="ru-RU" sz="105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</a:tr>
              <a:tr h="2297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Решение 3.</a:t>
                      </a:r>
                      <a:endParaRPr lang="ru-RU" sz="105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Для решения 3.</a:t>
                      </a:r>
                      <a:endParaRPr lang="ru-RU" sz="105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Для решения 3.</a:t>
                      </a:r>
                      <a:endParaRPr lang="ru-RU" sz="105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Для решения 3.</a:t>
                      </a:r>
                      <a:endParaRPr lang="ru-RU" sz="105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527" marR="57527" marT="0" marB="0"/>
                </a:tc>
              </a:tr>
            </a:tbl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457200" y="1560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57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2793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Прямоугольник 3"/>
          <p:cNvSpPr txBox="1"/>
          <p:nvPr/>
        </p:nvSpPr>
        <p:spPr>
          <a:xfrm>
            <a:off x="597945" y="389668"/>
            <a:ext cx="7122525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800" b="1">
                <a:solidFill>
                  <a:srgbClr val="8F3F6E"/>
                </a:solidFill>
              </a:defRPr>
            </a:lvl1pPr>
          </a:lstStyle>
          <a:p>
            <a:r>
              <a:rPr dirty="0"/>
              <a:t>НАУЧНО-МЕТОДИЧЕСКИЕ РАЗРАБОТКИ – ИКП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416864" y="976468"/>
            <a:ext cx="8248663" cy="3684676"/>
            <a:chOff x="186605" y="912888"/>
            <a:chExt cx="8797128" cy="3929675"/>
          </a:xfrm>
        </p:grpSpPr>
        <p:pic>
          <p:nvPicPr>
            <p:cNvPr id="109" name="Picture 2" descr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1661" y="912888"/>
              <a:ext cx="1547997" cy="2137462"/>
            </a:xfrm>
            <a:prstGeom prst="rect">
              <a:avLst/>
            </a:prstGeom>
            <a:ln w="12700">
              <a:miter lim="400000"/>
            </a:ln>
            <a:effectLst>
              <a:outerShdw blurRad="50800" dist="38100" dir="5400000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10" name="Picture 2" descr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68889" y="3394793"/>
              <a:ext cx="1447770" cy="14477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1" name="Picture 5" descr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31625" y="912888"/>
              <a:ext cx="1628624" cy="2242786"/>
            </a:xfrm>
            <a:prstGeom prst="rect">
              <a:avLst/>
            </a:prstGeom>
            <a:ln w="12700">
              <a:miter lim="400000"/>
            </a:ln>
            <a:effectLst>
              <a:outerShdw blurRad="50800" dist="38100" dir="5400000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12" name="Picture 6" descr="Picture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605" y="2776188"/>
              <a:ext cx="1487299" cy="2063188"/>
            </a:xfrm>
            <a:prstGeom prst="rect">
              <a:avLst/>
            </a:prstGeom>
            <a:ln w="12700">
              <a:miter lim="400000"/>
            </a:ln>
            <a:effectLst>
              <a:outerShdw blurRad="50800" dist="38100" dir="5400000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13" name="Picture 8" descr="Picture 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401816" y="912888"/>
              <a:ext cx="1581917" cy="2233642"/>
            </a:xfrm>
            <a:prstGeom prst="rect">
              <a:avLst/>
            </a:prstGeom>
            <a:ln w="12700">
              <a:miter lim="400000"/>
            </a:ln>
            <a:effectLst>
              <a:outerShdw blurRad="50800" dist="38100" dir="5400000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14" name="Picture 9" descr="Picture 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604065" y="2431786"/>
              <a:ext cx="2054300" cy="1472792"/>
            </a:xfrm>
            <a:prstGeom prst="rect">
              <a:avLst/>
            </a:prstGeom>
            <a:ln w="12700">
              <a:miter lim="400000"/>
            </a:ln>
            <a:effectLst>
              <a:outerShdw blurRad="50800" dist="38100" dir="5400000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15" name="Picture 10" descr="Picture 1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624342" y="912888"/>
              <a:ext cx="2059735" cy="1456487"/>
            </a:xfrm>
            <a:prstGeom prst="rect">
              <a:avLst/>
            </a:prstGeom>
            <a:ln w="12700">
              <a:miter lim="400000"/>
            </a:ln>
            <a:effectLst>
              <a:outerShdw blurRad="50800" dist="38100" dir="5400000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16" name="Picture 11" descr="Picture 11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757535" y="2776188"/>
              <a:ext cx="1473608" cy="2066375"/>
            </a:xfrm>
            <a:prstGeom prst="rect">
              <a:avLst/>
            </a:prstGeom>
            <a:ln w="12700">
              <a:miter lim="400000"/>
            </a:ln>
            <a:effectLst>
              <a:outerShdw blurRad="50800" dist="38100" dir="5400000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17" name="Picture 7" descr="Picture 7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761012" y="912888"/>
              <a:ext cx="1581485" cy="2233642"/>
            </a:xfrm>
            <a:prstGeom prst="rect">
              <a:avLst/>
            </a:prstGeom>
            <a:ln w="12700">
              <a:miter lim="400000"/>
            </a:ln>
            <a:effectLst>
              <a:outerShdw blurRad="50800" dist="38100" dir="5400000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18" name="Picture 13" descr="Picture 13"/>
            <p:cNvPicPr>
              <a:picLocks noChangeAspect="1"/>
            </p:cNvPicPr>
            <p:nvPr/>
          </p:nvPicPr>
          <p:blipFill>
            <a:blip r:embed="rId12"/>
            <a:srcRect b="48347"/>
            <a:stretch>
              <a:fillRect/>
            </a:stretch>
          </p:blipFill>
          <p:spPr>
            <a:xfrm>
              <a:off x="3327613" y="3370586"/>
              <a:ext cx="2054300" cy="1471977"/>
            </a:xfrm>
            <a:prstGeom prst="rect">
              <a:avLst/>
            </a:prstGeom>
            <a:ln w="12700">
              <a:miter lim="400000"/>
            </a:ln>
            <a:effectLst>
              <a:outerShdw blurRad="50800" dist="38100" dir="5400000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19" name="Picture 15" descr="Picture 15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513028" y="2901382"/>
              <a:ext cx="1684133" cy="1930131"/>
            </a:xfrm>
            <a:prstGeom prst="rect">
              <a:avLst/>
            </a:prstGeom>
            <a:ln w="12700">
              <a:miter lim="400000"/>
            </a:ln>
            <a:effectLst>
              <a:outerShdw blurRad="50800" dist="38100" dir="5400000" rotWithShape="0">
                <a:srgbClr val="000000">
                  <a:alpha val="40000"/>
                </a:srgbClr>
              </a:outerShdw>
            </a:effectLst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446" y="1507947"/>
            <a:ext cx="3053950" cy="1744570"/>
          </a:xfrm>
          <a:prstGeom prst="rect">
            <a:avLst/>
          </a:prstGeom>
          <a:ln w="12700">
            <a:miter lim="400000"/>
          </a:ln>
          <a:effectLst>
            <a:reflection stA="30000" endPos="40000" dir="5400000" sy="-100000" algn="bl" rotWithShape="0"/>
          </a:effectLst>
        </p:spPr>
      </p:pic>
      <p:pic>
        <p:nvPicPr>
          <p:cNvPr id="145" name="Picture 2" descr="Picture 2"/>
          <p:cNvPicPr>
            <a:picLocks noChangeAspect="1"/>
          </p:cNvPicPr>
          <p:nvPr/>
        </p:nvPicPr>
        <p:blipFill>
          <a:blip r:embed="rId4"/>
          <a:srcRect l="81300"/>
          <a:stretch>
            <a:fillRect/>
          </a:stretch>
        </p:blipFill>
        <p:spPr>
          <a:xfrm>
            <a:off x="688446" y="333104"/>
            <a:ext cx="1008846" cy="101183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Рисунок 5" descr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9794" y="1815764"/>
            <a:ext cx="1350756" cy="1345966"/>
          </a:xfrm>
          <a:prstGeom prst="rect">
            <a:avLst/>
          </a:prstGeom>
          <a:ln w="12700">
            <a:miter lim="400000"/>
          </a:ln>
        </p:spPr>
      </p:pic>
      <p:sp>
        <p:nvSpPr>
          <p:cNvPr id="147" name="TextBox 6"/>
          <p:cNvSpPr txBox="1"/>
          <p:nvPr/>
        </p:nvSpPr>
        <p:spPr>
          <a:xfrm>
            <a:off x="1767011" y="525713"/>
            <a:ext cx="3485433" cy="738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b="1">
                <a:solidFill>
                  <a:srgbClr val="E05929"/>
                </a:solidFill>
              </a:defRPr>
            </a:pPr>
            <a:r>
              <a:t>КЛАССИФИКАТОР МЕТОДИК</a:t>
            </a:r>
          </a:p>
          <a:p>
            <a:pPr algn="just">
              <a:defRPr sz="1200" b="1">
                <a:solidFill>
                  <a:srgbClr val="9A749B"/>
                </a:solidFill>
              </a:defRPr>
            </a:pPr>
            <a:r>
              <a:rPr sz="1200"/>
              <a:t>клинико-психолого-педагогического изучения</a:t>
            </a:r>
          </a:p>
          <a:p>
            <a:pPr algn="just">
              <a:defRPr sz="1200" b="1">
                <a:solidFill>
                  <a:srgbClr val="9A749B"/>
                </a:solidFill>
              </a:defRPr>
            </a:pPr>
            <a:r>
              <a:rPr sz="1200"/>
              <a:t>лиц с ограниченными возможностями здоровья</a:t>
            </a:r>
          </a:p>
        </p:txBody>
      </p:sp>
      <p:sp>
        <p:nvSpPr>
          <p:cNvPr id="148" name="Прямоугольник 10"/>
          <p:cNvSpPr txBox="1"/>
          <p:nvPr/>
        </p:nvSpPr>
        <p:spPr>
          <a:xfrm>
            <a:off x="688447" y="3661590"/>
            <a:ext cx="4663238" cy="10926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1200" b="1">
                <a:solidFill>
                  <a:srgbClr val="FF7F00"/>
                </a:solidFill>
              </a:defRPr>
            </a:lvl1pPr>
          </a:lstStyle>
          <a:p>
            <a:r>
              <a:rPr sz="1300" dirty="0" err="1"/>
              <a:t>Ресурс</a:t>
            </a:r>
            <a:r>
              <a:rPr sz="1300" dirty="0"/>
              <a:t> </a:t>
            </a:r>
            <a:r>
              <a:rPr sz="1300" dirty="0" err="1"/>
              <a:t>систематизирует</a:t>
            </a:r>
            <a:r>
              <a:rPr sz="1300" dirty="0"/>
              <a:t> </a:t>
            </a:r>
            <a:r>
              <a:rPr sz="1300" dirty="0" err="1"/>
              <a:t>различные</a:t>
            </a:r>
            <a:r>
              <a:rPr sz="1300" dirty="0"/>
              <a:t> </a:t>
            </a:r>
            <a:r>
              <a:rPr sz="1300" dirty="0" err="1"/>
              <a:t>методики</a:t>
            </a:r>
            <a:r>
              <a:rPr sz="1300" dirty="0"/>
              <a:t> </a:t>
            </a:r>
            <a:r>
              <a:rPr sz="1300" dirty="0" err="1" smtClean="0"/>
              <a:t>изучения</a:t>
            </a:r>
            <a:endParaRPr lang="en-US" sz="1300" dirty="0" smtClean="0"/>
          </a:p>
          <a:p>
            <a:r>
              <a:rPr sz="1300" dirty="0" err="1" smtClean="0"/>
              <a:t>лиц</a:t>
            </a:r>
            <a:r>
              <a:rPr sz="1300" dirty="0" smtClean="0"/>
              <a:t> с </a:t>
            </a:r>
            <a:r>
              <a:rPr sz="1300" dirty="0" err="1"/>
              <a:t>ограниченными</a:t>
            </a:r>
            <a:r>
              <a:rPr sz="1300" dirty="0"/>
              <a:t> </a:t>
            </a:r>
            <a:r>
              <a:rPr sz="1300" dirty="0" err="1"/>
              <a:t>возможностями</a:t>
            </a:r>
            <a:r>
              <a:rPr sz="1300" dirty="0"/>
              <a:t> </a:t>
            </a:r>
            <a:r>
              <a:rPr sz="1300" dirty="0" err="1"/>
              <a:t>здоровья</a:t>
            </a:r>
            <a:r>
              <a:rPr sz="1300" dirty="0"/>
              <a:t> </a:t>
            </a:r>
            <a:endParaRPr lang="en-US" sz="1300" dirty="0" smtClean="0"/>
          </a:p>
          <a:p>
            <a:r>
              <a:rPr sz="1300" dirty="0" err="1" smtClean="0"/>
              <a:t>на</a:t>
            </a:r>
            <a:r>
              <a:rPr sz="1300" dirty="0" smtClean="0"/>
              <a:t> </a:t>
            </a:r>
            <a:r>
              <a:rPr sz="1300" dirty="0" err="1"/>
              <a:t>основе</a:t>
            </a:r>
            <a:r>
              <a:rPr sz="1300" dirty="0"/>
              <a:t> </a:t>
            </a:r>
            <a:r>
              <a:rPr sz="1300" dirty="0" err="1"/>
              <a:t>анализа</a:t>
            </a:r>
            <a:r>
              <a:rPr sz="1300" dirty="0"/>
              <a:t> </a:t>
            </a:r>
            <a:r>
              <a:rPr sz="1300" dirty="0" err="1"/>
              <a:t>публикаций</a:t>
            </a:r>
            <a:r>
              <a:rPr sz="1300" dirty="0"/>
              <a:t> </a:t>
            </a:r>
            <a:r>
              <a:rPr sz="1300" dirty="0" err="1"/>
              <a:t>научного</a:t>
            </a:r>
            <a:r>
              <a:rPr sz="1300" dirty="0"/>
              <a:t> </a:t>
            </a:r>
            <a:r>
              <a:rPr sz="1300" dirty="0" err="1"/>
              <a:t>журнала</a:t>
            </a:r>
            <a:r>
              <a:rPr sz="1300" dirty="0"/>
              <a:t> «</a:t>
            </a:r>
            <a:r>
              <a:rPr sz="1300" dirty="0" err="1"/>
              <a:t>Дефектология</a:t>
            </a:r>
            <a:r>
              <a:rPr sz="1300" dirty="0"/>
              <a:t>» с 1969 </a:t>
            </a:r>
            <a:r>
              <a:rPr sz="1300" dirty="0" err="1"/>
              <a:t>года</a:t>
            </a:r>
            <a:r>
              <a:rPr sz="1300" dirty="0"/>
              <a:t> </a:t>
            </a:r>
            <a:r>
              <a:rPr sz="1300" dirty="0" smtClean="0"/>
              <a:t>и </a:t>
            </a:r>
            <a:r>
              <a:rPr sz="1300" dirty="0" err="1"/>
              <a:t>дополняется</a:t>
            </a:r>
            <a:r>
              <a:rPr sz="1300" dirty="0"/>
              <a:t> </a:t>
            </a:r>
            <a:r>
              <a:rPr sz="1300" dirty="0" err="1"/>
              <a:t>актуальными</a:t>
            </a:r>
            <a:r>
              <a:rPr sz="1300" dirty="0"/>
              <a:t> </a:t>
            </a:r>
            <a:r>
              <a:rPr sz="1300" dirty="0" err="1" smtClean="0"/>
              <a:t>научными</a:t>
            </a:r>
            <a:r>
              <a:rPr sz="1300" dirty="0" smtClean="0"/>
              <a:t> </a:t>
            </a:r>
            <a:r>
              <a:rPr sz="1300" dirty="0" err="1"/>
              <a:t>данными</a:t>
            </a:r>
            <a:endParaRPr sz="1300" dirty="0"/>
          </a:p>
        </p:txBody>
      </p:sp>
      <p:grpSp>
        <p:nvGrpSpPr>
          <p:cNvPr id="152" name="Рисунок 11"/>
          <p:cNvGrpSpPr/>
          <p:nvPr/>
        </p:nvGrpSpPr>
        <p:grpSpPr>
          <a:xfrm>
            <a:off x="5624179" y="430585"/>
            <a:ext cx="3130522" cy="3960346"/>
            <a:chOff x="0" y="0"/>
            <a:chExt cx="1970079" cy="2492300"/>
          </a:xfrm>
        </p:grpSpPr>
        <p:sp>
          <p:nvSpPr>
            <p:cNvPr id="150" name="Прямоугольник"/>
            <p:cNvSpPr/>
            <p:nvPr/>
          </p:nvSpPr>
          <p:spPr>
            <a:xfrm>
              <a:off x="0" y="0"/>
              <a:ext cx="1970080" cy="2492301"/>
            </a:xfrm>
            <a:prstGeom prst="rect">
              <a:avLst/>
            </a:prstGeom>
            <a:solidFill>
              <a:srgbClr val="EDEDE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pic>
          <p:nvPicPr>
            <p:cNvPr id="151" name="image37.png" descr="image37.png"/>
            <p:cNvPicPr>
              <a:picLocks noChangeAspect="1"/>
            </p:cNvPicPr>
            <p:nvPr/>
          </p:nvPicPr>
          <p:blipFill>
            <a:blip r:embed="rId6"/>
            <a:srcRect l="30991" t="7628" r="30820" b="6486"/>
            <a:stretch>
              <a:fillRect/>
            </a:stretch>
          </p:blipFill>
          <p:spPr>
            <a:xfrm>
              <a:off x="-1" y="0"/>
              <a:ext cx="1970081" cy="2492300"/>
            </a:xfrm>
            <a:prstGeom prst="rect">
              <a:avLst/>
            </a:prstGeom>
            <a:ln w="88900" cap="sq">
              <a:solidFill>
                <a:srgbClr val="FFFFFF"/>
              </a:solidFill>
              <a:prstDash val="solid"/>
              <a:miter lim="800000"/>
            </a:ln>
            <a:effectLst>
              <a:outerShdw blurRad="50800" dist="18000" dir="5400000" rotWithShape="0">
                <a:srgbClr val="000000">
                  <a:alpha val="40000"/>
                </a:srgbClr>
              </a:outerShdw>
            </a:effectLst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8B3C2CE-9DA1-1ED1-D85E-D05700B09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1B699-E2F1-354C-A0EE-B19E58D9FC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471360" y="659317"/>
            <a:ext cx="4112580" cy="4062989"/>
            <a:chOff x="1159782" y="531301"/>
            <a:chExt cx="3964479" cy="3916675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xmlns="" id="{92CF4A3C-C271-BD36-104F-A5D2CE0EA2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560" t="18255" r="34968" b="32472"/>
            <a:stretch/>
          </p:blipFill>
          <p:spPr>
            <a:xfrm>
              <a:off x="1159782" y="1100112"/>
              <a:ext cx="3801516" cy="3347864"/>
            </a:xfrm>
            <a:prstGeom prst="rect">
              <a:avLst/>
            </a:prstGeom>
          </p:spPr>
        </p:pic>
        <p:sp>
          <p:nvSpPr>
            <p:cNvPr id="2" name="Прямоугольник 1"/>
            <p:cNvSpPr/>
            <p:nvPr/>
          </p:nvSpPr>
          <p:spPr>
            <a:xfrm>
              <a:off x="4635374" y="531301"/>
              <a:ext cx="488887" cy="410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81979A1-69B3-F023-E390-C6BFB247F0B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89" t="8588" r="28289" b="4457"/>
          <a:stretch/>
        </p:blipFill>
        <p:spPr>
          <a:xfrm>
            <a:off x="4870764" y="329398"/>
            <a:ext cx="3835283" cy="432048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92CF4A3C-C271-BD36-104F-A5D2CE0EA20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74" t="8772" r="51382" b="82108"/>
          <a:stretch/>
        </p:blipFill>
        <p:spPr>
          <a:xfrm>
            <a:off x="640412" y="353083"/>
            <a:ext cx="3449636" cy="89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854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775" y="0"/>
            <a:ext cx="9280972" cy="51422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20457" t="8476" r="30331" b="10831"/>
          <a:stretch/>
        </p:blipFill>
        <p:spPr>
          <a:xfrm>
            <a:off x="688320" y="1638073"/>
            <a:ext cx="3299722" cy="30434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400003" y="263348"/>
            <a:ext cx="736280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prstClr val="white"/>
                </a:solidFill>
              </a:rPr>
              <a:t>КОНСТРУКТОР СПЕЦИАЛЬНОЙ </a:t>
            </a:r>
            <a:br>
              <a:rPr lang="ru-RU" sz="2000" b="1" dirty="0">
                <a:solidFill>
                  <a:prstClr val="white"/>
                </a:solidFill>
              </a:rPr>
            </a:br>
            <a:r>
              <a:rPr lang="ru-RU" sz="2000" b="1" dirty="0">
                <a:solidFill>
                  <a:prstClr val="white"/>
                </a:solidFill>
              </a:rPr>
              <a:t>ИНДИВИДУАЛЬНОЙ ПРОГРАММЫ РАЗВИТИЯ </a:t>
            </a:r>
          </a:p>
          <a:p>
            <a:r>
              <a:rPr lang="ru-RU" b="1" dirty="0">
                <a:solidFill>
                  <a:prstClr val="white"/>
                </a:solidFill>
              </a:rPr>
              <a:t>для детей раннего и дошкольного возраста с ТМНР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410197" y="1525627"/>
            <a:ext cx="3225082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prstClr val="white"/>
                </a:solidFill>
              </a:rPr>
              <a:t>Электронный инструмент обеспечивает систематизацию данных о ребенке с ТМНР и предлагает научно обоснованный подбор содержания и технологий образовательного процесса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18334" t="9522" r="28622" b="13915"/>
          <a:stretch/>
        </p:blipFill>
        <p:spPr>
          <a:xfrm>
            <a:off x="4457384" y="2637782"/>
            <a:ext cx="2672801" cy="21103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574" y="339765"/>
            <a:ext cx="950754" cy="9084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15225" y="166741"/>
            <a:ext cx="1471332" cy="1471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788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60792" y="364893"/>
            <a:ext cx="8033463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b="1" dirty="0">
                <a:solidFill>
                  <a:prstClr val="white"/>
                </a:solidFill>
              </a:rPr>
              <a:t>КОНСТРУКТОР рабочих программ </a:t>
            </a:r>
          </a:p>
          <a:p>
            <a:pPr>
              <a:lnSpc>
                <a:spcPct val="80000"/>
              </a:lnSpc>
            </a:pPr>
            <a:r>
              <a:rPr lang="ru-RU" sz="2400" b="1" dirty="0">
                <a:solidFill>
                  <a:prstClr val="white"/>
                </a:solidFill>
              </a:rPr>
              <a:t>обучающихся с нарушением интеллекта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186495" y="2589055"/>
            <a:ext cx="265442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prstClr val="white"/>
                </a:solidFill>
              </a:rPr>
              <a:t>Инструмент обеспечивает разработку содержания учебных предметов </a:t>
            </a:r>
            <a:br>
              <a:rPr lang="ru-RU" sz="1200" b="1" dirty="0">
                <a:solidFill>
                  <a:prstClr val="white"/>
                </a:solidFill>
              </a:rPr>
            </a:br>
            <a:r>
              <a:rPr lang="ru-RU" sz="1200" b="1" dirty="0">
                <a:solidFill>
                  <a:prstClr val="white"/>
                </a:solidFill>
              </a:rPr>
              <a:t>и коррекционных курсов </a:t>
            </a:r>
          </a:p>
          <a:p>
            <a:r>
              <a:rPr lang="ru-RU" sz="1200" b="1" dirty="0">
                <a:solidFill>
                  <a:prstClr val="white"/>
                </a:solidFill>
              </a:rPr>
              <a:t>в соответствии с заданным алгоритмом, что повышает эффективность образования детей с нарушением интеллекта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9222" t="9281" r="19623" b="22654"/>
          <a:stretch/>
        </p:blipFill>
        <p:spPr>
          <a:xfrm>
            <a:off x="360792" y="1311547"/>
            <a:ext cx="3500621" cy="219161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17925" t="6991" r="19738" b="10475"/>
          <a:stretch/>
        </p:blipFill>
        <p:spPr>
          <a:xfrm>
            <a:off x="2865974" y="2295037"/>
            <a:ext cx="2897212" cy="21576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2" name="Picture 2" descr="http://qrcoder.ru/code/?https%3A%2F%2Fkrp-uo.ru%2F&amp;10&amp;0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2" t="11609" r="11511" b="11262"/>
          <a:stretch/>
        </p:blipFill>
        <p:spPr bwMode="auto">
          <a:xfrm>
            <a:off x="7697903" y="167540"/>
            <a:ext cx="1268479" cy="1266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46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 rot="10800000">
            <a:off x="-69574" y="0"/>
            <a:ext cx="9213574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59635" y="0"/>
            <a:ext cx="9213574" cy="5143500"/>
          </a:xfrm>
          <a:prstGeom prst="rect">
            <a:avLst/>
          </a:prstGeom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 flipH="1">
            <a:off x="6261652" y="1060450"/>
            <a:ext cx="2882348" cy="4083049"/>
          </a:xfrm>
          <a:prstGeom prst="snip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09700" y="158400"/>
            <a:ext cx="78268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7F268E"/>
                </a:solidFill>
              </a:rPr>
              <a:t>ИНТЕРАКТИВНАЯ ДИАГНОСТИЧЕСКАЯ КАРТА </a:t>
            </a:r>
            <a:r>
              <a:rPr lang="ru-RU" sz="2000" b="1" dirty="0">
                <a:solidFill>
                  <a:srgbClr val="7F268E"/>
                </a:solidFill>
              </a:rPr>
              <a:t/>
            </a:r>
            <a:br>
              <a:rPr lang="ru-RU" sz="2000" b="1" dirty="0">
                <a:solidFill>
                  <a:srgbClr val="7F268E"/>
                </a:solidFill>
              </a:rPr>
            </a:br>
            <a:r>
              <a:rPr lang="ru-RU" sz="2000" b="1" dirty="0">
                <a:solidFill>
                  <a:srgbClr val="7F268E"/>
                </a:solidFill>
              </a:rPr>
              <a:t>для обучающихся с нарушением интеллекта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245870" y="5457309"/>
            <a:ext cx="16130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dkni.ikp-rao.ru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23229" t="10436" r="7769" b="6159"/>
          <a:stretch/>
        </p:blipFill>
        <p:spPr>
          <a:xfrm>
            <a:off x="556666" y="1060450"/>
            <a:ext cx="4648200" cy="31603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6102626" y="1264972"/>
            <a:ext cx="282799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b="1" dirty="0">
                <a:solidFill>
                  <a:srgbClr val="7030A0"/>
                </a:solidFill>
              </a:rPr>
              <a:t>Диагностическая карта </a:t>
            </a:r>
          </a:p>
          <a:p>
            <a:pPr algn="r"/>
            <a:r>
              <a:rPr lang="ru-RU" sz="1200" b="1" dirty="0">
                <a:solidFill>
                  <a:srgbClr val="7030A0"/>
                </a:solidFill>
              </a:rPr>
              <a:t>позволяет провести </a:t>
            </a:r>
          </a:p>
          <a:p>
            <a:pPr algn="r"/>
            <a:r>
              <a:rPr lang="ru-RU" sz="1200" b="1" dirty="0">
                <a:solidFill>
                  <a:srgbClr val="7030A0"/>
                </a:solidFill>
              </a:rPr>
              <a:t>диагностику личностных </a:t>
            </a:r>
            <a:br>
              <a:rPr lang="ru-RU" sz="1200" b="1" dirty="0">
                <a:solidFill>
                  <a:srgbClr val="7030A0"/>
                </a:solidFill>
              </a:rPr>
            </a:br>
            <a:r>
              <a:rPr lang="ru-RU" sz="1200" b="1" dirty="0">
                <a:solidFill>
                  <a:srgbClr val="7030A0"/>
                </a:solidFill>
              </a:rPr>
              <a:t>и предметных достижений обучающихся с нарушением интеллекта, на основе </a:t>
            </a:r>
          </a:p>
          <a:p>
            <a:pPr algn="r"/>
            <a:r>
              <a:rPr lang="ru-RU" sz="1200" b="1" dirty="0">
                <a:solidFill>
                  <a:srgbClr val="7030A0"/>
                </a:solidFill>
              </a:rPr>
              <a:t>которых разрабатываются индивидуальные </a:t>
            </a:r>
            <a:br>
              <a:rPr lang="ru-RU" sz="1200" b="1" dirty="0">
                <a:solidFill>
                  <a:srgbClr val="7030A0"/>
                </a:solidFill>
              </a:rPr>
            </a:br>
            <a:r>
              <a:rPr lang="ru-RU" sz="1200" b="1" dirty="0">
                <a:solidFill>
                  <a:srgbClr val="7030A0"/>
                </a:solidFill>
              </a:rPr>
              <a:t>рекомендации к содержанию </a:t>
            </a:r>
          </a:p>
          <a:p>
            <a:pPr algn="r"/>
            <a:r>
              <a:rPr lang="ru-RU" sz="1200" b="1" dirty="0">
                <a:solidFill>
                  <a:srgbClr val="7030A0"/>
                </a:solidFill>
              </a:rPr>
              <a:t>и методам их обучения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41091" t="11041" r="23912" b="7138"/>
          <a:stretch/>
        </p:blipFill>
        <p:spPr>
          <a:xfrm>
            <a:off x="3642000" y="2289814"/>
            <a:ext cx="2169952" cy="28536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3" name="Picture 5" descr="G:\Olga\Olga\_!!работа\_!ИКП\_Съезд\2025\cthn\5н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colorTemperature colorTemp="53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96059" y="-898875"/>
            <a:ext cx="757923" cy="72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0600" y="3357632"/>
            <a:ext cx="1438275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G:\Olga\Olga\_!!работа\_!ИКП\_Съезд\2025\cthn\er 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04136" y="1592870"/>
            <a:ext cx="992866" cy="992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20" y="-101950"/>
            <a:ext cx="1220267" cy="122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145983"/>
      </p:ext>
    </p:extLst>
  </p:cSld>
  <p:clrMapOvr>
    <a:masterClrMapping/>
  </p:clrMapOvr>
</p:sld>
</file>

<file path=ppt/theme/theme1.xml><?xml version="1.0" encoding="utf-8"?>
<a:theme xmlns:a="http://schemas.openxmlformats.org/drawingml/2006/main" name="1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2263</TotalTime>
  <Words>1152</Words>
  <Application>Microsoft Office PowerPoint</Application>
  <PresentationFormat>Экран (16:9)</PresentationFormat>
  <Paragraphs>228</Paragraphs>
  <Slides>35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18_Тема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new</dc:creator>
  <cp:lastModifiedBy>new</cp:lastModifiedBy>
  <cp:revision>318</cp:revision>
  <dcterms:created xsi:type="dcterms:W3CDTF">2024-12-28T09:29:11Z</dcterms:created>
  <dcterms:modified xsi:type="dcterms:W3CDTF">2026-04-24T10:14:09Z</dcterms:modified>
</cp:coreProperties>
</file>