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2" r:id="rId3"/>
    <p:sldId id="261" r:id="rId4"/>
    <p:sldId id="262" r:id="rId5"/>
    <p:sldId id="263" r:id="rId6"/>
    <p:sldId id="264" r:id="rId7"/>
    <p:sldId id="257" r:id="rId8"/>
    <p:sldId id="276" r:id="rId9"/>
    <p:sldId id="273" r:id="rId10"/>
    <p:sldId id="258" r:id="rId11"/>
    <p:sldId id="265" r:id="rId12"/>
    <p:sldId id="275" r:id="rId13"/>
    <p:sldId id="274" r:id="rId14"/>
    <p:sldId id="282" r:id="rId15"/>
    <p:sldId id="283" r:id="rId16"/>
    <p:sldId id="284" r:id="rId17"/>
    <p:sldId id="277" r:id="rId18"/>
    <p:sldId id="278" r:id="rId19"/>
    <p:sldId id="279" r:id="rId20"/>
    <p:sldId id="280" r:id="rId21"/>
    <p:sldId id="269" r:id="rId22"/>
    <p:sldId id="270" r:id="rId23"/>
    <p:sldId id="281" r:id="rId24"/>
    <p:sldId id="271" r:id="rId25"/>
    <p:sldId id="266" r:id="rId26"/>
    <p:sldId id="267" r:id="rId27"/>
    <p:sldId id="268" r:id="rId28"/>
    <p:sldId id="259" r:id="rId29"/>
    <p:sldId id="260" r:id="rId30"/>
    <p:sldId id="286" r:id="rId31"/>
    <p:sldId id="285"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656" y="-1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19.03.2026</a:t>
            </a:fld>
            <a:endParaRPr lang="ru-RU"/>
          </a:p>
        </p:txBody>
      </p:sp>
      <p:sp>
        <p:nvSpPr>
          <p:cNvPr id="8" name="Slide Number Placeholder 7"/>
          <p:cNvSpPr>
            <a:spLocks noGrp="1"/>
          </p:cNvSpPr>
          <p:nvPr>
            <p:ph type="sldNum" sz="quarter" idx="11"/>
          </p:nvPr>
        </p:nvSpPr>
        <p:spPr/>
        <p:txBody>
          <a:bodyPr/>
          <a:lstStyle/>
          <a:p>
            <a:fld id="{B19B0651-EE4F-4900-A07F-96A6BFA9D0F0}"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19.03.2026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19.03.2026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fld id="{B4C71EC6-210F-42DE-9C53-41977AD35B3D}" type="datetimeFigureOut">
              <a:rPr lang="ru-RU" smtClean="0"/>
              <a:t>19.03.2026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19.03.2026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Date Placeholder 4"/>
          <p:cNvSpPr>
            <a:spLocks noGrp="1"/>
          </p:cNvSpPr>
          <p:nvPr>
            <p:ph type="dt" sz="half" idx="10"/>
          </p:nvPr>
        </p:nvSpPr>
        <p:spPr/>
        <p:txBody>
          <a:bodyPr/>
          <a:lstStyle/>
          <a:p>
            <a:fld id="{B4C71EC6-210F-42DE-9C53-41977AD35B3D}" type="datetimeFigureOut">
              <a:rPr lang="ru-RU" smtClean="0"/>
              <a:t>19.03.2026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365760" y="1600200"/>
            <a:ext cx="4041648" cy="45262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4C71EC6-210F-42DE-9C53-41977AD35B3D}" type="datetimeFigureOut">
              <a:rPr lang="ru-RU" smtClean="0"/>
              <a:t>19.03.2026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1" name="Content Placeholder 10"/>
          <p:cNvSpPr>
            <a:spLocks noGrp="1"/>
          </p:cNvSpPr>
          <p:nvPr>
            <p:ph sz="quarter" idx="13"/>
          </p:nvPr>
        </p:nvSpPr>
        <p:spPr>
          <a:xfrm>
            <a:off x="457200" y="2212848"/>
            <a:ext cx="4041648"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19.03.2026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19.03.2026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19.03.2026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19.03.2026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4C71EC6-210F-42DE-9C53-41977AD35B3D}" type="datetimeFigureOut">
              <a:rPr lang="ru-RU" smtClean="0"/>
              <a:t>19.03.2026</a:t>
            </a:fld>
            <a:endParaRPr lang="ru-RU"/>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ru-RU"/>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19B0651-EE4F-4900-A07F-96A6BFA9D0F0}" type="slidenum">
              <a:rPr lang="ru-RU" smtClean="0"/>
              <a:t>‹#›</a:t>
            </a:fld>
            <a:endParaRPr lang="ru-RU"/>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Урок…</a:t>
            </a:r>
            <a:br>
              <a:rPr lang="ru-RU" dirty="0" smtClean="0"/>
            </a:br>
            <a:r>
              <a:rPr lang="ru-RU" dirty="0" smtClean="0"/>
              <a:t>Урок?</a:t>
            </a:r>
            <a:br>
              <a:rPr lang="ru-RU" dirty="0" smtClean="0"/>
            </a:br>
            <a:r>
              <a:rPr lang="ru-RU" dirty="0" smtClean="0"/>
              <a:t>Урок!</a:t>
            </a:r>
            <a:endParaRPr lang="ru-RU" dirty="0"/>
          </a:p>
        </p:txBody>
      </p:sp>
      <p:sp>
        <p:nvSpPr>
          <p:cNvPr id="3" name="Подзаголовок 2"/>
          <p:cNvSpPr>
            <a:spLocks noGrp="1"/>
          </p:cNvSpPr>
          <p:nvPr>
            <p:ph type="subTitle" idx="1"/>
          </p:nvPr>
        </p:nvSpPr>
        <p:spPr>
          <a:xfrm>
            <a:off x="2123728" y="5589240"/>
            <a:ext cx="6832848" cy="582960"/>
          </a:xfrm>
        </p:spPr>
        <p:txBody>
          <a:bodyPr>
            <a:normAutofit fontScale="85000" lnSpcReduction="10000"/>
          </a:bodyPr>
          <a:lstStyle/>
          <a:p>
            <a:r>
              <a:rPr lang="ru-RU" b="1" dirty="0" err="1" smtClean="0">
                <a:solidFill>
                  <a:schemeClr val="tx2"/>
                </a:solidFill>
              </a:rPr>
              <a:t>Сеничева</a:t>
            </a:r>
            <a:r>
              <a:rPr lang="ru-RU" b="1" dirty="0" smtClean="0">
                <a:solidFill>
                  <a:schemeClr val="tx2"/>
                </a:solidFill>
              </a:rPr>
              <a:t> Юлия Алексеевна, гл. эксперт ЦНППМ</a:t>
            </a:r>
            <a:endParaRPr lang="ru-RU" b="1" dirty="0">
              <a:solidFill>
                <a:schemeClr val="tx2"/>
              </a:solidFill>
            </a:endParaRPr>
          </a:p>
        </p:txBody>
      </p:sp>
    </p:spTree>
    <p:extLst>
      <p:ext uri="{BB962C8B-B14F-4D97-AF65-F5344CB8AC3E}">
        <p14:creationId xmlns:p14="http://schemas.microsoft.com/office/powerpoint/2010/main" val="18849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04664"/>
            <a:ext cx="8229600" cy="864096"/>
          </a:xfrm>
        </p:spPr>
        <p:txBody>
          <a:bodyPr/>
          <a:lstStyle/>
          <a:p>
            <a:r>
              <a:rPr lang="ru-RU" dirty="0" smtClean="0"/>
              <a:t>ФГОС - ФОП</a:t>
            </a:r>
            <a:endParaRPr lang="ru-RU" dirty="0"/>
          </a:p>
        </p:txBody>
      </p:sp>
      <p:sp>
        <p:nvSpPr>
          <p:cNvPr id="3" name="Объект 2"/>
          <p:cNvSpPr>
            <a:spLocks noGrp="1"/>
          </p:cNvSpPr>
          <p:nvPr>
            <p:ph idx="1"/>
          </p:nvPr>
        </p:nvSpPr>
        <p:spPr>
          <a:xfrm>
            <a:off x="457200" y="1600200"/>
            <a:ext cx="8229600" cy="4925144"/>
          </a:xfrm>
        </p:spPr>
        <p:txBody>
          <a:bodyPr>
            <a:normAutofit/>
          </a:bodyPr>
          <a:lstStyle/>
          <a:p>
            <a:pPr marL="0" indent="0" algn="just">
              <a:buNone/>
            </a:pPr>
            <a:r>
              <a:rPr lang="ru-RU" sz="3400" dirty="0" smtClean="0">
                <a:solidFill>
                  <a:schemeClr val="tx1"/>
                </a:solidFill>
              </a:rPr>
              <a:t>Программа обеспечивает </a:t>
            </a:r>
            <a:r>
              <a:rPr lang="ru-RU" sz="3400" dirty="0">
                <a:solidFill>
                  <a:schemeClr val="tx1"/>
                </a:solidFill>
              </a:rPr>
              <a:t>конструирование учебного процесса в структуре </a:t>
            </a:r>
            <a:r>
              <a:rPr lang="ru-RU" sz="3400" b="1" i="1" dirty="0" smtClean="0">
                <a:solidFill>
                  <a:schemeClr val="tx2"/>
                </a:solidFill>
              </a:rPr>
              <a:t>учебной деятельности</a:t>
            </a:r>
            <a:r>
              <a:rPr lang="ru-RU" sz="3400" dirty="0">
                <a:solidFill>
                  <a:schemeClr val="tx2"/>
                </a:solidFill>
              </a:rPr>
              <a:t>, </a:t>
            </a:r>
            <a:r>
              <a:rPr lang="ru-RU" sz="3400" dirty="0">
                <a:solidFill>
                  <a:schemeClr val="tx1"/>
                </a:solidFill>
              </a:rPr>
              <a:t>предусматривает механизмы </a:t>
            </a:r>
            <a:r>
              <a:rPr lang="ru-RU" sz="3400" b="1" i="1" dirty="0">
                <a:solidFill>
                  <a:schemeClr val="tx2"/>
                </a:solidFill>
              </a:rPr>
              <a:t>формирования всех </a:t>
            </a:r>
            <a:r>
              <a:rPr lang="ru-RU" sz="3400" b="1" i="1" dirty="0" smtClean="0">
                <a:solidFill>
                  <a:schemeClr val="tx2"/>
                </a:solidFill>
              </a:rPr>
              <a:t>компонентов учебной </a:t>
            </a:r>
            <a:r>
              <a:rPr lang="ru-RU" sz="3400" b="1" i="1" dirty="0">
                <a:solidFill>
                  <a:schemeClr val="tx2"/>
                </a:solidFill>
              </a:rPr>
              <a:t>деятельности </a:t>
            </a:r>
            <a:r>
              <a:rPr lang="ru-RU" sz="3400" b="1" dirty="0">
                <a:solidFill>
                  <a:schemeClr val="tx2"/>
                </a:solidFill>
              </a:rPr>
              <a:t>(мотив, цель, учебная задача, учебные </a:t>
            </a:r>
            <a:r>
              <a:rPr lang="ru-RU" sz="3400" b="1" dirty="0" smtClean="0">
                <a:solidFill>
                  <a:schemeClr val="tx2"/>
                </a:solidFill>
              </a:rPr>
              <a:t>операции, контроль </a:t>
            </a:r>
            <a:r>
              <a:rPr lang="ru-RU" sz="3400" b="1" dirty="0">
                <a:solidFill>
                  <a:schemeClr val="tx2"/>
                </a:solidFill>
              </a:rPr>
              <a:t>и </a:t>
            </a:r>
            <a:r>
              <a:rPr lang="ru-RU" sz="3400" b="1" dirty="0" smtClean="0">
                <a:solidFill>
                  <a:schemeClr val="tx2"/>
                </a:solidFill>
              </a:rPr>
              <a:t>оценка)</a:t>
            </a:r>
            <a:endParaRPr lang="ru-RU" sz="3400" b="1" dirty="0">
              <a:solidFill>
                <a:schemeClr val="tx2"/>
              </a:solidFill>
            </a:endParaRPr>
          </a:p>
        </p:txBody>
      </p:sp>
    </p:spTree>
    <p:extLst>
      <p:ext uri="{BB962C8B-B14F-4D97-AF65-F5344CB8AC3E}">
        <p14:creationId xmlns:p14="http://schemas.microsoft.com/office/powerpoint/2010/main" val="1684711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51520" y="938117"/>
            <a:ext cx="8641903" cy="5803251"/>
          </a:xfrm>
        </p:spPr>
        <p:txBody>
          <a:bodyPr>
            <a:noAutofit/>
          </a:bodyPr>
          <a:lstStyle/>
          <a:p>
            <a:pPr marL="109728" indent="0" algn="just" eaLnBrk="1" fontAlgn="auto" hangingPunct="1">
              <a:spcAft>
                <a:spcPts val="0"/>
              </a:spcAft>
              <a:buNone/>
              <a:defRPr/>
            </a:pPr>
            <a:r>
              <a:rPr lang="ru-RU" sz="2600" dirty="0" smtClean="0">
                <a:latin typeface="Times New Roman" panose="02020603050405020304" pitchFamily="18" charset="0"/>
                <a:cs typeface="Times New Roman" panose="02020603050405020304" pitchFamily="18" charset="0"/>
              </a:rPr>
              <a:t>Учебная </a:t>
            </a:r>
            <a:r>
              <a:rPr lang="ru-RU" sz="2600" dirty="0" smtClean="0">
                <a:latin typeface="Times New Roman" panose="02020603050405020304" pitchFamily="18" charset="0"/>
                <a:cs typeface="Times New Roman" panose="02020603050405020304" pitchFamily="18" charset="0"/>
              </a:rPr>
              <a:t>деятельность -   самостоятельная деятельность ученика по усвоению знаний, умений и навыков, в которой он изменяется и эти изменения осознает</a:t>
            </a:r>
            <a:r>
              <a:rPr lang="ru-RU" sz="2600" dirty="0" smtClean="0">
                <a:latin typeface="Times New Roman" panose="02020603050405020304" pitchFamily="18" charset="0"/>
                <a:cs typeface="Times New Roman" panose="02020603050405020304" pitchFamily="18" charset="0"/>
              </a:rPr>
              <a:t>.</a:t>
            </a:r>
          </a:p>
          <a:p>
            <a:pPr marL="109728" indent="0" algn="just" eaLnBrk="1" fontAlgn="auto" hangingPunct="1">
              <a:spcAft>
                <a:spcPts val="0"/>
              </a:spcAft>
              <a:buNone/>
              <a:defRPr/>
            </a:pPr>
            <a:r>
              <a:rPr lang="ru-RU" sz="2600" b="1" i="1" dirty="0" smtClean="0">
                <a:latin typeface="Times New Roman" panose="02020603050405020304" pitchFamily="18" charset="0"/>
                <a:cs typeface="Times New Roman" panose="02020603050405020304" pitchFamily="18" charset="0"/>
              </a:rPr>
              <a:t>Учебная ситуация </a:t>
            </a:r>
            <a:r>
              <a:rPr lang="ru-RU" sz="2600" dirty="0" smtClean="0">
                <a:latin typeface="Times New Roman" panose="02020603050405020304" pitchFamily="18" charset="0"/>
                <a:cs typeface="Times New Roman" panose="02020603050405020304" pitchFamily="18" charset="0"/>
              </a:rPr>
              <a:t>– мотив, цель, учебная задача, учебные действия и операции.</a:t>
            </a:r>
            <a:endParaRPr lang="ru-RU" sz="2600" dirty="0" smtClean="0">
              <a:latin typeface="Times New Roman" panose="02020603050405020304" pitchFamily="18" charset="0"/>
              <a:cs typeface="Times New Roman" panose="02020603050405020304" pitchFamily="18" charset="0"/>
            </a:endParaRPr>
          </a:p>
          <a:p>
            <a:pPr marL="109728" indent="0" algn="just" eaLnBrk="1" fontAlgn="auto" hangingPunct="1">
              <a:spcAft>
                <a:spcPts val="0"/>
              </a:spcAft>
              <a:buNone/>
              <a:defRPr/>
            </a:pPr>
            <a:r>
              <a:rPr lang="ru-RU" sz="2600" b="1" i="1" dirty="0" smtClean="0">
                <a:latin typeface="Times New Roman" panose="02020603050405020304" pitchFamily="18" charset="0"/>
                <a:cs typeface="Times New Roman" panose="02020603050405020304" pitchFamily="18" charset="0"/>
              </a:rPr>
              <a:t>Учебная  </a:t>
            </a:r>
            <a:r>
              <a:rPr lang="ru-RU" sz="2600" b="1" i="1" dirty="0" smtClean="0">
                <a:latin typeface="Times New Roman" panose="02020603050405020304" pitchFamily="18" charset="0"/>
                <a:cs typeface="Times New Roman" panose="02020603050405020304" pitchFamily="18" charset="0"/>
              </a:rPr>
              <a:t>задача  </a:t>
            </a:r>
            <a:r>
              <a:rPr lang="ru-RU" sz="2600" dirty="0" smtClean="0">
                <a:latin typeface="Times New Roman" panose="02020603050405020304" pitchFamily="18" charset="0"/>
                <a:cs typeface="Times New Roman" panose="02020603050405020304" pitchFamily="18" charset="0"/>
              </a:rPr>
              <a:t>- система заданий по достижению цели,  которую  перед  собой  ставит  ученик  (Чему? Зачем?).</a:t>
            </a:r>
          </a:p>
          <a:p>
            <a:pPr marL="109728" indent="0" algn="just" eaLnBrk="1" fontAlgn="auto" hangingPunct="1">
              <a:spcAft>
                <a:spcPts val="0"/>
              </a:spcAft>
              <a:buNone/>
              <a:defRPr/>
            </a:pPr>
            <a:r>
              <a:rPr lang="ru-RU" sz="2600" b="1" i="1" dirty="0" smtClean="0">
                <a:latin typeface="Times New Roman" panose="02020603050405020304" pitchFamily="18" charset="0"/>
                <a:cs typeface="Times New Roman" panose="02020603050405020304" pitchFamily="18" charset="0"/>
              </a:rPr>
              <a:t>Учебное  действие  </a:t>
            </a:r>
            <a:r>
              <a:rPr lang="ru-RU" sz="2600" dirty="0" smtClean="0">
                <a:latin typeface="Times New Roman" panose="02020603050405020304" pitchFamily="18" charset="0"/>
                <a:cs typeface="Times New Roman" panose="02020603050405020304" pitchFamily="18" charset="0"/>
              </a:rPr>
              <a:t>-  система </a:t>
            </a:r>
            <a:r>
              <a:rPr lang="ru-RU" sz="2600" dirty="0" smtClean="0">
                <a:latin typeface="Times New Roman" panose="02020603050405020304" pitchFamily="18" charset="0"/>
                <a:cs typeface="Times New Roman" panose="02020603050405020304" pitchFamily="18" charset="0"/>
              </a:rPr>
              <a:t>выделения </a:t>
            </a:r>
            <a:r>
              <a:rPr lang="ru-RU" sz="2600" dirty="0" smtClean="0">
                <a:latin typeface="Times New Roman" panose="02020603050405020304" pitchFamily="18" charset="0"/>
                <a:cs typeface="Times New Roman" panose="02020603050405020304" pitchFamily="18" charset="0"/>
              </a:rPr>
              <a:t>существенных  признаков  понятия  или алгоритм (Как?).</a:t>
            </a:r>
          </a:p>
          <a:p>
            <a:pPr marL="109728" indent="0" algn="just" eaLnBrk="1" fontAlgn="auto" hangingPunct="1">
              <a:spcAft>
                <a:spcPts val="0"/>
              </a:spcAft>
              <a:buNone/>
              <a:defRPr/>
            </a:pPr>
            <a:r>
              <a:rPr lang="ru-RU" sz="2600" b="1" i="1" dirty="0" smtClean="0">
                <a:latin typeface="Times New Roman" panose="02020603050405020304" pitchFamily="18" charset="0"/>
                <a:cs typeface="Times New Roman" panose="02020603050405020304" pitchFamily="18" charset="0"/>
              </a:rPr>
              <a:t>Самоконтроль  </a:t>
            </a:r>
            <a:r>
              <a:rPr lang="ru-RU" sz="2600" i="1" dirty="0" smtClean="0">
                <a:latin typeface="Times New Roman" panose="02020603050405020304" pitchFamily="18" charset="0"/>
                <a:cs typeface="Times New Roman" panose="02020603050405020304" pitchFamily="18" charset="0"/>
              </a:rPr>
              <a:t>-  </a:t>
            </a:r>
            <a:r>
              <a:rPr lang="ru-RU" sz="2600" dirty="0" smtClean="0">
                <a:latin typeface="Times New Roman" panose="02020603050405020304" pitchFamily="18" charset="0"/>
                <a:cs typeface="Times New Roman" panose="02020603050405020304" pitchFamily="18" charset="0"/>
              </a:rPr>
              <a:t>определение  правильности  выполненного  действия (Правильно?).</a:t>
            </a:r>
          </a:p>
          <a:p>
            <a:pPr marL="109728" indent="0" algn="just" eaLnBrk="1" fontAlgn="auto" hangingPunct="1">
              <a:spcAft>
                <a:spcPts val="0"/>
              </a:spcAft>
              <a:buNone/>
              <a:defRPr/>
            </a:pPr>
            <a:r>
              <a:rPr lang="ru-RU" sz="2600" b="1" i="1" dirty="0" smtClean="0">
                <a:latin typeface="Times New Roman" panose="02020603050405020304" pitchFamily="18" charset="0"/>
                <a:cs typeface="Times New Roman" panose="02020603050405020304" pitchFamily="18" charset="0"/>
              </a:rPr>
              <a:t>Самооценка </a:t>
            </a:r>
            <a:r>
              <a:rPr lang="ru-RU" sz="2600" dirty="0" smtClean="0">
                <a:latin typeface="Times New Roman" panose="02020603050405020304" pitchFamily="18" charset="0"/>
                <a:cs typeface="Times New Roman" panose="02020603050405020304" pitchFamily="18" charset="0"/>
              </a:rPr>
              <a:t>- определение правильности выполненного действия (Хорошо? Можно лу</a:t>
            </a:r>
            <a:r>
              <a:rPr lang="ru-RU" sz="2800" dirty="0" smtClean="0">
                <a:latin typeface="Times New Roman" panose="02020603050405020304" pitchFamily="18" charset="0"/>
                <a:cs typeface="Times New Roman" panose="02020603050405020304" pitchFamily="18" charset="0"/>
              </a:rPr>
              <a:t>чше</a:t>
            </a:r>
            <a:r>
              <a:rPr lang="ru-RU" sz="2800" dirty="0" smtClean="0">
                <a:latin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p:txBody>
      </p:sp>
      <p:sp>
        <p:nvSpPr>
          <p:cNvPr id="3" name="Заголовок 2"/>
          <p:cNvSpPr>
            <a:spLocks noGrp="1"/>
          </p:cNvSpPr>
          <p:nvPr>
            <p:ph type="title"/>
          </p:nvPr>
        </p:nvSpPr>
        <p:spPr>
          <a:xfrm>
            <a:off x="107504" y="188640"/>
            <a:ext cx="9001000" cy="623562"/>
          </a:xfrm>
        </p:spPr>
        <p:txBody>
          <a:bodyPr>
            <a:normAutofit fontScale="90000"/>
          </a:bodyPr>
          <a:lstStyle/>
          <a:p>
            <a:pPr eaLnBrk="1" fontAlgn="auto" hangingPunct="1">
              <a:spcAft>
                <a:spcPts val="0"/>
              </a:spcAft>
              <a:defRPr/>
            </a:pPr>
            <a:r>
              <a:rPr lang="ru-RU" sz="3100" b="1" dirty="0" smtClean="0">
                <a:latin typeface="Times New Roman" panose="02020603050405020304" pitchFamily="18" charset="0"/>
                <a:cs typeface="Times New Roman" panose="02020603050405020304" pitchFamily="18" charset="0"/>
              </a:rPr>
              <a:t>Современная структура урока </a:t>
            </a:r>
            <a:r>
              <a:rPr lang="ru-RU" sz="3100" b="1" dirty="0" smtClean="0">
                <a:latin typeface="Times New Roman" panose="02020603050405020304" pitchFamily="18" charset="0"/>
                <a:cs typeface="Times New Roman" panose="02020603050405020304" pitchFamily="18" charset="0"/>
              </a:rPr>
              <a:t>ориентирована на  УД</a:t>
            </a:r>
            <a:endParaRPr lang="ru-RU"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147317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07504" y="274638"/>
            <a:ext cx="8928992" cy="562074"/>
          </a:xfrm>
        </p:spPr>
        <p:txBody>
          <a:bodyPr/>
          <a:lstStyle/>
          <a:p>
            <a:pPr eaLnBrk="1" hangingPunct="1">
              <a:defRPr/>
            </a:pPr>
            <a:r>
              <a:rPr lang="ru-RU" altLang="ru-RU" sz="2400" dirty="0" smtClean="0">
                <a:solidFill>
                  <a:srgbClr val="000066"/>
                </a:solidFill>
                <a:latin typeface="Times New Roman" panose="02020603050405020304" pitchFamily="18" charset="0"/>
                <a:cs typeface="Times New Roman" panose="02020603050405020304" pitchFamily="18" charset="0"/>
              </a:rPr>
              <a:t>1. Этап мотивации (самоопределения) к учебной деятельности</a:t>
            </a:r>
          </a:p>
        </p:txBody>
      </p:sp>
      <p:sp>
        <p:nvSpPr>
          <p:cNvPr id="15363" name="Rectangle 3"/>
          <p:cNvSpPr>
            <a:spLocks noGrp="1" noChangeArrowheads="1"/>
          </p:cNvSpPr>
          <p:nvPr>
            <p:ph type="body" idx="1"/>
          </p:nvPr>
        </p:nvSpPr>
        <p:spPr>
          <a:xfrm>
            <a:off x="107950" y="765175"/>
            <a:ext cx="8785225" cy="5903913"/>
          </a:xfrm>
        </p:spPr>
        <p:txBody>
          <a:bodyPr>
            <a:normAutofit lnSpcReduction="10000"/>
          </a:bodyPr>
          <a:lstStyle/>
          <a:p>
            <a:pPr eaLnBrk="1" hangingPunct="1">
              <a:lnSpc>
                <a:spcPct val="80000"/>
              </a:lnSpc>
              <a:buFont typeface="Wingdings" pitchFamily="2" charset="2"/>
              <a:buNone/>
              <a:defRPr/>
            </a:pPr>
            <a:r>
              <a:rPr lang="ru-RU" altLang="ru-RU" sz="800" dirty="0" smtClean="0"/>
              <a:t>   </a:t>
            </a:r>
          </a:p>
          <a:p>
            <a:pPr algn="just" eaLnBrk="1" hangingPunct="1">
              <a:lnSpc>
                <a:spcPct val="80000"/>
              </a:lnSpc>
              <a:buFont typeface="Wingdings" pitchFamily="2" charset="2"/>
              <a:buNone/>
              <a:defRPr/>
            </a:pPr>
            <a:r>
              <a:rPr lang="ru-RU" altLang="ru-RU" sz="2800" dirty="0" smtClean="0">
                <a:latin typeface="Times New Roman" panose="02020603050405020304" pitchFamily="18" charset="0"/>
                <a:cs typeface="Times New Roman" panose="02020603050405020304" pitchFamily="18" charset="0"/>
              </a:rPr>
              <a:t> Цель этапа:</a:t>
            </a:r>
            <a:r>
              <a:rPr lang="ru-RU" altLang="ru-RU" sz="2800" dirty="0" smtClean="0">
                <a:solidFill>
                  <a:srgbClr val="FF0000"/>
                </a:solidFill>
                <a:latin typeface="Times New Roman" panose="02020603050405020304" pitchFamily="18" charset="0"/>
                <a:cs typeface="Times New Roman" panose="02020603050405020304" pitchFamily="18" charset="0"/>
              </a:rPr>
              <a:t> выработка на личностно значимом уровне внутренней готовности выполнения нормативных требований учебной деятельности.</a:t>
            </a:r>
          </a:p>
          <a:p>
            <a:pPr algn="just" eaLnBrk="1" hangingPunct="1">
              <a:lnSpc>
                <a:spcPct val="80000"/>
              </a:lnSpc>
              <a:defRPr/>
            </a:pPr>
            <a:r>
              <a:rPr lang="ru-RU" altLang="ru-RU" sz="2800" dirty="0" smtClean="0">
                <a:latin typeface="Times New Roman" panose="02020603050405020304" pitchFamily="18" charset="0"/>
                <a:cs typeface="Times New Roman" panose="02020603050405020304" pitchFamily="18" charset="0"/>
              </a:rPr>
              <a:t>Данный этап процесса обучения предполагает </a:t>
            </a:r>
            <a:r>
              <a:rPr lang="ru-RU" altLang="ru-RU" sz="2800" u="sng" dirty="0" smtClean="0">
                <a:latin typeface="Times New Roman" panose="02020603050405020304" pitchFamily="18" charset="0"/>
                <a:cs typeface="Times New Roman" panose="02020603050405020304" pitchFamily="18" charset="0"/>
              </a:rPr>
              <a:t>осознанное вхождение</a:t>
            </a:r>
            <a:r>
              <a:rPr lang="ru-RU" altLang="ru-RU" sz="2800" dirty="0" smtClean="0">
                <a:latin typeface="Times New Roman" panose="02020603050405020304" pitchFamily="18" charset="0"/>
                <a:cs typeface="Times New Roman" panose="02020603050405020304" pitchFamily="18" charset="0"/>
              </a:rPr>
              <a:t> учащегося в пространство учебной деятельности на уроке. </a:t>
            </a:r>
          </a:p>
          <a:p>
            <a:pPr marL="109537" indent="0" algn="just" eaLnBrk="1" hangingPunct="1">
              <a:lnSpc>
                <a:spcPct val="80000"/>
              </a:lnSpc>
              <a:buFont typeface="Wingdings 3" pitchFamily="18" charset="2"/>
              <a:buNone/>
              <a:defRPr/>
            </a:pPr>
            <a:r>
              <a:rPr lang="ru-RU" altLang="ru-RU" sz="2800" dirty="0" smtClean="0">
                <a:latin typeface="Times New Roman" panose="02020603050405020304" pitchFamily="18" charset="0"/>
                <a:cs typeface="Times New Roman" panose="02020603050405020304" pitchFamily="18" charset="0"/>
              </a:rPr>
              <a:t>Необходимо:</a:t>
            </a:r>
          </a:p>
          <a:p>
            <a:pPr algn="just" eaLnBrk="1" hangingPunct="1">
              <a:lnSpc>
                <a:spcPct val="80000"/>
              </a:lnSpc>
              <a:defRPr/>
            </a:pPr>
            <a:r>
              <a:rPr lang="ru-RU" altLang="ru-RU" sz="2800" dirty="0" smtClean="0">
                <a:latin typeface="Times New Roman" panose="02020603050405020304" pitchFamily="18" charset="0"/>
                <a:cs typeface="Times New Roman" panose="02020603050405020304" pitchFamily="18" charset="0"/>
              </a:rPr>
              <a:t>1) создать условия для возникновения внутренней потребности включения в деятельность («хочу»);</a:t>
            </a:r>
          </a:p>
          <a:p>
            <a:pPr algn="just" eaLnBrk="1" hangingPunct="1">
              <a:lnSpc>
                <a:spcPct val="80000"/>
              </a:lnSpc>
              <a:defRPr/>
            </a:pPr>
            <a:r>
              <a:rPr lang="ru-RU" altLang="ru-RU" sz="2800" dirty="0" smtClean="0">
                <a:latin typeface="Times New Roman" panose="02020603050405020304" pitchFamily="18" charset="0"/>
                <a:cs typeface="Times New Roman" panose="02020603050405020304" pitchFamily="18" charset="0"/>
              </a:rPr>
              <a:t>2) актуализировать требования к ученику со стороны учебной деятельности («надо»);</a:t>
            </a:r>
          </a:p>
          <a:p>
            <a:pPr algn="just" eaLnBrk="1" hangingPunct="1">
              <a:lnSpc>
                <a:spcPct val="80000"/>
              </a:lnSpc>
              <a:defRPr/>
            </a:pPr>
            <a:r>
              <a:rPr lang="ru-RU" altLang="ru-RU" sz="2800" dirty="0" smtClean="0">
                <a:latin typeface="Times New Roman" panose="02020603050405020304" pitchFamily="18" charset="0"/>
                <a:cs typeface="Times New Roman" panose="02020603050405020304" pitchFamily="18" charset="0"/>
              </a:rPr>
              <a:t>3) установить тематические рамки учебной деятельности («могу»).</a:t>
            </a:r>
          </a:p>
          <a:p>
            <a:pPr algn="just" eaLnBrk="1" hangingPunct="1">
              <a:lnSpc>
                <a:spcPct val="80000"/>
              </a:lnSpc>
              <a:defRPr/>
            </a:pPr>
            <a:endParaRPr lang="ru-RU" altLang="ru-RU" sz="3200" b="1" dirty="0" smtClean="0">
              <a:latin typeface="Times New Roman" panose="02020603050405020304" pitchFamily="18" charset="0"/>
              <a:cs typeface="Times New Roman" panose="02020603050405020304" pitchFamily="18" charset="0"/>
            </a:endParaRPr>
          </a:p>
          <a:p>
            <a:pPr algn="just" eaLnBrk="1" hangingPunct="1">
              <a:lnSpc>
                <a:spcPct val="80000"/>
              </a:lnSpc>
              <a:buFont typeface="Wingdings" pitchFamily="2" charset="2"/>
              <a:buNone/>
              <a:defRPr/>
            </a:pPr>
            <a:r>
              <a:rPr lang="ru-RU" altLang="ru-RU" sz="3200" b="1" dirty="0" smtClean="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7234426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332656"/>
            <a:ext cx="8229600" cy="619472"/>
          </a:xfrm>
        </p:spPr>
        <p:txBody>
          <a:bodyPr/>
          <a:lstStyle/>
          <a:p>
            <a:r>
              <a:rPr lang="ru-RU" dirty="0" smtClean="0"/>
              <a:t>Целеполагание </a:t>
            </a:r>
            <a:endParaRPr lang="ru-RU" dirty="0"/>
          </a:p>
        </p:txBody>
      </p:sp>
      <p:sp>
        <p:nvSpPr>
          <p:cNvPr id="3" name="Объект 2"/>
          <p:cNvSpPr>
            <a:spLocks noGrp="1"/>
          </p:cNvSpPr>
          <p:nvPr>
            <p:ph idx="1"/>
          </p:nvPr>
        </p:nvSpPr>
        <p:spPr>
          <a:xfrm>
            <a:off x="251520" y="1600200"/>
            <a:ext cx="8640960" cy="4525963"/>
          </a:xfrm>
        </p:spPr>
        <p:txBody>
          <a:bodyPr>
            <a:normAutofit/>
          </a:bodyPr>
          <a:lstStyle/>
          <a:p>
            <a:pPr marL="0" indent="0" algn="ctr">
              <a:buNone/>
            </a:pPr>
            <a:r>
              <a:rPr lang="ru-RU" sz="4800" b="1" dirty="0" smtClean="0">
                <a:solidFill>
                  <a:schemeClr val="tx2"/>
                </a:solidFill>
              </a:rPr>
              <a:t>Планируемые результаты</a:t>
            </a:r>
          </a:p>
          <a:p>
            <a:pPr marL="0" indent="0" algn="ctr">
              <a:buNone/>
            </a:pPr>
            <a:r>
              <a:rPr lang="ru-RU" sz="4800" dirty="0" smtClean="0">
                <a:solidFill>
                  <a:schemeClr val="tx2"/>
                </a:solidFill>
              </a:rPr>
              <a:t>Личностные     </a:t>
            </a:r>
            <a:endParaRPr lang="en-US" sz="4800" dirty="0" smtClean="0">
              <a:solidFill>
                <a:schemeClr val="tx2"/>
              </a:solidFill>
            </a:endParaRPr>
          </a:p>
          <a:p>
            <a:pPr marL="0" indent="0" algn="ctr">
              <a:buNone/>
            </a:pPr>
            <a:r>
              <a:rPr lang="ru-RU" sz="4800" dirty="0" err="1" smtClean="0">
                <a:solidFill>
                  <a:schemeClr val="tx2"/>
                </a:solidFill>
              </a:rPr>
              <a:t>Метапредметные</a:t>
            </a:r>
            <a:r>
              <a:rPr lang="ru-RU" sz="4800" dirty="0" smtClean="0">
                <a:solidFill>
                  <a:schemeClr val="tx2"/>
                </a:solidFill>
              </a:rPr>
              <a:t>  </a:t>
            </a:r>
          </a:p>
          <a:p>
            <a:pPr marL="0" indent="0" algn="ctr">
              <a:buNone/>
            </a:pPr>
            <a:r>
              <a:rPr lang="ru-RU" sz="4800" dirty="0" smtClean="0">
                <a:solidFill>
                  <a:schemeClr val="tx2"/>
                </a:solidFill>
              </a:rPr>
              <a:t>Предметные</a:t>
            </a:r>
            <a:endParaRPr lang="ru-RU" sz="4800" dirty="0">
              <a:solidFill>
                <a:schemeClr val="tx2"/>
              </a:solidFill>
            </a:endParaRPr>
          </a:p>
        </p:txBody>
      </p:sp>
    </p:spTree>
    <p:extLst>
      <p:ext uri="{BB962C8B-B14F-4D97-AF65-F5344CB8AC3E}">
        <p14:creationId xmlns:p14="http://schemas.microsoft.com/office/powerpoint/2010/main" val="2797611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46050"/>
          </a:xfrm>
        </p:spPr>
        <p:txBody>
          <a:bodyPr>
            <a:noAutofit/>
          </a:bodyPr>
          <a:lstStyle/>
          <a:p>
            <a:r>
              <a:rPr lang="ru-RU" sz="2800" dirty="0" err="1" smtClean="0">
                <a:latin typeface="Times New Roman" panose="02020603050405020304" pitchFamily="18" charset="0"/>
                <a:cs typeface="Times New Roman" panose="02020603050405020304" pitchFamily="18" charset="0"/>
              </a:rPr>
              <a:t>Метапредметные</a:t>
            </a:r>
            <a:r>
              <a:rPr lang="ru-RU" sz="2800" dirty="0" smtClean="0">
                <a:latin typeface="Times New Roman" panose="02020603050405020304" pitchFamily="18" charset="0"/>
                <a:cs typeface="Times New Roman" panose="02020603050405020304" pitchFamily="18" charset="0"/>
              </a:rPr>
              <a:t> результаты ФОП  Приказ 704</a:t>
            </a:r>
            <a:endParaRPr lang="ru-RU" sz="2800" dirty="0">
              <a:latin typeface="Times New Roman" panose="02020603050405020304" pitchFamily="18" charset="0"/>
              <a:cs typeface="Times New Roman" panose="02020603050405020304" pitchFamily="18" charset="0"/>
            </a:endParaRPr>
          </a:p>
        </p:txBody>
      </p:sp>
      <p:pic>
        <p:nvPicPr>
          <p:cNvPr id="102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548680"/>
            <a:ext cx="8208912"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6868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rmAutofit fontScale="90000"/>
          </a:bodyPr>
          <a:lstStyle/>
          <a:p>
            <a:endParaRPr lang="ru-RU" dirty="0"/>
          </a:p>
        </p:txBody>
      </p:sp>
      <p:pic>
        <p:nvPicPr>
          <p:cNvPr id="307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1560" y="116632"/>
            <a:ext cx="7920879" cy="6336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4472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99592" y="692696"/>
            <a:ext cx="7416823" cy="5433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51509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88640"/>
            <a:ext cx="8568952" cy="720080"/>
          </a:xfrm>
        </p:spPr>
        <p:txBody>
          <a:bodyPr>
            <a:noAutofit/>
          </a:bodyPr>
          <a:lstStyle/>
          <a:p>
            <a:pPr>
              <a:lnSpc>
                <a:spcPct val="100000"/>
              </a:lnSpc>
            </a:pPr>
            <a:r>
              <a:rPr lang="ru-RU" sz="1800" b="1" dirty="0" err="1" smtClean="0">
                <a:solidFill>
                  <a:srgbClr val="0070C0"/>
                </a:solidFill>
                <a:latin typeface="Times New Roman" panose="02020603050405020304" pitchFamily="18" charset="0"/>
                <a:cs typeface="Times New Roman" panose="02020603050405020304" pitchFamily="18" charset="0"/>
              </a:rPr>
              <a:t>Метапредметные</a:t>
            </a:r>
            <a:r>
              <a:rPr lang="ru-RU" sz="1800" b="1" dirty="0" smtClean="0">
                <a:solidFill>
                  <a:srgbClr val="0070C0"/>
                </a:solidFill>
                <a:latin typeface="Times New Roman" panose="02020603050405020304" pitchFamily="18" charset="0"/>
                <a:cs typeface="Times New Roman" panose="02020603050405020304" pitchFamily="18" charset="0"/>
              </a:rPr>
              <a:t> результаты в части познавательных, коммуникативных, регулятивных УУД ( на примере предмета География)</a:t>
            </a:r>
            <a:endParaRPr lang="ru-RU" sz="1800" b="1" dirty="0">
              <a:solidFill>
                <a:srgbClr val="0070C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52400" y="836712"/>
            <a:ext cx="8668072" cy="5832648"/>
          </a:xfrm>
        </p:spPr>
        <p:txBody>
          <a:bodyPr>
            <a:noAutofit/>
          </a:bodyPr>
          <a:lstStyle/>
          <a:p>
            <a:pPr marL="0" indent="0" algn="just">
              <a:buNone/>
            </a:pPr>
            <a:r>
              <a:rPr lang="ru-RU" sz="2000" b="1" dirty="0" smtClean="0">
                <a:latin typeface="Times New Roman" panose="02020603050405020304" pitchFamily="18" charset="0"/>
                <a:cs typeface="Times New Roman" panose="02020603050405020304" pitchFamily="18" charset="0"/>
              </a:rPr>
              <a:t>Познавательные: </a:t>
            </a:r>
          </a:p>
          <a:p>
            <a:pPr algn="just"/>
            <a:r>
              <a:rPr lang="ru-RU" sz="2000" b="1" dirty="0" smtClean="0">
                <a:solidFill>
                  <a:srgbClr val="FF0000"/>
                </a:solidFill>
                <a:latin typeface="Times New Roman" panose="02020603050405020304" pitchFamily="18" charset="0"/>
                <a:cs typeface="Times New Roman" panose="02020603050405020304" pitchFamily="18" charset="0"/>
              </a:rPr>
              <a:t>базовые логические</a:t>
            </a:r>
          </a:p>
          <a:p>
            <a:pPr marL="0" indent="0" algn="just">
              <a:buNone/>
            </a:pPr>
            <a:r>
              <a:rPr lang="ru-RU" sz="2000" b="1" dirty="0" smtClean="0">
                <a:latin typeface="Times New Roman" panose="02020603050405020304" pitchFamily="18" charset="0"/>
                <a:cs typeface="Times New Roman" panose="02020603050405020304" pitchFamily="18" charset="0"/>
              </a:rPr>
              <a:t>- выявлять </a:t>
            </a:r>
            <a:r>
              <a:rPr lang="ru-RU" sz="2000" b="1" dirty="0">
                <a:latin typeface="Times New Roman" panose="02020603050405020304" pitchFamily="18" charset="0"/>
                <a:cs typeface="Times New Roman" panose="02020603050405020304" pitchFamily="18" charset="0"/>
              </a:rPr>
              <a:t>и характеризовать существенные признаки географических объектов, процессов и явлений;</a:t>
            </a:r>
          </a:p>
          <a:p>
            <a:pPr marL="0" indent="0" algn="just">
              <a:buNone/>
            </a:pPr>
            <a:r>
              <a:rPr lang="ru-RU" sz="2000" b="1" dirty="0" smtClean="0">
                <a:latin typeface="Times New Roman" panose="02020603050405020304" pitchFamily="18" charset="0"/>
                <a:cs typeface="Times New Roman" panose="02020603050405020304" pitchFamily="18" charset="0"/>
              </a:rPr>
              <a:t>- устанавливать </a:t>
            </a:r>
            <a:r>
              <a:rPr lang="ru-RU" sz="2000" b="1" dirty="0">
                <a:latin typeface="Times New Roman" panose="02020603050405020304" pitchFamily="18" charset="0"/>
                <a:cs typeface="Times New Roman" panose="02020603050405020304" pitchFamily="18" charset="0"/>
              </a:rPr>
              <a:t>существенный признак классификации географических объектов, процессов и явлений, основания для их сравнения;</a:t>
            </a:r>
          </a:p>
          <a:p>
            <a:pPr algn="just"/>
            <a:r>
              <a:rPr lang="ru-RU" sz="2000" b="1" dirty="0" smtClean="0">
                <a:solidFill>
                  <a:srgbClr val="FF0000"/>
                </a:solidFill>
                <a:latin typeface="Times New Roman" panose="02020603050405020304" pitchFamily="18" charset="0"/>
                <a:cs typeface="Times New Roman" panose="02020603050405020304" pitchFamily="18" charset="0"/>
              </a:rPr>
              <a:t>Базовые исследовательские</a:t>
            </a:r>
          </a:p>
          <a:p>
            <a:pPr marL="0" indent="0" algn="just">
              <a:buNone/>
            </a:pPr>
            <a:r>
              <a:rPr lang="ru-RU" sz="2000" b="1" dirty="0" smtClean="0">
                <a:latin typeface="Times New Roman" panose="02020603050405020304" pitchFamily="18" charset="0"/>
                <a:cs typeface="Times New Roman" panose="02020603050405020304" pitchFamily="18" charset="0"/>
              </a:rPr>
              <a:t>- </a:t>
            </a:r>
            <a:r>
              <a:rPr lang="ru-RU" sz="2000" b="1" dirty="0">
                <a:latin typeface="Times New Roman" panose="02020603050405020304" pitchFamily="18" charset="0"/>
                <a:cs typeface="Times New Roman" panose="02020603050405020304" pitchFamily="18" charset="0"/>
              </a:rPr>
              <a:t>использовать географические вопросы как исследовательский инструмент познания;</a:t>
            </a:r>
          </a:p>
          <a:p>
            <a:pPr marL="0" indent="0" algn="just">
              <a:buNone/>
            </a:pPr>
            <a:r>
              <a:rPr lang="ru-RU" sz="2000" b="1" dirty="0" smtClean="0">
                <a:latin typeface="Times New Roman" panose="02020603050405020304" pitchFamily="18" charset="0"/>
                <a:cs typeface="Times New Roman" panose="02020603050405020304" pitchFamily="18" charset="0"/>
              </a:rPr>
              <a:t>-</a:t>
            </a:r>
            <a:r>
              <a:rPr lang="ru-RU" sz="2000" b="1" dirty="0">
                <a:latin typeface="Times New Roman" panose="02020603050405020304" pitchFamily="18" charset="0"/>
                <a:cs typeface="Times New Roman" panose="02020603050405020304" pitchFamily="18" charset="0"/>
              </a:rPr>
              <a:t>формировать гипотезу об истинности собственных суждений и суждений других, аргументировать свою позицию, мнение по географическим аспектам различных вопросов и проблем;</a:t>
            </a:r>
          </a:p>
          <a:p>
            <a:pPr algn="just"/>
            <a:r>
              <a:rPr lang="ru-RU" sz="2000" b="1" dirty="0" smtClean="0">
                <a:solidFill>
                  <a:srgbClr val="FF0000"/>
                </a:solidFill>
                <a:latin typeface="Times New Roman" panose="02020603050405020304" pitchFamily="18" charset="0"/>
                <a:cs typeface="Times New Roman" panose="02020603050405020304" pitchFamily="18" charset="0"/>
              </a:rPr>
              <a:t>Работа с информацией</a:t>
            </a:r>
          </a:p>
          <a:p>
            <a:pPr marL="0" indent="0" algn="just">
              <a:buNone/>
            </a:pPr>
            <a:r>
              <a:rPr lang="ru-RU" sz="2000" b="1" dirty="0" smtClean="0">
                <a:latin typeface="Times New Roman" panose="02020603050405020304" pitchFamily="18" charset="0"/>
                <a:cs typeface="Times New Roman" panose="02020603050405020304" pitchFamily="18" charset="0"/>
              </a:rPr>
              <a:t>-</a:t>
            </a:r>
            <a:r>
              <a:rPr lang="ru-RU" sz="2000" b="1" dirty="0">
                <a:latin typeface="Times New Roman" panose="02020603050405020304" pitchFamily="18" charset="0"/>
                <a:cs typeface="Times New Roman" panose="02020603050405020304" pitchFamily="18" charset="0"/>
              </a:rPr>
              <a:t>выбирать, анализировать и интерпретировать географическую информацию различных видов и форм представления</a:t>
            </a:r>
            <a:r>
              <a:rPr lang="ru-RU" sz="2000" b="1" dirty="0" smtClean="0">
                <a:latin typeface="Times New Roman" panose="02020603050405020304" pitchFamily="18" charset="0"/>
                <a:cs typeface="Times New Roman" panose="02020603050405020304" pitchFamily="18" charset="0"/>
              </a:rPr>
              <a:t>;</a:t>
            </a:r>
          </a:p>
          <a:p>
            <a:pPr marL="0" indent="0" algn="just">
              <a:buNone/>
            </a:pPr>
            <a:r>
              <a:rPr lang="en-US" sz="2000" b="1" dirty="0" smtClean="0">
                <a:latin typeface="Times New Roman" panose="02020603050405020304" pitchFamily="18" charset="0"/>
                <a:cs typeface="Times New Roman" panose="02020603050405020304" pitchFamily="18" charset="0"/>
              </a:rPr>
              <a:t>- </a:t>
            </a:r>
            <a:r>
              <a:rPr lang="ru-RU" sz="2000" b="1" dirty="0" smtClean="0">
                <a:latin typeface="Times New Roman" panose="02020603050405020304" pitchFamily="18" charset="0"/>
                <a:cs typeface="Times New Roman" panose="02020603050405020304" pitchFamily="18" charset="0"/>
              </a:rPr>
              <a:t>систематизировать </a:t>
            </a:r>
            <a:r>
              <a:rPr lang="ru-RU" sz="2000" b="1" dirty="0">
                <a:latin typeface="Times New Roman" panose="02020603050405020304" pitchFamily="18" charset="0"/>
                <a:cs typeface="Times New Roman" panose="02020603050405020304" pitchFamily="18" charset="0"/>
              </a:rPr>
              <a:t>географическую информацию в разных формах</a:t>
            </a:r>
            <a:r>
              <a:rPr lang="ru-RU" sz="2000" b="1" dirty="0" smtClean="0">
                <a:latin typeface="Times New Roman" panose="02020603050405020304" pitchFamily="18" charset="0"/>
                <a:cs typeface="Times New Roman" panose="02020603050405020304" pitchFamily="18" charset="0"/>
              </a:rPr>
              <a:t>.</a:t>
            </a:r>
          </a:p>
          <a:p>
            <a:pPr marL="0" indent="0" algn="just">
              <a:buNone/>
            </a:pPr>
            <a:endParaRPr lang="ru-RU" sz="2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326600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88640"/>
            <a:ext cx="7239000" cy="365760"/>
          </a:xfrm>
        </p:spPr>
        <p:txBody>
          <a:bodyPr>
            <a:noAutofit/>
          </a:bodyPr>
          <a:lstStyle/>
          <a:p>
            <a:r>
              <a:rPr lang="ru-RU" sz="2800" dirty="0" err="1" smtClean="0">
                <a:solidFill>
                  <a:srgbClr val="0070C0"/>
                </a:solidFill>
                <a:latin typeface="Times New Roman" panose="02020603050405020304" pitchFamily="18" charset="0"/>
                <a:cs typeface="Times New Roman" panose="02020603050405020304" pitchFamily="18" charset="0"/>
              </a:rPr>
              <a:t>Метапредметные</a:t>
            </a:r>
            <a:r>
              <a:rPr lang="ru-RU" sz="2800" dirty="0" smtClean="0">
                <a:solidFill>
                  <a:srgbClr val="0070C0"/>
                </a:solidFill>
                <a:latin typeface="Times New Roman" panose="02020603050405020304" pitchFamily="18" charset="0"/>
                <a:cs typeface="Times New Roman" panose="02020603050405020304" pitchFamily="18" charset="0"/>
              </a:rPr>
              <a:t> результаты</a:t>
            </a:r>
            <a:endParaRPr lang="ru-RU" sz="2800" dirty="0">
              <a:solidFill>
                <a:srgbClr val="0070C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28600" y="685800"/>
            <a:ext cx="8735888" cy="6019800"/>
          </a:xfrm>
        </p:spPr>
        <p:txBody>
          <a:bodyPr>
            <a:noAutofit/>
          </a:bodyPr>
          <a:lstStyle/>
          <a:p>
            <a:pPr marL="0" indent="0" algn="just">
              <a:buNone/>
            </a:pPr>
            <a:r>
              <a:rPr lang="ru-RU" sz="2000" b="1" dirty="0">
                <a:latin typeface="Times New Roman" panose="02020603050405020304" pitchFamily="18" charset="0"/>
                <a:cs typeface="Times New Roman" panose="02020603050405020304" pitchFamily="18" charset="0"/>
              </a:rPr>
              <a:t>Коммуникативные:</a:t>
            </a:r>
          </a:p>
          <a:p>
            <a:pPr marL="0" indent="0" algn="just">
              <a:buNone/>
            </a:pPr>
            <a:r>
              <a:rPr lang="ru-RU" sz="2000" b="1" dirty="0" smtClean="0">
                <a:latin typeface="Times New Roman" panose="02020603050405020304" pitchFamily="18" charset="0"/>
                <a:cs typeface="Times New Roman" panose="02020603050405020304" pitchFamily="18" charset="0"/>
              </a:rPr>
              <a:t>- </a:t>
            </a:r>
            <a:r>
              <a:rPr lang="ru-RU" sz="2000" b="1" dirty="0">
                <a:latin typeface="Times New Roman" panose="02020603050405020304" pitchFamily="18" charset="0"/>
                <a:cs typeface="Times New Roman" panose="02020603050405020304" pitchFamily="18" charset="0"/>
              </a:rPr>
              <a:t>формулировать суждения, выражать свою точку зрения по географическим аспектам различных вопросов в устных и письменных текстах;</a:t>
            </a:r>
          </a:p>
          <a:p>
            <a:pPr marL="0" indent="0" algn="just">
              <a:buNone/>
            </a:pPr>
            <a:r>
              <a:rPr lang="ru-RU" sz="2000" b="1" dirty="0" smtClean="0">
                <a:latin typeface="Times New Roman" panose="02020603050405020304" pitchFamily="18" charset="0"/>
                <a:cs typeface="Times New Roman" panose="02020603050405020304" pitchFamily="18" charset="0"/>
              </a:rPr>
              <a:t>Регулятивные</a:t>
            </a:r>
          </a:p>
          <a:p>
            <a:pPr marL="0" indent="0" algn="just">
              <a:buNone/>
            </a:pPr>
            <a:r>
              <a:rPr lang="ru-RU" sz="2000" b="1" dirty="0" smtClean="0">
                <a:solidFill>
                  <a:srgbClr val="FF0000"/>
                </a:solidFill>
                <a:latin typeface="Times New Roman" panose="02020603050405020304" pitchFamily="18" charset="0"/>
                <a:cs typeface="Times New Roman" panose="02020603050405020304" pitchFamily="18" charset="0"/>
              </a:rPr>
              <a:t>Самоорганизация</a:t>
            </a:r>
          </a:p>
          <a:p>
            <a:pPr marL="0" indent="0" algn="just">
              <a:buNone/>
            </a:pPr>
            <a:r>
              <a:rPr lang="ru-RU" sz="2000" b="1" dirty="0" smtClean="0">
                <a:latin typeface="Times New Roman" panose="02020603050405020304" pitchFamily="18" charset="0"/>
                <a:cs typeface="Times New Roman" panose="02020603050405020304" pitchFamily="18" charset="0"/>
              </a:rPr>
              <a:t>- самостоятельно   </a:t>
            </a:r>
            <a:r>
              <a:rPr lang="ru-RU" sz="2000" b="1" dirty="0">
                <a:latin typeface="Times New Roman" panose="02020603050405020304" pitchFamily="18" charset="0"/>
                <a:cs typeface="Times New Roman" panose="02020603050405020304" pitchFamily="18" charset="0"/>
              </a:rPr>
              <a:t>составлять   алгоритм    решения    географических   задач и выбирать способ их решения с учётом имеющихся ресурсов и собственных возможностей, аргументировать предлагаемые варианты решений;</a:t>
            </a:r>
          </a:p>
          <a:p>
            <a:pPr marL="0" indent="0" algn="just">
              <a:buNone/>
            </a:pPr>
            <a:r>
              <a:rPr lang="ru-RU" sz="2000" b="1" dirty="0" smtClean="0">
                <a:solidFill>
                  <a:srgbClr val="FF0000"/>
                </a:solidFill>
                <a:latin typeface="Times New Roman" panose="02020603050405020304" pitchFamily="18" charset="0"/>
                <a:cs typeface="Times New Roman" panose="02020603050405020304" pitchFamily="18" charset="0"/>
              </a:rPr>
              <a:t>Самоконтроль и эмоциональный интеллект</a:t>
            </a:r>
          </a:p>
          <a:p>
            <a:pPr marL="0" indent="0" algn="just">
              <a:buNone/>
            </a:pPr>
            <a:r>
              <a:rPr lang="ru-RU" sz="2000" b="1" dirty="0" smtClean="0">
                <a:latin typeface="Times New Roman" panose="02020603050405020304" pitchFamily="18" charset="0"/>
                <a:cs typeface="Times New Roman" panose="02020603050405020304" pitchFamily="18" charset="0"/>
              </a:rPr>
              <a:t>- </a:t>
            </a:r>
            <a:r>
              <a:rPr lang="ru-RU" sz="2000" b="1" dirty="0">
                <a:latin typeface="Times New Roman" panose="02020603050405020304" pitchFamily="18" charset="0"/>
                <a:cs typeface="Times New Roman" panose="02020603050405020304" pitchFamily="18" charset="0"/>
              </a:rPr>
              <a:t>оценивать соответствие результата цели и условиям;</a:t>
            </a:r>
          </a:p>
          <a:p>
            <a:pPr marL="0" indent="0" algn="just">
              <a:buNone/>
            </a:pPr>
            <a:r>
              <a:rPr lang="ru-RU" sz="2000" b="1" dirty="0" smtClean="0">
                <a:latin typeface="Times New Roman" panose="02020603050405020304" pitchFamily="18" charset="0"/>
                <a:cs typeface="Times New Roman" panose="02020603050405020304" pitchFamily="18" charset="0"/>
              </a:rPr>
              <a:t>- признавать </a:t>
            </a:r>
            <a:r>
              <a:rPr lang="ru-RU" sz="2000" b="1" dirty="0">
                <a:latin typeface="Times New Roman" panose="02020603050405020304" pitchFamily="18" charset="0"/>
                <a:cs typeface="Times New Roman" panose="02020603050405020304" pitchFamily="18" charset="0"/>
              </a:rPr>
              <a:t>своё право на ошибку и такое же право другого.</a:t>
            </a:r>
          </a:p>
          <a:p>
            <a:pPr marL="0" indent="0" algn="just">
              <a:buNone/>
            </a:pPr>
            <a:r>
              <a:rPr lang="ru-RU" sz="2000" b="1" dirty="0" smtClean="0">
                <a:solidFill>
                  <a:srgbClr val="FF0000"/>
                </a:solidFill>
                <a:latin typeface="Times New Roman" panose="02020603050405020304" pitchFamily="18" charset="0"/>
                <a:cs typeface="Times New Roman" panose="02020603050405020304" pitchFamily="18" charset="0"/>
              </a:rPr>
              <a:t>Совместная деятельность</a:t>
            </a:r>
          </a:p>
          <a:p>
            <a:pPr marL="0" indent="0" algn="just">
              <a:buNone/>
            </a:pPr>
            <a:r>
              <a:rPr lang="ru-RU" sz="2000" b="1" dirty="0" smtClean="0">
                <a:latin typeface="Times New Roman" panose="02020603050405020304" pitchFamily="18" charset="0"/>
                <a:cs typeface="Times New Roman" panose="02020603050405020304" pitchFamily="18" charset="0"/>
              </a:rPr>
              <a:t>- </a:t>
            </a:r>
            <a:r>
              <a:rPr lang="ru-RU" sz="2000" b="1" dirty="0">
                <a:latin typeface="Times New Roman" panose="02020603050405020304" pitchFamily="18" charset="0"/>
                <a:cs typeface="Times New Roman" panose="02020603050405020304" pitchFamily="18" charset="0"/>
              </a:rPr>
              <a:t>сравнивать результаты   выполнения   учебного   географического проекта с исходной задачей и оценивать вклад каждого члена команды в достижение результатов, разделять сферу ответственности</a:t>
            </a:r>
            <a:r>
              <a:rPr lang="ru-RU" sz="2000" b="1" dirty="0" smtClean="0">
                <a:latin typeface="Times New Roman" panose="02020603050405020304" pitchFamily="18" charset="0"/>
                <a:cs typeface="Times New Roman" panose="02020603050405020304" pitchFamily="18" charset="0"/>
              </a:rPr>
              <a:t>.</a:t>
            </a:r>
            <a:endParaRPr lang="ru-RU"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35380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44624"/>
            <a:ext cx="7239000" cy="717376"/>
          </a:xfrm>
        </p:spPr>
        <p:txBody>
          <a:bodyPr>
            <a:normAutofit fontScale="90000"/>
          </a:bodyPr>
          <a:lstStyle/>
          <a:p>
            <a:r>
              <a:rPr lang="ru-RU" dirty="0" smtClean="0">
                <a:solidFill>
                  <a:srgbClr val="0070C0"/>
                </a:solidFill>
                <a:latin typeface="Times New Roman" panose="02020603050405020304" pitchFamily="18" charset="0"/>
                <a:cs typeface="Times New Roman" panose="02020603050405020304" pitchFamily="18" charset="0"/>
              </a:rPr>
              <a:t>Предметные результаты </a:t>
            </a:r>
            <a:endParaRPr lang="ru-RU" dirty="0">
              <a:solidFill>
                <a:srgbClr val="0070C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28600" y="764704"/>
            <a:ext cx="8663880" cy="5691032"/>
          </a:xfrm>
        </p:spPr>
        <p:txBody>
          <a:bodyPr>
            <a:noAutofit/>
          </a:bodyPr>
          <a:lstStyle/>
          <a:p>
            <a:pPr marL="0" indent="0" algn="just">
              <a:buNone/>
            </a:pPr>
            <a:r>
              <a:rPr lang="ru-RU" sz="3000" b="1" dirty="0" smtClean="0">
                <a:latin typeface="Times New Roman" panose="02020603050405020304" pitchFamily="18" charset="0"/>
                <a:cs typeface="Times New Roman" panose="02020603050405020304" pitchFamily="18" charset="0"/>
              </a:rPr>
              <a:t>5 класс</a:t>
            </a:r>
          </a:p>
          <a:p>
            <a:pPr marL="0" indent="0" algn="just">
              <a:buNone/>
            </a:pPr>
            <a:r>
              <a:rPr lang="ru-RU" sz="3000" b="1" dirty="0" smtClean="0">
                <a:latin typeface="Times New Roman" panose="02020603050405020304" pitchFamily="18" charset="0"/>
                <a:cs typeface="Times New Roman" panose="02020603050405020304" pitchFamily="18" charset="0"/>
              </a:rPr>
              <a:t>-</a:t>
            </a:r>
            <a:r>
              <a:rPr lang="ru-RU" sz="3000" b="1" dirty="0">
                <a:latin typeface="Times New Roman" panose="02020603050405020304" pitchFamily="18" charset="0"/>
                <a:cs typeface="Times New Roman" panose="02020603050405020304" pitchFamily="18" charset="0"/>
              </a:rPr>
              <a:t>приводить примеры методов исследования, применяемых в географии; </a:t>
            </a:r>
            <a:endParaRPr lang="ru-RU" sz="3000" b="1" dirty="0" smtClean="0">
              <a:latin typeface="Times New Roman" panose="02020603050405020304" pitchFamily="18" charset="0"/>
              <a:cs typeface="Times New Roman" panose="02020603050405020304" pitchFamily="18" charset="0"/>
            </a:endParaRPr>
          </a:p>
          <a:p>
            <a:pPr marL="0" indent="0" algn="just">
              <a:buNone/>
            </a:pPr>
            <a:r>
              <a:rPr lang="ru-RU" sz="3000" b="1" dirty="0" smtClean="0">
                <a:latin typeface="Times New Roman" panose="02020603050405020304" pitchFamily="18" charset="0"/>
                <a:cs typeface="Times New Roman" panose="02020603050405020304" pitchFamily="18" charset="0"/>
              </a:rPr>
              <a:t>- </a:t>
            </a:r>
            <a:r>
              <a:rPr lang="ru-RU" sz="3000" b="1" dirty="0">
                <a:latin typeface="Times New Roman" panose="02020603050405020304" pitchFamily="18" charset="0"/>
                <a:cs typeface="Times New Roman" panose="02020603050405020304" pitchFamily="18" charset="0"/>
              </a:rPr>
              <a:t>интегрировать     и    интерпретировать     информацию     о    путешествиях и географических исследованиях Земли, представленную в одном или нескольких источниках;</a:t>
            </a:r>
          </a:p>
          <a:p>
            <a:pPr marL="0" indent="0" algn="just">
              <a:buNone/>
            </a:pPr>
            <a:r>
              <a:rPr lang="ru-RU" sz="3000" b="1" dirty="0" smtClean="0">
                <a:latin typeface="Times New Roman" panose="02020603050405020304" pitchFamily="18" charset="0"/>
                <a:cs typeface="Times New Roman" panose="02020603050405020304" pitchFamily="18" charset="0"/>
              </a:rPr>
              <a:t>- </a:t>
            </a:r>
            <a:r>
              <a:rPr lang="ru-RU" sz="3000" b="1" dirty="0">
                <a:latin typeface="Times New Roman" panose="02020603050405020304" pitchFamily="18" charset="0"/>
                <a:cs typeface="Times New Roman" panose="02020603050405020304" pitchFamily="18" charset="0"/>
              </a:rPr>
              <a:t>приводить примеры актуальных проблем своей местности, решение которых невозможно без участия представителей географических специальностей, изучающих литосферу;</a:t>
            </a:r>
          </a:p>
          <a:p>
            <a:pPr marL="0" indent="0">
              <a:buNone/>
            </a:pPr>
            <a:endParaRPr lang="ru-RU" sz="3000" dirty="0"/>
          </a:p>
        </p:txBody>
      </p:sp>
    </p:spTree>
    <p:extLst>
      <p:ext uri="{BB962C8B-B14F-4D97-AF65-F5344CB8AC3E}">
        <p14:creationId xmlns:p14="http://schemas.microsoft.com/office/powerpoint/2010/main" val="36482084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idx="4294967295"/>
          </p:nvPr>
        </p:nvSpPr>
        <p:spPr>
          <a:xfrm>
            <a:off x="323528" y="642918"/>
            <a:ext cx="8477544" cy="697850"/>
          </a:xfrm>
        </p:spPr>
        <p:txBody>
          <a:bodyPr>
            <a:normAutofit fontScale="90000"/>
          </a:bodyPr>
          <a:lstStyle/>
          <a:p>
            <a:pPr algn="ctr" eaLnBrk="1" fontAlgn="auto" hangingPunct="1">
              <a:spcAft>
                <a:spcPts val="0"/>
              </a:spcAft>
              <a:defRPr/>
            </a:pPr>
            <a:r>
              <a:rPr lang="ru-RU" sz="3100" dirty="0" smtClean="0"/>
              <a:t>Так мы учили вчера, </a:t>
            </a:r>
            <a:r>
              <a:rPr lang="ru-RU" sz="3100" dirty="0" smtClean="0"/>
              <a:t>и это работало</a:t>
            </a:r>
            <a:endParaRPr lang="ru-RU" dirty="0"/>
          </a:p>
        </p:txBody>
      </p:sp>
      <p:pic>
        <p:nvPicPr>
          <p:cNvPr id="10243" name="Объект 1"/>
          <p:cNvPicPr>
            <a:picLocks noChangeArrowheads="1"/>
          </p:cNvPicPr>
          <p:nvPr/>
        </p:nvPicPr>
        <p:blipFill>
          <a:blip r:embed="rId2">
            <a:extLst>
              <a:ext uri="{28A0092B-C50C-407E-A947-70E740481C1C}">
                <a14:useLocalDpi xmlns:a14="http://schemas.microsoft.com/office/drawing/2010/main" val="0"/>
              </a:ext>
            </a:extLst>
          </a:blip>
          <a:srcRect r="-18" b="-229"/>
          <a:stretch>
            <a:fillRect/>
          </a:stretch>
        </p:blipFill>
        <p:spPr bwMode="auto">
          <a:xfrm>
            <a:off x="2357438" y="1928813"/>
            <a:ext cx="4857750"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51477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8435280" cy="441960"/>
          </a:xfrm>
        </p:spPr>
        <p:txBody>
          <a:bodyPr>
            <a:normAutofit fontScale="90000"/>
          </a:bodyPr>
          <a:lstStyle/>
          <a:p>
            <a:endParaRPr lang="ru-RU" dirty="0">
              <a:solidFill>
                <a:srgbClr val="00B0F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387366" y="260648"/>
            <a:ext cx="8735888" cy="5339680"/>
          </a:xfrm>
        </p:spPr>
        <p:txBody>
          <a:bodyPr>
            <a:noAutofit/>
          </a:bodyPr>
          <a:lstStyle/>
          <a:p>
            <a:pPr marL="0" indent="0" algn="just">
              <a:buNone/>
            </a:pPr>
            <a:r>
              <a:rPr lang="ru-RU" sz="2800" dirty="0">
                <a:solidFill>
                  <a:srgbClr val="FF0000"/>
                </a:solidFill>
                <a:latin typeface="Times New Roman" panose="02020603050405020304" pitchFamily="18" charset="0"/>
                <a:cs typeface="Times New Roman" panose="02020603050405020304" pitchFamily="18" charset="0"/>
              </a:rPr>
              <a:t>Второй компонент </a:t>
            </a:r>
            <a:r>
              <a:rPr lang="ru-RU" sz="2800" dirty="0">
                <a:latin typeface="Times New Roman" panose="02020603050405020304" pitchFamily="18" charset="0"/>
                <a:cs typeface="Times New Roman" panose="02020603050405020304" pitchFamily="18" charset="0"/>
              </a:rPr>
              <a:t>- учебная задача в рамках учебной ситуации, т.е. система заданий, при выполнении которых ребенок осваивает наиболее общие способы действия. Учебную задачу необходимо отличать от отдельных заданий. Обычно дети, решая много конкретных задач, сами стихийно открывают для себя общий способ их решения. Учебная задача отличается от конкретно-практической задачи тем, что целью второй является получение результата-ответа, а целью первой является овладение учеником общим способом решения всех задач данного вида.</a:t>
            </a:r>
          </a:p>
          <a:p>
            <a:pPr marL="0" indent="0" algn="just">
              <a:buNone/>
            </a:pPr>
            <a:r>
              <a:rPr lang="ru-RU" sz="2800" i="1" dirty="0">
                <a:solidFill>
                  <a:srgbClr val="FF0000"/>
                </a:solidFill>
                <a:latin typeface="Times New Roman" panose="02020603050405020304" pitchFamily="18" charset="0"/>
                <a:cs typeface="Times New Roman" panose="02020603050405020304" pitchFamily="18" charset="0"/>
              </a:rPr>
              <a:t>Учебно-познавательная задача. </a:t>
            </a:r>
            <a:endParaRPr lang="ru-RU" sz="2800" i="1" dirty="0" smtClean="0">
              <a:solidFill>
                <a:srgbClr val="FF0000"/>
              </a:solidFill>
              <a:latin typeface="Times New Roman" panose="02020603050405020304" pitchFamily="18" charset="0"/>
              <a:cs typeface="Times New Roman" panose="02020603050405020304" pitchFamily="18" charset="0"/>
            </a:endParaRPr>
          </a:p>
          <a:p>
            <a:pPr marL="0" indent="0" algn="just">
              <a:buNone/>
            </a:pPr>
            <a:r>
              <a:rPr lang="ru-RU" sz="2800" i="1" dirty="0" smtClean="0">
                <a:solidFill>
                  <a:srgbClr val="FF0000"/>
                </a:solidFill>
                <a:latin typeface="Times New Roman" panose="02020603050405020304" pitchFamily="18" charset="0"/>
                <a:cs typeface="Times New Roman" panose="02020603050405020304" pitchFamily="18" charset="0"/>
              </a:rPr>
              <a:t>Учебно-практическая </a:t>
            </a:r>
            <a:r>
              <a:rPr lang="ru-RU" sz="2800" i="1" dirty="0">
                <a:solidFill>
                  <a:srgbClr val="FF0000"/>
                </a:solidFill>
                <a:latin typeface="Times New Roman" panose="02020603050405020304" pitchFamily="18" charset="0"/>
                <a:cs typeface="Times New Roman" panose="02020603050405020304" pitchFamily="18" charset="0"/>
              </a:rPr>
              <a:t>задача</a:t>
            </a:r>
          </a:p>
        </p:txBody>
      </p:sp>
    </p:spTree>
    <p:extLst>
      <p:ext uri="{BB962C8B-B14F-4D97-AF65-F5344CB8AC3E}">
        <p14:creationId xmlns:p14="http://schemas.microsoft.com/office/powerpoint/2010/main" val="25025499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extLst>
          </p:cNvPr>
          <p:cNvSpPr>
            <a:spLocks noGrp="1"/>
          </p:cNvSpPr>
          <p:nvPr>
            <p:ph type="ctrTitle"/>
          </p:nvPr>
        </p:nvSpPr>
        <p:spPr>
          <a:xfrm>
            <a:off x="827584" y="980728"/>
            <a:ext cx="7772400" cy="2971056"/>
          </a:xfrm>
        </p:spPr>
        <p:txBody>
          <a:bodyPr>
            <a:normAutofit/>
          </a:bodyPr>
          <a:lstStyle/>
          <a:p>
            <a:pPr>
              <a:defRPr/>
            </a:pPr>
            <a:r>
              <a:rPr lang="ru-RU" sz="4400" dirty="0"/>
              <a:t>Восьмеричная и шестнадцатеричная системы </a:t>
            </a:r>
            <a:r>
              <a:rPr lang="ru-RU" sz="4400" dirty="0" smtClean="0"/>
              <a:t>счисления</a:t>
            </a:r>
            <a:r>
              <a:rPr lang="en-US" sz="4400" dirty="0" smtClean="0"/>
              <a:t/>
            </a:r>
            <a:br>
              <a:rPr lang="en-US" sz="4400" dirty="0" smtClean="0"/>
            </a:br>
            <a:endParaRPr lang="ru-RU" sz="4400" dirty="0"/>
          </a:p>
        </p:txBody>
      </p:sp>
      <p:sp>
        <p:nvSpPr>
          <p:cNvPr id="11267" name="Подзаголовок 2"/>
          <p:cNvSpPr>
            <a:spLocks noGrp="1"/>
          </p:cNvSpPr>
          <p:nvPr>
            <p:ph type="subTitle" idx="1"/>
          </p:nvPr>
        </p:nvSpPr>
        <p:spPr>
          <a:xfrm>
            <a:off x="611560" y="4221088"/>
            <a:ext cx="7772400" cy="1920230"/>
          </a:xfrm>
        </p:spPr>
        <p:txBody>
          <a:bodyPr>
            <a:normAutofit/>
          </a:bodyPr>
          <a:lstStyle/>
          <a:p>
            <a:pPr marR="0"/>
            <a:r>
              <a:rPr lang="ru-RU" altLang="ru-RU" b="1" dirty="0" smtClean="0"/>
              <a:t>Информатика, 8 класс</a:t>
            </a:r>
          </a:p>
          <a:p>
            <a:pPr marR="0"/>
            <a:r>
              <a:rPr lang="ru-RU" altLang="ru-RU" b="1" dirty="0" smtClean="0"/>
              <a:t>Урок изучения нового материала и первичного закрепления</a:t>
            </a:r>
            <a:endParaRPr lang="en-US" altLang="ru-RU" b="1" dirty="0" smtClean="0"/>
          </a:p>
          <a:p>
            <a:pPr marR="0"/>
            <a:endParaRPr lang="ru-RU" altLang="ru-RU" dirty="0" smtClean="0"/>
          </a:p>
        </p:txBody>
      </p:sp>
    </p:spTree>
    <p:extLst>
      <p:ext uri="{BB962C8B-B14F-4D97-AF65-F5344CB8AC3E}">
        <p14:creationId xmlns:p14="http://schemas.microsoft.com/office/powerpoint/2010/main" val="14865757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
          <p:cNvSpPr txBox="1">
            <a:spLocks noChangeArrowheads="1"/>
          </p:cNvSpPr>
          <p:nvPr/>
        </p:nvSpPr>
        <p:spPr bwMode="auto">
          <a:xfrm>
            <a:off x="5076825" y="914400"/>
            <a:ext cx="3627438"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9pPr>
          </a:lstStyle>
          <a:p>
            <a:pPr eaLnBrk="1" hangingPunct="1">
              <a:spcBef>
                <a:spcPct val="0"/>
              </a:spcBef>
              <a:buClrTx/>
              <a:buSzTx/>
              <a:buFontTx/>
              <a:buNone/>
            </a:pPr>
            <a:r>
              <a:rPr lang="ru-RU" altLang="ru-RU" sz="2000" b="1" dirty="0">
                <a:solidFill>
                  <a:srgbClr val="000000"/>
                </a:solidFill>
                <a:latin typeface="Times New Roman" pitchFamily="18" charset="0"/>
                <a:cs typeface="Times New Roman" pitchFamily="18" charset="0"/>
              </a:rPr>
              <a:t>Учебно-практические задачи:</a:t>
            </a:r>
            <a:r>
              <a:rPr lang="ru-RU" altLang="ru-RU" sz="2000" dirty="0">
                <a:solidFill>
                  <a:srgbClr val="000000"/>
                </a:solidFill>
                <a:latin typeface="Times New Roman" pitchFamily="18" charset="0"/>
                <a:cs typeface="Times New Roman" pitchFamily="18" charset="0"/>
              </a:rPr>
              <a:t/>
            </a:r>
            <a:br>
              <a:rPr lang="ru-RU" altLang="ru-RU" sz="2000" dirty="0">
                <a:solidFill>
                  <a:srgbClr val="000000"/>
                </a:solidFill>
                <a:latin typeface="Times New Roman" pitchFamily="18" charset="0"/>
                <a:cs typeface="Times New Roman" pitchFamily="18" charset="0"/>
              </a:rPr>
            </a:br>
            <a:r>
              <a:rPr lang="ru-RU" altLang="ru-RU" sz="2000" dirty="0">
                <a:solidFill>
                  <a:srgbClr val="000000"/>
                </a:solidFill>
                <a:latin typeface="Times New Roman" pitchFamily="18" charset="0"/>
                <a:cs typeface="Times New Roman" pitchFamily="18" charset="0"/>
              </a:rPr>
              <a:t>• Научиться выполнять прямой и обратный перевод целых чисел между двоичной, восьмеричной и шестнадцатеричной системами счисления.</a:t>
            </a:r>
            <a:br>
              <a:rPr lang="ru-RU" altLang="ru-RU" sz="2000" dirty="0">
                <a:solidFill>
                  <a:srgbClr val="000000"/>
                </a:solidFill>
                <a:latin typeface="Times New Roman" pitchFamily="18" charset="0"/>
                <a:cs typeface="Times New Roman" pitchFamily="18" charset="0"/>
              </a:rPr>
            </a:br>
            <a:r>
              <a:rPr lang="ru-RU" altLang="ru-RU" sz="2000" dirty="0">
                <a:solidFill>
                  <a:srgbClr val="000000"/>
                </a:solidFill>
                <a:latin typeface="Times New Roman" pitchFamily="18" charset="0"/>
                <a:cs typeface="Times New Roman" pitchFamily="18" charset="0"/>
              </a:rPr>
              <a:t>• Применять полученные знания для решения практических задач, связанных с представлением информации.</a:t>
            </a:r>
            <a:br>
              <a:rPr lang="ru-RU" altLang="ru-RU" sz="2000" dirty="0">
                <a:solidFill>
                  <a:srgbClr val="000000"/>
                </a:solidFill>
                <a:latin typeface="Times New Roman" pitchFamily="18" charset="0"/>
                <a:cs typeface="Times New Roman" pitchFamily="18" charset="0"/>
              </a:rPr>
            </a:br>
            <a:r>
              <a:rPr lang="ru-RU" altLang="ru-RU" sz="2000" dirty="0">
                <a:solidFill>
                  <a:srgbClr val="000000"/>
                </a:solidFill>
                <a:latin typeface="Times New Roman" pitchFamily="18" charset="0"/>
                <a:cs typeface="Times New Roman" pitchFamily="18" charset="0"/>
              </a:rPr>
              <a:t>• Развивать навыки работы с таблицами соответствия чисел.</a:t>
            </a:r>
            <a:br>
              <a:rPr lang="ru-RU" altLang="ru-RU" sz="2000" dirty="0">
                <a:solidFill>
                  <a:srgbClr val="000000"/>
                </a:solidFill>
                <a:latin typeface="Times New Roman" pitchFamily="18" charset="0"/>
                <a:cs typeface="Times New Roman" pitchFamily="18" charset="0"/>
              </a:rPr>
            </a:br>
            <a:r>
              <a:rPr lang="ru-RU" altLang="ru-RU" sz="2000" dirty="0">
                <a:solidFill>
                  <a:srgbClr val="000000"/>
                </a:solidFill>
                <a:latin typeface="Times New Roman" pitchFamily="18" charset="0"/>
                <a:cs typeface="Times New Roman" pitchFamily="18" charset="0"/>
              </a:rPr>
              <a:t>• Совершенствовать навыки самостоятельной и парной работы.</a:t>
            </a:r>
            <a:br>
              <a:rPr lang="ru-RU" altLang="ru-RU" sz="2000" dirty="0">
                <a:solidFill>
                  <a:srgbClr val="000000"/>
                </a:solidFill>
                <a:latin typeface="Times New Roman" pitchFamily="18" charset="0"/>
                <a:cs typeface="Times New Roman" pitchFamily="18" charset="0"/>
              </a:rPr>
            </a:br>
            <a:endParaRPr lang="ru-RU" altLang="ru-RU" sz="2000" dirty="0">
              <a:latin typeface="Arial" charset="0"/>
            </a:endParaRPr>
          </a:p>
        </p:txBody>
      </p:sp>
      <p:sp>
        <p:nvSpPr>
          <p:cNvPr id="12291" name="Заголовок 1"/>
          <p:cNvSpPr txBox="1">
            <a:spLocks/>
          </p:cNvSpPr>
          <p:nvPr/>
        </p:nvSpPr>
        <p:spPr bwMode="auto">
          <a:xfrm>
            <a:off x="280988" y="80963"/>
            <a:ext cx="8863012" cy="83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9pPr>
          </a:lstStyle>
          <a:p>
            <a:pPr eaLnBrk="1" hangingPunct="1">
              <a:lnSpc>
                <a:spcPct val="90000"/>
              </a:lnSpc>
              <a:spcBef>
                <a:spcPct val="0"/>
              </a:spcBef>
              <a:buClrTx/>
              <a:buSzTx/>
              <a:buFontTx/>
              <a:buNone/>
            </a:pPr>
            <a:r>
              <a:rPr lang="ru-RU" altLang="ru-RU" sz="4400">
                <a:solidFill>
                  <a:srgbClr val="000000"/>
                </a:solidFill>
                <a:latin typeface="Times New Roman" pitchFamily="18" charset="0"/>
                <a:cs typeface="Times New Roman" pitchFamily="18" charset="0"/>
              </a:rPr>
              <a:t>Учебные задачи</a:t>
            </a:r>
            <a:endParaRPr lang="ru-RU" altLang="ru-RU" sz="4400"/>
          </a:p>
        </p:txBody>
      </p:sp>
      <p:sp>
        <p:nvSpPr>
          <p:cNvPr id="12292" name="TextBox 6"/>
          <p:cNvSpPr txBox="1">
            <a:spLocks noChangeArrowheads="1"/>
          </p:cNvSpPr>
          <p:nvPr/>
        </p:nvSpPr>
        <p:spPr bwMode="auto">
          <a:xfrm>
            <a:off x="280988" y="980728"/>
            <a:ext cx="4430712"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9pPr>
          </a:lstStyle>
          <a:p>
            <a:pPr eaLnBrk="1" hangingPunct="1">
              <a:spcBef>
                <a:spcPct val="0"/>
              </a:spcBef>
              <a:buClrTx/>
              <a:buSzTx/>
              <a:buFontTx/>
              <a:buNone/>
            </a:pPr>
            <a:r>
              <a:rPr lang="ru-RU" altLang="ru-RU" sz="2000" b="1" dirty="0">
                <a:solidFill>
                  <a:srgbClr val="000000"/>
                </a:solidFill>
                <a:latin typeface="Times New Roman" pitchFamily="18" charset="0"/>
                <a:cs typeface="Times New Roman" pitchFamily="18" charset="0"/>
              </a:rPr>
              <a:t>Учебно-познавательные задачи:</a:t>
            </a:r>
            <a:r>
              <a:rPr lang="ru-RU" altLang="ru-RU" sz="2000" dirty="0">
                <a:solidFill>
                  <a:srgbClr val="000000"/>
                </a:solidFill>
                <a:latin typeface="Times New Roman" pitchFamily="18" charset="0"/>
                <a:cs typeface="Times New Roman" pitchFamily="18" charset="0"/>
              </a:rPr>
              <a:t/>
            </a:r>
            <a:br>
              <a:rPr lang="ru-RU" altLang="ru-RU" sz="2000" dirty="0">
                <a:solidFill>
                  <a:srgbClr val="000000"/>
                </a:solidFill>
                <a:latin typeface="Times New Roman" pitchFamily="18" charset="0"/>
                <a:cs typeface="Times New Roman" pitchFamily="18" charset="0"/>
              </a:rPr>
            </a:br>
            <a:r>
              <a:rPr lang="ru-RU" altLang="ru-RU" sz="2000" dirty="0">
                <a:solidFill>
                  <a:srgbClr val="000000"/>
                </a:solidFill>
                <a:latin typeface="Times New Roman" pitchFamily="18" charset="0"/>
                <a:cs typeface="Times New Roman" pitchFamily="18" charset="0"/>
              </a:rPr>
              <a:t>• Ознакомиться с понятиями "восьмеричная система счисления" и "шестнадцатеричная система счисления".</a:t>
            </a:r>
            <a:br>
              <a:rPr lang="ru-RU" altLang="ru-RU" sz="2000" dirty="0">
                <a:solidFill>
                  <a:srgbClr val="000000"/>
                </a:solidFill>
                <a:latin typeface="Times New Roman" pitchFamily="18" charset="0"/>
                <a:cs typeface="Times New Roman" pitchFamily="18" charset="0"/>
              </a:rPr>
            </a:br>
            <a:r>
              <a:rPr lang="ru-RU" altLang="ru-RU" sz="2000" dirty="0">
                <a:solidFill>
                  <a:srgbClr val="000000"/>
                </a:solidFill>
                <a:latin typeface="Times New Roman" pitchFamily="18" charset="0"/>
                <a:cs typeface="Times New Roman" pitchFamily="18" charset="0"/>
              </a:rPr>
              <a:t>• Изучить алфавит (набор цифр) этих систем.</a:t>
            </a:r>
            <a:br>
              <a:rPr lang="ru-RU" altLang="ru-RU" sz="2000" dirty="0">
                <a:solidFill>
                  <a:srgbClr val="000000"/>
                </a:solidFill>
                <a:latin typeface="Times New Roman" pitchFamily="18" charset="0"/>
                <a:cs typeface="Times New Roman" pitchFamily="18" charset="0"/>
              </a:rPr>
            </a:br>
            <a:r>
              <a:rPr lang="ru-RU" altLang="ru-RU" sz="2000" dirty="0">
                <a:solidFill>
                  <a:srgbClr val="000000"/>
                </a:solidFill>
                <a:latin typeface="Times New Roman" pitchFamily="18" charset="0"/>
                <a:cs typeface="Times New Roman" pitchFamily="18" charset="0"/>
              </a:rPr>
              <a:t>• Понять принцип перевода чисел из двоичной системы счисления в восьмеричную и шестнадцатеричную, и обратно.</a:t>
            </a:r>
            <a:br>
              <a:rPr lang="ru-RU" altLang="ru-RU" sz="2000" dirty="0">
                <a:solidFill>
                  <a:srgbClr val="000000"/>
                </a:solidFill>
                <a:latin typeface="Times New Roman" pitchFamily="18" charset="0"/>
                <a:cs typeface="Times New Roman" pitchFamily="18" charset="0"/>
              </a:rPr>
            </a:br>
            <a:r>
              <a:rPr lang="ru-RU" altLang="ru-RU" sz="2000" dirty="0">
                <a:solidFill>
                  <a:srgbClr val="000000"/>
                </a:solidFill>
                <a:latin typeface="Times New Roman" pitchFamily="18" charset="0"/>
                <a:cs typeface="Times New Roman" pitchFamily="18" charset="0"/>
              </a:rPr>
              <a:t>• Выяснить, для чего используются восьмеричная и шестнадцатеричная системы счисления в компьютерной технике и программировании.</a:t>
            </a:r>
            <a:br>
              <a:rPr lang="ru-RU" altLang="ru-RU" sz="2000" dirty="0">
                <a:solidFill>
                  <a:srgbClr val="000000"/>
                </a:solidFill>
                <a:latin typeface="Times New Roman" pitchFamily="18" charset="0"/>
                <a:cs typeface="Times New Roman" pitchFamily="18" charset="0"/>
              </a:rPr>
            </a:br>
            <a:endParaRPr lang="ru-RU" altLang="ru-RU" sz="2000" dirty="0">
              <a:latin typeface="Arial" charset="0"/>
            </a:endParaRPr>
          </a:p>
        </p:txBody>
      </p:sp>
    </p:spTree>
    <p:extLst>
      <p:ext uri="{BB962C8B-B14F-4D97-AF65-F5344CB8AC3E}">
        <p14:creationId xmlns:p14="http://schemas.microsoft.com/office/powerpoint/2010/main" val="4068924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289560"/>
          </a:xfrm>
        </p:spPr>
        <p:txBody>
          <a:bodyPr>
            <a:normAutofit fontScale="90000"/>
          </a:bodyPr>
          <a:lstStyle/>
          <a:p>
            <a:endParaRPr lang="ru-RU" dirty="0"/>
          </a:p>
        </p:txBody>
      </p:sp>
      <p:sp>
        <p:nvSpPr>
          <p:cNvPr id="3" name="Содержимое 2"/>
          <p:cNvSpPr>
            <a:spLocks noGrp="1"/>
          </p:cNvSpPr>
          <p:nvPr>
            <p:ph idx="1"/>
          </p:nvPr>
        </p:nvSpPr>
        <p:spPr>
          <a:xfrm>
            <a:off x="251520" y="332656"/>
            <a:ext cx="8659688" cy="6336704"/>
          </a:xfrm>
        </p:spPr>
        <p:txBody>
          <a:bodyPr>
            <a:noAutofit/>
          </a:bodyPr>
          <a:lstStyle/>
          <a:p>
            <a:pPr marL="0" indent="0" algn="just">
              <a:lnSpc>
                <a:spcPct val="120000"/>
              </a:lnSpc>
              <a:spcBef>
                <a:spcPts val="0"/>
              </a:spcBef>
              <a:buNone/>
            </a:pPr>
            <a:r>
              <a:rPr lang="ru-RU" sz="1700" dirty="0" smtClean="0">
                <a:solidFill>
                  <a:srgbClr val="0070C0"/>
                </a:solidFill>
                <a:latin typeface="Times New Roman" pitchFamily="18" charset="0"/>
                <a:cs typeface="Times New Roman" pitchFamily="18" charset="0"/>
              </a:rPr>
              <a:t>Третий компонент </a:t>
            </a:r>
            <a:r>
              <a:rPr lang="ru-RU" sz="1700" dirty="0" smtClean="0">
                <a:latin typeface="Times New Roman" pitchFamily="18" charset="0"/>
                <a:cs typeface="Times New Roman" pitchFamily="18" charset="0"/>
              </a:rPr>
              <a:t>- </a:t>
            </a:r>
            <a:r>
              <a:rPr lang="ru-RU" sz="1700" b="1" i="1" dirty="0" smtClean="0">
                <a:latin typeface="Times New Roman" pitchFamily="18" charset="0"/>
                <a:cs typeface="Times New Roman" pitchFamily="18" charset="0"/>
              </a:rPr>
              <a:t>учебные операции</a:t>
            </a:r>
            <a:r>
              <a:rPr lang="ru-RU" sz="1700" dirty="0" smtClean="0">
                <a:latin typeface="Times New Roman" pitchFamily="18" charset="0"/>
                <a:cs typeface="Times New Roman" pitchFamily="18" charset="0"/>
              </a:rPr>
              <a:t>, они входят в состав способа действий. Операции и учебная задача считаются основным звеном структуры учебной деятельности. Операторным содержанием будут те конкретные действия, которые совершает ребенок, решая частные задачи.</a:t>
            </a:r>
          </a:p>
          <a:p>
            <a:pPr marL="0" indent="0" algn="just">
              <a:lnSpc>
                <a:spcPct val="120000"/>
              </a:lnSpc>
              <a:spcBef>
                <a:spcPts val="0"/>
              </a:spcBef>
              <a:buNone/>
            </a:pPr>
            <a:r>
              <a:rPr lang="ru-RU" sz="1700" dirty="0" smtClean="0">
                <a:latin typeface="Times New Roman" pitchFamily="18" charset="0"/>
                <a:cs typeface="Times New Roman" pitchFamily="18" charset="0"/>
              </a:rPr>
              <a:t>По степени обобщённости виды учебных действий бывают </a:t>
            </a:r>
            <a:r>
              <a:rPr lang="ru-RU" sz="1700" b="1" i="1" dirty="0" smtClean="0">
                <a:latin typeface="Times New Roman" pitchFamily="18" charset="0"/>
                <a:cs typeface="Times New Roman" pitchFamily="18" charset="0"/>
              </a:rPr>
              <a:t>общие</a:t>
            </a:r>
            <a:r>
              <a:rPr lang="ru-RU" sz="1700" dirty="0" smtClean="0">
                <a:latin typeface="Times New Roman" pitchFamily="18" charset="0"/>
                <a:cs typeface="Times New Roman" pitchFamily="18" charset="0"/>
              </a:rPr>
              <a:t> (сравнение, анализ, классификация, умение планировать свою деятельность) и </a:t>
            </a:r>
            <a:r>
              <a:rPr lang="ru-RU" sz="1700" b="1" i="1" dirty="0" smtClean="0">
                <a:latin typeface="Times New Roman" pitchFamily="18" charset="0"/>
                <a:cs typeface="Times New Roman" pitchFamily="18" charset="0"/>
              </a:rPr>
              <a:t>специфические</a:t>
            </a:r>
            <a:r>
              <a:rPr lang="ru-RU" sz="1700" dirty="0" smtClean="0">
                <a:latin typeface="Times New Roman" pitchFamily="18" charset="0"/>
                <a:cs typeface="Times New Roman" pitchFamily="18" charset="0"/>
              </a:rPr>
              <a:t> (связанные с учебным предметом). Так, учебная задача даётся в определённой учебной ситуации. Задача возникает как следствие проблемной ситуации в результате её анализа.</a:t>
            </a:r>
          </a:p>
          <a:p>
            <a:pPr marL="0" indent="0" algn="just">
              <a:lnSpc>
                <a:spcPct val="120000"/>
              </a:lnSpc>
              <a:spcBef>
                <a:spcPts val="0"/>
              </a:spcBef>
              <a:buNone/>
            </a:pPr>
            <a:r>
              <a:rPr lang="ru-RU" sz="1700" dirty="0" smtClean="0">
                <a:solidFill>
                  <a:srgbClr val="0070C0"/>
                </a:solidFill>
                <a:latin typeface="Times New Roman" pitchFamily="18" charset="0"/>
                <a:cs typeface="Times New Roman" pitchFamily="18" charset="0"/>
              </a:rPr>
              <a:t>Четвертый компонент</a:t>
            </a:r>
            <a:r>
              <a:rPr lang="ru-RU" sz="1700" dirty="0" smtClean="0">
                <a:latin typeface="Times New Roman" pitchFamily="18" charset="0"/>
                <a:cs typeface="Times New Roman" pitchFamily="18" charset="0"/>
              </a:rPr>
              <a:t> – </a:t>
            </a:r>
            <a:r>
              <a:rPr lang="ru-RU" sz="1700" b="1" i="1" dirty="0" smtClean="0">
                <a:latin typeface="Times New Roman" pitchFamily="18" charset="0"/>
                <a:cs typeface="Times New Roman" pitchFamily="18" charset="0"/>
              </a:rPr>
              <a:t>контроль (самоконтроль). </a:t>
            </a:r>
            <a:r>
              <a:rPr lang="ru-RU" sz="1700" dirty="0" smtClean="0">
                <a:latin typeface="Times New Roman" pitchFamily="18" charset="0"/>
                <a:cs typeface="Times New Roman" pitchFamily="18" charset="0"/>
              </a:rPr>
              <a:t>Первоначально учебную работу детей контролирует учитель. Но постепенно они начинают контролировать ее сами, обучаясь этому отчасти стихийно, отчасти под руководством преподавателя. Без самоконтроля невозможно полноценное развертывание учебной деятельности. </a:t>
            </a:r>
            <a:r>
              <a:rPr lang="ru-RU" sz="1700" b="1" dirty="0" smtClean="0">
                <a:latin typeface="Times New Roman" pitchFamily="18" charset="0"/>
                <a:cs typeface="Times New Roman" pitchFamily="18" charset="0"/>
              </a:rPr>
              <a:t>Контроль – это сличение способа/результата с образцом/эталоном.</a:t>
            </a:r>
          </a:p>
          <a:p>
            <a:pPr marL="0" indent="0" algn="just">
              <a:lnSpc>
                <a:spcPct val="120000"/>
              </a:lnSpc>
              <a:spcBef>
                <a:spcPts val="0"/>
              </a:spcBef>
              <a:buNone/>
            </a:pPr>
            <a:r>
              <a:rPr lang="ru-RU" sz="1700" dirty="0" smtClean="0">
                <a:solidFill>
                  <a:srgbClr val="0070C0"/>
                </a:solidFill>
                <a:latin typeface="Times New Roman" pitchFamily="18" charset="0"/>
                <a:cs typeface="Times New Roman" pitchFamily="18" charset="0"/>
              </a:rPr>
              <a:t>Пятый компонент </a:t>
            </a:r>
            <a:r>
              <a:rPr lang="ru-RU" sz="1700" dirty="0" smtClean="0">
                <a:latin typeface="Times New Roman" pitchFamily="18" charset="0"/>
                <a:cs typeface="Times New Roman" pitchFamily="18" charset="0"/>
              </a:rPr>
              <a:t>структуры учебной деятельности - </a:t>
            </a:r>
            <a:r>
              <a:rPr lang="ru-RU" sz="1700" b="1" i="1" dirty="0" smtClean="0">
                <a:latin typeface="Times New Roman" pitchFamily="18" charset="0"/>
                <a:cs typeface="Times New Roman" pitchFamily="18" charset="0"/>
              </a:rPr>
              <a:t>оценка (самооценка)</a:t>
            </a:r>
            <a:r>
              <a:rPr lang="ru-RU" sz="1700" dirty="0" smtClean="0">
                <a:latin typeface="Times New Roman" pitchFamily="18" charset="0"/>
                <a:cs typeface="Times New Roman" pitchFamily="18" charset="0"/>
              </a:rPr>
              <a:t>. Ученик, контролируя свою работу, должен научиться и адекватно ее оценивать. При этом недостаточно общей оценки - насколько правильно и качественно выполнено задание; нужна оценка своих действий - освоен способ решения задач или нет, какие операции еще не отработаны. (формирующее оценивание). </a:t>
            </a:r>
            <a:r>
              <a:rPr lang="ru-RU" sz="1700" b="1" dirty="0" smtClean="0">
                <a:latin typeface="Times New Roman" pitchFamily="18" charset="0"/>
                <a:cs typeface="Times New Roman" pitchFamily="18" charset="0"/>
              </a:rPr>
              <a:t>Оценка – установление уровня соответствия и качества результата/способа установленным критериям. </a:t>
            </a:r>
          </a:p>
          <a:p>
            <a:pPr marL="0" indent="0" algn="just">
              <a:lnSpc>
                <a:spcPct val="120000"/>
              </a:lnSpc>
              <a:spcBef>
                <a:spcPts val="0"/>
              </a:spcBef>
              <a:buNone/>
            </a:pPr>
            <a:r>
              <a:rPr lang="ru-RU" sz="1700" dirty="0" smtClean="0">
                <a:latin typeface="Times New Roman" pitchFamily="18" charset="0"/>
                <a:cs typeface="Times New Roman" pitchFamily="18" charset="0"/>
              </a:rPr>
              <a:t> </a:t>
            </a:r>
            <a:endParaRPr lang="ru-RU" sz="1700" dirty="0"/>
          </a:p>
        </p:txBody>
      </p:sp>
    </p:spTree>
    <p:extLst>
      <p:ext uri="{BB962C8B-B14F-4D97-AF65-F5344CB8AC3E}">
        <p14:creationId xmlns:p14="http://schemas.microsoft.com/office/powerpoint/2010/main" val="18992021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60648"/>
            <a:ext cx="8229600" cy="691480"/>
          </a:xfrm>
        </p:spPr>
        <p:txBody>
          <a:bodyPr/>
          <a:lstStyle/>
          <a:p>
            <a:endParaRPr lang="ru-RU" dirty="0"/>
          </a:p>
        </p:txBody>
      </p:sp>
      <p:sp>
        <p:nvSpPr>
          <p:cNvPr id="3" name="Объект 2"/>
          <p:cNvSpPr>
            <a:spLocks noGrp="1"/>
          </p:cNvSpPr>
          <p:nvPr>
            <p:ph idx="1"/>
          </p:nvPr>
        </p:nvSpPr>
        <p:spPr>
          <a:xfrm>
            <a:off x="323528" y="836712"/>
            <a:ext cx="8363272" cy="5688632"/>
          </a:xfrm>
        </p:spPr>
        <p:txBody>
          <a:bodyPr>
            <a:noAutofit/>
          </a:bodyPr>
          <a:lstStyle/>
          <a:p>
            <a:pPr marL="0" indent="0" algn="just">
              <a:lnSpc>
                <a:spcPct val="120000"/>
              </a:lnSpc>
              <a:spcBef>
                <a:spcPts val="0"/>
              </a:spcBef>
              <a:buNone/>
            </a:pPr>
            <a:r>
              <a:rPr lang="ru-RU" sz="3200" b="1" dirty="0" smtClean="0">
                <a:solidFill>
                  <a:schemeClr val="bg2">
                    <a:lumMod val="25000"/>
                  </a:schemeClr>
                </a:solidFill>
                <a:latin typeface="Times New Roman" pitchFamily="18" charset="0"/>
                <a:cs typeface="Times New Roman" pitchFamily="18" charset="0"/>
              </a:rPr>
              <a:t>Универсальные учебные действия</a:t>
            </a:r>
            <a:r>
              <a:rPr lang="ru-RU" sz="3200" dirty="0" smtClean="0">
                <a:solidFill>
                  <a:schemeClr val="bg2">
                    <a:lumMod val="25000"/>
                  </a:schemeClr>
                </a:solidFill>
                <a:latin typeface="Times New Roman" pitchFamily="18" charset="0"/>
                <a:cs typeface="Times New Roman" pitchFamily="18" charset="0"/>
              </a:rPr>
              <a:t>: </a:t>
            </a:r>
          </a:p>
          <a:p>
            <a:pPr marL="0" indent="0" algn="just">
              <a:lnSpc>
                <a:spcPct val="120000"/>
              </a:lnSpc>
              <a:spcBef>
                <a:spcPts val="0"/>
              </a:spcBef>
              <a:buNone/>
            </a:pPr>
            <a:r>
              <a:rPr lang="ru-RU" sz="3200" dirty="0" smtClean="0">
                <a:solidFill>
                  <a:schemeClr val="bg2">
                    <a:lumMod val="25000"/>
                  </a:schemeClr>
                </a:solidFill>
                <a:latin typeface="Times New Roman" pitchFamily="18" charset="0"/>
                <a:cs typeface="Times New Roman" pitchFamily="18" charset="0"/>
              </a:rPr>
              <a:t>в широком смысле – учебная деятельность </a:t>
            </a:r>
          </a:p>
          <a:p>
            <a:pPr marL="0" indent="0" algn="just">
              <a:lnSpc>
                <a:spcPct val="120000"/>
              </a:lnSpc>
              <a:spcBef>
                <a:spcPts val="0"/>
              </a:spcBef>
              <a:buNone/>
            </a:pPr>
            <a:r>
              <a:rPr lang="ru-RU" sz="3200" dirty="0" smtClean="0">
                <a:solidFill>
                  <a:schemeClr val="bg2">
                    <a:lumMod val="25000"/>
                  </a:schemeClr>
                </a:solidFill>
                <a:latin typeface="Times New Roman" pitchFamily="18" charset="0"/>
                <a:cs typeface="Times New Roman" pitchFamily="18" charset="0"/>
              </a:rPr>
              <a:t>в узком смысле - инструменты формирования учебной деятельности.</a:t>
            </a:r>
          </a:p>
          <a:p>
            <a:pPr marL="0" indent="0" algn="just">
              <a:lnSpc>
                <a:spcPct val="120000"/>
              </a:lnSpc>
              <a:spcBef>
                <a:spcPts val="0"/>
              </a:spcBef>
              <a:buNone/>
            </a:pPr>
            <a:endParaRPr lang="ru-RU" sz="3200" b="1" dirty="0">
              <a:latin typeface="Times New Roman" pitchFamily="18" charset="0"/>
              <a:cs typeface="Times New Roman" pitchFamily="18" charset="0"/>
            </a:endParaRPr>
          </a:p>
          <a:p>
            <a:pPr marL="0" indent="0" algn="ctr">
              <a:lnSpc>
                <a:spcPct val="120000"/>
              </a:lnSpc>
              <a:spcBef>
                <a:spcPts val="0"/>
              </a:spcBef>
              <a:buNone/>
            </a:pPr>
            <a:r>
              <a:rPr lang="ru-RU" sz="3200" b="1" dirty="0">
                <a:solidFill>
                  <a:srgbClr val="FF0000"/>
                </a:solidFill>
                <a:latin typeface="Times New Roman" pitchFamily="18" charset="0"/>
                <a:cs typeface="Times New Roman" pitchFamily="18" charset="0"/>
              </a:rPr>
              <a:t>Обобщенная структура УД:</a:t>
            </a:r>
            <a:endParaRPr lang="ru-RU" sz="3200" dirty="0">
              <a:solidFill>
                <a:srgbClr val="FF0000"/>
              </a:solidFill>
              <a:latin typeface="Times New Roman" pitchFamily="18" charset="0"/>
              <a:cs typeface="Times New Roman" pitchFamily="18" charset="0"/>
            </a:endParaRPr>
          </a:p>
          <a:p>
            <a:pPr marL="0" lvl="0" indent="0" algn="ctr">
              <a:lnSpc>
                <a:spcPct val="120000"/>
              </a:lnSpc>
              <a:spcBef>
                <a:spcPts val="0"/>
              </a:spcBef>
              <a:buNone/>
            </a:pPr>
            <a:r>
              <a:rPr lang="ru-RU" sz="3200" b="1" dirty="0">
                <a:solidFill>
                  <a:srgbClr val="FF0000"/>
                </a:solidFill>
                <a:latin typeface="Times New Roman" pitchFamily="18" charset="0"/>
                <a:cs typeface="Times New Roman" pitchFamily="18" charset="0"/>
              </a:rPr>
              <a:t>Мотивационно-целевой компонент</a:t>
            </a:r>
            <a:endParaRPr lang="ru-RU" sz="3200" dirty="0">
              <a:solidFill>
                <a:srgbClr val="FF0000"/>
              </a:solidFill>
              <a:latin typeface="Times New Roman" pitchFamily="18" charset="0"/>
              <a:cs typeface="Times New Roman" pitchFamily="18" charset="0"/>
            </a:endParaRPr>
          </a:p>
          <a:p>
            <a:pPr marL="0" lvl="0" indent="0" algn="ctr">
              <a:lnSpc>
                <a:spcPct val="120000"/>
              </a:lnSpc>
              <a:spcBef>
                <a:spcPts val="0"/>
              </a:spcBef>
              <a:buNone/>
            </a:pPr>
            <a:r>
              <a:rPr lang="ru-RU" sz="3200" b="1" dirty="0">
                <a:solidFill>
                  <a:srgbClr val="FF0000"/>
                </a:solidFill>
                <a:latin typeface="Times New Roman" pitchFamily="18" charset="0"/>
                <a:cs typeface="Times New Roman" pitchFamily="18" charset="0"/>
              </a:rPr>
              <a:t>Операционный компонент</a:t>
            </a:r>
            <a:endParaRPr lang="ru-RU" sz="3200" dirty="0">
              <a:solidFill>
                <a:srgbClr val="FF0000"/>
              </a:solidFill>
              <a:latin typeface="Times New Roman" pitchFamily="18" charset="0"/>
              <a:cs typeface="Times New Roman" pitchFamily="18" charset="0"/>
            </a:endParaRPr>
          </a:p>
          <a:p>
            <a:pPr marL="0" lvl="0" indent="0" algn="ctr">
              <a:lnSpc>
                <a:spcPct val="120000"/>
              </a:lnSpc>
              <a:spcBef>
                <a:spcPts val="0"/>
              </a:spcBef>
              <a:buNone/>
            </a:pPr>
            <a:r>
              <a:rPr lang="ru-RU" sz="3200" b="1" dirty="0">
                <a:solidFill>
                  <a:srgbClr val="FF0000"/>
                </a:solidFill>
                <a:latin typeface="Times New Roman" pitchFamily="18" charset="0"/>
                <a:cs typeface="Times New Roman" pitchFamily="18" charset="0"/>
              </a:rPr>
              <a:t>Контрольно-оценочный компонент </a:t>
            </a:r>
            <a:endParaRPr lang="ru-RU" sz="3200" b="1" dirty="0">
              <a:solidFill>
                <a:srgbClr val="FF0000"/>
              </a:solidFill>
            </a:endParaRPr>
          </a:p>
          <a:p>
            <a:endParaRPr lang="ru-RU" sz="3200" dirty="0"/>
          </a:p>
        </p:txBody>
      </p:sp>
    </p:spTree>
    <p:extLst>
      <p:ext uri="{BB962C8B-B14F-4D97-AF65-F5344CB8AC3E}">
        <p14:creationId xmlns:p14="http://schemas.microsoft.com/office/powerpoint/2010/main" val="40165501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Объект 1"/>
          <p:cNvSpPr>
            <a:spLocks noGrp="1"/>
          </p:cNvSpPr>
          <p:nvPr>
            <p:ph idx="1"/>
          </p:nvPr>
        </p:nvSpPr>
        <p:spPr>
          <a:xfrm>
            <a:off x="251520" y="1196752"/>
            <a:ext cx="8713787" cy="5457825"/>
          </a:xfrm>
        </p:spPr>
        <p:txBody>
          <a:bodyPr>
            <a:normAutofit lnSpcReduction="10000"/>
          </a:bodyPr>
          <a:lstStyle/>
          <a:p>
            <a:pPr algn="just">
              <a:spcBef>
                <a:spcPts val="0"/>
              </a:spcBef>
              <a:spcAft>
                <a:spcPts val="0"/>
              </a:spcAft>
              <a:defRPr/>
            </a:pPr>
            <a:r>
              <a:rPr lang="ru-RU" altLang="ru-RU" sz="2000" dirty="0" smtClean="0">
                <a:latin typeface="Times New Roman" panose="02020603050405020304" pitchFamily="18" charset="0"/>
                <a:cs typeface="Times New Roman" panose="02020603050405020304" pitchFamily="18" charset="0"/>
              </a:rPr>
              <a:t>Урок открытия нового знания</a:t>
            </a:r>
          </a:p>
          <a:p>
            <a:pPr marL="109728" indent="0" algn="just" eaLnBrk="1" fontAlgn="auto" hangingPunct="1">
              <a:spcBef>
                <a:spcPts val="0"/>
              </a:spcBef>
              <a:spcAft>
                <a:spcPts val="0"/>
              </a:spcAft>
              <a:buClr>
                <a:srgbClr val="2DA2BF"/>
              </a:buClr>
              <a:buFont typeface="Wingdings 3" pitchFamily="18" charset="2"/>
              <a:buNone/>
              <a:defRPr/>
            </a:pPr>
            <a:r>
              <a:rPr lang="ru-RU" sz="2000" i="1" dirty="0" err="1">
                <a:solidFill>
                  <a:srgbClr val="00B0F0"/>
                </a:solidFill>
                <a:latin typeface="Times New Roman" panose="02020603050405020304" pitchFamily="18" charset="0"/>
                <a:cs typeface="Times New Roman" panose="02020603050405020304" pitchFamily="18" charset="0"/>
              </a:rPr>
              <a:t>Деятельностная</a:t>
            </a:r>
            <a:r>
              <a:rPr lang="ru-RU" sz="2000" i="1" dirty="0">
                <a:solidFill>
                  <a:srgbClr val="00B0F0"/>
                </a:solidFill>
                <a:latin typeface="Times New Roman" panose="02020603050405020304" pitchFamily="18" charset="0"/>
                <a:cs typeface="Times New Roman" panose="02020603050405020304" pitchFamily="18" charset="0"/>
              </a:rPr>
              <a:t> цель: </a:t>
            </a:r>
            <a:r>
              <a:rPr lang="ru-RU" sz="2000" i="1" dirty="0">
                <a:solidFill>
                  <a:prstClr val="black"/>
                </a:solidFill>
                <a:latin typeface="Times New Roman" panose="02020603050405020304" pitchFamily="18" charset="0"/>
                <a:cs typeface="Times New Roman" panose="02020603050405020304" pitchFamily="18" charset="0"/>
              </a:rPr>
              <a:t>формирование у учащихся способностей к самостоятельному построению новых способов действия на основе метода рефлексивной самоорганизации.</a:t>
            </a:r>
          </a:p>
          <a:p>
            <a:pPr marL="109728" indent="0" algn="just" eaLnBrk="1" fontAlgn="auto" hangingPunct="1">
              <a:spcBef>
                <a:spcPts val="0"/>
              </a:spcBef>
              <a:spcAft>
                <a:spcPts val="0"/>
              </a:spcAft>
              <a:buClr>
                <a:srgbClr val="2DA2BF"/>
              </a:buClr>
              <a:buFont typeface="Wingdings 3" pitchFamily="18" charset="2"/>
              <a:buNone/>
              <a:defRPr/>
            </a:pPr>
            <a:r>
              <a:rPr lang="ru-RU" sz="2000" i="1" dirty="0">
                <a:solidFill>
                  <a:srgbClr val="00B0F0"/>
                </a:solidFill>
                <a:latin typeface="Times New Roman" panose="02020603050405020304" pitchFamily="18" charset="0"/>
                <a:cs typeface="Times New Roman" panose="02020603050405020304" pitchFamily="18" charset="0"/>
              </a:rPr>
              <a:t>Образовательная цель: </a:t>
            </a:r>
            <a:r>
              <a:rPr lang="ru-RU" sz="2000" i="1" dirty="0">
                <a:solidFill>
                  <a:prstClr val="black"/>
                </a:solidFill>
                <a:latin typeface="Times New Roman" panose="02020603050405020304" pitchFamily="18" charset="0"/>
                <a:cs typeface="Times New Roman" panose="02020603050405020304" pitchFamily="18" charset="0"/>
              </a:rPr>
              <a:t>расширение понятийной базы по учебному предмету за счет включения в нее новых элементов.</a:t>
            </a:r>
          </a:p>
          <a:p>
            <a:pPr algn="just">
              <a:spcBef>
                <a:spcPts val="0"/>
              </a:spcBef>
              <a:spcAft>
                <a:spcPts val="0"/>
              </a:spcAft>
              <a:defRPr/>
            </a:pPr>
            <a:r>
              <a:rPr lang="ru-RU" altLang="ru-RU" sz="2000" dirty="0" smtClean="0">
                <a:latin typeface="Times New Roman" panose="02020603050405020304" pitchFamily="18" charset="0"/>
                <a:cs typeface="Times New Roman" panose="02020603050405020304" pitchFamily="18" charset="0"/>
              </a:rPr>
              <a:t>Урок отработки умений и рефлексии</a:t>
            </a:r>
          </a:p>
          <a:p>
            <a:pPr marL="109537" indent="0" algn="just">
              <a:spcBef>
                <a:spcPts val="0"/>
              </a:spcBef>
              <a:spcAft>
                <a:spcPts val="0"/>
              </a:spcAft>
              <a:buFont typeface="Wingdings 3" pitchFamily="18" charset="2"/>
              <a:buNone/>
              <a:defRPr/>
            </a:pPr>
            <a:r>
              <a:rPr lang="ru-RU" altLang="ru-RU" sz="2000" i="1" dirty="0" err="1" smtClean="0">
                <a:solidFill>
                  <a:srgbClr val="00B0F0"/>
                </a:solidFill>
                <a:latin typeface="Times New Roman" panose="02020603050405020304" pitchFamily="18" charset="0"/>
                <a:cs typeface="Times New Roman" panose="02020603050405020304" pitchFamily="18" charset="0"/>
              </a:rPr>
              <a:t>Деятельностная</a:t>
            </a:r>
            <a:r>
              <a:rPr lang="ru-RU" altLang="ru-RU" sz="2000" i="1" dirty="0" smtClean="0">
                <a:solidFill>
                  <a:srgbClr val="00B0F0"/>
                </a:solidFill>
                <a:latin typeface="Times New Roman" panose="02020603050405020304" pitchFamily="18" charset="0"/>
                <a:cs typeface="Times New Roman" panose="02020603050405020304" pitchFamily="18" charset="0"/>
              </a:rPr>
              <a:t> цель: </a:t>
            </a:r>
            <a:r>
              <a:rPr lang="ru-RU" altLang="ru-RU" sz="2000" i="1" dirty="0" smtClean="0">
                <a:latin typeface="Times New Roman" panose="02020603050405020304" pitchFamily="18" charset="0"/>
                <a:cs typeface="Times New Roman" panose="02020603050405020304" pitchFamily="18" charset="0"/>
              </a:rPr>
              <a:t>формирование у учащихся способностей к</a:t>
            </a:r>
            <a:r>
              <a:rPr lang="en-US" altLang="ru-RU" sz="2000" i="1" dirty="0" smtClean="0">
                <a:latin typeface="Times New Roman" panose="02020603050405020304" pitchFamily="18" charset="0"/>
                <a:cs typeface="Times New Roman" panose="02020603050405020304" pitchFamily="18" charset="0"/>
              </a:rPr>
              <a:t> </a:t>
            </a:r>
            <a:r>
              <a:rPr lang="ru-RU" altLang="ru-RU" sz="2000" i="1" dirty="0" smtClean="0">
                <a:latin typeface="Times New Roman" panose="02020603050405020304" pitchFamily="18" charset="0"/>
                <a:cs typeface="Times New Roman" panose="02020603050405020304" pitchFamily="18" charset="0"/>
              </a:rPr>
              <a:t>самостоятельному выявлению и исправлению своих ошибок на основе рефлексии коррекционно-контрольного типа.</a:t>
            </a:r>
          </a:p>
          <a:p>
            <a:pPr marL="109537" indent="0" algn="just">
              <a:spcBef>
                <a:spcPts val="0"/>
              </a:spcBef>
              <a:spcAft>
                <a:spcPts val="0"/>
              </a:spcAft>
              <a:buFont typeface="Wingdings 3" pitchFamily="18" charset="2"/>
              <a:buNone/>
              <a:defRPr/>
            </a:pPr>
            <a:r>
              <a:rPr lang="ru-RU" altLang="ru-RU" sz="2000" i="1" dirty="0" smtClean="0">
                <a:solidFill>
                  <a:srgbClr val="00B0F0"/>
                </a:solidFill>
                <a:latin typeface="Times New Roman" panose="02020603050405020304" pitchFamily="18" charset="0"/>
                <a:cs typeface="Times New Roman" panose="02020603050405020304" pitchFamily="18" charset="0"/>
              </a:rPr>
              <a:t>Образовательная цель: </a:t>
            </a:r>
            <a:r>
              <a:rPr lang="ru-RU" altLang="ru-RU" sz="2000" i="1" dirty="0" smtClean="0">
                <a:latin typeface="Times New Roman" panose="02020603050405020304" pitchFamily="18" charset="0"/>
                <a:cs typeface="Times New Roman" panose="02020603050405020304" pitchFamily="18" charset="0"/>
              </a:rPr>
              <a:t>коррекция и тренинг изученных способов действий - понятий, алгоритмов.</a:t>
            </a:r>
          </a:p>
          <a:p>
            <a:pPr algn="just">
              <a:spcBef>
                <a:spcPts val="0"/>
              </a:spcBef>
              <a:spcAft>
                <a:spcPts val="0"/>
              </a:spcAft>
              <a:defRPr/>
            </a:pPr>
            <a:r>
              <a:rPr lang="ru-RU" altLang="ru-RU" sz="2000" dirty="0" smtClean="0">
                <a:latin typeface="Times New Roman" panose="02020603050405020304" pitchFamily="18" charset="0"/>
                <a:cs typeface="Times New Roman" panose="02020603050405020304" pitchFamily="18" charset="0"/>
              </a:rPr>
              <a:t>Урок развивающего контроля</a:t>
            </a:r>
          </a:p>
          <a:p>
            <a:pPr marL="109537" indent="0" algn="just">
              <a:spcBef>
                <a:spcPts val="0"/>
              </a:spcBef>
              <a:spcAft>
                <a:spcPts val="0"/>
              </a:spcAft>
              <a:buFont typeface="Wingdings 3" pitchFamily="18" charset="2"/>
              <a:buNone/>
              <a:defRPr/>
            </a:pPr>
            <a:r>
              <a:rPr lang="ru-RU" altLang="ru-RU" sz="2000" i="1" dirty="0" err="1" smtClean="0">
                <a:solidFill>
                  <a:srgbClr val="00B0F0"/>
                </a:solidFill>
                <a:latin typeface="Times New Roman" panose="02020603050405020304" pitchFamily="18" charset="0"/>
                <a:cs typeface="Times New Roman" panose="02020603050405020304" pitchFamily="18" charset="0"/>
              </a:rPr>
              <a:t>Деятельностная</a:t>
            </a:r>
            <a:r>
              <a:rPr lang="ru-RU" altLang="ru-RU" sz="2000" i="1" dirty="0" smtClean="0">
                <a:solidFill>
                  <a:srgbClr val="00B0F0"/>
                </a:solidFill>
                <a:latin typeface="Times New Roman" panose="02020603050405020304" pitchFamily="18" charset="0"/>
                <a:cs typeface="Times New Roman" panose="02020603050405020304" pitchFamily="18" charset="0"/>
              </a:rPr>
              <a:t> цель: </a:t>
            </a:r>
            <a:r>
              <a:rPr lang="ru-RU" altLang="ru-RU" sz="2000" i="1" dirty="0" smtClean="0">
                <a:latin typeface="Times New Roman" panose="02020603050405020304" pitchFamily="18" charset="0"/>
                <a:cs typeface="Times New Roman" panose="02020603050405020304" pitchFamily="18" charset="0"/>
              </a:rPr>
              <a:t>формирование у учащихся способностей к</a:t>
            </a:r>
            <a:r>
              <a:rPr lang="en-US" altLang="ru-RU" sz="2000" i="1" dirty="0" smtClean="0">
                <a:latin typeface="Times New Roman" panose="02020603050405020304" pitchFamily="18" charset="0"/>
                <a:cs typeface="Times New Roman" panose="02020603050405020304" pitchFamily="18" charset="0"/>
              </a:rPr>
              <a:t> </a:t>
            </a:r>
            <a:r>
              <a:rPr lang="ru-RU" altLang="ru-RU" sz="2000" i="1" dirty="0" smtClean="0">
                <a:latin typeface="Times New Roman" panose="02020603050405020304" pitchFamily="18" charset="0"/>
                <a:cs typeface="Times New Roman" panose="02020603050405020304" pitchFamily="18" charset="0"/>
              </a:rPr>
              <a:t>осуществлению контрольной функции.</a:t>
            </a:r>
          </a:p>
          <a:p>
            <a:pPr marL="109537" indent="0" algn="just">
              <a:spcBef>
                <a:spcPts val="0"/>
              </a:spcBef>
              <a:spcAft>
                <a:spcPts val="0"/>
              </a:spcAft>
              <a:buFont typeface="Wingdings 3" pitchFamily="18" charset="2"/>
              <a:buNone/>
              <a:defRPr/>
            </a:pPr>
            <a:r>
              <a:rPr lang="ru-RU" altLang="ru-RU" sz="2000" i="1" dirty="0" smtClean="0">
                <a:solidFill>
                  <a:srgbClr val="00B0F0"/>
                </a:solidFill>
                <a:latin typeface="Times New Roman" panose="02020603050405020304" pitchFamily="18" charset="0"/>
                <a:cs typeface="Times New Roman" panose="02020603050405020304" pitchFamily="18" charset="0"/>
              </a:rPr>
              <a:t>Образовательная цель: </a:t>
            </a:r>
            <a:r>
              <a:rPr lang="ru-RU" altLang="ru-RU" sz="2000" i="1" dirty="0" smtClean="0">
                <a:latin typeface="Times New Roman" panose="02020603050405020304" pitchFamily="18" charset="0"/>
                <a:cs typeface="Times New Roman" panose="02020603050405020304" pitchFamily="18" charset="0"/>
              </a:rPr>
              <a:t>контроль и самоконтроль изученных понятий и алгоритмов.</a:t>
            </a:r>
            <a:endParaRPr lang="ru-RU" altLang="ru-RU" sz="2000" dirty="0" smtClean="0">
              <a:latin typeface="Times New Roman" panose="02020603050405020304" pitchFamily="18" charset="0"/>
              <a:cs typeface="Times New Roman" panose="02020603050405020304" pitchFamily="18" charset="0"/>
            </a:endParaRPr>
          </a:p>
          <a:p>
            <a:pPr algn="just">
              <a:spcBef>
                <a:spcPts val="0"/>
              </a:spcBef>
              <a:spcAft>
                <a:spcPts val="0"/>
              </a:spcAft>
              <a:defRPr/>
            </a:pPr>
            <a:r>
              <a:rPr lang="ru-RU" altLang="ru-RU" sz="2000" dirty="0" smtClean="0">
                <a:latin typeface="Times New Roman" panose="02020603050405020304" pitchFamily="18" charset="0"/>
                <a:cs typeface="Times New Roman" panose="02020603050405020304" pitchFamily="18" charset="0"/>
              </a:rPr>
              <a:t>Урок общеметодологической направленности: </a:t>
            </a:r>
            <a:r>
              <a:rPr lang="ru-RU" altLang="ru-RU" sz="2000" i="1" dirty="0" smtClean="0">
                <a:latin typeface="Times New Roman" panose="02020603050405020304" pitchFamily="18" charset="0"/>
                <a:cs typeface="Times New Roman" panose="02020603050405020304" pitchFamily="18" charset="0"/>
              </a:rPr>
              <a:t>способность к обобщению, структурированию и систематизации </a:t>
            </a:r>
          </a:p>
        </p:txBody>
      </p:sp>
      <p:sp>
        <p:nvSpPr>
          <p:cNvPr id="3" name="Заголовок 2"/>
          <p:cNvSpPr>
            <a:spLocks noGrp="1"/>
          </p:cNvSpPr>
          <p:nvPr>
            <p:ph type="title"/>
          </p:nvPr>
        </p:nvSpPr>
        <p:spPr>
          <a:xfrm>
            <a:off x="395536" y="476672"/>
            <a:ext cx="8229600" cy="576064"/>
          </a:xfrm>
        </p:spPr>
        <p:txBody>
          <a:bodyPr>
            <a:normAutofit fontScale="90000"/>
          </a:bodyPr>
          <a:lstStyle/>
          <a:p>
            <a:pPr>
              <a:defRPr/>
            </a:pPr>
            <a:r>
              <a:rPr lang="ru-RU" dirty="0" smtClean="0">
                <a:latin typeface="Times New Roman" panose="02020603050405020304" pitchFamily="18" charset="0"/>
                <a:cs typeface="Times New Roman" panose="02020603050405020304" pitchFamily="18" charset="0"/>
              </a:rPr>
              <a:t>Типы </a:t>
            </a:r>
            <a:r>
              <a:rPr lang="ru-RU" dirty="0" smtClean="0">
                <a:latin typeface="Times New Roman" panose="02020603050405020304" pitchFamily="18" charset="0"/>
                <a:cs typeface="Times New Roman" panose="02020603050405020304" pitchFamily="18" charset="0"/>
              </a:rPr>
              <a:t>уроков </a:t>
            </a:r>
            <a:r>
              <a:rPr lang="ru-RU" sz="2700" dirty="0" smtClean="0">
                <a:latin typeface="Times New Roman" panose="02020603050405020304" pitchFamily="18" charset="0"/>
                <a:cs typeface="Times New Roman" panose="02020603050405020304" pitchFamily="18" charset="0"/>
              </a:rPr>
              <a:t>(классификация Л.Г. </a:t>
            </a:r>
            <a:r>
              <a:rPr lang="ru-RU" sz="2700" dirty="0" err="1" smtClean="0">
                <a:latin typeface="Times New Roman" panose="02020603050405020304" pitchFamily="18" charset="0"/>
                <a:cs typeface="Times New Roman" panose="02020603050405020304" pitchFamily="18" charset="0"/>
              </a:rPr>
              <a:t>Петерсон</a:t>
            </a:r>
            <a:r>
              <a:rPr lang="ru-RU" sz="2700" dirty="0" smtClean="0">
                <a:latin typeface="Times New Roman" panose="02020603050405020304" pitchFamily="18" charset="0"/>
                <a:cs typeface="Times New Roman" panose="02020603050405020304" pitchFamily="18" charset="0"/>
              </a:rPr>
              <a:t>)</a:t>
            </a:r>
            <a:endParaRPr lang="ru-RU" sz="27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183470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274638"/>
            <a:ext cx="8229600" cy="562074"/>
          </a:xfrm>
        </p:spPr>
        <p:txBody>
          <a:bodyPr>
            <a:noAutofit/>
          </a:bodyPr>
          <a:lstStyle/>
          <a:p>
            <a:pPr eaLnBrk="1" hangingPunct="1">
              <a:defRPr/>
            </a:pPr>
            <a:r>
              <a:rPr lang="ru-RU" altLang="ru-RU" sz="2800" b="1" dirty="0" smtClean="0">
                <a:latin typeface="Times New Roman" panose="02020603050405020304" pitchFamily="18" charset="0"/>
                <a:cs typeface="Times New Roman" panose="02020603050405020304" pitchFamily="18" charset="0"/>
              </a:rPr>
              <a:t>Корреляция  компонентов УД и этапов урока</a:t>
            </a:r>
            <a:endParaRPr lang="ru-RU" altLang="ru-RU" sz="2800" b="1" dirty="0" smtClean="0">
              <a:latin typeface="Times New Roman" panose="02020603050405020304" pitchFamily="18" charset="0"/>
              <a:cs typeface="Times New Roman" panose="02020603050405020304" pitchFamily="18" charset="0"/>
            </a:endParaRPr>
          </a:p>
        </p:txBody>
      </p:sp>
      <p:sp>
        <p:nvSpPr>
          <p:cNvPr id="12291" name="Rectangle 3"/>
          <p:cNvSpPr>
            <a:spLocks noGrp="1" noChangeArrowheads="1"/>
          </p:cNvSpPr>
          <p:nvPr>
            <p:ph type="body" idx="1"/>
          </p:nvPr>
        </p:nvSpPr>
        <p:spPr>
          <a:xfrm>
            <a:off x="199205" y="1052736"/>
            <a:ext cx="8621267" cy="5545385"/>
          </a:xfrm>
        </p:spPr>
        <p:txBody>
          <a:bodyPr>
            <a:normAutofit lnSpcReduction="10000"/>
          </a:bodyPr>
          <a:lstStyle/>
          <a:p>
            <a:pPr marL="107950" indent="0" eaLnBrk="1" hangingPunct="1">
              <a:lnSpc>
                <a:spcPct val="80000"/>
              </a:lnSpc>
              <a:buFont typeface="Wingdings 3" pitchFamily="18" charset="2"/>
              <a:buNone/>
              <a:defRPr/>
            </a:pPr>
            <a:r>
              <a:rPr lang="ru-RU" altLang="ru-RU" sz="2400" b="1" dirty="0" smtClean="0">
                <a:latin typeface="Times New Roman" pitchFamily="18" charset="0"/>
                <a:cs typeface="Times New Roman" pitchFamily="18" charset="0"/>
              </a:rPr>
              <a:t>Соблюдение алгоритма </a:t>
            </a:r>
            <a:r>
              <a:rPr lang="ru-RU" altLang="ru-RU" sz="2400" b="1" dirty="0" err="1" smtClean="0">
                <a:latin typeface="Times New Roman" pitchFamily="18" charset="0"/>
                <a:cs typeface="Times New Roman" pitchFamily="18" charset="0"/>
              </a:rPr>
              <a:t>деятельностного</a:t>
            </a:r>
            <a:r>
              <a:rPr lang="ru-RU" altLang="ru-RU" sz="2400" b="1" dirty="0" smtClean="0">
                <a:latin typeface="Times New Roman" pitchFamily="18" charset="0"/>
                <a:cs typeface="Times New Roman" pitchFamily="18" charset="0"/>
              </a:rPr>
              <a:t> подхода: </a:t>
            </a:r>
            <a:endParaRPr lang="ru-RU" altLang="ru-RU" sz="2400" dirty="0" smtClean="0">
              <a:latin typeface="Times New Roman" pitchFamily="18" charset="0"/>
              <a:cs typeface="Times New Roman" pitchFamily="18" charset="0"/>
            </a:endParaRPr>
          </a:p>
          <a:p>
            <a:pPr marL="450850" indent="-342900" algn="just" eaLnBrk="1" hangingPunct="1">
              <a:lnSpc>
                <a:spcPct val="80000"/>
              </a:lnSpc>
              <a:buFont typeface="Arial" panose="020B0604020202020204" pitchFamily="34" charset="0"/>
              <a:buChar char="•"/>
              <a:defRPr/>
            </a:pPr>
            <a:r>
              <a:rPr lang="ru-RU" altLang="ru-RU" sz="2800" dirty="0" smtClean="0">
                <a:latin typeface="Times New Roman" pitchFamily="18" charset="0"/>
                <a:cs typeface="Times New Roman" pitchFamily="18" charset="0"/>
              </a:rPr>
              <a:t>Мотивация (самоопределение) к учебной деятельности.</a:t>
            </a:r>
          </a:p>
          <a:p>
            <a:pPr marL="450850" indent="-342900" algn="just" eaLnBrk="1" hangingPunct="1">
              <a:lnSpc>
                <a:spcPct val="80000"/>
              </a:lnSpc>
              <a:buFont typeface="Arial" panose="020B0604020202020204" pitchFamily="34" charset="0"/>
              <a:buChar char="•"/>
              <a:defRPr/>
            </a:pPr>
            <a:r>
              <a:rPr lang="ru-RU" altLang="ru-RU" sz="2800" dirty="0" smtClean="0">
                <a:latin typeface="Times New Roman" pitchFamily="18" charset="0"/>
                <a:cs typeface="Times New Roman" pitchFamily="18" charset="0"/>
              </a:rPr>
              <a:t>Актуализация знаний и фиксирование индивидуального затруднения (разрыва) в пробном действии .</a:t>
            </a:r>
          </a:p>
          <a:p>
            <a:pPr marL="450850" indent="-342900" algn="just" eaLnBrk="1" hangingPunct="1">
              <a:lnSpc>
                <a:spcPct val="80000"/>
              </a:lnSpc>
              <a:buFont typeface="Arial" panose="020B0604020202020204" pitchFamily="34" charset="0"/>
              <a:buChar char="•"/>
              <a:defRPr/>
            </a:pPr>
            <a:r>
              <a:rPr lang="ru-RU" altLang="ru-RU" sz="2800" dirty="0" smtClean="0">
                <a:latin typeface="Times New Roman" pitchFamily="18" charset="0"/>
                <a:cs typeface="Times New Roman" pitchFamily="18" charset="0"/>
              </a:rPr>
              <a:t>Выявление места и причины затруднения.</a:t>
            </a:r>
          </a:p>
          <a:p>
            <a:pPr marL="450850" indent="-342900" algn="just" eaLnBrk="1" hangingPunct="1">
              <a:lnSpc>
                <a:spcPct val="80000"/>
              </a:lnSpc>
              <a:buFont typeface="Arial" panose="020B0604020202020204" pitchFamily="34" charset="0"/>
              <a:buChar char="•"/>
              <a:defRPr/>
            </a:pPr>
            <a:r>
              <a:rPr lang="ru-RU" altLang="ru-RU" sz="2800" dirty="0" smtClean="0">
                <a:latin typeface="Times New Roman" pitchFamily="18" charset="0"/>
                <a:cs typeface="Times New Roman" pitchFamily="18" charset="0"/>
              </a:rPr>
              <a:t>Определение цели и построение проекта выхода из затруднения.</a:t>
            </a:r>
          </a:p>
          <a:p>
            <a:pPr marL="450850" indent="-342900" algn="just" eaLnBrk="1" hangingPunct="1">
              <a:lnSpc>
                <a:spcPct val="80000"/>
              </a:lnSpc>
              <a:buFont typeface="Arial" panose="020B0604020202020204" pitchFamily="34" charset="0"/>
              <a:buChar char="•"/>
              <a:defRPr/>
            </a:pPr>
            <a:r>
              <a:rPr lang="ru-RU" altLang="ru-RU" sz="2800" dirty="0" smtClean="0">
                <a:latin typeface="Times New Roman" pitchFamily="18" charset="0"/>
                <a:cs typeface="Times New Roman" pitchFamily="18" charset="0"/>
              </a:rPr>
              <a:t>Реализация построенного проекта.</a:t>
            </a:r>
          </a:p>
          <a:p>
            <a:pPr marL="450850" indent="-342900" algn="just" eaLnBrk="1" hangingPunct="1">
              <a:lnSpc>
                <a:spcPct val="80000"/>
              </a:lnSpc>
              <a:buFont typeface="Arial" panose="020B0604020202020204" pitchFamily="34" charset="0"/>
              <a:buChar char="•"/>
              <a:defRPr/>
            </a:pPr>
            <a:r>
              <a:rPr lang="ru-RU" altLang="ru-RU" sz="2800" dirty="0" smtClean="0">
                <a:latin typeface="Times New Roman" pitchFamily="18" charset="0"/>
                <a:cs typeface="Times New Roman" pitchFamily="18" charset="0"/>
              </a:rPr>
              <a:t>Первичное закрепление с проговариванием во внешней речи.</a:t>
            </a:r>
          </a:p>
          <a:p>
            <a:pPr marL="450850" indent="-342900" algn="just" eaLnBrk="1" hangingPunct="1">
              <a:lnSpc>
                <a:spcPct val="80000"/>
              </a:lnSpc>
              <a:buFont typeface="Arial" panose="020B0604020202020204" pitchFamily="34" charset="0"/>
              <a:buChar char="•"/>
              <a:defRPr/>
            </a:pPr>
            <a:r>
              <a:rPr lang="ru-RU" altLang="ru-RU" sz="2800" dirty="0" smtClean="0">
                <a:latin typeface="Times New Roman" pitchFamily="18" charset="0"/>
                <a:cs typeface="Times New Roman" pitchFamily="18" charset="0"/>
              </a:rPr>
              <a:t>Самостоятельная работа с проверкой по эталону.</a:t>
            </a:r>
          </a:p>
          <a:p>
            <a:pPr marL="450850" indent="-342900" algn="just" eaLnBrk="1" hangingPunct="1">
              <a:lnSpc>
                <a:spcPct val="80000"/>
              </a:lnSpc>
              <a:buFont typeface="Arial" panose="020B0604020202020204" pitchFamily="34" charset="0"/>
              <a:buChar char="•"/>
              <a:defRPr/>
            </a:pPr>
            <a:r>
              <a:rPr lang="ru-RU" altLang="ru-RU" sz="2800" dirty="0" smtClean="0">
                <a:latin typeface="Times New Roman" pitchFamily="18" charset="0"/>
                <a:cs typeface="Times New Roman" pitchFamily="18" charset="0"/>
              </a:rPr>
              <a:t>Включение в систему знаний и повторение.</a:t>
            </a:r>
          </a:p>
          <a:p>
            <a:pPr marL="450850" indent="-342900" algn="just" eaLnBrk="1" hangingPunct="1">
              <a:lnSpc>
                <a:spcPct val="80000"/>
              </a:lnSpc>
              <a:buFont typeface="Arial" panose="020B0604020202020204" pitchFamily="34" charset="0"/>
              <a:buChar char="•"/>
              <a:defRPr/>
            </a:pPr>
            <a:r>
              <a:rPr lang="ru-RU" altLang="ru-RU" sz="2800" dirty="0" smtClean="0">
                <a:latin typeface="Times New Roman" pitchFamily="18" charset="0"/>
                <a:cs typeface="Times New Roman" pitchFamily="18" charset="0"/>
              </a:rPr>
              <a:t>Рефлексия. </a:t>
            </a:r>
          </a:p>
        </p:txBody>
      </p:sp>
    </p:spTree>
    <p:extLst>
      <p:ext uri="{BB962C8B-B14F-4D97-AF65-F5344CB8AC3E}">
        <p14:creationId xmlns:p14="http://schemas.microsoft.com/office/powerpoint/2010/main" val="32992262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07504" y="274638"/>
            <a:ext cx="8928992" cy="562074"/>
          </a:xfrm>
        </p:spPr>
        <p:txBody>
          <a:bodyPr/>
          <a:lstStyle/>
          <a:p>
            <a:pPr eaLnBrk="1" hangingPunct="1">
              <a:defRPr/>
            </a:pPr>
            <a:r>
              <a:rPr lang="ru-RU" altLang="ru-RU" sz="2400" dirty="0" smtClean="0">
                <a:solidFill>
                  <a:srgbClr val="000066"/>
                </a:solidFill>
                <a:latin typeface="Times New Roman" panose="02020603050405020304" pitchFamily="18" charset="0"/>
                <a:cs typeface="Times New Roman" panose="02020603050405020304" pitchFamily="18" charset="0"/>
              </a:rPr>
              <a:t>1. Этап мотивации (самоопределения) к учебной деятельности</a:t>
            </a:r>
          </a:p>
        </p:txBody>
      </p:sp>
      <p:sp>
        <p:nvSpPr>
          <p:cNvPr id="15363" name="Rectangle 3"/>
          <p:cNvSpPr>
            <a:spLocks noGrp="1" noChangeArrowheads="1"/>
          </p:cNvSpPr>
          <p:nvPr>
            <p:ph type="body" idx="1"/>
          </p:nvPr>
        </p:nvSpPr>
        <p:spPr>
          <a:xfrm>
            <a:off x="107950" y="765175"/>
            <a:ext cx="8785225" cy="5903913"/>
          </a:xfrm>
        </p:spPr>
        <p:txBody>
          <a:bodyPr>
            <a:normAutofit lnSpcReduction="10000"/>
          </a:bodyPr>
          <a:lstStyle/>
          <a:p>
            <a:pPr eaLnBrk="1" hangingPunct="1">
              <a:lnSpc>
                <a:spcPct val="80000"/>
              </a:lnSpc>
              <a:buFont typeface="Wingdings" pitchFamily="2" charset="2"/>
              <a:buNone/>
              <a:defRPr/>
            </a:pPr>
            <a:r>
              <a:rPr lang="ru-RU" altLang="ru-RU" sz="800" dirty="0" smtClean="0"/>
              <a:t>   </a:t>
            </a:r>
          </a:p>
          <a:p>
            <a:pPr algn="just" eaLnBrk="1" hangingPunct="1">
              <a:lnSpc>
                <a:spcPct val="80000"/>
              </a:lnSpc>
              <a:buFont typeface="Wingdings" pitchFamily="2" charset="2"/>
              <a:buNone/>
              <a:defRPr/>
            </a:pPr>
            <a:r>
              <a:rPr lang="ru-RU" altLang="ru-RU" sz="2800" dirty="0" smtClean="0">
                <a:latin typeface="Times New Roman" panose="02020603050405020304" pitchFamily="18" charset="0"/>
                <a:cs typeface="Times New Roman" panose="02020603050405020304" pitchFamily="18" charset="0"/>
              </a:rPr>
              <a:t> </a:t>
            </a:r>
            <a:r>
              <a:rPr lang="ru-RU" altLang="ru-RU" sz="3200" dirty="0" smtClean="0">
                <a:latin typeface="Times New Roman" panose="02020603050405020304" pitchFamily="18" charset="0"/>
                <a:cs typeface="Times New Roman" panose="02020603050405020304" pitchFamily="18" charset="0"/>
              </a:rPr>
              <a:t>Цель этапа:</a:t>
            </a:r>
            <a:r>
              <a:rPr lang="ru-RU" altLang="ru-RU" sz="3200" dirty="0" smtClean="0">
                <a:solidFill>
                  <a:srgbClr val="FF0000"/>
                </a:solidFill>
                <a:latin typeface="Times New Roman" panose="02020603050405020304" pitchFamily="18" charset="0"/>
                <a:cs typeface="Times New Roman" panose="02020603050405020304" pitchFamily="18" charset="0"/>
              </a:rPr>
              <a:t> выработка на личностно значимом уровне внутренней готовности выполнения нормативных требований учебной деятельности.</a:t>
            </a:r>
          </a:p>
          <a:p>
            <a:pPr algn="just" eaLnBrk="1" hangingPunct="1">
              <a:lnSpc>
                <a:spcPct val="80000"/>
              </a:lnSpc>
              <a:defRPr/>
            </a:pPr>
            <a:r>
              <a:rPr lang="ru-RU" altLang="ru-RU" sz="3200" dirty="0" smtClean="0">
                <a:latin typeface="Times New Roman" panose="02020603050405020304" pitchFamily="18" charset="0"/>
                <a:cs typeface="Times New Roman" panose="02020603050405020304" pitchFamily="18" charset="0"/>
              </a:rPr>
              <a:t>Данный этап процесса обучения предполагает </a:t>
            </a:r>
            <a:r>
              <a:rPr lang="ru-RU" altLang="ru-RU" sz="3200" u="sng" dirty="0" smtClean="0">
                <a:latin typeface="Times New Roman" panose="02020603050405020304" pitchFamily="18" charset="0"/>
                <a:cs typeface="Times New Roman" panose="02020603050405020304" pitchFamily="18" charset="0"/>
              </a:rPr>
              <a:t>осознанное вхождение</a:t>
            </a:r>
            <a:r>
              <a:rPr lang="ru-RU" altLang="ru-RU" sz="3200" dirty="0" smtClean="0">
                <a:latin typeface="Times New Roman" panose="02020603050405020304" pitchFamily="18" charset="0"/>
                <a:cs typeface="Times New Roman" panose="02020603050405020304" pitchFamily="18" charset="0"/>
              </a:rPr>
              <a:t> учащегося в пространство учебной деятельности на уроке. </a:t>
            </a:r>
          </a:p>
          <a:p>
            <a:pPr marL="109537" indent="0" algn="just" eaLnBrk="1" hangingPunct="1">
              <a:lnSpc>
                <a:spcPct val="80000"/>
              </a:lnSpc>
              <a:buFont typeface="Wingdings 3" pitchFamily="18" charset="2"/>
              <a:buNone/>
              <a:defRPr/>
            </a:pPr>
            <a:r>
              <a:rPr lang="ru-RU" altLang="ru-RU" sz="3200" dirty="0" smtClean="0">
                <a:latin typeface="Times New Roman" panose="02020603050405020304" pitchFamily="18" charset="0"/>
                <a:cs typeface="Times New Roman" panose="02020603050405020304" pitchFamily="18" charset="0"/>
              </a:rPr>
              <a:t>Необходимо:</a:t>
            </a:r>
          </a:p>
          <a:p>
            <a:pPr algn="just" eaLnBrk="1" hangingPunct="1">
              <a:lnSpc>
                <a:spcPct val="80000"/>
              </a:lnSpc>
              <a:defRPr/>
            </a:pPr>
            <a:r>
              <a:rPr lang="ru-RU" altLang="ru-RU" sz="3200" dirty="0" smtClean="0">
                <a:latin typeface="Times New Roman" panose="02020603050405020304" pitchFamily="18" charset="0"/>
                <a:cs typeface="Times New Roman" panose="02020603050405020304" pitchFamily="18" charset="0"/>
              </a:rPr>
              <a:t>1) создать условия для возникновения внутренней потребности включения в деятельность («хочу»);</a:t>
            </a:r>
          </a:p>
          <a:p>
            <a:pPr algn="just" eaLnBrk="1" hangingPunct="1">
              <a:lnSpc>
                <a:spcPct val="80000"/>
              </a:lnSpc>
              <a:defRPr/>
            </a:pPr>
            <a:r>
              <a:rPr lang="ru-RU" altLang="ru-RU" sz="3200" dirty="0" smtClean="0">
                <a:latin typeface="Times New Roman" panose="02020603050405020304" pitchFamily="18" charset="0"/>
                <a:cs typeface="Times New Roman" panose="02020603050405020304" pitchFamily="18" charset="0"/>
              </a:rPr>
              <a:t>2) актуализировать требования к ученику со стороны учебной деятельности («надо»);</a:t>
            </a:r>
          </a:p>
          <a:p>
            <a:pPr algn="just" eaLnBrk="1" hangingPunct="1">
              <a:lnSpc>
                <a:spcPct val="80000"/>
              </a:lnSpc>
              <a:defRPr/>
            </a:pPr>
            <a:r>
              <a:rPr lang="ru-RU" altLang="ru-RU" sz="3200" dirty="0" smtClean="0">
                <a:latin typeface="Times New Roman" panose="02020603050405020304" pitchFamily="18" charset="0"/>
                <a:cs typeface="Times New Roman" panose="02020603050405020304" pitchFamily="18" charset="0"/>
              </a:rPr>
              <a:t>3) установить тематические рамки учебной деятельности («могу</a:t>
            </a:r>
            <a:r>
              <a:rPr lang="ru-RU" altLang="ru-RU" sz="3200" dirty="0" smtClean="0">
                <a:latin typeface="Times New Roman" panose="02020603050405020304" pitchFamily="18" charset="0"/>
                <a:cs typeface="Times New Roman" panose="02020603050405020304" pitchFamily="18" charset="0"/>
              </a:rPr>
              <a:t>»).</a:t>
            </a:r>
            <a:r>
              <a:rPr lang="ru-RU" altLang="ru-RU" sz="3200" b="1" dirty="0" smtClean="0">
                <a:latin typeface="Times New Roman" panose="02020603050405020304" pitchFamily="18" charset="0"/>
                <a:cs typeface="Times New Roman" panose="02020603050405020304" pitchFamily="18" charset="0"/>
              </a:rPr>
              <a:t>                </a:t>
            </a:r>
            <a:endParaRPr lang="ru-RU" altLang="ru-RU" sz="32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39327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SMART – </a:t>
            </a:r>
            <a:r>
              <a:rPr lang="ru-RU" dirty="0"/>
              <a:t>цель</a:t>
            </a:r>
          </a:p>
        </p:txBody>
      </p:sp>
      <p:pic>
        <p:nvPicPr>
          <p:cNvPr id="102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3330" t="20706" r="25655" b="19018"/>
          <a:stretch/>
        </p:blipFill>
        <p:spPr bwMode="auto">
          <a:xfrm>
            <a:off x="1095064" y="1648346"/>
            <a:ext cx="7221352" cy="4012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543315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340768"/>
          </a:xfrm>
        </p:spPr>
        <p:txBody>
          <a:bodyPr/>
          <a:lstStyle/>
          <a:p>
            <a:r>
              <a:rPr lang="ru-RU" dirty="0" smtClean="0"/>
              <a:t>Дети…..</a:t>
            </a:r>
            <a:endParaRPr lang="ru-RU" dirty="0"/>
          </a:p>
        </p:txBody>
      </p:sp>
      <p:sp>
        <p:nvSpPr>
          <p:cNvPr id="3" name="Объект 2"/>
          <p:cNvSpPr>
            <a:spLocks noGrp="1"/>
          </p:cNvSpPr>
          <p:nvPr>
            <p:ph idx="1"/>
          </p:nvPr>
        </p:nvSpPr>
        <p:spPr>
          <a:xfrm>
            <a:off x="457200" y="1772816"/>
            <a:ext cx="8229600" cy="4353347"/>
          </a:xfrm>
        </p:spPr>
        <p:txBody>
          <a:bodyPr>
            <a:normAutofit/>
          </a:bodyPr>
          <a:lstStyle/>
          <a:p>
            <a:r>
              <a:rPr lang="ru-RU" sz="3600" b="1" dirty="0" smtClean="0">
                <a:solidFill>
                  <a:schemeClr val="tx1">
                    <a:lumMod val="95000"/>
                    <a:lumOff val="5000"/>
                  </a:schemeClr>
                </a:solidFill>
              </a:rPr>
              <a:t>Вовлечение</a:t>
            </a:r>
          </a:p>
          <a:p>
            <a:r>
              <a:rPr lang="ru-RU" sz="3600" b="1" dirty="0" smtClean="0">
                <a:solidFill>
                  <a:schemeClr val="tx1">
                    <a:lumMod val="95000"/>
                    <a:lumOff val="5000"/>
                  </a:schemeClr>
                </a:solidFill>
              </a:rPr>
              <a:t>Учет особенностей</a:t>
            </a:r>
          </a:p>
          <a:p>
            <a:r>
              <a:rPr lang="ru-RU" sz="3600" b="1" dirty="0" smtClean="0">
                <a:solidFill>
                  <a:schemeClr val="tx1">
                    <a:lumMod val="95000"/>
                    <a:lumOff val="5000"/>
                  </a:schemeClr>
                </a:solidFill>
              </a:rPr>
              <a:t>«</a:t>
            </a:r>
            <a:r>
              <a:rPr lang="ru-RU" sz="3600" b="1" dirty="0">
                <a:solidFill>
                  <a:schemeClr val="tx1">
                    <a:lumMod val="95000"/>
                    <a:lumOff val="5000"/>
                  </a:schemeClr>
                </a:solidFill>
              </a:rPr>
              <a:t>Ш</a:t>
            </a:r>
            <a:r>
              <a:rPr lang="ru-RU" sz="3600" b="1" dirty="0" smtClean="0">
                <a:solidFill>
                  <a:schemeClr val="tx1">
                    <a:lumMod val="95000"/>
                    <a:lumOff val="5000"/>
                  </a:schemeClr>
                </a:solidFill>
              </a:rPr>
              <a:t>ирокоугольное  зрение»</a:t>
            </a:r>
          </a:p>
          <a:p>
            <a:r>
              <a:rPr lang="ru-RU" sz="3600" b="1" dirty="0" smtClean="0">
                <a:solidFill>
                  <a:schemeClr val="tx1">
                    <a:lumMod val="95000"/>
                    <a:lumOff val="5000"/>
                  </a:schemeClr>
                </a:solidFill>
              </a:rPr>
              <a:t>Детское здоровье</a:t>
            </a:r>
          </a:p>
          <a:p>
            <a:r>
              <a:rPr lang="ru-RU" sz="3600" b="1" dirty="0" smtClean="0">
                <a:solidFill>
                  <a:schemeClr val="tx1">
                    <a:lumMod val="95000"/>
                    <a:lumOff val="5000"/>
                  </a:schemeClr>
                </a:solidFill>
              </a:rPr>
              <a:t>«Диалог на равных»</a:t>
            </a:r>
            <a:endParaRPr lang="ru-RU" sz="3600" b="1" dirty="0">
              <a:solidFill>
                <a:schemeClr val="tx1">
                  <a:lumMod val="95000"/>
                  <a:lumOff val="5000"/>
                </a:schemeClr>
              </a:solidFill>
            </a:endParaRPr>
          </a:p>
        </p:txBody>
      </p:sp>
    </p:spTree>
    <p:extLst>
      <p:ext uri="{BB962C8B-B14F-4D97-AF65-F5344CB8AC3E}">
        <p14:creationId xmlns:p14="http://schemas.microsoft.com/office/powerpoint/2010/main" val="1019611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720080"/>
          </a:xfrm>
        </p:spPr>
        <p:txBody>
          <a:bodyPr/>
          <a:lstStyle/>
          <a:p>
            <a:r>
              <a:rPr lang="ru-RU" dirty="0" smtClean="0"/>
              <a:t>От цели к результату….</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1172139993"/>
              </p:ext>
            </p:extLst>
          </p:nvPr>
        </p:nvGraphicFramePr>
        <p:xfrm>
          <a:off x="323528" y="1556792"/>
          <a:ext cx="8352928" cy="4478782"/>
        </p:xfrm>
        <a:graphic>
          <a:graphicData uri="http://schemas.openxmlformats.org/drawingml/2006/table">
            <a:tbl>
              <a:tblPr/>
              <a:tblGrid>
                <a:gridCol w="1440160"/>
                <a:gridCol w="6120680"/>
                <a:gridCol w="792088"/>
              </a:tblGrid>
              <a:tr h="432435">
                <a:tc>
                  <a:txBody>
                    <a:bodyPr/>
                    <a:lstStyle/>
                    <a:p>
                      <a:pPr marL="52705" marR="375920" algn="ctr">
                        <a:lnSpc>
                          <a:spcPct val="108000"/>
                        </a:lnSpc>
                        <a:spcBef>
                          <a:spcPts val="330"/>
                        </a:spcBef>
                        <a:spcAft>
                          <a:spcPts val="0"/>
                        </a:spcAft>
                      </a:pPr>
                      <a:r>
                        <a:rPr lang="ru-RU" sz="1200" b="1" dirty="0">
                          <a:solidFill>
                            <a:srgbClr val="000000"/>
                          </a:solidFill>
                          <a:effectLst/>
                          <a:latin typeface="PBOHW+TimesNewRomanPSMT"/>
                          <a:ea typeface="PBOHW+TimesNewRomanPSMT"/>
                          <a:cs typeface="Times New Roman"/>
                        </a:rPr>
                        <a:t> </a:t>
                      </a:r>
                      <a:endParaRPr lang="ru-RU" sz="11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2705" marR="375920" algn="ctr">
                        <a:lnSpc>
                          <a:spcPct val="108000"/>
                        </a:lnSpc>
                        <a:spcBef>
                          <a:spcPts val="330"/>
                        </a:spcBef>
                        <a:spcAft>
                          <a:spcPts val="0"/>
                        </a:spcAft>
                      </a:pPr>
                      <a:r>
                        <a:rPr lang="ru-RU" sz="1200" b="1">
                          <a:solidFill>
                            <a:srgbClr val="000000"/>
                          </a:solidFill>
                          <a:effectLst/>
                          <a:latin typeface="PBOHW+TimesNewRomanPSMT"/>
                          <a:ea typeface="PBOHW+TimesNewRomanPSMT"/>
                          <a:cs typeface="Times New Roman"/>
                        </a:rPr>
                        <a:t>Критерии и показатели</a:t>
                      </a:r>
                      <a:endParaRPr lang="ru-RU" sz="110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2705" algn="ctr">
                        <a:lnSpc>
                          <a:spcPct val="108000"/>
                        </a:lnSpc>
                        <a:spcBef>
                          <a:spcPts val="330"/>
                        </a:spcBef>
                        <a:spcAft>
                          <a:spcPts val="0"/>
                        </a:spcAft>
                      </a:pPr>
                      <a:r>
                        <a:rPr lang="ru-RU" sz="1200" b="1">
                          <a:solidFill>
                            <a:srgbClr val="000000"/>
                          </a:solidFill>
                          <a:effectLst/>
                          <a:latin typeface="PBOHW+TimesNewRomanPSMT"/>
                          <a:ea typeface="PBOHW+TimesNewRomanPSMT"/>
                          <a:cs typeface="Times New Roman"/>
                        </a:rPr>
                        <a:t>Оценка эксперта</a:t>
                      </a:r>
                      <a:endParaRPr lang="ru-RU" sz="110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325">
                <a:tc rowSpan="5">
                  <a:txBody>
                    <a:bodyPr/>
                    <a:lstStyle/>
                    <a:p>
                      <a:pPr marL="52705" marR="140970">
                        <a:lnSpc>
                          <a:spcPct val="113000"/>
                        </a:lnSpc>
                        <a:spcBef>
                          <a:spcPts val="355"/>
                        </a:spcBef>
                        <a:spcAft>
                          <a:spcPts val="0"/>
                        </a:spcAft>
                      </a:pPr>
                      <a:r>
                        <a:rPr lang="ru-RU" sz="1200" b="1" dirty="0">
                          <a:solidFill>
                            <a:srgbClr val="000000"/>
                          </a:solidFill>
                          <a:effectLst/>
                          <a:latin typeface="VPOBD+TimesNewRomanPSMT"/>
                          <a:ea typeface="VPOBD+TimesNewRomanPSMT"/>
                          <a:cs typeface="Times New Roman"/>
                        </a:rPr>
                        <a:t>1. М</a:t>
                      </a:r>
                      <a:r>
                        <a:rPr lang="ru-RU" sz="1200" b="1" dirty="0">
                          <a:effectLst/>
                          <a:latin typeface="Times New Roman"/>
                          <a:ea typeface="Times New Roman"/>
                          <a:cs typeface="Times New Roman"/>
                        </a:rPr>
                        <a:t>етодическая и психолого-педагогическая грамотность</a:t>
                      </a:r>
                      <a:endParaRPr lang="ru-RU" sz="11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52705" marR="89535">
                        <a:lnSpc>
                          <a:spcPct val="113000"/>
                        </a:lnSpc>
                        <a:spcBef>
                          <a:spcPts val="355"/>
                        </a:spcBef>
                        <a:spcAft>
                          <a:spcPts val="0"/>
                        </a:spcAft>
                      </a:pPr>
                      <a:r>
                        <a:rPr lang="ru-RU" sz="2000" dirty="0">
                          <a:solidFill>
                            <a:srgbClr val="000000"/>
                          </a:solidFill>
                          <a:effectLst/>
                          <a:latin typeface="Times New Roman"/>
                          <a:ea typeface="PBOHW+TimesNewRomanPSMT"/>
                          <a:cs typeface="Times New Roman"/>
                        </a:rPr>
                        <a:t>1.1. </a:t>
                      </a:r>
                      <a:r>
                        <a:rPr lang="ru-RU" sz="2000" dirty="0">
                          <a:effectLst/>
                          <a:latin typeface="Times New Roman"/>
                          <a:ea typeface="Times New Roman"/>
                          <a:cs typeface="Times New Roman"/>
                        </a:rPr>
                        <a:t>Демонстрирует готовность к проведению урока</a:t>
                      </a:r>
                      <a:endParaRPr lang="ru-RU" sz="20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0"/>
                        </a:spcBef>
                        <a:spcAft>
                          <a:spcPts val="0"/>
                        </a:spcAft>
                      </a:pPr>
                      <a:r>
                        <a:rPr lang="ru-RU" sz="1200">
                          <a:solidFill>
                            <a:srgbClr val="000000"/>
                          </a:solidFill>
                          <a:effectLst/>
                          <a:latin typeface="Times New Roman"/>
                          <a:ea typeface="Times New Roman"/>
                          <a:cs typeface="Times New Roman"/>
                        </a:rPr>
                        <a:t>0-</a:t>
                      </a:r>
                      <a:r>
                        <a:rPr lang="ru-RU" sz="1200" spc="-5">
                          <a:solidFill>
                            <a:srgbClr val="000000"/>
                          </a:solidFill>
                          <a:effectLst/>
                          <a:latin typeface="Times New Roman"/>
                          <a:ea typeface="Times New Roman"/>
                          <a:cs typeface="Times New Roman"/>
                        </a:rPr>
                        <a:t>2</a:t>
                      </a:r>
                      <a:endParaRPr lang="ru-RU" sz="110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205">
                <a:tc vMerge="1">
                  <a:txBody>
                    <a:bodyPr/>
                    <a:lstStyle/>
                    <a:p>
                      <a:endParaRPr lang="ru-RU"/>
                    </a:p>
                  </a:txBody>
                  <a:tcPr/>
                </a:tc>
                <a:tc>
                  <a:txBody>
                    <a:bodyPr/>
                    <a:lstStyle/>
                    <a:p>
                      <a:pPr marL="52705" marR="89535">
                        <a:lnSpc>
                          <a:spcPct val="115000"/>
                        </a:lnSpc>
                        <a:spcBef>
                          <a:spcPts val="355"/>
                        </a:spcBef>
                        <a:spcAft>
                          <a:spcPts val="0"/>
                        </a:spcAft>
                      </a:pPr>
                      <a:r>
                        <a:rPr lang="ru-RU" sz="2000" dirty="0">
                          <a:solidFill>
                            <a:srgbClr val="000000"/>
                          </a:solidFill>
                          <a:effectLst/>
                          <a:latin typeface="Times New Roman"/>
                          <a:ea typeface="PBOHW+TimesNewRomanPSMT"/>
                          <a:cs typeface="Times New Roman"/>
                        </a:rPr>
                        <a:t>1.2. </a:t>
                      </a:r>
                      <a:r>
                        <a:rPr lang="ru-RU" sz="2000" dirty="0">
                          <a:effectLst/>
                          <a:latin typeface="Times New Roman"/>
                          <a:ea typeface="Times New Roman"/>
                          <a:cs typeface="Times New Roman"/>
                        </a:rPr>
                        <a:t>Регулирует темп и ритм урока, предлагает объем учебного материала в соответствии с возрастными особенностями обучающихся</a:t>
                      </a:r>
                      <a:endParaRPr lang="ru-RU" sz="20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0"/>
                        </a:spcBef>
                        <a:spcAft>
                          <a:spcPts val="0"/>
                        </a:spcAft>
                      </a:pPr>
                      <a:r>
                        <a:rPr lang="ru-RU" sz="1200">
                          <a:solidFill>
                            <a:srgbClr val="000000"/>
                          </a:solidFill>
                          <a:effectLst/>
                          <a:latin typeface="Times New Roman"/>
                          <a:ea typeface="Times New Roman"/>
                          <a:cs typeface="Times New Roman"/>
                        </a:rPr>
                        <a:t>0-</a:t>
                      </a:r>
                      <a:r>
                        <a:rPr lang="ru-RU" sz="1200" spc="-5">
                          <a:solidFill>
                            <a:srgbClr val="000000"/>
                          </a:solidFill>
                          <a:effectLst/>
                          <a:latin typeface="Times New Roman"/>
                          <a:ea typeface="Times New Roman"/>
                          <a:cs typeface="Times New Roman"/>
                        </a:rPr>
                        <a:t>2</a:t>
                      </a:r>
                      <a:endParaRPr lang="ru-RU" sz="110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4500">
                <a:tc vMerge="1">
                  <a:txBody>
                    <a:bodyPr/>
                    <a:lstStyle/>
                    <a:p>
                      <a:endParaRPr lang="ru-RU"/>
                    </a:p>
                  </a:txBody>
                  <a:tcPr/>
                </a:tc>
                <a:tc>
                  <a:txBody>
                    <a:bodyPr/>
                    <a:lstStyle/>
                    <a:p>
                      <a:pPr marL="52705" marR="89535">
                        <a:lnSpc>
                          <a:spcPct val="113000"/>
                        </a:lnSpc>
                        <a:spcBef>
                          <a:spcPts val="355"/>
                        </a:spcBef>
                        <a:spcAft>
                          <a:spcPts val="0"/>
                        </a:spcAft>
                      </a:pPr>
                      <a:r>
                        <a:rPr lang="ru-RU" sz="2000" dirty="0">
                          <a:solidFill>
                            <a:srgbClr val="000000"/>
                          </a:solidFill>
                          <a:effectLst/>
                          <a:latin typeface="Times New Roman"/>
                          <a:ea typeface="PBOHW+TimesNewRomanPSMT"/>
                          <a:cs typeface="Times New Roman"/>
                        </a:rPr>
                        <a:t>1.3</a:t>
                      </a:r>
                      <a:r>
                        <a:rPr lang="ru-RU" sz="2000" dirty="0">
                          <a:effectLst/>
                          <a:latin typeface="Times New Roman"/>
                          <a:ea typeface="Times New Roman"/>
                          <a:cs typeface="Times New Roman"/>
                        </a:rPr>
                        <a:t>. Выстраивает структуру урока в соответствии с целью, обеспечивает смену видов деятельности обучающихся</a:t>
                      </a:r>
                      <a:endParaRPr lang="ru-RU" sz="20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200">
                          <a:solidFill>
                            <a:srgbClr val="000000"/>
                          </a:solidFill>
                          <a:effectLst/>
                          <a:latin typeface="Times New Roman"/>
                          <a:ea typeface="Times New Roman"/>
                          <a:cs typeface="Times New Roman"/>
                        </a:rPr>
                        <a:t>0-</a:t>
                      </a:r>
                      <a:r>
                        <a:rPr lang="ru-RU" sz="1200" spc="-5">
                          <a:solidFill>
                            <a:srgbClr val="000000"/>
                          </a:solidFill>
                          <a:effectLst/>
                          <a:latin typeface="Times New Roman"/>
                          <a:ea typeface="Times New Roman"/>
                          <a:cs typeface="Times New Roman"/>
                        </a:rPr>
                        <a:t>2</a:t>
                      </a:r>
                      <a:endParaRPr lang="ru-RU" sz="110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9415">
                <a:tc vMerge="1">
                  <a:txBody>
                    <a:bodyPr/>
                    <a:lstStyle/>
                    <a:p>
                      <a:endParaRPr lang="ru-RU"/>
                    </a:p>
                  </a:txBody>
                  <a:tcPr/>
                </a:tc>
                <a:tc>
                  <a:txBody>
                    <a:bodyPr/>
                    <a:lstStyle/>
                    <a:p>
                      <a:pPr marL="52705" marR="89535">
                        <a:lnSpc>
                          <a:spcPct val="113000"/>
                        </a:lnSpc>
                        <a:spcBef>
                          <a:spcPts val="355"/>
                        </a:spcBef>
                        <a:spcAft>
                          <a:spcPts val="0"/>
                        </a:spcAft>
                      </a:pPr>
                      <a:r>
                        <a:rPr lang="ru-RU" sz="2000" dirty="0">
                          <a:solidFill>
                            <a:srgbClr val="000000"/>
                          </a:solidFill>
                          <a:effectLst/>
                          <a:latin typeface="Times New Roman"/>
                          <a:ea typeface="PBOHW+TimesNewRomanPSMT"/>
                          <a:cs typeface="Times New Roman"/>
                        </a:rPr>
                        <a:t>1.4. </a:t>
                      </a:r>
                      <a:r>
                        <a:rPr lang="ru-RU" sz="2000" dirty="0">
                          <a:effectLst/>
                          <a:latin typeface="Times New Roman"/>
                          <a:ea typeface="Times New Roman"/>
                          <a:cs typeface="Times New Roman"/>
                        </a:rPr>
                        <a:t>Организует совместную учебную деятельность обучающихся на основе различных форм взаимодействия</a:t>
                      </a:r>
                      <a:endParaRPr lang="ru-RU" sz="20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0"/>
                        </a:spcBef>
                        <a:spcAft>
                          <a:spcPts val="0"/>
                        </a:spcAft>
                      </a:pPr>
                      <a:r>
                        <a:rPr lang="ru-RU" sz="1200">
                          <a:solidFill>
                            <a:srgbClr val="000000"/>
                          </a:solidFill>
                          <a:effectLst/>
                          <a:latin typeface="Times New Roman"/>
                          <a:ea typeface="Times New Roman"/>
                          <a:cs typeface="Times New Roman"/>
                        </a:rPr>
                        <a:t>0-</a:t>
                      </a:r>
                      <a:r>
                        <a:rPr lang="ru-RU" sz="1200" spc="-5">
                          <a:solidFill>
                            <a:srgbClr val="000000"/>
                          </a:solidFill>
                          <a:effectLst/>
                          <a:latin typeface="Times New Roman"/>
                          <a:ea typeface="Times New Roman"/>
                          <a:cs typeface="Times New Roman"/>
                        </a:rPr>
                        <a:t>2</a:t>
                      </a:r>
                      <a:endParaRPr lang="ru-RU" sz="110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9580">
                <a:tc vMerge="1">
                  <a:txBody>
                    <a:bodyPr/>
                    <a:lstStyle/>
                    <a:p>
                      <a:endParaRPr lang="ru-RU"/>
                    </a:p>
                  </a:txBody>
                  <a:tcPr/>
                </a:tc>
                <a:tc>
                  <a:txBody>
                    <a:bodyPr/>
                    <a:lstStyle/>
                    <a:p>
                      <a:pPr marL="52705" marR="89535">
                        <a:lnSpc>
                          <a:spcPct val="113000"/>
                        </a:lnSpc>
                        <a:spcBef>
                          <a:spcPts val="355"/>
                        </a:spcBef>
                        <a:spcAft>
                          <a:spcPts val="0"/>
                        </a:spcAft>
                      </a:pPr>
                      <a:r>
                        <a:rPr lang="ru-RU" sz="2000" dirty="0">
                          <a:solidFill>
                            <a:srgbClr val="000000"/>
                          </a:solidFill>
                          <a:effectLst/>
                          <a:latin typeface="Times New Roman"/>
                          <a:ea typeface="PBOHW+TimesNewRomanPSMT"/>
                          <a:cs typeface="Times New Roman"/>
                        </a:rPr>
                        <a:t>1.5. </a:t>
                      </a:r>
                      <a:r>
                        <a:rPr lang="ru-RU" sz="2000" dirty="0">
                          <a:effectLst/>
                          <a:latin typeface="Times New Roman"/>
                          <a:ea typeface="Times New Roman"/>
                          <a:cs typeface="Times New Roman"/>
                        </a:rPr>
                        <a:t>Корректно применяет средства обучения (материалы и оборудование), в том числе цифровые</a:t>
                      </a:r>
                      <a:endParaRPr lang="ru-RU" sz="20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0"/>
                        </a:spcBef>
                        <a:spcAft>
                          <a:spcPts val="0"/>
                        </a:spcAft>
                      </a:pPr>
                      <a:r>
                        <a:rPr lang="ru-RU" sz="1200" dirty="0">
                          <a:solidFill>
                            <a:srgbClr val="000000"/>
                          </a:solidFill>
                          <a:effectLst/>
                          <a:latin typeface="Times New Roman"/>
                          <a:ea typeface="Times New Roman"/>
                          <a:cs typeface="Times New Roman"/>
                        </a:rPr>
                        <a:t>0-</a:t>
                      </a:r>
                      <a:r>
                        <a:rPr lang="ru-RU" sz="1200" spc="-5" dirty="0">
                          <a:solidFill>
                            <a:srgbClr val="000000"/>
                          </a:solidFill>
                          <a:effectLst/>
                          <a:latin typeface="Times New Roman"/>
                          <a:ea typeface="Times New Roman"/>
                          <a:cs typeface="Times New Roman"/>
                        </a:rPr>
                        <a:t>2</a:t>
                      </a:r>
                      <a:endParaRPr lang="ru-RU" sz="11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251520" y="1112059"/>
            <a:ext cx="849694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731838" algn="l"/>
              </a:tabLst>
              <a:defRPr>
                <a:solidFill>
                  <a:schemeClr val="tx1"/>
                </a:solidFill>
                <a:latin typeface="Arial" pitchFamily="34" charset="0"/>
                <a:cs typeface="Arial" pitchFamily="34" charset="0"/>
              </a:defRPr>
            </a:lvl1pPr>
            <a:lvl2pPr fontAlgn="base">
              <a:spcBef>
                <a:spcPct val="0"/>
              </a:spcBef>
              <a:spcAft>
                <a:spcPct val="0"/>
              </a:spcAft>
              <a:tabLst>
                <a:tab pos="731838" algn="l"/>
              </a:tabLst>
              <a:defRPr>
                <a:solidFill>
                  <a:schemeClr val="tx1"/>
                </a:solidFill>
                <a:latin typeface="Arial" pitchFamily="34" charset="0"/>
                <a:cs typeface="Arial" pitchFamily="34" charset="0"/>
              </a:defRPr>
            </a:lvl2pPr>
            <a:lvl3pPr fontAlgn="base">
              <a:spcBef>
                <a:spcPct val="0"/>
              </a:spcBef>
              <a:spcAft>
                <a:spcPct val="0"/>
              </a:spcAft>
              <a:tabLst>
                <a:tab pos="731838" algn="l"/>
              </a:tabLst>
              <a:defRPr>
                <a:solidFill>
                  <a:schemeClr val="tx1"/>
                </a:solidFill>
                <a:latin typeface="Arial" pitchFamily="34" charset="0"/>
                <a:cs typeface="Arial" pitchFamily="34" charset="0"/>
              </a:defRPr>
            </a:lvl3pPr>
            <a:lvl4pPr fontAlgn="base">
              <a:spcBef>
                <a:spcPct val="0"/>
              </a:spcBef>
              <a:spcAft>
                <a:spcPct val="0"/>
              </a:spcAft>
              <a:tabLst>
                <a:tab pos="731838" algn="l"/>
              </a:tabLst>
              <a:defRPr>
                <a:solidFill>
                  <a:schemeClr val="tx1"/>
                </a:solidFill>
                <a:latin typeface="Arial" pitchFamily="34" charset="0"/>
                <a:cs typeface="Arial" pitchFamily="34" charset="0"/>
              </a:defRPr>
            </a:lvl4pPr>
            <a:lvl5pPr fontAlgn="base">
              <a:spcBef>
                <a:spcPct val="0"/>
              </a:spcBef>
              <a:spcAft>
                <a:spcPct val="0"/>
              </a:spcAft>
              <a:tabLst>
                <a:tab pos="731838" algn="l"/>
              </a:tabLst>
              <a:defRPr>
                <a:solidFill>
                  <a:schemeClr val="tx1"/>
                </a:solidFill>
                <a:latin typeface="Arial" pitchFamily="34" charset="0"/>
                <a:cs typeface="Arial" pitchFamily="34" charset="0"/>
              </a:defRPr>
            </a:lvl5pPr>
            <a:lvl6pPr fontAlgn="base">
              <a:spcBef>
                <a:spcPct val="0"/>
              </a:spcBef>
              <a:spcAft>
                <a:spcPct val="0"/>
              </a:spcAft>
              <a:tabLst>
                <a:tab pos="731838" algn="l"/>
              </a:tabLst>
              <a:defRPr>
                <a:solidFill>
                  <a:schemeClr val="tx1"/>
                </a:solidFill>
                <a:latin typeface="Arial" pitchFamily="34" charset="0"/>
                <a:cs typeface="Arial" pitchFamily="34" charset="0"/>
              </a:defRPr>
            </a:lvl6pPr>
            <a:lvl7pPr fontAlgn="base">
              <a:spcBef>
                <a:spcPct val="0"/>
              </a:spcBef>
              <a:spcAft>
                <a:spcPct val="0"/>
              </a:spcAft>
              <a:tabLst>
                <a:tab pos="731838" algn="l"/>
              </a:tabLst>
              <a:defRPr>
                <a:solidFill>
                  <a:schemeClr val="tx1"/>
                </a:solidFill>
                <a:latin typeface="Arial" pitchFamily="34" charset="0"/>
                <a:cs typeface="Arial" pitchFamily="34" charset="0"/>
              </a:defRPr>
            </a:lvl7pPr>
            <a:lvl8pPr fontAlgn="base">
              <a:spcBef>
                <a:spcPct val="0"/>
              </a:spcBef>
              <a:spcAft>
                <a:spcPct val="0"/>
              </a:spcAft>
              <a:tabLst>
                <a:tab pos="731838" algn="l"/>
              </a:tabLst>
              <a:defRPr>
                <a:solidFill>
                  <a:schemeClr val="tx1"/>
                </a:solidFill>
                <a:latin typeface="Arial" pitchFamily="34" charset="0"/>
                <a:cs typeface="Arial" pitchFamily="34" charset="0"/>
              </a:defRPr>
            </a:lvl8pPr>
            <a:lvl9pPr fontAlgn="base">
              <a:spcBef>
                <a:spcPct val="0"/>
              </a:spcBef>
              <a:spcAft>
                <a:spcPct val="0"/>
              </a:spcAft>
              <a:tabLst>
                <a:tab pos="731838" algn="l"/>
              </a:tabLst>
              <a:defRPr>
                <a:solidFill>
                  <a:schemeClr val="tx1"/>
                </a:solidFill>
                <a:latin typeface="Arial" pitchFamily="34" charset="0"/>
                <a:cs typeface="Arial" pitchFamily="34" charset="0"/>
              </a:defRPr>
            </a:lvl9pPr>
          </a:lstStyle>
          <a:p>
            <a:pPr marL="0" marR="0" lvl="0" indent="450850" algn="l" defTabSz="914400" rtl="0" eaLnBrk="1" fontAlgn="base" latinLnBrk="0" hangingPunct="1">
              <a:lnSpc>
                <a:spcPct val="100000"/>
              </a:lnSpc>
              <a:spcBef>
                <a:spcPct val="0"/>
              </a:spcBef>
              <a:spcAft>
                <a:spcPct val="0"/>
              </a:spcAft>
              <a:buClrTx/>
              <a:buSzTx/>
              <a:buFontTx/>
              <a:buNone/>
              <a:tabLst>
                <a:tab pos="731838" algn="l"/>
              </a:tabLst>
            </a:pPr>
            <a:r>
              <a:rPr kumimoji="0" lang="ru-RU" altLang="zh-CN" sz="1600" b="1" i="0" u="none" strike="noStrike" cap="none" normalizeH="0" baseline="0" dirty="0" smtClean="0">
                <a:ln>
                  <a:noFill/>
                </a:ln>
                <a:solidFill>
                  <a:schemeClr val="tx2"/>
                </a:solidFill>
                <a:effectLst/>
                <a:latin typeface="Arial" pitchFamily="34" charset="0"/>
                <a:ea typeface="Times New Roman" pitchFamily="18" charset="0"/>
                <a:cs typeface="Arial" pitchFamily="34" charset="0"/>
              </a:rPr>
              <a:t>Критерии и показатели оценки конкурсного испытания «Урок»</a:t>
            </a:r>
            <a:endParaRPr kumimoji="0" lang="ru-RU" altLang="zh-CN" sz="1600" b="0" i="0" u="none" strike="noStrike" cap="none" normalizeH="0" baseline="0" dirty="0" smtClean="0">
              <a:ln>
                <a:noFill/>
              </a:ln>
              <a:solidFill>
                <a:schemeClr val="tx2"/>
              </a:solidFill>
              <a:effectLst/>
              <a:latin typeface="Arial" pitchFamily="34" charset="0"/>
              <a:cs typeface="Arial" pitchFamily="34" charset="0"/>
            </a:endParaRPr>
          </a:p>
        </p:txBody>
      </p:sp>
    </p:spTree>
    <p:extLst>
      <p:ext uri="{BB962C8B-B14F-4D97-AF65-F5344CB8AC3E}">
        <p14:creationId xmlns:p14="http://schemas.microsoft.com/office/powerpoint/2010/main" val="17488980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 y="76200"/>
            <a:ext cx="8807896" cy="762000"/>
          </a:xfrm>
        </p:spPr>
        <p:txBody>
          <a:bodyPr>
            <a:normAutofit fontScale="90000"/>
          </a:bodyPr>
          <a:lstStyle/>
          <a:p>
            <a:r>
              <a:rPr lang="ru-RU" sz="2600" b="1" dirty="0">
                <a:latin typeface="Times New Roman" panose="02020603050405020304" pitchFamily="18" charset="0"/>
                <a:cs typeface="Times New Roman" panose="02020603050405020304" pitchFamily="18" charset="0"/>
              </a:rPr>
              <a:t>Критериями оценки </a:t>
            </a:r>
            <a:r>
              <a:rPr lang="ru-RU" sz="2600" b="1" dirty="0" smtClean="0">
                <a:latin typeface="Times New Roman" panose="02020603050405020304" pitchFamily="18" charset="0"/>
                <a:cs typeface="Times New Roman" panose="02020603050405020304" pitchFamily="18" charset="0"/>
              </a:rPr>
              <a:t>эффективности урока НЕ являются:</a:t>
            </a:r>
            <a:endParaRPr lang="ru-RU" sz="26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28600" y="762000"/>
            <a:ext cx="8879904" cy="5907360"/>
          </a:xfrm>
        </p:spPr>
        <p:txBody>
          <a:bodyPr>
            <a:noAutofit/>
          </a:bodyPr>
          <a:lstStyle/>
          <a:p>
            <a:pPr lvl="0" algn="just"/>
            <a:r>
              <a:rPr lang="ru-RU" sz="2800" dirty="0" smtClean="0">
                <a:latin typeface="Times New Roman" panose="02020603050405020304" pitchFamily="18" charset="0"/>
                <a:cs typeface="Times New Roman" panose="02020603050405020304" pitchFamily="18" charset="0"/>
              </a:rPr>
              <a:t>Объём </a:t>
            </a:r>
            <a:r>
              <a:rPr lang="ru-RU" sz="2800" dirty="0">
                <a:latin typeface="Times New Roman" panose="02020603050405020304" pitchFamily="18" charset="0"/>
                <a:cs typeface="Times New Roman" panose="02020603050405020304" pitchFamily="18" charset="0"/>
              </a:rPr>
              <a:t>написанного учениками в тетрадях.</a:t>
            </a:r>
          </a:p>
          <a:p>
            <a:pPr lvl="0" algn="just"/>
            <a:r>
              <a:rPr lang="ru-RU" sz="2800" dirty="0">
                <a:latin typeface="Times New Roman" panose="02020603050405020304" pitchFamily="18" charset="0"/>
                <a:cs typeface="Times New Roman" panose="02020603050405020304" pitchFamily="18" charset="0"/>
              </a:rPr>
              <a:t>Количество выставленных ученикам отметок.</a:t>
            </a:r>
          </a:p>
          <a:p>
            <a:pPr lvl="0" algn="just"/>
            <a:r>
              <a:rPr lang="ru-RU" sz="2800" dirty="0">
                <a:latin typeface="Times New Roman" panose="02020603050405020304" pitchFamily="18" charset="0"/>
                <a:cs typeface="Times New Roman" panose="02020603050405020304" pitchFamily="18" charset="0"/>
              </a:rPr>
              <a:t>Количество упражнений, выполненных за урок.</a:t>
            </a:r>
          </a:p>
          <a:p>
            <a:pPr lvl="0" algn="just"/>
            <a:r>
              <a:rPr lang="ru-RU" sz="2800" dirty="0">
                <a:latin typeface="Times New Roman" panose="02020603050405020304" pitchFamily="18" charset="0"/>
                <a:cs typeface="Times New Roman" panose="02020603050405020304" pitchFamily="18" charset="0"/>
              </a:rPr>
              <a:t>Устная или письменная форма выполняемых заданий.</a:t>
            </a:r>
          </a:p>
          <a:p>
            <a:pPr lvl="0" algn="just"/>
            <a:r>
              <a:rPr lang="ru-RU" sz="2800" dirty="0">
                <a:latin typeface="Times New Roman" panose="02020603050405020304" pitchFamily="18" charset="0"/>
                <a:cs typeface="Times New Roman" panose="02020603050405020304" pitchFamily="18" charset="0"/>
              </a:rPr>
              <a:t>Однотипность или разнотипность содержания урока.</a:t>
            </a:r>
          </a:p>
          <a:p>
            <a:pPr lvl="0" algn="just"/>
            <a:r>
              <a:rPr lang="ru-RU" sz="2800" dirty="0">
                <a:latin typeface="Times New Roman" panose="02020603050405020304" pitchFamily="18" charset="0"/>
                <a:cs typeface="Times New Roman" panose="02020603050405020304" pitchFamily="18" charset="0"/>
              </a:rPr>
              <a:t>Наличие традиционных этапов урока.</a:t>
            </a:r>
          </a:p>
          <a:p>
            <a:pPr lvl="0" algn="just"/>
            <a:r>
              <a:rPr lang="ru-RU" sz="2800" dirty="0">
                <a:latin typeface="Times New Roman" panose="02020603050405020304" pitchFamily="18" charset="0"/>
                <a:cs typeface="Times New Roman" panose="02020603050405020304" pitchFamily="18" charset="0"/>
              </a:rPr>
              <a:t>Распределение времени по различным этапам.</a:t>
            </a:r>
          </a:p>
          <a:p>
            <a:pPr lvl="0" algn="just"/>
            <a:r>
              <a:rPr lang="ru-RU" sz="2800" dirty="0">
                <a:latin typeface="Times New Roman" panose="02020603050405020304" pitchFamily="18" charset="0"/>
                <a:cs typeface="Times New Roman" panose="02020603050405020304" pitchFamily="18" charset="0"/>
              </a:rPr>
              <a:t>Использование большого (малого) количества наглядных пособий.</a:t>
            </a:r>
          </a:p>
          <a:p>
            <a:pPr lvl="0" algn="just"/>
            <a:r>
              <a:rPr lang="ru-RU" sz="2800" dirty="0">
                <a:latin typeface="Times New Roman" panose="02020603050405020304" pitchFamily="18" charset="0"/>
                <a:cs typeface="Times New Roman" panose="02020603050405020304" pitchFamily="18" charset="0"/>
              </a:rPr>
              <a:t>Использование для работы </a:t>
            </a:r>
            <a:r>
              <a:rPr lang="ru-RU" sz="2800" dirty="0" smtClean="0">
                <a:latin typeface="Times New Roman" panose="02020603050405020304" pitchFamily="18" charset="0"/>
                <a:cs typeface="Times New Roman" panose="02020603050405020304" pitchFamily="18" charset="0"/>
              </a:rPr>
              <a:t>учебника на </a:t>
            </a:r>
            <a:r>
              <a:rPr lang="ru-RU" sz="2800" dirty="0">
                <a:latin typeface="Times New Roman" panose="02020603050405020304" pitchFamily="18" charset="0"/>
                <a:cs typeface="Times New Roman" panose="02020603050405020304" pitchFamily="18" charset="0"/>
              </a:rPr>
              <a:t>уроке</a:t>
            </a:r>
            <a:r>
              <a:rPr lang="ru-RU" sz="2800" dirty="0" smtClean="0">
                <a:latin typeface="Times New Roman" panose="02020603050405020304" pitchFamily="18" charset="0"/>
                <a:cs typeface="Times New Roman" panose="02020603050405020304" pitchFamily="18" charset="0"/>
              </a:rPr>
              <a:t>.</a:t>
            </a:r>
          </a:p>
          <a:p>
            <a:pPr marL="0" lvl="0" indent="0" algn="just">
              <a:buNone/>
            </a:pPr>
            <a:r>
              <a:rPr lang="ru-RU" sz="2600" b="1" dirty="0" smtClean="0">
                <a:solidFill>
                  <a:srgbClr val="FF0000"/>
                </a:solidFill>
                <a:latin typeface="Times New Roman" panose="02020603050405020304" pitchFamily="18" charset="0"/>
                <a:cs typeface="Times New Roman" panose="02020603050405020304" pitchFamily="18" charset="0"/>
              </a:rPr>
              <a:t>Что же является критериями эф</a:t>
            </a:r>
            <a:r>
              <a:rPr lang="ru-RU" sz="2600" b="1" dirty="0" smtClean="0">
                <a:solidFill>
                  <a:srgbClr val="FF0000"/>
                </a:solidFill>
                <a:latin typeface="Times New Roman" panose="02020603050405020304" pitchFamily="18" charset="0"/>
                <a:cs typeface="Times New Roman" panose="02020603050405020304" pitchFamily="18" charset="0"/>
              </a:rPr>
              <a:t>фективности урока???</a:t>
            </a:r>
          </a:p>
          <a:p>
            <a:pPr marL="0" lvl="0" indent="0" algn="just">
              <a:buNone/>
            </a:pPr>
            <a:endParaRPr lang="ru-RU"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641474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 y="320040"/>
            <a:ext cx="8591872" cy="1380768"/>
          </a:xfrm>
        </p:spPr>
        <p:txBody>
          <a:bodyPr>
            <a:noAutofit/>
          </a:bodyPr>
          <a:lstStyle/>
          <a:p>
            <a:pPr algn="just">
              <a:lnSpc>
                <a:spcPct val="100000"/>
              </a:lnSpc>
            </a:pPr>
            <a:r>
              <a:rPr lang="ru-RU" sz="3600" dirty="0" smtClean="0">
                <a:solidFill>
                  <a:srgbClr val="00B0F0"/>
                </a:solidFill>
                <a:latin typeface="Times New Roman" pitchFamily="18" charset="0"/>
                <a:cs typeface="Times New Roman" pitchFamily="18" charset="0"/>
              </a:rPr>
              <a:t>Технологический и дидактический инструментарий педагога, релевантный планируемым результатам урока</a:t>
            </a:r>
            <a:endParaRPr lang="ru-RU" sz="3600" dirty="0">
              <a:solidFill>
                <a:srgbClr val="00B0F0"/>
              </a:solidFill>
              <a:latin typeface="Times New Roman" pitchFamily="18" charset="0"/>
              <a:cs typeface="Times New Roman" pitchFamily="18" charset="0"/>
            </a:endParaRPr>
          </a:p>
        </p:txBody>
      </p:sp>
      <p:sp>
        <p:nvSpPr>
          <p:cNvPr id="3" name="Содержимое 2"/>
          <p:cNvSpPr>
            <a:spLocks noGrp="1"/>
          </p:cNvSpPr>
          <p:nvPr>
            <p:ph idx="1"/>
          </p:nvPr>
        </p:nvSpPr>
        <p:spPr>
          <a:xfrm>
            <a:off x="251520" y="1844824"/>
            <a:ext cx="8640960" cy="4536504"/>
          </a:xfrm>
        </p:spPr>
        <p:txBody>
          <a:bodyPr>
            <a:noAutofit/>
          </a:bodyPr>
          <a:lstStyle/>
          <a:p>
            <a:pPr marL="0" indent="0" algn="just">
              <a:buNone/>
            </a:pPr>
            <a:r>
              <a:rPr lang="ru-RU" sz="2800" dirty="0">
                <a:latin typeface="Times New Roman" pitchFamily="18" charset="0"/>
                <a:cs typeface="Times New Roman" pitchFamily="18" charset="0"/>
              </a:rPr>
              <a:t>Классификация методов обучения </a:t>
            </a:r>
            <a:r>
              <a:rPr lang="ru-RU" sz="2800" dirty="0" smtClean="0">
                <a:latin typeface="Times New Roman" pitchFamily="18" charset="0"/>
                <a:cs typeface="Times New Roman" pitchFamily="18" charset="0"/>
              </a:rPr>
              <a:t>И.Я</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Лернера</a:t>
            </a:r>
            <a:r>
              <a:rPr lang="ru-RU" sz="2800" dirty="0">
                <a:latin typeface="Times New Roman" pitchFamily="18" charset="0"/>
                <a:cs typeface="Times New Roman" pitchFamily="18" charset="0"/>
              </a:rPr>
              <a:t> и М.Н. </a:t>
            </a:r>
            <a:r>
              <a:rPr lang="ru-RU" sz="2800" dirty="0" err="1">
                <a:latin typeface="Times New Roman" pitchFamily="18" charset="0"/>
                <a:cs typeface="Times New Roman" pitchFamily="18" charset="0"/>
              </a:rPr>
              <a:t>Скаткина</a:t>
            </a:r>
            <a:r>
              <a:rPr lang="ru-RU" sz="2800" dirty="0">
                <a:latin typeface="Times New Roman" pitchFamily="18" charset="0"/>
                <a:cs typeface="Times New Roman" pitchFamily="18" charset="0"/>
              </a:rPr>
              <a:t> </a:t>
            </a:r>
            <a:endParaRPr lang="ru-RU" sz="2800" dirty="0" smtClean="0">
              <a:latin typeface="Times New Roman" pitchFamily="18" charset="0"/>
              <a:cs typeface="Times New Roman" pitchFamily="18" charset="0"/>
            </a:endParaRPr>
          </a:p>
          <a:p>
            <a:r>
              <a:rPr lang="ru-RU" sz="2800" dirty="0" smtClean="0">
                <a:latin typeface="Times New Roman" pitchFamily="18" charset="0"/>
                <a:cs typeface="Times New Roman" pitchFamily="18" charset="0"/>
              </a:rPr>
              <a:t>Метод</a:t>
            </a:r>
          </a:p>
          <a:p>
            <a:r>
              <a:rPr lang="ru-RU" sz="2800" dirty="0" smtClean="0">
                <a:latin typeface="Times New Roman" pitchFamily="18" charset="0"/>
                <a:cs typeface="Times New Roman" pitchFamily="18" charset="0"/>
              </a:rPr>
              <a:t>Способ</a:t>
            </a:r>
          </a:p>
          <a:p>
            <a:r>
              <a:rPr lang="ru-RU" sz="2800" dirty="0" smtClean="0">
                <a:latin typeface="Times New Roman" pitchFamily="18" charset="0"/>
                <a:cs typeface="Times New Roman" pitchFamily="18" charset="0"/>
              </a:rPr>
              <a:t>Прием</a:t>
            </a:r>
          </a:p>
          <a:p>
            <a:r>
              <a:rPr lang="ru-RU" sz="2800" dirty="0" smtClean="0">
                <a:latin typeface="Times New Roman" pitchFamily="18" charset="0"/>
                <a:cs typeface="Times New Roman" pitchFamily="18" charset="0"/>
              </a:rPr>
              <a:t>Технология</a:t>
            </a:r>
          </a:p>
          <a:p>
            <a:r>
              <a:rPr lang="ru-RU" sz="2800" dirty="0" smtClean="0">
                <a:latin typeface="Times New Roman" pitchFamily="18" charset="0"/>
                <a:cs typeface="Times New Roman" pitchFamily="18" charset="0"/>
              </a:rPr>
              <a:t>Форма </a:t>
            </a:r>
          </a:p>
          <a:p>
            <a:r>
              <a:rPr lang="ru-RU" sz="2800" dirty="0" smtClean="0">
                <a:latin typeface="Times New Roman" pitchFamily="18" charset="0"/>
                <a:cs typeface="Times New Roman" pitchFamily="18" charset="0"/>
              </a:rPr>
              <a:t>Методика </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39232827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819125042"/>
              </p:ext>
            </p:extLst>
          </p:nvPr>
        </p:nvGraphicFramePr>
        <p:xfrm>
          <a:off x="251520" y="312225"/>
          <a:ext cx="8496945" cy="6172791"/>
        </p:xfrm>
        <a:graphic>
          <a:graphicData uri="http://schemas.openxmlformats.org/drawingml/2006/table">
            <a:tbl>
              <a:tblPr/>
              <a:tblGrid>
                <a:gridCol w="1584176"/>
                <a:gridCol w="6408713"/>
                <a:gridCol w="504056"/>
              </a:tblGrid>
              <a:tr h="524487">
                <a:tc rowSpan="5">
                  <a:txBody>
                    <a:bodyPr/>
                    <a:lstStyle/>
                    <a:p>
                      <a:pPr marL="52705">
                        <a:lnSpc>
                          <a:spcPct val="108000"/>
                        </a:lnSpc>
                        <a:spcBef>
                          <a:spcPts val="330"/>
                        </a:spcBef>
                        <a:spcAft>
                          <a:spcPts val="0"/>
                        </a:spcAft>
                      </a:pPr>
                      <a:r>
                        <a:rPr lang="ru-RU" sz="1400" b="1" dirty="0">
                          <a:solidFill>
                            <a:srgbClr val="000000"/>
                          </a:solidFill>
                          <a:effectLst/>
                          <a:latin typeface="Times New Roman"/>
                          <a:ea typeface="VPOBD+TimesNewRomanPSMT"/>
                          <a:cs typeface="Times New Roman"/>
                        </a:rPr>
                        <a:t>2. К</a:t>
                      </a:r>
                      <a:r>
                        <a:rPr lang="ru-RU" sz="1400" b="1" dirty="0">
                          <a:effectLst/>
                          <a:latin typeface="Times New Roman"/>
                          <a:ea typeface="Times New Roman"/>
                          <a:cs typeface="Times New Roman"/>
                        </a:rPr>
                        <a:t>орректность и глубина понимания предметного содержания</a:t>
                      </a:r>
                      <a:endParaRPr lang="ru-RU" sz="14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600" dirty="0">
                          <a:solidFill>
                            <a:srgbClr val="000000"/>
                          </a:solidFill>
                          <a:effectLst/>
                          <a:latin typeface="Times New Roman"/>
                          <a:ea typeface="Times New Roman"/>
                          <a:cs typeface="Times New Roman"/>
                        </a:rPr>
                        <a:t>2.1.</a:t>
                      </a:r>
                      <a:r>
                        <a:rPr lang="ru-RU" sz="1600" spc="-20" dirty="0">
                          <a:solidFill>
                            <a:srgbClr val="000000"/>
                          </a:solidFill>
                          <a:effectLst/>
                          <a:latin typeface="Times New Roman"/>
                          <a:ea typeface="Times New Roman"/>
                          <a:cs typeface="Times New Roman"/>
                        </a:rPr>
                        <a:t> </a:t>
                      </a:r>
                      <a:r>
                        <a:rPr lang="ru-RU" sz="1600" dirty="0">
                          <a:effectLst/>
                          <a:latin typeface="Times New Roman"/>
                          <a:ea typeface="Times New Roman"/>
                          <a:cs typeface="Times New Roman"/>
                        </a:rPr>
                        <a:t>Предлагает обучающимся четко структурированный предметный материал, отобранный с учетом современных достижений науки, техники и </a:t>
                      </a:r>
                      <a:r>
                        <a:rPr lang="ru-RU" sz="1600" dirty="0" smtClean="0">
                          <a:effectLst/>
                          <a:latin typeface="Times New Roman"/>
                          <a:ea typeface="Times New Roman"/>
                          <a:cs typeface="Times New Roman"/>
                        </a:rPr>
                        <a:t>технологий</a:t>
                      </a:r>
                      <a:endParaRPr lang="ru-RU" sz="16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0"/>
                        </a:spcBef>
                        <a:spcAft>
                          <a:spcPts val="0"/>
                        </a:spcAft>
                      </a:pPr>
                      <a:r>
                        <a:rPr lang="ru-RU" sz="1100" dirty="0">
                          <a:solidFill>
                            <a:srgbClr val="000000"/>
                          </a:solidFill>
                          <a:effectLst/>
                          <a:latin typeface="Times New Roman"/>
                          <a:ea typeface="Times New Roman"/>
                          <a:cs typeface="Times New Roman"/>
                        </a:rPr>
                        <a:t>0-</a:t>
                      </a:r>
                      <a:r>
                        <a:rPr lang="ru-RU" sz="1100" spc="-5" dirty="0">
                          <a:solidFill>
                            <a:srgbClr val="000000"/>
                          </a:solidFill>
                          <a:effectLst/>
                          <a:latin typeface="Times New Roman"/>
                          <a:ea typeface="Times New Roman"/>
                          <a:cs typeface="Times New Roman"/>
                        </a:rPr>
                        <a:t>2</a:t>
                      </a:r>
                      <a:endParaRPr lang="ru-RU" sz="11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8475">
                <a:tc vMerge="1">
                  <a:txBody>
                    <a:bodyPr/>
                    <a:lstStyle/>
                    <a:p>
                      <a:endParaRPr lang="ru-RU"/>
                    </a:p>
                  </a:txBody>
                  <a:tcPr/>
                </a:tc>
                <a:tc>
                  <a:txBody>
                    <a:bodyPr/>
                    <a:lstStyle/>
                    <a:p>
                      <a:pPr>
                        <a:lnSpc>
                          <a:spcPct val="115000"/>
                        </a:lnSpc>
                        <a:spcAft>
                          <a:spcPts val="0"/>
                        </a:spcAft>
                      </a:pPr>
                      <a:r>
                        <a:rPr lang="ru-RU" sz="1600" dirty="0">
                          <a:solidFill>
                            <a:srgbClr val="000000"/>
                          </a:solidFill>
                          <a:effectLst/>
                          <a:latin typeface="Times New Roman"/>
                          <a:ea typeface="Times New Roman"/>
                          <a:cs typeface="Times New Roman"/>
                        </a:rPr>
                        <a:t>2.2.</a:t>
                      </a:r>
                      <a:r>
                        <a:rPr lang="ru-RU" sz="1600" spc="-20" dirty="0">
                          <a:solidFill>
                            <a:srgbClr val="000000"/>
                          </a:solidFill>
                          <a:effectLst/>
                          <a:latin typeface="Times New Roman"/>
                          <a:ea typeface="Times New Roman"/>
                          <a:cs typeface="Times New Roman"/>
                        </a:rPr>
                        <a:t> </a:t>
                      </a:r>
                      <a:r>
                        <a:rPr lang="ru-RU" sz="1600" dirty="0">
                          <a:effectLst/>
                          <a:latin typeface="Times New Roman"/>
                          <a:ea typeface="Times New Roman"/>
                          <a:cs typeface="Times New Roman"/>
                        </a:rPr>
                        <a:t>Формирует ценностное отношение обучающихся к изучаемому предметному </a:t>
                      </a:r>
                      <a:r>
                        <a:rPr lang="ru-RU" sz="1600" dirty="0" smtClean="0">
                          <a:effectLst/>
                          <a:latin typeface="Times New Roman"/>
                          <a:ea typeface="Times New Roman"/>
                          <a:cs typeface="Times New Roman"/>
                        </a:rPr>
                        <a:t>содержанию</a:t>
                      </a:r>
                      <a:endParaRPr lang="ru-RU" sz="16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0"/>
                        </a:spcBef>
                        <a:spcAft>
                          <a:spcPts val="0"/>
                        </a:spcAft>
                      </a:pPr>
                      <a:r>
                        <a:rPr lang="ru-RU" sz="1100" dirty="0">
                          <a:solidFill>
                            <a:srgbClr val="000000"/>
                          </a:solidFill>
                          <a:effectLst/>
                          <a:latin typeface="Times New Roman"/>
                          <a:ea typeface="Times New Roman"/>
                          <a:cs typeface="Times New Roman"/>
                        </a:rPr>
                        <a:t>0-</a:t>
                      </a:r>
                      <a:r>
                        <a:rPr lang="ru-RU" sz="1100" spc="-5" dirty="0">
                          <a:solidFill>
                            <a:srgbClr val="000000"/>
                          </a:solidFill>
                          <a:effectLst/>
                          <a:latin typeface="Times New Roman"/>
                          <a:ea typeface="Times New Roman"/>
                          <a:cs typeface="Times New Roman"/>
                        </a:rPr>
                        <a:t>2</a:t>
                      </a:r>
                      <a:endParaRPr lang="ru-RU" sz="11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4471">
                <a:tc vMerge="1">
                  <a:txBody>
                    <a:bodyPr/>
                    <a:lstStyle/>
                    <a:p>
                      <a:endParaRPr lang="ru-RU"/>
                    </a:p>
                  </a:txBody>
                  <a:tcPr/>
                </a:tc>
                <a:tc>
                  <a:txBody>
                    <a:bodyPr/>
                    <a:lstStyle/>
                    <a:p>
                      <a:pPr>
                        <a:lnSpc>
                          <a:spcPct val="115000"/>
                        </a:lnSpc>
                        <a:spcAft>
                          <a:spcPts val="0"/>
                        </a:spcAft>
                      </a:pPr>
                      <a:r>
                        <a:rPr lang="ru-RU" sz="1600" dirty="0">
                          <a:solidFill>
                            <a:srgbClr val="000000"/>
                          </a:solidFill>
                          <a:effectLst/>
                          <a:latin typeface="Times New Roman"/>
                          <a:ea typeface="Times New Roman"/>
                          <a:cs typeface="Times New Roman"/>
                        </a:rPr>
                        <a:t>2.3.</a:t>
                      </a:r>
                      <a:r>
                        <a:rPr lang="ru-RU" sz="1600" spc="275" dirty="0">
                          <a:solidFill>
                            <a:srgbClr val="000000"/>
                          </a:solidFill>
                          <a:effectLst/>
                          <a:latin typeface="Times New Roman"/>
                          <a:ea typeface="Times New Roman"/>
                          <a:cs typeface="Times New Roman"/>
                        </a:rPr>
                        <a:t> </a:t>
                      </a:r>
                      <a:r>
                        <a:rPr lang="ru-RU" sz="1600" dirty="0">
                          <a:effectLst/>
                          <a:latin typeface="Times New Roman"/>
                          <a:ea typeface="Times New Roman"/>
                          <a:cs typeface="Times New Roman"/>
                        </a:rPr>
                        <a:t>Корректно применяет понятийный аппарат учебного предмета, организует работу обучающихся с </a:t>
                      </a:r>
                      <a:r>
                        <a:rPr lang="ru-RU" sz="1600" dirty="0" err="1">
                          <a:effectLst/>
                          <a:latin typeface="Times New Roman"/>
                          <a:ea typeface="Times New Roman"/>
                          <a:cs typeface="Times New Roman"/>
                        </a:rPr>
                        <a:t>метапредметными</a:t>
                      </a:r>
                      <a:r>
                        <a:rPr lang="ru-RU" sz="1600" dirty="0">
                          <a:effectLst/>
                          <a:latin typeface="Times New Roman"/>
                          <a:ea typeface="Times New Roman"/>
                          <a:cs typeface="Times New Roman"/>
                        </a:rPr>
                        <a:t> </a:t>
                      </a:r>
                      <a:r>
                        <a:rPr lang="ru-RU" sz="1600" dirty="0" smtClean="0">
                          <a:effectLst/>
                          <a:latin typeface="Times New Roman"/>
                          <a:ea typeface="Times New Roman"/>
                          <a:cs typeface="Times New Roman"/>
                        </a:rPr>
                        <a:t>понятиями</a:t>
                      </a:r>
                      <a:endParaRPr lang="ru-RU" sz="16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0"/>
                        </a:spcBef>
                        <a:spcAft>
                          <a:spcPts val="0"/>
                        </a:spcAft>
                      </a:pPr>
                      <a:r>
                        <a:rPr lang="ru-RU" sz="1100" dirty="0">
                          <a:solidFill>
                            <a:srgbClr val="000000"/>
                          </a:solidFill>
                          <a:effectLst/>
                          <a:latin typeface="Times New Roman"/>
                          <a:ea typeface="Times New Roman"/>
                          <a:cs typeface="Times New Roman"/>
                        </a:rPr>
                        <a:t>0-</a:t>
                      </a:r>
                      <a:r>
                        <a:rPr lang="ru-RU" sz="1100" spc="-5" dirty="0">
                          <a:solidFill>
                            <a:srgbClr val="000000"/>
                          </a:solidFill>
                          <a:effectLst/>
                          <a:latin typeface="Times New Roman"/>
                          <a:ea typeface="Times New Roman"/>
                          <a:cs typeface="Times New Roman"/>
                        </a:rPr>
                        <a:t>2</a:t>
                      </a:r>
                      <a:endParaRPr lang="ru-RU" sz="11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6451">
                <a:tc vMerge="1">
                  <a:txBody>
                    <a:bodyPr/>
                    <a:lstStyle/>
                    <a:p>
                      <a:endParaRPr lang="ru-RU"/>
                    </a:p>
                  </a:txBody>
                  <a:tcPr/>
                </a:tc>
                <a:tc>
                  <a:txBody>
                    <a:bodyPr/>
                    <a:lstStyle/>
                    <a:p>
                      <a:pPr>
                        <a:lnSpc>
                          <a:spcPct val="115000"/>
                        </a:lnSpc>
                        <a:spcAft>
                          <a:spcPts val="0"/>
                        </a:spcAft>
                      </a:pPr>
                      <a:r>
                        <a:rPr lang="ru-RU" sz="1600" dirty="0">
                          <a:solidFill>
                            <a:srgbClr val="000000"/>
                          </a:solidFill>
                          <a:effectLst/>
                          <a:latin typeface="Times New Roman"/>
                          <a:ea typeface="Times New Roman"/>
                          <a:cs typeface="Times New Roman"/>
                        </a:rPr>
                        <a:t>2.4. </a:t>
                      </a:r>
                      <a:r>
                        <a:rPr lang="ru-RU" sz="1600" dirty="0">
                          <a:effectLst/>
                          <a:latin typeface="Times New Roman"/>
                          <a:ea typeface="Times New Roman"/>
                          <a:cs typeface="Times New Roman"/>
                        </a:rPr>
                        <a:t>Организует исследовательскую деятельность обучающихся на предметном </a:t>
                      </a:r>
                      <a:r>
                        <a:rPr lang="ru-RU" sz="1600" dirty="0" smtClean="0">
                          <a:effectLst/>
                          <a:latin typeface="Times New Roman"/>
                          <a:ea typeface="Times New Roman"/>
                          <a:cs typeface="Times New Roman"/>
                        </a:rPr>
                        <a:t>материале</a:t>
                      </a:r>
                      <a:endParaRPr lang="ru-RU" sz="16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0"/>
                        </a:spcBef>
                        <a:spcAft>
                          <a:spcPts val="0"/>
                        </a:spcAft>
                      </a:pPr>
                      <a:r>
                        <a:rPr lang="ru-RU" sz="1100" dirty="0">
                          <a:solidFill>
                            <a:srgbClr val="000000"/>
                          </a:solidFill>
                          <a:effectLst/>
                          <a:latin typeface="Times New Roman"/>
                          <a:ea typeface="Times New Roman"/>
                          <a:cs typeface="Times New Roman"/>
                        </a:rPr>
                        <a:t>0-</a:t>
                      </a:r>
                      <a:r>
                        <a:rPr lang="ru-RU" sz="1100" spc="-5" dirty="0">
                          <a:solidFill>
                            <a:srgbClr val="000000"/>
                          </a:solidFill>
                          <a:effectLst/>
                          <a:latin typeface="Times New Roman"/>
                          <a:ea typeface="Times New Roman"/>
                          <a:cs typeface="Times New Roman"/>
                        </a:rPr>
                        <a:t>2</a:t>
                      </a:r>
                      <a:endParaRPr lang="ru-RU" sz="11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3999">
                <a:tc vMerge="1">
                  <a:txBody>
                    <a:bodyPr/>
                    <a:lstStyle/>
                    <a:p>
                      <a:endParaRPr lang="ru-RU"/>
                    </a:p>
                  </a:txBody>
                  <a:tcPr/>
                </a:tc>
                <a:tc>
                  <a:txBody>
                    <a:bodyPr/>
                    <a:lstStyle/>
                    <a:p>
                      <a:pPr>
                        <a:lnSpc>
                          <a:spcPct val="115000"/>
                        </a:lnSpc>
                        <a:spcAft>
                          <a:spcPts val="0"/>
                        </a:spcAft>
                      </a:pPr>
                      <a:r>
                        <a:rPr lang="ru-RU" sz="1600" dirty="0">
                          <a:solidFill>
                            <a:srgbClr val="000000"/>
                          </a:solidFill>
                          <a:effectLst/>
                          <a:latin typeface="Times New Roman"/>
                          <a:ea typeface="Times New Roman"/>
                          <a:cs typeface="Times New Roman"/>
                        </a:rPr>
                        <a:t>2.5. </a:t>
                      </a:r>
                      <a:r>
                        <a:rPr lang="ru-RU" sz="1600" dirty="0">
                          <a:effectLst/>
                          <a:latin typeface="Times New Roman"/>
                          <a:ea typeface="Times New Roman"/>
                          <a:cs typeface="Times New Roman"/>
                        </a:rPr>
                        <a:t>Моделирует реальные ситуации из жизни и деятельности человека, в которых может применяться содержание учебного предмета</a:t>
                      </a:r>
                      <a:endParaRPr lang="ru-RU" sz="16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100" dirty="0">
                          <a:solidFill>
                            <a:srgbClr val="000000"/>
                          </a:solidFill>
                          <a:effectLst/>
                          <a:latin typeface="Times New Roman"/>
                          <a:ea typeface="Times New Roman"/>
                          <a:cs typeface="Times New Roman"/>
                        </a:rPr>
                        <a:t>0-</a:t>
                      </a:r>
                      <a:r>
                        <a:rPr lang="ru-RU" sz="1100" spc="-5" dirty="0">
                          <a:solidFill>
                            <a:srgbClr val="000000"/>
                          </a:solidFill>
                          <a:effectLst/>
                          <a:latin typeface="Times New Roman"/>
                          <a:ea typeface="Times New Roman"/>
                          <a:cs typeface="Times New Roman"/>
                        </a:rPr>
                        <a:t>2</a:t>
                      </a:r>
                      <a:endParaRPr lang="ru-RU" sz="11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1423">
                <a:tc rowSpan="5">
                  <a:txBody>
                    <a:bodyPr/>
                    <a:lstStyle/>
                    <a:p>
                      <a:pPr marL="52705" marR="89535">
                        <a:lnSpc>
                          <a:spcPct val="110000"/>
                        </a:lnSpc>
                        <a:spcBef>
                          <a:spcPts val="330"/>
                        </a:spcBef>
                        <a:spcAft>
                          <a:spcPts val="0"/>
                        </a:spcAft>
                      </a:pPr>
                      <a:r>
                        <a:rPr lang="ru-RU" sz="1400" b="1" spc="5" dirty="0">
                          <a:solidFill>
                            <a:srgbClr val="000000"/>
                          </a:solidFill>
                          <a:effectLst/>
                          <a:latin typeface="Times New Roman"/>
                          <a:ea typeface="Times New Roman"/>
                          <a:cs typeface="Times New Roman"/>
                        </a:rPr>
                        <a:t>3</a:t>
                      </a:r>
                      <a:r>
                        <a:rPr lang="ru-RU" sz="1400" b="1" dirty="0">
                          <a:solidFill>
                            <a:srgbClr val="000000"/>
                          </a:solidFill>
                          <a:effectLst/>
                          <a:latin typeface="Times New Roman"/>
                          <a:ea typeface="Times New Roman"/>
                          <a:cs typeface="Times New Roman"/>
                        </a:rPr>
                        <a:t>.</a:t>
                      </a:r>
                      <a:r>
                        <a:rPr lang="ru-RU" sz="1400" b="1" spc="-5" dirty="0">
                          <a:solidFill>
                            <a:srgbClr val="000000"/>
                          </a:solidFill>
                          <a:effectLst/>
                          <a:latin typeface="Times New Roman"/>
                          <a:ea typeface="Times New Roman"/>
                          <a:cs typeface="Times New Roman"/>
                        </a:rPr>
                        <a:t> Ц</a:t>
                      </a:r>
                      <a:r>
                        <a:rPr lang="ru-RU" sz="1400" b="1" dirty="0">
                          <a:effectLst/>
                          <a:latin typeface="Times New Roman"/>
                          <a:ea typeface="Times New Roman"/>
                          <a:cs typeface="Times New Roman"/>
                        </a:rPr>
                        <a:t>елеполагание и результативность</a:t>
                      </a:r>
                      <a:endParaRPr lang="ru-RU" sz="14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nSpc>
                          <a:spcPct val="115000"/>
                        </a:lnSpc>
                        <a:spcAft>
                          <a:spcPts val="0"/>
                        </a:spcAft>
                      </a:pPr>
                      <a:r>
                        <a:rPr lang="ru-RU" sz="1600" dirty="0">
                          <a:solidFill>
                            <a:srgbClr val="000000"/>
                          </a:solidFill>
                          <a:effectLst/>
                          <a:latin typeface="Times New Roman"/>
                          <a:ea typeface="Times New Roman"/>
                          <a:cs typeface="Times New Roman"/>
                        </a:rPr>
                        <a:t>3.1. </a:t>
                      </a:r>
                      <a:r>
                        <a:rPr lang="ru-RU" sz="1600" dirty="0">
                          <a:effectLst/>
                          <a:latin typeface="Times New Roman"/>
                          <a:ea typeface="Times New Roman"/>
                          <a:cs typeface="Times New Roman"/>
                        </a:rPr>
                        <a:t>Формулирует цель урока в соответствии с федеральной рабочей программой по учебному </a:t>
                      </a:r>
                      <a:r>
                        <a:rPr lang="ru-RU" sz="1600" dirty="0" smtClean="0">
                          <a:effectLst/>
                          <a:latin typeface="Times New Roman"/>
                          <a:ea typeface="Times New Roman"/>
                          <a:cs typeface="Times New Roman"/>
                        </a:rPr>
                        <a:t>предмету</a:t>
                      </a:r>
                      <a:r>
                        <a:rPr lang="ru-RU" sz="1600" dirty="0">
                          <a:effectLst/>
                          <a:latin typeface="Times New Roman"/>
                          <a:ea typeface="Times New Roman"/>
                          <a:cs typeface="Times New Roman"/>
                        </a:rPr>
                        <a:t> </a:t>
                      </a:r>
                      <a:endParaRPr lang="ru-RU" sz="16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0"/>
                        </a:spcBef>
                        <a:spcAft>
                          <a:spcPts val="0"/>
                        </a:spcAft>
                      </a:pPr>
                      <a:r>
                        <a:rPr lang="ru-RU" sz="1100" dirty="0">
                          <a:solidFill>
                            <a:srgbClr val="000000"/>
                          </a:solidFill>
                          <a:effectLst/>
                          <a:latin typeface="Times New Roman"/>
                          <a:ea typeface="Times New Roman"/>
                          <a:cs typeface="Times New Roman"/>
                        </a:rPr>
                        <a:t>0-</a:t>
                      </a:r>
                      <a:r>
                        <a:rPr lang="ru-RU" sz="1100" spc="-5" dirty="0">
                          <a:solidFill>
                            <a:srgbClr val="000000"/>
                          </a:solidFill>
                          <a:effectLst/>
                          <a:latin typeface="Times New Roman"/>
                          <a:ea typeface="Times New Roman"/>
                          <a:cs typeface="Times New Roman"/>
                        </a:rPr>
                        <a:t>2</a:t>
                      </a:r>
                      <a:endParaRPr lang="ru-RU" sz="11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4077">
                <a:tc vMerge="1">
                  <a:txBody>
                    <a:bodyPr/>
                    <a:lstStyle/>
                    <a:p>
                      <a:endParaRPr lang="ru-RU"/>
                    </a:p>
                  </a:txBody>
                  <a:tcPr/>
                </a:tc>
                <a:tc>
                  <a:txBody>
                    <a:bodyPr/>
                    <a:lstStyle/>
                    <a:p>
                      <a:pPr>
                        <a:lnSpc>
                          <a:spcPct val="115000"/>
                        </a:lnSpc>
                        <a:spcAft>
                          <a:spcPts val="0"/>
                        </a:spcAft>
                      </a:pPr>
                      <a:r>
                        <a:rPr lang="ru-RU" sz="1600" dirty="0">
                          <a:solidFill>
                            <a:srgbClr val="000000"/>
                          </a:solidFill>
                          <a:effectLst/>
                          <a:latin typeface="Times New Roman"/>
                          <a:ea typeface="Times New Roman"/>
                          <a:cs typeface="Times New Roman"/>
                        </a:rPr>
                        <a:t>3.2.</a:t>
                      </a:r>
                      <a:r>
                        <a:rPr lang="ru-RU" sz="1600" spc="-20" dirty="0">
                          <a:solidFill>
                            <a:srgbClr val="000000"/>
                          </a:solidFill>
                          <a:effectLst/>
                          <a:latin typeface="Times New Roman"/>
                          <a:ea typeface="Times New Roman"/>
                          <a:cs typeface="Times New Roman"/>
                        </a:rPr>
                        <a:t> </a:t>
                      </a:r>
                      <a:r>
                        <a:rPr lang="ru-RU" sz="1600" dirty="0">
                          <a:effectLst/>
                          <a:latin typeface="Times New Roman"/>
                          <a:ea typeface="Times New Roman"/>
                          <a:cs typeface="Times New Roman"/>
                        </a:rPr>
                        <a:t>Определяет соответствие индивидуальных достижений обучающихся и планируемых результатов освоения образовательной программы</a:t>
                      </a:r>
                      <a:r>
                        <a:rPr lang="ru-RU" sz="1600" dirty="0">
                          <a:solidFill>
                            <a:srgbClr val="000000"/>
                          </a:solidFill>
                          <a:effectLst/>
                          <a:latin typeface="Times New Roman"/>
                          <a:ea typeface="Times New Roman"/>
                          <a:cs typeface="Times New Roman"/>
                        </a:rPr>
                        <a:t> </a:t>
                      </a:r>
                      <a:endParaRPr lang="ru-RU" sz="16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0"/>
                        </a:spcBef>
                        <a:spcAft>
                          <a:spcPts val="0"/>
                        </a:spcAft>
                      </a:pPr>
                      <a:r>
                        <a:rPr lang="ru-RU" sz="1100" dirty="0">
                          <a:solidFill>
                            <a:srgbClr val="000000"/>
                          </a:solidFill>
                          <a:effectLst/>
                          <a:latin typeface="Times New Roman"/>
                          <a:ea typeface="Times New Roman"/>
                          <a:cs typeface="Times New Roman"/>
                        </a:rPr>
                        <a:t>0-</a:t>
                      </a:r>
                      <a:r>
                        <a:rPr lang="ru-RU" sz="1100" spc="-5" dirty="0">
                          <a:solidFill>
                            <a:srgbClr val="000000"/>
                          </a:solidFill>
                          <a:effectLst/>
                          <a:latin typeface="Times New Roman"/>
                          <a:ea typeface="Times New Roman"/>
                          <a:cs typeface="Times New Roman"/>
                        </a:rPr>
                        <a:t>2</a:t>
                      </a:r>
                      <a:endParaRPr lang="ru-RU" sz="11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2917">
                <a:tc vMerge="1">
                  <a:txBody>
                    <a:bodyPr/>
                    <a:lstStyle/>
                    <a:p>
                      <a:endParaRPr lang="ru-RU"/>
                    </a:p>
                  </a:txBody>
                  <a:tcPr/>
                </a:tc>
                <a:tc>
                  <a:txBody>
                    <a:bodyPr/>
                    <a:lstStyle/>
                    <a:p>
                      <a:pPr>
                        <a:lnSpc>
                          <a:spcPct val="115000"/>
                        </a:lnSpc>
                        <a:spcAft>
                          <a:spcPts val="0"/>
                        </a:spcAft>
                      </a:pPr>
                      <a:r>
                        <a:rPr lang="ru-RU" sz="1600" dirty="0">
                          <a:solidFill>
                            <a:srgbClr val="000000"/>
                          </a:solidFill>
                          <a:effectLst/>
                          <a:latin typeface="Times New Roman"/>
                          <a:ea typeface="Times New Roman"/>
                          <a:cs typeface="Times New Roman"/>
                        </a:rPr>
                        <a:t>3.3.</a:t>
                      </a:r>
                      <a:r>
                        <a:rPr lang="ru-RU" sz="1600" spc="-20" dirty="0">
                          <a:solidFill>
                            <a:srgbClr val="000000"/>
                          </a:solidFill>
                          <a:effectLst/>
                          <a:latin typeface="Times New Roman"/>
                          <a:ea typeface="Times New Roman"/>
                          <a:cs typeface="Times New Roman"/>
                        </a:rPr>
                        <a:t> </a:t>
                      </a:r>
                      <a:r>
                        <a:rPr lang="ru-RU" sz="1600" dirty="0">
                          <a:solidFill>
                            <a:srgbClr val="000000"/>
                          </a:solidFill>
                          <a:effectLst/>
                          <a:latin typeface="Times New Roman"/>
                          <a:ea typeface="Times New Roman"/>
                          <a:cs typeface="Times New Roman"/>
                        </a:rPr>
                        <a:t>.</a:t>
                      </a:r>
                      <a:r>
                        <a:rPr lang="ru-RU" sz="1600" dirty="0">
                          <a:effectLst/>
                          <a:latin typeface="Times New Roman"/>
                          <a:ea typeface="Times New Roman"/>
                          <a:cs typeface="Times New Roman"/>
                        </a:rPr>
                        <a:t> Применяет </a:t>
                      </a:r>
                      <a:r>
                        <a:rPr lang="ru-RU" sz="1600" dirty="0" err="1">
                          <a:effectLst/>
                          <a:latin typeface="Times New Roman"/>
                          <a:ea typeface="Times New Roman"/>
                          <a:cs typeface="Times New Roman"/>
                        </a:rPr>
                        <a:t>критериальное</a:t>
                      </a:r>
                      <a:r>
                        <a:rPr lang="ru-RU" sz="1600" dirty="0">
                          <a:effectLst/>
                          <a:latin typeface="Times New Roman"/>
                          <a:ea typeface="Times New Roman"/>
                          <a:cs typeface="Times New Roman"/>
                        </a:rPr>
                        <a:t> оценивание учебной деятельности </a:t>
                      </a:r>
                      <a:r>
                        <a:rPr lang="ru-RU" sz="1600" dirty="0" smtClean="0">
                          <a:effectLst/>
                          <a:latin typeface="Times New Roman"/>
                          <a:ea typeface="Times New Roman"/>
                          <a:cs typeface="Times New Roman"/>
                        </a:rPr>
                        <a:t>обучающихся</a:t>
                      </a:r>
                      <a:endParaRPr lang="ru-RU" sz="16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0"/>
                        </a:spcBef>
                        <a:spcAft>
                          <a:spcPts val="0"/>
                        </a:spcAft>
                      </a:pPr>
                      <a:r>
                        <a:rPr lang="ru-RU" sz="1100" dirty="0">
                          <a:solidFill>
                            <a:srgbClr val="000000"/>
                          </a:solidFill>
                          <a:effectLst/>
                          <a:latin typeface="Times New Roman"/>
                          <a:ea typeface="Times New Roman"/>
                          <a:cs typeface="Times New Roman"/>
                        </a:rPr>
                        <a:t>0-</a:t>
                      </a:r>
                      <a:r>
                        <a:rPr lang="ru-RU" sz="1100" spc="-5" dirty="0">
                          <a:solidFill>
                            <a:srgbClr val="000000"/>
                          </a:solidFill>
                          <a:effectLst/>
                          <a:latin typeface="Times New Roman"/>
                          <a:ea typeface="Times New Roman"/>
                          <a:cs typeface="Times New Roman"/>
                        </a:rPr>
                        <a:t>2</a:t>
                      </a:r>
                      <a:endParaRPr lang="ru-RU" sz="11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752">
                <a:tc vMerge="1">
                  <a:txBody>
                    <a:bodyPr/>
                    <a:lstStyle/>
                    <a:p>
                      <a:endParaRPr lang="ru-RU"/>
                    </a:p>
                  </a:txBody>
                  <a:tcPr/>
                </a:tc>
                <a:tc>
                  <a:txBody>
                    <a:bodyPr/>
                    <a:lstStyle/>
                    <a:p>
                      <a:pPr>
                        <a:lnSpc>
                          <a:spcPct val="115000"/>
                        </a:lnSpc>
                        <a:spcAft>
                          <a:spcPts val="0"/>
                        </a:spcAft>
                      </a:pPr>
                      <a:r>
                        <a:rPr lang="ru-RU" sz="1600" dirty="0">
                          <a:solidFill>
                            <a:srgbClr val="000000"/>
                          </a:solidFill>
                          <a:effectLst/>
                          <a:latin typeface="Times New Roman"/>
                          <a:ea typeface="Times New Roman"/>
                          <a:cs typeface="Times New Roman"/>
                        </a:rPr>
                        <a:t>3.4.</a:t>
                      </a:r>
                      <a:r>
                        <a:rPr lang="ru-RU" sz="1600" spc="-20" dirty="0">
                          <a:solidFill>
                            <a:srgbClr val="000000"/>
                          </a:solidFill>
                          <a:effectLst/>
                          <a:latin typeface="Times New Roman"/>
                          <a:ea typeface="Times New Roman"/>
                          <a:cs typeface="Times New Roman"/>
                        </a:rPr>
                        <a:t> </a:t>
                      </a:r>
                      <a:r>
                        <a:rPr lang="ru-RU" sz="1600" dirty="0">
                          <a:effectLst/>
                          <a:latin typeface="Times New Roman"/>
                          <a:ea typeface="Times New Roman"/>
                          <a:cs typeface="Times New Roman"/>
                        </a:rPr>
                        <a:t>Применяет приемы, поддерживающие учебную успешность </a:t>
                      </a:r>
                      <a:r>
                        <a:rPr lang="ru-RU" sz="1600" dirty="0" smtClean="0">
                          <a:effectLst/>
                          <a:latin typeface="Times New Roman"/>
                          <a:ea typeface="Times New Roman"/>
                          <a:cs typeface="Times New Roman"/>
                        </a:rPr>
                        <a:t>обучающихся</a:t>
                      </a:r>
                      <a:endParaRPr lang="ru-RU" sz="16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0"/>
                        </a:spcBef>
                        <a:spcAft>
                          <a:spcPts val="0"/>
                        </a:spcAft>
                      </a:pPr>
                      <a:r>
                        <a:rPr lang="ru-RU" sz="1100" dirty="0">
                          <a:solidFill>
                            <a:srgbClr val="000000"/>
                          </a:solidFill>
                          <a:effectLst/>
                          <a:latin typeface="Times New Roman"/>
                          <a:ea typeface="Times New Roman"/>
                          <a:cs typeface="Times New Roman"/>
                        </a:rPr>
                        <a:t>0-</a:t>
                      </a:r>
                      <a:r>
                        <a:rPr lang="ru-RU" sz="1100" spc="-5" dirty="0">
                          <a:solidFill>
                            <a:srgbClr val="000000"/>
                          </a:solidFill>
                          <a:effectLst/>
                          <a:latin typeface="Times New Roman"/>
                          <a:ea typeface="Times New Roman"/>
                          <a:cs typeface="Times New Roman"/>
                        </a:rPr>
                        <a:t>2</a:t>
                      </a:r>
                      <a:endParaRPr lang="ru-RU" sz="11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8595">
                <a:tc vMerge="1">
                  <a:txBody>
                    <a:bodyPr/>
                    <a:lstStyle/>
                    <a:p>
                      <a:endParaRPr lang="ru-RU"/>
                    </a:p>
                  </a:txBody>
                  <a:tcPr/>
                </a:tc>
                <a:tc>
                  <a:txBody>
                    <a:bodyPr/>
                    <a:lstStyle/>
                    <a:p>
                      <a:pPr>
                        <a:lnSpc>
                          <a:spcPct val="115000"/>
                        </a:lnSpc>
                        <a:spcAft>
                          <a:spcPts val="0"/>
                        </a:spcAft>
                      </a:pPr>
                      <a:r>
                        <a:rPr lang="ru-RU" sz="1600" dirty="0">
                          <a:solidFill>
                            <a:srgbClr val="000000"/>
                          </a:solidFill>
                          <a:effectLst/>
                          <a:latin typeface="Times New Roman"/>
                          <a:ea typeface="Times New Roman"/>
                          <a:cs typeface="Times New Roman"/>
                        </a:rPr>
                        <a:t>3.5.</a:t>
                      </a:r>
                      <a:r>
                        <a:rPr lang="ru-RU" sz="1600" spc="-20" dirty="0">
                          <a:solidFill>
                            <a:srgbClr val="000000"/>
                          </a:solidFill>
                          <a:effectLst/>
                          <a:latin typeface="Times New Roman"/>
                          <a:ea typeface="Times New Roman"/>
                          <a:cs typeface="Times New Roman"/>
                        </a:rPr>
                        <a:t> </a:t>
                      </a:r>
                      <a:r>
                        <a:rPr lang="ru-RU" sz="1600" dirty="0">
                          <a:effectLst/>
                          <a:latin typeface="Times New Roman"/>
                          <a:ea typeface="Times New Roman"/>
                          <a:cs typeface="Times New Roman"/>
                        </a:rPr>
                        <a:t>Обеспечивает обучающимся обратную связь для коррекции их учебной деятельности </a:t>
                      </a:r>
                      <a:r>
                        <a:rPr lang="ru-RU" sz="1600" dirty="0">
                          <a:solidFill>
                            <a:srgbClr val="000000"/>
                          </a:solidFill>
                          <a:effectLst/>
                          <a:latin typeface="Times New Roman"/>
                          <a:ea typeface="Times New Roman"/>
                          <a:cs typeface="Times New Roman"/>
                        </a:rPr>
                        <a:t> </a:t>
                      </a:r>
                      <a:r>
                        <a:rPr lang="ru-RU" sz="1600" dirty="0">
                          <a:effectLst/>
                          <a:latin typeface="Times New Roman"/>
                          <a:ea typeface="Times New Roman"/>
                          <a:cs typeface="Times New Roman"/>
                        </a:rPr>
                        <a:t> </a:t>
                      </a:r>
                      <a:endParaRPr lang="ru-RU" sz="16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100" dirty="0">
                          <a:solidFill>
                            <a:srgbClr val="000000"/>
                          </a:solidFill>
                          <a:effectLst/>
                          <a:latin typeface="Times New Roman"/>
                          <a:ea typeface="Times New Roman"/>
                          <a:cs typeface="Times New Roman"/>
                        </a:rPr>
                        <a:t>0-</a:t>
                      </a:r>
                      <a:r>
                        <a:rPr lang="ru-RU" sz="1100" spc="-5" dirty="0">
                          <a:solidFill>
                            <a:srgbClr val="000000"/>
                          </a:solidFill>
                          <a:effectLst/>
                          <a:latin typeface="Times New Roman"/>
                          <a:ea typeface="Times New Roman"/>
                          <a:cs typeface="Times New Roman"/>
                        </a:rPr>
                        <a:t>2</a:t>
                      </a:r>
                      <a:endParaRPr lang="ru-RU" sz="11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732504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109327513"/>
              </p:ext>
            </p:extLst>
          </p:nvPr>
        </p:nvGraphicFramePr>
        <p:xfrm>
          <a:off x="323529" y="276912"/>
          <a:ext cx="8208912" cy="5661364"/>
        </p:xfrm>
        <a:graphic>
          <a:graphicData uri="http://schemas.openxmlformats.org/drawingml/2006/table">
            <a:tbl>
              <a:tblPr/>
              <a:tblGrid>
                <a:gridCol w="1512167"/>
                <a:gridCol w="5976665"/>
                <a:gridCol w="720080"/>
              </a:tblGrid>
              <a:tr h="775824">
                <a:tc rowSpan="5">
                  <a:txBody>
                    <a:bodyPr/>
                    <a:lstStyle/>
                    <a:p>
                      <a:pPr>
                        <a:lnSpc>
                          <a:spcPct val="115000"/>
                        </a:lnSpc>
                        <a:spcBef>
                          <a:spcPts val="335"/>
                        </a:spcBef>
                        <a:spcAft>
                          <a:spcPts val="0"/>
                        </a:spcAft>
                      </a:pPr>
                      <a:r>
                        <a:rPr lang="ru-RU" sz="1400" b="1" dirty="0">
                          <a:solidFill>
                            <a:srgbClr val="000000"/>
                          </a:solidFill>
                          <a:effectLst/>
                          <a:latin typeface="Times New Roman"/>
                          <a:ea typeface="Times New Roman"/>
                          <a:cs typeface="Times New Roman"/>
                        </a:rPr>
                        <a:t>4.</a:t>
                      </a:r>
                      <a:r>
                        <a:rPr lang="ru-RU" sz="1400" dirty="0">
                          <a:effectLst/>
                          <a:latin typeface="Times New Roman"/>
                          <a:ea typeface="Times New Roman"/>
                          <a:cs typeface="Times New Roman"/>
                        </a:rPr>
                        <a:t> </a:t>
                      </a:r>
                      <a:r>
                        <a:rPr lang="ru-RU" sz="1400" b="1" dirty="0" err="1">
                          <a:effectLst/>
                          <a:latin typeface="Times New Roman"/>
                          <a:ea typeface="Times New Roman"/>
                          <a:cs typeface="Times New Roman"/>
                        </a:rPr>
                        <a:t>Реализованность</a:t>
                      </a:r>
                      <a:r>
                        <a:rPr lang="ru-RU" sz="1400" b="1" dirty="0">
                          <a:effectLst/>
                          <a:latin typeface="Times New Roman"/>
                          <a:ea typeface="Times New Roman"/>
                          <a:cs typeface="Times New Roman"/>
                        </a:rPr>
                        <a:t> воспитательного потенциала урока</a:t>
                      </a:r>
                      <a:endParaRPr lang="ru-RU" sz="14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nSpc>
                          <a:spcPct val="115000"/>
                        </a:lnSpc>
                        <a:spcAft>
                          <a:spcPts val="0"/>
                        </a:spcAft>
                      </a:pPr>
                      <a:r>
                        <a:rPr lang="ru-RU" sz="1800" dirty="0">
                          <a:effectLst/>
                          <a:latin typeface="Times New Roman"/>
                          <a:ea typeface="Times New Roman"/>
                          <a:cs typeface="Times New Roman"/>
                        </a:rPr>
                        <a:t>4.1. Формулирует воспитательную задачу урока в соответствии со спецификой учебного </a:t>
                      </a:r>
                      <a:r>
                        <a:rPr lang="ru-RU" sz="1800" dirty="0" smtClean="0">
                          <a:effectLst/>
                          <a:latin typeface="Times New Roman"/>
                          <a:ea typeface="Times New Roman"/>
                          <a:cs typeface="Times New Roman"/>
                        </a:rPr>
                        <a:t>предмета</a:t>
                      </a:r>
                      <a:endParaRPr lang="ru-RU" sz="18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400" dirty="0">
                          <a:solidFill>
                            <a:srgbClr val="000000"/>
                          </a:solidFill>
                          <a:effectLst/>
                          <a:latin typeface="Times New Roman"/>
                          <a:ea typeface="Times New Roman"/>
                          <a:cs typeface="Times New Roman"/>
                        </a:rPr>
                        <a:t>0-2</a:t>
                      </a:r>
                      <a:endParaRPr lang="ru-RU" sz="14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85140">
                <a:tc vMerge="1">
                  <a:txBody>
                    <a:bodyPr/>
                    <a:lstStyle/>
                    <a:p>
                      <a:endParaRPr lang="ru-RU"/>
                    </a:p>
                  </a:txBody>
                  <a:tcPr/>
                </a:tc>
                <a:tc>
                  <a:txBody>
                    <a:bodyPr/>
                    <a:lstStyle/>
                    <a:p>
                      <a:pPr>
                        <a:lnSpc>
                          <a:spcPct val="115000"/>
                        </a:lnSpc>
                        <a:spcAft>
                          <a:spcPts val="0"/>
                        </a:spcAft>
                      </a:pPr>
                      <a:r>
                        <a:rPr lang="ru-RU" sz="1800" dirty="0">
                          <a:effectLst/>
                          <a:latin typeface="Times New Roman"/>
                          <a:ea typeface="Times New Roman"/>
                          <a:cs typeface="Times New Roman"/>
                        </a:rPr>
                        <a:t>4.2</a:t>
                      </a:r>
                      <a:r>
                        <a:rPr lang="ru-RU" sz="1800" dirty="0">
                          <a:solidFill>
                            <a:srgbClr val="000000"/>
                          </a:solidFill>
                          <a:effectLst/>
                          <a:latin typeface="Times New Roman"/>
                          <a:ea typeface="Times New Roman"/>
                          <a:cs typeface="Times New Roman"/>
                        </a:rPr>
                        <a:t> </a:t>
                      </a:r>
                      <a:r>
                        <a:rPr lang="ru-RU" sz="1800" dirty="0">
                          <a:effectLst/>
                          <a:latin typeface="Times New Roman"/>
                          <a:ea typeface="Times New Roman"/>
                          <a:cs typeface="Times New Roman"/>
                        </a:rPr>
                        <a:t>Применяет на уроке методы и приемы, обеспечивающие формирование у обучающихся традиционных российских </a:t>
                      </a:r>
                      <a:r>
                        <a:rPr lang="ru-RU" sz="1800" dirty="0" err="1">
                          <a:effectLst/>
                          <a:latin typeface="Times New Roman"/>
                          <a:ea typeface="Times New Roman"/>
                          <a:cs typeface="Times New Roman"/>
                        </a:rPr>
                        <a:t>духовнонравственных</a:t>
                      </a:r>
                      <a:r>
                        <a:rPr lang="ru-RU" sz="1800" dirty="0">
                          <a:effectLst/>
                          <a:latin typeface="Times New Roman"/>
                          <a:ea typeface="Times New Roman"/>
                          <a:cs typeface="Times New Roman"/>
                        </a:rPr>
                        <a:t> ценностей с учетом возрастных </a:t>
                      </a:r>
                      <a:r>
                        <a:rPr lang="ru-RU" sz="1800" dirty="0" smtClean="0">
                          <a:effectLst/>
                          <a:latin typeface="Times New Roman"/>
                          <a:ea typeface="Times New Roman"/>
                          <a:cs typeface="Times New Roman"/>
                        </a:rPr>
                        <a:t>особенностей</a:t>
                      </a:r>
                      <a:r>
                        <a:rPr lang="ru-RU" sz="1800" dirty="0">
                          <a:effectLst/>
                          <a:latin typeface="Times New Roman"/>
                          <a:ea typeface="Times New Roman"/>
                          <a:cs typeface="Times New Roman"/>
                        </a:rPr>
                        <a:t> </a:t>
                      </a:r>
                      <a:endParaRPr lang="ru-RU" sz="18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400" dirty="0">
                          <a:solidFill>
                            <a:srgbClr val="000000"/>
                          </a:solidFill>
                          <a:effectLst/>
                          <a:latin typeface="Times New Roman"/>
                          <a:ea typeface="Times New Roman"/>
                          <a:cs typeface="Times New Roman"/>
                        </a:rPr>
                        <a:t>0-2</a:t>
                      </a:r>
                      <a:endParaRPr lang="ru-RU" sz="14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85140">
                <a:tc vMerge="1">
                  <a:txBody>
                    <a:bodyPr/>
                    <a:lstStyle/>
                    <a:p>
                      <a:endParaRPr lang="ru-RU"/>
                    </a:p>
                  </a:txBody>
                  <a:tcPr/>
                </a:tc>
                <a:tc>
                  <a:txBody>
                    <a:bodyPr/>
                    <a:lstStyle/>
                    <a:p>
                      <a:pPr>
                        <a:lnSpc>
                          <a:spcPct val="115000"/>
                        </a:lnSpc>
                        <a:spcAft>
                          <a:spcPts val="0"/>
                        </a:spcAft>
                      </a:pPr>
                      <a:r>
                        <a:rPr lang="ru-RU" sz="1800" dirty="0">
                          <a:effectLst/>
                          <a:latin typeface="Times New Roman"/>
                          <a:ea typeface="Times New Roman"/>
                          <a:cs typeface="Times New Roman"/>
                        </a:rPr>
                        <a:t>4.3. Организует на уроке обсуждение специально отобранного предметного содержания и проблемных ситуаций с учетом личностных интересов обучающихся и общественных </a:t>
                      </a:r>
                      <a:r>
                        <a:rPr lang="ru-RU" sz="1800" dirty="0" smtClean="0">
                          <a:effectLst/>
                          <a:latin typeface="Times New Roman"/>
                          <a:ea typeface="Times New Roman"/>
                          <a:cs typeface="Times New Roman"/>
                        </a:rPr>
                        <a:t>потребностей</a:t>
                      </a:r>
                      <a:r>
                        <a:rPr lang="ru-RU" sz="1800" dirty="0">
                          <a:solidFill>
                            <a:srgbClr val="000000"/>
                          </a:solidFill>
                          <a:effectLst/>
                          <a:latin typeface="Times New Roman"/>
                          <a:ea typeface="Times New Roman"/>
                          <a:cs typeface="Times New Roman"/>
                        </a:rPr>
                        <a:t> </a:t>
                      </a:r>
                      <a:endParaRPr lang="ru-RU" sz="18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400" dirty="0">
                          <a:solidFill>
                            <a:srgbClr val="000000"/>
                          </a:solidFill>
                          <a:effectLst/>
                          <a:latin typeface="Times New Roman"/>
                          <a:ea typeface="Times New Roman"/>
                          <a:cs typeface="Times New Roman"/>
                        </a:rPr>
                        <a:t>0-2</a:t>
                      </a:r>
                      <a:endParaRPr lang="ru-RU" sz="14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0120">
                <a:tc vMerge="1">
                  <a:txBody>
                    <a:bodyPr/>
                    <a:lstStyle/>
                    <a:p>
                      <a:endParaRPr lang="ru-RU"/>
                    </a:p>
                  </a:txBody>
                  <a:tcPr/>
                </a:tc>
                <a:tc>
                  <a:txBody>
                    <a:bodyPr/>
                    <a:lstStyle/>
                    <a:p>
                      <a:pPr>
                        <a:lnSpc>
                          <a:spcPct val="115000"/>
                        </a:lnSpc>
                        <a:spcAft>
                          <a:spcPts val="0"/>
                        </a:spcAft>
                      </a:pPr>
                      <a:r>
                        <a:rPr lang="ru-RU" sz="1800" dirty="0">
                          <a:effectLst/>
                          <a:latin typeface="Times New Roman"/>
                          <a:ea typeface="Times New Roman"/>
                          <a:cs typeface="Times New Roman"/>
                        </a:rPr>
                        <a:t>4.4. Применяет на уроке интерактивные формы учебной работы, способствующие развитию социально-личностных качеств </a:t>
                      </a:r>
                      <a:r>
                        <a:rPr lang="ru-RU" sz="1800" dirty="0" smtClean="0">
                          <a:effectLst/>
                          <a:latin typeface="Times New Roman"/>
                          <a:ea typeface="Times New Roman"/>
                          <a:cs typeface="Times New Roman"/>
                        </a:rPr>
                        <a:t>обучающихся</a:t>
                      </a:r>
                      <a:endParaRPr lang="ru-RU" sz="18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400" dirty="0">
                          <a:solidFill>
                            <a:srgbClr val="000000"/>
                          </a:solidFill>
                          <a:effectLst/>
                          <a:latin typeface="Times New Roman"/>
                          <a:ea typeface="Times New Roman"/>
                          <a:cs typeface="Times New Roman"/>
                        </a:rPr>
                        <a:t>0-2</a:t>
                      </a:r>
                      <a:endParaRPr lang="ru-RU" sz="14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85140">
                <a:tc vMerge="1">
                  <a:txBody>
                    <a:bodyPr/>
                    <a:lstStyle/>
                    <a:p>
                      <a:endParaRPr lang="ru-RU"/>
                    </a:p>
                  </a:txBody>
                  <a:tcPr/>
                </a:tc>
                <a:tc>
                  <a:txBody>
                    <a:bodyPr/>
                    <a:lstStyle/>
                    <a:p>
                      <a:pPr>
                        <a:lnSpc>
                          <a:spcPct val="115000"/>
                        </a:lnSpc>
                        <a:spcAft>
                          <a:spcPts val="0"/>
                        </a:spcAft>
                      </a:pPr>
                      <a:r>
                        <a:rPr lang="ru-RU" sz="1800" dirty="0">
                          <a:effectLst/>
                          <a:latin typeface="Times New Roman"/>
                          <a:ea typeface="Times New Roman"/>
                          <a:cs typeface="Times New Roman"/>
                        </a:rPr>
                        <a:t>4.5. Побуждает обучающихся соблюдать нормы поведения, правила общения на уроке, соответствующие морально-нравственным нормам и поддерживающие доброжелательную </a:t>
                      </a:r>
                      <a:r>
                        <a:rPr lang="ru-RU" sz="1800" dirty="0" smtClean="0">
                          <a:effectLst/>
                          <a:latin typeface="Times New Roman"/>
                          <a:ea typeface="Times New Roman"/>
                          <a:cs typeface="Times New Roman"/>
                        </a:rPr>
                        <a:t>атмосферу</a:t>
                      </a:r>
                      <a:r>
                        <a:rPr lang="ru-RU" sz="1800" dirty="0">
                          <a:effectLst/>
                          <a:latin typeface="Times New Roman"/>
                          <a:ea typeface="Times New Roman"/>
                          <a:cs typeface="Times New Roman"/>
                        </a:rPr>
                        <a:t> </a:t>
                      </a:r>
                      <a:endParaRPr lang="ru-RU" sz="18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400" dirty="0">
                          <a:solidFill>
                            <a:srgbClr val="000000"/>
                          </a:solidFill>
                          <a:effectLst/>
                          <a:latin typeface="Times New Roman"/>
                          <a:ea typeface="Times New Roman"/>
                          <a:cs typeface="Times New Roman"/>
                        </a:rPr>
                        <a:t>0-2</a:t>
                      </a:r>
                      <a:endParaRPr lang="ru-RU" sz="14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851123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589101690"/>
              </p:ext>
            </p:extLst>
          </p:nvPr>
        </p:nvGraphicFramePr>
        <p:xfrm>
          <a:off x="323529" y="332657"/>
          <a:ext cx="8568951" cy="6110471"/>
        </p:xfrm>
        <a:graphic>
          <a:graphicData uri="http://schemas.openxmlformats.org/drawingml/2006/table">
            <a:tbl>
              <a:tblPr/>
              <a:tblGrid>
                <a:gridCol w="1224135"/>
                <a:gridCol w="6768752"/>
                <a:gridCol w="576064"/>
              </a:tblGrid>
              <a:tr h="432047">
                <a:tc rowSpan="5">
                  <a:txBody>
                    <a:bodyPr/>
                    <a:lstStyle/>
                    <a:p>
                      <a:pPr>
                        <a:lnSpc>
                          <a:spcPct val="115000"/>
                        </a:lnSpc>
                        <a:spcBef>
                          <a:spcPts val="335"/>
                        </a:spcBef>
                        <a:spcAft>
                          <a:spcPts val="0"/>
                        </a:spcAft>
                      </a:pPr>
                      <a:r>
                        <a:rPr lang="ru-RU" sz="1400" b="1" dirty="0">
                          <a:effectLst/>
                          <a:latin typeface="Times New Roman"/>
                          <a:ea typeface="Times New Roman"/>
                          <a:cs typeface="Times New Roman"/>
                        </a:rPr>
                        <a:t>5.Коммуникативная культура</a:t>
                      </a:r>
                      <a:endParaRPr lang="ru-RU" sz="14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dirty="0">
                          <a:solidFill>
                            <a:srgbClr val="000000"/>
                          </a:solidFill>
                          <a:effectLst/>
                          <a:latin typeface="Times New Roman"/>
                          <a:ea typeface="Times New Roman"/>
                          <a:cs typeface="Times New Roman"/>
                        </a:rPr>
                        <a:t>5.1. </a:t>
                      </a:r>
                      <a:r>
                        <a:rPr lang="ru-RU" sz="1800" dirty="0">
                          <a:effectLst/>
                          <a:latin typeface="Times New Roman"/>
                          <a:ea typeface="Times New Roman"/>
                          <a:cs typeface="Times New Roman"/>
                        </a:rPr>
                        <a:t>Придерживается делового стиля общения с обучающимися</a:t>
                      </a:r>
                      <a:endParaRPr lang="ru-RU" sz="18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400">
                          <a:solidFill>
                            <a:srgbClr val="000000"/>
                          </a:solidFill>
                          <a:effectLst/>
                          <a:latin typeface="Times New Roman"/>
                          <a:ea typeface="Times New Roman"/>
                          <a:cs typeface="Times New Roman"/>
                        </a:rPr>
                        <a:t>0-2</a:t>
                      </a:r>
                      <a:endParaRPr lang="ru-RU" sz="140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638">
                <a:tc vMerge="1">
                  <a:txBody>
                    <a:bodyPr/>
                    <a:lstStyle/>
                    <a:p>
                      <a:endParaRPr lang="ru-RU"/>
                    </a:p>
                  </a:txBody>
                  <a:tcPr/>
                </a:tc>
                <a:tc>
                  <a:txBody>
                    <a:bodyPr/>
                    <a:lstStyle/>
                    <a:p>
                      <a:pPr>
                        <a:lnSpc>
                          <a:spcPct val="115000"/>
                        </a:lnSpc>
                        <a:spcAft>
                          <a:spcPts val="0"/>
                        </a:spcAft>
                      </a:pPr>
                      <a:r>
                        <a:rPr lang="ru-RU" sz="1800" dirty="0">
                          <a:solidFill>
                            <a:srgbClr val="000000"/>
                          </a:solidFill>
                          <a:effectLst/>
                          <a:latin typeface="Times New Roman"/>
                          <a:ea typeface="Times New Roman"/>
                          <a:cs typeface="Times New Roman"/>
                        </a:rPr>
                        <a:t>5.2. </a:t>
                      </a:r>
                      <a:r>
                        <a:rPr lang="ru-RU" sz="1800" dirty="0">
                          <a:effectLst/>
                          <a:latin typeface="Times New Roman"/>
                          <a:ea typeface="Times New Roman"/>
                          <a:cs typeface="Times New Roman"/>
                        </a:rPr>
                        <a:t>Демонстрирует педагогический такт, включенность в совместную деятельность с обучающимися</a:t>
                      </a:r>
                      <a:endParaRPr lang="ru-RU" sz="18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400">
                          <a:solidFill>
                            <a:srgbClr val="000000"/>
                          </a:solidFill>
                          <a:effectLst/>
                          <a:latin typeface="Times New Roman"/>
                          <a:ea typeface="Times New Roman"/>
                          <a:cs typeface="Times New Roman"/>
                        </a:rPr>
                        <a:t>0-2</a:t>
                      </a:r>
                      <a:endParaRPr lang="ru-RU" sz="140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434">
                <a:tc vMerge="1">
                  <a:txBody>
                    <a:bodyPr/>
                    <a:lstStyle/>
                    <a:p>
                      <a:endParaRPr lang="ru-RU"/>
                    </a:p>
                  </a:txBody>
                  <a:tcPr/>
                </a:tc>
                <a:tc>
                  <a:txBody>
                    <a:bodyPr/>
                    <a:lstStyle/>
                    <a:p>
                      <a:pPr>
                        <a:lnSpc>
                          <a:spcPct val="115000"/>
                        </a:lnSpc>
                        <a:spcAft>
                          <a:spcPts val="0"/>
                        </a:spcAft>
                      </a:pPr>
                      <a:r>
                        <a:rPr lang="ru-RU" sz="1800" dirty="0">
                          <a:solidFill>
                            <a:srgbClr val="000000"/>
                          </a:solidFill>
                          <a:effectLst/>
                          <a:latin typeface="Times New Roman"/>
                          <a:ea typeface="Times New Roman"/>
                          <a:cs typeface="Times New Roman"/>
                        </a:rPr>
                        <a:t>5.3. </a:t>
                      </a:r>
                      <a:r>
                        <a:rPr lang="ru-RU" sz="1800" dirty="0">
                          <a:effectLst/>
                          <a:latin typeface="Times New Roman"/>
                          <a:ea typeface="Times New Roman"/>
                          <a:cs typeface="Times New Roman"/>
                        </a:rPr>
                        <a:t>Поддерживает положительный эмоциональный контакт с обучающимися</a:t>
                      </a:r>
                      <a:endParaRPr lang="ru-RU" sz="18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400">
                          <a:solidFill>
                            <a:srgbClr val="000000"/>
                          </a:solidFill>
                          <a:effectLst/>
                          <a:latin typeface="Times New Roman"/>
                          <a:ea typeface="Times New Roman"/>
                          <a:cs typeface="Times New Roman"/>
                        </a:rPr>
                        <a:t>0-2</a:t>
                      </a:r>
                      <a:endParaRPr lang="ru-RU" sz="140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6426">
                <a:tc vMerge="1">
                  <a:txBody>
                    <a:bodyPr/>
                    <a:lstStyle/>
                    <a:p>
                      <a:endParaRPr lang="ru-RU"/>
                    </a:p>
                  </a:txBody>
                  <a:tcPr/>
                </a:tc>
                <a:tc>
                  <a:txBody>
                    <a:bodyPr/>
                    <a:lstStyle/>
                    <a:p>
                      <a:pPr>
                        <a:lnSpc>
                          <a:spcPct val="115000"/>
                        </a:lnSpc>
                        <a:spcAft>
                          <a:spcPts val="0"/>
                        </a:spcAft>
                      </a:pPr>
                      <a:r>
                        <a:rPr lang="ru-RU" sz="1800" dirty="0">
                          <a:solidFill>
                            <a:srgbClr val="000000"/>
                          </a:solidFill>
                          <a:effectLst/>
                          <a:latin typeface="Times New Roman"/>
                          <a:ea typeface="Times New Roman"/>
                          <a:cs typeface="Times New Roman"/>
                        </a:rPr>
                        <a:t>5.4. </a:t>
                      </a:r>
                      <a:r>
                        <a:rPr lang="ru-RU" sz="1800" dirty="0">
                          <a:effectLst/>
                          <a:latin typeface="Times New Roman"/>
                          <a:ea typeface="Times New Roman"/>
                          <a:cs typeface="Times New Roman"/>
                        </a:rPr>
                        <a:t>Применяет вербальные и невербальные средства коммуникации с обучающимися</a:t>
                      </a:r>
                      <a:endParaRPr lang="ru-RU" sz="18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400">
                          <a:solidFill>
                            <a:srgbClr val="000000"/>
                          </a:solidFill>
                          <a:effectLst/>
                          <a:latin typeface="Times New Roman"/>
                          <a:ea typeface="Times New Roman"/>
                          <a:cs typeface="Times New Roman"/>
                        </a:rPr>
                        <a:t>0-2</a:t>
                      </a:r>
                      <a:endParaRPr lang="ru-RU" sz="140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4418">
                <a:tc vMerge="1">
                  <a:txBody>
                    <a:bodyPr/>
                    <a:lstStyle/>
                    <a:p>
                      <a:endParaRPr lang="ru-RU"/>
                    </a:p>
                  </a:txBody>
                  <a:tcPr/>
                </a:tc>
                <a:tc>
                  <a:txBody>
                    <a:bodyPr/>
                    <a:lstStyle/>
                    <a:p>
                      <a:pPr>
                        <a:lnSpc>
                          <a:spcPct val="115000"/>
                        </a:lnSpc>
                        <a:spcAft>
                          <a:spcPts val="0"/>
                        </a:spcAft>
                      </a:pPr>
                      <a:r>
                        <a:rPr lang="ru-RU" sz="1800" dirty="0">
                          <a:solidFill>
                            <a:srgbClr val="000000"/>
                          </a:solidFill>
                          <a:effectLst/>
                          <a:latin typeface="Times New Roman"/>
                          <a:ea typeface="Times New Roman"/>
                          <a:cs typeface="Times New Roman"/>
                        </a:rPr>
                        <a:t>5.5. </a:t>
                      </a:r>
                      <a:r>
                        <a:rPr lang="ru-RU" sz="1800" dirty="0">
                          <a:effectLst/>
                          <a:latin typeface="Times New Roman"/>
                          <a:ea typeface="Times New Roman"/>
                          <a:cs typeface="Times New Roman"/>
                        </a:rPr>
                        <a:t>Демонстрирует коммуникативные качества речи (правильность, содержательность, выразительность, чистота, логичность, </a:t>
                      </a:r>
                      <a:r>
                        <a:rPr lang="ru-RU" sz="1800" dirty="0" smtClean="0">
                          <a:effectLst/>
                          <a:latin typeface="Times New Roman"/>
                          <a:ea typeface="Times New Roman"/>
                          <a:cs typeface="Times New Roman"/>
                        </a:rPr>
                        <a:t>богатство)</a:t>
                      </a:r>
                      <a:endParaRPr lang="ru-RU" sz="18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400">
                          <a:solidFill>
                            <a:srgbClr val="000000"/>
                          </a:solidFill>
                          <a:effectLst/>
                          <a:latin typeface="Times New Roman"/>
                          <a:ea typeface="Times New Roman"/>
                          <a:cs typeface="Times New Roman"/>
                        </a:rPr>
                        <a:t>0-2</a:t>
                      </a:r>
                      <a:endParaRPr lang="ru-RU" sz="140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4228">
                <a:tc rowSpan="5">
                  <a:txBody>
                    <a:bodyPr/>
                    <a:lstStyle/>
                    <a:p>
                      <a:pPr>
                        <a:lnSpc>
                          <a:spcPct val="115000"/>
                        </a:lnSpc>
                        <a:spcBef>
                          <a:spcPts val="335"/>
                        </a:spcBef>
                        <a:spcAft>
                          <a:spcPts val="0"/>
                        </a:spcAft>
                      </a:pPr>
                      <a:r>
                        <a:rPr lang="ru-RU" sz="1400" b="1">
                          <a:solidFill>
                            <a:srgbClr val="000000"/>
                          </a:solidFill>
                          <a:effectLst/>
                          <a:latin typeface="Times New Roman"/>
                          <a:ea typeface="Times New Roman"/>
                          <a:cs typeface="Times New Roman"/>
                        </a:rPr>
                        <a:t>6.Р</a:t>
                      </a:r>
                      <a:r>
                        <a:rPr lang="ru-RU" sz="1400" b="1">
                          <a:effectLst/>
                          <a:latin typeface="Times New Roman"/>
                          <a:ea typeface="Times New Roman"/>
                          <a:cs typeface="Times New Roman"/>
                        </a:rPr>
                        <a:t>ефлексивная культура</a:t>
                      </a:r>
                      <a:endParaRPr lang="ru-RU" sz="140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nSpc>
                          <a:spcPct val="115000"/>
                        </a:lnSpc>
                        <a:spcAft>
                          <a:spcPts val="0"/>
                        </a:spcAft>
                      </a:pPr>
                      <a:r>
                        <a:rPr lang="ru-RU" sz="1800" dirty="0">
                          <a:solidFill>
                            <a:srgbClr val="000000"/>
                          </a:solidFill>
                          <a:effectLst/>
                          <a:latin typeface="Times New Roman"/>
                          <a:ea typeface="Times New Roman"/>
                          <a:cs typeface="Times New Roman"/>
                        </a:rPr>
                        <a:t>6.1. </a:t>
                      </a:r>
                      <a:r>
                        <a:rPr lang="ru-RU" sz="1800" dirty="0">
                          <a:effectLst/>
                          <a:latin typeface="Times New Roman"/>
                          <a:ea typeface="Times New Roman"/>
                          <a:cs typeface="Times New Roman"/>
                        </a:rPr>
                        <a:t>Корректирует собственные действия и поведение на основе обратной связи</a:t>
                      </a:r>
                      <a:endParaRPr lang="ru-RU" sz="18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400">
                          <a:solidFill>
                            <a:srgbClr val="000000"/>
                          </a:solidFill>
                          <a:effectLst/>
                          <a:latin typeface="Times New Roman"/>
                          <a:ea typeface="Times New Roman"/>
                          <a:cs typeface="Times New Roman"/>
                        </a:rPr>
                        <a:t>0-2</a:t>
                      </a:r>
                      <a:endParaRPr lang="ru-RU" sz="140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4773">
                <a:tc vMerge="1">
                  <a:txBody>
                    <a:bodyPr/>
                    <a:lstStyle/>
                    <a:p>
                      <a:endParaRPr lang="ru-RU"/>
                    </a:p>
                  </a:txBody>
                  <a:tcPr/>
                </a:tc>
                <a:tc>
                  <a:txBody>
                    <a:bodyPr/>
                    <a:lstStyle/>
                    <a:p>
                      <a:pPr>
                        <a:lnSpc>
                          <a:spcPct val="115000"/>
                        </a:lnSpc>
                        <a:spcAft>
                          <a:spcPts val="0"/>
                        </a:spcAft>
                      </a:pPr>
                      <a:r>
                        <a:rPr lang="ru-RU" sz="1800" dirty="0">
                          <a:solidFill>
                            <a:srgbClr val="000000"/>
                          </a:solidFill>
                          <a:effectLst/>
                          <a:latin typeface="Times New Roman"/>
                          <a:ea typeface="Times New Roman"/>
                          <a:cs typeface="Times New Roman"/>
                        </a:rPr>
                        <a:t>6.2. </a:t>
                      </a:r>
                      <a:r>
                        <a:rPr lang="ru-RU" sz="1800" dirty="0">
                          <a:effectLst/>
                          <a:latin typeface="Times New Roman"/>
                          <a:ea typeface="Times New Roman"/>
                          <a:cs typeface="Times New Roman"/>
                        </a:rPr>
                        <a:t>Оценивает степень реализации цели урока и достижения планируемых результатов</a:t>
                      </a:r>
                      <a:endParaRPr lang="ru-RU" sz="18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400" dirty="0">
                          <a:solidFill>
                            <a:srgbClr val="000000"/>
                          </a:solidFill>
                          <a:effectLst/>
                          <a:latin typeface="Times New Roman"/>
                          <a:ea typeface="Times New Roman"/>
                          <a:cs typeface="Times New Roman"/>
                        </a:rPr>
                        <a:t>0-2</a:t>
                      </a:r>
                      <a:endParaRPr lang="ru-RU" sz="14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048">
                <a:tc vMerge="1">
                  <a:txBody>
                    <a:bodyPr/>
                    <a:lstStyle/>
                    <a:p>
                      <a:endParaRPr lang="ru-RU"/>
                    </a:p>
                  </a:txBody>
                  <a:tcPr/>
                </a:tc>
                <a:tc>
                  <a:txBody>
                    <a:bodyPr/>
                    <a:lstStyle/>
                    <a:p>
                      <a:pPr>
                        <a:lnSpc>
                          <a:spcPct val="115000"/>
                        </a:lnSpc>
                        <a:spcAft>
                          <a:spcPts val="0"/>
                        </a:spcAft>
                      </a:pPr>
                      <a:r>
                        <a:rPr lang="ru-RU" sz="1800" dirty="0">
                          <a:solidFill>
                            <a:srgbClr val="000000"/>
                          </a:solidFill>
                          <a:effectLst/>
                          <a:latin typeface="Times New Roman"/>
                          <a:ea typeface="Times New Roman"/>
                          <a:cs typeface="Times New Roman"/>
                        </a:rPr>
                        <a:t>6.3. </a:t>
                      </a:r>
                      <a:r>
                        <a:rPr lang="ru-RU" sz="1800" dirty="0">
                          <a:effectLst/>
                          <a:latin typeface="Times New Roman"/>
                          <a:ea typeface="Times New Roman"/>
                          <a:cs typeface="Times New Roman"/>
                        </a:rPr>
                        <a:t>Анализирует эффективность педагогического взаимодействия на уроке</a:t>
                      </a:r>
                      <a:endParaRPr lang="ru-RU" sz="18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400" dirty="0">
                          <a:solidFill>
                            <a:srgbClr val="000000"/>
                          </a:solidFill>
                          <a:effectLst/>
                          <a:latin typeface="Times New Roman"/>
                          <a:ea typeface="Times New Roman"/>
                          <a:cs typeface="Times New Roman"/>
                        </a:rPr>
                        <a:t>0-2</a:t>
                      </a:r>
                      <a:endParaRPr lang="ru-RU" sz="14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244">
                <a:tc vMerge="1">
                  <a:txBody>
                    <a:bodyPr/>
                    <a:lstStyle/>
                    <a:p>
                      <a:endParaRPr lang="ru-RU"/>
                    </a:p>
                  </a:txBody>
                  <a:tcPr/>
                </a:tc>
                <a:tc>
                  <a:txBody>
                    <a:bodyPr/>
                    <a:lstStyle/>
                    <a:p>
                      <a:pPr>
                        <a:lnSpc>
                          <a:spcPct val="115000"/>
                        </a:lnSpc>
                        <a:spcAft>
                          <a:spcPts val="0"/>
                        </a:spcAft>
                      </a:pPr>
                      <a:r>
                        <a:rPr lang="ru-RU" sz="1800" dirty="0">
                          <a:solidFill>
                            <a:srgbClr val="000000"/>
                          </a:solidFill>
                          <a:effectLst/>
                          <a:latin typeface="Times New Roman"/>
                          <a:ea typeface="Times New Roman"/>
                          <a:cs typeface="Times New Roman"/>
                        </a:rPr>
                        <a:t>6.4. </a:t>
                      </a:r>
                      <a:r>
                        <a:rPr lang="ru-RU" sz="1800" dirty="0">
                          <a:effectLst/>
                          <a:latin typeface="Times New Roman"/>
                          <a:ea typeface="Times New Roman"/>
                          <a:cs typeface="Times New Roman"/>
                        </a:rPr>
                        <a:t>Анализирует место и значение применения на уроке нестандартных педагогических приемов и средств </a:t>
                      </a:r>
                      <a:r>
                        <a:rPr lang="ru-RU" sz="1800" dirty="0" smtClean="0">
                          <a:effectLst/>
                          <a:latin typeface="Times New Roman"/>
                          <a:ea typeface="Times New Roman"/>
                          <a:cs typeface="Times New Roman"/>
                        </a:rPr>
                        <a:t>обучения</a:t>
                      </a:r>
                      <a:endParaRPr lang="ru-RU" sz="18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400" dirty="0">
                          <a:solidFill>
                            <a:srgbClr val="000000"/>
                          </a:solidFill>
                          <a:effectLst/>
                          <a:latin typeface="Times New Roman"/>
                          <a:ea typeface="Times New Roman"/>
                          <a:cs typeface="Times New Roman"/>
                        </a:rPr>
                        <a:t>0-2</a:t>
                      </a:r>
                      <a:endParaRPr lang="ru-RU" sz="14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1297">
                <a:tc vMerge="1">
                  <a:txBody>
                    <a:bodyPr/>
                    <a:lstStyle/>
                    <a:p>
                      <a:endParaRPr lang="ru-RU"/>
                    </a:p>
                  </a:txBody>
                  <a:tcPr/>
                </a:tc>
                <a:tc>
                  <a:txBody>
                    <a:bodyPr/>
                    <a:lstStyle/>
                    <a:p>
                      <a:pPr>
                        <a:lnSpc>
                          <a:spcPct val="115000"/>
                        </a:lnSpc>
                        <a:spcAft>
                          <a:spcPts val="0"/>
                        </a:spcAft>
                      </a:pPr>
                      <a:r>
                        <a:rPr lang="ru-RU" sz="1800" dirty="0">
                          <a:solidFill>
                            <a:srgbClr val="000000"/>
                          </a:solidFill>
                          <a:effectLst/>
                          <a:latin typeface="Times New Roman"/>
                          <a:ea typeface="Times New Roman"/>
                          <a:cs typeface="Times New Roman"/>
                        </a:rPr>
                        <a:t>6.5. </a:t>
                      </a:r>
                      <a:r>
                        <a:rPr lang="ru-RU" sz="1800" dirty="0">
                          <a:effectLst/>
                          <a:latin typeface="Times New Roman"/>
                          <a:ea typeface="Times New Roman"/>
                          <a:cs typeface="Times New Roman"/>
                        </a:rPr>
                        <a:t>Демонстрирует системность самоанализа урока, строит оценочные суждения на научной </a:t>
                      </a:r>
                      <a:r>
                        <a:rPr lang="ru-RU" sz="1800" dirty="0" smtClean="0">
                          <a:effectLst/>
                          <a:latin typeface="Times New Roman"/>
                          <a:ea typeface="Times New Roman"/>
                          <a:cs typeface="Times New Roman"/>
                        </a:rPr>
                        <a:t>основе</a:t>
                      </a:r>
                      <a:endParaRPr lang="ru-RU" sz="18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2895">
                        <a:lnSpc>
                          <a:spcPct val="115000"/>
                        </a:lnSpc>
                        <a:spcBef>
                          <a:spcPts val="335"/>
                        </a:spcBef>
                        <a:spcAft>
                          <a:spcPts val="0"/>
                        </a:spcAft>
                      </a:pPr>
                      <a:r>
                        <a:rPr lang="ru-RU" sz="1400" dirty="0">
                          <a:solidFill>
                            <a:srgbClr val="000000"/>
                          </a:solidFill>
                          <a:effectLst/>
                          <a:latin typeface="Times New Roman"/>
                          <a:ea typeface="Times New Roman"/>
                          <a:cs typeface="Times New Roman"/>
                        </a:rPr>
                        <a:t>0-2</a:t>
                      </a:r>
                      <a:endParaRPr lang="ru-RU" sz="14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79625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332656"/>
            <a:ext cx="8229600" cy="1008112"/>
          </a:xfrm>
        </p:spPr>
        <p:txBody>
          <a:bodyPr/>
          <a:lstStyle/>
          <a:p>
            <a:r>
              <a:rPr lang="ru-RU" sz="6600" dirty="0" smtClean="0"/>
              <a:t>Что не так?</a:t>
            </a:r>
            <a:endParaRPr lang="ru-RU" sz="6600" dirty="0"/>
          </a:p>
        </p:txBody>
      </p:sp>
      <p:sp>
        <p:nvSpPr>
          <p:cNvPr id="3" name="Объект 2"/>
          <p:cNvSpPr>
            <a:spLocks noGrp="1"/>
          </p:cNvSpPr>
          <p:nvPr>
            <p:ph idx="1"/>
          </p:nvPr>
        </p:nvSpPr>
        <p:spPr>
          <a:xfrm>
            <a:off x="179512" y="1484784"/>
            <a:ext cx="8733656" cy="5184576"/>
          </a:xfrm>
        </p:spPr>
        <p:txBody>
          <a:bodyPr>
            <a:noAutofit/>
          </a:bodyPr>
          <a:lstStyle/>
          <a:p>
            <a:pPr algn="just"/>
            <a:r>
              <a:rPr lang="ru-RU" sz="4000" b="1" dirty="0" smtClean="0">
                <a:solidFill>
                  <a:schemeClr val="tx2"/>
                </a:solidFill>
              </a:rPr>
              <a:t>Универсальный угол зрения </a:t>
            </a:r>
            <a:r>
              <a:rPr lang="ru-RU" sz="4000" b="1" dirty="0">
                <a:solidFill>
                  <a:schemeClr val="tx2"/>
                </a:solidFill>
              </a:rPr>
              <a:t> </a:t>
            </a:r>
            <a:r>
              <a:rPr lang="ru-RU" sz="4000" b="1" dirty="0" smtClean="0">
                <a:solidFill>
                  <a:schemeClr val="tx2"/>
                </a:solidFill>
              </a:rPr>
              <a:t>-</a:t>
            </a:r>
            <a:r>
              <a:rPr lang="ru-RU" sz="4000" b="1" dirty="0" smtClean="0">
                <a:solidFill>
                  <a:schemeClr val="tx2"/>
                </a:solidFill>
              </a:rPr>
              <a:t>ФГОС</a:t>
            </a:r>
          </a:p>
          <a:p>
            <a:pPr algn="just"/>
            <a:r>
              <a:rPr lang="ru-RU" sz="4000" b="1" dirty="0" smtClean="0">
                <a:solidFill>
                  <a:schemeClr val="tx2"/>
                </a:solidFill>
              </a:rPr>
              <a:t> </a:t>
            </a:r>
            <a:r>
              <a:rPr lang="ru-RU" sz="4000" b="1" dirty="0">
                <a:solidFill>
                  <a:schemeClr val="tx2"/>
                </a:solidFill>
              </a:rPr>
              <a:t>Всем понятно «ЗАЧЕМ</a:t>
            </a:r>
            <a:r>
              <a:rPr lang="ru-RU" sz="4000" b="1" dirty="0" smtClean="0">
                <a:solidFill>
                  <a:schemeClr val="tx2"/>
                </a:solidFill>
              </a:rPr>
              <a:t>?» (</a:t>
            </a:r>
            <a:r>
              <a:rPr lang="en-US" sz="4000" b="1" dirty="0" smtClean="0">
                <a:solidFill>
                  <a:schemeClr val="tx2"/>
                </a:solidFill>
              </a:rPr>
              <a:t>SMART – </a:t>
            </a:r>
            <a:r>
              <a:rPr lang="ru-RU" sz="4000" b="1" dirty="0" smtClean="0">
                <a:solidFill>
                  <a:schemeClr val="tx2"/>
                </a:solidFill>
              </a:rPr>
              <a:t>цель)</a:t>
            </a:r>
          </a:p>
          <a:p>
            <a:pPr algn="just"/>
            <a:r>
              <a:rPr lang="ru-RU" sz="4000" b="1" dirty="0" smtClean="0">
                <a:solidFill>
                  <a:schemeClr val="tx2"/>
                </a:solidFill>
              </a:rPr>
              <a:t>Есть еще дети….</a:t>
            </a:r>
          </a:p>
          <a:p>
            <a:pPr algn="just"/>
            <a:r>
              <a:rPr lang="ru-RU" sz="4000" b="1" dirty="0" smtClean="0">
                <a:solidFill>
                  <a:schemeClr val="tx2"/>
                </a:solidFill>
              </a:rPr>
              <a:t>Ну и где мы теперь? </a:t>
            </a:r>
            <a:r>
              <a:rPr lang="ru-RU" sz="4000" b="1" dirty="0" smtClean="0">
                <a:solidFill>
                  <a:schemeClr val="tx2"/>
                </a:solidFill>
              </a:rPr>
              <a:t>(результат= </a:t>
            </a:r>
            <a:r>
              <a:rPr lang="en-US" sz="4000" b="1" dirty="0">
                <a:solidFill>
                  <a:schemeClr val="tx2"/>
                </a:solidFill>
              </a:rPr>
              <a:t>SMART – </a:t>
            </a:r>
            <a:r>
              <a:rPr lang="ru-RU" sz="4000" b="1" dirty="0">
                <a:solidFill>
                  <a:schemeClr val="tx2"/>
                </a:solidFill>
              </a:rPr>
              <a:t>цель) </a:t>
            </a:r>
            <a:endParaRPr lang="ru-RU" sz="4000" b="1" dirty="0">
              <a:solidFill>
                <a:schemeClr val="tx2"/>
              </a:solidFill>
            </a:endParaRPr>
          </a:p>
        </p:txBody>
      </p:sp>
    </p:spTree>
    <p:extLst>
      <p:ext uri="{BB962C8B-B14F-4D97-AF65-F5344CB8AC3E}">
        <p14:creationId xmlns:p14="http://schemas.microsoft.com/office/powerpoint/2010/main" val="3342734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274638"/>
            <a:ext cx="9001000" cy="418058"/>
          </a:xfrm>
        </p:spPr>
        <p:txBody>
          <a:bodyPr>
            <a:noAutofit/>
          </a:bodyPr>
          <a:lstStyle/>
          <a:p>
            <a:pPr algn="just">
              <a:lnSpc>
                <a:spcPct val="100000"/>
              </a:lnSpc>
            </a:pPr>
            <a:r>
              <a:rPr lang="ru-RU" sz="2400" dirty="0">
                <a:solidFill>
                  <a:srgbClr val="0070C0"/>
                </a:solidFill>
                <a:latin typeface="Times New Roman" panose="02020603050405020304" pitchFamily="18" charset="0"/>
                <a:cs typeface="Times New Roman" panose="02020603050405020304" pitchFamily="18" charset="0"/>
              </a:rPr>
              <a:t/>
            </a:r>
            <a:br>
              <a:rPr lang="ru-RU" sz="2400" dirty="0">
                <a:solidFill>
                  <a:srgbClr val="0070C0"/>
                </a:solidFill>
                <a:latin typeface="Times New Roman" panose="02020603050405020304" pitchFamily="18" charset="0"/>
                <a:cs typeface="Times New Roman" panose="02020603050405020304" pitchFamily="18" charset="0"/>
              </a:rPr>
            </a:br>
            <a:r>
              <a:rPr lang="ru-RU" sz="2200" dirty="0">
                <a:solidFill>
                  <a:srgbClr val="0070C0"/>
                </a:solidFill>
                <a:latin typeface="Times New Roman" panose="02020603050405020304" pitchFamily="18" charset="0"/>
                <a:cs typeface="Times New Roman" panose="02020603050405020304" pitchFamily="18" charset="0"/>
              </a:rPr>
              <a:t>Системно-</a:t>
            </a:r>
            <a:r>
              <a:rPr lang="ru-RU" sz="2200" dirty="0" err="1">
                <a:solidFill>
                  <a:srgbClr val="0070C0"/>
                </a:solidFill>
                <a:latin typeface="Times New Roman" panose="02020603050405020304" pitchFamily="18" charset="0"/>
                <a:cs typeface="Times New Roman" panose="02020603050405020304" pitchFamily="18" charset="0"/>
              </a:rPr>
              <a:t>деятельностный</a:t>
            </a:r>
            <a:r>
              <a:rPr lang="ru-RU" sz="2200" dirty="0">
                <a:solidFill>
                  <a:srgbClr val="0070C0"/>
                </a:solidFill>
                <a:latin typeface="Times New Roman" panose="02020603050405020304" pitchFamily="18" charset="0"/>
                <a:cs typeface="Times New Roman" panose="02020603050405020304" pitchFamily="18" charset="0"/>
              </a:rPr>
              <a:t> подход - методологическая основа </a:t>
            </a:r>
            <a:r>
              <a:rPr lang="ru-RU" sz="2200" dirty="0" smtClean="0">
                <a:solidFill>
                  <a:srgbClr val="0070C0"/>
                </a:solidFill>
                <a:latin typeface="Times New Roman" panose="02020603050405020304" pitchFamily="18" charset="0"/>
                <a:cs typeface="Times New Roman" panose="02020603050405020304" pitchFamily="18" charset="0"/>
              </a:rPr>
              <a:t>ФГОС</a:t>
            </a:r>
            <a:endParaRPr lang="ru-RU" sz="2200" dirty="0">
              <a:solidFill>
                <a:srgbClr val="0070C0"/>
              </a:solidFill>
            </a:endParaRPr>
          </a:p>
        </p:txBody>
      </p:sp>
      <p:sp>
        <p:nvSpPr>
          <p:cNvPr id="3" name="Объект 2"/>
          <p:cNvSpPr>
            <a:spLocks noGrp="1"/>
          </p:cNvSpPr>
          <p:nvPr>
            <p:ph idx="1"/>
          </p:nvPr>
        </p:nvSpPr>
        <p:spPr>
          <a:xfrm>
            <a:off x="107504" y="764704"/>
            <a:ext cx="8856984" cy="5616624"/>
          </a:xfrm>
        </p:spPr>
        <p:txBody>
          <a:bodyPr>
            <a:noAutofit/>
          </a:bodyPr>
          <a:lstStyle/>
          <a:p>
            <a:pPr marL="0" indent="0" algn="just">
              <a:buNone/>
            </a:pPr>
            <a:r>
              <a:rPr lang="ru-RU" sz="1500" b="1" dirty="0">
                <a:latin typeface="Times New Roman" panose="02020603050405020304" pitchFamily="18" charset="0"/>
                <a:cs typeface="Times New Roman" panose="02020603050405020304" pitchFamily="18" charset="0"/>
              </a:rPr>
              <a:t>19.9. В соответствии с ФГОС НОО система оценки образовательной организации реализует системно-</a:t>
            </a:r>
            <a:r>
              <a:rPr lang="ru-RU" sz="1500" b="1" dirty="0" err="1">
                <a:latin typeface="Times New Roman" panose="02020603050405020304" pitchFamily="18" charset="0"/>
                <a:cs typeface="Times New Roman" panose="02020603050405020304" pitchFamily="18" charset="0"/>
              </a:rPr>
              <a:t>деятельностный</a:t>
            </a:r>
            <a:r>
              <a:rPr lang="ru-RU" sz="1500" b="1" dirty="0">
                <a:latin typeface="Times New Roman" panose="02020603050405020304" pitchFamily="18" charset="0"/>
                <a:cs typeface="Times New Roman" panose="02020603050405020304" pitchFamily="18" charset="0"/>
              </a:rPr>
              <a:t>, уровневый и комплексный подходы к оценке образовательных достижений.</a:t>
            </a:r>
          </a:p>
          <a:p>
            <a:pPr marL="0" indent="0" algn="just">
              <a:buNone/>
            </a:pPr>
            <a:r>
              <a:rPr lang="ru-RU" sz="1500" b="1" dirty="0">
                <a:latin typeface="Times New Roman" panose="02020603050405020304" pitchFamily="18" charset="0"/>
                <a:cs typeface="Times New Roman" panose="02020603050405020304" pitchFamily="18" charset="0"/>
              </a:rPr>
              <a:t>19.10. </a:t>
            </a:r>
            <a:r>
              <a:rPr lang="ru-RU" sz="1500" b="1" dirty="0">
                <a:solidFill>
                  <a:srgbClr val="FF0000"/>
                </a:solidFill>
                <a:latin typeface="Times New Roman" panose="02020603050405020304" pitchFamily="18" charset="0"/>
                <a:cs typeface="Times New Roman" panose="02020603050405020304" pitchFamily="18" charset="0"/>
              </a:rPr>
              <a:t>СДП</a:t>
            </a:r>
            <a:r>
              <a:rPr lang="ru-RU" sz="1500" b="1" dirty="0">
                <a:latin typeface="Times New Roman" panose="02020603050405020304" pitchFamily="18" charset="0"/>
                <a:cs typeface="Times New Roman" panose="02020603050405020304" pitchFamily="18" charset="0"/>
              </a:rPr>
              <a:t> проявляется в оценке способности к решению учебно-познавательных и учебно-практических задач, а также в оценке уровня функциональной грамотности. СДП обеспечивается содержанием и критериями оценки, в качестве которых выступают планируемые результаты обучения, выраженные в </a:t>
            </a:r>
            <a:r>
              <a:rPr lang="ru-RU" sz="1500" b="1" dirty="0" err="1">
                <a:latin typeface="Times New Roman" panose="02020603050405020304" pitchFamily="18" charset="0"/>
                <a:cs typeface="Times New Roman" panose="02020603050405020304" pitchFamily="18" charset="0"/>
              </a:rPr>
              <a:t>деятельностной</a:t>
            </a:r>
            <a:r>
              <a:rPr lang="ru-RU" sz="1500" b="1" dirty="0">
                <a:latin typeface="Times New Roman" panose="02020603050405020304" pitchFamily="18" charset="0"/>
                <a:cs typeface="Times New Roman" panose="02020603050405020304" pitchFamily="18" charset="0"/>
              </a:rPr>
              <a:t> форме.</a:t>
            </a:r>
          </a:p>
          <a:p>
            <a:pPr marL="0" indent="0" algn="just">
              <a:buNone/>
            </a:pPr>
            <a:r>
              <a:rPr lang="ru-RU" sz="1500" b="1" dirty="0">
                <a:latin typeface="Times New Roman" panose="02020603050405020304" pitchFamily="18" charset="0"/>
                <a:cs typeface="Times New Roman" panose="02020603050405020304" pitchFamily="18" charset="0"/>
              </a:rPr>
              <a:t>19.11. </a:t>
            </a:r>
            <a:r>
              <a:rPr lang="ru-RU" sz="1500" b="1" dirty="0">
                <a:solidFill>
                  <a:srgbClr val="FF0000"/>
                </a:solidFill>
                <a:latin typeface="Times New Roman" panose="02020603050405020304" pitchFamily="18" charset="0"/>
                <a:cs typeface="Times New Roman" panose="02020603050405020304" pitchFamily="18" charset="0"/>
              </a:rPr>
              <a:t>Уровневый подход </a:t>
            </a:r>
            <a:r>
              <a:rPr lang="ru-RU" sz="1500" b="1" dirty="0">
                <a:latin typeface="Times New Roman" panose="02020603050405020304" pitchFamily="18" charset="0"/>
                <a:cs typeface="Times New Roman" panose="02020603050405020304" pitchFamily="18" charset="0"/>
              </a:rPr>
              <a:t>к оценке образовательных достижений обучающихся реализуется за счёт фиксации различных уровней достижения обучающимися планируемых результатов. Достижение базового уровня свидетельствует о способности обучающихся решать типовые учебные задачи, целенаправленно отрабатываемые со всеми обучающимися в ходе учебного процесса, выступает достаточным для продолжения обучения и усвоения последующего учебного материала.</a:t>
            </a:r>
          </a:p>
          <a:p>
            <a:pPr marL="0" indent="0" algn="just">
              <a:buNone/>
            </a:pPr>
            <a:r>
              <a:rPr lang="ru-RU" sz="1500" b="1" dirty="0">
                <a:latin typeface="Times New Roman" panose="02020603050405020304" pitchFamily="18" charset="0"/>
                <a:cs typeface="Times New Roman" panose="02020603050405020304" pitchFamily="18" charset="0"/>
              </a:rPr>
              <a:t>19.13. </a:t>
            </a:r>
            <a:r>
              <a:rPr lang="ru-RU" sz="1500" b="1" dirty="0">
                <a:solidFill>
                  <a:srgbClr val="FF0000"/>
                </a:solidFill>
                <a:latin typeface="Times New Roman" panose="02020603050405020304" pitchFamily="18" charset="0"/>
                <a:cs typeface="Times New Roman" panose="02020603050405020304" pitchFamily="18" charset="0"/>
              </a:rPr>
              <a:t>Комплексный подход </a:t>
            </a:r>
            <a:r>
              <a:rPr lang="ru-RU" sz="1500" b="1" dirty="0">
                <a:latin typeface="Times New Roman" panose="02020603050405020304" pitchFamily="18" charset="0"/>
                <a:cs typeface="Times New Roman" panose="02020603050405020304" pitchFamily="18" charset="0"/>
              </a:rPr>
              <a:t>к оценке образовательных достижений реализуется через:</a:t>
            </a:r>
          </a:p>
          <a:p>
            <a:pPr marL="0" indent="0" algn="just">
              <a:buNone/>
            </a:pPr>
            <a:r>
              <a:rPr lang="ru-RU" sz="1500" b="1" dirty="0">
                <a:latin typeface="Times New Roman" panose="02020603050405020304" pitchFamily="18" charset="0"/>
                <a:cs typeface="Times New Roman" panose="02020603050405020304" pitchFamily="18" charset="0"/>
              </a:rPr>
              <a:t>- оценку предметных и </a:t>
            </a:r>
            <a:r>
              <a:rPr lang="ru-RU" sz="1500" b="1" dirty="0" err="1">
                <a:latin typeface="Times New Roman" panose="02020603050405020304" pitchFamily="18" charset="0"/>
                <a:cs typeface="Times New Roman" panose="02020603050405020304" pitchFamily="18" charset="0"/>
              </a:rPr>
              <a:t>метапредметных</a:t>
            </a:r>
            <a:r>
              <a:rPr lang="ru-RU" sz="1500" b="1" dirty="0">
                <a:latin typeface="Times New Roman" panose="02020603050405020304" pitchFamily="18" charset="0"/>
                <a:cs typeface="Times New Roman" panose="02020603050405020304" pitchFamily="18" charset="0"/>
              </a:rPr>
              <a:t> результатов;</a:t>
            </a:r>
          </a:p>
          <a:p>
            <a:pPr marL="0" indent="0" algn="just">
              <a:buNone/>
            </a:pPr>
            <a:r>
              <a:rPr lang="ru-RU" sz="1500" b="1" dirty="0">
                <a:latin typeface="Times New Roman" panose="02020603050405020304" pitchFamily="18" charset="0"/>
                <a:cs typeface="Times New Roman" panose="02020603050405020304" pitchFamily="18" charset="0"/>
              </a:rPr>
              <a:t>- использование комплекса оценочных процедур как основы для оценки динамики индивидуальных образовательных достижений обучающихся и для итоговой оценки; - использование контекстной информации (об особенностях обучающихся, условиях и процессе обучения и другие);</a:t>
            </a:r>
          </a:p>
          <a:p>
            <a:pPr marL="0" indent="0" algn="just">
              <a:buNone/>
            </a:pPr>
            <a:r>
              <a:rPr lang="ru-RU" sz="1500" b="1" dirty="0">
                <a:latin typeface="Times New Roman" panose="02020603050405020304" pitchFamily="18" charset="0"/>
                <a:cs typeface="Times New Roman" panose="02020603050405020304" pitchFamily="18" charset="0"/>
              </a:rPr>
              <a:t>- использование разнообразных методов и форм оценки, взаимно дополняющих друг друга, в том числе оценок творческих работ, наблюдения;</a:t>
            </a:r>
          </a:p>
          <a:p>
            <a:pPr marL="0" indent="0" algn="just">
              <a:buNone/>
            </a:pPr>
            <a:r>
              <a:rPr lang="ru-RU" sz="1500" b="1" dirty="0">
                <a:latin typeface="Times New Roman" panose="02020603050405020304" pitchFamily="18" charset="0"/>
                <a:cs typeface="Times New Roman" panose="02020603050405020304" pitchFamily="18" charset="0"/>
              </a:rPr>
              <a:t>- использование форм работы, обеспечивающих возможность включения в самостоятельную оценочную деятельность (самоанализ, самооценка, </a:t>
            </a:r>
            <a:r>
              <a:rPr lang="ru-RU" sz="1500" b="1" dirty="0" err="1">
                <a:latin typeface="Times New Roman" panose="02020603050405020304" pitchFamily="18" charset="0"/>
                <a:cs typeface="Times New Roman" panose="02020603050405020304" pitchFamily="18" charset="0"/>
              </a:rPr>
              <a:t>взаимооценка</a:t>
            </a:r>
            <a:r>
              <a:rPr lang="ru-RU" sz="1500" b="1" dirty="0">
                <a:latin typeface="Times New Roman" panose="02020603050405020304" pitchFamily="18" charset="0"/>
                <a:cs typeface="Times New Roman" panose="02020603050405020304" pitchFamily="18" charset="0"/>
              </a:rPr>
              <a:t>);</a:t>
            </a:r>
          </a:p>
          <a:p>
            <a:pPr marL="0" indent="0" algn="just">
              <a:buNone/>
            </a:pPr>
            <a:r>
              <a:rPr lang="ru-RU" sz="1500" b="1" dirty="0">
                <a:latin typeface="Times New Roman" panose="02020603050405020304" pitchFamily="18" charset="0"/>
                <a:cs typeface="Times New Roman" panose="02020603050405020304" pitchFamily="18" charset="0"/>
              </a:rPr>
              <a:t>- использование мониторинга динамических показателей освоения </a:t>
            </a:r>
            <a:r>
              <a:rPr lang="ru-RU" sz="1500" b="1" dirty="0" smtClean="0">
                <a:latin typeface="Times New Roman" panose="02020603050405020304" pitchFamily="18" charset="0"/>
                <a:cs typeface="Times New Roman" panose="02020603050405020304" pitchFamily="18" charset="0"/>
              </a:rPr>
              <a:t>умений</a:t>
            </a:r>
            <a:r>
              <a:rPr lang="en-US" sz="1500" b="1" dirty="0" smtClean="0">
                <a:latin typeface="Times New Roman" panose="02020603050405020304" pitchFamily="18" charset="0"/>
                <a:cs typeface="Times New Roman" panose="02020603050405020304" pitchFamily="18" charset="0"/>
              </a:rPr>
              <a:t> </a:t>
            </a:r>
            <a:r>
              <a:rPr lang="ru-RU" sz="1500" b="1" dirty="0" smtClean="0">
                <a:latin typeface="Times New Roman" panose="02020603050405020304" pitchFamily="18" charset="0"/>
                <a:cs typeface="Times New Roman" panose="02020603050405020304" pitchFamily="18" charset="0"/>
              </a:rPr>
              <a:t>и </a:t>
            </a:r>
            <a:r>
              <a:rPr lang="ru-RU" sz="1500" b="1" dirty="0">
                <a:latin typeface="Times New Roman" panose="02020603050405020304" pitchFamily="18" charset="0"/>
                <a:cs typeface="Times New Roman" panose="02020603050405020304" pitchFamily="18" charset="0"/>
              </a:rPr>
              <a:t>знаний, в том числе формируемых с использованием информационно-коммуникационных (цифровых) технологий. </a:t>
            </a:r>
          </a:p>
          <a:p>
            <a:pPr marL="0" indent="0">
              <a:buNone/>
            </a:pPr>
            <a:endParaRPr lang="ru-RU" sz="1500" dirty="0"/>
          </a:p>
        </p:txBody>
      </p:sp>
    </p:spTree>
    <p:extLst>
      <p:ext uri="{BB962C8B-B14F-4D97-AF65-F5344CB8AC3E}">
        <p14:creationId xmlns:p14="http://schemas.microsoft.com/office/powerpoint/2010/main" val="3014440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856984" cy="562074"/>
          </a:xfrm>
        </p:spPr>
        <p:txBody>
          <a:bodyPr>
            <a:noAutofit/>
          </a:bodyPr>
          <a:lstStyle/>
          <a:p>
            <a:pPr>
              <a:defRPr/>
            </a:pPr>
            <a:r>
              <a:rPr lang="ru-RU" sz="4000" b="1" dirty="0"/>
              <a:t>Учебная деятельность -ведущая</a:t>
            </a:r>
          </a:p>
        </p:txBody>
      </p:sp>
      <p:sp>
        <p:nvSpPr>
          <p:cNvPr id="3" name="Объект 2"/>
          <p:cNvSpPr>
            <a:spLocks noGrp="1"/>
          </p:cNvSpPr>
          <p:nvPr>
            <p:ph idx="1"/>
          </p:nvPr>
        </p:nvSpPr>
        <p:spPr>
          <a:xfrm>
            <a:off x="323850" y="764704"/>
            <a:ext cx="8640638" cy="6048672"/>
          </a:xfrm>
        </p:spPr>
        <p:txBody>
          <a:bodyPr>
            <a:normAutofit fontScale="92500"/>
          </a:bodyPr>
          <a:lstStyle/>
          <a:p>
            <a:pPr marL="0" indent="0" algn="just">
              <a:buNone/>
              <a:defRPr/>
            </a:pPr>
            <a:r>
              <a:rPr lang="ru-RU" b="1" dirty="0">
                <a:solidFill>
                  <a:srgbClr val="FF0000"/>
                </a:solidFill>
                <a:latin typeface="Times New Roman" pitchFamily="18" charset="0"/>
                <a:cs typeface="Times New Roman" pitchFamily="18" charset="0"/>
              </a:rPr>
              <a:t>Основной инструмент и результат  - самостоятельность учащихся</a:t>
            </a:r>
            <a:r>
              <a:rPr lang="ru-RU" b="1" dirty="0" smtClean="0">
                <a:solidFill>
                  <a:srgbClr val="FF0000"/>
                </a:solidFill>
                <a:latin typeface="Times New Roman" pitchFamily="18" charset="0"/>
                <a:cs typeface="Times New Roman" pitchFamily="18" charset="0"/>
              </a:rPr>
              <a:t>.</a:t>
            </a:r>
          </a:p>
          <a:p>
            <a:pPr marL="0" indent="0" algn="just">
              <a:buNone/>
              <a:defRPr/>
            </a:pPr>
            <a:r>
              <a:rPr lang="ru-RU" dirty="0">
                <a:solidFill>
                  <a:srgbClr val="FF0000"/>
                </a:solidFill>
                <a:latin typeface="Times New Roman" pitchFamily="18" charset="0"/>
                <a:cs typeface="Times New Roman" pitchFamily="18" charset="0"/>
              </a:rPr>
              <a:t>Учебная деятельность -   самостоятельная деятельность ученика по усвоению знаний, умений и навыков, в которой он </a:t>
            </a:r>
            <a:r>
              <a:rPr lang="ru-RU" b="1" dirty="0">
                <a:solidFill>
                  <a:srgbClr val="FF0000"/>
                </a:solidFill>
                <a:latin typeface="Times New Roman" pitchFamily="18" charset="0"/>
                <a:cs typeface="Times New Roman" pitchFamily="18" charset="0"/>
              </a:rPr>
              <a:t>изменяется</a:t>
            </a:r>
            <a:r>
              <a:rPr lang="ru-RU" dirty="0">
                <a:solidFill>
                  <a:srgbClr val="FF0000"/>
                </a:solidFill>
                <a:latin typeface="Times New Roman" pitchFamily="18" charset="0"/>
                <a:cs typeface="Times New Roman" pitchFamily="18" charset="0"/>
              </a:rPr>
              <a:t> и эти изменения </a:t>
            </a:r>
            <a:r>
              <a:rPr lang="ru-RU" b="1" dirty="0">
                <a:solidFill>
                  <a:srgbClr val="FF0000"/>
                </a:solidFill>
                <a:latin typeface="Times New Roman" pitchFamily="18" charset="0"/>
                <a:cs typeface="Times New Roman" pitchFamily="18" charset="0"/>
              </a:rPr>
              <a:t>осознает.</a:t>
            </a:r>
          </a:p>
          <a:p>
            <a:pPr algn="just">
              <a:defRPr/>
            </a:pPr>
            <a:r>
              <a:rPr lang="ru-RU" sz="2600" b="1" dirty="0" smtClean="0">
                <a:solidFill>
                  <a:schemeClr val="tx2"/>
                </a:solidFill>
                <a:latin typeface="Times New Roman" pitchFamily="18" charset="0"/>
                <a:cs typeface="Times New Roman" pitchFamily="18" charset="0"/>
              </a:rPr>
              <a:t>Системно-</a:t>
            </a:r>
            <a:r>
              <a:rPr lang="ru-RU" sz="2600" b="1" dirty="0" err="1" smtClean="0">
                <a:solidFill>
                  <a:schemeClr val="tx2"/>
                </a:solidFill>
                <a:latin typeface="Times New Roman" pitchFamily="18" charset="0"/>
                <a:cs typeface="Times New Roman" pitchFamily="18" charset="0"/>
              </a:rPr>
              <a:t>деятельностный</a:t>
            </a:r>
            <a:r>
              <a:rPr lang="ru-RU" sz="2600" b="1" dirty="0" smtClean="0">
                <a:solidFill>
                  <a:schemeClr val="tx2"/>
                </a:solidFill>
                <a:latin typeface="Times New Roman" pitchFamily="18" charset="0"/>
                <a:cs typeface="Times New Roman" pitchFamily="18" charset="0"/>
              </a:rPr>
              <a:t> </a:t>
            </a:r>
            <a:r>
              <a:rPr lang="ru-RU" sz="2600" b="1" dirty="0">
                <a:solidFill>
                  <a:schemeClr val="tx2"/>
                </a:solidFill>
                <a:latin typeface="Times New Roman" pitchFamily="18" charset="0"/>
                <a:cs typeface="Times New Roman" pitchFamily="18" charset="0"/>
              </a:rPr>
              <a:t>подход</a:t>
            </a:r>
            <a:r>
              <a:rPr lang="ru-RU" sz="2600" dirty="0">
                <a:solidFill>
                  <a:schemeClr val="tx2"/>
                </a:solidFill>
                <a:latin typeface="Times New Roman" pitchFamily="18" charset="0"/>
                <a:cs typeface="Times New Roman" pitchFamily="18" charset="0"/>
              </a:rPr>
              <a:t> </a:t>
            </a:r>
            <a:r>
              <a:rPr lang="ru-RU" sz="2600" dirty="0" smtClean="0">
                <a:solidFill>
                  <a:schemeClr val="tx2"/>
                </a:solidFill>
                <a:latin typeface="Times New Roman" pitchFamily="18" charset="0"/>
                <a:cs typeface="Times New Roman" pitchFamily="18" charset="0"/>
              </a:rPr>
              <a:t>–</a:t>
            </a:r>
            <a:r>
              <a:rPr lang="ru-RU" sz="2600" dirty="0" err="1" smtClean="0">
                <a:solidFill>
                  <a:schemeClr val="tx2"/>
                </a:solidFill>
                <a:latin typeface="Times New Roman" pitchFamily="18" charset="0"/>
                <a:cs typeface="Times New Roman" pitchFamily="18" charset="0"/>
              </a:rPr>
              <a:t>формированиие</a:t>
            </a:r>
            <a:r>
              <a:rPr lang="ru-RU" sz="2600" dirty="0" smtClean="0">
                <a:solidFill>
                  <a:schemeClr val="tx2"/>
                </a:solidFill>
                <a:latin typeface="Times New Roman" pitchFamily="18" charset="0"/>
                <a:cs typeface="Times New Roman" pitchFamily="18" charset="0"/>
              </a:rPr>
              <a:t> и </a:t>
            </a:r>
            <a:r>
              <a:rPr lang="ru-RU" sz="2600" dirty="0">
                <a:solidFill>
                  <a:schemeClr val="tx2"/>
                </a:solidFill>
                <a:latin typeface="Times New Roman" pitchFamily="18" charset="0"/>
                <a:cs typeface="Times New Roman" pitchFamily="18" charset="0"/>
              </a:rPr>
              <a:t>оценка способности к решению учебно-познавательных и учебно-практических задач. </a:t>
            </a:r>
          </a:p>
          <a:p>
            <a:pPr algn="just">
              <a:defRPr/>
            </a:pPr>
            <a:r>
              <a:rPr lang="ru-RU" sz="2600" dirty="0">
                <a:solidFill>
                  <a:schemeClr val="tx2"/>
                </a:solidFill>
                <a:latin typeface="Times New Roman" pitchFamily="18" charset="0"/>
                <a:cs typeface="Times New Roman" pitchFamily="18" charset="0"/>
              </a:rPr>
              <a:t>Объект </a:t>
            </a:r>
            <a:r>
              <a:rPr lang="ru-RU" sz="2600" dirty="0" smtClean="0">
                <a:solidFill>
                  <a:schemeClr val="tx2"/>
                </a:solidFill>
                <a:latin typeface="Times New Roman" pitchFamily="18" charset="0"/>
                <a:cs typeface="Times New Roman" pitchFamily="18" charset="0"/>
              </a:rPr>
              <a:t>- </a:t>
            </a:r>
            <a:r>
              <a:rPr lang="ru-RU" sz="2600" b="1" dirty="0">
                <a:solidFill>
                  <a:schemeClr val="tx2"/>
                </a:solidFill>
                <a:latin typeface="Times New Roman" pitchFamily="18" charset="0"/>
                <a:cs typeface="Times New Roman" pitchFamily="18" charset="0"/>
              </a:rPr>
              <a:t>планируемые результаты </a:t>
            </a:r>
            <a:r>
              <a:rPr lang="ru-RU" sz="2600" dirty="0" smtClean="0">
                <a:solidFill>
                  <a:schemeClr val="tx2"/>
                </a:solidFill>
                <a:latin typeface="Times New Roman" pitchFamily="18" charset="0"/>
                <a:cs typeface="Times New Roman" pitchFamily="18" charset="0"/>
              </a:rPr>
              <a:t>ОП</a:t>
            </a:r>
            <a:r>
              <a:rPr lang="ru-RU" sz="2600" dirty="0">
                <a:solidFill>
                  <a:schemeClr val="tx2"/>
                </a:solidFill>
                <a:latin typeface="Times New Roman" pitchFamily="18" charset="0"/>
                <a:cs typeface="Times New Roman" pitchFamily="18" charset="0"/>
              </a:rPr>
              <a:t>, выраженные в </a:t>
            </a:r>
            <a:r>
              <a:rPr lang="ru-RU" sz="2600" dirty="0" err="1">
                <a:solidFill>
                  <a:schemeClr val="tx2"/>
                </a:solidFill>
                <a:latin typeface="Times New Roman" pitchFamily="18" charset="0"/>
                <a:cs typeface="Times New Roman" pitchFamily="18" charset="0"/>
              </a:rPr>
              <a:t>деятельностной</a:t>
            </a:r>
            <a:r>
              <a:rPr lang="ru-RU" sz="2600" dirty="0">
                <a:solidFill>
                  <a:schemeClr val="tx2"/>
                </a:solidFill>
                <a:latin typeface="Times New Roman" pitchFamily="18" charset="0"/>
                <a:cs typeface="Times New Roman" pitchFamily="18" charset="0"/>
              </a:rPr>
              <a:t> форме. </a:t>
            </a:r>
            <a:endParaRPr lang="ru-RU" sz="2600" dirty="0" smtClean="0">
              <a:solidFill>
                <a:schemeClr val="tx2"/>
              </a:solidFill>
              <a:latin typeface="Times New Roman" pitchFamily="18" charset="0"/>
              <a:cs typeface="Times New Roman" pitchFamily="18" charset="0"/>
            </a:endParaRPr>
          </a:p>
          <a:p>
            <a:pPr algn="just">
              <a:defRPr/>
            </a:pPr>
            <a:r>
              <a:rPr lang="ru-RU" sz="2600" b="1" dirty="0">
                <a:solidFill>
                  <a:schemeClr val="tx2"/>
                </a:solidFill>
                <a:latin typeface="Times New Roman" panose="02020603050405020304" pitchFamily="18" charset="0"/>
                <a:cs typeface="Times New Roman" panose="02020603050405020304" pitchFamily="18" charset="0"/>
              </a:rPr>
              <a:t>Учебная задача</a:t>
            </a:r>
            <a:r>
              <a:rPr lang="ru-RU" sz="2600" dirty="0">
                <a:solidFill>
                  <a:schemeClr val="tx2"/>
                </a:solidFill>
                <a:latin typeface="Times New Roman" panose="02020603050405020304" pitchFamily="18" charset="0"/>
                <a:cs typeface="Times New Roman" panose="02020603050405020304" pitchFamily="18" charset="0"/>
              </a:rPr>
              <a:t> - задача, требующая от учащихся открытия и освоения общего способа (принципа) решения широкого круга частных практических задач. </a:t>
            </a:r>
          </a:p>
          <a:p>
            <a:pPr algn="just">
              <a:defRPr/>
            </a:pPr>
            <a:r>
              <a:rPr lang="ru-RU" sz="2600" dirty="0">
                <a:solidFill>
                  <a:schemeClr val="tx2"/>
                </a:solidFill>
                <a:latin typeface="Times New Roman" panose="02020603050405020304" pitchFamily="18" charset="0"/>
                <a:cs typeface="Times New Roman" panose="02020603050405020304" pitchFamily="18" charset="0"/>
              </a:rPr>
              <a:t>Учебные задачи воплощаются в учебных заданиях.</a:t>
            </a:r>
          </a:p>
          <a:p>
            <a:pPr algn="just">
              <a:defRPr/>
            </a:pPr>
            <a:r>
              <a:rPr lang="ru-RU" sz="2600" b="1" dirty="0">
                <a:solidFill>
                  <a:schemeClr val="tx2"/>
                </a:solidFill>
                <a:latin typeface="Times New Roman" panose="02020603050405020304" pitchFamily="18" charset="0"/>
                <a:cs typeface="Times New Roman" panose="02020603050405020304" pitchFamily="18" charset="0"/>
              </a:rPr>
              <a:t>Учебное задание </a:t>
            </a:r>
            <a:r>
              <a:rPr lang="ru-RU" sz="2600" dirty="0">
                <a:solidFill>
                  <a:schemeClr val="tx2"/>
                </a:solidFill>
                <a:latin typeface="Times New Roman" panose="02020603050405020304" pitchFamily="18" charset="0"/>
                <a:cs typeface="Times New Roman" panose="02020603050405020304" pitchFamily="18" charset="0"/>
              </a:rPr>
              <a:t>- средство реализации содержания образования и формирования деятельности обучающихся.</a:t>
            </a:r>
          </a:p>
          <a:p>
            <a:pPr algn="just">
              <a:defRPr/>
            </a:pPr>
            <a:endParaRPr lang="ru-RU" sz="2600" dirty="0">
              <a:latin typeface="Times New Roman" panose="02020603050405020304" pitchFamily="18" charset="0"/>
              <a:cs typeface="Times New Roman" panose="02020603050405020304" pitchFamily="18" charset="0"/>
            </a:endParaRPr>
          </a:p>
          <a:p>
            <a:pPr>
              <a:defRPr/>
            </a:pPr>
            <a:endParaRPr lang="ru-RU" dirty="0"/>
          </a:p>
        </p:txBody>
      </p:sp>
    </p:spTree>
    <p:extLst>
      <p:ext uri="{BB962C8B-B14F-4D97-AF65-F5344CB8AC3E}">
        <p14:creationId xmlns:p14="http://schemas.microsoft.com/office/powerpoint/2010/main" val="376426588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сполнительная">
  <a:themeElements>
    <a:clrScheme name="Обычная">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328</TotalTime>
  <Words>1812</Words>
  <Application>Microsoft Office PowerPoint</Application>
  <PresentationFormat>Экран (4:3)</PresentationFormat>
  <Paragraphs>227</Paragraphs>
  <Slides>31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Исполнительная</vt:lpstr>
      <vt:lpstr>Урок… Урок? Урок!</vt:lpstr>
      <vt:lpstr>Так мы учили вчера, и это работало</vt:lpstr>
      <vt:lpstr>От цели к результату….</vt:lpstr>
      <vt:lpstr>Презентация PowerPoint</vt:lpstr>
      <vt:lpstr>Презентация PowerPoint</vt:lpstr>
      <vt:lpstr>Презентация PowerPoint</vt:lpstr>
      <vt:lpstr>Что не так?</vt:lpstr>
      <vt:lpstr> Системно-деятельностный подход - методологическая основа ФГОС</vt:lpstr>
      <vt:lpstr>Учебная деятельность -ведущая</vt:lpstr>
      <vt:lpstr>ФГОС - ФОП</vt:lpstr>
      <vt:lpstr>Современная структура урока ориентирована на  УД</vt:lpstr>
      <vt:lpstr>1. Этап мотивации (самоопределения) к учебной деятельности</vt:lpstr>
      <vt:lpstr>Целеполагание </vt:lpstr>
      <vt:lpstr>Метапредметные результаты ФОП  Приказ 704</vt:lpstr>
      <vt:lpstr>Презентация PowerPoint</vt:lpstr>
      <vt:lpstr>Презентация PowerPoint</vt:lpstr>
      <vt:lpstr>Метапредметные результаты в части познавательных, коммуникативных, регулятивных УУД ( на примере предмета География)</vt:lpstr>
      <vt:lpstr>Метапредметные результаты</vt:lpstr>
      <vt:lpstr>Предметные результаты </vt:lpstr>
      <vt:lpstr>Презентация PowerPoint</vt:lpstr>
      <vt:lpstr>Восьмеричная и шестнадцатеричная системы счисления </vt:lpstr>
      <vt:lpstr>Презентация PowerPoint</vt:lpstr>
      <vt:lpstr>Презентация PowerPoint</vt:lpstr>
      <vt:lpstr>Презентация PowerPoint</vt:lpstr>
      <vt:lpstr>Типы уроков (классификация Л.Г. Петерсон)</vt:lpstr>
      <vt:lpstr>Корреляция  компонентов УД и этапов урока</vt:lpstr>
      <vt:lpstr>1. Этап мотивации (самоопределения) к учебной деятельности</vt:lpstr>
      <vt:lpstr>SMART – цель</vt:lpstr>
      <vt:lpstr>Дети…..</vt:lpstr>
      <vt:lpstr>Критериями оценки эффективности урока НЕ являются:</vt:lpstr>
      <vt:lpstr>Технологический и дидактический инструментарий педагога, релевантный планируемым результатам урока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Урок как конкурсное испытание</dc:title>
  <dc:creator>Екатерина Г. Казак</dc:creator>
  <cp:lastModifiedBy>Юлия А. Сеничева</cp:lastModifiedBy>
  <cp:revision>16</cp:revision>
  <dcterms:created xsi:type="dcterms:W3CDTF">2025-03-05T05:33:38Z</dcterms:created>
  <dcterms:modified xsi:type="dcterms:W3CDTF">2026-03-19T04:18:10Z</dcterms:modified>
</cp:coreProperties>
</file>