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9" r:id="rId2"/>
    <p:sldId id="273" r:id="rId3"/>
    <p:sldId id="260" r:id="rId4"/>
    <p:sldId id="261" r:id="rId5"/>
    <p:sldId id="262" r:id="rId6"/>
    <p:sldId id="263" r:id="rId7"/>
    <p:sldId id="267" r:id="rId8"/>
    <p:sldId id="270" r:id="rId9"/>
    <p:sldId id="271" r:id="rId10"/>
    <p:sldId id="272" r:id="rId11"/>
    <p:sldId id="269" r:id="rId12"/>
    <p:sldId id="264" r:id="rId13"/>
    <p:sldId id="265" r:id="rId14"/>
    <p:sldId id="266" r:id="rId15"/>
    <p:sldId id="268" r:id="rId16"/>
  </p:sldIdLst>
  <p:sldSz cx="12192000" cy="6858000"/>
  <p:notesSz cx="6800850" cy="99329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89"/>
    <a:srgbClr val="3B4F75"/>
    <a:srgbClr val="B4C7E7"/>
    <a:srgbClr val="EAEFF7"/>
    <a:srgbClr val="315493"/>
    <a:srgbClr val="3B64AD"/>
    <a:srgbClr val="4472C4"/>
    <a:srgbClr val="8FA2D4"/>
    <a:srgbClr val="BAC4E2"/>
    <a:srgbClr val="8F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55" autoAdjust="0"/>
    <p:restoredTop sz="96404" autoAdjust="0"/>
  </p:normalViewPr>
  <p:slideViewPr>
    <p:cSldViewPr snapToGrid="0">
      <p:cViewPr>
        <p:scale>
          <a:sx n="80" d="100"/>
          <a:sy n="80" d="100"/>
        </p:scale>
        <p:origin x="-931" y="-35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35" cy="498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2241" y="0"/>
            <a:ext cx="2947035" cy="498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6B0D-F435-4144-A28C-0E64C9B37E4B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085" y="4780250"/>
            <a:ext cx="5440680" cy="39111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4615"/>
            <a:ext cx="2947035" cy="498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2241" y="9434615"/>
            <a:ext cx="2947035" cy="498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DB5A6-BD8E-48C8-89DE-7723B9422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237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DB5A6-BD8E-48C8-89DE-7723B9422D8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634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86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43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166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2574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524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552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16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176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035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050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95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4337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08BCE"/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807512" y="1705695"/>
            <a:ext cx="8593594" cy="5323254"/>
            <a:chOff x="3807512" y="1705695"/>
            <a:chExt cx="8593594" cy="5323254"/>
          </a:xfrm>
        </p:grpSpPr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7512" y="1705695"/>
              <a:ext cx="8593594" cy="5323254"/>
            </a:xfrm>
            <a:prstGeom prst="rect">
              <a:avLst/>
            </a:prstGeom>
          </p:spPr>
        </p:pic>
        <p:grpSp>
          <p:nvGrpSpPr>
            <p:cNvPr id="40" name="Группа 39"/>
            <p:cNvGrpSpPr/>
            <p:nvPr/>
          </p:nvGrpSpPr>
          <p:grpSpPr>
            <a:xfrm>
              <a:off x="7266875" y="2247289"/>
              <a:ext cx="4217006" cy="4349917"/>
              <a:chOff x="1978014" y="5702082"/>
              <a:chExt cx="3651670" cy="3766763"/>
            </a:xfrm>
          </p:grpSpPr>
          <p:grpSp>
            <p:nvGrpSpPr>
              <p:cNvPr id="41" name="Группа 40"/>
              <p:cNvGrpSpPr/>
              <p:nvPr/>
            </p:nvGrpSpPr>
            <p:grpSpPr>
              <a:xfrm>
                <a:off x="1978014" y="5702082"/>
                <a:ext cx="3651670" cy="3766763"/>
                <a:chOff x="1510936" y="-881320"/>
                <a:chExt cx="6837201" cy="7171777"/>
              </a:xfrm>
            </p:grpSpPr>
            <p:sp>
              <p:nvSpPr>
                <p:cNvPr id="47" name="Равнобедренный треугольник 46"/>
                <p:cNvSpPr/>
                <p:nvPr/>
              </p:nvSpPr>
              <p:spPr>
                <a:xfrm rot="18304824">
                  <a:off x="5185537" y="445685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9000">
                      <a:schemeClr val="accent1">
                        <a:lumMod val="45000"/>
                        <a:lumOff val="55000"/>
                      </a:schemeClr>
                    </a:gs>
                    <a:gs pos="61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48" name="Равнобедренный треугольник 47"/>
                <p:cNvSpPr/>
                <p:nvPr/>
              </p:nvSpPr>
              <p:spPr>
                <a:xfrm rot="19550017">
                  <a:off x="5998545" y="-330433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9000">
                      <a:schemeClr val="accent1">
                        <a:lumMod val="45000"/>
                        <a:lumOff val="55000"/>
                      </a:schemeClr>
                    </a:gs>
                    <a:gs pos="61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49" name="Равнобедренный треугольник 48"/>
                <p:cNvSpPr/>
                <p:nvPr/>
              </p:nvSpPr>
              <p:spPr>
                <a:xfrm rot="17170163">
                  <a:off x="4612336" y="1347266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2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0" name="Равнобедренный треугольник 49"/>
                <p:cNvSpPr/>
                <p:nvPr/>
              </p:nvSpPr>
              <p:spPr>
                <a:xfrm rot="16004335">
                  <a:off x="4626394" y="2431510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47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1" name="Равнобедренный треугольник 50"/>
                <p:cNvSpPr/>
                <p:nvPr/>
              </p:nvSpPr>
              <p:spPr>
                <a:xfrm rot="21106112">
                  <a:off x="7287483" y="-881320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56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2" name="Равнобедренный треугольник 51"/>
                <p:cNvSpPr/>
                <p:nvPr/>
              </p:nvSpPr>
              <p:spPr>
                <a:xfrm rot="194820">
                  <a:off x="7932051" y="-850506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6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3" name="Равнобедренный треугольник 52"/>
                <p:cNvSpPr/>
                <p:nvPr/>
              </p:nvSpPr>
              <p:spPr>
                <a:xfrm rot="20246365">
                  <a:off x="6523472" y="-703188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3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4" name="Равнобедренный треугольник 53"/>
                <p:cNvSpPr/>
                <p:nvPr/>
              </p:nvSpPr>
              <p:spPr>
                <a:xfrm rot="18912585">
                  <a:off x="5546431" y="26457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55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5" name="Равнобедренный треугольник 54"/>
                <p:cNvSpPr/>
                <p:nvPr/>
              </p:nvSpPr>
              <p:spPr>
                <a:xfrm rot="17595757">
                  <a:off x="4898230" y="1005683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3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6" name="Равнобедренный треугольник 55"/>
                <p:cNvSpPr/>
                <p:nvPr/>
              </p:nvSpPr>
              <p:spPr>
                <a:xfrm rot="16597587">
                  <a:off x="4612336" y="1886383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540">
                      <a:srgbClr val="2D57A1"/>
                    </a:gs>
                    <a:gs pos="100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</p:grpSp>
          <p:grpSp>
            <p:nvGrpSpPr>
              <p:cNvPr id="42" name="Группа 41"/>
              <p:cNvGrpSpPr/>
              <p:nvPr/>
            </p:nvGrpSpPr>
            <p:grpSpPr>
              <a:xfrm>
                <a:off x="5233942" y="8908184"/>
                <a:ext cx="154456" cy="154800"/>
                <a:chOff x="10441912" y="6037095"/>
                <a:chExt cx="218440" cy="218440"/>
              </a:xfrm>
            </p:grpSpPr>
            <p:grpSp>
              <p:nvGrpSpPr>
                <p:cNvPr id="43" name="Группа 42"/>
                <p:cNvGrpSpPr/>
                <p:nvPr/>
              </p:nvGrpSpPr>
              <p:grpSpPr>
                <a:xfrm>
                  <a:off x="10441912" y="6037095"/>
                  <a:ext cx="218440" cy="218440"/>
                  <a:chOff x="0" y="0"/>
                  <a:chExt cx="222250" cy="222250"/>
                </a:xfrm>
              </p:grpSpPr>
              <p:sp>
                <p:nvSpPr>
                  <p:cNvPr id="45" name="Овал 44"/>
                  <p:cNvSpPr/>
                  <p:nvPr/>
                </p:nvSpPr>
                <p:spPr>
                  <a:xfrm>
                    <a:off x="0" y="0"/>
                    <a:ext cx="222250" cy="222250"/>
                  </a:xfrm>
                  <a:prstGeom prst="ellipse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defTabSz="914457">
                      <a:defRPr/>
                    </a:pPr>
                    <a:endParaRPr lang="ru-RU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46" name="Овал 45"/>
                  <p:cNvSpPr/>
                  <p:nvPr/>
                </p:nvSpPr>
                <p:spPr>
                  <a:xfrm>
                    <a:off x="34871" y="30996"/>
                    <a:ext cx="153458" cy="1587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defTabSz="914457">
                      <a:defRPr/>
                    </a:pPr>
                    <a:endParaRPr lang="ru-RU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</p:grpSp>
            <p:sp>
              <p:nvSpPr>
                <p:cNvPr id="44" name="Овал 43"/>
                <p:cNvSpPr/>
                <p:nvPr/>
              </p:nvSpPr>
              <p:spPr>
                <a:xfrm>
                  <a:off x="10504183" y="6099366"/>
                  <a:ext cx="93900" cy="93899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57">
                    <a:defRPr/>
                  </a:pPr>
                  <a:endParaRPr lang="ru-RU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7" name="TextBox 56"/>
            <p:cNvSpPr txBox="1"/>
            <p:nvPr/>
          </p:nvSpPr>
          <p:spPr>
            <a:xfrm>
              <a:off x="11113346" y="5897654"/>
              <a:ext cx="11101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57"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Times New Roman" panose="02020603050405020304" pitchFamily="18" charset="0"/>
                </a:rPr>
                <a:t>Уссурийск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13399" y="1330752"/>
            <a:ext cx="7279519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Класс «РОСАТОМ»: </a:t>
            </a: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итоги и достижения</a:t>
            </a:r>
          </a:p>
          <a:p>
            <a:pPr algn="ctr">
              <a:lnSpc>
                <a:spcPct val="80000"/>
              </a:lnSpc>
            </a:pP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1352" y="62595"/>
            <a:ext cx="15020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50" spc="22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УССУРИЙСКИЙ</a:t>
            </a:r>
          </a:p>
          <a:p>
            <a:r>
              <a:rPr lang="ru-RU" sz="12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ГОРОДСКОЙ ОКРУГ</a:t>
            </a:r>
            <a:endParaRPr lang="ru-RU" sz="12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1692173" y="151740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0" name="Параллелограмм 29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31" name="Параллелограмм 30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32" name="Параллелограмм 31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-1" y="515546"/>
            <a:ext cx="3276000" cy="7710"/>
          </a:xfrm>
          <a:prstGeom prst="line">
            <a:avLst/>
          </a:prstGeom>
          <a:noFill/>
          <a:ln w="6350">
            <a:solidFill>
              <a:schemeClr val="bg1"/>
            </a:solidFill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77379" y="70290"/>
            <a:ext cx="1625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ПРИМОРЬЕ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0" y="555462"/>
            <a:ext cx="3008220" cy="16913"/>
          </a:xfrm>
          <a:prstGeom prst="line">
            <a:avLst/>
          </a:prstGeom>
          <a:noFill/>
          <a:ln w="6350">
            <a:solidFill>
              <a:srgbClr val="C00000"/>
            </a:solidFill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0" y="604581"/>
            <a:ext cx="3492000" cy="7710"/>
          </a:xfrm>
          <a:prstGeom prst="line">
            <a:avLst/>
          </a:prstGeom>
          <a:noFill/>
          <a:ln w="6350">
            <a:solidFill>
              <a:schemeClr val="bg1"/>
            </a:solidFill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TextBox 57"/>
          <p:cNvSpPr txBox="1"/>
          <p:nvPr/>
        </p:nvSpPr>
        <p:spPr>
          <a:xfrm>
            <a:off x="313399" y="5699933"/>
            <a:ext cx="3472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Тотубалина А.Г.</a:t>
            </a:r>
          </a:p>
          <a:p>
            <a:pPr algn="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Булатова Ю.С.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8417" y="87060"/>
            <a:ext cx="1670449" cy="124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38125" y="724585"/>
            <a:ext cx="116681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Вот уже который год инженерные каникулы </a:t>
            </a:r>
            <a:r>
              <a:rPr lang="ru-RU" sz="2400" dirty="0" smtClean="0"/>
              <a:t>для </a:t>
            </a:r>
            <a:r>
              <a:rPr lang="ru-RU" sz="2400" dirty="0"/>
              <a:t>класса РОСАТОМ проходят не просто насыщенно, а с особой миссией. </a:t>
            </a:r>
            <a:endParaRPr lang="en-US" sz="2400" dirty="0" smtClean="0"/>
          </a:p>
          <a:p>
            <a:pPr algn="ctr"/>
            <a:r>
              <a:rPr lang="ru-RU" sz="2400" dirty="0" smtClean="0"/>
              <a:t>Мы </a:t>
            </a:r>
            <a:r>
              <a:rPr lang="ru-RU" sz="2400" dirty="0"/>
              <a:t>не только углубляем свои знания, но и делимся ими с младшими товарищами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14" name="Picture 8" descr="C:\Users\user\AppData\Local\Temp\{8D1E3970-E17F-4D4B-AFA4-AB4070C22F3A}.t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139598"/>
            <a:ext cx="5681599" cy="4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user\AppData\Local\Temp\{583F9CB5-A400-44EB-A5F1-24A2B80180B2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652" y="2139597"/>
            <a:ext cx="5681598" cy="426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30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38125" y="724585"/>
            <a:ext cx="116681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Ученики класса РОСАТОМ выступают в роли наставников для учеников начальной школы! </a:t>
            </a:r>
            <a:r>
              <a:rPr lang="ru-RU" sz="2400" dirty="0" smtClean="0"/>
              <a:t>Оказывают помощь младшим школьникам </a:t>
            </a:r>
            <a:r>
              <a:rPr lang="ru-RU" sz="2400" dirty="0"/>
              <a:t>сделать первые шаги в </a:t>
            </a:r>
            <a:r>
              <a:rPr lang="ru-RU" sz="2400" dirty="0" smtClean="0"/>
              <a:t>робототехнике.</a:t>
            </a:r>
            <a:endParaRPr lang="ru-RU" sz="2400" dirty="0"/>
          </a:p>
        </p:txBody>
      </p:sp>
      <p:pic>
        <p:nvPicPr>
          <p:cNvPr id="9218" name="Picture 2" descr="C:\Users\user\AppData\Local\Temp\{6706E77F-7E69-4EC0-9564-BF4D96A9B9FC}.t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4" y="2497800"/>
            <a:ext cx="6186464" cy="348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user\AppData\Local\Temp\{50F4CE91-D465-49ED-A103-A044565B2B54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522" y="2497801"/>
            <a:ext cx="3709015" cy="348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71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569114" y="670717"/>
            <a:ext cx="11283177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lang="ru-RU" sz="2800" dirty="0" smtClean="0"/>
              <a:t>Учащиеся помогали организовать </a:t>
            </a:r>
            <a:r>
              <a:rPr lang="ru-RU" sz="2800" dirty="0"/>
              <a:t>в школе </a:t>
            </a:r>
            <a:r>
              <a:rPr lang="ru-RU" sz="2800" b="1" dirty="0"/>
              <a:t>День географии</a:t>
            </a:r>
            <a:r>
              <a:rPr lang="ru-RU" sz="2800" dirty="0"/>
              <a:t> в рамках просветительского проекта Русского географического общества.</a:t>
            </a:r>
            <a:endParaRPr lang="ru-RU" sz="2600" b="1" dirty="0">
              <a:solidFill>
                <a:srgbClr val="243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pic>
        <p:nvPicPr>
          <p:cNvPr id="8194" name="Picture 2" descr="C:\Users\user\AppData\Local\Temp\{D09460A2-D808-4CD7-979E-418315815B82}.t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8" t="30857" r="4286"/>
          <a:stretch/>
        </p:blipFill>
        <p:spPr bwMode="auto">
          <a:xfrm>
            <a:off x="565145" y="2101850"/>
            <a:ext cx="5583630" cy="374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\AppData\Local\Temp\{7325E0CA-18BB-4E99-A9C7-C3E02A5133BB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790" y="2101849"/>
            <a:ext cx="4963298" cy="37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7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158162" y="670753"/>
            <a:ext cx="11694129" cy="44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2800" b="1" dirty="0"/>
              <a:t>Профориентация в действии: экскурсии и мастер-классы</a:t>
            </a:r>
            <a:endParaRPr lang="ru-RU" sz="2600" b="1" dirty="0">
              <a:solidFill>
                <a:srgbClr val="243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71251" y="1230094"/>
            <a:ext cx="10267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этом году мы провели </a:t>
            </a:r>
            <a:r>
              <a:rPr lang="ru-RU" b="1" dirty="0"/>
              <a:t>экскурсию на Уссурийский локомотиворемонтный завод (АО «</a:t>
            </a:r>
            <a:r>
              <a:rPr lang="ru-RU" b="1" dirty="0" err="1"/>
              <a:t>Желдорреммаш</a:t>
            </a:r>
            <a:r>
              <a:rPr lang="ru-RU" b="1" dirty="0"/>
              <a:t>»)</a:t>
            </a:r>
            <a:r>
              <a:rPr lang="ru-RU" dirty="0"/>
              <a:t>.</a:t>
            </a:r>
          </a:p>
        </p:txBody>
      </p:sp>
      <p:sp>
        <p:nvSpPr>
          <p:cNvPr id="3" name="AutoShape 2" descr="https://i.oneme.ru/i?r=BTE2sh_eZW7g8kugOdIm2NotEvd9qH-u4iYX72R2JEgTQTZik9p98S7ZBpOAtcAkr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C:\Users\user\AppData\Local\Temp\{439A5AB8-7BEF-4538-99AD-D28D3F780C89}.t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76" y="2428873"/>
            <a:ext cx="5159803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user\AppData\Local\Temp\{23014736-DA5B-4AD6-BCEB-58EC900545E3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001" y="2428872"/>
            <a:ext cx="5321790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7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186737" y="718378"/>
            <a:ext cx="11370394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2800" dirty="0"/>
              <a:t>Также в нашей школе прошёл </a:t>
            </a:r>
            <a:r>
              <a:rPr lang="ru-RU" sz="2800" b="1" dirty="0"/>
              <a:t>мастер-класс от мобильного технопарка «КВАНТОРИУМ»</a:t>
            </a:r>
            <a:r>
              <a:rPr lang="ru-RU" sz="2800" dirty="0"/>
              <a:t>.</a:t>
            </a:r>
            <a:endParaRPr lang="ru-RU" sz="2600" b="1" dirty="0">
              <a:solidFill>
                <a:srgbClr val="243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pic>
        <p:nvPicPr>
          <p:cNvPr id="6146" name="Picture 2" descr="C:\Users\user\AppData\Local\Temp\{1C621B97-8F19-4A76-B48F-FB2328870907}.t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2068714"/>
            <a:ext cx="5098781" cy="382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AppData\Local\Temp\{73BF20DB-7BD1-4B49-B84A-24AD947E47C4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21" y="2063850"/>
            <a:ext cx="5105266" cy="382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7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14300" y="724585"/>
            <a:ext cx="11925299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/>
              <a:t>Посещение мастер-классов </a:t>
            </a:r>
            <a:r>
              <a:rPr lang="ru-RU" sz="2800" b="1" dirty="0"/>
              <a:t>в </a:t>
            </a:r>
            <a:r>
              <a:rPr lang="ru-RU" sz="2800" b="1" dirty="0" smtClean="0"/>
              <a:t>Дальневосточном техническом колледже</a:t>
            </a:r>
          </a:p>
          <a:p>
            <a:pPr algn="ctr">
              <a:lnSpc>
                <a:spcPct val="80000"/>
              </a:lnSpc>
              <a:defRPr/>
            </a:pPr>
            <a:endParaRPr lang="ru-RU" sz="2800" b="1" dirty="0" smtClean="0"/>
          </a:p>
          <a:p>
            <a:pPr marL="457200" indent="-457200" algn="just">
              <a:lnSpc>
                <a:spcPct val="80000"/>
              </a:lnSpc>
              <a:buFontTx/>
              <a:buChar char="-"/>
              <a:defRPr/>
            </a:pPr>
            <a:r>
              <a:rPr lang="ru-RU" sz="2800" b="1" dirty="0" smtClean="0"/>
              <a:t>по </a:t>
            </a:r>
            <a:r>
              <a:rPr lang="ru-RU" sz="2800" b="1" dirty="0"/>
              <a:t>строительству зданий и </a:t>
            </a:r>
            <a:r>
              <a:rPr lang="ru-RU" sz="2800" b="1" dirty="0" smtClean="0"/>
              <a:t>сооружений</a:t>
            </a:r>
          </a:p>
          <a:p>
            <a:pPr marL="457200" indent="-457200" algn="just">
              <a:lnSpc>
                <a:spcPct val="80000"/>
              </a:lnSpc>
              <a:buFontTx/>
              <a:buChar char="-"/>
              <a:defRPr/>
            </a:pPr>
            <a:r>
              <a:rPr lang="ru-RU" sz="2800" b="1" dirty="0"/>
              <a:t>по строительству железных дорог</a:t>
            </a:r>
          </a:p>
        </p:txBody>
      </p:sp>
      <p:pic>
        <p:nvPicPr>
          <p:cNvPr id="7170" name="Picture 2" descr="C:\Users\user\AppData\Local\Temp\{F8ED98E0-1D12-4B8F-8C1F-85B7477A2B7B}.t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393156"/>
            <a:ext cx="5445124" cy="408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C:\Users\user\AppData\Local\Temp\{690C14FD-083B-46E7-A340-A499206558C7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C:\Users\user\AppData\Local\Temp\{690C14FD-083B-46E7-A340-A499206558C7}.tmp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C:\Users\user\AppData\Local\Temp\{C36E969C-4C7D-4F29-ADCB-C3A8C297140D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851" y="2393156"/>
            <a:ext cx="5437574" cy="407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11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102752" y="80125"/>
            <a:ext cx="10997270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2800" dirty="0"/>
              <a:t>«Инженерные классы </a:t>
            </a:r>
            <a:r>
              <a:rPr lang="ru-RU" sz="2800" dirty="0" smtClean="0"/>
              <a:t>РОСАТОМ: </a:t>
            </a:r>
          </a:p>
          <a:p>
            <a:pPr lvl="0" algn="ctr">
              <a:lnSpc>
                <a:spcPct val="80000"/>
              </a:lnSpc>
              <a:defRPr/>
            </a:pPr>
            <a:r>
              <a:rPr lang="ru-RU" sz="2800" dirty="0" smtClean="0"/>
              <a:t>от </a:t>
            </a:r>
            <a:r>
              <a:rPr lang="ru-RU" sz="2800" dirty="0"/>
              <a:t>школьных проектов к технологическому лидерству»</a:t>
            </a:r>
            <a:endParaRPr lang="ru-RU" sz="2600" b="1" dirty="0">
              <a:solidFill>
                <a:srgbClr val="243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148" name="Группа 147"/>
          <p:cNvGrpSpPr/>
          <p:nvPr/>
        </p:nvGrpSpPr>
        <p:grpSpPr>
          <a:xfrm>
            <a:off x="102752" y="932317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2752" y="1756690"/>
            <a:ext cx="11984473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2800" b="1" dirty="0" smtClean="0"/>
              <a:t>Индустриальные и академические партнеры: </a:t>
            </a:r>
          </a:p>
          <a:p>
            <a:pPr lvl="0" algn="ctr">
              <a:lnSpc>
                <a:spcPct val="80000"/>
              </a:lnSpc>
              <a:defRPr/>
            </a:pPr>
            <a:endParaRPr lang="ru-RU" sz="2800" dirty="0" smtClean="0"/>
          </a:p>
          <a:p>
            <a:pPr marL="457200" lvl="0" indent="-457200" algn="just">
              <a:lnSpc>
                <a:spcPct val="80000"/>
              </a:lnSpc>
              <a:buFontTx/>
              <a:buChar char="-"/>
              <a:defRPr/>
            </a:pPr>
            <a:r>
              <a:rPr lang="ru-RU" sz="2800" dirty="0" smtClean="0"/>
              <a:t>АНО</a:t>
            </a:r>
            <a:r>
              <a:rPr lang="ru-RU" sz="2800" dirty="0" smtClean="0">
                <a:solidFill>
                  <a:srgbClr val="243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800" dirty="0"/>
              <a:t>Корпоративная Академия </a:t>
            </a:r>
            <a:r>
              <a:rPr lang="ru-RU" sz="2800" dirty="0" err="1" smtClean="0"/>
              <a:t>Росатома</a:t>
            </a:r>
            <a:endParaRPr lang="ru-RU" sz="2800" dirty="0"/>
          </a:p>
          <a:p>
            <a:pPr marL="457200" indent="-457200" algn="just">
              <a:lnSpc>
                <a:spcPct val="80000"/>
              </a:lnSpc>
              <a:buFontTx/>
              <a:buChar char="-"/>
              <a:defRPr/>
            </a:pPr>
            <a:r>
              <a:rPr lang="ru-RU" sz="2800" dirty="0"/>
              <a:t>Московский Международный колледж</a:t>
            </a:r>
            <a:r>
              <a:rPr lang="ru-RU" sz="2800" dirty="0"/>
              <a:t> Цифровых технологий  «Академия TОР</a:t>
            </a:r>
            <a:r>
              <a:rPr lang="ru-RU" sz="2800" dirty="0" smtClean="0"/>
              <a:t>»</a:t>
            </a:r>
          </a:p>
          <a:p>
            <a:pPr marL="457200" indent="-457200" algn="just">
              <a:lnSpc>
                <a:spcPct val="80000"/>
              </a:lnSpc>
              <a:buFontTx/>
              <a:buChar char="-"/>
              <a:defRPr/>
            </a:pPr>
            <a:r>
              <a:rPr lang="ru-RU" sz="2800" dirty="0"/>
              <a:t>КГАПОУ «ДВТК»</a:t>
            </a:r>
            <a:endParaRPr lang="ru-RU" sz="2800" dirty="0"/>
          </a:p>
          <a:p>
            <a:pPr marL="457200" indent="-457200" algn="just">
              <a:lnSpc>
                <a:spcPct val="80000"/>
              </a:lnSpc>
              <a:buFontTx/>
              <a:buChar char="-"/>
              <a:defRPr/>
            </a:pPr>
            <a:r>
              <a:rPr lang="ru-RU" sz="2800" dirty="0"/>
              <a:t>ООО «Опора» </a:t>
            </a:r>
            <a:endParaRPr lang="ru-RU" sz="2800" dirty="0"/>
          </a:p>
          <a:p>
            <a:pPr marL="457200" indent="-457200" algn="just">
              <a:lnSpc>
                <a:spcPct val="80000"/>
              </a:lnSpc>
              <a:buFontTx/>
              <a:buChar char="-"/>
              <a:defRPr/>
            </a:pPr>
            <a:r>
              <a:rPr lang="ru-RU" sz="2800" dirty="0"/>
              <a:t>ООО «УК «Радуга» </a:t>
            </a:r>
          </a:p>
        </p:txBody>
      </p:sp>
    </p:spTree>
    <p:extLst>
      <p:ext uri="{BB962C8B-B14F-4D97-AF65-F5344CB8AC3E}">
        <p14:creationId xmlns:p14="http://schemas.microsoft.com/office/powerpoint/2010/main" val="39821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102752" y="932317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15312" y="1242340"/>
            <a:ext cx="10997270" cy="1821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2800" dirty="0" smtClean="0"/>
              <a:t>В 2025 г. наша </a:t>
            </a:r>
            <a:r>
              <a:rPr lang="ru-RU" sz="2800" dirty="0"/>
              <a:t>школа стала </a:t>
            </a:r>
            <a:r>
              <a:rPr lang="ru-RU" sz="2800" b="1" dirty="0"/>
              <a:t>очной площадкой Всероссийской физико-технической контрольной «Выходи решать!»</a:t>
            </a:r>
            <a:r>
              <a:rPr lang="ru-RU" sz="2800" dirty="0"/>
              <a:t>. Это не просто тестирование – это федеральный проект, который позволяет ребятам проверить свои силы по физике, математике, </a:t>
            </a:r>
            <a:r>
              <a:rPr lang="ru-RU" sz="2800" dirty="0" smtClean="0"/>
              <a:t>информатике.</a:t>
            </a:r>
          </a:p>
          <a:p>
            <a:pPr lvl="0" algn="ctr">
              <a:lnSpc>
                <a:spcPct val="80000"/>
              </a:lnSpc>
              <a:defRPr/>
            </a:pPr>
            <a:r>
              <a:rPr lang="ru-RU" sz="2800" dirty="0"/>
              <a:t> </a:t>
            </a:r>
            <a:r>
              <a:rPr lang="ru-RU" sz="2800" b="1" dirty="0"/>
              <a:t>309 учащихся</a:t>
            </a:r>
            <a:r>
              <a:rPr lang="ru-RU" sz="2800" dirty="0"/>
              <a:t> нашей школы приняли участие в этой </a:t>
            </a:r>
            <a:r>
              <a:rPr lang="ru-RU" sz="2800" dirty="0" smtClean="0"/>
              <a:t>контрольной.</a:t>
            </a:r>
            <a:endParaRPr lang="ru-RU" sz="2600" b="1" dirty="0">
              <a:solidFill>
                <a:srgbClr val="243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1026" name="Picture 2" descr="C:\Users\user\Downloads\vyhodi-reshat-kontroln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020" y="3063544"/>
            <a:ext cx="6400179" cy="365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94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406789" y="525915"/>
            <a:ext cx="11633789" cy="2825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80000"/>
              </a:lnSpc>
              <a:defRPr/>
            </a:pPr>
            <a:r>
              <a:rPr lang="ru-RU" sz="2800" dirty="0"/>
              <a:t>Учащиеся МБОУСОШ №28 активно включились в федеральный проект </a:t>
            </a:r>
            <a:r>
              <a:rPr lang="ru-RU" sz="2800" b="1" dirty="0"/>
              <a:t>«Код будущего»</a:t>
            </a:r>
            <a:r>
              <a:rPr lang="ru-RU" sz="2800" dirty="0"/>
              <a:t>, направленный на обучение детей и молодёжи программированию, цифровым технологиям и навыкам работы с искусственным интеллектом</a:t>
            </a:r>
            <a:r>
              <a:rPr lang="ru-RU" sz="2800" dirty="0" smtClean="0"/>
              <a:t>. </a:t>
            </a:r>
          </a:p>
          <a:p>
            <a:pPr lvl="0" algn="just">
              <a:lnSpc>
                <a:spcPct val="80000"/>
              </a:lnSpc>
              <a:defRPr/>
            </a:pPr>
            <a:r>
              <a:rPr lang="ru-RU" sz="2800" dirty="0" smtClean="0"/>
              <a:t>180 учеников – прошло обучение в осенней сессии, из них 27 человек ученики 9Д класса «РОСАТОМ», выбрали программу для изучения языка программирования «</a:t>
            </a:r>
            <a:r>
              <a:rPr lang="en-US" sz="2800" dirty="0" smtClean="0"/>
              <a:t>Python</a:t>
            </a:r>
            <a:r>
              <a:rPr lang="ru-RU" sz="2800" dirty="0" smtClean="0"/>
              <a:t>»</a:t>
            </a:r>
          </a:p>
          <a:p>
            <a:pPr lvl="0" algn="just">
              <a:lnSpc>
                <a:spcPct val="80000"/>
              </a:lnSpc>
              <a:defRPr/>
            </a:pPr>
            <a:endParaRPr lang="ru-RU" sz="2600" b="1" dirty="0">
              <a:solidFill>
                <a:srgbClr val="243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pic>
        <p:nvPicPr>
          <p:cNvPr id="2050" name="Picture 2" descr="C:\Users\user\Downloads\t_293ae8f148d90350fb43e041cb89cb45_bod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89" y="3351304"/>
            <a:ext cx="4487972" cy="298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entity_search/58808/261054429/S600x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833" y="2600401"/>
            <a:ext cx="514507" cy="51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369" y="3411967"/>
            <a:ext cx="6155017" cy="276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37164" y="512857"/>
            <a:ext cx="116046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Учащиеся класса «РОСАТОМ» принимали участие: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во</a:t>
            </a:r>
            <a:r>
              <a:rPr lang="ru-RU" dirty="0"/>
              <a:t> </a:t>
            </a:r>
            <a:r>
              <a:rPr lang="ru-RU" b="1" dirty="0"/>
              <a:t>всероссийской олимпиаде </a:t>
            </a:r>
            <a:r>
              <a:rPr lang="ru-RU" b="1" dirty="0" smtClean="0"/>
              <a:t>«</a:t>
            </a:r>
            <a:r>
              <a:rPr lang="ru-RU" b="1" dirty="0"/>
              <a:t>Высшая проба</a:t>
            </a:r>
            <a:r>
              <a:rPr lang="ru-RU" b="1" dirty="0" smtClean="0"/>
              <a:t>»</a:t>
            </a:r>
            <a:r>
              <a:rPr lang="ru-RU" dirty="0" smtClean="0"/>
              <a:t>,;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во </a:t>
            </a:r>
            <a:r>
              <a:rPr lang="ru-RU" b="1" dirty="0"/>
              <a:t>всероссийской олимпиаде </a:t>
            </a:r>
            <a:r>
              <a:rPr lang="ru-RU" b="1" dirty="0" smtClean="0"/>
              <a:t>школьников;</a:t>
            </a:r>
            <a:endParaRPr lang="ru-RU" b="1" dirty="0"/>
          </a:p>
          <a:p>
            <a:pPr marL="285750" indent="-285750">
              <a:buFontTx/>
              <a:buChar char="-"/>
            </a:pPr>
            <a:r>
              <a:rPr lang="ru-RU" dirty="0" smtClean="0"/>
              <a:t>в</a:t>
            </a:r>
            <a:r>
              <a:rPr lang="ru-RU" dirty="0"/>
              <a:t> </a:t>
            </a:r>
            <a:r>
              <a:rPr lang="ru-RU" b="1" dirty="0"/>
              <a:t>олимпиаде «Старт с АПО</a:t>
            </a:r>
            <a:r>
              <a:rPr lang="ru-RU" b="1" dirty="0" smtClean="0"/>
              <a:t>»</a:t>
            </a:r>
            <a:r>
              <a:rPr lang="ru-RU" dirty="0"/>
              <a:t>;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/>
              <a:t>в</a:t>
            </a:r>
            <a:r>
              <a:rPr lang="ru-RU" b="1" dirty="0" smtClean="0"/>
              <a:t> XII </a:t>
            </a:r>
            <a:r>
              <a:rPr lang="ru-RU" b="1" dirty="0"/>
              <a:t>Международном математическом конкурсе GS </a:t>
            </a:r>
            <a:r>
              <a:rPr lang="ru-RU" b="1" dirty="0" err="1"/>
              <a:t>Group</a:t>
            </a:r>
            <a:r>
              <a:rPr lang="ru-RU" b="1" dirty="0"/>
              <a:t> для старшеклассников «Я Решаю!»</a:t>
            </a:r>
            <a:endParaRPr lang="ru-RU" dirty="0"/>
          </a:p>
        </p:txBody>
      </p:sp>
      <p:pic>
        <p:nvPicPr>
          <p:cNvPr id="3074" name="Picture 2" descr="C:\Users\user\Downloads\okn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68" y="2435513"/>
            <a:ext cx="4741293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705" y="2111375"/>
            <a:ext cx="5346831" cy="1936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392" y="4132551"/>
            <a:ext cx="6222899" cy="251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870368" y="1204152"/>
            <a:ext cx="10500313" cy="1476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2800" dirty="0"/>
              <a:t>С</a:t>
            </a:r>
            <a:r>
              <a:rPr lang="ru-RU" sz="2800" dirty="0" smtClean="0"/>
              <a:t>егодня </a:t>
            </a:r>
            <a:r>
              <a:rPr lang="ru-RU" sz="2800" dirty="0"/>
              <a:t>школа </a:t>
            </a:r>
            <a:r>
              <a:rPr lang="ru-RU" sz="2800" dirty="0" smtClean="0"/>
              <a:t>становится </a:t>
            </a:r>
            <a:r>
              <a:rPr lang="ru-RU" sz="2800" dirty="0"/>
              <a:t>точкой входа в большую науку. В </a:t>
            </a:r>
            <a:r>
              <a:rPr lang="ru-RU" sz="2800" dirty="0" smtClean="0"/>
              <a:t>2025-2026 гг. наши ученики 8-11 классов – 75 человек , совместно с учителями – 10 человек, включились </a:t>
            </a:r>
            <a:r>
              <a:rPr lang="ru-RU" sz="2800" dirty="0"/>
              <a:t>во </a:t>
            </a:r>
            <a:r>
              <a:rPr lang="ru-RU" sz="2800" b="1" dirty="0"/>
              <a:t>всероссийский образовательный проект «Наука в регионы»</a:t>
            </a:r>
            <a:r>
              <a:rPr lang="ru-RU" sz="2800" dirty="0"/>
              <a:t>. </a:t>
            </a:r>
            <a:endParaRPr lang="ru-RU" sz="2600" b="1" dirty="0">
              <a:solidFill>
                <a:srgbClr val="243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7" y="3245014"/>
            <a:ext cx="1125855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7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200150" y="724585"/>
            <a:ext cx="9944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 этом году наши ребята </a:t>
            </a:r>
            <a:r>
              <a:rPr lang="ru-RU" sz="2400" dirty="0" smtClean="0"/>
              <a:t>приняли участие в:</a:t>
            </a:r>
          </a:p>
          <a:p>
            <a:pPr algn="just"/>
            <a:r>
              <a:rPr lang="ru-RU" sz="2400" dirty="0" smtClean="0"/>
              <a:t>-</a:t>
            </a:r>
            <a:r>
              <a:rPr lang="ru-RU" sz="2400" dirty="0"/>
              <a:t> </a:t>
            </a:r>
            <a:r>
              <a:rPr lang="ru-RU" sz="2400" b="1" dirty="0" smtClean="0"/>
              <a:t>онлайн-отборе </a:t>
            </a:r>
            <a:r>
              <a:rPr lang="ru-RU" sz="2400" b="1" dirty="0"/>
              <a:t>на участие в конкурсе «Физическая регата</a:t>
            </a:r>
            <a:r>
              <a:rPr lang="ru-RU" sz="2400" b="1" dirty="0" smtClean="0"/>
              <a:t>»;</a:t>
            </a:r>
          </a:p>
          <a:p>
            <a:pPr algn="just"/>
            <a:r>
              <a:rPr lang="ru-RU" sz="2400" b="1" dirty="0" smtClean="0"/>
              <a:t>- </a:t>
            </a:r>
            <a:r>
              <a:rPr lang="ru-RU" sz="2400" dirty="0" smtClean="0"/>
              <a:t>в </a:t>
            </a:r>
            <a:r>
              <a:rPr lang="ru-RU" sz="2400" dirty="0"/>
              <a:t>конкурсе </a:t>
            </a:r>
            <a:r>
              <a:rPr lang="ru-RU" sz="2400" b="1" dirty="0"/>
              <a:t>«Анализируем статистику»</a:t>
            </a:r>
            <a:r>
              <a:rPr lang="ru-RU" sz="2400" dirty="0"/>
              <a:t> (итоги пока не </a:t>
            </a:r>
            <a:r>
              <a:rPr lang="ru-RU" sz="2400" dirty="0" smtClean="0"/>
              <a:t>подведены)</a:t>
            </a:r>
            <a:r>
              <a:rPr lang="ru-RU" sz="2400" dirty="0"/>
              <a:t> </a:t>
            </a:r>
          </a:p>
        </p:txBody>
      </p:sp>
      <p:pic>
        <p:nvPicPr>
          <p:cNvPr id="1026" name="Picture 2" descr="C:\Users\user\Downloads\2026-03-23_20-07-1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4" t="17120" r="20204" b="11625"/>
          <a:stretch/>
        </p:blipFill>
        <p:spPr bwMode="auto">
          <a:xfrm>
            <a:off x="360862" y="2590801"/>
            <a:ext cx="4686299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wnloads\06V6H6lmHHEv_0we5goj2Bp-ctqR2hp4S6UanH19d-HtoTAgT7YFw0IvgN2cZBWFrHASxRPct7yaRvfNnLDyx-Z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88"/>
          <a:stretch/>
        </p:blipFill>
        <p:spPr bwMode="auto">
          <a:xfrm>
            <a:off x="5498011" y="2967370"/>
            <a:ext cx="6445250" cy="183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82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822228" y="739944"/>
            <a:ext cx="10680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Традиционно старшие ребята проверяют свою эрудицию в захватывающих физических </a:t>
            </a:r>
            <a:r>
              <a:rPr lang="ru-RU" b="1" dirty="0" err="1"/>
              <a:t>квизах</a:t>
            </a:r>
            <a:r>
              <a:rPr lang="ru-RU" b="1" dirty="0"/>
              <a:t>.</a:t>
            </a:r>
          </a:p>
        </p:txBody>
      </p:sp>
      <p:pic>
        <p:nvPicPr>
          <p:cNvPr id="10242" name="Picture 2" descr="C:\Users\user\AppData\Local\Temp\{048D1F38-7FC7-4586-B1A3-DB35506D6381}.t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14" y="1685925"/>
            <a:ext cx="5334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user\AppData\Local\Temp\{97614F9B-84E0-4F90-AADA-E24AE6C409B6}.t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688" y="1746251"/>
            <a:ext cx="5253566" cy="394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64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28599" y="542294"/>
            <a:ext cx="116490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Кружок «Инженерное мышление»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Здесь развивается системное </a:t>
            </a:r>
            <a:r>
              <a:rPr lang="ru-RU" dirty="0"/>
              <a:t>мышление, </a:t>
            </a:r>
            <a:r>
              <a:rPr lang="ru-RU" dirty="0" smtClean="0"/>
              <a:t>ребята учатся </a:t>
            </a:r>
            <a:r>
              <a:rPr lang="ru-RU" dirty="0"/>
              <a:t>видеть проблему целиком и находить самые эффективные решения. Это база, которая помогает </a:t>
            </a:r>
            <a:r>
              <a:rPr lang="ru-RU" dirty="0" smtClean="0"/>
              <a:t>в </a:t>
            </a:r>
            <a:r>
              <a:rPr lang="ru-RU" dirty="0"/>
              <a:t>любых технических начинаниях.</a:t>
            </a:r>
          </a:p>
        </p:txBody>
      </p:sp>
      <p:pic>
        <p:nvPicPr>
          <p:cNvPr id="11266" name="Picture 2" descr="C:\Users\user\AppData\Local\Temp\{C5177F49-DAC6-4C59-8FAF-65CD5B9F9B77}.t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1" y="1866899"/>
            <a:ext cx="3439813" cy="458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AppData\Local\Temp\{5EF48FF6-2906-45E2-83C7-9EDAA6BBD519}.t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476" y="1866898"/>
            <a:ext cx="3439319" cy="458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user\AppData\Local\Temp\{029666EB-68FF-4B91-A022-965284528EBA}.t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445" y="1836207"/>
            <a:ext cx="3462338" cy="461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80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4819</TotalTime>
  <Words>217</Words>
  <Application>Microsoft Office PowerPoint</Application>
  <PresentationFormat>Произвольный</PresentationFormat>
  <Paragraphs>44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479</cp:revision>
  <cp:lastPrinted>2025-06-02T00:18:34Z</cp:lastPrinted>
  <dcterms:created xsi:type="dcterms:W3CDTF">2025-05-22T05:16:31Z</dcterms:created>
  <dcterms:modified xsi:type="dcterms:W3CDTF">2026-03-24T04:25:18Z</dcterms:modified>
</cp:coreProperties>
</file>