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12192000" cy="6858000"/>
  <p:notesSz cx="6800850" cy="99329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C89"/>
    <a:srgbClr val="3B4F75"/>
    <a:srgbClr val="B4C7E7"/>
    <a:srgbClr val="EAEFF7"/>
    <a:srgbClr val="315493"/>
    <a:srgbClr val="3B64AD"/>
    <a:srgbClr val="4472C4"/>
    <a:srgbClr val="8FA2D4"/>
    <a:srgbClr val="BAC4E2"/>
    <a:srgbClr val="8FA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55" autoAdjust="0"/>
    <p:restoredTop sz="96404" autoAdjust="0"/>
  </p:normalViewPr>
  <p:slideViewPr>
    <p:cSldViewPr snapToGrid="0">
      <p:cViewPr varScale="1">
        <p:scale>
          <a:sx n="88" d="100"/>
          <a:sy n="88" d="100"/>
        </p:scale>
        <p:origin x="643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035" cy="498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2241" y="0"/>
            <a:ext cx="2947035" cy="498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46B0D-F435-4144-A28C-0E64C9B37E4B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085" y="4780250"/>
            <a:ext cx="5440680" cy="39111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4615"/>
            <a:ext cx="2947035" cy="498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2241" y="9434615"/>
            <a:ext cx="2947035" cy="498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DB5A6-BD8E-48C8-89DE-7723B9422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237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DB5A6-BD8E-48C8-89DE-7723B9422D8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634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386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543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2166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2574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2524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552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1162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1176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035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050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95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9E8F9B-A3AB-4440-94F8-B97806DE981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24.03.2026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E16326-3242-4698-BD41-DD5814C588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4337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08BCE"/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833637" y="1714403"/>
            <a:ext cx="8593594" cy="5323254"/>
            <a:chOff x="3807512" y="1705695"/>
            <a:chExt cx="8593594" cy="5323254"/>
          </a:xfrm>
        </p:grpSpPr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7512" y="1705695"/>
              <a:ext cx="8593594" cy="5323254"/>
            </a:xfrm>
            <a:prstGeom prst="rect">
              <a:avLst/>
            </a:prstGeom>
          </p:spPr>
        </p:pic>
        <p:grpSp>
          <p:nvGrpSpPr>
            <p:cNvPr id="40" name="Группа 39"/>
            <p:cNvGrpSpPr/>
            <p:nvPr/>
          </p:nvGrpSpPr>
          <p:grpSpPr>
            <a:xfrm>
              <a:off x="7266875" y="2247289"/>
              <a:ext cx="4217006" cy="4349917"/>
              <a:chOff x="1978014" y="5702082"/>
              <a:chExt cx="3651670" cy="3766763"/>
            </a:xfrm>
          </p:grpSpPr>
          <p:grpSp>
            <p:nvGrpSpPr>
              <p:cNvPr id="41" name="Группа 40"/>
              <p:cNvGrpSpPr/>
              <p:nvPr/>
            </p:nvGrpSpPr>
            <p:grpSpPr>
              <a:xfrm>
                <a:off x="1978014" y="5702082"/>
                <a:ext cx="3651670" cy="3766763"/>
                <a:chOff x="1510936" y="-881320"/>
                <a:chExt cx="6837201" cy="7171777"/>
              </a:xfrm>
            </p:grpSpPr>
            <p:sp>
              <p:nvSpPr>
                <p:cNvPr id="47" name="Равнобедренный треугольник 46"/>
                <p:cNvSpPr/>
                <p:nvPr/>
              </p:nvSpPr>
              <p:spPr>
                <a:xfrm rot="18304824">
                  <a:off x="5185537" y="445685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9000">
                      <a:schemeClr val="accent1">
                        <a:lumMod val="45000"/>
                        <a:lumOff val="55000"/>
                      </a:schemeClr>
                    </a:gs>
                    <a:gs pos="61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48" name="Равнобедренный треугольник 47"/>
                <p:cNvSpPr/>
                <p:nvPr/>
              </p:nvSpPr>
              <p:spPr>
                <a:xfrm rot="19550017">
                  <a:off x="5998545" y="-330433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9000">
                      <a:schemeClr val="accent1">
                        <a:lumMod val="45000"/>
                        <a:lumOff val="55000"/>
                      </a:schemeClr>
                    </a:gs>
                    <a:gs pos="61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49" name="Равнобедренный треугольник 48"/>
                <p:cNvSpPr/>
                <p:nvPr/>
              </p:nvSpPr>
              <p:spPr>
                <a:xfrm rot="17170163">
                  <a:off x="4612336" y="1347266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62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0" name="Равнобедренный треугольник 49"/>
                <p:cNvSpPr/>
                <p:nvPr/>
              </p:nvSpPr>
              <p:spPr>
                <a:xfrm rot="16004335">
                  <a:off x="4626394" y="2431510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47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1" name="Равнобедренный треугольник 50"/>
                <p:cNvSpPr/>
                <p:nvPr/>
              </p:nvSpPr>
              <p:spPr>
                <a:xfrm rot="21106112">
                  <a:off x="7287483" y="-881320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56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2" name="Равнобедренный треугольник 51"/>
                <p:cNvSpPr/>
                <p:nvPr/>
              </p:nvSpPr>
              <p:spPr>
                <a:xfrm rot="194820">
                  <a:off x="7932051" y="-850506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66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3" name="Равнобедренный треугольник 52"/>
                <p:cNvSpPr/>
                <p:nvPr/>
              </p:nvSpPr>
              <p:spPr>
                <a:xfrm rot="20246365">
                  <a:off x="6523472" y="-703188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63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4" name="Равнобедренный треугольник 53"/>
                <p:cNvSpPr/>
                <p:nvPr/>
              </p:nvSpPr>
              <p:spPr>
                <a:xfrm rot="18912585">
                  <a:off x="5546431" y="26457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55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5" name="Равнобедренный треугольник 54"/>
                <p:cNvSpPr/>
                <p:nvPr/>
              </p:nvSpPr>
              <p:spPr>
                <a:xfrm rot="17595757">
                  <a:off x="4898230" y="1005683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8000">
                      <a:schemeClr val="accent1">
                        <a:lumMod val="45000"/>
                        <a:lumOff val="55000"/>
                      </a:schemeClr>
                    </a:gs>
                    <a:gs pos="63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  <p:sp>
              <p:nvSpPr>
                <p:cNvPr id="56" name="Равнобедренный треугольник 55"/>
                <p:cNvSpPr/>
                <p:nvPr/>
              </p:nvSpPr>
              <p:spPr>
                <a:xfrm rot="16597587">
                  <a:off x="4612336" y="1886383"/>
                  <a:ext cx="61200" cy="6264000"/>
                </a:xfrm>
                <a:prstGeom prst="triangle">
                  <a:avLst>
                    <a:gd name="adj" fmla="val 48527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540">
                      <a:srgbClr val="2D57A1"/>
                    </a:gs>
                    <a:gs pos="100000">
                      <a:srgbClr val="2D57A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889"/>
                </a:p>
              </p:txBody>
            </p:sp>
          </p:grpSp>
          <p:grpSp>
            <p:nvGrpSpPr>
              <p:cNvPr id="42" name="Группа 41"/>
              <p:cNvGrpSpPr/>
              <p:nvPr/>
            </p:nvGrpSpPr>
            <p:grpSpPr>
              <a:xfrm>
                <a:off x="5233942" y="8908184"/>
                <a:ext cx="154456" cy="154800"/>
                <a:chOff x="10441912" y="6037095"/>
                <a:chExt cx="218440" cy="218440"/>
              </a:xfrm>
            </p:grpSpPr>
            <p:grpSp>
              <p:nvGrpSpPr>
                <p:cNvPr id="43" name="Группа 42"/>
                <p:cNvGrpSpPr/>
                <p:nvPr/>
              </p:nvGrpSpPr>
              <p:grpSpPr>
                <a:xfrm>
                  <a:off x="10441912" y="6037095"/>
                  <a:ext cx="218440" cy="218440"/>
                  <a:chOff x="0" y="0"/>
                  <a:chExt cx="222250" cy="222250"/>
                </a:xfrm>
              </p:grpSpPr>
              <p:sp>
                <p:nvSpPr>
                  <p:cNvPr id="45" name="Овал 44"/>
                  <p:cNvSpPr/>
                  <p:nvPr/>
                </p:nvSpPr>
                <p:spPr>
                  <a:xfrm>
                    <a:off x="0" y="0"/>
                    <a:ext cx="222250" cy="222250"/>
                  </a:xfrm>
                  <a:prstGeom prst="ellipse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defTabSz="914457">
                      <a:defRPr/>
                    </a:pPr>
                    <a:endParaRPr lang="ru-RU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  <p:sp>
                <p:nvSpPr>
                  <p:cNvPr id="46" name="Овал 45"/>
                  <p:cNvSpPr/>
                  <p:nvPr/>
                </p:nvSpPr>
                <p:spPr>
                  <a:xfrm>
                    <a:off x="34871" y="30996"/>
                    <a:ext cx="153458" cy="1587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defTabSz="914457">
                      <a:defRPr/>
                    </a:pPr>
                    <a:endParaRPr lang="ru-RU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</p:grpSp>
            <p:sp>
              <p:nvSpPr>
                <p:cNvPr id="44" name="Овал 43"/>
                <p:cNvSpPr/>
                <p:nvPr/>
              </p:nvSpPr>
              <p:spPr>
                <a:xfrm>
                  <a:off x="10504183" y="6099366"/>
                  <a:ext cx="93900" cy="93899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57">
                    <a:defRPr/>
                  </a:pPr>
                  <a:endParaRPr lang="ru-RU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7" name="TextBox 56"/>
            <p:cNvSpPr txBox="1"/>
            <p:nvPr/>
          </p:nvSpPr>
          <p:spPr>
            <a:xfrm>
              <a:off x="11113346" y="5897654"/>
              <a:ext cx="11101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57"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  <a:cs typeface="Times New Roman" panose="02020603050405020304" pitchFamily="18" charset="0"/>
                </a:rPr>
                <a:t>Уссурийск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8500" y="1521239"/>
            <a:ext cx="11320819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Тема 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доклада: «Портфолио достижений: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 					Инженерные 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классы в действии»</a:t>
            </a: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r">
              <a:lnSpc>
                <a:spcPct val="80000"/>
              </a:lnSpc>
            </a:pP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91352" y="62595"/>
            <a:ext cx="150203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50" spc="22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УССУРИЙСКИЙ</a:t>
            </a:r>
          </a:p>
          <a:p>
            <a:r>
              <a:rPr lang="ru-RU" sz="12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ГОРОДСКОЙ ОКРУГ</a:t>
            </a:r>
            <a:endParaRPr lang="ru-RU" sz="12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1692173" y="151740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0" name="Параллелограмм 29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31" name="Параллелограмм 30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32" name="Параллелограмм 31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-1" y="515546"/>
            <a:ext cx="3276000" cy="7710"/>
          </a:xfrm>
          <a:prstGeom prst="line">
            <a:avLst/>
          </a:prstGeom>
          <a:noFill/>
          <a:ln w="6350">
            <a:solidFill>
              <a:schemeClr val="bg1"/>
            </a:solidFill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77379" y="70290"/>
            <a:ext cx="16257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ПРИМОРЬЕ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0" y="555462"/>
            <a:ext cx="3008220" cy="16913"/>
          </a:xfrm>
          <a:prstGeom prst="line">
            <a:avLst/>
          </a:prstGeom>
          <a:noFill/>
          <a:ln w="6350">
            <a:solidFill>
              <a:srgbClr val="C00000"/>
            </a:solidFill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0" y="604581"/>
            <a:ext cx="3492000" cy="7710"/>
          </a:xfrm>
          <a:prstGeom prst="line">
            <a:avLst/>
          </a:prstGeom>
          <a:noFill/>
          <a:ln w="6350">
            <a:solidFill>
              <a:schemeClr val="bg1"/>
            </a:solidFill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TextBox 57"/>
          <p:cNvSpPr txBox="1"/>
          <p:nvPr/>
        </p:nvSpPr>
        <p:spPr>
          <a:xfrm>
            <a:off x="-493172" y="2873385"/>
            <a:ext cx="5947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Автор доклада: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Шуменкова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Ольга Витальевна</a:t>
            </a:r>
          </a:p>
          <a:p>
            <a:pPr algn="r"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Куратор инженерных классов МБОУ СОШ № 14,  </a:t>
            </a:r>
          </a:p>
          <a:p>
            <a:pPr algn="r"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г. Уссурийска, УГО,ПК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8417" y="87060"/>
            <a:ext cx="1670449" cy="124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10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2217" y="629832"/>
            <a:ext cx="11234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Формула успеха: Три принципа нашей работы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1386" y="2016803"/>
            <a:ext cx="11166514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/>
              <a:t>1. Принцип </a:t>
            </a:r>
            <a:r>
              <a:rPr lang="ru-RU" b="1" dirty="0"/>
              <a:t>погружения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dirty="0"/>
              <a:t>Ребенок видит реальное производство (заводы, высокотехнологичные пространства)</a:t>
            </a:r>
          </a:p>
          <a:p>
            <a:pPr>
              <a:lnSpc>
                <a:spcPct val="150000"/>
              </a:lnSpc>
            </a:pPr>
            <a:r>
              <a:rPr lang="ru-RU" dirty="0"/>
              <a:t>Инженерное мышление формируется через опыт, а не через учебник</a:t>
            </a:r>
          </a:p>
          <a:p>
            <a:pPr>
              <a:lnSpc>
                <a:spcPct val="150000"/>
              </a:lnSpc>
            </a:pPr>
            <a:r>
              <a:rPr lang="ru-RU" b="1" dirty="0"/>
              <a:t>2. Принцип актуальных инструментов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dirty="0"/>
              <a:t>Мы учим тому, что востребовано сейчас: КОМПАС-3D, </a:t>
            </a:r>
            <a:r>
              <a:rPr lang="ru-RU" dirty="0" err="1"/>
              <a:t>промпт</a:t>
            </a:r>
            <a:r>
              <a:rPr lang="ru-RU" dirty="0"/>
              <a:t>-инжиниринг, работа с данными</a:t>
            </a:r>
          </a:p>
          <a:p>
            <a:pPr>
              <a:lnSpc>
                <a:spcPct val="150000"/>
              </a:lnSpc>
            </a:pPr>
            <a:r>
              <a:rPr lang="ru-RU" dirty="0"/>
              <a:t>Следим за трендами (</a:t>
            </a:r>
            <a:r>
              <a:rPr lang="ru-RU" dirty="0" err="1"/>
              <a:t>вайб-кодинг</a:t>
            </a:r>
            <a:r>
              <a:rPr lang="ru-RU" dirty="0"/>
              <a:t>, ИИ, </a:t>
            </a:r>
            <a:r>
              <a:rPr lang="ru-RU" dirty="0" err="1"/>
              <a:t>кибербезопасность</a:t>
            </a:r>
            <a:r>
              <a:rPr lang="ru-RU" dirty="0"/>
              <a:t>)</a:t>
            </a:r>
          </a:p>
          <a:p>
            <a:pPr>
              <a:lnSpc>
                <a:spcPct val="150000"/>
              </a:lnSpc>
            </a:pPr>
            <a:r>
              <a:rPr lang="ru-RU" b="1" dirty="0"/>
              <a:t>3. Принцип публичности результата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dirty="0"/>
              <a:t>Каждое достижение фиксируется в портфолио</a:t>
            </a:r>
          </a:p>
          <a:p>
            <a:pPr>
              <a:lnSpc>
                <a:spcPct val="150000"/>
              </a:lnSpc>
            </a:pPr>
            <a:r>
              <a:rPr lang="ru-RU" dirty="0"/>
              <a:t>Защита проектов перед внешними экспертами (конкурсы, форумы)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901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11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4073" y="629832"/>
            <a:ext cx="11234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Перспективы и приглашение к сотрудничеству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1386" y="2016803"/>
            <a:ext cx="1116651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Расширение сети социальных партнеров (новые предприятия, вузы, колледжи)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Развитие проектной деятельности в рамках «Больших вызовов»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Тиражирование модели для других школ города и края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Проведение стажировок для педагогов на базе IT-</a:t>
            </a:r>
            <a:r>
              <a:rPr lang="ru-RU" sz="2800" dirty="0" err="1"/>
              <a:t>КУБа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791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12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4073" y="629832"/>
            <a:ext cx="112349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Спасибо за внимание!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1386" y="2016803"/>
            <a:ext cx="11166514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/>
              <a:t>Инженерное образование начинается здесь и сейчас.</a:t>
            </a:r>
            <a:br>
              <a:rPr lang="ru-RU" sz="3200" dirty="0"/>
            </a:br>
            <a:r>
              <a:rPr lang="ru-RU" sz="3200" dirty="0"/>
              <a:t>Вместе мы формируем будущее!</a:t>
            </a:r>
          </a:p>
        </p:txBody>
      </p:sp>
    </p:spTree>
    <p:extLst>
      <p:ext uri="{BB962C8B-B14F-4D97-AF65-F5344CB8AC3E}">
        <p14:creationId xmlns:p14="http://schemas.microsoft.com/office/powerpoint/2010/main" val="114374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2217" y="629832"/>
            <a:ext cx="93617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Почему </a:t>
            </a:r>
            <a:r>
              <a: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инженерный класс — это не просто профиль?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0095" y="2016803"/>
            <a:ext cx="1116651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Инженерное образование — приоритет государственной политики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Спрос на кадры в реальном секторе экономики (промышленность, IT, транспорт)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Запрос родителей и учащихся на осознанный выбор профессии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Вызов: как избежать формального подхода и сформировать реальные компетенции?</a:t>
            </a:r>
          </a:p>
          <a:p>
            <a:pPr>
              <a:lnSpc>
                <a:spcPct val="150000"/>
              </a:lnSpc>
            </a:pPr>
            <a:endParaRPr lang="ru-RU" sz="2000" b="1" dirty="0" smtClean="0"/>
          </a:p>
          <a:p>
            <a:pPr>
              <a:lnSpc>
                <a:spcPct val="150000"/>
              </a:lnSpc>
            </a:pPr>
            <a:r>
              <a:rPr lang="ru-RU" sz="2000" b="1" dirty="0" smtClean="0"/>
              <a:t>Наша </a:t>
            </a:r>
            <a:r>
              <a:rPr lang="ru-RU" sz="2000" b="1" dirty="0"/>
              <a:t>цель:</a:t>
            </a:r>
            <a:r>
              <a:rPr lang="ru-RU" sz="2000" dirty="0"/>
              <a:t> создать модель, где учеба, дополнительное </a:t>
            </a:r>
            <a:r>
              <a:rPr lang="ru-RU" sz="2000" dirty="0" smtClean="0"/>
              <a:t>образование,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 </a:t>
            </a:r>
            <a:r>
              <a:rPr lang="ru-RU" sz="2000" dirty="0"/>
              <a:t>профориентация и реальное производство объединены в единую траекторию.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394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1927" y="1089425"/>
            <a:ext cx="943809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Методологическая основа: Три опоры инженерного класса</a:t>
            </a:r>
          </a:p>
          <a:p>
            <a:endParaRPr lang="ru-RU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05850"/>
              </p:ext>
            </p:extLst>
          </p:nvPr>
        </p:nvGraphicFramePr>
        <p:xfrm>
          <a:off x="1117050" y="2102871"/>
          <a:ext cx="10145487" cy="350213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381829">
                  <a:extLst>
                    <a:ext uri="{9D8B030D-6E8A-4147-A177-3AD203B41FA5}">
                      <a16:colId xmlns:a16="http://schemas.microsoft.com/office/drawing/2014/main" val="2304997101"/>
                    </a:ext>
                  </a:extLst>
                </a:gridCol>
                <a:gridCol w="3381829">
                  <a:extLst>
                    <a:ext uri="{9D8B030D-6E8A-4147-A177-3AD203B41FA5}">
                      <a16:colId xmlns:a16="http://schemas.microsoft.com/office/drawing/2014/main" val="739747490"/>
                    </a:ext>
                  </a:extLst>
                </a:gridCol>
                <a:gridCol w="3381829">
                  <a:extLst>
                    <a:ext uri="{9D8B030D-6E8A-4147-A177-3AD203B41FA5}">
                      <a16:colId xmlns:a16="http://schemas.microsoft.com/office/drawing/2014/main" val="2437211015"/>
                    </a:ext>
                  </a:extLst>
                </a:gridCol>
              </a:tblGrid>
              <a:tr h="615758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effectLst/>
                        </a:rPr>
                        <a:t>Психологическая готовность</a:t>
                      </a:r>
                      <a:endParaRPr lang="ru-RU" sz="1800" b="1" dirty="0">
                        <a:effectLst/>
                        <a:latin typeface="quote-cjk-patch"/>
                      </a:endParaRPr>
                    </a:p>
                  </a:txBody>
                  <a:tcPr marL="71725" marR="95634" marT="59771" marB="5977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effectLst/>
                        </a:rPr>
                        <a:t>Цифровые компетенции</a:t>
                      </a:r>
                      <a:endParaRPr lang="ru-RU" sz="1800" b="1" dirty="0">
                        <a:effectLst/>
                        <a:latin typeface="quote-cjk-patch"/>
                      </a:endParaRPr>
                    </a:p>
                  </a:txBody>
                  <a:tcPr marL="95634" marR="95634" marT="59771" marB="5977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effectLst/>
                        </a:rPr>
                        <a:t>Интеграция с производством</a:t>
                      </a:r>
                      <a:endParaRPr lang="ru-RU" sz="1800" b="1" dirty="0">
                        <a:effectLst/>
                        <a:latin typeface="quote-cjk-patch"/>
                      </a:endParaRPr>
                    </a:p>
                  </a:txBody>
                  <a:tcPr marL="95634" marR="95634" marT="59771" marB="59771" anchor="ctr"/>
                </a:tc>
                <a:extLst>
                  <a:ext uri="{0D108BD9-81ED-4DB2-BD59-A6C34878D82A}">
                    <a16:rowId xmlns:a16="http://schemas.microsoft.com/office/drawing/2014/main" val="3175525202"/>
                  </a:ext>
                </a:extLst>
              </a:tr>
              <a:tr h="962124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Диагностика мотивации и стрессоустойчивости</a:t>
                      </a:r>
                      <a:endParaRPr lang="ru-RU" sz="1800" b="0" dirty="0">
                        <a:effectLst/>
                        <a:latin typeface="quote-cjk-patch"/>
                      </a:endParaRPr>
                    </a:p>
                  </a:txBody>
                  <a:tcPr marL="71725" marR="95634" marT="59771" marB="59771"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Современные инструменты (КОМПАС-3</a:t>
                      </a:r>
                      <a:r>
                        <a:rPr lang="en-US" sz="1800" dirty="0">
                          <a:effectLst/>
                        </a:rPr>
                        <a:t>D, </a:t>
                      </a:r>
                      <a:r>
                        <a:rPr lang="ru-RU" sz="1800" dirty="0" smtClean="0">
                          <a:effectLst/>
                        </a:rPr>
                        <a:t>программирование и </a:t>
                      </a:r>
                      <a:r>
                        <a:rPr lang="ru-RU" sz="1800" dirty="0" err="1" smtClean="0">
                          <a:effectLst/>
                        </a:rPr>
                        <a:t>тд</a:t>
                      </a:r>
                      <a:r>
                        <a:rPr lang="ru-RU" sz="1800" dirty="0" smtClean="0">
                          <a:effectLst/>
                        </a:rPr>
                        <a:t>)</a:t>
                      </a:r>
                      <a:endParaRPr lang="ru-RU" sz="1800" b="0" dirty="0">
                        <a:effectLst/>
                        <a:latin typeface="quote-cjk-patch"/>
                      </a:endParaRPr>
                    </a:p>
                  </a:txBody>
                  <a:tcPr marL="95634" marR="95634" marT="59771" marB="59771"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Экскурсии на предприятия</a:t>
                      </a:r>
                      <a:endParaRPr lang="ru-RU" sz="1800" b="0" dirty="0">
                        <a:effectLst/>
                        <a:latin typeface="quote-cjk-patch"/>
                      </a:endParaRPr>
                    </a:p>
                  </a:txBody>
                  <a:tcPr marL="95634" marR="71725" marT="59771" marB="59771" anchor="ctr"/>
                </a:tc>
                <a:extLst>
                  <a:ext uri="{0D108BD9-81ED-4DB2-BD59-A6C34878D82A}">
                    <a16:rowId xmlns:a16="http://schemas.microsoft.com/office/drawing/2014/main" val="1300668774"/>
                  </a:ext>
                </a:extLst>
              </a:tr>
              <a:tr h="962124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Работа с родителями (психологические аспекты обучения)</a:t>
                      </a:r>
                      <a:endParaRPr lang="ru-RU" sz="1800" b="0" dirty="0">
                        <a:effectLst/>
                        <a:latin typeface="quote-cjk-patch"/>
                      </a:endParaRPr>
                    </a:p>
                  </a:txBody>
                  <a:tcPr marL="71725" marR="95634" marT="59771" marB="59771"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Работа с ИИ (</a:t>
                      </a:r>
                      <a:r>
                        <a:rPr lang="ru-RU" sz="1800" dirty="0" err="1">
                          <a:effectLst/>
                        </a:rPr>
                        <a:t>вайб-кодинг</a:t>
                      </a:r>
                      <a:r>
                        <a:rPr lang="ru-RU" sz="1800" dirty="0">
                          <a:effectLst/>
                        </a:rPr>
                        <a:t>)</a:t>
                      </a:r>
                      <a:endParaRPr lang="ru-RU" sz="1800" b="0" dirty="0">
                        <a:effectLst/>
                        <a:latin typeface="quote-cjk-patch"/>
                      </a:endParaRPr>
                    </a:p>
                  </a:txBody>
                  <a:tcPr marL="95634" marR="95634" marT="59771" marB="59771"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Проектные задачи от реальных заказчиков</a:t>
                      </a:r>
                      <a:endParaRPr lang="ru-RU" sz="1800" b="0" dirty="0">
                        <a:effectLst/>
                        <a:latin typeface="quote-cjk-patch"/>
                      </a:endParaRPr>
                    </a:p>
                  </a:txBody>
                  <a:tcPr marL="95634" marR="71725" marT="59771" marB="59771" anchor="ctr"/>
                </a:tc>
                <a:extLst>
                  <a:ext uri="{0D108BD9-81ED-4DB2-BD59-A6C34878D82A}">
                    <a16:rowId xmlns:a16="http://schemas.microsoft.com/office/drawing/2014/main" val="930759155"/>
                  </a:ext>
                </a:extLst>
              </a:tr>
              <a:tr h="962124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Формирование инженерного мышления</a:t>
                      </a:r>
                      <a:endParaRPr lang="ru-RU" sz="1800" b="0" dirty="0">
                        <a:effectLst/>
                        <a:latin typeface="quote-cjk-patch"/>
                      </a:endParaRPr>
                    </a:p>
                  </a:txBody>
                  <a:tcPr marL="71725" marR="95634" marT="59771" marB="59771"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Участие в федеральных проектах («Код будущего», «Урок цифры</a:t>
                      </a:r>
                      <a:r>
                        <a:rPr lang="ru-RU" sz="1800" dirty="0" smtClean="0">
                          <a:effectLst/>
                        </a:rPr>
                        <a:t>» и </a:t>
                      </a:r>
                      <a:r>
                        <a:rPr lang="ru-RU" sz="1800" dirty="0" err="1" smtClean="0">
                          <a:effectLst/>
                        </a:rPr>
                        <a:t>тд</a:t>
                      </a:r>
                      <a:r>
                        <a:rPr lang="ru-RU" sz="1800" dirty="0" smtClean="0">
                          <a:effectLst/>
                        </a:rPr>
                        <a:t>)</a:t>
                      </a:r>
                      <a:endParaRPr lang="ru-RU" sz="1800" b="0" dirty="0">
                        <a:effectLst/>
                        <a:latin typeface="quote-cjk-patch"/>
                      </a:endParaRPr>
                    </a:p>
                  </a:txBody>
                  <a:tcPr marL="95634" marR="95634" marT="59771" marB="59771"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Конкурсы и </a:t>
                      </a:r>
                      <a:r>
                        <a:rPr lang="ru-RU" sz="1800" dirty="0" err="1" smtClean="0">
                          <a:effectLst/>
                        </a:rPr>
                        <a:t>хакатоны</a:t>
                      </a:r>
                      <a:endParaRPr lang="ru-RU" sz="1800" b="0" dirty="0">
                        <a:effectLst/>
                        <a:latin typeface="quote-cjk-patch"/>
                      </a:endParaRPr>
                    </a:p>
                  </a:txBody>
                  <a:tcPr marL="95634" marR="71725" marT="59771" marB="59771" anchor="ctr"/>
                </a:tc>
                <a:extLst>
                  <a:ext uri="{0D108BD9-81ED-4DB2-BD59-A6C34878D82A}">
                    <a16:rowId xmlns:a16="http://schemas.microsoft.com/office/drawing/2014/main" val="6809210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38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0756" y="715103"/>
            <a:ext cx="10044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Образовательная среда: IT-КУБ как точка роста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179" y="1454739"/>
            <a:ext cx="3918435" cy="28385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6562" y="1295598"/>
            <a:ext cx="4635110" cy="26557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01" y="4152579"/>
            <a:ext cx="2152237" cy="25712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9400" y="3825337"/>
            <a:ext cx="3548428" cy="26517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0497" y="1454739"/>
            <a:ext cx="2446065" cy="32512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1859" y="4152579"/>
            <a:ext cx="3883340" cy="258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5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2216" y="629832"/>
            <a:ext cx="116869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Погружение </a:t>
            </a:r>
            <a:r>
              <a:rPr lang="ru-RU" sz="3600" b="1" dirty="0"/>
              <a:t>в профессию: </a:t>
            </a:r>
            <a:r>
              <a:rPr lang="ru-RU" sz="3600" b="1" dirty="0" smtClean="0"/>
              <a:t>Система </a:t>
            </a:r>
            <a:r>
              <a:rPr lang="ru-RU" sz="3600" b="1" dirty="0" err="1" smtClean="0"/>
              <a:t>профориентационных</a:t>
            </a:r>
            <a:r>
              <a:rPr lang="ru-RU" sz="3600" b="1" dirty="0" smtClean="0"/>
              <a:t> </a:t>
            </a:r>
            <a:r>
              <a:rPr lang="ru-RU" sz="3600" b="1" dirty="0"/>
              <a:t>экскурсий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81242" y="5278207"/>
            <a:ext cx="6197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r>
              <a:rPr lang="ru-RU" b="1" dirty="0" smtClean="0"/>
              <a:t>Ключевой </a:t>
            </a:r>
            <a:r>
              <a:rPr lang="ru-RU" b="1" dirty="0"/>
              <a:t>результат:</a:t>
            </a:r>
            <a:r>
              <a:rPr lang="ru-RU" dirty="0"/>
              <a:t> осознанный выбор профиля в старшей школе / </a:t>
            </a:r>
            <a:r>
              <a:rPr lang="ru-RU" dirty="0" smtClean="0"/>
              <a:t>вузе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622" y="1715273"/>
            <a:ext cx="3780179" cy="31990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4302" y="1161101"/>
            <a:ext cx="4148280" cy="25324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7878" y="1990081"/>
            <a:ext cx="3708348" cy="24050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0542" y="3198258"/>
            <a:ext cx="3164260" cy="19231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0989" y="3603416"/>
            <a:ext cx="3059553" cy="19077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9546" y="4281909"/>
            <a:ext cx="3169553" cy="2429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43748" y="4768652"/>
            <a:ext cx="1813494" cy="194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38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2216" y="629832"/>
            <a:ext cx="11347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Открытые уроки и мастер-классы: Практика без границ</a:t>
            </a:r>
          </a:p>
          <a:p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96" y="1417048"/>
            <a:ext cx="3903267" cy="24321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2660" y="1503861"/>
            <a:ext cx="5076825" cy="40957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96" y="3849189"/>
            <a:ext cx="3807235" cy="28006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6161" y="1211745"/>
            <a:ext cx="2790656" cy="22151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5764" y="3811361"/>
            <a:ext cx="2689014" cy="18417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7070" y="4420961"/>
            <a:ext cx="3152042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9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2217" y="629832"/>
            <a:ext cx="9361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Проектная деятельность: От идеи до защиты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26219" y="5479971"/>
            <a:ext cx="1068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Наша позиция:</a:t>
            </a:r>
            <a:r>
              <a:rPr lang="ru-RU" dirty="0"/>
              <a:t> каждый ребенок должен иметь в портфолио реальный проект, защищенный перед внешними экспертами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4756" y="1126830"/>
            <a:ext cx="2993922" cy="23027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339145" y="1164321"/>
            <a:ext cx="3197186" cy="2492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4903" y="3171788"/>
            <a:ext cx="3017097" cy="22004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4376" y="2785875"/>
            <a:ext cx="4129540" cy="25555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247" y="1212350"/>
            <a:ext cx="2855474" cy="192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28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8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2217" y="629832"/>
            <a:ext cx="117043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Участие в федеральных проектах: Включенность в большую повестку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33642" y="5538651"/>
            <a:ext cx="10731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Значение:</a:t>
            </a:r>
            <a:r>
              <a:rPr lang="ru-RU" dirty="0"/>
              <a:t> школа становится не просто участником, а площадкой для реализации федеральных инициатив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2111" y="3141615"/>
            <a:ext cx="3110595" cy="23139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706" y="1255187"/>
            <a:ext cx="2432493" cy="20920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247" y="1902879"/>
            <a:ext cx="4318122" cy="28868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6741" y="2881476"/>
            <a:ext cx="4221746" cy="26156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7759" y="1255187"/>
            <a:ext cx="1358556" cy="186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4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Летний кампус в «Сферуме» Раскрой свои таланты"/>
          <p:cNvSpPr>
            <a:spLocks noChangeAspect="1" noChangeArrowheads="1"/>
          </p:cNvSpPr>
          <p:nvPr/>
        </p:nvSpPr>
        <p:spPr bwMode="auto">
          <a:xfrm>
            <a:off x="4894761" y="-59404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8" name="Группа 147"/>
          <p:cNvGrpSpPr/>
          <p:nvPr/>
        </p:nvGrpSpPr>
        <p:grpSpPr>
          <a:xfrm>
            <a:off x="-2386" y="439336"/>
            <a:ext cx="10728000" cy="102958"/>
            <a:chOff x="-2386" y="439336"/>
            <a:chExt cx="10728000" cy="102958"/>
          </a:xfrm>
        </p:grpSpPr>
        <p:cxnSp>
          <p:nvCxnSpPr>
            <p:cNvPr id="149" name="Прямая соединительная линия 148"/>
            <p:cNvCxnSpPr/>
            <p:nvPr/>
          </p:nvCxnSpPr>
          <p:spPr>
            <a:xfrm>
              <a:off x="-2386" y="439336"/>
              <a:ext cx="10296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-2386" y="486960"/>
              <a:ext cx="9900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-2386" y="534584"/>
              <a:ext cx="10728000" cy="7710"/>
            </a:xfrm>
            <a:prstGeom prst="line">
              <a:avLst/>
            </a:prstGeom>
            <a:noFill/>
            <a:ln w="6350">
              <a:solidFill>
                <a:srgbClr val="C00000"/>
              </a:solidFill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3" name="Группа 192"/>
          <p:cNvGrpSpPr/>
          <p:nvPr/>
        </p:nvGrpSpPr>
        <p:grpSpPr>
          <a:xfrm>
            <a:off x="11262537" y="137031"/>
            <a:ext cx="294594" cy="298764"/>
            <a:chOff x="1730181" y="350291"/>
            <a:chExt cx="294594" cy="29876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араллелограмм 193"/>
            <p:cNvSpPr/>
            <p:nvPr/>
          </p:nvSpPr>
          <p:spPr>
            <a:xfrm>
              <a:off x="1838325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5" name="Параллелограмм 194"/>
            <p:cNvSpPr/>
            <p:nvPr/>
          </p:nvSpPr>
          <p:spPr>
            <a:xfrm>
              <a:off x="1784253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196" name="Параллелограмм 195"/>
            <p:cNvSpPr/>
            <p:nvPr/>
          </p:nvSpPr>
          <p:spPr>
            <a:xfrm>
              <a:off x="1730181" y="350291"/>
              <a:ext cx="186450" cy="298764"/>
            </a:xfrm>
            <a:prstGeom prst="parallelogram">
              <a:avLst>
                <a:gd name="adj" fmla="val 8007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2D5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1512582" y="55581"/>
            <a:ext cx="6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2217" y="629832"/>
            <a:ext cx="9361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Портфолио достижений: Цифры и факты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0095" y="2016803"/>
            <a:ext cx="1116651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За </a:t>
            </a:r>
            <a:r>
              <a:rPr lang="ru-RU" sz="2800" b="1" dirty="0" smtClean="0"/>
              <a:t>период 2025 </a:t>
            </a:r>
            <a:r>
              <a:rPr lang="ru-RU" sz="2800" b="1" dirty="0"/>
              <a:t>– март 2026:</a:t>
            </a:r>
            <a:endParaRPr lang="ru-RU" sz="2800" dirty="0"/>
          </a:p>
          <a:p>
            <a:r>
              <a:rPr lang="ru-RU" sz="2800" dirty="0" smtClean="0"/>
              <a:t>родительских </a:t>
            </a:r>
            <a:r>
              <a:rPr lang="ru-RU" sz="2800" dirty="0"/>
              <a:t>собрания по ключевым аспектам обучения</a:t>
            </a:r>
          </a:p>
          <a:p>
            <a:r>
              <a:rPr lang="ru-RU" sz="2800" dirty="0" smtClean="0"/>
              <a:t>инженерных </a:t>
            </a:r>
            <a:r>
              <a:rPr lang="ru-RU" sz="2800" dirty="0"/>
              <a:t>класса (9 «А», «Б», «В»)</a:t>
            </a:r>
          </a:p>
          <a:p>
            <a:r>
              <a:rPr lang="ru-RU" sz="2800" dirty="0" smtClean="0"/>
              <a:t>экскурсии </a:t>
            </a:r>
            <a:r>
              <a:rPr lang="ru-RU" sz="2800" dirty="0"/>
              <a:t>на предприятия и в технологические пространства</a:t>
            </a:r>
          </a:p>
          <a:p>
            <a:r>
              <a:rPr lang="ru-RU" sz="2800" dirty="0" smtClean="0"/>
              <a:t>открытых </a:t>
            </a:r>
            <a:r>
              <a:rPr lang="ru-RU" sz="2800" dirty="0"/>
              <a:t>уроков и мастер-классов на базе IT-</a:t>
            </a:r>
            <a:r>
              <a:rPr lang="ru-RU" sz="2800" dirty="0" err="1"/>
              <a:t>КУБа</a:t>
            </a:r>
            <a:endParaRPr lang="ru-RU" sz="2800" dirty="0"/>
          </a:p>
          <a:p>
            <a:r>
              <a:rPr lang="ru-RU" sz="2800" dirty="0" smtClean="0"/>
              <a:t>региональных </a:t>
            </a:r>
            <a:r>
              <a:rPr lang="ru-RU" sz="2800" dirty="0"/>
              <a:t>/ всероссийских конкурса с защитой проектов</a:t>
            </a:r>
          </a:p>
          <a:p>
            <a:r>
              <a:rPr lang="ru-RU" sz="2800" dirty="0" smtClean="0"/>
              <a:t>форум </a:t>
            </a:r>
            <a:r>
              <a:rPr lang="ru-RU" sz="2800" dirty="0"/>
              <a:t>«Образование и инновации» с презентацией опыта</a:t>
            </a:r>
          </a:p>
          <a:p>
            <a:r>
              <a:rPr lang="ru-RU" sz="2800" b="1" dirty="0"/>
              <a:t>Участники:</a:t>
            </a:r>
            <a:r>
              <a:rPr lang="ru-RU" sz="2800" dirty="0"/>
              <a:t> 100% обучающихся инженерных классов вовлечены во внеурочную проектную деятельность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17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4928</TotalTime>
  <Words>408</Words>
  <Application>Microsoft Office PowerPoint</Application>
  <PresentationFormat>Широкоэкранный</PresentationFormat>
  <Paragraphs>76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Arial Narrow</vt:lpstr>
      <vt:lpstr>Calibri</vt:lpstr>
      <vt:lpstr>Calibri Light</vt:lpstr>
      <vt:lpstr>quote-cjk-patch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483</cp:revision>
  <cp:lastPrinted>2025-06-02T00:18:34Z</cp:lastPrinted>
  <dcterms:created xsi:type="dcterms:W3CDTF">2025-05-22T05:16:31Z</dcterms:created>
  <dcterms:modified xsi:type="dcterms:W3CDTF">2026-03-24T03:46:28Z</dcterms:modified>
</cp:coreProperties>
</file>