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5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5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A1E-4AFA-B53F-94C91B44EE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технические</c:v>
                </c:pt>
                <c:pt idx="1">
                  <c:v>соц-эконом</c:v>
                </c:pt>
                <c:pt idx="2">
                  <c:v>гуманитарные</c:v>
                </c:pt>
                <c:pt idx="3">
                  <c:v>иные</c:v>
                </c:pt>
                <c:pt idx="4">
                  <c:v>работают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</c:v>
                </c:pt>
                <c:pt idx="1">
                  <c:v>0</c:v>
                </c:pt>
                <c:pt idx="2">
                  <c:v>0</c:v>
                </c:pt>
                <c:pt idx="3">
                  <c:v>2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D3-441B-881A-3F4F2D1429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5"/>
        <c:overlap val="-70"/>
        <c:axId val="233727872"/>
        <c:axId val="233785216"/>
      </c:barChart>
      <c:catAx>
        <c:axId val="233727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3785216"/>
        <c:crosses val="autoZero"/>
        <c:auto val="1"/>
        <c:lblAlgn val="ctr"/>
        <c:lblOffset val="100"/>
        <c:noMultiLvlLbl val="0"/>
      </c:catAx>
      <c:valAx>
        <c:axId val="233785216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tx1">
                      <a:lumMod val="5000"/>
                      <a:lumOff val="95000"/>
                    </a:schemeClr>
                  </a:gs>
                  <a:gs pos="0">
                    <a:schemeClr val="tx1">
                      <a:lumMod val="25000"/>
                      <a:lumOff val="7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3727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5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</a:p>
        </c:rich>
      </c:tx>
      <c:layout>
        <c:manualLayout>
          <c:xMode val="edge"/>
          <c:yMode val="edge"/>
          <c:x val="0.43022483097532477"/>
          <c:y val="1.954331228879373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5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технические</c:v>
                </c:pt>
                <c:pt idx="1">
                  <c:v>соц-эконом</c:v>
                </c:pt>
                <c:pt idx="2">
                  <c:v>гуманитарные</c:v>
                </c:pt>
                <c:pt idx="3">
                  <c:v>иные</c:v>
                </c:pt>
                <c:pt idx="4">
                  <c:v>работают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</c:v>
                </c:pt>
                <c:pt idx="1">
                  <c:v>0</c:v>
                </c:pt>
                <c:pt idx="2">
                  <c:v>0</c:v>
                </c:pt>
                <c:pt idx="3">
                  <c:v>5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D3-441B-881A-3F4F2D1429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5"/>
        <c:overlap val="-70"/>
        <c:axId val="234248448"/>
        <c:axId val="234279680"/>
      </c:barChart>
      <c:catAx>
        <c:axId val="234248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4279680"/>
        <c:crosses val="autoZero"/>
        <c:auto val="1"/>
        <c:lblAlgn val="ctr"/>
        <c:lblOffset val="100"/>
        <c:noMultiLvlLbl val="0"/>
      </c:catAx>
      <c:valAx>
        <c:axId val="234279680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tx1">
                      <a:lumMod val="5000"/>
                      <a:lumOff val="95000"/>
                    </a:schemeClr>
                  </a:gs>
                  <a:gs pos="0">
                    <a:schemeClr val="tx1">
                      <a:lumMod val="25000"/>
                      <a:lumOff val="7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4248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471538531428489E-2"/>
          <c:y val="2.85376371337181E-2"/>
          <c:w val="0.86900933252724377"/>
          <c:h val="0.670667997486229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математика ПУ</c:v>
                </c:pt>
                <c:pt idx="1">
                  <c:v>математика БУ</c:v>
                </c:pt>
                <c:pt idx="2">
                  <c:v>информатика</c:v>
                </c:pt>
                <c:pt idx="3">
                  <c:v>физика</c:v>
                </c:pt>
                <c:pt idx="4">
                  <c:v>русский</c:v>
                </c:pt>
                <c:pt idx="5">
                  <c:v>английский язык</c:v>
                </c:pt>
                <c:pt idx="6">
                  <c:v>обществознание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17</c:v>
                </c:pt>
                <c:pt idx="1">
                  <c:v>2</c:v>
                </c:pt>
                <c:pt idx="2">
                  <c:v>7</c:v>
                </c:pt>
                <c:pt idx="3">
                  <c:v>12</c:v>
                </c:pt>
                <c:pt idx="4">
                  <c:v>19</c:v>
                </c:pt>
                <c:pt idx="5">
                  <c:v>4</c:v>
                </c:pt>
                <c:pt idx="6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69-47F3-8F89-0275353837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5"/>
        <c:overlap val="-70"/>
        <c:axId val="162368128"/>
        <c:axId val="162382208"/>
      </c:barChart>
      <c:catAx>
        <c:axId val="162368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2382208"/>
        <c:crosses val="autoZero"/>
        <c:auto val="1"/>
        <c:lblAlgn val="ctr"/>
        <c:lblOffset val="100"/>
        <c:noMultiLvlLbl val="0"/>
      </c:catAx>
      <c:valAx>
        <c:axId val="162382208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tx1">
                      <a:lumMod val="5000"/>
                      <a:lumOff val="95000"/>
                    </a:schemeClr>
                  </a:gs>
                  <a:gs pos="0">
                    <a:schemeClr val="tx1">
                      <a:lumMod val="25000"/>
                      <a:lumOff val="7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236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FD82A-115E-49F4-8A75-BF258896BB8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BE8F-1EB5-4BFA-B5D9-CC191BA3B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3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FD82A-115E-49F4-8A75-BF258896BB8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BE8F-1EB5-4BFA-B5D9-CC191BA3B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726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FD82A-115E-49F4-8A75-BF258896BB8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BE8F-1EB5-4BFA-B5D9-CC191BA3B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874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FD82A-115E-49F4-8A75-BF258896BB8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BE8F-1EB5-4BFA-B5D9-CC191BA3B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125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FD82A-115E-49F4-8A75-BF258896BB8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BE8F-1EB5-4BFA-B5D9-CC191BA3B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706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FD82A-115E-49F4-8A75-BF258896BB8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BE8F-1EB5-4BFA-B5D9-CC191BA3B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58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FD82A-115E-49F4-8A75-BF258896BB8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BE8F-1EB5-4BFA-B5D9-CC191BA3B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23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FD82A-115E-49F4-8A75-BF258896BB8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BE8F-1EB5-4BFA-B5D9-CC191BA3B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500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FD82A-115E-49F4-8A75-BF258896BB8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BE8F-1EB5-4BFA-B5D9-CC191BA3B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986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FD82A-115E-49F4-8A75-BF258896BB8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BE8F-1EB5-4BFA-B5D9-CC191BA3B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289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FD82A-115E-49F4-8A75-BF258896BB8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BE8F-1EB5-4BFA-B5D9-CC191BA3B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947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4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FD82A-115E-49F4-8A75-BF258896BB8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4BE8F-1EB5-4BFA-B5D9-CC191BA3B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32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20688"/>
            <a:ext cx="7776864" cy="31683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«Система работы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«СОШ № 11» НГО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повышению качества образования в профильном технологическом классе»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331640" y="4572903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Деркачёв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Алексей Владимирович 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МАОУ «СОШ № 11» НГО, учитель физики вы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шей квалификационной категории</a:t>
            </a:r>
          </a:p>
        </p:txBody>
      </p:sp>
    </p:spTree>
    <p:extLst>
      <p:ext uri="{BB962C8B-B14F-4D97-AF65-F5344CB8AC3E}">
        <p14:creationId xmlns:p14="http://schemas.microsoft.com/office/powerpoint/2010/main" val="204177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государственное общеобразовательное учреждение высшего образования «Санкт-Петербургский государственный морской технический университет» («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СПбГМТУ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endParaRPr lang="ru-RU" sz="2400" b="1" dirty="0"/>
          </a:p>
        </p:txBody>
      </p:sp>
      <p:sp>
        <p:nvSpPr>
          <p:cNvPr id="4" name="Объект 4"/>
          <p:cNvSpPr>
            <a:spLocks noGrp="1"/>
          </p:cNvSpPr>
          <p:nvPr>
            <p:ph idx="1"/>
          </p:nvPr>
        </p:nvSpPr>
        <p:spPr>
          <a:xfrm>
            <a:off x="385192" y="2996937"/>
            <a:ext cx="8373616" cy="3024336"/>
          </a:xfrm>
        </p:spPr>
        <p:txBody>
          <a:bodyPr>
            <a:noAutofit/>
          </a:bodyPr>
          <a:lstStyle/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Волвенкина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Е.Н.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программе «Компьютерное моделирование и проектирование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Деркачёв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программе «Оптика лазеров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Тингаева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О.Л.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программе «Морская робототехника и судомоделизм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Копылова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А.Г.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программе «Технологическое предпринимательство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Сухих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И.А.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программе «Технологическое предпринимательство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Никифорова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А.Ю.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программе «Избранные вопросы математики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Бачинская Е.Е. по программе «Избранные вопросы математики»</a:t>
            </a:r>
          </a:p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Деркачёв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А.В по программе «Избранные вопросы физики»</a:t>
            </a:r>
          </a:p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Тингаева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О.Л. по программе «Избранные вопросы физики»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  <a:p>
            <a:endParaRPr lang="ru-RU" sz="20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77281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91695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рамках партнерских отношений наши учителя прошли обучение по дополнительным профессиональным программам повышения квалификации:</a:t>
            </a:r>
          </a:p>
        </p:txBody>
      </p:sp>
    </p:spTree>
    <p:extLst>
      <p:ext uri="{BB962C8B-B14F-4D97-AF65-F5344CB8AC3E}">
        <p14:creationId xmlns:p14="http://schemas.microsoft.com/office/powerpoint/2010/main" val="181118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6794AD69-E052-481E-8289-7490821154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3083" y="332656"/>
            <a:ext cx="4189610" cy="288032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EB3B24-F2FE-4E8B-9408-151C46BF6D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083" y="3434362"/>
            <a:ext cx="4176464" cy="31276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332656"/>
            <a:ext cx="3960440" cy="2880320"/>
          </a:xfrm>
          <a:prstGeom prst="rect">
            <a:avLst/>
          </a:prstGeom>
        </p:spPr>
      </p:pic>
      <p:pic>
        <p:nvPicPr>
          <p:cNvPr id="7" name="Объект 3">
            <a:extLst>
              <a:ext uri="{FF2B5EF4-FFF2-40B4-BE49-F238E27FC236}">
                <a16:creationId xmlns:a16="http://schemas.microsoft.com/office/drawing/2014/main" id="{8B0FBA87-17D5-4BA7-9F8F-A789E3E2AF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3434362"/>
            <a:ext cx="3960440" cy="312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2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endParaRPr lang="ru-RU" sz="4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683570" y="980728"/>
          <a:ext cx="7920877" cy="5446562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872206">
                  <a:extLst>
                    <a:ext uri="{9D8B030D-6E8A-4147-A177-3AD203B41FA5}">
                      <a16:colId xmlns:a16="http://schemas.microsoft.com/office/drawing/2014/main" val="1749785262"/>
                    </a:ext>
                  </a:extLst>
                </a:gridCol>
                <a:gridCol w="635221">
                  <a:extLst>
                    <a:ext uri="{9D8B030D-6E8A-4147-A177-3AD203B41FA5}">
                      <a16:colId xmlns:a16="http://schemas.microsoft.com/office/drawing/2014/main" val="1131460692"/>
                    </a:ext>
                  </a:extLst>
                </a:gridCol>
                <a:gridCol w="705214">
                  <a:extLst>
                    <a:ext uri="{9D8B030D-6E8A-4147-A177-3AD203B41FA5}">
                      <a16:colId xmlns:a16="http://schemas.microsoft.com/office/drawing/2014/main" val="4228252528"/>
                    </a:ext>
                  </a:extLst>
                </a:gridCol>
                <a:gridCol w="705214">
                  <a:extLst>
                    <a:ext uri="{9D8B030D-6E8A-4147-A177-3AD203B41FA5}">
                      <a16:colId xmlns:a16="http://schemas.microsoft.com/office/drawing/2014/main" val="4142312533"/>
                    </a:ext>
                  </a:extLst>
                </a:gridCol>
                <a:gridCol w="783571">
                  <a:extLst>
                    <a:ext uri="{9D8B030D-6E8A-4147-A177-3AD203B41FA5}">
                      <a16:colId xmlns:a16="http://schemas.microsoft.com/office/drawing/2014/main" val="563891717"/>
                    </a:ext>
                  </a:extLst>
                </a:gridCol>
                <a:gridCol w="7835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35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35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87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177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867630"/>
                  </a:ext>
                </a:extLst>
              </a:tr>
              <a:tr h="142303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ИКТ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язык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ИКТ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 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язык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 anchor="ctr"/>
                </a:tc>
                <a:extLst>
                  <a:ext uri="{0D108BD9-81ED-4DB2-BD59-A6C34878D82A}">
                    <a16:rowId xmlns:a16="http://schemas.microsoft.com/office/drawing/2014/main" val="1760014987"/>
                  </a:ext>
                </a:extLst>
              </a:tr>
              <a:tr h="59411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МАОУ «СОШ № 11» НГО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1554271"/>
                  </a:ext>
                </a:extLst>
              </a:tr>
              <a:tr h="110336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Находкинский городской округ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22710713"/>
                  </a:ext>
                </a:extLst>
              </a:tr>
              <a:tr h="93678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7421190"/>
                  </a:ext>
                </a:extLst>
              </a:tr>
              <a:tr h="72560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Российская Федерация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57020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185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0586" y="260648"/>
            <a:ext cx="8355231" cy="994122"/>
          </a:xfrm>
        </p:spPr>
        <p:txBody>
          <a:bodyPr>
            <a:noAutofit/>
          </a:bodyPr>
          <a:lstStyle/>
          <a:p>
            <a:r>
              <a:rPr lang="ru-RU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Высокобальные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 </a:t>
            </a:r>
            <a:b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(от 81 до 100 баллов)</a:t>
            </a:r>
            <a:b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2021-2023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/>
          </p:nvPr>
        </p:nvGraphicFramePr>
        <p:xfrm>
          <a:off x="380587" y="4725144"/>
          <a:ext cx="8361555" cy="18542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787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7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71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сдававших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учащихся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 и ИКТ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профильная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380587" y="3429000"/>
            <a:ext cx="8355231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Высокобальные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 </a:t>
            </a:r>
            <a:b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(от 81 до 100 баллов)</a:t>
            </a:r>
            <a:b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2023-2025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4"/>
          <p:cNvGraphicFramePr>
            <a:graphicFrameLocks/>
          </p:cNvGraphicFramePr>
          <p:nvPr>
            <p:extLst/>
          </p:nvPr>
        </p:nvGraphicFramePr>
        <p:xfrm>
          <a:off x="380587" y="1502792"/>
          <a:ext cx="8359737" cy="18542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7865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6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65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сдававших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учащихся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 и ИКТ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профильная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942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376" y="404664"/>
            <a:ext cx="8188424" cy="1143000"/>
          </a:xfrm>
        </p:spPr>
        <p:txBody>
          <a:bodyPr>
            <a:noAutofit/>
          </a:bodyPr>
          <a:lstStyle/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ранжирования ОО Приморского края по интегральным показателям качества подготовки выпускников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98376" y="1905256"/>
            <a:ext cx="8188424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 Приморского края, вошедших в 15% ОО, показавших лучшие результаты ЕГЭ 2025</a:t>
            </a:r>
          </a:p>
          <a:p>
            <a:endParaRPr lang="ru-RU" sz="3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620142"/>
              </p:ext>
            </p:extLst>
          </p:nvPr>
        </p:nvGraphicFramePr>
        <p:xfrm>
          <a:off x="498376" y="4405392"/>
          <a:ext cx="8188424" cy="17373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047106">
                  <a:extLst>
                    <a:ext uri="{9D8B030D-6E8A-4147-A177-3AD203B41FA5}">
                      <a16:colId xmlns:a16="http://schemas.microsoft.com/office/drawing/2014/main" val="2526837526"/>
                    </a:ext>
                  </a:extLst>
                </a:gridCol>
                <a:gridCol w="2047106">
                  <a:extLst>
                    <a:ext uri="{9D8B030D-6E8A-4147-A177-3AD203B41FA5}">
                      <a16:colId xmlns:a16="http://schemas.microsoft.com/office/drawing/2014/main" val="1478357044"/>
                    </a:ext>
                  </a:extLst>
                </a:gridCol>
                <a:gridCol w="2047106">
                  <a:extLst>
                    <a:ext uri="{9D8B030D-6E8A-4147-A177-3AD203B41FA5}">
                      <a16:colId xmlns:a16="http://schemas.microsoft.com/office/drawing/2014/main" val="797064187"/>
                    </a:ext>
                  </a:extLst>
                </a:gridCol>
                <a:gridCol w="2047106">
                  <a:extLst>
                    <a:ext uri="{9D8B030D-6E8A-4147-A177-3AD203B41FA5}">
                      <a16:colId xmlns:a16="http://schemas.microsoft.com/office/drawing/2014/main" val="2890378732"/>
                    </a:ext>
                  </a:extLst>
                </a:gridCol>
              </a:tblGrid>
              <a:tr h="700490"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ВТГ, получившие суммарно по трем предметам соответствующее количество тестовых баллов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2988177"/>
                  </a:ext>
                </a:extLst>
              </a:tr>
              <a:tr h="40583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160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 до 220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 до 250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 до 300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3373500"/>
                  </a:ext>
                </a:extLst>
              </a:tr>
              <a:tr h="40583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(41,67%)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(33,33%)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(25%)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5745238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498376" y="3325272"/>
            <a:ext cx="818842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«СОШ № 11» НГО</a:t>
            </a:r>
          </a:p>
          <a:p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позиция в перечне №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3874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043" y="260648"/>
            <a:ext cx="9036495" cy="82173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ОБРАЗОВАНИЯ ИСХОДЯ ИЗ ПРОФИЛЯ ОБУЧЕНИЯ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ШКОЛЕ</a:t>
            </a:r>
          </a:p>
        </p:txBody>
      </p:sp>
      <p:graphicFrame>
        <p:nvGraphicFramePr>
          <p:cNvPr id="15" name="Объект 14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827942"/>
              </p:ext>
            </p:extLst>
          </p:nvPr>
        </p:nvGraphicFramePr>
        <p:xfrm>
          <a:off x="4609290" y="1772816"/>
          <a:ext cx="4104456" cy="3895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Объект 14">
            <a:extLst>
              <a:ext uri="{FF2B5EF4-FFF2-40B4-BE49-F238E27FC236}">
                <a16:creationId xmlns:a16="http://schemas.microsoft.com/office/drawing/2014/main" id="{911DA31F-03FD-41EF-B322-9F79E14F68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2927812"/>
              </p:ext>
            </p:extLst>
          </p:nvPr>
        </p:nvGraphicFramePr>
        <p:xfrm>
          <a:off x="251520" y="1772816"/>
          <a:ext cx="4032448" cy="3899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3435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88640"/>
            <a:ext cx="8964488" cy="1321954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ЭКЗАМЕНОВ в 2026 году (ЕГЭ)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48442884"/>
              </p:ext>
            </p:extLst>
          </p:nvPr>
        </p:nvGraphicFramePr>
        <p:xfrm>
          <a:off x="1196577" y="1916832"/>
          <a:ext cx="6947757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7953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114697"/>
              </p:ext>
            </p:extLst>
          </p:nvPr>
        </p:nvGraphicFramePr>
        <p:xfrm>
          <a:off x="2555191" y="1596730"/>
          <a:ext cx="4032448" cy="1782361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11436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35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52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3595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</a:t>
                      </a:r>
                      <a:r>
                        <a:rPr lang="ru-RU" sz="1800" b="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школе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городу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8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8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800" b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8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48,8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732552"/>
              </p:ext>
            </p:extLst>
          </p:nvPr>
        </p:nvGraphicFramePr>
        <p:xfrm>
          <a:off x="4932040" y="4326677"/>
          <a:ext cx="3754759" cy="1892808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1029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25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25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1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школе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городу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2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59,5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2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53,7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296312"/>
              </p:ext>
            </p:extLst>
          </p:nvPr>
        </p:nvGraphicFramePr>
        <p:xfrm>
          <a:off x="539552" y="4324900"/>
          <a:ext cx="4031278" cy="1892808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10691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4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75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157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школе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городу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800" b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9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800" b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9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800" b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968186" y="3791431"/>
            <a:ext cx="31740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Математика (профиль)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21103" y="3790883"/>
            <a:ext cx="197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Информатика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90318" y="1063261"/>
            <a:ext cx="11610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Физика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457199" y="0"/>
            <a:ext cx="8229600" cy="850106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создания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32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753" y="15155"/>
            <a:ext cx="8302282" cy="634082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создания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753" y="767099"/>
            <a:ext cx="8229600" cy="10801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год 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сформированы классы по профилю: технологический, универсальный.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7503" y="2840305"/>
            <a:ext cx="3024336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2021/2022 г.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(технологический профиль)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568742"/>
              </p:ext>
            </p:extLst>
          </p:nvPr>
        </p:nvGraphicFramePr>
        <p:xfrm>
          <a:off x="3131839" y="2126251"/>
          <a:ext cx="5569513" cy="2160240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12720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3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7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6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2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 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Предметы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уч-ся (чел.)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по школе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530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(чел.)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(чел.)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81,48%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5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(чел.)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29,62%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5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b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(чел.)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96,29%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07503" y="4954379"/>
            <a:ext cx="302433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2021/2022 г.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(универсальный профиль)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454654"/>
              </p:ext>
            </p:extLst>
          </p:nvPr>
        </p:nvGraphicFramePr>
        <p:xfrm>
          <a:off x="3131839" y="4416133"/>
          <a:ext cx="5569513" cy="2353604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12720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6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88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 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Предметы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уч-ся (чел.)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по школе</a:t>
                      </a:r>
                    </a:p>
                    <a:p>
                      <a:pPr algn="ctr"/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476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(чел.)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(чел.)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71%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0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(чел.)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24%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4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английский</a:t>
                      </a:r>
                      <a:r>
                        <a:rPr lang="ru-RU" sz="1600" b="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язык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(чел.)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24 %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153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1535" y="1006786"/>
            <a:ext cx="8229600" cy="82068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максимальных баллах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2020-2022 год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2063" y="21206"/>
            <a:ext cx="8229600" cy="77555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создания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41535" y="2318963"/>
            <a:ext cx="3603309" cy="1799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 – 7 учеников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90, 85, 83, 85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– 73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755039" y="2318963"/>
            <a:ext cx="3960440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– 20 учеников 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91, 85, 82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- 53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57200" y="4437112"/>
            <a:ext cx="3744416" cy="1513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 – 43 ученика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85, 82, 82,</a:t>
            </a:r>
            <a:endParaRPr lang="en-US" sz="9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91,82,85,87,87,82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- 72</a:t>
            </a:r>
          </a:p>
          <a:p>
            <a:pPr marL="0" indent="0" algn="ctr">
              <a:buFont typeface="Arial" pitchFamily="34" charset="0"/>
              <a:buNone/>
            </a:pP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965994" y="4379493"/>
            <a:ext cx="3720806" cy="180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профильная – 30 учеников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92, 92, 84, 80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- 59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73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850106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профильном обучении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412776"/>
            <a:ext cx="3333726" cy="5040560"/>
          </a:xfrm>
          <a:prstGeom prst="rect">
            <a:avLst/>
          </a:prstGeom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3829386" y="1628800"/>
            <a:ext cx="4986762" cy="4824536"/>
          </a:xfrm>
        </p:spPr>
        <p:txBody>
          <a:bodyPr>
            <a:noAutofit/>
          </a:bodyPr>
          <a:lstStyle/>
          <a:p>
            <a:pPr marL="457200" indent="-457200" algn="just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Годовые отметки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«хорошо» и «отлично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по профильным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предметам.</a:t>
            </a: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ГИА в форме ОГЭ по: физике, математике, информатике - «хорошо» и «отлично».</a:t>
            </a:r>
          </a:p>
          <a:p>
            <a:pPr marL="0" indent="0" algn="just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Достижения в профильных олимпиадах и конкурсах.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94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836712"/>
            <a:ext cx="3695172" cy="1440160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план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32656"/>
            <a:ext cx="4811935" cy="47525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3319264"/>
            <a:ext cx="5927420" cy="318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57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Внеурочные образовательные программы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1628800"/>
            <a:ext cx="6408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9600" y="30689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9600" y="1580470"/>
            <a:ext cx="82296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</a:t>
            </a:r>
          </a:p>
          <a:p>
            <a:pPr algn="ctr">
              <a:spcAft>
                <a:spcPts val="6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«Научная мозаика»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класс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 роботов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>
              <a:spcAft>
                <a:spcPts val="6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ИКТ – грамотности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6,7,8 класс</a:t>
            </a:r>
          </a:p>
          <a:p>
            <a:pPr algn="ctr">
              <a:spcAft>
                <a:spcPts val="6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«Программирование в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Python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класс</a:t>
            </a:r>
          </a:p>
          <a:p>
            <a:pPr algn="ctr">
              <a:spcAft>
                <a:spcPts val="6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«Потрогай математику руками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10, 11 класс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«Проектирование и конструирование в судостроении» (с использованием программного комплекса КОМПАС-3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v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21)</a:t>
            </a:r>
          </a:p>
        </p:txBody>
      </p:sp>
    </p:spTree>
    <p:extLst>
      <p:ext uri="{BB962C8B-B14F-4D97-AF65-F5344CB8AC3E}">
        <p14:creationId xmlns:p14="http://schemas.microsoft.com/office/powerpoint/2010/main" val="413197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640" y="260648"/>
            <a:ext cx="8003232" cy="1570186"/>
          </a:xfrm>
        </p:spPr>
        <p:txBody>
          <a:bodyPr>
            <a:no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Материально-технические ресурсы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420888"/>
            <a:ext cx="7864288" cy="4608512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ru-RU" sz="28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для реализации программ: </a:t>
            </a:r>
          </a:p>
          <a:p>
            <a:r>
              <a:rPr lang="ru-RU" sz="28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«Компьютерное моделирование и проектирование»</a:t>
            </a:r>
          </a:p>
          <a:p>
            <a:pPr algn="just"/>
            <a:r>
              <a:rPr lang="ru-RU" sz="28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«Морская робототехника» </a:t>
            </a:r>
          </a:p>
          <a:p>
            <a:pPr algn="just"/>
            <a:r>
              <a:rPr lang="ru-RU" sz="28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«Оптика лазеров»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«Организация проектной деятельности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89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Партнерское сотрудничество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916832"/>
            <a:ext cx="8192732" cy="2620888"/>
          </a:xfrm>
        </p:spPr>
        <p:txBody>
          <a:bodyPr>
            <a:normAutofit/>
          </a:bodyPr>
          <a:lstStyle/>
          <a:p>
            <a:pPr marL="285750" indent="-285750" defTabSz="457200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Академический партнер МГУ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им. адмирала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Г.И.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Невельского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defTabSz="457200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Индустриальный партнер АО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НСРЗ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defTabSz="457200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Флагманский вуз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СПбГМТУ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7540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361</TotalTime>
  <Words>690</Words>
  <Application>Microsoft Office PowerPoint</Application>
  <PresentationFormat>Экран (4:3)</PresentationFormat>
  <Paragraphs>255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«Система работы  МАОУ «СОШ № 11» НГО  по повышению качества образования в профильном технологическом классе»</vt:lpstr>
      <vt:lpstr>История создания</vt:lpstr>
      <vt:lpstr>История создания</vt:lpstr>
      <vt:lpstr>История создания</vt:lpstr>
      <vt:lpstr>Положение о профильном обучении</vt:lpstr>
      <vt:lpstr>Учебный план</vt:lpstr>
      <vt:lpstr>Внеурочные образовательные программы</vt:lpstr>
      <vt:lpstr> Материально-технические ресурсы </vt:lpstr>
      <vt:lpstr>Партнерское сотрудничество</vt:lpstr>
      <vt:lpstr>Федеральное государственное общеобразовательное учреждение высшего образования «Санкт-Петербургский государственный морской технический университет» («СПбГМТУ»)</vt:lpstr>
      <vt:lpstr>Презентация PowerPoint</vt:lpstr>
      <vt:lpstr>Результаты работы</vt:lpstr>
      <vt:lpstr>Высокобальные работы  (от 81 до 100 баллов) 2021-2023</vt:lpstr>
      <vt:lpstr>По результатам ранжирования ОО Приморского края по интегральным показателям качества подготовки выпускников</vt:lpstr>
      <vt:lpstr>ПРОДОЛЖЕНИЕ ОБРАЗОВАНИЯ ИСХОДЯ ИЗ ПРОФИЛЯ ОБУЧЕНИЯ В ШКОЛЕ</vt:lpstr>
      <vt:lpstr>ВЫБОР ЭКЗАМЕНОВ в 2026 году (ЕГЭ)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работы по повышению качества образования</dc:title>
  <dc:creator>User</dc:creator>
  <cp:lastModifiedBy>DIRECTOR</cp:lastModifiedBy>
  <cp:revision>69</cp:revision>
  <dcterms:created xsi:type="dcterms:W3CDTF">2026-03-09T23:50:15Z</dcterms:created>
  <dcterms:modified xsi:type="dcterms:W3CDTF">2026-03-23T02:15:52Z</dcterms:modified>
</cp:coreProperties>
</file>