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3" r:id="rId1"/>
  </p:sldMasterIdLst>
  <p:notesMasterIdLst>
    <p:notesMasterId r:id="rId17"/>
  </p:notesMasterIdLst>
  <p:sldIdLst>
    <p:sldId id="256" r:id="rId2"/>
    <p:sldId id="259" r:id="rId3"/>
    <p:sldId id="282" r:id="rId4"/>
    <p:sldId id="276" r:id="rId5"/>
    <p:sldId id="277" r:id="rId6"/>
    <p:sldId id="283" r:id="rId7"/>
    <p:sldId id="278" r:id="rId8"/>
    <p:sldId id="269" r:id="rId9"/>
    <p:sldId id="279" r:id="rId10"/>
    <p:sldId id="280" r:id="rId11"/>
    <p:sldId id="271" r:id="rId12"/>
    <p:sldId id="284" r:id="rId13"/>
    <p:sldId id="267" r:id="rId14"/>
    <p:sldId id="265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19" autoAdjust="0"/>
    <p:restoredTop sz="94660"/>
  </p:normalViewPr>
  <p:slideViewPr>
    <p:cSldViewPr>
      <p:cViewPr>
        <p:scale>
          <a:sx n="94" d="100"/>
          <a:sy n="94" d="100"/>
        </p:scale>
        <p:origin x="-1314" y="1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5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377D798-BDAC-4B57-A1B0-87D654926485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C79CB3B-767D-4896-B261-95D716887E24}">
      <dgm:prSet phldrT="[Текст]"/>
      <dgm:spPr/>
      <dgm:t>
        <a:bodyPr/>
        <a:lstStyle/>
        <a:p>
          <a:r>
            <a:rPr lang="ru-RU" dirty="0" smtClean="0"/>
            <a:t>Отсутствие технических возможностей</a:t>
          </a:r>
          <a:endParaRPr lang="ru-RU" dirty="0"/>
        </a:p>
      </dgm:t>
    </dgm:pt>
    <dgm:pt modelId="{269564E9-950D-4841-8FDB-ABAD0FAC07AF}" type="parTrans" cxnId="{828CC961-F1BC-4A37-BF9F-FD3FFDB8CE56}">
      <dgm:prSet/>
      <dgm:spPr/>
      <dgm:t>
        <a:bodyPr/>
        <a:lstStyle/>
        <a:p>
          <a:endParaRPr lang="ru-RU"/>
        </a:p>
      </dgm:t>
    </dgm:pt>
    <dgm:pt modelId="{9BC0A895-4C8C-4D4B-8350-3FC26CFD7BD4}" type="sibTrans" cxnId="{828CC961-F1BC-4A37-BF9F-FD3FFDB8CE56}">
      <dgm:prSet/>
      <dgm:spPr/>
      <dgm:t>
        <a:bodyPr/>
        <a:lstStyle/>
        <a:p>
          <a:endParaRPr lang="ru-RU"/>
        </a:p>
      </dgm:t>
    </dgm:pt>
    <dgm:pt modelId="{997A0382-FA58-489C-9F12-BA7D9DFE4573}">
      <dgm:prSet phldrT="[Текст]"/>
      <dgm:spPr/>
      <dgm:t>
        <a:bodyPr/>
        <a:lstStyle/>
        <a:p>
          <a:r>
            <a:rPr lang="ru-RU" dirty="0" smtClean="0"/>
            <a:t>Отсутствие учебников</a:t>
          </a:r>
          <a:endParaRPr lang="ru-RU" dirty="0"/>
        </a:p>
      </dgm:t>
    </dgm:pt>
    <dgm:pt modelId="{594501ED-208E-4B5C-B726-9CDFD8EFB7B8}" type="parTrans" cxnId="{109C35C4-4391-4225-ADB8-EF17F7B61A9C}">
      <dgm:prSet/>
      <dgm:spPr/>
      <dgm:t>
        <a:bodyPr/>
        <a:lstStyle/>
        <a:p>
          <a:endParaRPr lang="ru-RU"/>
        </a:p>
      </dgm:t>
    </dgm:pt>
    <dgm:pt modelId="{287B2956-B3AF-461D-9428-031656669FDD}" type="sibTrans" cxnId="{109C35C4-4391-4225-ADB8-EF17F7B61A9C}">
      <dgm:prSet/>
      <dgm:spPr/>
      <dgm:t>
        <a:bodyPr/>
        <a:lstStyle/>
        <a:p>
          <a:endParaRPr lang="ru-RU"/>
        </a:p>
      </dgm:t>
    </dgm:pt>
    <dgm:pt modelId="{183ED597-5AAA-4E9F-BC2E-3293532A31EF}">
      <dgm:prSet phldrT="[Текст]"/>
      <dgm:spPr/>
      <dgm:t>
        <a:bodyPr/>
        <a:lstStyle/>
        <a:p>
          <a:r>
            <a:rPr lang="ru-RU" dirty="0" smtClean="0"/>
            <a:t>Педагогическая адаптация</a:t>
          </a:r>
          <a:endParaRPr lang="ru-RU" dirty="0"/>
        </a:p>
      </dgm:t>
    </dgm:pt>
    <dgm:pt modelId="{A87AF99B-DF0D-48D3-BE80-8995C92F4DA4}" type="parTrans" cxnId="{214EA186-44EE-4E88-A1DB-AF5322DFE826}">
      <dgm:prSet/>
      <dgm:spPr/>
      <dgm:t>
        <a:bodyPr/>
        <a:lstStyle/>
        <a:p>
          <a:endParaRPr lang="ru-RU"/>
        </a:p>
      </dgm:t>
    </dgm:pt>
    <dgm:pt modelId="{12494E11-50D1-4A9A-94AE-2A4F4C9621D4}" type="sibTrans" cxnId="{214EA186-44EE-4E88-A1DB-AF5322DFE826}">
      <dgm:prSet/>
      <dgm:spPr/>
      <dgm:t>
        <a:bodyPr/>
        <a:lstStyle/>
        <a:p>
          <a:endParaRPr lang="ru-RU"/>
        </a:p>
      </dgm:t>
    </dgm:pt>
    <dgm:pt modelId="{E4F9619F-9532-4C9C-A220-D6EB78CE57B0}">
      <dgm:prSet phldrT="[Текст]"/>
      <dgm:spPr/>
      <dgm:t>
        <a:bodyPr/>
        <a:lstStyle/>
        <a:p>
          <a:r>
            <a:rPr lang="ru-RU" dirty="0" smtClean="0"/>
            <a:t>Адаптация детей</a:t>
          </a:r>
          <a:endParaRPr lang="ru-RU" dirty="0"/>
        </a:p>
      </dgm:t>
    </dgm:pt>
    <dgm:pt modelId="{A1439BBB-CAD8-44F2-B1C1-9241D13EAAAB}" type="parTrans" cxnId="{2E7D5224-4B15-4B33-924D-B6EBF9D31107}">
      <dgm:prSet/>
      <dgm:spPr/>
      <dgm:t>
        <a:bodyPr/>
        <a:lstStyle/>
        <a:p>
          <a:endParaRPr lang="ru-RU"/>
        </a:p>
      </dgm:t>
    </dgm:pt>
    <dgm:pt modelId="{CF478B6F-63F5-4AF2-A35F-99F64096D637}" type="sibTrans" cxnId="{2E7D5224-4B15-4B33-924D-B6EBF9D31107}">
      <dgm:prSet/>
      <dgm:spPr/>
      <dgm:t>
        <a:bodyPr/>
        <a:lstStyle/>
        <a:p>
          <a:endParaRPr lang="ru-RU"/>
        </a:p>
      </dgm:t>
    </dgm:pt>
    <dgm:pt modelId="{D152FFB8-E83C-4204-9B06-90EE34770202}">
      <dgm:prSet phldrT="[Текст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sz="4000" dirty="0"/>
        </a:p>
      </dgm:t>
    </dgm:pt>
    <dgm:pt modelId="{BF591CBE-64D6-4584-8002-1C9A1BE2A4C4}" type="parTrans" cxnId="{F141DEFC-4D73-4739-BF10-4B05A5272E76}">
      <dgm:prSet/>
      <dgm:spPr/>
      <dgm:t>
        <a:bodyPr/>
        <a:lstStyle/>
        <a:p>
          <a:endParaRPr lang="ru-RU"/>
        </a:p>
      </dgm:t>
    </dgm:pt>
    <dgm:pt modelId="{1F223179-FF5C-40F0-BEE9-B15117D9F26D}" type="sibTrans" cxnId="{F141DEFC-4D73-4739-BF10-4B05A5272E76}">
      <dgm:prSet/>
      <dgm:spPr/>
      <dgm:t>
        <a:bodyPr/>
        <a:lstStyle/>
        <a:p>
          <a:endParaRPr lang="ru-RU"/>
        </a:p>
      </dgm:t>
    </dgm:pt>
    <dgm:pt modelId="{1560F18C-7A6D-4DA9-B153-DF57414DC3FA}" type="pres">
      <dgm:prSet presAssocID="{E377D798-BDAC-4B57-A1B0-87D65492648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D7E5344-9375-4E6E-9E67-8947A0692CD0}" type="pres">
      <dgm:prSet presAssocID="{1C79CB3B-767D-4896-B261-95D716887E24}" presName="node" presStyleLbl="node1" presStyleIdx="0" presStyleCnt="5" custLinFactNeighborX="-1625" custLinFactNeighborY="-3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A1E446-5D12-458E-941D-9529A270A865}" type="pres">
      <dgm:prSet presAssocID="{9BC0A895-4C8C-4D4B-8350-3FC26CFD7BD4}" presName="sibTrans" presStyleCnt="0"/>
      <dgm:spPr/>
    </dgm:pt>
    <dgm:pt modelId="{40CB5D55-9BDF-43FF-A7A2-4BC56F63F264}" type="pres">
      <dgm:prSet presAssocID="{997A0382-FA58-489C-9F12-BA7D9DFE4573}" presName="node" presStyleLbl="node1" presStyleIdx="1" presStyleCnt="5" custLinFactNeighborX="1625" custLinFactNeighborY="-3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C6B220-8984-4719-90A9-351C9ED5B3B2}" type="pres">
      <dgm:prSet presAssocID="{287B2956-B3AF-461D-9428-031656669FDD}" presName="sibTrans" presStyleCnt="0"/>
      <dgm:spPr/>
    </dgm:pt>
    <dgm:pt modelId="{4B26E0DF-9D87-4CF3-8EC9-D115B05EBC2E}" type="pres">
      <dgm:prSet presAssocID="{183ED597-5AAA-4E9F-BC2E-3293532A31EF}" presName="node" presStyleLbl="node1" presStyleIdx="2" presStyleCnt="5" custLinFactNeighborX="2459" custLinFactNeighborY="-89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24DE44-0C18-4BDC-AF3C-1202274850A4}" type="pres">
      <dgm:prSet presAssocID="{12494E11-50D1-4A9A-94AE-2A4F4C9621D4}" presName="sibTrans" presStyleCnt="0"/>
      <dgm:spPr/>
    </dgm:pt>
    <dgm:pt modelId="{02C302A9-FEF4-42C1-BC31-C04020E3CA42}" type="pres">
      <dgm:prSet presAssocID="{E4F9619F-9532-4C9C-A220-D6EB78CE57B0}" presName="node" presStyleLbl="node1" presStyleIdx="3" presStyleCnt="5" custLinFactNeighborX="1625" custLinFactNeighborY="-89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5C9541-4253-425D-9D2D-6D6BC6ECF10C}" type="pres">
      <dgm:prSet presAssocID="{CF478B6F-63F5-4AF2-A35F-99F64096D637}" presName="sibTrans" presStyleCnt="0"/>
      <dgm:spPr/>
    </dgm:pt>
    <dgm:pt modelId="{034787AE-40FD-459F-98F6-EDE09FE808FB}" type="pres">
      <dgm:prSet presAssocID="{D152FFB8-E83C-4204-9B06-90EE34770202}" presName="node" presStyleLbl="node1" presStyleIdx="4" presStyleCnt="5" custScaleX="99147" custScaleY="113902" custLinFactNeighborX="7051" custLinFactNeighborY="-177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E7D5224-4B15-4B33-924D-B6EBF9D31107}" srcId="{E377D798-BDAC-4B57-A1B0-87D654926485}" destId="{E4F9619F-9532-4C9C-A220-D6EB78CE57B0}" srcOrd="3" destOrd="0" parTransId="{A1439BBB-CAD8-44F2-B1C1-9241D13EAAAB}" sibTransId="{CF478B6F-63F5-4AF2-A35F-99F64096D637}"/>
    <dgm:cxn modelId="{2CDDD29B-AF61-4677-90F7-68C9922953FC}" type="presOf" srcId="{997A0382-FA58-489C-9F12-BA7D9DFE4573}" destId="{40CB5D55-9BDF-43FF-A7A2-4BC56F63F264}" srcOrd="0" destOrd="0" presId="urn:microsoft.com/office/officeart/2005/8/layout/default"/>
    <dgm:cxn modelId="{959C5DD2-D571-4583-9A4B-E1223CB83567}" type="presOf" srcId="{183ED597-5AAA-4E9F-BC2E-3293532A31EF}" destId="{4B26E0DF-9D87-4CF3-8EC9-D115B05EBC2E}" srcOrd="0" destOrd="0" presId="urn:microsoft.com/office/officeart/2005/8/layout/default"/>
    <dgm:cxn modelId="{89239C29-B3C7-40E6-AED0-0FE9A3C76635}" type="presOf" srcId="{1C79CB3B-767D-4896-B261-95D716887E24}" destId="{DD7E5344-9375-4E6E-9E67-8947A0692CD0}" srcOrd="0" destOrd="0" presId="urn:microsoft.com/office/officeart/2005/8/layout/default"/>
    <dgm:cxn modelId="{7A6182E5-8D96-4D31-A2BA-08F1E0EB9886}" type="presOf" srcId="{E4F9619F-9532-4C9C-A220-D6EB78CE57B0}" destId="{02C302A9-FEF4-42C1-BC31-C04020E3CA42}" srcOrd="0" destOrd="0" presId="urn:microsoft.com/office/officeart/2005/8/layout/default"/>
    <dgm:cxn modelId="{109C35C4-4391-4225-ADB8-EF17F7B61A9C}" srcId="{E377D798-BDAC-4B57-A1B0-87D654926485}" destId="{997A0382-FA58-489C-9F12-BA7D9DFE4573}" srcOrd="1" destOrd="0" parTransId="{594501ED-208E-4B5C-B726-9CDFD8EFB7B8}" sibTransId="{287B2956-B3AF-461D-9428-031656669FDD}"/>
    <dgm:cxn modelId="{15AFF449-F8F9-4DCE-A64E-CFAAE411116D}" type="presOf" srcId="{E377D798-BDAC-4B57-A1B0-87D654926485}" destId="{1560F18C-7A6D-4DA9-B153-DF57414DC3FA}" srcOrd="0" destOrd="0" presId="urn:microsoft.com/office/officeart/2005/8/layout/default"/>
    <dgm:cxn modelId="{828CC961-F1BC-4A37-BF9F-FD3FFDB8CE56}" srcId="{E377D798-BDAC-4B57-A1B0-87D654926485}" destId="{1C79CB3B-767D-4896-B261-95D716887E24}" srcOrd="0" destOrd="0" parTransId="{269564E9-950D-4841-8FDB-ABAD0FAC07AF}" sibTransId="{9BC0A895-4C8C-4D4B-8350-3FC26CFD7BD4}"/>
    <dgm:cxn modelId="{214EA186-44EE-4E88-A1DB-AF5322DFE826}" srcId="{E377D798-BDAC-4B57-A1B0-87D654926485}" destId="{183ED597-5AAA-4E9F-BC2E-3293532A31EF}" srcOrd="2" destOrd="0" parTransId="{A87AF99B-DF0D-48D3-BE80-8995C92F4DA4}" sibTransId="{12494E11-50D1-4A9A-94AE-2A4F4C9621D4}"/>
    <dgm:cxn modelId="{F141DEFC-4D73-4739-BF10-4B05A5272E76}" srcId="{E377D798-BDAC-4B57-A1B0-87D654926485}" destId="{D152FFB8-E83C-4204-9B06-90EE34770202}" srcOrd="4" destOrd="0" parTransId="{BF591CBE-64D6-4584-8002-1C9A1BE2A4C4}" sibTransId="{1F223179-FF5C-40F0-BEE9-B15117D9F26D}"/>
    <dgm:cxn modelId="{CF1001A6-47CA-4971-BDDF-2D895D45099D}" type="presOf" srcId="{D152FFB8-E83C-4204-9B06-90EE34770202}" destId="{034787AE-40FD-459F-98F6-EDE09FE808FB}" srcOrd="0" destOrd="0" presId="urn:microsoft.com/office/officeart/2005/8/layout/default"/>
    <dgm:cxn modelId="{B534C726-C593-4DAD-AA23-9B5E18C450CE}" type="presParOf" srcId="{1560F18C-7A6D-4DA9-B153-DF57414DC3FA}" destId="{DD7E5344-9375-4E6E-9E67-8947A0692CD0}" srcOrd="0" destOrd="0" presId="urn:microsoft.com/office/officeart/2005/8/layout/default"/>
    <dgm:cxn modelId="{6F96BE2B-22B3-4A0B-BD78-95A5725364CD}" type="presParOf" srcId="{1560F18C-7A6D-4DA9-B153-DF57414DC3FA}" destId="{63A1E446-5D12-458E-941D-9529A270A865}" srcOrd="1" destOrd="0" presId="urn:microsoft.com/office/officeart/2005/8/layout/default"/>
    <dgm:cxn modelId="{7FCD6A2D-BF3F-4C20-BC95-FAB968BFA4D4}" type="presParOf" srcId="{1560F18C-7A6D-4DA9-B153-DF57414DC3FA}" destId="{40CB5D55-9BDF-43FF-A7A2-4BC56F63F264}" srcOrd="2" destOrd="0" presId="urn:microsoft.com/office/officeart/2005/8/layout/default"/>
    <dgm:cxn modelId="{8618FE54-A187-4491-909A-7A9A82237EA1}" type="presParOf" srcId="{1560F18C-7A6D-4DA9-B153-DF57414DC3FA}" destId="{37C6B220-8984-4719-90A9-351C9ED5B3B2}" srcOrd="3" destOrd="0" presId="urn:microsoft.com/office/officeart/2005/8/layout/default"/>
    <dgm:cxn modelId="{58924A48-1084-4F9A-84B8-5A946D77218D}" type="presParOf" srcId="{1560F18C-7A6D-4DA9-B153-DF57414DC3FA}" destId="{4B26E0DF-9D87-4CF3-8EC9-D115B05EBC2E}" srcOrd="4" destOrd="0" presId="urn:microsoft.com/office/officeart/2005/8/layout/default"/>
    <dgm:cxn modelId="{C585E104-29E5-4A19-B02D-FCBF0CCF7E83}" type="presParOf" srcId="{1560F18C-7A6D-4DA9-B153-DF57414DC3FA}" destId="{C924DE44-0C18-4BDC-AF3C-1202274850A4}" srcOrd="5" destOrd="0" presId="urn:microsoft.com/office/officeart/2005/8/layout/default"/>
    <dgm:cxn modelId="{FE229473-E399-450A-847F-62108CE73087}" type="presParOf" srcId="{1560F18C-7A6D-4DA9-B153-DF57414DC3FA}" destId="{02C302A9-FEF4-42C1-BC31-C04020E3CA42}" srcOrd="6" destOrd="0" presId="urn:microsoft.com/office/officeart/2005/8/layout/default"/>
    <dgm:cxn modelId="{E4E1522E-C69C-4FD6-B814-A466847E9F60}" type="presParOf" srcId="{1560F18C-7A6D-4DA9-B153-DF57414DC3FA}" destId="{5C5C9541-4253-425D-9D2D-6D6BC6ECF10C}" srcOrd="7" destOrd="0" presId="urn:microsoft.com/office/officeart/2005/8/layout/default"/>
    <dgm:cxn modelId="{D20E4361-B042-4621-BB3B-76ECE7A8345A}" type="presParOf" srcId="{1560F18C-7A6D-4DA9-B153-DF57414DC3FA}" destId="{034787AE-40FD-459F-98F6-EDE09FE808FB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7E5344-9375-4E6E-9E67-8947A0692CD0}">
      <dsp:nvSpPr>
        <dsp:cNvPr id="0" name=""/>
        <dsp:cNvSpPr/>
      </dsp:nvSpPr>
      <dsp:spPr>
        <a:xfrm>
          <a:off x="399446" y="0"/>
          <a:ext cx="2225426" cy="13352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Отсутствие технических возможностей</a:t>
          </a:r>
          <a:endParaRPr lang="ru-RU" sz="2400" kern="1200" dirty="0"/>
        </a:p>
      </dsp:txBody>
      <dsp:txXfrm>
        <a:off x="399446" y="0"/>
        <a:ext cx="2225426" cy="1335256"/>
      </dsp:txXfrm>
    </dsp:sp>
    <dsp:sp modelId="{40CB5D55-9BDF-43FF-A7A2-4BC56F63F264}">
      <dsp:nvSpPr>
        <dsp:cNvPr id="0" name=""/>
        <dsp:cNvSpPr/>
      </dsp:nvSpPr>
      <dsp:spPr>
        <a:xfrm>
          <a:off x="2919742" y="0"/>
          <a:ext cx="2225426" cy="13352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Отсутствие учебников</a:t>
          </a:r>
          <a:endParaRPr lang="ru-RU" sz="2400" kern="1200" dirty="0"/>
        </a:p>
      </dsp:txBody>
      <dsp:txXfrm>
        <a:off x="2919742" y="0"/>
        <a:ext cx="2225426" cy="1335256"/>
      </dsp:txXfrm>
    </dsp:sp>
    <dsp:sp modelId="{4B26E0DF-9D87-4CF3-8EC9-D115B05EBC2E}">
      <dsp:nvSpPr>
        <dsp:cNvPr id="0" name=""/>
        <dsp:cNvSpPr/>
      </dsp:nvSpPr>
      <dsp:spPr>
        <a:xfrm>
          <a:off x="490332" y="1440155"/>
          <a:ext cx="2225426" cy="13352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Педагогическая адаптация</a:t>
          </a:r>
          <a:endParaRPr lang="ru-RU" sz="2400" kern="1200" dirty="0"/>
        </a:p>
      </dsp:txBody>
      <dsp:txXfrm>
        <a:off x="490332" y="1440155"/>
        <a:ext cx="2225426" cy="1335256"/>
      </dsp:txXfrm>
    </dsp:sp>
    <dsp:sp modelId="{02C302A9-FEF4-42C1-BC31-C04020E3CA42}">
      <dsp:nvSpPr>
        <dsp:cNvPr id="0" name=""/>
        <dsp:cNvSpPr/>
      </dsp:nvSpPr>
      <dsp:spPr>
        <a:xfrm>
          <a:off x="2919742" y="1440155"/>
          <a:ext cx="2225426" cy="13352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Адаптация детей</a:t>
          </a:r>
          <a:endParaRPr lang="ru-RU" sz="2400" kern="1200" dirty="0"/>
        </a:p>
      </dsp:txBody>
      <dsp:txXfrm>
        <a:off x="2919742" y="1440155"/>
        <a:ext cx="2225426" cy="1335256"/>
      </dsp:txXfrm>
    </dsp:sp>
    <dsp:sp modelId="{034787AE-40FD-459F-98F6-EDE09FE808FB}">
      <dsp:nvSpPr>
        <dsp:cNvPr id="0" name=""/>
        <dsp:cNvSpPr/>
      </dsp:nvSpPr>
      <dsp:spPr>
        <a:xfrm>
          <a:off x="1826000" y="2880318"/>
          <a:ext cx="2206444" cy="1520883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000" kern="1200" dirty="0"/>
        </a:p>
      </dsp:txBody>
      <dsp:txXfrm>
        <a:off x="1826000" y="2880318"/>
        <a:ext cx="2206444" cy="152088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B6D67F-2FB5-4983-A935-482DE36798F8}" type="datetimeFigureOut">
              <a:rPr lang="ru-RU" smtClean="0"/>
              <a:t>27.03.2026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A9AD6F-8C15-4939-A262-8FA73AE84B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17894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A9AD6F-8C15-4939-A262-8FA73AE84B6B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2388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196C3-8AEF-4CD1-B150-7059F58C3158}" type="datetimeFigureOut">
              <a:rPr lang="ru-RU" smtClean="0"/>
              <a:t>27.03.2026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4500A-7A51-4531-854A-5670B7556F17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08896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196C3-8AEF-4CD1-B150-7059F58C3158}" type="datetimeFigureOut">
              <a:rPr lang="ru-RU" smtClean="0"/>
              <a:t>27.03.2026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4500A-7A51-4531-854A-5670B7556F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5434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196C3-8AEF-4CD1-B150-7059F58C3158}" type="datetimeFigureOut">
              <a:rPr lang="ru-RU" smtClean="0"/>
              <a:t>27.03.2026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4500A-7A51-4531-854A-5670B7556F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66474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196C3-8AEF-4CD1-B150-7059F58C3158}" type="datetimeFigureOut">
              <a:rPr lang="ru-RU" smtClean="0"/>
              <a:t>27.03.2026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4500A-7A51-4531-854A-5670B7556F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4696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196C3-8AEF-4CD1-B150-7059F58C3158}" type="datetimeFigureOut">
              <a:rPr lang="ru-RU" smtClean="0"/>
              <a:t>27.03.2026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4500A-7A51-4531-854A-5670B7556F17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45344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196C3-8AEF-4CD1-B150-7059F58C3158}" type="datetimeFigureOut">
              <a:rPr lang="ru-RU" smtClean="0"/>
              <a:t>27.03.2026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4500A-7A51-4531-854A-5670B7556F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5096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196C3-8AEF-4CD1-B150-7059F58C3158}" type="datetimeFigureOut">
              <a:rPr lang="ru-RU" smtClean="0"/>
              <a:t>27.03.2026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4500A-7A51-4531-854A-5670B7556F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99164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196C3-8AEF-4CD1-B150-7059F58C3158}" type="datetimeFigureOut">
              <a:rPr lang="ru-RU" smtClean="0"/>
              <a:t>27.03.2026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4500A-7A51-4531-854A-5670B7556F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980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196C3-8AEF-4CD1-B150-7059F58C3158}" type="datetimeFigureOut">
              <a:rPr lang="ru-RU" smtClean="0"/>
              <a:t>27.03.2026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4500A-7A51-4531-854A-5670B7556F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90358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787196C3-8AEF-4CD1-B150-7059F58C3158}" type="datetimeFigureOut">
              <a:rPr lang="ru-RU" smtClean="0"/>
              <a:t>27.03.2026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464500A-7A51-4531-854A-5670B7556F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777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196C3-8AEF-4CD1-B150-7059F58C3158}" type="datetimeFigureOut">
              <a:rPr lang="ru-RU" smtClean="0"/>
              <a:t>27.03.2026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4500A-7A51-4531-854A-5670B7556F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611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787196C3-8AEF-4CD1-B150-7059F58C3158}" type="datetimeFigureOut">
              <a:rPr lang="ru-RU" smtClean="0"/>
              <a:t>27.03.2026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8464500A-7A51-4531-854A-5670B7556F17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846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konkurs.sochisirius.ru/#tracks" TargetMode="External"/><Relationship Id="rId3" Type="http://schemas.openxmlformats.org/officeDocument/2006/relationships/image" Target="../media/image51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Relationship Id="rId9" Type="http://schemas.openxmlformats.org/officeDocument/2006/relationships/hyperlink" Target="https://siriusleto.ru/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26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5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17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949876"/>
            <a:ext cx="8889533" cy="1906140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/>
                <a:ea typeface="Calibri"/>
              </a:rPr>
              <a:t>«Морской </a:t>
            </a:r>
            <a:r>
              <a:rPr lang="ru-RU" sz="4400" b="1" dirty="0">
                <a:solidFill>
                  <a:srgbClr val="FF0000"/>
                </a:solidFill>
                <a:latin typeface="Times New Roman"/>
                <a:ea typeface="Calibri"/>
              </a:rPr>
              <a:t>вектор: </a:t>
            </a:r>
            <a:r>
              <a:rPr lang="ru-RU" sz="4400" b="1" dirty="0" smtClean="0">
                <a:solidFill>
                  <a:srgbClr val="FF0000"/>
                </a:solidFill>
                <a:latin typeface="Times New Roman"/>
                <a:ea typeface="Calibri"/>
              </a:rPr>
              <a:t>бесшовное </a:t>
            </a:r>
            <a:r>
              <a:rPr lang="ru-RU" sz="4400" b="1" dirty="0">
                <a:solidFill>
                  <a:srgbClr val="FF0000"/>
                </a:solidFill>
                <a:latin typeface="Times New Roman"/>
                <a:ea typeface="Calibri"/>
              </a:rPr>
              <a:t>инженерное </a:t>
            </a:r>
            <a:r>
              <a:rPr lang="ru-RU" sz="4400" b="1" dirty="0" smtClean="0">
                <a:solidFill>
                  <a:srgbClr val="FF0000"/>
                </a:solidFill>
                <a:latin typeface="Times New Roman"/>
                <a:ea typeface="Calibri"/>
              </a:rPr>
              <a:t>образование» </a:t>
            </a:r>
            <a:r>
              <a:rPr lang="ru-RU" sz="4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4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635"/>
            <a:ext cx="2160240" cy="1117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328659"/>
            <a:ext cx="790575" cy="79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4640260" y="5589240"/>
            <a:ext cx="4209013" cy="61206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800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ru-RU" sz="20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Смелая Наталья Вячеславовна,  </a:t>
            </a:r>
          </a:p>
          <a:p>
            <a:pPr algn="ctr"/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етодист, учитель физики</a:t>
            </a:r>
            <a:endParaRPr lang="ru-RU" sz="20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348880"/>
            <a:ext cx="7416824" cy="3101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40373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543800" cy="622116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Заключение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96752"/>
            <a:ext cx="7543801" cy="4023360"/>
          </a:xfrm>
        </p:spPr>
        <p:txBody>
          <a:bodyPr>
            <a:normAutofit/>
          </a:bodyPr>
          <a:lstStyle/>
          <a:p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Итог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: Мы получаем инженера нового типа — «цифрового корабела», который готов к работе с танкерами класса «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Афрамакс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» и ледоколами «Лидер» сразу после получения диплома.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777" y="2074312"/>
            <a:ext cx="2151505" cy="338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060848"/>
            <a:ext cx="4357360" cy="3377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687042"/>
            <a:ext cx="3240359" cy="2605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404664"/>
            <a:ext cx="1225550" cy="122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41035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7920" y="22445"/>
            <a:ext cx="7543800" cy="886276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Достижения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30762" y="1124744"/>
            <a:ext cx="4534248" cy="2880320"/>
          </a:xfrm>
        </p:spPr>
        <p:txBody>
          <a:bodyPr>
            <a:normAutofit fontScale="85000" lnSpcReduction="2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Участие в летнем всероссийском  лагере Роснефть-классов г.Москва,2025г.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1 место в региональном конкурсе «Старт в будущее», г. Владивосток 2025г.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1 место в региональном этапе всероссийского чемпионата-профессионалы «Искусственный интеллект» г.Находка,2025г.</a:t>
            </a:r>
          </a:p>
          <a:p>
            <a:pPr marL="457200" lvl="0" indent="-457200">
              <a:buClr>
                <a:srgbClr val="E48312"/>
              </a:buClr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</a:rPr>
              <a:t>1 место в региональном этапе всероссийского чемпионата-профессионалы </a:t>
            </a:r>
            <a:r>
              <a:rPr lang="ru-RU" dirty="0" smtClean="0">
                <a:solidFill>
                  <a:schemeClr val="tx1"/>
                </a:solidFill>
              </a:rPr>
              <a:t>«</a:t>
            </a:r>
            <a:r>
              <a:rPr lang="ru-RU" dirty="0" err="1" smtClean="0">
                <a:solidFill>
                  <a:schemeClr val="tx1"/>
                </a:solidFill>
              </a:rPr>
              <a:t>Нейросеть</a:t>
            </a:r>
            <a:r>
              <a:rPr lang="ru-RU" dirty="0" smtClean="0">
                <a:solidFill>
                  <a:schemeClr val="tx1"/>
                </a:solidFill>
              </a:rPr>
              <a:t> и большие </a:t>
            </a:r>
            <a:r>
              <a:rPr lang="ru-RU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данные» г.Находка,2026г</a:t>
            </a:r>
            <a:r>
              <a:rPr lang="ru-RU" dirty="0">
                <a:solidFill>
                  <a:srgbClr val="000000">
                    <a:lumMod val="75000"/>
                    <a:lumOff val="25000"/>
                  </a:srgbClr>
                </a:solidFill>
              </a:rPr>
              <a:t>.</a:t>
            </a:r>
          </a:p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188640"/>
            <a:ext cx="792163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5177" y="26207"/>
            <a:ext cx="1861466" cy="109853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1672" y="3997348"/>
            <a:ext cx="2909233" cy="23273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3673" y="3683749"/>
            <a:ext cx="3024335" cy="24326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708920"/>
            <a:ext cx="2768600" cy="3687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5840" y="980802"/>
            <a:ext cx="4223633" cy="2565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78471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7543800" cy="62211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Результаты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7523" y="2474894"/>
            <a:ext cx="3384376" cy="409627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 настоящее время только один выпуск инженерного класса  был в 2025 году. Ребята показали высокие результаты, средний балл ЕГЭ по профильной математике, физике и информатике превышает значения краевого -69,56,62 балла- соответственно, а мак. балл ЕГЭ 86,86,85. 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Из 26выпускников -3 золотые медалисты, 1 серебро и 8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высокобальников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sz="1800" spc="10" dirty="0">
                <a:solidFill>
                  <a:srgbClr val="052B3C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Более 80% выпускников наших инженерных классов </a:t>
            </a:r>
            <a:r>
              <a:rPr lang="ru-RU" sz="1800" spc="10" dirty="0" smtClean="0">
                <a:solidFill>
                  <a:srgbClr val="052B3C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выбрали </a:t>
            </a:r>
            <a:r>
              <a:rPr lang="ru-RU" sz="1800" spc="10" dirty="0">
                <a:solidFill>
                  <a:srgbClr val="052B3C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целевые договоры с ССК «Звезда».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9752" y="289418"/>
            <a:ext cx="5346743" cy="2923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869828"/>
            <a:ext cx="2393200" cy="1652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9752" y="3212976"/>
            <a:ext cx="5256583" cy="3251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06099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89768" y="116632"/>
            <a:ext cx="4040288" cy="28287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3197069"/>
            <a:ext cx="4040288" cy="28607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2821" y="84643"/>
            <a:ext cx="4110893" cy="28607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2821" y="3197069"/>
            <a:ext cx="4110894" cy="28855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0056" y="116632"/>
            <a:ext cx="592766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33664" y="2243988"/>
            <a:ext cx="8280920" cy="1224136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НАШИ ПАРТНЕРЫ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54553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72" y="487429"/>
            <a:ext cx="4228175" cy="2127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 rotWithShape="1">
          <a:blip r:embed="rId4"/>
          <a:srcRect l="1" t="31076" r="-816"/>
          <a:stretch/>
        </p:blipFill>
        <p:spPr>
          <a:xfrm>
            <a:off x="-21149" y="2527126"/>
            <a:ext cx="4953189" cy="20308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26414" y="2985568"/>
            <a:ext cx="3826398" cy="30357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/>
          <a:srcRect l="-1772" t="25067" r="-995" b="2156"/>
          <a:stretch/>
        </p:blipFill>
        <p:spPr>
          <a:xfrm>
            <a:off x="51090" y="4473921"/>
            <a:ext cx="4875324" cy="20905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6669" y="188640"/>
            <a:ext cx="785813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179511" y="0"/>
            <a:ext cx="7829573" cy="70011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НАШИ ПАРТНЕРЫ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499992" y="584721"/>
            <a:ext cx="4644008" cy="1708583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*ДВФУ (ДНК)</a:t>
            </a:r>
            <a:b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МГУ им. 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Невельского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Большие вызовы». </a:t>
            </a:r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https://konkurs.sochisirius.ru/#</a:t>
            </a:r>
            <a:r>
              <a:rPr lang="ru-RU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tracks</a:t>
            </a:r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Сириус.Лето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https://siriusleto.ru/</a:t>
            </a:r>
            <a:endParaRPr lang="ru-RU" sz="2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84504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004048" y="701565"/>
            <a:ext cx="2520280" cy="574104"/>
          </a:xfrm>
        </p:spPr>
        <p:txBody>
          <a:bodyPr>
            <a:noAutofit/>
          </a:bodyPr>
          <a:lstStyle/>
          <a:p>
            <a:r>
              <a:rPr lang="ru-RU" sz="3600" spc="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Трудности</a:t>
            </a:r>
            <a:endParaRPr lang="ru-RU" sz="36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460694800"/>
              </p:ext>
            </p:extLst>
          </p:nvPr>
        </p:nvGraphicFramePr>
        <p:xfrm>
          <a:off x="3491880" y="1556792"/>
          <a:ext cx="5544616" cy="46391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6750" y="177124"/>
            <a:ext cx="915910" cy="923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7584" y="3212976"/>
            <a:ext cx="2906688" cy="28824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9"/>
          <a:srcRect l="17319" t="25500" r="11673" b="15531"/>
          <a:stretch/>
        </p:blipFill>
        <p:spPr>
          <a:xfrm>
            <a:off x="179512" y="1100435"/>
            <a:ext cx="3816424" cy="2241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7760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79512" y="260648"/>
            <a:ext cx="7592046" cy="1820589"/>
          </a:xfrm>
        </p:spPr>
        <p:txBody>
          <a:bodyPr>
            <a:normAutofit fontScale="92500" lnSpcReduction="10000"/>
          </a:bodyPr>
          <a:lstStyle/>
          <a:p>
            <a:pPr marL="0" lvl="0" indent="0" algn="ctr" fontAlgn="base">
              <a:lnSpc>
                <a:spcPct val="100000"/>
              </a:lnSpc>
              <a:buNone/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сентября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в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СОШ №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городского округа Большой Камень открылся первый инженерный класс.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/>
          </a:p>
          <a:p>
            <a:r>
              <a:rPr lang="ru-RU" dirty="0" smtClean="0"/>
              <a:t>Мы </a:t>
            </a:r>
            <a:r>
              <a:rPr lang="ru-RU" dirty="0"/>
              <a:t>понимаем: чтобы к 2030 году на ССК «Звезда» пришли инженеры-конструкторы мирового уровня, начинать нужно не в вузе, а в </a:t>
            </a:r>
            <a:r>
              <a:rPr lang="ru-RU" dirty="0" smtClean="0"/>
              <a:t> </a:t>
            </a:r>
            <a:r>
              <a:rPr lang="ru-RU" dirty="0"/>
              <a:t>школе. </a:t>
            </a:r>
          </a:p>
          <a:p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52746"/>
            <a:ext cx="5436096" cy="39298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1558" y="40549"/>
            <a:ext cx="1228211" cy="1228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996249"/>
            <a:ext cx="4464496" cy="3971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90610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02752"/>
            <a:ext cx="7543800" cy="580156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Введение: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Философия непрерывности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60968" y="1412776"/>
            <a:ext cx="2921456" cy="15406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Модель бесшовного образования в школе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940152" y="3606800"/>
            <a:ext cx="2160240" cy="13343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Старшая школа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99592" y="4149080"/>
            <a:ext cx="1656184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Начальная школа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306728" y="3861048"/>
            <a:ext cx="1841336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Среднее звено </a:t>
            </a:r>
          </a:p>
        </p:txBody>
      </p:sp>
      <p:sp>
        <p:nvSpPr>
          <p:cNvPr id="21" name="Крест 20"/>
          <p:cNvSpPr/>
          <p:nvPr/>
        </p:nvSpPr>
        <p:spPr>
          <a:xfrm>
            <a:off x="2831476" y="4339292"/>
            <a:ext cx="288032" cy="316592"/>
          </a:xfrm>
          <a:prstGeom prst="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558" y="4273984"/>
            <a:ext cx="310923" cy="335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Стрелка вниз 21"/>
          <p:cNvSpPr/>
          <p:nvPr/>
        </p:nvSpPr>
        <p:spPr>
          <a:xfrm>
            <a:off x="4104379" y="3098436"/>
            <a:ext cx="534066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00000">
            <a:off x="5203881" y="3049155"/>
            <a:ext cx="541034" cy="683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00000">
            <a:off x="2868321" y="3066520"/>
            <a:ext cx="502374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Прямоугольник 22"/>
          <p:cNvSpPr/>
          <p:nvPr/>
        </p:nvSpPr>
        <p:spPr>
          <a:xfrm>
            <a:off x="539552" y="863436"/>
            <a:ext cx="8352928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Школа переходила к этой модели плавно, выстраивая преемственность на каждом уровне:</a:t>
            </a:r>
          </a:p>
          <a:p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23992" y="4968304"/>
            <a:ext cx="84969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"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Бесшовность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" для нас — это отсутствие психологических и технологических барьеров при переходе ребенка с одного этапа на другой. Мы строим единую образовательную экосистему, где завод — это не "далекое будущее", а часть учебного процесса уже сегодня».</a:t>
            </a: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188640"/>
            <a:ext cx="792163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93147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60" y="548681"/>
            <a:ext cx="7543800" cy="1152128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Начальная 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школа (1–4 классы):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Пробуждение интереса» </a:t>
            </a:r>
            <a:r>
              <a:rPr lang="ru-RU" sz="2800" b="1" dirty="0"/>
              <a:t/>
            </a:r>
            <a:br>
              <a:rPr lang="ru-RU" sz="2800" b="1" dirty="0"/>
            </a:b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412776"/>
            <a:ext cx="7543801" cy="4023360"/>
          </a:xfrm>
        </p:spPr>
        <p:txBody>
          <a:bodyPr/>
          <a:lstStyle/>
          <a:p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Что делаем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 базе игровых наборов и простейшей робототехники дети изучают плавучесть тел и основы конструирования. Через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лего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-конструирование и кружки судомоделизма формируем «инженерное мышление». Ребенок привыкает работать руками и видеть результат.</a:t>
            </a:r>
          </a:p>
          <a:p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Результат: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Ребенок из Большого Камня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 7 лет знает, что такое «сухой док» и зачем кораблю киль. Мы формируем технический кругозор и гордость за регион.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459" y="260649"/>
            <a:ext cx="864096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42" y="3068961"/>
            <a:ext cx="2085694" cy="3211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9664" y="3068961"/>
            <a:ext cx="3926512" cy="3256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068962"/>
            <a:ext cx="3030160" cy="3256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37544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24744"/>
            <a:ext cx="7543800" cy="936104"/>
          </a:xfrm>
        </p:spPr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100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sz="3100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3100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sz="3100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3100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sz="3100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31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Среднее </a:t>
            </a:r>
            <a:r>
              <a:rPr lang="ru-RU" sz="31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звено (5–9 классы</a:t>
            </a:r>
            <a:r>
              <a:rPr lang="ru-RU" sz="31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):</a:t>
            </a:r>
            <a:br>
              <a:rPr lang="ru-RU" sz="31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31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31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«Погружение в </a:t>
            </a:r>
            <a:r>
              <a:rPr lang="ru-RU" sz="3100" b="1" dirty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технологию»</a:t>
            </a:r>
            <a:r>
              <a:rPr lang="ru-RU" sz="3100" b="1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3100" b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ru-RU" sz="3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7" y="1484784"/>
            <a:ext cx="7971224" cy="4752528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Первое: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открыли Нобелевские классы, где акцент сделан на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междисциплинарности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— физике, химии и биологии через призму инженерных задач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 Это этап формирования исследовательского азарта.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используем передовое "нобелевское" оборудование (цифровые лаборатории, высокоточные датчики, микроскопы исследовательского класса).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404593"/>
            <a:ext cx="4536504" cy="2902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429001"/>
            <a:ext cx="4176464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293" y="252646"/>
            <a:ext cx="865187" cy="865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34298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34219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sz="28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28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sz="28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Среднее </a:t>
            </a:r>
            <a:r>
              <a:rPr lang="ru-RU" sz="28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звено (5–9 классы):</a:t>
            </a:r>
            <a:br>
              <a:rPr lang="ru-RU" sz="28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28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«Погружение в 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технологию»</a:t>
            </a:r>
            <a:r>
              <a:rPr lang="ru-RU" sz="2800" b="1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800" b="1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2959" y="1196752"/>
            <a:ext cx="7543801" cy="4672342"/>
          </a:xfrm>
        </p:spPr>
        <p:txBody>
          <a:bodyPr>
            <a:normAutofit/>
          </a:bodyPr>
          <a:lstStyle/>
          <a:p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Второе: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7-9 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классы работают по модели ассоциированных партнеров Образовательного центра «Сириус».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Обучение </a:t>
            </a:r>
            <a:r>
              <a:rPr lang="ru-RU" sz="1600" dirty="0">
                <a:latin typeface="Times New Roman" pitchFamily="18" charset="0"/>
                <a:ea typeface="Calibri"/>
                <a:cs typeface="Times New Roman" pitchFamily="18" charset="0"/>
              </a:rPr>
              <a:t>строится на принципах проектного управления. В рамках программы «Сириус» школьники включаются в решение «больших вызовов» судостроительной </a:t>
            </a:r>
            <a:r>
              <a:rPr lang="ru-RU" sz="1600" dirty="0" smtClean="0">
                <a:latin typeface="Times New Roman" pitchFamily="18" charset="0"/>
                <a:ea typeface="Calibri"/>
                <a:cs typeface="Times New Roman" pitchFamily="18" charset="0"/>
              </a:rPr>
              <a:t>отрасли. Мы </a:t>
            </a:r>
            <a:r>
              <a:rPr lang="ru-RU" sz="1600" dirty="0">
                <a:latin typeface="Times New Roman" pitchFamily="18" charset="0"/>
                <a:ea typeface="Calibri"/>
                <a:cs typeface="Times New Roman" pitchFamily="18" charset="0"/>
              </a:rPr>
              <a:t>используем методологию «Сириуса» для подготовки к олимпиадам и конкурсам проектных работ. </a:t>
            </a:r>
            <a:endParaRPr lang="ru-RU" sz="16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>
              <a:buClr>
                <a:srgbClr val="E48312"/>
              </a:buClr>
            </a:pPr>
            <a:r>
              <a:rPr lang="ru-RU" sz="16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1600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этап, когда абстрактная математика превращается в расчет остойчивости судна.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6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35848"/>
            <a:ext cx="2163763" cy="112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6606" y="3429000"/>
            <a:ext cx="3200337" cy="2890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9568" y="3361696"/>
            <a:ext cx="3161368" cy="28534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293023"/>
            <a:ext cx="865187" cy="865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429000"/>
            <a:ext cx="3384376" cy="2890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78891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7543800" cy="1008112"/>
          </a:xfrm>
        </p:spPr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000" dirty="0">
                <a:latin typeface="Calibri"/>
                <a:ea typeface="Calibri"/>
                <a:cs typeface="Times New Roman"/>
              </a:rPr>
              <a:t/>
            </a:r>
            <a:br>
              <a:rPr lang="ru-RU" sz="4000" dirty="0">
                <a:latin typeface="Calibri"/>
                <a:ea typeface="Calibri"/>
                <a:cs typeface="Times New Roman"/>
              </a:rPr>
            </a:br>
            <a:r>
              <a:rPr lang="ru-RU" sz="3100" b="1" dirty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Старшая школа (10–11 классы): «Предпрофессиональный стандарт»</a:t>
            </a:r>
            <a:endParaRPr lang="ru-RU" sz="31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2959" y="1124744"/>
            <a:ext cx="7543801" cy="4744350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 smtClean="0">
                <a:latin typeface="Times New Roman"/>
                <a:ea typeface="Calibri"/>
                <a:cs typeface="Times New Roman"/>
              </a:rPr>
              <a:t>Углубленное 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изучение физики и ИТ при кураторстве преподавателей </a:t>
            </a:r>
            <a:r>
              <a:rPr lang="ru-RU" sz="1600" dirty="0" smtClean="0">
                <a:latin typeface="Times New Roman"/>
                <a:ea typeface="Calibri"/>
                <a:cs typeface="Times New Roman"/>
              </a:rPr>
              <a:t>ДВФУ, МГУ им.  </a:t>
            </a:r>
            <a:r>
              <a:rPr lang="ru-RU" sz="1600" dirty="0" err="1" smtClean="0">
                <a:latin typeface="Times New Roman"/>
                <a:ea typeface="Calibri"/>
                <a:cs typeface="Times New Roman"/>
              </a:rPr>
              <a:t>Невельского</a:t>
            </a:r>
            <a:r>
              <a:rPr lang="ru-RU" sz="1600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и инженеров завода.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Ученики не просто ставят опыты, они решают прикладные задачи судостроения. </a:t>
            </a:r>
            <a:r>
              <a:rPr lang="ru-RU" sz="16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Регулярные </a:t>
            </a:r>
            <a:r>
              <a:rPr lang="ru-RU" sz="1600" dirty="0" err="1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профпробы</a:t>
            </a:r>
            <a:r>
              <a:rPr lang="ru-RU" sz="1600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профобучение</a:t>
            </a:r>
            <a:r>
              <a:rPr lang="ru-RU" sz="1600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 на базе ДВССК ,ЦПП  завода Звезда и непосредственно на производстве. Школьники видят, как работают краны-гиганты «Голиаф», и защищают свои итоговые проекты перед экспертной комиссией «Звезды</a:t>
            </a:r>
            <a:r>
              <a:rPr lang="ru-RU" sz="16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».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Выпускник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11 класса — это уже мотивированный специалист, который осознанно выбирает целевое обучение от завода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70000"/>
              </a:lnSpc>
            </a:pP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226718"/>
            <a:ext cx="4049547" cy="3037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226718"/>
            <a:ext cx="3528392" cy="3037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26718"/>
            <a:ext cx="3419872" cy="3037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6971" y="116086"/>
            <a:ext cx="865187" cy="865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74252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14491" y="152083"/>
            <a:ext cx="4399384" cy="25463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152083"/>
            <a:ext cx="785813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980778" y="2305202"/>
            <a:ext cx="4148967" cy="702171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Защита</a:t>
            </a:r>
            <a:r>
              <a:rPr lang="ru-RU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проектов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t="24900" r="-3235" b="20279"/>
          <a:stretch/>
        </p:blipFill>
        <p:spPr>
          <a:xfrm>
            <a:off x="7223681" y="1203558"/>
            <a:ext cx="1821441" cy="589290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0842" y="152083"/>
            <a:ext cx="3024580" cy="2199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3337" y="2924944"/>
            <a:ext cx="2571785" cy="3581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68" y="3065412"/>
            <a:ext cx="3540720" cy="3300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C:\Users\Sasha\Desktop\photo_2025-05-11_01-59-43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140968"/>
            <a:ext cx="3597806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60956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16632"/>
            <a:ext cx="7543800" cy="648072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Финишная прямая: Вуз и Завод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835889"/>
            <a:ext cx="7543801" cy="4240294"/>
          </a:xfrm>
        </p:spPr>
        <p:txBody>
          <a:bodyPr>
            <a:norm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Бесшовный переход: Студент, прошедший этот путь, не тратит время на адаптацию. Он уже владеет ПО, которое используется на ССК «Звезда», и знает корпоративные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стандарты.</a:t>
            </a:r>
          </a:p>
          <a:p>
            <a:r>
              <a:rPr lang="ru-RU" sz="1600" spc="10" dirty="0" smtClean="0">
                <a:solidFill>
                  <a:srgbClr val="052B3C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 старшей школе </a:t>
            </a:r>
            <a:r>
              <a:rPr lang="ru-RU" sz="1600" spc="10" dirty="0">
                <a:solidFill>
                  <a:srgbClr val="052B3C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мы не просто готовим к ЕГЭ, мы формируем инженерную элиту, которая останется в Приморском крае и будет строить самый мощный флот </a:t>
            </a:r>
            <a:r>
              <a:rPr lang="ru-RU" sz="1600" spc="10" dirty="0" smtClean="0">
                <a:solidFill>
                  <a:srgbClr val="052B3C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России</a:t>
            </a:r>
            <a:r>
              <a:rPr lang="ru-RU" sz="1800" spc="10" dirty="0" smtClean="0">
                <a:solidFill>
                  <a:srgbClr val="052B3C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endParaRPr lang="ru-RU" sz="18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626506"/>
            <a:ext cx="3953537" cy="3551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2626505"/>
            <a:ext cx="3456385" cy="3551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626507"/>
            <a:ext cx="3419872" cy="3551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116632"/>
            <a:ext cx="865187" cy="865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011774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1475</TotalTime>
  <Words>631</Words>
  <Application>Microsoft Office PowerPoint</Application>
  <PresentationFormat>Экран (4:3)</PresentationFormat>
  <Paragraphs>50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Ретро</vt:lpstr>
      <vt:lpstr>«Морской вектор: бесшовное инженерное образование»  </vt:lpstr>
      <vt:lpstr>Презентация PowerPoint</vt:lpstr>
      <vt:lpstr>Введение: Философия непрерывности</vt:lpstr>
      <vt:lpstr>  Начальная школа (1–4 классы):  «Пробуждение интереса»  </vt:lpstr>
      <vt:lpstr>   Среднее звено (5–9 классы):  «Погружение в технологию» </vt:lpstr>
      <vt:lpstr>  Среднее звено (5–9 классы):  «Погружение в технологию» </vt:lpstr>
      <vt:lpstr> Старшая школа (10–11 классы): «Предпрофессиональный стандарт»</vt:lpstr>
      <vt:lpstr>Защита проектов</vt:lpstr>
      <vt:lpstr>Финишная прямая: Вуз и Завод</vt:lpstr>
      <vt:lpstr>Заключение</vt:lpstr>
      <vt:lpstr>Достижения</vt:lpstr>
      <vt:lpstr>Результаты</vt:lpstr>
      <vt:lpstr>НАШИ ПАРТНЕРЫ</vt:lpstr>
      <vt:lpstr>*ДВФУ (ДНК)  * МГУ им.  Невельского *«Большие вызовы». https://konkurs.sochisirius.ru/#tracks *«Сириус.Лето». https://siriusleto.ru/</vt:lpstr>
      <vt:lpstr>Трудности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Sasha</cp:lastModifiedBy>
  <cp:revision>99</cp:revision>
  <dcterms:created xsi:type="dcterms:W3CDTF">2024-08-18T13:36:54Z</dcterms:created>
  <dcterms:modified xsi:type="dcterms:W3CDTF">2026-03-27T07:52:41Z</dcterms:modified>
</cp:coreProperties>
</file>