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256" r:id="rId2"/>
    <p:sldId id="262" r:id="rId3"/>
    <p:sldId id="263" r:id="rId4"/>
    <p:sldId id="264" r:id="rId5"/>
    <p:sldId id="265" r:id="rId6"/>
    <p:sldId id="266" r:id="rId7"/>
    <p:sldId id="267" r:id="rId8"/>
    <p:sldId id="289" r:id="rId9"/>
    <p:sldId id="268" r:id="rId10"/>
    <p:sldId id="288" r:id="rId11"/>
    <p:sldId id="290" r:id="rId12"/>
    <p:sldId id="291" r:id="rId13"/>
    <p:sldId id="292" r:id="rId14"/>
    <p:sldId id="293" r:id="rId15"/>
    <p:sldId id="294" r:id="rId16"/>
    <p:sldId id="295" r:id="rId17"/>
    <p:sldId id="296" r:id="rId18"/>
    <p:sldId id="297" r:id="rId19"/>
    <p:sldId id="272" r:id="rId20"/>
    <p:sldId id="280" r:id="rId21"/>
    <p:sldId id="282" r:id="rId22"/>
    <p:sldId id="298" r:id="rId23"/>
    <p:sldId id="299" r:id="rId24"/>
    <p:sldId id="300" r:id="rId25"/>
    <p:sldId id="283" r:id="rId26"/>
    <p:sldId id="284" r:id="rId27"/>
    <p:sldId id="276" r:id="rId28"/>
    <p:sldId id="285" r:id="rId29"/>
    <p:sldId id="286" r:id="rId30"/>
    <p:sldId id="301" r:id="rId31"/>
    <p:sldId id="287" r:id="rId32"/>
    <p:sldId id="302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8158" autoAdjust="0"/>
    <p:restoredTop sz="96597" autoAdjust="0"/>
  </p:normalViewPr>
  <p:slideViewPr>
    <p:cSldViewPr>
      <p:cViewPr varScale="1">
        <p:scale>
          <a:sx n="66" d="100"/>
          <a:sy n="66" d="100"/>
        </p:scale>
        <p:origin x="606" y="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6FCEC5-E9AC-42C1-AFC8-EF40323E7D98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96CFFC-0C98-4F17-95E5-CF7D31F77E6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6CFFC-0C98-4F17-95E5-CF7D31F77E67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25909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9647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5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7914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6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84637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4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6203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61171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155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16477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90191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9768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80" r:id="rId3"/>
    <p:sldLayoutId id="2147483676" r:id="rId4"/>
    <p:sldLayoutId id="2147483672" r:id="rId5"/>
    <p:sldLayoutId id="2147483663" r:id="rId6"/>
    <p:sldLayoutId id="2147483664" r:id="rId7"/>
    <p:sldLayoutId id="2147483665" r:id="rId8"/>
    <p:sldLayoutId id="2147483673" r:id="rId9"/>
    <p:sldLayoutId id="2147483666" r:id="rId10"/>
    <p:sldLayoutId id="2147483675" r:id="rId11"/>
    <p:sldLayoutId id="2147483674" r:id="rId12"/>
    <p:sldLayoutId id="2147483679" r:id="rId13"/>
    <p:sldLayoutId id="2147483681" r:id="rId14"/>
    <p:sldLayoutId id="2147483678" r:id="rId15"/>
    <p:sldLayoutId id="2147483677" r:id="rId16"/>
    <p:sldLayoutId id="2147483667" r:id="rId17"/>
    <p:sldLayoutId id="2147483668" r:id="rId18"/>
    <p:sldLayoutId id="2147483669" r:id="rId19"/>
    <p:sldLayoutId id="2147483670" r:id="rId20"/>
    <p:sldLayoutId id="2147483671" r:id="rId2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audio" Target="file:///F:\&#1086;&#1090;&#1082;&#1088;&#1099;&#1090;&#1099;&#1081;%20&#1091;&#1088;&#1086;&#1082;\vinda-oshybka-zvuk-effekt.mp3" TargetMode="External"/><Relationship Id="rId1" Type="http://schemas.microsoft.com/office/2007/relationships/media" Target="file:///F:\&#1086;&#1090;&#1082;&#1088;&#1099;&#1090;&#1099;&#1081;%20&#1091;&#1088;&#1086;&#1082;\vinda-oshybka-zvuk-effekt.mp3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Красивая молодая женщина учится в своем домашнем офисе Векторная иллюстрац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2807549"/>
            <a:ext cx="4267439" cy="405045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6466761" y="5589240"/>
            <a:ext cx="2559290" cy="11695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1400" dirty="0" smtClean="0"/>
              <a:t>Ширшина Елена Борисовна, </a:t>
            </a:r>
          </a:p>
          <a:p>
            <a:pPr algn="r"/>
            <a:r>
              <a:rPr lang="ru-RU" sz="1400" dirty="0"/>
              <a:t>методист ЦНППМ ПКИРО</a:t>
            </a:r>
          </a:p>
          <a:p>
            <a:pPr algn="r"/>
            <a:r>
              <a:rPr lang="ru-RU" sz="1400" dirty="0" smtClean="0"/>
              <a:t> педагог-наставник</a:t>
            </a:r>
          </a:p>
          <a:p>
            <a:pPr algn="r"/>
            <a:r>
              <a:rPr lang="ru-RU" sz="1400" dirty="0" smtClean="0"/>
              <a:t>учитель </a:t>
            </a:r>
            <a:r>
              <a:rPr lang="ru-RU" sz="1400" dirty="0"/>
              <a:t>начальных классов</a:t>
            </a:r>
          </a:p>
          <a:p>
            <a:pPr algn="r"/>
            <a:r>
              <a:rPr lang="ru-RU" sz="1400" dirty="0"/>
              <a:t>  высшей категории</a:t>
            </a:r>
            <a:endParaRPr lang="ru-RU" sz="1400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1571567" y="20962"/>
            <a:ext cx="6101927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quote-cjk-patch"/>
              </a:rPr>
              <a:t>«Конкурсный </a:t>
            </a:r>
            <a:r>
              <a:rPr lang="ru-RU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quote-cjk-patch"/>
              </a:rPr>
              <a:t>урок: </a:t>
            </a:r>
            <a:endParaRPr lang="ru-RU" sz="4400" b="1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quote-cjk-patch"/>
            </a:endParaRPr>
          </a:p>
          <a:p>
            <a:pPr algn="ctr"/>
            <a:r>
              <a:rPr lang="ru-RU" sz="4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quote-cjk-patch"/>
              </a:rPr>
              <a:t>зона </a:t>
            </a:r>
            <a:r>
              <a:rPr lang="ru-RU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quote-cjk-patch"/>
              </a:rPr>
              <a:t>риска — </a:t>
            </a:r>
            <a:endParaRPr lang="ru-RU" sz="4400" b="1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quote-cjk-patch"/>
            </a:endParaRPr>
          </a:p>
          <a:p>
            <a:pPr algn="ctr"/>
            <a:r>
              <a:rPr lang="ru-RU" sz="4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quote-cjk-patch"/>
              </a:rPr>
              <a:t>территория </a:t>
            </a:r>
            <a:r>
              <a:rPr lang="ru-RU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quote-cjk-patch"/>
              </a:rPr>
              <a:t>победы</a:t>
            </a:r>
            <a:r>
              <a:rPr lang="ru-RU" sz="4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quote-cjk-patch"/>
              </a:rPr>
              <a:t>»</a:t>
            </a:r>
            <a:endParaRPr lang="ru-RU" sz="4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03648" y="2144620"/>
            <a:ext cx="71855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rgbClr val="0F1115"/>
                </a:solidFill>
                <a:latin typeface="quote-cjk-patch"/>
              </a:rPr>
              <a:t>«Как превратить 40 минут страха в 40 минут триумфа»</a:t>
            </a:r>
            <a:r>
              <a:rPr lang="ru-RU" dirty="0">
                <a:solidFill>
                  <a:srgbClr val="0F1115"/>
                </a:solidFill>
                <a:latin typeface="quote-cjk-patch"/>
              </a:rPr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51520" y="887721"/>
            <a:ext cx="8485998" cy="59529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ts val="5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Флешка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читается:</a:t>
            </a:r>
            <a:r>
              <a:rPr lang="ru-RU" sz="2400" dirty="0">
                <a:solidFill>
                  <a:srgbClr val="0F11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Всегда имейте резервную </a:t>
            </a:r>
            <a:r>
              <a:rPr lang="ru-RU" sz="2400" dirty="0" err="1">
                <a:solidFill>
                  <a:srgbClr val="0F11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флешку</a:t>
            </a:r>
            <a:r>
              <a:rPr lang="ru-RU" sz="2400" dirty="0">
                <a:solidFill>
                  <a:srgbClr val="0F11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дублируйте файлы в облаке (ссылка короткая, чтобы быстро скачать на школьный компьютер</a:t>
            </a:r>
            <a:r>
              <a:rPr lang="ru-RU" sz="2400" dirty="0" smtClean="0">
                <a:solidFill>
                  <a:srgbClr val="0F11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342900" lvl="0" indent="-342900">
              <a:spcBef>
                <a:spcPts val="5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ru-RU" sz="2400" dirty="0" smtClean="0">
                <a:solidFill>
                  <a:srgbClr val="0F11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F11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Отправьте презентацию себе на почту или в мессенджер.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тот разъём у проектора: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solidFill>
                  <a:srgbClr val="0F11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Носите с собой универсальный набор переходников (HDMI–VGA, USB-C–HDMI). За час до урока проверьте подключение и договоритесь с техником.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Нет звука:</a:t>
            </a:r>
            <a:r>
              <a:rPr lang="ru-RU" sz="2400" dirty="0">
                <a:solidFill>
                  <a:srgbClr val="0F11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Проверьте настройки звука и кабель. Имейте при себе маленькую портативную колонку с </a:t>
            </a:r>
            <a:r>
              <a:rPr lang="ru-RU" sz="2400" dirty="0" err="1">
                <a:solidFill>
                  <a:srgbClr val="0F11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Bluetooth</a:t>
            </a:r>
            <a:r>
              <a:rPr lang="ru-RU" sz="2400" dirty="0">
                <a:solidFill>
                  <a:srgbClr val="0F11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случай, если встроенные колонки не </a:t>
            </a:r>
            <a:r>
              <a:rPr lang="ru-RU" sz="2400" dirty="0" err="1" smtClean="0">
                <a:solidFill>
                  <a:srgbClr val="0F11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работают.Если</a:t>
            </a:r>
            <a:r>
              <a:rPr lang="ru-RU" sz="2400" dirty="0" smtClean="0">
                <a:solidFill>
                  <a:srgbClr val="0F11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F11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видео без звука – озвучьте его сами.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Презентация «поехала»: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solidFill>
                  <a:srgbClr val="0F11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Сохраните презентацию в формате PDF (он не меняет шрифты и вёрстку) и держите его на </a:t>
            </a:r>
            <a:r>
              <a:rPr lang="ru-RU" sz="2400" dirty="0" err="1">
                <a:solidFill>
                  <a:srgbClr val="0F11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флешке</a:t>
            </a:r>
            <a:r>
              <a:rPr lang="ru-RU" sz="2400" dirty="0">
                <a:solidFill>
                  <a:srgbClr val="0F11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Ключевые слайды распечатайте на случай полного отказа техники</a:t>
            </a:r>
            <a:r>
              <a:rPr lang="ru-RU" sz="2400" dirty="0" smtClean="0">
                <a:solidFill>
                  <a:srgbClr val="0F11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15816" y="260648"/>
            <a:ext cx="25442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решения</a:t>
            </a:r>
          </a:p>
        </p:txBody>
      </p:sp>
    </p:spTree>
    <p:extLst>
      <p:ext uri="{BB962C8B-B14F-4D97-AF65-F5344CB8AC3E}">
        <p14:creationId xmlns:p14="http://schemas.microsoft.com/office/powerpoint/2010/main" val="746230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88640"/>
            <a:ext cx="8712968" cy="7061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ts val="5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ru-RU" sz="2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Выключился свет:</a:t>
            </a:r>
            <a:r>
              <a:rPr lang="ru-RU" sz="2200" dirty="0">
                <a:solidFill>
                  <a:srgbClr val="0F11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Используйте фонарик на телефоне для подсветки доски. Переместите активность к окну. Быстро переключитесь на устную дискуссию или работу с раздаточным материалом – это ваш план Б.</a:t>
            </a:r>
          </a:p>
          <a:p>
            <a:pPr marL="342900" lvl="0" indent="-342900">
              <a:spcBef>
                <a:spcPts val="5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ru-RU" sz="2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работает пульт/мышь:</a:t>
            </a:r>
            <a:r>
              <a:rPr lang="ru-RU" sz="2200" dirty="0">
                <a:solidFill>
                  <a:srgbClr val="0F11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Возьмите с собой запасную проводную мышь. </a:t>
            </a:r>
            <a:endParaRPr lang="ru-RU" sz="2200" dirty="0" smtClean="0">
              <a:solidFill>
                <a:srgbClr val="0F1115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подключается ваш ноутбук:</a:t>
            </a:r>
            <a:r>
              <a:rPr lang="ru-RU" sz="22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200" dirty="0">
                <a:solidFill>
                  <a:srgbClr val="0F11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Проверьте совместимость разъёмов до урока, имейте необходимые переходники. </a:t>
            </a:r>
            <a:endParaRPr lang="ru-RU" sz="2200" dirty="0" smtClean="0">
              <a:solidFill>
                <a:srgbClr val="0F1115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Нет </a:t>
            </a:r>
            <a:r>
              <a:rPr lang="ru-RU" sz="2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доступа в интернет / заблокированы сайты:</a:t>
            </a:r>
            <a:r>
              <a:rPr lang="ru-RU" sz="2200" b="1" dirty="0">
                <a:solidFill>
                  <a:srgbClr val="0F11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200" b="1" dirty="0" smtClean="0">
              <a:solidFill>
                <a:srgbClr val="0F1115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ru-RU" sz="2200" b="1" dirty="0">
                <a:solidFill>
                  <a:srgbClr val="0F11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smtClean="0">
                <a:solidFill>
                  <a:srgbClr val="0F11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200" dirty="0" smtClean="0">
                <a:solidFill>
                  <a:srgbClr val="0F11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 </a:t>
            </a:r>
            <a:r>
              <a:rPr lang="ru-RU" sz="2200" dirty="0">
                <a:solidFill>
                  <a:srgbClr val="0F11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необходимые видео и интерактивные задания скачайте заранее на компьютер или </a:t>
            </a:r>
            <a:r>
              <a:rPr lang="ru-RU" sz="2200" dirty="0" err="1">
                <a:solidFill>
                  <a:srgbClr val="0F11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флешку</a:t>
            </a:r>
            <a:r>
              <a:rPr lang="ru-RU" sz="2200" dirty="0">
                <a:solidFill>
                  <a:srgbClr val="0F11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Скриншоты страниц используйте как наглядный материал, а </a:t>
            </a:r>
            <a:r>
              <a:rPr lang="ru-RU" sz="2200" dirty="0" err="1">
                <a:solidFill>
                  <a:srgbClr val="0F11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интерактив</a:t>
            </a:r>
            <a:r>
              <a:rPr lang="ru-RU" sz="2200" dirty="0">
                <a:solidFill>
                  <a:srgbClr val="0F11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замените работой с распечатками</a:t>
            </a:r>
            <a:r>
              <a:rPr lang="ru-RU" sz="2200" dirty="0" smtClean="0">
                <a:solidFill>
                  <a:srgbClr val="0F11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spcBef>
                <a:spcPts val="500"/>
              </a:spcBef>
              <a:tabLst>
                <a:tab pos="457200" algn="l"/>
              </a:tabLst>
            </a:pPr>
            <a:r>
              <a:rPr lang="ru-RU" sz="2200" b="1" dirty="0">
                <a:solidFill>
                  <a:srgbClr val="FF0000"/>
                </a:solidFill>
              </a:rPr>
              <a:t>План «Без экрана»:</a:t>
            </a:r>
            <a:r>
              <a:rPr lang="ru-RU" sz="2200" dirty="0">
                <a:solidFill>
                  <a:srgbClr val="FF0000"/>
                </a:solidFill>
              </a:rPr>
              <a:t> </a:t>
            </a:r>
            <a:r>
              <a:rPr lang="ru-RU" sz="2200" dirty="0">
                <a:solidFill>
                  <a:srgbClr val="0F11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Продумайте фрагмент урока, который можно провести без презентации (работа с раздаточным материалом, дискуссия, работа с учебником). Если техника «упадет» в первые 5 минут, вы должны быть готовы перестроиться без паники.</a:t>
            </a: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solidFill>
                  <a:srgbClr val="0F11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Договоритесь с учителем и проверьте всю технику заранее</a:t>
            </a:r>
            <a:endParaRPr lang="ru-RU" sz="2400" b="1" dirty="0">
              <a:solidFill>
                <a:srgbClr val="00B05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400" dirty="0">
              <a:solidFill>
                <a:srgbClr val="0F1115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8799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05436" y="167989"/>
            <a:ext cx="40051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F11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Самостоятельное плавание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7768" y="694218"/>
            <a:ext cx="88204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Вы остались один на один с </a:t>
            </a:r>
            <a:r>
              <a:rPr lang="ru-RU" sz="2400" b="1" dirty="0" smtClean="0"/>
              <a:t>незнакомым классом</a:t>
            </a:r>
            <a:r>
              <a:rPr lang="ru-RU" sz="2400" b="1" dirty="0"/>
              <a:t>. </a:t>
            </a:r>
            <a:endParaRPr lang="ru-RU" sz="2400" b="1" dirty="0" smtClean="0"/>
          </a:p>
          <a:p>
            <a:pPr algn="ctr"/>
            <a:r>
              <a:rPr lang="ru-RU" sz="2400" b="1" dirty="0"/>
              <a:t>Рядом не будет коллеги, который вовремя подаст мелок, и нет своего «золотого» ученика, готового блестящим ответом вытянуть сложный момент</a:t>
            </a:r>
            <a:r>
              <a:rPr lang="ru-RU" sz="2400" b="1" dirty="0" smtClean="0"/>
              <a:t>. </a:t>
            </a:r>
            <a:r>
              <a:rPr lang="ru-RU" sz="2400" b="1" dirty="0"/>
              <a:t>Спину греет только взгляд экспертов.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51519" y="2633210"/>
            <a:ext cx="871296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+mj-lt"/>
              <a:buAutoNum type="arabicPeriod"/>
            </a:pPr>
            <a:r>
              <a:rPr lang="ru-RU" sz="2400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Организационные мелочи:</a:t>
            </a:r>
            <a:r>
              <a:rPr lang="ru-RU" sz="24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не раздали вовремя материал, упала бумажка, кто-то порезался.</a:t>
            </a:r>
          </a:p>
          <a:p>
            <a:pPr>
              <a:buFont typeface="+mj-lt"/>
              <a:buAutoNum type="arabicPeriod"/>
            </a:pPr>
            <a:r>
              <a:rPr lang="ru-RU" sz="2400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Эмоциональное истощение:</a:t>
            </a:r>
            <a:r>
              <a:rPr lang="ru-RU" sz="24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не с кем переглянуться, учитель «сдувается».</a:t>
            </a:r>
          </a:p>
          <a:p>
            <a:pPr>
              <a:buFont typeface="+mj-lt"/>
              <a:buAutoNum type="arabicPeriod"/>
            </a:pPr>
            <a:r>
              <a:rPr lang="ru-RU" sz="2400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Дисциплина:</a:t>
            </a:r>
            <a:r>
              <a:rPr lang="ru-RU" sz="24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местные хулиганы проверяют на прочность.</a:t>
            </a:r>
          </a:p>
          <a:p>
            <a:pPr>
              <a:buFont typeface="+mj-lt"/>
              <a:buAutoNum type="arabicPeriod"/>
            </a:pPr>
            <a:r>
              <a:rPr lang="ru-RU" sz="2400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Некому подстраховать с техникой:</a:t>
            </a:r>
            <a:r>
              <a:rPr lang="ru-RU" sz="24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сломался мел, упала указка.</a:t>
            </a:r>
          </a:p>
          <a:p>
            <a:pPr>
              <a:buFont typeface="+mj-lt"/>
              <a:buAutoNum type="arabicPeriod"/>
            </a:pPr>
            <a:r>
              <a:rPr lang="ru-RU" sz="2400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Некому контролировать </a:t>
            </a:r>
            <a:r>
              <a:rPr lang="ru-RU" sz="2400" b="1" dirty="0" err="1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тайминг</a:t>
            </a:r>
            <a:r>
              <a:rPr lang="ru-RU" sz="2400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потеря времени, нет рефлексии.</a:t>
            </a:r>
          </a:p>
          <a:p>
            <a:pPr>
              <a:buFont typeface="+mj-lt"/>
              <a:buAutoNum type="arabicPeriod"/>
            </a:pPr>
            <a:r>
              <a:rPr lang="ru-RU" sz="2400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Некому дать обратную связь:</a:t>
            </a:r>
            <a:r>
              <a:rPr lang="ru-RU" sz="24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вы не знаете, понимают ли вас дети</a:t>
            </a:r>
            <a:r>
              <a:rPr lang="ru-RU" sz="2400" dirty="0">
                <a:solidFill>
                  <a:srgbClr val="0F1115"/>
                </a:solidFill>
                <a:latin typeface="quote-cjk-patch"/>
              </a:rPr>
              <a:t>.</a:t>
            </a:r>
            <a:endParaRPr lang="ru-RU" sz="2400" b="0" i="0" dirty="0">
              <a:solidFill>
                <a:srgbClr val="0F1115"/>
              </a:solidFill>
              <a:effectLst/>
              <a:latin typeface="quote-cjk-patch"/>
            </a:endParaRPr>
          </a:p>
        </p:txBody>
      </p:sp>
    </p:spTree>
    <p:extLst>
      <p:ext uri="{BB962C8B-B14F-4D97-AF65-F5344CB8AC3E}">
        <p14:creationId xmlns:p14="http://schemas.microsoft.com/office/powerpoint/2010/main" val="3548267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764704"/>
            <a:ext cx="864096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+mj-lt"/>
              <a:buAutoNum type="arabicPeriod"/>
            </a:pPr>
            <a:r>
              <a:rPr lang="ru-RU" b="1" dirty="0">
                <a:solidFill>
                  <a:srgbClr val="00B050"/>
                </a:solidFill>
                <a:latin typeface="quote-cjk-patch"/>
              </a:rPr>
              <a:t>Организационные мелочи:</a:t>
            </a:r>
            <a:r>
              <a:rPr lang="ru-RU" dirty="0">
                <a:solidFill>
                  <a:srgbClr val="0F1115"/>
                </a:solidFill>
                <a:latin typeface="quote-cjk-patch"/>
              </a:rPr>
              <a:t> Разложите все материалы по партам ДО звонка, а непредвиденные ситуации (упала бумажка) решайте без остановки урока — кивните ученику, чтобы поднял, или просто игнорируйте, если не критично.</a:t>
            </a:r>
          </a:p>
          <a:p>
            <a:pPr>
              <a:buFont typeface="+mj-lt"/>
              <a:buAutoNum type="arabicPeriod"/>
            </a:pPr>
            <a:r>
              <a:rPr lang="ru-RU" b="1" dirty="0">
                <a:solidFill>
                  <a:srgbClr val="00B050"/>
                </a:solidFill>
                <a:latin typeface="quote-cjk-patch"/>
              </a:rPr>
              <a:t>Эмоциональное истощение:</a:t>
            </a:r>
            <a:r>
              <a:rPr lang="ru-RU" dirty="0">
                <a:solidFill>
                  <a:srgbClr val="0F1115"/>
                </a:solidFill>
                <a:latin typeface="quote-cjk-patch"/>
              </a:rPr>
              <a:t> Найдите в классе 2–3 самых доброжелательных ребёнка и ведите урок для них — их улыбки и горящие глаза станут вашей «внутренней батарейкой».</a:t>
            </a:r>
          </a:p>
          <a:p>
            <a:pPr>
              <a:buFont typeface="+mj-lt"/>
              <a:buAutoNum type="arabicPeriod"/>
            </a:pPr>
            <a:r>
              <a:rPr lang="ru-RU" b="1" dirty="0">
                <a:solidFill>
                  <a:srgbClr val="00B050"/>
                </a:solidFill>
                <a:latin typeface="quote-cjk-patch"/>
              </a:rPr>
              <a:t>Дисциплина:</a:t>
            </a:r>
            <a:r>
              <a:rPr lang="ru-RU" dirty="0">
                <a:solidFill>
                  <a:srgbClr val="0F1115"/>
                </a:solidFill>
                <a:latin typeface="quote-cjk-patch"/>
              </a:rPr>
              <a:t> Подойдите к нарушителю близко, положите руку на плечо или парту, не прерывая речи — физическое присутствие учителя действует лучше окрика.</a:t>
            </a:r>
          </a:p>
          <a:p>
            <a:pPr>
              <a:buFont typeface="+mj-lt"/>
              <a:buAutoNum type="arabicPeriod"/>
            </a:pPr>
            <a:r>
              <a:rPr lang="ru-RU" b="1" dirty="0">
                <a:solidFill>
                  <a:srgbClr val="00B050"/>
                </a:solidFill>
                <a:latin typeface="quote-cjk-patch"/>
              </a:rPr>
              <a:t>Некому подстраховать с техникой:</a:t>
            </a:r>
            <a:r>
              <a:rPr lang="ru-RU" dirty="0">
                <a:solidFill>
                  <a:srgbClr val="0F1115"/>
                </a:solidFill>
                <a:latin typeface="quote-cjk-patch"/>
              </a:rPr>
              <a:t> Держите под рукой «тревожный чемоданчик»: запасной мел, личные маркеры, указка и влажные салфетки — всё необходимое в одной коробке на учительском столе.</a:t>
            </a:r>
          </a:p>
          <a:p>
            <a:pPr>
              <a:buFont typeface="+mj-lt"/>
              <a:buAutoNum type="arabicPeriod"/>
            </a:pPr>
            <a:r>
              <a:rPr lang="ru-RU" b="1" dirty="0">
                <a:solidFill>
                  <a:srgbClr val="00B050"/>
                </a:solidFill>
                <a:latin typeface="quote-cjk-patch"/>
              </a:rPr>
              <a:t>Некому контролировать </a:t>
            </a:r>
            <a:r>
              <a:rPr lang="ru-RU" b="1" dirty="0" err="1">
                <a:solidFill>
                  <a:srgbClr val="00B050"/>
                </a:solidFill>
                <a:latin typeface="quote-cjk-patch"/>
              </a:rPr>
              <a:t>тайминг</a:t>
            </a:r>
            <a:r>
              <a:rPr lang="ru-RU" b="1" dirty="0">
                <a:solidFill>
                  <a:srgbClr val="00B050"/>
                </a:solidFill>
                <a:latin typeface="quote-cjk-patch"/>
              </a:rPr>
              <a:t>:</a:t>
            </a:r>
            <a:r>
              <a:rPr lang="ru-RU" dirty="0">
                <a:solidFill>
                  <a:srgbClr val="0F1115"/>
                </a:solidFill>
                <a:latin typeface="quote-cjk-patch"/>
              </a:rPr>
              <a:t> Положите перед собой часы или телефон в режиме «полёт» с будильником за 5 минут до конца — это заменит взгляд на настенные часы.</a:t>
            </a:r>
          </a:p>
          <a:p>
            <a:r>
              <a:rPr lang="ru-RU" b="1" dirty="0">
                <a:solidFill>
                  <a:srgbClr val="00B050"/>
                </a:solidFill>
                <a:latin typeface="quote-cjk-patch"/>
              </a:rPr>
              <a:t>Некому дать обратную </a:t>
            </a:r>
            <a:r>
              <a:rPr lang="ru-RU" b="1" dirty="0" err="1" smtClean="0">
                <a:solidFill>
                  <a:srgbClr val="00B050"/>
                </a:solidFill>
                <a:latin typeface="quote-cjk-patch"/>
              </a:rPr>
              <a:t>связь:</a:t>
            </a:r>
            <a:r>
              <a:rPr lang="ru-RU" dirty="0" err="1" smtClean="0">
                <a:solidFill>
                  <a:srgbClr val="00B050"/>
                </a:solidFill>
                <a:latin typeface="quote-cjk-patch"/>
              </a:rPr>
              <a:t>Включите</a:t>
            </a:r>
            <a:r>
              <a:rPr lang="ru-RU" dirty="0" smtClean="0">
                <a:solidFill>
                  <a:srgbClr val="00B050"/>
                </a:solidFill>
                <a:latin typeface="quote-cjk-patch"/>
              </a:rPr>
              <a:t> </a:t>
            </a:r>
            <a:r>
              <a:rPr lang="ru-RU" dirty="0">
                <a:solidFill>
                  <a:srgbClr val="0F1115"/>
                </a:solidFill>
                <a:latin typeface="quote-cjk-patch"/>
              </a:rPr>
              <a:t>в урок приёмы «Трёхцветный светофор» или «Сигнал рукой» (палец вверх/вниз, кулак/ладонь) — за 5 секунд вы увидите полную картину понимания и не потеряете темп.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987824" y="116632"/>
            <a:ext cx="25442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решения</a:t>
            </a:r>
          </a:p>
        </p:txBody>
      </p:sp>
    </p:spTree>
    <p:extLst>
      <p:ext uri="{BB962C8B-B14F-4D97-AF65-F5344CB8AC3E}">
        <p14:creationId xmlns:p14="http://schemas.microsoft.com/office/powerpoint/2010/main" val="442541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676456" cy="6801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«Чужие дети» (Главный риск)</a:t>
            </a:r>
          </a:p>
          <a:p>
            <a:pPr algn="ctr"/>
            <a:r>
              <a:rPr lang="ru-RU" sz="2000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не знаете их темперамент, реальный уровень знаний, скорость работы, мотивацию. То, что блестяще работало с вашими «домашними» учениками, здесь может провалиться</a:t>
            </a:r>
            <a:r>
              <a:rPr lang="ru-RU" sz="2400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b="1" dirty="0" smtClean="0">
              <a:solidFill>
                <a:srgbClr val="0F1115"/>
              </a:solidFill>
              <a:latin typeface="quote-cjk-patch"/>
            </a:endParaRP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может пойти не так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2400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Завышенный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дети не успевают.</a:t>
            </a: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Заниженный темп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детям скучно.</a:t>
            </a: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Непонимание формулировок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иной понятийный аппарат.</a:t>
            </a: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Тишина в ответ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страх, стеснение, непривычка к открытым вопросам.</a:t>
            </a:r>
          </a:p>
          <a:p>
            <a:pPr algn="just"/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Несчитывание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невербальных сигналов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вы не понимаете состояние класса.</a:t>
            </a: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Несовпадение уровня подготовки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знают больше или меньше ожидаемого.</a:t>
            </a: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Разный темп выполнения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группа быстрых и группа медленных растаскивают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урок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ru-RU" b="0" i="0" dirty="0">
              <a:solidFill>
                <a:srgbClr val="0F1115"/>
              </a:solidFill>
              <a:effectLst/>
              <a:latin typeface="quote-cjk-patch"/>
            </a:endParaRPr>
          </a:p>
        </p:txBody>
      </p:sp>
    </p:spTree>
    <p:extLst>
      <p:ext uri="{BB962C8B-B14F-4D97-AF65-F5344CB8AC3E}">
        <p14:creationId xmlns:p14="http://schemas.microsoft.com/office/powerpoint/2010/main" val="189713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879" y="764704"/>
            <a:ext cx="889248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+mj-lt"/>
              <a:buAutoNum type="arabicPeriod"/>
            </a:pPr>
            <a:r>
              <a:rPr lang="ru-RU" b="1" dirty="0">
                <a:solidFill>
                  <a:srgbClr val="00B050"/>
                </a:solidFill>
                <a:latin typeface="quote-cjk-patch"/>
              </a:rPr>
              <a:t>Завышенный темп:</a:t>
            </a:r>
            <a:r>
              <a:rPr lang="ru-RU" dirty="0">
                <a:solidFill>
                  <a:srgbClr val="00B050"/>
                </a:solidFill>
                <a:latin typeface="quote-cjk-patch"/>
              </a:rPr>
              <a:t> </a:t>
            </a:r>
            <a:r>
              <a:rPr lang="ru-RU" dirty="0">
                <a:solidFill>
                  <a:srgbClr val="0F1115"/>
                </a:solidFill>
                <a:latin typeface="quote-cjk-patch"/>
              </a:rPr>
              <a:t>Заранее подготовьте «лесенку» из 2–3 дополнительных заданий для быстрых, а основные этапы сократите до ключевых смыслов — лучше не додать, чем не уложиться.</a:t>
            </a:r>
          </a:p>
          <a:p>
            <a:pPr algn="just">
              <a:buFont typeface="+mj-lt"/>
              <a:buAutoNum type="arabicPeriod"/>
            </a:pPr>
            <a:r>
              <a:rPr lang="ru-RU" b="1" dirty="0">
                <a:solidFill>
                  <a:srgbClr val="00B050"/>
                </a:solidFill>
                <a:latin typeface="quote-cjk-patch"/>
              </a:rPr>
              <a:t>Заниженный темп:</a:t>
            </a:r>
            <a:r>
              <a:rPr lang="ru-RU" dirty="0">
                <a:solidFill>
                  <a:srgbClr val="00B050"/>
                </a:solidFill>
                <a:latin typeface="quote-cjk-patch"/>
              </a:rPr>
              <a:t> </a:t>
            </a:r>
            <a:r>
              <a:rPr lang="ru-RU" dirty="0">
                <a:solidFill>
                  <a:srgbClr val="0F1115"/>
                </a:solidFill>
                <a:latin typeface="quote-cjk-patch"/>
              </a:rPr>
              <a:t>Имейте в запасе 2–3 неожиданных вопроса или мини-задачу «со звёздочкой», которые бросаете в класс сразу, как только видите первые признаки скуки.</a:t>
            </a:r>
          </a:p>
          <a:p>
            <a:pPr algn="just">
              <a:buFont typeface="+mj-lt"/>
              <a:buAutoNum type="arabicPeriod"/>
            </a:pPr>
            <a:r>
              <a:rPr lang="ru-RU" b="1" dirty="0">
                <a:solidFill>
                  <a:srgbClr val="00B050"/>
                </a:solidFill>
                <a:latin typeface="quote-cjk-patch"/>
              </a:rPr>
              <a:t>Непонимание формулировок:</a:t>
            </a:r>
            <a:r>
              <a:rPr lang="ru-RU" dirty="0">
                <a:solidFill>
                  <a:srgbClr val="00B050"/>
                </a:solidFill>
                <a:latin typeface="quote-cjk-patch"/>
              </a:rPr>
              <a:t> </a:t>
            </a:r>
            <a:r>
              <a:rPr lang="ru-RU" dirty="0">
                <a:solidFill>
                  <a:srgbClr val="0F1115"/>
                </a:solidFill>
                <a:latin typeface="quote-cjk-patch"/>
              </a:rPr>
              <a:t>Начните с приёма «Корзина идей</a:t>
            </a:r>
            <a:r>
              <a:rPr lang="ru-RU" dirty="0" smtClean="0">
                <a:solidFill>
                  <a:srgbClr val="0F1115"/>
                </a:solidFill>
                <a:latin typeface="quote-cjk-patch"/>
              </a:rPr>
              <a:t>»  или ключевые </a:t>
            </a:r>
            <a:r>
              <a:rPr lang="ru-RU" dirty="0">
                <a:solidFill>
                  <a:srgbClr val="0F1115"/>
                </a:solidFill>
                <a:latin typeface="quote-cjk-patch"/>
              </a:rPr>
              <a:t>термины покажите на слайде и попросите объяснить своими словами — сразу увидите, где заминка.</a:t>
            </a:r>
          </a:p>
          <a:p>
            <a:pPr algn="just">
              <a:buFont typeface="+mj-lt"/>
              <a:buAutoNum type="arabicPeriod"/>
            </a:pPr>
            <a:r>
              <a:rPr lang="ru-RU" b="1" dirty="0">
                <a:solidFill>
                  <a:srgbClr val="00B050"/>
                </a:solidFill>
                <a:latin typeface="quote-cjk-patch"/>
              </a:rPr>
              <a:t>Тишина в ответ:</a:t>
            </a:r>
            <a:r>
              <a:rPr lang="ru-RU" dirty="0">
                <a:solidFill>
                  <a:srgbClr val="0F1115"/>
                </a:solidFill>
                <a:latin typeface="quote-cjk-patch"/>
              </a:rPr>
              <a:t> После сложного вопроса дайте 20 секунд на обсуждение в парах («перешептывание»), а затем спросите пару — так снимается страх публичного одиночного ответа.</a:t>
            </a:r>
          </a:p>
          <a:p>
            <a:pPr algn="just">
              <a:buFont typeface="+mj-lt"/>
              <a:buAutoNum type="arabicPeriod"/>
            </a:pPr>
            <a:r>
              <a:rPr lang="ru-RU" b="1" dirty="0" err="1">
                <a:solidFill>
                  <a:srgbClr val="00B050"/>
                </a:solidFill>
                <a:latin typeface="quote-cjk-patch"/>
              </a:rPr>
              <a:t>Несчитывание</a:t>
            </a:r>
            <a:r>
              <a:rPr lang="ru-RU" b="1" dirty="0">
                <a:solidFill>
                  <a:srgbClr val="00B050"/>
                </a:solidFill>
                <a:latin typeface="quote-cjk-patch"/>
              </a:rPr>
              <a:t> невербальных сигналов:</a:t>
            </a:r>
            <a:r>
              <a:rPr lang="ru-RU" dirty="0">
                <a:solidFill>
                  <a:srgbClr val="00B050"/>
                </a:solidFill>
                <a:latin typeface="quote-cjk-patch"/>
              </a:rPr>
              <a:t> </a:t>
            </a:r>
            <a:r>
              <a:rPr lang="ru-RU" dirty="0">
                <a:solidFill>
                  <a:srgbClr val="0F1115"/>
                </a:solidFill>
                <a:latin typeface="quote-cjk-patch"/>
              </a:rPr>
              <a:t>После каждого смыслового блока используйте быструю обратную связь: «сигналы рукой» (палец вверх/вниз) или цветные карточки на партах — это объективнее любых взглядов.</a:t>
            </a:r>
          </a:p>
          <a:p>
            <a:pPr algn="just">
              <a:buFont typeface="+mj-lt"/>
              <a:buAutoNum type="arabicPeriod"/>
            </a:pPr>
            <a:r>
              <a:rPr lang="ru-RU" b="1" dirty="0">
                <a:solidFill>
                  <a:srgbClr val="00B050"/>
                </a:solidFill>
                <a:latin typeface="quote-cjk-patch"/>
              </a:rPr>
              <a:t>Несовпадение уровня подготовки:</a:t>
            </a:r>
            <a:r>
              <a:rPr lang="ru-RU" dirty="0">
                <a:solidFill>
                  <a:srgbClr val="0F1115"/>
                </a:solidFill>
                <a:latin typeface="quote-cjk-patch"/>
              </a:rPr>
              <a:t> В начале урока дайте короткий входной тест или вопрос «Кто уже что-то знает об этом?» — это позволит скорректировать глубину материала прямо по ходу.</a:t>
            </a:r>
          </a:p>
          <a:p>
            <a:pPr algn="just">
              <a:buFont typeface="+mj-lt"/>
              <a:buAutoNum type="arabicPeriod"/>
            </a:pPr>
            <a:r>
              <a:rPr lang="ru-RU" b="1" dirty="0">
                <a:solidFill>
                  <a:srgbClr val="00B050"/>
                </a:solidFill>
                <a:latin typeface="quote-cjk-patch"/>
              </a:rPr>
              <a:t>Разный темп выполнения:</a:t>
            </a:r>
            <a:r>
              <a:rPr lang="ru-RU" dirty="0">
                <a:solidFill>
                  <a:srgbClr val="0F1115"/>
                </a:solidFill>
                <a:latin typeface="quote-cjk-patch"/>
              </a:rPr>
              <a:t> Предложите многоуровневые задания: «Минимум» (обязательно для всех), «Оптимум» (для большинства) и «Максимум» (для тех, кто сделал быстро).</a:t>
            </a:r>
            <a:endParaRPr lang="ru-RU" b="0" i="0" dirty="0">
              <a:solidFill>
                <a:srgbClr val="0F1115"/>
              </a:solidFill>
              <a:effectLst/>
              <a:latin typeface="quote-cjk-patch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87824" y="116632"/>
            <a:ext cx="25442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решения</a:t>
            </a:r>
          </a:p>
        </p:txBody>
      </p:sp>
    </p:spTree>
    <p:extLst>
      <p:ext uri="{BB962C8B-B14F-4D97-AF65-F5344CB8AC3E}">
        <p14:creationId xmlns:p14="http://schemas.microsoft.com/office/powerpoint/2010/main" val="2721404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7504" y="1113992"/>
            <a:ext cx="8856984" cy="5744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>
                <a:solidFill>
                  <a:srgbClr val="0F11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Провалили начало — добиваем конец</a:t>
            </a:r>
          </a:p>
          <a:p>
            <a:pPr>
              <a:spcAft>
                <a:spcPts val="800"/>
              </a:spcAf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Ситуация: </a:t>
            </a: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 слишком долго «раскачивались» на мотивации или актуализации (долго обсуждали, долго слушали первые ответы, увлеклись диалогом).</a:t>
            </a:r>
          </a:p>
          <a:p>
            <a:pPr>
              <a:spcAft>
                <a:spcPts val="800"/>
              </a:spcAf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Последствие: </a:t>
            </a: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Самое важное — открытие нового знания или закрепление — проходит в спешке, «галопом». Дети не успевают понять главное, урок теряет смысл</a:t>
            </a:r>
            <a:r>
              <a:rPr lang="ru-RU" dirty="0" smtClean="0">
                <a:solidFill>
                  <a:srgbClr val="0F11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rgbClr val="0F1115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b="1" dirty="0">
                <a:solidFill>
                  <a:srgbClr val="0F11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Переоценили скорость детей</a:t>
            </a:r>
          </a:p>
          <a:p>
            <a:pPr>
              <a:spcAft>
                <a:spcPts val="800"/>
              </a:spcAf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Ситуация: </a:t>
            </a: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 дали задание, рассчитывая на 5 минут, а дети пишут/читают/думают 10. Вы не решаетесь их прервать, потому что жалко или неудобно.</a:t>
            </a:r>
          </a:p>
          <a:p>
            <a:pPr>
              <a:spcAft>
                <a:spcPts val="800"/>
              </a:spcAf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Последствие: </a:t>
            </a: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 сдвигаете все остальные этапы, в итоге звонок застаёт вас на полуслове, рефлексия не проведена, домашнее задание не дано</a:t>
            </a:r>
            <a:r>
              <a:rPr lang="ru-RU" dirty="0" smtClean="0">
                <a:solidFill>
                  <a:srgbClr val="0F11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rgbClr val="0F1115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b="1" dirty="0">
                <a:solidFill>
                  <a:srgbClr val="0F11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Техническая накладка съела время</a:t>
            </a:r>
          </a:p>
          <a:p>
            <a:pPr>
              <a:spcAft>
                <a:spcPts val="800"/>
              </a:spcAf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Ситуация: </a:t>
            </a: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2–3 минуты ушло на подключение проектора, поиск файла, перезагрузку. Или пришлось дважды объяснять задание, потому что первый раз не поняли.</a:t>
            </a:r>
          </a:p>
          <a:p>
            <a:pPr>
              <a:spcAft>
                <a:spcPts val="800"/>
              </a:spcAf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Последствие: </a:t>
            </a: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Эти минуты выкрадываются из самого главного — обычно из самостоятельной работы или рефлексии. Урок формально завершён, но смысловой финал смазан.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2071" y="744660"/>
            <a:ext cx="27615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может пойти не так: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195736" y="153247"/>
            <a:ext cx="4157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/>
              <a:t>Не хватает времени</a:t>
            </a:r>
          </a:p>
        </p:txBody>
      </p:sp>
    </p:spTree>
    <p:extLst>
      <p:ext uri="{BB962C8B-B14F-4D97-AF65-F5344CB8AC3E}">
        <p14:creationId xmlns:p14="http://schemas.microsoft.com/office/powerpoint/2010/main" val="425303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454" y="116632"/>
            <a:ext cx="8928992" cy="64527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Увлеклись дискуссией с одним учеником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Ситуация: </a:t>
            </a: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Один ребёнок выдал неожиданно глубокий или интересный ответ, вы начали с ним диалог, класс «выпал», а время ушло.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Последствие: </a:t>
            </a: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 провели блестящую беседу с одним, но не дали поработать остальным. Жюри видит, что класс не охвачен, а </a:t>
            </a:r>
            <a:r>
              <a:rPr lang="ru-RU" dirty="0" err="1">
                <a:solidFill>
                  <a:srgbClr val="0F11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тайминг</a:t>
            </a: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нарушен.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Не рассчитали «переключение» между активностями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Ситуация: </a:t>
            </a: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Переход от парной работы к фронтальной, от письма к обсуждению, сбор раздаточного материала заняли не 30 секунд, а 2–3 минуты (дети не сразу поняли, что делать, шумно пересаживались, искали нужные листы).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Последствие: </a:t>
            </a:r>
            <a:r>
              <a:rPr lang="ru-RU" dirty="0" smtClean="0">
                <a:solidFill>
                  <a:srgbClr val="0F11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 этих потерь </a:t>
            </a: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складывается 5–7 минут в конце урока, которых катастрофически не хватает на подведение итогов.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Бонус: </a:t>
            </a: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Звонок прозвенел раньше, чем вы думали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Ситуация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Внутренние часы подвели. Вы думали, что до конца ещё 5 минут, а на самом деле прозвенел звонок (или организаторы показали табличку «стоп»).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Последствие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Урок обрывается на полуслове. Ни вывода, ни рефлексии, ни прощания. Жюри фиксирует: «цель не достигнута, структура нарушена».</a:t>
            </a:r>
          </a:p>
        </p:txBody>
      </p:sp>
    </p:spTree>
    <p:extLst>
      <p:ext uri="{BB962C8B-B14F-4D97-AF65-F5344CB8AC3E}">
        <p14:creationId xmlns:p14="http://schemas.microsoft.com/office/powerpoint/2010/main" val="3825933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394692"/>
            <a:ext cx="8748464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  <a:latin typeface="quote-cjk-patch"/>
              </a:rPr>
              <a:t> </a:t>
            </a:r>
            <a:r>
              <a:rPr lang="ru-RU" b="1" dirty="0">
                <a:solidFill>
                  <a:srgbClr val="00B050"/>
                </a:solidFill>
                <a:latin typeface="quote-cjk-patch"/>
              </a:rPr>
              <a:t>Провалили начало — добиваем конец</a:t>
            </a:r>
          </a:p>
          <a:p>
            <a:r>
              <a:rPr lang="ru-RU" dirty="0">
                <a:solidFill>
                  <a:srgbClr val="0F1115"/>
                </a:solidFill>
                <a:latin typeface="quote-cjk-patch"/>
              </a:rPr>
              <a:t>Жёстко лимитируйте первые этапы: поставьте таймер на телефоне (в беззвучном режиме) с вибрацией через 5–7 минут — сигнал к переходу, даже если дискуссия в разгаре.</a:t>
            </a:r>
          </a:p>
          <a:p>
            <a:r>
              <a:rPr lang="ru-RU" b="1" dirty="0">
                <a:solidFill>
                  <a:srgbClr val="00B050"/>
                </a:solidFill>
                <a:latin typeface="quote-cjk-patch"/>
              </a:rPr>
              <a:t>2</a:t>
            </a:r>
            <a:r>
              <a:rPr lang="ru-RU" b="1" dirty="0">
                <a:solidFill>
                  <a:srgbClr val="FF0000"/>
                </a:solidFill>
                <a:latin typeface="quote-cjk-patch"/>
              </a:rPr>
              <a:t>. </a:t>
            </a:r>
            <a:r>
              <a:rPr lang="ru-RU" b="1" dirty="0">
                <a:solidFill>
                  <a:srgbClr val="00B050"/>
                </a:solidFill>
                <a:latin typeface="quote-cjk-patch"/>
              </a:rPr>
              <a:t>Переоценили скорость детей</a:t>
            </a:r>
          </a:p>
          <a:p>
            <a:r>
              <a:rPr lang="ru-RU" dirty="0">
                <a:solidFill>
                  <a:srgbClr val="0F1115"/>
                </a:solidFill>
                <a:latin typeface="quote-cjk-patch"/>
              </a:rPr>
              <a:t>Заранее пропишите в плане «точки отсечения»: если на задание ушло больше времени, чем планировалось, следующий этап сокращаете или даёте как домашнее задание.</a:t>
            </a:r>
          </a:p>
          <a:p>
            <a:r>
              <a:rPr lang="ru-RU" b="1" dirty="0">
                <a:solidFill>
                  <a:srgbClr val="00B050"/>
                </a:solidFill>
                <a:latin typeface="quote-cjk-patch"/>
              </a:rPr>
              <a:t>3. Техническая накладка съела время</a:t>
            </a:r>
          </a:p>
          <a:p>
            <a:r>
              <a:rPr lang="ru-RU" dirty="0">
                <a:solidFill>
                  <a:srgbClr val="0F1115"/>
                </a:solidFill>
                <a:latin typeface="quote-cjk-patch"/>
              </a:rPr>
              <a:t>Имейте план «Экспресс»: если потеряли 3 минуты, один из второстепенных этапов (например, опрос или </a:t>
            </a:r>
            <a:r>
              <a:rPr lang="ru-RU" dirty="0" err="1">
                <a:solidFill>
                  <a:srgbClr val="0F1115"/>
                </a:solidFill>
                <a:latin typeface="quote-cjk-patch"/>
              </a:rPr>
              <a:t>физминутку</a:t>
            </a:r>
            <a:r>
              <a:rPr lang="ru-RU" dirty="0">
                <a:solidFill>
                  <a:srgbClr val="0F1115"/>
                </a:solidFill>
                <a:latin typeface="quote-cjk-patch"/>
              </a:rPr>
              <a:t>) пропускаете или объединяете с </a:t>
            </a:r>
            <a:r>
              <a:rPr lang="ru-RU" dirty="0">
                <a:solidFill>
                  <a:srgbClr val="00B050"/>
                </a:solidFill>
                <a:latin typeface="quote-cjk-patch"/>
              </a:rPr>
              <a:t>другим.</a:t>
            </a:r>
          </a:p>
          <a:p>
            <a:r>
              <a:rPr lang="ru-RU" b="1" dirty="0">
                <a:solidFill>
                  <a:srgbClr val="00B050"/>
                </a:solidFill>
                <a:latin typeface="quote-cjk-patch"/>
              </a:rPr>
              <a:t>4. Увлеклись дискуссией с одним учеником</a:t>
            </a:r>
          </a:p>
          <a:p>
            <a:r>
              <a:rPr lang="ru-RU" dirty="0">
                <a:solidFill>
                  <a:srgbClr val="0F1115"/>
                </a:solidFill>
                <a:latin typeface="quote-cjk-patch"/>
              </a:rPr>
              <a:t>Вежливо прерывайте: «Отлично, это важная мысль, давай запишем её и вернёмся позже, а сейчас послушаем других». Или просите этого ученика подойти после урока.</a:t>
            </a:r>
          </a:p>
          <a:p>
            <a:r>
              <a:rPr lang="ru-RU" b="1" dirty="0">
                <a:solidFill>
                  <a:srgbClr val="00B050"/>
                </a:solidFill>
                <a:latin typeface="quote-cjk-patch"/>
              </a:rPr>
              <a:t>5. Не рассчитали «переключение» между активностями</a:t>
            </a:r>
          </a:p>
          <a:p>
            <a:r>
              <a:rPr lang="ru-RU" dirty="0">
                <a:solidFill>
                  <a:srgbClr val="0F1115"/>
                </a:solidFill>
                <a:latin typeface="quote-cjk-patch"/>
              </a:rPr>
              <a:t>Отработайте переходы до автоматизма на репетиции и давайте чёткие команды: «Закончили предложение, ручки на край стола, глаза на меня за 3 счёта».</a:t>
            </a:r>
          </a:p>
          <a:p>
            <a:r>
              <a:rPr lang="ru-RU" b="1" dirty="0">
                <a:solidFill>
                  <a:srgbClr val="00B050"/>
                </a:solidFill>
                <a:latin typeface="quote-cjk-patch"/>
              </a:rPr>
              <a:t>6. Звонок прозвенел раньше</a:t>
            </a:r>
          </a:p>
          <a:p>
            <a:r>
              <a:rPr lang="ru-RU" dirty="0">
                <a:solidFill>
                  <a:srgbClr val="0F1115"/>
                </a:solidFill>
                <a:latin typeface="quote-cjk-patch"/>
              </a:rPr>
              <a:t>Положите перед собой часы (на парту) и сверяйтесь с ними каждые 10 минут, а за 5 минут до конца на полях плана сделайте пометку «итог любой ценой».</a:t>
            </a:r>
            <a:endParaRPr lang="ru-RU" b="0" i="0" dirty="0">
              <a:solidFill>
                <a:srgbClr val="0F1115"/>
              </a:solidFill>
              <a:effectLst/>
              <a:latin typeface="quote-cjk-patch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15816" y="-9977"/>
            <a:ext cx="25442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решения</a:t>
            </a:r>
          </a:p>
        </p:txBody>
      </p:sp>
    </p:spTree>
    <p:extLst>
      <p:ext uri="{BB962C8B-B14F-4D97-AF65-F5344CB8AC3E}">
        <p14:creationId xmlns:p14="http://schemas.microsoft.com/office/powerpoint/2010/main" val="3389805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Знак, красный крест ПНГ на Прозрачном Фоне • Скачать PNG Знак, красный крес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060848"/>
            <a:ext cx="8208912" cy="4464496"/>
          </a:xfrm>
          <a:prstGeom prst="rect">
            <a:avLst/>
          </a:prstGeom>
          <a:noFill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323528" y="2060848"/>
            <a:ext cx="8305800" cy="648072"/>
          </a:xfrm>
          <a:prstGeom prst="rect">
            <a:avLst/>
          </a:prstGeom>
        </p:spPr>
        <p:txBody>
          <a:bodyPr vert="horz" lIns="0" tIns="45720" rIns="0" bIns="0" anchor="b">
            <a:normAutofit fontScale="92500" lnSpcReduction="2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-Ой, не успеваем!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5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2132856"/>
            <a:ext cx="5798832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ru-RU" sz="4600" b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-Это делать не будем!</a:t>
            </a: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31032" y="404664"/>
            <a:ext cx="8712968" cy="564672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chemeClr val="tx1"/>
                </a:solidFill>
              </a:rPr>
              <a:t>Минута час бережёт</a:t>
            </a:r>
            <a:endParaRPr lang="ru-RU" sz="4400" b="1" dirty="0">
              <a:solidFill>
                <a:schemeClr val="tx1"/>
              </a:solidFill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827584" y="836712"/>
            <a:ext cx="7416824" cy="864096"/>
          </a:xfrm>
          <a:prstGeom prst="rect">
            <a:avLst/>
          </a:prstGeom>
        </p:spPr>
        <p:txBody>
          <a:bodyPr vert="horz" lIns="0" tIns="45720" rIns="0" bIns="0" anchor="b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…не выдавайте себя:</a:t>
            </a:r>
            <a:endParaRPr kumimoji="0" lang="ru-RU" sz="5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95536" y="2852936"/>
            <a:ext cx="7158435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ru-RU" sz="4600" b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-Это доделаете сами дома!</a:t>
            </a:r>
          </a:p>
        </p:txBody>
      </p:sp>
      <p:pic>
        <p:nvPicPr>
          <p:cNvPr id="30722" name="Picture 2" descr="Секундомер – Бесплатные иконки: Время и дат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6296" y="3573016"/>
            <a:ext cx="1708448" cy="1708449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683568" y="5157192"/>
            <a:ext cx="6603090" cy="15081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4600" b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Не задерживайте детей 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sz="4600" b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на перемене!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331640" y="4221088"/>
            <a:ext cx="5423152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4600" b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Нет </a:t>
            </a:r>
            <a:r>
              <a:rPr lang="ru-RU" sz="4600" b="1" dirty="0" err="1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итога-нет</a:t>
            </a:r>
            <a:r>
              <a:rPr lang="ru-RU" sz="4600" b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урока!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1" grpId="0"/>
      <p:bldP spid="12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305800" cy="36724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Какие ошибки вы допускали на своих открытых уроках?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794" name="Picture 2" descr="Знак вопроса клипарт (50 фото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4149080"/>
            <a:ext cx="4808859" cy="32046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56467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Делу время, потехе час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 cstate="print"/>
          <a:srcRect l="22137" t="24745" r="23626" b="9439"/>
          <a:stretch>
            <a:fillRect/>
          </a:stretch>
        </p:blipFill>
        <p:spPr bwMode="auto">
          <a:xfrm>
            <a:off x="0" y="692696"/>
            <a:ext cx="9036496" cy="6165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/>
          <a:srcRect l="22137" t="21656" r="23626" b="9439"/>
          <a:stretch>
            <a:fillRect/>
          </a:stretch>
        </p:blipFill>
        <p:spPr bwMode="auto">
          <a:xfrm>
            <a:off x="0" y="0"/>
            <a:ext cx="913548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5360"/>
            <a:ext cx="8640960" cy="6924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«Ложное чувство безопасности»</a:t>
            </a:r>
          </a:p>
          <a:p>
            <a:pPr algn="just"/>
            <a:r>
              <a:rPr lang="ru-RU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Самая частая ошибка — выучить урок наизусть и пытаться отыграть его как по нотам, не реагируя на обратную связь от класса.</a:t>
            </a:r>
          </a:p>
          <a:p>
            <a:pPr algn="just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может пойти не так: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 не сработала:</a:t>
            </a:r>
            <a:r>
              <a:rPr lang="ru-RU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Дети пишут не то, или вообще не понимают, чего вы хотите.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Главный вопрос «повис»:</a:t>
            </a:r>
            <a:r>
              <a:rPr lang="ru-RU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Время поджимает, а дети еще не вышли на главное открытие.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Жюри не включилось:</a:t>
            </a:r>
            <a:r>
              <a:rPr lang="ru-RU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Им скучно, потому что урок шаблонный, хотя и правильный.</a:t>
            </a:r>
          </a:p>
          <a:p>
            <a:pPr algn="just"/>
            <a:r>
              <a:rPr lang="ru-RU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Пути решения:</a:t>
            </a:r>
            <a:endParaRPr lang="ru-RU" sz="20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+mj-lt"/>
              <a:buAutoNum type="arabicPeriod"/>
            </a:pPr>
            <a:r>
              <a:rPr lang="ru-RU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«Гибкий сценарий»:</a:t>
            </a:r>
            <a:r>
              <a:rPr lang="ru-RU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У вас есть жесткий каркас (цель, этапы, смысл), но мягкое наполнение. Знайте, какой главный вывод должны сделать дети в конце. А дорогу к этому выводу можете менять на ходу, отталкиваясь от их ответов.</a:t>
            </a:r>
          </a:p>
          <a:p>
            <a:pPr algn="just">
              <a:buFont typeface="+mj-lt"/>
              <a:buAutoNum type="arabicPeriod"/>
            </a:pPr>
            <a:r>
              <a:rPr lang="ru-RU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Запасные «мостики»:</a:t>
            </a:r>
            <a:r>
              <a:rPr lang="ru-RU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Заготовьте 2-3 варианта наводящих вопросов к самой сложной теме урока. Если не поняли с первой формулировки, скажите по-другому.</a:t>
            </a:r>
          </a:p>
          <a:p>
            <a:pPr algn="just">
              <a:buFont typeface="+mj-lt"/>
              <a:buAutoNum type="arabicPeriod"/>
            </a:pPr>
            <a:r>
              <a:rPr lang="ru-RU" sz="2000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Яркий «якорь»:</a:t>
            </a:r>
            <a:r>
              <a:rPr lang="ru-RU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В уроке должен быть один эмоциональный пик (маленькое чудо, эксперимент, яркий факт, необычное задание). Это нужно не столько детям, сколько жюри. Это то, что они запомнят и от чего оттолкнутся в анализе.</a:t>
            </a:r>
            <a:endParaRPr lang="ru-RU" sz="2000" b="0" i="0" dirty="0">
              <a:solidFill>
                <a:srgbClr val="0F1115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0046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53244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«Подводные камни» и «Ловушки» </a:t>
            </a:r>
          </a:p>
          <a:p>
            <a:pPr>
              <a:buFont typeface="Arial" panose="020B0604020202020204" pitchFamily="34" charset="0"/>
              <a:buChar char="•"/>
            </a:pPr>
            <a:endParaRPr lang="ru-RU" sz="2000" b="1" dirty="0" smtClean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 раздаточного материала»:</a:t>
            </a:r>
            <a:r>
              <a:rPr lang="ru-RU" sz="24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В чужом классе вы потратите на раздачу 5 минут и собьете темп</a:t>
            </a:r>
            <a:r>
              <a:rPr lang="ru-RU" sz="2400" dirty="0" smtClean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b="1" dirty="0" smtClean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Домашнее задание без объяснения»:</a:t>
            </a:r>
            <a:r>
              <a:rPr lang="ru-RU" sz="24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В вашем классе дети спросят после урока. Здесь — нет. ДЗ должно быть либо творческим (чтобы не проверять), либо вообще не обязательно, если регламент конкурсного урока его не требует. Но если даете — объясните задание ДО звонка.</a:t>
            </a:r>
          </a:p>
          <a:p>
            <a:r>
              <a:rPr lang="ru-RU" sz="2400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«Урок без структуры»:</a:t>
            </a:r>
            <a:r>
              <a:rPr lang="ru-RU" sz="24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Жюри, которое сидит сзади, оценивает именно этапы </a:t>
            </a:r>
            <a:r>
              <a:rPr lang="ru-RU" sz="2400" dirty="0" smtClean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(мотивация -&gt; проблема -&gt; решение -&gt; рефлексия) — это ваши рельсы, по которым поезд доедет до финиша, даже если машинист волнуется.</a:t>
            </a:r>
          </a:p>
          <a:p>
            <a:r>
              <a:rPr lang="ru-RU" sz="2400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«Нет плана А, Б, В»:</a:t>
            </a:r>
            <a:r>
              <a:rPr lang="ru-RU" sz="24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Это главный совет презентации для вас! План Б — это работа без проектора (Слайд 9). План В — работа с самыми слабыми учениками, если темп проседает.</a:t>
            </a:r>
            <a:endParaRPr lang="ru-RU" sz="2400" b="0" i="0" dirty="0">
              <a:solidFill>
                <a:srgbClr val="0F1115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7423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892480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rgbClr val="FF0000"/>
              </a:solidFill>
              <a:latin typeface="quote-cjk-patch"/>
            </a:endParaRPr>
          </a:p>
          <a:p>
            <a:pPr>
              <a:buFont typeface="+mj-lt"/>
              <a:buAutoNum type="arabicPeriod"/>
            </a:pPr>
            <a:r>
              <a:rPr lang="ru-RU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 «Трёх конвертов»:</a:t>
            </a:r>
            <a:r>
              <a:rPr lang="ru-RU" sz="24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Всю «</a:t>
            </a:r>
            <a:r>
              <a:rPr lang="ru-RU" sz="2400" dirty="0" err="1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раздатку</a:t>
            </a:r>
            <a:r>
              <a:rPr lang="ru-RU" sz="24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разложите по трём </a:t>
            </a:r>
            <a:r>
              <a:rPr lang="ru-RU" sz="2400" dirty="0" smtClean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конвертам/папкам можно по цветам</a:t>
            </a:r>
            <a:endParaRPr lang="ru-RU" sz="2400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+mj-lt"/>
              <a:buAutoNum type="arabicPeriod"/>
            </a:pPr>
            <a:r>
              <a:rPr lang="ru-RU" sz="24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Конверт 1: «Для начала урока» (лежит на партах ДО звонка).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sz="24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Конверт 2: «Для групповой работы» (раздают помощники из детей по команде).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sz="24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Конверт 3: «Для самостоятельной работы» (достают в середине урока).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sz="24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Никаких стопок бумаги у учителя на столе!</a:t>
            </a:r>
          </a:p>
          <a:p>
            <a:pPr>
              <a:buFont typeface="+mj-lt"/>
              <a:buAutoNum type="arabicPeriod"/>
            </a:pPr>
            <a:r>
              <a:rPr lang="ru-RU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ДЗ как «бонус»:</a:t>
            </a:r>
            <a:r>
              <a:rPr lang="ru-RU" sz="2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регламент позволяет, сделайте домашнее задание творческим и необязательным («Кто захочет узнать больше, может найти...»). Это снимает проблему проверки.</a:t>
            </a:r>
          </a:p>
          <a:p>
            <a:pPr>
              <a:buFont typeface="+mj-lt"/>
              <a:buAutoNum type="arabicPeriod"/>
            </a:pPr>
            <a:r>
              <a:rPr lang="ru-RU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Каркас на доске:</a:t>
            </a:r>
            <a:r>
              <a:rPr lang="ru-RU" sz="2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Нарисуйте на боковой доске этапы </a:t>
            </a:r>
            <a:r>
              <a:rPr lang="ru-RU" sz="2400" dirty="0" smtClean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отмечайте магнитиком, на каком этапе вы сейчас. Это шпаргалка для вас и навигатор для жюри.</a:t>
            </a:r>
          </a:p>
          <a:p>
            <a:pPr>
              <a:buFont typeface="+mj-lt"/>
              <a:buAutoNum type="arabicPeriod"/>
            </a:pPr>
            <a:r>
              <a:rPr lang="ru-RU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Репетиция «Б»: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 прогоните урок без презентации, с бумажными картинками. И прогоните урок </a:t>
            </a:r>
            <a:r>
              <a:rPr lang="ru-RU" sz="2400" dirty="0" smtClean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слабыми </a:t>
            </a:r>
            <a:r>
              <a:rPr lang="ru-RU" sz="24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детьми (попросите коллег сыграть роль слабого класса).</a:t>
            </a:r>
            <a:endParaRPr lang="ru-RU" sz="2400" b="0" i="0" dirty="0">
              <a:solidFill>
                <a:srgbClr val="0F1115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31840" y="7430"/>
            <a:ext cx="25442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решения</a:t>
            </a:r>
          </a:p>
        </p:txBody>
      </p:sp>
    </p:spTree>
    <p:extLst>
      <p:ext uri="{BB962C8B-B14F-4D97-AF65-F5344CB8AC3E}">
        <p14:creationId xmlns:p14="http://schemas.microsoft.com/office/powerpoint/2010/main" val="2017523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Конструктор урока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 по ФГОС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389120"/>
          </a:xfrm>
        </p:spPr>
        <p:txBody>
          <a:bodyPr>
            <a:normAutofit lnSpcReduction="10000"/>
          </a:bodyPr>
          <a:lstStyle/>
          <a:p>
            <a:r>
              <a:rPr lang="ru-RU" sz="3200" b="1" dirty="0" smtClean="0"/>
              <a:t>Мотивация</a:t>
            </a:r>
          </a:p>
          <a:p>
            <a:r>
              <a:rPr lang="ru-RU" sz="3200" b="1" dirty="0" smtClean="0"/>
              <a:t>Затруднение/проблема</a:t>
            </a:r>
          </a:p>
          <a:p>
            <a:r>
              <a:rPr lang="ru-RU" sz="3200" b="1" dirty="0" err="1" smtClean="0"/>
              <a:t>Целеполагание</a:t>
            </a:r>
            <a:endParaRPr lang="ru-RU" sz="3200" b="1" dirty="0" smtClean="0"/>
          </a:p>
          <a:p>
            <a:r>
              <a:rPr lang="ru-RU" sz="3200" b="1" dirty="0" smtClean="0"/>
              <a:t>Способы решения (план, задачи)</a:t>
            </a:r>
          </a:p>
          <a:p>
            <a:r>
              <a:rPr lang="ru-RU" sz="3200" b="1" dirty="0" smtClean="0"/>
              <a:t>Реализация плана</a:t>
            </a:r>
          </a:p>
          <a:p>
            <a:r>
              <a:rPr lang="ru-RU" sz="3200" b="1" dirty="0" smtClean="0"/>
              <a:t>Проверка эффективности</a:t>
            </a:r>
          </a:p>
          <a:p>
            <a:r>
              <a:rPr lang="ru-RU" sz="3200" b="1" dirty="0" smtClean="0"/>
              <a:t>Самостоятельная работа</a:t>
            </a:r>
          </a:p>
          <a:p>
            <a:r>
              <a:rPr lang="ru-RU" sz="3200" b="1" dirty="0" smtClean="0"/>
              <a:t>Рефлексия/самооценка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476672"/>
            <a:ext cx="3898776" cy="710952"/>
          </a:xfrm>
        </p:spPr>
        <p:txBody>
          <a:bodyPr>
            <a:normAutofit fontScale="90000"/>
          </a:bodyPr>
          <a:lstStyle/>
          <a:p>
            <a:r>
              <a:rPr lang="ru-RU" sz="4500" b="1" dirty="0" smtClean="0">
                <a:solidFill>
                  <a:srgbClr val="FF0000"/>
                </a:solidFill>
              </a:rPr>
              <a:t>Виды заданий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601416"/>
            <a:ext cx="8424936" cy="5256584"/>
          </a:xfrm>
        </p:spPr>
        <p:txBody>
          <a:bodyPr>
            <a:noAutofit/>
          </a:bodyPr>
          <a:lstStyle/>
          <a:p>
            <a:r>
              <a:rPr lang="ru-RU" sz="2800" dirty="0" smtClean="0"/>
              <a:t>Видеофрагмент/аудиозапись</a:t>
            </a:r>
          </a:p>
          <a:p>
            <a:r>
              <a:rPr lang="ru-RU" sz="2800" dirty="0" smtClean="0"/>
              <a:t>Интерактивное задание</a:t>
            </a:r>
          </a:p>
          <a:p>
            <a:r>
              <a:rPr lang="ru-RU" sz="2800" dirty="0" smtClean="0"/>
              <a:t>Задание формата международных исследований/задание из ВПР/тестовые задания</a:t>
            </a:r>
          </a:p>
          <a:p>
            <a:r>
              <a:rPr lang="ru-RU" sz="2800" dirty="0" smtClean="0"/>
              <a:t>Задание с региональным компонентом</a:t>
            </a:r>
          </a:p>
          <a:p>
            <a:r>
              <a:rPr lang="ru-RU" sz="2800" dirty="0" err="1" smtClean="0"/>
              <a:t>Метопредметное</a:t>
            </a:r>
            <a:r>
              <a:rPr lang="ru-RU" sz="2800" dirty="0" smtClean="0"/>
              <a:t> задание (связь с жизнью)</a:t>
            </a:r>
          </a:p>
          <a:p>
            <a:r>
              <a:rPr lang="ru-RU" sz="2800" dirty="0" smtClean="0"/>
              <a:t>Задание для групповых и парных работ</a:t>
            </a:r>
          </a:p>
          <a:p>
            <a:r>
              <a:rPr lang="ru-RU" sz="2800" dirty="0" smtClean="0"/>
              <a:t>Работа с графическими моделями (карты, графики, таблицы)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31032" y="764704"/>
            <a:ext cx="8712968" cy="564672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chemeClr val="tx1"/>
                </a:solidFill>
              </a:rPr>
              <a:t>«Сам танцую, сам пою,</a:t>
            </a:r>
            <a:r>
              <a:rPr lang="en-US" sz="4400" b="1" dirty="0" smtClean="0">
                <a:solidFill>
                  <a:schemeClr val="tx1"/>
                </a:solidFill>
              </a:rPr>
              <a:t/>
            </a:r>
            <a:br>
              <a:rPr lang="en-US" sz="4400" b="1" dirty="0" smtClean="0">
                <a:solidFill>
                  <a:schemeClr val="tx1"/>
                </a:solidFill>
              </a:rPr>
            </a:br>
            <a:r>
              <a:rPr lang="ru-RU" sz="4400" b="1" dirty="0" smtClean="0">
                <a:solidFill>
                  <a:schemeClr val="tx1"/>
                </a:solidFill>
              </a:rPr>
              <a:t>сам билеты продаю!»</a:t>
            </a:r>
            <a:endParaRPr lang="ru-RU" sz="4400" b="1" dirty="0">
              <a:solidFill>
                <a:schemeClr val="tx1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899592" y="1628800"/>
            <a:ext cx="7416824" cy="2304256"/>
          </a:xfrm>
          <a:prstGeom prst="rect">
            <a:avLst/>
          </a:prstGeom>
        </p:spPr>
        <p:txBody>
          <a:bodyPr vert="horz" lIns="0" tIns="45720" rIns="0" bIns="0" anchor="b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ЭТО НЕ ПРЕМЬЕРА,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НЕ БЕНЕФИС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5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755576" y="4437112"/>
            <a:ext cx="7416824" cy="2088232"/>
          </a:xfrm>
          <a:prstGeom prst="rect">
            <a:avLst/>
          </a:prstGeom>
        </p:spPr>
        <p:txBody>
          <a:bodyPr vert="horz" lIns="0" tIns="45720" rIns="0" bIns="0" anchor="b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0" b="1" dirty="0" smtClean="0">
                <a:latin typeface="+mj-lt"/>
                <a:ea typeface="+mj-ea"/>
                <a:cs typeface="+mj-cs"/>
              </a:rPr>
              <a:t>соотношение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70% дети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30% учитель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5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6866" name="Picture 2" descr="актер на прозрачном фоне 24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8264" y="4293096"/>
            <a:ext cx="1921359" cy="23886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548" y="369324"/>
            <a:ext cx="8229600" cy="122413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Памятка для самоанализа конкурсного урока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sz="3100" dirty="0">
                <a:solidFill>
                  <a:srgbClr val="FF0000"/>
                </a:solidFill>
              </a:rPr>
              <a:t/>
            </a:r>
            <a:br>
              <a:rPr lang="ru-RU" sz="3100" dirty="0">
                <a:solidFill>
                  <a:srgbClr val="FF0000"/>
                </a:solidFill>
              </a:rPr>
            </a:br>
            <a:endParaRPr lang="ru-RU" sz="3100" dirty="0">
              <a:solidFill>
                <a:srgbClr val="FF0000"/>
              </a:solidFill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idx="1"/>
          </p:nvPr>
        </p:nvSpPr>
        <p:spPr>
          <a:xfrm>
            <a:off x="395536" y="981392"/>
            <a:ext cx="8229600" cy="5615960"/>
          </a:xfrm>
        </p:spPr>
        <p:txBody>
          <a:bodyPr>
            <a:normAutofit/>
          </a:bodyPr>
          <a:lstStyle/>
          <a:p>
            <a:r>
              <a:rPr lang="ru-RU" b="1" dirty="0"/>
              <a:t>Шпаргалка-шаблон (заучите 5 предложений)</a:t>
            </a:r>
          </a:p>
          <a:p>
            <a:r>
              <a:rPr lang="ru-RU" dirty="0"/>
              <a:t>«Темой урока была... Цель мы определили через...»</a:t>
            </a:r>
          </a:p>
          <a:p>
            <a:r>
              <a:rPr lang="ru-RU" dirty="0"/>
              <a:t>«Чтобы её достичь, я использовал приёмы... (назвать 1-2)».</a:t>
            </a:r>
          </a:p>
          <a:p>
            <a:r>
              <a:rPr lang="ru-RU" dirty="0"/>
              <a:t>«Особенность ситуации (чужие дети) потребовала... (гибкости, дифференциации, плана Б)».</a:t>
            </a:r>
          </a:p>
          <a:p>
            <a:r>
              <a:rPr lang="ru-RU" dirty="0"/>
              <a:t>«Самым трудным было... (честно), но я справился за счёт... (решение)».</a:t>
            </a:r>
          </a:p>
          <a:p>
            <a:r>
              <a:rPr lang="ru-RU" dirty="0"/>
              <a:t>«В итоге цель достигнута, дети... (что умеют/знают теперь). Я благодарен детям и жюри за внимание».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9588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20367" y="260648"/>
            <a:ext cx="4572000" cy="30090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2250"/>
              </a:lnSpc>
              <a:spcBef>
                <a:spcPts val="2400"/>
              </a:spcBef>
              <a:spcAft>
                <a:spcPts val="1200"/>
              </a:spcAft>
            </a:pPr>
            <a:r>
              <a:rPr lang="ru-RU" sz="2400" b="1" dirty="0">
                <a:solidFill>
                  <a:srgbClr val="0F1115"/>
                </a:solidFill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Блок 1. </a:t>
            </a:r>
            <a:r>
              <a:rPr lang="ru-RU" sz="2400" b="1" dirty="0" smtClean="0">
                <a:solidFill>
                  <a:srgbClr val="0F1115"/>
                </a:solidFill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</a:p>
          <a:p>
            <a:pPr>
              <a:lnSpc>
                <a:spcPts val="2250"/>
              </a:lnSpc>
              <a:spcBef>
                <a:spcPts val="2400"/>
              </a:spcBef>
              <a:spcAft>
                <a:spcPts val="1200"/>
              </a:spcAft>
            </a:pPr>
            <a:r>
              <a:rPr lang="ru-RU" sz="2400" b="1" dirty="0" smtClean="0">
                <a:solidFill>
                  <a:srgbClr val="0F1115"/>
                </a:solidFill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F1115"/>
                </a:solidFill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(«Мы определили цель через...»)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tabLst>
                <a:tab pos="457200" algn="l"/>
              </a:tabLst>
            </a:pPr>
            <a:r>
              <a:rPr lang="ru-RU" b="1" dirty="0">
                <a:solidFill>
                  <a:srgbClr val="0F1115"/>
                </a:solidFill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Через проблемную </a:t>
            </a:r>
            <a:r>
              <a:rPr lang="ru-RU" b="1" dirty="0" smtClean="0">
                <a:solidFill>
                  <a:srgbClr val="0F1115"/>
                </a:solidFill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ситуацию</a:t>
            </a:r>
            <a:r>
              <a:rPr lang="ru-RU" b="1" dirty="0">
                <a:solidFill>
                  <a:srgbClr val="0F1115"/>
                </a:solidFill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tabLst>
                <a:tab pos="457200" algn="l"/>
              </a:tabLst>
            </a:pPr>
            <a:r>
              <a:rPr lang="ru-RU" b="1" dirty="0">
                <a:solidFill>
                  <a:srgbClr val="0F1115"/>
                </a:solidFill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Через смысловую </a:t>
            </a:r>
            <a:r>
              <a:rPr lang="ru-RU" b="1" dirty="0" smtClean="0">
                <a:solidFill>
                  <a:srgbClr val="0F1115"/>
                </a:solidFill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догадку.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tabLst>
                <a:tab pos="457200" algn="l"/>
              </a:tabLst>
            </a:pPr>
            <a:r>
              <a:rPr lang="ru-RU" b="1" dirty="0">
                <a:solidFill>
                  <a:srgbClr val="0F1115"/>
                </a:solidFill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Через </a:t>
            </a:r>
            <a:r>
              <a:rPr lang="ru-RU" b="1" dirty="0" smtClean="0">
                <a:solidFill>
                  <a:srgbClr val="0F1115"/>
                </a:solidFill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ассоциации/ребус.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tabLst>
                <a:tab pos="457200" algn="l"/>
              </a:tabLst>
            </a:pPr>
            <a:r>
              <a:rPr lang="ru-RU" b="1" dirty="0">
                <a:solidFill>
                  <a:srgbClr val="0F1115"/>
                </a:solidFill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Через «Знаю — Не знаю</a:t>
            </a:r>
            <a:r>
              <a:rPr lang="ru-RU" b="1" dirty="0" smtClean="0">
                <a:solidFill>
                  <a:srgbClr val="0F1115"/>
                </a:solidFill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355976" y="116632"/>
            <a:ext cx="4572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2400"/>
              </a:spcBef>
              <a:spcAft>
                <a:spcPts val="1200"/>
              </a:spcAft>
            </a:pPr>
            <a:r>
              <a:rPr lang="ru-RU" sz="2400" b="1" dirty="0">
                <a:solidFill>
                  <a:srgbClr val="0F1115"/>
                </a:solidFill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Блок 2. ПРИЁМЫ </a:t>
            </a:r>
            <a:endParaRPr lang="ru-RU" sz="2400" b="1" dirty="0" smtClean="0">
              <a:solidFill>
                <a:srgbClr val="0F1115"/>
              </a:solidFill>
              <a:latin typeface="quote-cjk-patch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2400"/>
              </a:spcBef>
              <a:spcAft>
                <a:spcPts val="1200"/>
              </a:spcAft>
            </a:pPr>
            <a:r>
              <a:rPr lang="ru-RU" sz="2400" b="1" dirty="0" smtClean="0">
                <a:solidFill>
                  <a:srgbClr val="0F1115"/>
                </a:solidFill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(«</a:t>
            </a:r>
            <a:r>
              <a:rPr lang="ru-RU" sz="2400" b="1" dirty="0">
                <a:solidFill>
                  <a:srgbClr val="0F1115"/>
                </a:solidFill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Чтобы её достичь, я применил...»)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600"/>
              </a:spcAft>
              <a:tabLst>
                <a:tab pos="457200" algn="l"/>
              </a:tabLst>
            </a:pPr>
            <a:r>
              <a:rPr lang="ru-RU" b="1" dirty="0">
                <a:solidFill>
                  <a:srgbClr val="0F1115"/>
                </a:solidFill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Работа с чужими детьми (дифференциация</a:t>
            </a:r>
            <a:r>
              <a:rPr lang="ru-RU" b="1" dirty="0" smtClean="0">
                <a:solidFill>
                  <a:srgbClr val="0F1115"/>
                </a:solidFill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600"/>
              </a:spcAft>
              <a:tabLst>
                <a:tab pos="457200" algn="l"/>
              </a:tabLst>
            </a:pPr>
            <a:r>
              <a:rPr lang="ru-RU" b="1" dirty="0">
                <a:solidFill>
                  <a:srgbClr val="0F1115"/>
                </a:solidFill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Парная/групповая </a:t>
            </a:r>
            <a:r>
              <a:rPr lang="ru-RU" b="1" dirty="0" smtClean="0">
                <a:solidFill>
                  <a:srgbClr val="0F1115"/>
                </a:solidFill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работа.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600"/>
              </a:spcAft>
              <a:tabLst>
                <a:tab pos="457200" algn="l"/>
              </a:tabLst>
            </a:pPr>
            <a:r>
              <a:rPr lang="ru-RU" b="1" dirty="0" smtClean="0">
                <a:solidFill>
                  <a:srgbClr val="0F1115"/>
                </a:solidFill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Наглядность/схемы.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600"/>
              </a:spcAft>
              <a:tabLst>
                <a:tab pos="457200" algn="l"/>
              </a:tabLst>
            </a:pPr>
            <a:r>
              <a:rPr lang="ru-RU" b="1" dirty="0" smtClean="0">
                <a:solidFill>
                  <a:srgbClr val="0F1115"/>
                </a:solidFill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Исследование/поиск.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600"/>
              </a:spcAft>
              <a:tabLst>
                <a:tab pos="457200" algn="l"/>
              </a:tabLst>
            </a:pPr>
            <a:r>
              <a:rPr lang="ru-RU" b="1" dirty="0">
                <a:solidFill>
                  <a:srgbClr val="0F1115"/>
                </a:solidFill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План «Б» (если были сбои</a:t>
            </a:r>
            <a:r>
              <a:rPr lang="ru-RU" b="1" dirty="0" smtClean="0">
                <a:solidFill>
                  <a:srgbClr val="0F1115"/>
                </a:solidFill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23528" y="3789040"/>
            <a:ext cx="8604448" cy="27140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250"/>
              </a:lnSpc>
              <a:spcBef>
                <a:spcPts val="2400"/>
              </a:spcBef>
              <a:spcAft>
                <a:spcPts val="1200"/>
              </a:spcAft>
            </a:pPr>
            <a:r>
              <a:rPr lang="ru-RU" sz="2400" b="1" dirty="0">
                <a:solidFill>
                  <a:srgbClr val="0F1115"/>
                </a:solidFill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Блок 3. ИТОГ </a:t>
            </a:r>
            <a:endParaRPr lang="ru-RU" sz="2400" b="1" dirty="0" smtClean="0">
              <a:solidFill>
                <a:srgbClr val="0F1115"/>
              </a:solidFill>
              <a:latin typeface="quote-cjk-patch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2250"/>
              </a:lnSpc>
              <a:spcBef>
                <a:spcPts val="2400"/>
              </a:spcBef>
              <a:spcAft>
                <a:spcPts val="1200"/>
              </a:spcAft>
            </a:pPr>
            <a:r>
              <a:rPr lang="ru-RU" sz="2400" b="1" dirty="0" smtClean="0">
                <a:solidFill>
                  <a:srgbClr val="0F1115"/>
                </a:solidFill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(«</a:t>
            </a:r>
            <a:r>
              <a:rPr lang="ru-RU" sz="2400" b="1" dirty="0">
                <a:solidFill>
                  <a:srgbClr val="0F1115"/>
                </a:solidFill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В результате дети научились... </a:t>
            </a:r>
            <a:r>
              <a:rPr lang="ru-RU" sz="2400" b="1" dirty="0" smtClean="0">
                <a:solidFill>
                  <a:srgbClr val="0F1115"/>
                </a:solidFill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Цель достигнута</a:t>
            </a:r>
            <a:r>
              <a:rPr lang="ru-RU" sz="2400" b="1" dirty="0">
                <a:solidFill>
                  <a:srgbClr val="0F1115"/>
                </a:solidFill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600"/>
              </a:spcAft>
              <a:tabLst>
                <a:tab pos="457200" algn="l"/>
              </a:tabLst>
            </a:pPr>
            <a:r>
              <a:rPr lang="ru-RU" b="1" dirty="0">
                <a:solidFill>
                  <a:srgbClr val="0F1115"/>
                </a:solidFill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Предметный </a:t>
            </a:r>
            <a:r>
              <a:rPr lang="ru-RU" b="1" dirty="0" smtClean="0">
                <a:solidFill>
                  <a:srgbClr val="0F1115"/>
                </a:solidFill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600"/>
              </a:spcAft>
              <a:tabLst>
                <a:tab pos="457200" algn="l"/>
              </a:tabLst>
            </a:pPr>
            <a:r>
              <a:rPr lang="ru-RU" b="1" dirty="0" err="1">
                <a:solidFill>
                  <a:srgbClr val="0F1115"/>
                </a:solidFill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Метапредметный</a:t>
            </a:r>
            <a:r>
              <a:rPr lang="ru-RU" b="1" dirty="0">
                <a:solidFill>
                  <a:srgbClr val="0F1115"/>
                </a:solidFill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F1115"/>
                </a:solidFill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600"/>
              </a:spcAft>
              <a:tabLst>
                <a:tab pos="457200" algn="l"/>
              </a:tabLst>
            </a:pPr>
            <a:r>
              <a:rPr lang="ru-RU" b="1" dirty="0">
                <a:solidFill>
                  <a:srgbClr val="0F1115"/>
                </a:solidFill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Эмоциональный </a:t>
            </a:r>
            <a:r>
              <a:rPr lang="ru-RU" b="1" dirty="0" smtClean="0">
                <a:solidFill>
                  <a:srgbClr val="0F1115"/>
                </a:solidFill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итог.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600"/>
              </a:spcAft>
              <a:tabLst>
                <a:tab pos="457200" algn="l"/>
              </a:tabLst>
            </a:pPr>
            <a:r>
              <a:rPr lang="ru-RU" b="1" dirty="0" smtClean="0">
                <a:solidFill>
                  <a:srgbClr val="0F1115"/>
                </a:solidFill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Доказательство.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7640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ОШИБКИ ОТКРЫТЫХ УРОКОВ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7544" y="1124744"/>
            <a:ext cx="8147248" cy="5256584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Работающий без надобности проектор</a:t>
            </a:r>
          </a:p>
          <a:p>
            <a:r>
              <a:rPr lang="ru-RU" dirty="0" smtClean="0"/>
              <a:t>Домашнее задание без объяснения</a:t>
            </a:r>
          </a:p>
          <a:p>
            <a:r>
              <a:rPr lang="ru-RU" dirty="0" smtClean="0"/>
              <a:t>Урок без структуры</a:t>
            </a:r>
          </a:p>
          <a:p>
            <a:r>
              <a:rPr lang="ru-RU" dirty="0" smtClean="0"/>
              <a:t>Урок с непродуманным количеством учебного материала (всё </a:t>
            </a:r>
            <a:r>
              <a:rPr lang="ru-RU" dirty="0" err="1" smtClean="0"/>
              <a:t>лучшее-сразу</a:t>
            </a:r>
            <a:r>
              <a:rPr lang="ru-RU" dirty="0" smtClean="0"/>
              <a:t>)</a:t>
            </a:r>
          </a:p>
          <a:p>
            <a:r>
              <a:rPr lang="ru-RU" dirty="0" smtClean="0"/>
              <a:t>Много раздаточного материала</a:t>
            </a:r>
          </a:p>
          <a:p>
            <a:r>
              <a:rPr lang="ru-RU" dirty="0" smtClean="0"/>
              <a:t>Неаргументированные отметки</a:t>
            </a:r>
          </a:p>
          <a:p>
            <a:r>
              <a:rPr lang="ru-RU" dirty="0" smtClean="0"/>
              <a:t>Мало вариантов формирующего оценивания</a:t>
            </a:r>
          </a:p>
          <a:p>
            <a:r>
              <a:rPr lang="ru-RU" dirty="0" smtClean="0"/>
              <a:t>Провальный урок (нет плана А,Б,В)</a:t>
            </a:r>
          </a:p>
          <a:p>
            <a:r>
              <a:rPr lang="ru-RU" dirty="0" smtClean="0"/>
              <a:t>Нет </a:t>
            </a:r>
            <a:r>
              <a:rPr lang="ru-RU" dirty="0" err="1" smtClean="0"/>
              <a:t>микроитогов</a:t>
            </a:r>
            <a:endParaRPr lang="ru-RU" dirty="0" smtClean="0"/>
          </a:p>
          <a:p>
            <a:r>
              <a:rPr lang="ru-RU" dirty="0" smtClean="0"/>
              <a:t>Заучивание ответов детьми</a:t>
            </a:r>
          </a:p>
          <a:p>
            <a:r>
              <a:rPr lang="ru-RU" dirty="0" smtClean="0"/>
              <a:t>Выбор слишком лёгкого или трудного материала</a:t>
            </a:r>
          </a:p>
          <a:p>
            <a:r>
              <a:rPr lang="ru-RU" dirty="0" smtClean="0"/>
              <a:t>Неотработанные приёмы</a:t>
            </a:r>
          </a:p>
          <a:p>
            <a:r>
              <a:rPr lang="ru-RU" dirty="0" smtClean="0"/>
              <a:t>Длинные видео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0"/>
            <a:ext cx="878497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Начальные классы (Универсальный</a:t>
            </a:r>
            <a:r>
              <a:rPr lang="ru-RU" sz="2400" b="1" dirty="0" smtClean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ru-RU" sz="2400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+mj-lt"/>
              <a:buAutoNum type="arabicPeriod"/>
            </a:pPr>
            <a:r>
              <a:rPr lang="ru-RU" sz="2400" dirty="0" smtClean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Темой </a:t>
            </a:r>
            <a:r>
              <a:rPr lang="ru-RU" sz="24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урока было </a:t>
            </a:r>
            <a:r>
              <a:rPr lang="ru-RU" sz="2400" dirty="0" smtClean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«Правописание </a:t>
            </a:r>
            <a:r>
              <a:rPr lang="ru-RU" sz="24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безударных гласных в </a:t>
            </a:r>
            <a:r>
              <a:rPr lang="ru-RU" sz="2400" dirty="0" smtClean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корне». </a:t>
            </a:r>
            <a:r>
              <a:rPr lang="ru-RU" sz="24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мы определили через игру </a:t>
            </a:r>
            <a:r>
              <a:rPr lang="ru-RU" sz="2400" dirty="0" smtClean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«Шифровальщик» </a:t>
            </a:r>
            <a:r>
              <a:rPr lang="ru-RU" sz="24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dirty="0" smtClean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«проблемный </a:t>
            </a:r>
            <a:r>
              <a:rPr lang="ru-RU" sz="24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диалог».</a:t>
            </a:r>
          </a:p>
          <a:p>
            <a:pPr>
              <a:buFont typeface="+mj-lt"/>
              <a:buAutoNum type="arabicPeriod"/>
            </a:pPr>
            <a:r>
              <a:rPr lang="ru-RU" sz="24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«Чтобы её достичь, я </a:t>
            </a:r>
            <a:r>
              <a:rPr lang="ru-RU" sz="2400" dirty="0" smtClean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использовала </a:t>
            </a:r>
            <a:r>
              <a:rPr lang="ru-RU" sz="24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приёмы работы в парах, интерактивное задание на экране и карточки с разным уровнем сложности».</a:t>
            </a:r>
          </a:p>
          <a:p>
            <a:pPr>
              <a:buFont typeface="+mj-lt"/>
              <a:buAutoNum type="arabicPeriod"/>
            </a:pPr>
            <a:r>
              <a:rPr lang="ru-RU" sz="24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«Особенность ситуации (чужие дети) потребовала от меня более медленного темпа на этапе объяснения и плана Б: я подготовил распечатки алгоритма на случай, если дети не поймут объяснение с экрана».</a:t>
            </a:r>
          </a:p>
          <a:p>
            <a:pPr>
              <a:buFont typeface="+mj-lt"/>
              <a:buAutoNum type="arabicPeriod"/>
            </a:pPr>
            <a:r>
              <a:rPr lang="ru-RU" sz="24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«Самым трудным было снять первоначальное стеснение ребят, но я справился за счёт эмоционального „разогрева“ и улыбки, и к середине урока они уже активно тянули руки».</a:t>
            </a:r>
          </a:p>
          <a:p>
            <a:pPr>
              <a:buFont typeface="+mj-lt"/>
              <a:buAutoNum type="arabicPeriod"/>
            </a:pPr>
            <a:r>
              <a:rPr lang="ru-RU" sz="24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 итоге цель достигнута, дети теперь умеют проверять безударные гласные и могут объяснить правило соседу. Благодарю жюри и ребят за урок».</a:t>
            </a:r>
            <a:endParaRPr lang="ru-RU" sz="2400" i="0" dirty="0">
              <a:solidFill>
                <a:srgbClr val="0F1115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9626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78445" y="89435"/>
            <a:ext cx="8787110" cy="679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1. Нельзя врать и приукрашивать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Что имеется в виду: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Не говорите, что всё прошло идеально, если дети тупили, а проектор завис. Жюри всё видело.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Чем заменить: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Честно признайте трудность, но покажите, как вы с ней справились.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2. Нельзя говорить общими фразами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Что имеется в виду: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«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Детям понравилось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Всё было супер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Мы использовали современные технологии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. Это пустые слова.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Чем заменить: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Называйте конкретные приёмы и результаты.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3. Нельзя оправдываться и искать виноватых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Что имеется в виду: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Фразы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Дети оказались слабыми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Проектор подвёл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Им не объяснили тему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Не хватило времени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Чем заменить: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Берите ответственность на себя, показывая гибкость.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4. Нельзя зачитывать конспект или технологическую карту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Что имеется в виду: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Жюри умеет читать. Не перечисляйте этапы по бумажке 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сначала была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F1115"/>
                </a:solidFill>
                <a:effectLst/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оргмомент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, потом проверка домашнего задания...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rgbClr val="0F1115"/>
              </a:solidFill>
              <a:effectLst/>
              <a:latin typeface="quote-cjk-patch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5. Нельзя игнорировать детей в своей речи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Что имеется в виду: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Если вы говорите только про себя 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я сделал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я применил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я достиг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), жюри видит учителя-эгоцентрика.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Чем заменить: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quote-cjk-patch"/>
                <a:ea typeface="Times New Roman" panose="02020603050405020304" pitchFamily="18" charset="0"/>
                <a:cs typeface="Times New Roman" panose="02020603050405020304" pitchFamily="18" charset="0"/>
              </a:rPr>
              <a:t>Говорите про взаимодействие и про то, чему научились дети.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49059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980728"/>
            <a:ext cx="91450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B050"/>
                </a:solidFill>
                <a:latin typeface="quote-cjk-patch"/>
              </a:rPr>
              <a:t>Зона </a:t>
            </a:r>
            <a:r>
              <a:rPr lang="ru-RU" sz="3600" b="1" dirty="0" smtClean="0">
                <a:solidFill>
                  <a:srgbClr val="00B050"/>
                </a:solidFill>
                <a:latin typeface="quote-cjk-patch"/>
              </a:rPr>
              <a:t>риска пройдена</a:t>
            </a:r>
            <a:r>
              <a:rPr lang="ru-RU" sz="3600" b="1" dirty="0">
                <a:solidFill>
                  <a:srgbClr val="00B050"/>
                </a:solidFill>
                <a:latin typeface="quote-cjk-patch"/>
              </a:rPr>
              <a:t>.</a:t>
            </a:r>
            <a:endParaRPr lang="ru-RU" sz="3600" dirty="0">
              <a:solidFill>
                <a:srgbClr val="00B050"/>
              </a:solidFill>
              <a:latin typeface="quote-cjk-patch"/>
            </a:endParaRPr>
          </a:p>
          <a:p>
            <a:pPr algn="ctr"/>
            <a:r>
              <a:rPr lang="ru-RU" sz="3600" b="1" dirty="0">
                <a:solidFill>
                  <a:srgbClr val="00B050"/>
                </a:solidFill>
                <a:latin typeface="quote-cjk-patch"/>
              </a:rPr>
              <a:t>Впереди — территория вашей победы.</a:t>
            </a:r>
            <a:endParaRPr lang="ru-RU" sz="3600" b="0" i="0" dirty="0">
              <a:solidFill>
                <a:srgbClr val="00B050"/>
              </a:solidFill>
              <a:effectLst/>
              <a:latin typeface="quote-cjk-patch"/>
            </a:endParaRPr>
          </a:p>
        </p:txBody>
      </p:sp>
      <p:pic>
        <p:nvPicPr>
          <p:cNvPr id="3074" name="Picture 2" descr="Страница 2 | Растущий график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348880"/>
            <a:ext cx="4384204" cy="4384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0209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nda-oshybka-zvuk-effek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8388424" y="6381328"/>
            <a:ext cx="304800" cy="304800"/>
          </a:xfrm>
          <a:prstGeom prst="rect">
            <a:avLst/>
          </a:prstGeom>
        </p:spPr>
      </p:pic>
      <p:pic>
        <p:nvPicPr>
          <p:cNvPr id="1026" name="Picture 2" descr="Пример &quot;синего экрана смерти&quot;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87361" y="0"/>
            <a:ext cx="923136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Шеф усе пропал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42999"/>
            <a:ext cx="9144000" cy="5715001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8200" y="0"/>
            <a:ext cx="83058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a_ConceptoNr" pitchFamily="82" charset="-52"/>
              </a:rPr>
              <a:t>ЧТО-ТО ПОШЛО НЕ ТАК…</a:t>
            </a:r>
            <a:endParaRPr lang="ru-RU" b="1" dirty="0">
              <a:solidFill>
                <a:srgbClr val="FF0000"/>
              </a:solidFill>
              <a:latin typeface="a_ConceptoNr" pitchFamily="82" charset="-5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229600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Что может пойти не так на конкурсном уроке?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2204864"/>
            <a:ext cx="8229600" cy="4464496"/>
          </a:xfrm>
        </p:spPr>
        <p:txBody>
          <a:bodyPr>
            <a:normAutofit lnSpcReduction="10000"/>
          </a:bodyPr>
          <a:lstStyle/>
          <a:p>
            <a:r>
              <a:rPr lang="ru-RU" sz="3600" b="1" dirty="0" smtClean="0"/>
              <a:t>Тревожность зашкаливает.</a:t>
            </a:r>
          </a:p>
          <a:p>
            <a:r>
              <a:rPr lang="ru-RU" sz="3600" b="1" dirty="0" smtClean="0"/>
              <a:t>Техника подводит</a:t>
            </a:r>
          </a:p>
          <a:p>
            <a:r>
              <a:rPr lang="ru-RU" sz="3600" b="1" dirty="0" smtClean="0"/>
              <a:t>Рядом нет группы поддержки</a:t>
            </a:r>
          </a:p>
          <a:p>
            <a:r>
              <a:rPr lang="ru-RU" sz="3600" b="1" dirty="0" smtClean="0"/>
              <a:t>Дети незнакомые (активны, пассивны)</a:t>
            </a:r>
          </a:p>
          <a:p>
            <a:r>
              <a:rPr lang="ru-RU" sz="3600" b="1" dirty="0" smtClean="0"/>
              <a:t>Не хватает времени</a:t>
            </a:r>
          </a:p>
          <a:p>
            <a:r>
              <a:rPr lang="ru-RU" sz="3600" b="1" dirty="0"/>
              <a:t>И это ещё не всё…..</a:t>
            </a:r>
          </a:p>
          <a:p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83568" y="1268760"/>
            <a:ext cx="8229600" cy="648072"/>
          </a:xfrm>
          <a:prstGeom prst="rect">
            <a:avLst/>
          </a:prstGeom>
        </p:spPr>
        <p:txBody>
          <a:bodyPr vert="horz" lIns="0" rIns="0" bIns="0" anchor="b"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ВСЁ !!!</a:t>
            </a:r>
            <a:endParaRPr kumimoji="0" lang="ru-RU" sz="5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3807" y="142624"/>
            <a:ext cx="8229600" cy="56467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У страха глаза велики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67544" y="2348880"/>
            <a:ext cx="8435280" cy="439248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3200" b="1" dirty="0" smtClean="0"/>
              <a:t>В чужой </a:t>
            </a:r>
            <a:r>
              <a:rPr lang="ru-RU" sz="3200" b="1" dirty="0"/>
              <a:t>школе без поддержки тревога зашкаливает</a:t>
            </a:r>
            <a:r>
              <a:rPr lang="ru-RU" sz="3200" b="1" dirty="0" smtClean="0"/>
              <a:t>.</a:t>
            </a:r>
            <a:endParaRPr lang="ru-RU" dirty="0"/>
          </a:p>
          <a:p>
            <a:pPr marL="0" indent="0">
              <a:buNone/>
            </a:pPr>
            <a:r>
              <a:rPr lang="ru-RU" sz="2800" b="1" dirty="0" smtClean="0"/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Что </a:t>
            </a:r>
            <a:r>
              <a:rPr lang="ru-RU" sz="2800" b="1" dirty="0">
                <a:solidFill>
                  <a:srgbClr val="FF0000"/>
                </a:solidFill>
              </a:rPr>
              <a:t>может пойти не так:</a:t>
            </a:r>
            <a:endParaRPr lang="ru-RU" sz="2800" dirty="0">
              <a:solidFill>
                <a:srgbClr val="FF0000"/>
              </a:solidFill>
            </a:endParaRPr>
          </a:p>
          <a:p>
            <a:r>
              <a:rPr lang="ru-RU" sz="2800" dirty="0"/>
              <a:t>Язык заплетается, вы говорите слишком быстро или слишком тихо</a:t>
            </a:r>
            <a:r>
              <a:rPr lang="ru-RU" sz="2800" dirty="0" smtClean="0"/>
              <a:t>.</a:t>
            </a:r>
            <a:endParaRPr lang="ru-RU" sz="2800" dirty="0"/>
          </a:p>
          <a:p>
            <a:r>
              <a:rPr lang="ru-RU" sz="2800" dirty="0"/>
              <a:t>Вы забываете следующий этап урока.</a:t>
            </a:r>
          </a:p>
          <a:p>
            <a:r>
              <a:rPr lang="ru-RU" sz="2800" dirty="0"/>
              <a:t>Вы смотрите в пол или в потолок, избегая глаз жюри и детей</a:t>
            </a:r>
            <a:r>
              <a:rPr lang="ru-RU" sz="2800" dirty="0" smtClean="0"/>
              <a:t>.</a:t>
            </a:r>
          </a:p>
          <a:p>
            <a:r>
              <a:rPr lang="ru-RU" sz="2800" dirty="0" smtClean="0"/>
              <a:t>У вас трясутся руки и ноги, стучат зубы.</a:t>
            </a:r>
            <a:endParaRPr lang="ru-RU" sz="2800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805351" y="1026790"/>
            <a:ext cx="5184576" cy="864096"/>
          </a:xfrm>
          <a:prstGeom prst="rect">
            <a:avLst/>
          </a:prstGeom>
        </p:spPr>
        <p:txBody>
          <a:bodyPr vert="horz" lIns="0" tIns="45720" rIns="0" bIns="0" anchor="b">
            <a:normAutofit fontScale="5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…если эмоции зашкаливают, язык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заплетается, горит лицо и шея :</a:t>
            </a:r>
            <a:endParaRPr kumimoji="0" lang="ru-RU" sz="5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 descr="Фотографии на тему «Улыбающийся учитель» — скачивайте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5099" y="690077"/>
            <a:ext cx="2507725" cy="1630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0"/>
            <a:ext cx="8712968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Пути </a:t>
            </a:r>
            <a:r>
              <a:rPr lang="ru-RU" sz="2800" b="1" dirty="0" smtClean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</a:t>
            </a:r>
          </a:p>
          <a:p>
            <a:endParaRPr lang="ru-RU" sz="2000" dirty="0">
              <a:solidFill>
                <a:srgbClr val="0F1115"/>
              </a:solidFill>
              <a:latin typeface="quote-cjk-patch"/>
            </a:endParaRPr>
          </a:p>
          <a:p>
            <a:pPr algn="just">
              <a:buFont typeface="+mj-lt"/>
              <a:buAutoNum type="arabicPeriod"/>
            </a:pPr>
            <a:r>
              <a:rPr lang="ru-RU" sz="2000" b="1" dirty="0">
                <a:solidFill>
                  <a:srgbClr val="00B050"/>
                </a:solidFill>
                <a:latin typeface="quote-cjk-patch"/>
              </a:rPr>
              <a:t>Физическая нагрузка (незаметная):</a:t>
            </a:r>
            <a:r>
              <a:rPr lang="ru-RU" sz="2000" dirty="0">
                <a:solidFill>
                  <a:srgbClr val="00B050"/>
                </a:solidFill>
                <a:latin typeface="quote-cjk-patch"/>
              </a:rPr>
              <a:t> </a:t>
            </a:r>
            <a:r>
              <a:rPr lang="ru-RU" sz="2000" dirty="0">
                <a:solidFill>
                  <a:srgbClr val="0F1115"/>
                </a:solidFill>
                <a:latin typeface="quote-cjk-patch"/>
              </a:rPr>
              <a:t>Сильно сжимайте и разжимайте пальцы ног в обуви, пока слушаете ответ ученика. Это сбрасывает адреналин</a:t>
            </a:r>
            <a:r>
              <a:rPr lang="ru-RU" sz="2000" dirty="0" smtClean="0">
                <a:solidFill>
                  <a:srgbClr val="0F1115"/>
                </a:solidFill>
                <a:latin typeface="quote-cjk-patch"/>
              </a:rPr>
              <a:t>.</a:t>
            </a:r>
          </a:p>
          <a:p>
            <a:pPr algn="just">
              <a:buFont typeface="+mj-lt"/>
              <a:buAutoNum type="arabicPeriod"/>
            </a:pPr>
            <a:endParaRPr lang="ru-RU" sz="2000" dirty="0">
              <a:solidFill>
                <a:srgbClr val="0F1115"/>
              </a:solidFill>
              <a:latin typeface="quote-cjk-patch"/>
            </a:endParaRPr>
          </a:p>
          <a:p>
            <a:pPr algn="just">
              <a:buFont typeface="+mj-lt"/>
              <a:buAutoNum type="arabicPeriod"/>
            </a:pPr>
            <a:r>
              <a:rPr lang="ru-RU" sz="2000" b="1" dirty="0">
                <a:solidFill>
                  <a:srgbClr val="00B050"/>
                </a:solidFill>
                <a:latin typeface="quote-cjk-patch"/>
              </a:rPr>
              <a:t>«Свой человек» в зале:</a:t>
            </a:r>
            <a:r>
              <a:rPr lang="ru-RU" sz="2000" dirty="0">
                <a:solidFill>
                  <a:srgbClr val="0F1115"/>
                </a:solidFill>
                <a:latin typeface="quote-cjk-patch"/>
              </a:rPr>
              <a:t> Найдите в классе самого улыбчивого, открытого ребёнка. Ведите урок, периодически обращаясь к нему. Его улыбка будет вашим якорем спокойствия</a:t>
            </a:r>
            <a:r>
              <a:rPr lang="ru-RU" sz="2000" dirty="0" smtClean="0">
                <a:solidFill>
                  <a:srgbClr val="0F1115"/>
                </a:solidFill>
                <a:latin typeface="quote-cjk-patch"/>
              </a:rPr>
              <a:t>.</a:t>
            </a:r>
          </a:p>
          <a:p>
            <a:pPr algn="just">
              <a:buFont typeface="+mj-lt"/>
              <a:buAutoNum type="arabicPeriod"/>
            </a:pPr>
            <a:endParaRPr lang="ru-RU" sz="2000" dirty="0">
              <a:solidFill>
                <a:srgbClr val="0F1115"/>
              </a:solidFill>
              <a:latin typeface="quote-cjk-patch"/>
            </a:endParaRPr>
          </a:p>
          <a:p>
            <a:pPr algn="just">
              <a:buFont typeface="+mj-lt"/>
              <a:buAutoNum type="arabicPeriod"/>
            </a:pPr>
            <a:r>
              <a:rPr lang="ru-RU" sz="2000" b="1" dirty="0">
                <a:solidFill>
                  <a:srgbClr val="00B050"/>
                </a:solidFill>
                <a:latin typeface="quote-cjk-patch"/>
              </a:rPr>
              <a:t>Дыхание:</a:t>
            </a:r>
            <a:r>
              <a:rPr lang="ru-RU" sz="2000" dirty="0">
                <a:solidFill>
                  <a:srgbClr val="00B050"/>
                </a:solidFill>
                <a:latin typeface="quote-cjk-patch"/>
              </a:rPr>
              <a:t> </a:t>
            </a:r>
            <a:r>
              <a:rPr lang="ru-RU" sz="2000" dirty="0">
                <a:solidFill>
                  <a:srgbClr val="0F1115"/>
                </a:solidFill>
                <a:latin typeface="quote-cjk-patch"/>
              </a:rPr>
              <a:t>Перед входом </a:t>
            </a:r>
            <a:r>
              <a:rPr lang="ru-RU" sz="2000" dirty="0" smtClean="0">
                <a:solidFill>
                  <a:srgbClr val="0F1115"/>
                </a:solidFill>
                <a:latin typeface="quote-cjk-patch"/>
              </a:rPr>
              <a:t>в </a:t>
            </a:r>
            <a:r>
              <a:rPr lang="ru-RU" sz="2000" dirty="0">
                <a:solidFill>
                  <a:srgbClr val="0F1115"/>
                </a:solidFill>
                <a:latin typeface="quote-cjk-patch"/>
              </a:rPr>
              <a:t>класс сделайте 3 глубоких вдоха (вдох носом — задержка — выдох ртом в два раза длиннее</a:t>
            </a:r>
            <a:r>
              <a:rPr lang="ru-RU" sz="2000" dirty="0" smtClean="0">
                <a:solidFill>
                  <a:srgbClr val="0F1115"/>
                </a:solidFill>
                <a:latin typeface="quote-cjk-patch"/>
              </a:rPr>
              <a:t>).</a:t>
            </a:r>
          </a:p>
          <a:p>
            <a:pPr algn="just">
              <a:buFont typeface="+mj-lt"/>
              <a:buAutoNum type="arabicPeriod"/>
            </a:pPr>
            <a:endParaRPr lang="ru-RU" sz="2000" dirty="0">
              <a:solidFill>
                <a:srgbClr val="0F1115"/>
              </a:solidFill>
              <a:latin typeface="quote-cjk-patch"/>
            </a:endParaRPr>
          </a:p>
          <a:p>
            <a:pPr algn="just">
              <a:buFont typeface="+mj-lt"/>
              <a:buAutoNum type="arabicPeriod"/>
            </a:pPr>
            <a:r>
              <a:rPr lang="ru-RU" sz="2000" b="1" dirty="0">
                <a:solidFill>
                  <a:srgbClr val="00B050"/>
                </a:solidFill>
                <a:latin typeface="quote-cjk-patch"/>
              </a:rPr>
              <a:t>Снижение важности:</a:t>
            </a:r>
            <a:r>
              <a:rPr lang="ru-RU" sz="2000" dirty="0">
                <a:solidFill>
                  <a:srgbClr val="FF0000"/>
                </a:solidFill>
                <a:latin typeface="quote-cjk-patch"/>
              </a:rPr>
              <a:t> </a:t>
            </a:r>
            <a:r>
              <a:rPr lang="ru-RU" sz="2000" dirty="0">
                <a:solidFill>
                  <a:srgbClr val="0F1115"/>
                </a:solidFill>
                <a:latin typeface="quote-cjk-patch"/>
              </a:rPr>
              <a:t>Скажите себе: «Я здесь не для того, чтобы победить. Я здесь для того, чтобы провести интересные 40 минут для этих детей». </a:t>
            </a:r>
            <a:endParaRPr lang="ru-RU" sz="2000" dirty="0" smtClean="0">
              <a:solidFill>
                <a:srgbClr val="0F1115"/>
              </a:solidFill>
              <a:latin typeface="quote-cjk-patch"/>
            </a:endParaRPr>
          </a:p>
          <a:p>
            <a:pPr algn="just">
              <a:buFont typeface="+mj-lt"/>
              <a:buAutoNum type="arabicPeriod"/>
            </a:pPr>
            <a:endParaRPr lang="ru-RU" sz="2000" dirty="0" smtClean="0">
              <a:solidFill>
                <a:srgbClr val="0F1115"/>
              </a:solidFill>
              <a:latin typeface="quote-cjk-patch"/>
            </a:endParaRPr>
          </a:p>
          <a:p>
            <a:r>
              <a:rPr lang="ru-RU" sz="2000" b="1" dirty="0">
                <a:solidFill>
                  <a:srgbClr val="00B050"/>
                </a:solidFill>
                <a:latin typeface="quote-cjk-patch"/>
              </a:rPr>
              <a:t>Смещение фокуса с себя на детей </a:t>
            </a:r>
          </a:p>
          <a:p>
            <a:r>
              <a:rPr lang="ru-RU" sz="2000" b="1" dirty="0">
                <a:solidFill>
                  <a:srgbClr val="00B050"/>
                </a:solidFill>
                <a:latin typeface="quote-cjk-patch"/>
              </a:rPr>
              <a:t>снижает тревогу.</a:t>
            </a:r>
          </a:p>
          <a:p>
            <a:pPr algn="just"/>
            <a:endParaRPr lang="ru-RU" sz="2000" dirty="0">
              <a:solidFill>
                <a:srgbClr val="0F1115"/>
              </a:solidFill>
              <a:latin typeface="quote-cjk-patch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2080" y="4809954"/>
            <a:ext cx="2771042" cy="1561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246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07504" y="1916832"/>
            <a:ext cx="8712968" cy="4941168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Чужая техника подведёт с вероятностью 80%.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может пойти не так: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/>
              <a:t>Не читается </a:t>
            </a:r>
            <a:r>
              <a:rPr lang="ru-RU" dirty="0" err="1"/>
              <a:t>флешка</a:t>
            </a:r>
            <a:r>
              <a:rPr lang="ru-RU" dirty="0"/>
              <a:t>.</a:t>
            </a:r>
          </a:p>
          <a:p>
            <a:r>
              <a:rPr lang="ru-RU" dirty="0"/>
              <a:t>Не тот разъём у проектора.</a:t>
            </a:r>
          </a:p>
          <a:p>
            <a:r>
              <a:rPr lang="ru-RU" dirty="0"/>
              <a:t>Нет звука (или он тихий/хрипит).</a:t>
            </a:r>
          </a:p>
          <a:p>
            <a:r>
              <a:rPr lang="ru-RU" dirty="0"/>
              <a:t>Презентация «поехала» (шрифты, картинки).</a:t>
            </a:r>
          </a:p>
          <a:p>
            <a:r>
              <a:rPr lang="ru-RU" dirty="0"/>
              <a:t>Выключился свет/автоматы.</a:t>
            </a:r>
          </a:p>
          <a:p>
            <a:r>
              <a:rPr lang="ru-RU" dirty="0"/>
              <a:t>Не работает пульт/мышь.</a:t>
            </a:r>
          </a:p>
          <a:p>
            <a:r>
              <a:rPr lang="ru-RU" dirty="0"/>
              <a:t>Не подключается ваш ноутбук.</a:t>
            </a:r>
          </a:p>
          <a:p>
            <a:r>
              <a:rPr lang="ru-RU" dirty="0"/>
              <a:t>Нет доступа в интернет / заблокированы сайты.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ru-RU" sz="3200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712968" cy="564672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chemeClr val="tx1"/>
                </a:solidFill>
              </a:rPr>
              <a:t>На</a:t>
            </a:r>
            <a:r>
              <a:rPr lang="en-US" sz="4400" b="1" dirty="0" smtClean="0">
                <a:solidFill>
                  <a:schemeClr val="tx1"/>
                </a:solidFill>
              </a:rPr>
              <a:t> </a:t>
            </a:r>
            <a:r>
              <a:rPr lang="ru-RU" sz="4400" b="1" dirty="0" err="1" smtClean="0">
                <a:solidFill>
                  <a:schemeClr val="tx1"/>
                </a:solidFill>
              </a:rPr>
              <a:t>презу</a:t>
            </a:r>
            <a:r>
              <a:rPr lang="ru-RU" sz="4400" b="1" dirty="0" smtClean="0">
                <a:solidFill>
                  <a:schemeClr val="tx1"/>
                </a:solidFill>
              </a:rPr>
              <a:t> надейся, а сам не плошай</a:t>
            </a:r>
            <a:endParaRPr lang="ru-RU" sz="4400" b="1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827584" y="908720"/>
            <a:ext cx="7416824" cy="864096"/>
          </a:xfrm>
          <a:prstGeom prst="rect">
            <a:avLst/>
          </a:prstGeom>
        </p:spPr>
        <p:txBody>
          <a:bodyPr vert="horz" lIns="0" tIns="45720" rIns="0" bIns="0" anchor="b">
            <a:normAutofit fontScale="97500"/>
          </a:bodyPr>
          <a:lstStyle/>
          <a:p>
            <a:r>
              <a:rPr lang="ru-RU" b="1" dirty="0"/>
              <a:t>«</a:t>
            </a:r>
            <a:r>
              <a:rPr lang="ru-RU" sz="4100" b="1" dirty="0">
                <a:solidFill>
                  <a:srgbClr val="FF0000"/>
                </a:solidFill>
              </a:rPr>
              <a:t>Технический апокалипсис»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1419</TotalTime>
  <Words>1320</Words>
  <Application>Microsoft Office PowerPoint</Application>
  <PresentationFormat>Экран (4:3)</PresentationFormat>
  <Paragraphs>261</Paragraphs>
  <Slides>32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40" baseType="lpstr">
      <vt:lpstr>a_ConceptoNr</vt:lpstr>
      <vt:lpstr>Arial</vt:lpstr>
      <vt:lpstr>Calibri</vt:lpstr>
      <vt:lpstr>Constantia</vt:lpstr>
      <vt:lpstr>quote-cjk-patch</vt:lpstr>
      <vt:lpstr>Times New Roman</vt:lpstr>
      <vt:lpstr>Wingdings 2</vt:lpstr>
      <vt:lpstr>Поток</vt:lpstr>
      <vt:lpstr>Презентация PowerPoint</vt:lpstr>
      <vt:lpstr>Какие ошибки вы допускали на своих открытых уроках?</vt:lpstr>
      <vt:lpstr>ОШИБКИ ОТКРЫТЫХ УРОКОВ</vt:lpstr>
      <vt:lpstr>Презентация PowerPoint</vt:lpstr>
      <vt:lpstr>ЧТО-ТО ПОШЛО НЕ ТАК…</vt:lpstr>
      <vt:lpstr>Что может пойти не так на конкурсном уроке?</vt:lpstr>
      <vt:lpstr>У страха глаза велики</vt:lpstr>
      <vt:lpstr>Презентация PowerPoint</vt:lpstr>
      <vt:lpstr>На презу надейся, а сам не плошай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Минута час бережёт</vt:lpstr>
      <vt:lpstr>Делу время, потехе час</vt:lpstr>
      <vt:lpstr>Презентация PowerPoint</vt:lpstr>
      <vt:lpstr>Презентация PowerPoint</vt:lpstr>
      <vt:lpstr>Презентация PowerPoint</vt:lpstr>
      <vt:lpstr>Презентация PowerPoint</vt:lpstr>
      <vt:lpstr>Конструктор урока  по ФГОС</vt:lpstr>
      <vt:lpstr>Виды заданий</vt:lpstr>
      <vt:lpstr>«Сам танцую, сам пою, сам билеты продаю!»</vt:lpstr>
      <vt:lpstr>Памятка для самоанализа конкурсного урока 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47</cp:revision>
  <dcterms:created xsi:type="dcterms:W3CDTF">2025-01-21T13:51:29Z</dcterms:created>
  <dcterms:modified xsi:type="dcterms:W3CDTF">2026-02-26T03:24:10Z</dcterms:modified>
</cp:coreProperties>
</file>