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19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59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2129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424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2744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84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984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40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676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92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33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6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56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4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93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30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278EE-A9F7-42A5-85AB-4B7FB7AD1BC4}" type="datetimeFigureOut">
              <a:rPr lang="ru-RU" smtClean="0"/>
              <a:t>20.02.2026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CF8652B-0B59-443B-8B69-2CA612F21D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04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71317" y="5580267"/>
            <a:ext cx="3977539" cy="1126283"/>
          </a:xfrm>
        </p:spPr>
        <p:txBody>
          <a:bodyPr/>
          <a:lstStyle/>
          <a:p>
            <a:pPr algn="r"/>
            <a:r>
              <a:rPr lang="ru-RU" dirty="0" smtClean="0"/>
              <a:t>Ширшина Елена Борисовна, </a:t>
            </a:r>
          </a:p>
          <a:p>
            <a:pPr algn="r"/>
            <a:r>
              <a:rPr lang="ru-RU" dirty="0" smtClean="0"/>
              <a:t>методист ЦНППМ ПКИРО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1210" y="372868"/>
            <a:ext cx="107572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0" dirty="0" smtClean="0">
                <a:solidFill>
                  <a:srgbClr val="0F1115"/>
                </a:solidFill>
                <a:effectLst/>
                <a:latin typeface="quote-cjk-patch"/>
              </a:rPr>
              <a:t>Конкурс профессионального мастерства: готовимся без технических ошибок</a:t>
            </a:r>
            <a:endParaRPr lang="ru-RU" sz="48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3679" y="3129121"/>
            <a:ext cx="11206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0" i="1" dirty="0" smtClean="0">
                <a:solidFill>
                  <a:srgbClr val="0F1115"/>
                </a:solidFill>
                <a:effectLst/>
                <a:latin typeface="quote-cjk-patch"/>
              </a:rPr>
              <a:t>Анализ типичных ошибок и </a:t>
            </a:r>
          </a:p>
          <a:p>
            <a:pPr algn="r"/>
            <a:r>
              <a:rPr lang="ru-RU" sz="3600" b="0" i="1" dirty="0" smtClean="0">
                <a:solidFill>
                  <a:srgbClr val="0F1115"/>
                </a:solidFill>
                <a:effectLst/>
                <a:latin typeface="quote-cjk-patch"/>
              </a:rPr>
              <a:t>секреты успешной подготовки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3215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9111" y="155758"/>
            <a:ext cx="8911687" cy="84785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Качество съемки мастер-класса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5398" y="1170878"/>
            <a:ext cx="8915400" cy="37776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Техническая сторона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Звук:</a:t>
            </a:r>
            <a:r>
              <a:rPr lang="ru-RU" sz="2800" dirty="0"/>
              <a:t> Голоса участников должно быть слышно (особенно если они в масках или сидят далеко).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Стабильность кадра:</a:t>
            </a:r>
            <a:r>
              <a:rPr lang="ru-RU" sz="2800" dirty="0"/>
              <a:t> Камера не должна трястись.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Монтаж:</a:t>
            </a:r>
            <a:r>
              <a:rPr lang="ru-RU" sz="2800" dirty="0"/>
              <a:t> Видео должно быть обрезано по времени, конец не должен быть «скомкан».</a:t>
            </a:r>
          </a:p>
          <a:p>
            <a:pPr marL="0" indent="0">
              <a:buNone/>
            </a:pPr>
            <a:r>
              <a:rPr lang="ru-RU" sz="2800" b="1" i="1" dirty="0"/>
              <a:t>Золотое правило:</a:t>
            </a:r>
            <a:r>
              <a:rPr lang="ru-RU" sz="2800" dirty="0"/>
              <a:t> Снимите так, чтобы эксперту было комфортно смотреть, не напрягая слух и зрение.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102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8440" y="267271"/>
            <a:ext cx="908479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Чек-лист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 </a:t>
            </a:r>
            <a:r>
              <a:rPr lang="ru-RU" b="1" dirty="0" smtClean="0"/>
              <a:t>          </a:t>
            </a:r>
            <a:r>
              <a:rPr lang="ru-RU" b="1" dirty="0"/>
              <a:t>мелочи, которые спасут ваш балл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3405" y="1904999"/>
            <a:ext cx="9171878" cy="46853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dirty="0"/>
              <a:t>Перед отправкой проверьте</a:t>
            </a:r>
            <a:r>
              <a:rPr lang="ru-RU" sz="2800" b="1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Доступ:</a:t>
            </a:r>
            <a:r>
              <a:rPr lang="ru-RU" sz="2800" dirty="0"/>
              <a:t> Открывается ли ссылка в режиме инкогнито?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Имена файлов:</a:t>
            </a:r>
            <a:r>
              <a:rPr lang="ru-RU" sz="2800" dirty="0"/>
              <a:t> Названа ли папка по шаблону? (Путаница в документах — </a:t>
            </a:r>
            <a:r>
              <a:rPr lang="ru-RU" sz="2800" i="1" dirty="0"/>
              <a:t>«ссылка на видео ведет на мастер-класс»</a:t>
            </a:r>
            <a:r>
              <a:rPr lang="ru-RU" sz="2800" dirty="0"/>
              <a:t> — это плохо).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QR-коды:</a:t>
            </a:r>
            <a:r>
              <a:rPr lang="ru-RU" sz="2800" dirty="0"/>
              <a:t> Распечатайте и проверьте телефоном.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Год на документах:</a:t>
            </a:r>
            <a:r>
              <a:rPr lang="ru-RU" sz="2800" dirty="0"/>
              <a:t> Точно ли все за 2025?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Формат:</a:t>
            </a:r>
            <a:r>
              <a:rPr lang="ru-RU" sz="2800" dirty="0"/>
              <a:t> Точно ли это </a:t>
            </a:r>
            <a:r>
              <a:rPr lang="ru-RU" sz="2800" dirty="0" err="1"/>
              <a:t>PowerPoint</a:t>
            </a:r>
            <a:r>
              <a:rPr lang="ru-RU" sz="2800" dirty="0"/>
              <a:t>, а не сайт?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15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0244" y="21151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Правило десяти минут: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 что проверить перед тем, как нажать    «Отправить»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0244" y="1787912"/>
            <a:ext cx="9274368" cy="4612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Ваше задание:</a:t>
            </a:r>
            <a:r>
              <a:rPr lang="ru-RU" sz="2000" dirty="0"/>
              <a:t> 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Распечатайте </a:t>
            </a:r>
            <a:r>
              <a:rPr lang="ru-RU" sz="2000" dirty="0"/>
              <a:t>положение. Идите по пунктам. Проверьте каждую мелочь.</a:t>
            </a:r>
          </a:p>
          <a:p>
            <a:pPr marL="0" indent="0">
              <a:buNone/>
            </a:pPr>
            <a:r>
              <a:rPr lang="ru-RU" sz="2000" b="1" i="1" dirty="0" smtClean="0">
                <a:solidFill>
                  <a:srgbClr val="C00000"/>
                </a:solidFill>
              </a:rPr>
              <a:t>10 </a:t>
            </a:r>
            <a:r>
              <a:rPr lang="ru-RU" sz="2000" b="1" i="1" dirty="0">
                <a:solidFill>
                  <a:srgbClr val="C00000"/>
                </a:solidFill>
              </a:rPr>
              <a:t>минут самоконтроля экономят 10 баллов:</a:t>
            </a:r>
            <a:endParaRPr lang="ru-RU" sz="2000" b="1" dirty="0">
              <a:solidFill>
                <a:srgbClr val="C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/>
              <a:t>Минута 1-2:</a:t>
            </a:r>
            <a:r>
              <a:rPr lang="ru-RU" sz="2000" dirty="0"/>
              <a:t> </a:t>
            </a:r>
            <a:r>
              <a:rPr lang="ru-RU" sz="2000" dirty="0" smtClean="0"/>
              <a:t>Открываю </a:t>
            </a:r>
            <a:r>
              <a:rPr lang="ru-RU" sz="2000" dirty="0"/>
              <a:t>каждую ссылку в трёх браузерах.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/>
              <a:t>Минута 3-4:</a:t>
            </a:r>
            <a:r>
              <a:rPr lang="ru-RU" sz="2000" dirty="0"/>
              <a:t> Считаю слайды — их ровно 11.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/>
              <a:t>Минута 5-6:</a:t>
            </a:r>
            <a:r>
              <a:rPr lang="ru-RU" sz="2000" dirty="0"/>
              <a:t> Смотрю даты — только 2025 год.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/>
              <a:t>Минута 7-8:</a:t>
            </a:r>
            <a:r>
              <a:rPr lang="ru-RU" sz="2000" dirty="0"/>
              <a:t> Перематываю мастер-класс — есть ли рефлексия</a:t>
            </a:r>
            <a:r>
              <a:rPr lang="ru-RU" sz="2000" dirty="0" smtClean="0"/>
              <a:t>?</a:t>
            </a:r>
            <a:r>
              <a:rPr lang="ru-RU" sz="2000" dirty="0"/>
              <a:t> Хронометраж укладывается в секунды? Лишнее </a:t>
            </a:r>
            <a:r>
              <a:rPr lang="ru-RU" sz="2000" dirty="0" smtClean="0"/>
              <a:t>удаляю </a:t>
            </a:r>
            <a:r>
              <a:rPr lang="ru-RU" sz="2000" dirty="0"/>
              <a:t>без жалости</a:t>
            </a:r>
            <a:r>
              <a:rPr lang="ru-RU" sz="2000" dirty="0" smtClean="0"/>
              <a:t>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/>
              <a:t>Минута 9-10:</a:t>
            </a:r>
            <a:r>
              <a:rPr lang="ru-RU" sz="2000" dirty="0"/>
              <a:t> Читаю вслух текст — нет ли ошибок</a:t>
            </a:r>
            <a:r>
              <a:rPr lang="ru-RU" sz="2000" dirty="0" smtClean="0"/>
              <a:t>?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7074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901549" y="1070159"/>
            <a:ext cx="8911687" cy="1280890"/>
          </a:xfrm>
        </p:spPr>
        <p:txBody>
          <a:bodyPr>
            <a:noAutofit/>
          </a:bodyPr>
          <a:lstStyle/>
          <a:p>
            <a:pPr marL="0" indent="0" algn="ctr"/>
            <a:r>
              <a:rPr lang="ru-RU" sz="4400" b="1" dirty="0">
                <a:solidFill>
                  <a:srgbClr val="C00000"/>
                </a:solidFill>
              </a:rPr>
              <a:t>Ваша задача — сделать оценку вашей работы быстрой </a:t>
            </a:r>
            <a:r>
              <a:rPr lang="ru-RU" sz="4400" b="1">
                <a:solidFill>
                  <a:srgbClr val="C00000"/>
                </a:solidFill>
              </a:rPr>
              <a:t>и </a:t>
            </a:r>
            <a:r>
              <a:rPr lang="ru-RU" sz="4400" b="1" smtClean="0">
                <a:solidFill>
                  <a:srgbClr val="C00000"/>
                </a:solidFill>
              </a:rPr>
              <a:t>комфортной</a:t>
            </a:r>
            <a:r>
              <a:rPr lang="ru-RU" sz="4400" b="1" smtClean="0">
                <a:solidFill>
                  <a:srgbClr val="C00000"/>
                </a:solidFill>
              </a:rPr>
              <a:t>. </a:t>
            </a:r>
            <a:r>
              <a:rPr lang="ru-RU" sz="4400" b="1" dirty="0">
                <a:solidFill>
                  <a:srgbClr val="C00000"/>
                </a:solidFill>
              </a:rPr>
              <a:t/>
            </a:r>
            <a:br>
              <a:rPr lang="ru-RU" sz="4400" b="1" dirty="0">
                <a:solidFill>
                  <a:srgbClr val="C00000"/>
                </a:solidFill>
              </a:rPr>
            </a:br>
            <a:r>
              <a:rPr lang="ru-RU" sz="4400" b="1" dirty="0">
                <a:solidFill>
                  <a:srgbClr val="C00000"/>
                </a:solidFill>
              </a:rPr>
              <a:t>Тогда и баллы будут высокими</a:t>
            </a:r>
            <a:r>
              <a:rPr lang="ru-RU" sz="4400" b="1" dirty="0" smtClean="0">
                <a:solidFill>
                  <a:srgbClr val="C00000"/>
                </a:solidFill>
              </a:rPr>
              <a:t>!</a:t>
            </a:r>
            <a:br>
              <a:rPr lang="ru-RU" sz="4400" b="1" dirty="0" smtClean="0">
                <a:solidFill>
                  <a:srgbClr val="C00000"/>
                </a:solidFill>
              </a:rPr>
            </a:br>
            <a:r>
              <a:rPr lang="ru-RU" sz="4400" b="1" dirty="0">
                <a:solidFill>
                  <a:srgbClr val="C00000"/>
                </a:solidFill>
              </a:rPr>
              <a:t/>
            </a:r>
            <a:br>
              <a:rPr lang="ru-RU" sz="4400" b="1" dirty="0">
                <a:solidFill>
                  <a:srgbClr val="C00000"/>
                </a:solidFill>
              </a:rPr>
            </a:br>
            <a:r>
              <a:rPr lang="ru-RU" sz="4400" b="1" dirty="0" smtClean="0">
                <a:solidFill>
                  <a:srgbClr val="C00000"/>
                </a:solidFill>
              </a:rPr>
              <a:t>ЖЕЛАЕМ УДАЧИ !</a:t>
            </a:r>
            <a:r>
              <a:rPr lang="ru-RU" sz="4400" dirty="0">
                <a:solidFill>
                  <a:srgbClr val="C00000"/>
                </a:solidFill>
              </a:rPr>
              <a:t/>
            </a:r>
            <a:br>
              <a:rPr lang="ru-RU" sz="4400" dirty="0">
                <a:solidFill>
                  <a:srgbClr val="C00000"/>
                </a:solidFill>
              </a:rPr>
            </a:b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689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4624" y="267271"/>
            <a:ext cx="10013795" cy="103742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Топ-4 </a:t>
            </a:r>
            <a:r>
              <a:rPr lang="ru-RU" sz="3200" b="1" dirty="0">
                <a:solidFill>
                  <a:srgbClr val="C00000"/>
                </a:solidFill>
              </a:rPr>
              <a:t>ловушки</a:t>
            </a:r>
            <a:r>
              <a:rPr lang="ru-RU" sz="3200" b="1" dirty="0" smtClean="0"/>
              <a:t>,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b="1" dirty="0"/>
              <a:t>в которые попадают даже опытные педагоги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4624" y="1776760"/>
            <a:ext cx="9709266" cy="4657493"/>
          </a:xfrm>
        </p:spPr>
        <p:txBody>
          <a:bodyPr>
            <a:normAutofit fontScale="77500" lnSpcReduction="20000"/>
          </a:bodyPr>
          <a:lstStyle/>
          <a:p>
            <a:r>
              <a:rPr lang="ru-RU" sz="4200" dirty="0"/>
              <a:t>Эксперты часто даже не видят содержания — материалы просто </a:t>
            </a:r>
            <a:endParaRPr lang="ru-RU" sz="4200" dirty="0" smtClean="0"/>
          </a:p>
          <a:p>
            <a:pPr marL="0" indent="0">
              <a:buNone/>
            </a:pPr>
            <a:r>
              <a:rPr lang="ru-RU" sz="4200" b="1" dirty="0"/>
              <a:t> </a:t>
            </a:r>
            <a:r>
              <a:rPr lang="ru-RU" sz="4200" b="1" dirty="0" smtClean="0"/>
              <a:t>  не </a:t>
            </a:r>
            <a:r>
              <a:rPr lang="ru-RU" sz="4200" b="1" dirty="0"/>
              <a:t>открываются</a:t>
            </a:r>
            <a:r>
              <a:rPr lang="ru-RU" sz="4200" dirty="0" smtClean="0"/>
              <a:t>.</a:t>
            </a:r>
          </a:p>
          <a:p>
            <a:pPr marL="0" indent="0">
              <a:buNone/>
            </a:pPr>
            <a:endParaRPr lang="ru-RU" sz="4200" dirty="0"/>
          </a:p>
          <a:p>
            <a:r>
              <a:rPr lang="ru-RU" sz="4200" dirty="0"/>
              <a:t>Ошибки делятся на 4 категории:</a:t>
            </a:r>
          </a:p>
          <a:p>
            <a:pPr marL="457200" lvl="1" indent="0">
              <a:buNone/>
            </a:pPr>
            <a:r>
              <a:rPr lang="ru-RU" sz="4200" dirty="0" smtClean="0"/>
              <a:t>1. Доступ </a:t>
            </a:r>
            <a:r>
              <a:rPr lang="ru-RU" sz="4200" dirty="0"/>
              <a:t>и ссылки.</a:t>
            </a:r>
          </a:p>
          <a:p>
            <a:pPr marL="457200" lvl="1" indent="0">
              <a:buNone/>
            </a:pPr>
            <a:r>
              <a:rPr lang="ru-RU" sz="4200" dirty="0" smtClean="0"/>
              <a:t>2. </a:t>
            </a:r>
            <a:r>
              <a:rPr lang="ru-RU" sz="4200" dirty="0" err="1" smtClean="0"/>
              <a:t>Видеовизитка</a:t>
            </a:r>
            <a:r>
              <a:rPr lang="ru-RU" sz="4200" dirty="0"/>
              <a:t>.</a:t>
            </a:r>
          </a:p>
          <a:p>
            <a:pPr marL="457200" lvl="1" indent="0">
              <a:buNone/>
            </a:pPr>
            <a:r>
              <a:rPr lang="ru-RU" sz="4200" dirty="0" smtClean="0"/>
              <a:t>3. Электронное </a:t>
            </a:r>
            <a:r>
              <a:rPr lang="ru-RU" sz="4200" dirty="0"/>
              <a:t>портфолио.</a:t>
            </a:r>
          </a:p>
          <a:p>
            <a:pPr marL="457200" lvl="1" indent="0">
              <a:buNone/>
            </a:pPr>
            <a:r>
              <a:rPr lang="ru-RU" sz="4200" dirty="0" smtClean="0"/>
              <a:t>4. Мастер-класс</a:t>
            </a:r>
            <a:r>
              <a:rPr lang="ru-RU" sz="42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20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6928" y="267271"/>
            <a:ext cx="933756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Категория №1</a:t>
            </a:r>
            <a:r>
              <a:rPr lang="ru-RU" b="1" dirty="0"/>
              <a:t>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               Доступ </a:t>
            </a:r>
            <a:r>
              <a:rPr lang="ru-RU" b="1" dirty="0"/>
              <a:t>к материалам </a:t>
            </a:r>
            <a:r>
              <a:rPr lang="ru-RU" b="1" dirty="0">
                <a:solidFill>
                  <a:srgbClr val="FF0000"/>
                </a:solidFill>
              </a:rPr>
              <a:t>(Критично!)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3337" y="1665248"/>
            <a:ext cx="9337562" cy="49808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/>
              <a:t>Ссылки, QR-коды и «пустые папки»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Самая частая и обидная причина нулевых баллов:</a:t>
            </a:r>
          </a:p>
          <a:p>
            <a:r>
              <a:rPr lang="ru-RU" sz="2400" i="1" dirty="0"/>
              <a:t>«ссылка не открылась»</a:t>
            </a:r>
            <a:endParaRPr lang="ru-RU" sz="2400" dirty="0"/>
          </a:p>
          <a:p>
            <a:r>
              <a:rPr lang="ru-RU" sz="2400" i="1" dirty="0"/>
              <a:t>«QR-коды неактивны»</a:t>
            </a:r>
            <a:endParaRPr lang="ru-RU" sz="2400" dirty="0"/>
          </a:p>
          <a:p>
            <a:r>
              <a:rPr lang="ru-RU" sz="2400" i="1" dirty="0"/>
              <a:t>«доступ к видео ограничен»</a:t>
            </a:r>
            <a:endParaRPr lang="ru-RU" sz="2400" dirty="0"/>
          </a:p>
          <a:p>
            <a:r>
              <a:rPr lang="ru-RU" sz="2400" i="1" dirty="0"/>
              <a:t>«в папке ничего нет»</a:t>
            </a:r>
            <a:endParaRPr lang="ru-RU" sz="2400" dirty="0"/>
          </a:p>
          <a:p>
            <a:r>
              <a:rPr lang="ru-RU" sz="2400" i="1" dirty="0"/>
              <a:t>«файл поврежден</a:t>
            </a:r>
            <a:r>
              <a:rPr lang="ru-RU" sz="2400" i="1" dirty="0" smtClean="0"/>
              <a:t>»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b="1" dirty="0"/>
              <a:t>Важно:</a:t>
            </a:r>
            <a:r>
              <a:rPr lang="ru-RU" sz="2400" dirty="0"/>
              <a:t> Эксперт не будет искать ваши материалы по сторонним сайтам или писать вам в </a:t>
            </a:r>
            <a:r>
              <a:rPr lang="ru-RU" sz="2400" dirty="0" err="1"/>
              <a:t>личку</a:t>
            </a:r>
            <a:r>
              <a:rPr lang="ru-RU" sz="2400" dirty="0"/>
              <a:t> с просьбой открыть доступ.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Если </a:t>
            </a:r>
            <a:r>
              <a:rPr lang="ru-RU" sz="2400" dirty="0"/>
              <a:t>ссылка не работает — это </a:t>
            </a:r>
            <a:r>
              <a:rPr lang="ru-RU" sz="2400" b="1" dirty="0"/>
              <a:t>0 баллов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0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9161" y="211515"/>
            <a:ext cx="854953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Категория №2.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err="1" smtClean="0"/>
              <a:t>Видеовизитка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7649" y="1492405"/>
            <a:ext cx="9508544" cy="5042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Время</a:t>
            </a:r>
            <a:r>
              <a:rPr lang="ru-RU" sz="2400" b="1" dirty="0"/>
              <a:t>, звук и «взгляд в листочек»</a:t>
            </a:r>
            <a:endParaRPr lang="ru-RU" sz="2400" dirty="0"/>
          </a:p>
          <a:p>
            <a:r>
              <a:rPr lang="ru-RU" sz="2400" b="1" dirty="0"/>
              <a:t>Хронометраж:</a:t>
            </a:r>
            <a:r>
              <a:rPr lang="ru-RU" sz="2400" dirty="0"/>
              <a:t> В положении «не более 2 минут». 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i="1" dirty="0" smtClean="0"/>
              <a:t>«</a:t>
            </a:r>
            <a:r>
              <a:rPr lang="ru-RU" sz="2400" i="1" dirty="0"/>
              <a:t>Перебор по времени»</a:t>
            </a:r>
            <a:r>
              <a:rPr lang="ru-RU" sz="2400" dirty="0"/>
              <a:t> — сразу снижение балла.</a:t>
            </a:r>
          </a:p>
          <a:p>
            <a:r>
              <a:rPr lang="ru-RU" sz="2400" b="1" dirty="0"/>
              <a:t>Обязательный минимум:</a:t>
            </a:r>
            <a:endParaRPr 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Титульный кадр (часто забывают).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Хороший звук (нет посторонних шумов).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Горизонтальная съемка (вертикальное видео плохо смотрится на ПК).</a:t>
            </a:r>
          </a:p>
          <a:p>
            <a:r>
              <a:rPr lang="ru-RU" sz="2400" b="1" dirty="0"/>
              <a:t>Визуальный контакт:</a:t>
            </a:r>
            <a:r>
              <a:rPr lang="ru-RU" sz="2400" dirty="0"/>
              <a:t> Чтение с листа или телефона заметно сразу. Это портит впечатление.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28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2976" y="133456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 </a:t>
            </a:r>
            <a:r>
              <a:rPr lang="ru-RU" b="1" dirty="0">
                <a:solidFill>
                  <a:srgbClr val="C00000"/>
                </a:solidFill>
              </a:rPr>
              <a:t>Категория №3.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> </a:t>
            </a:r>
            <a:r>
              <a:rPr lang="ru-RU" b="1" dirty="0" smtClean="0"/>
              <a:t>Электронное </a:t>
            </a:r>
            <a:r>
              <a:rPr lang="ru-RU" b="1" dirty="0"/>
              <a:t>портфолио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62976" y="1620643"/>
            <a:ext cx="9263217" cy="51146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Главные ошибки </a:t>
            </a:r>
            <a:r>
              <a:rPr lang="ru-RU" sz="2400" b="1" dirty="0" smtClean="0"/>
              <a:t>оформления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/>
              <a:t>Количество слайдов:</a:t>
            </a:r>
            <a:r>
              <a:rPr lang="ru-RU" sz="2400" dirty="0"/>
              <a:t> Строго 11 (ни больше, ни меньше). </a:t>
            </a:r>
            <a:r>
              <a:rPr lang="ru-RU" sz="2400" i="1" dirty="0" smtClean="0"/>
              <a:t>«</a:t>
            </a:r>
            <a:r>
              <a:rPr lang="ru-RU" sz="2400" i="1" dirty="0"/>
              <a:t>Презентация растянута, 20 слайдов»</a:t>
            </a:r>
            <a:r>
              <a:rPr lang="ru-RU" sz="2400" dirty="0"/>
              <a:t> — нарушение.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/>
              <a:t>Формат:</a:t>
            </a:r>
            <a:r>
              <a:rPr lang="ru-RU" sz="2400" dirty="0"/>
              <a:t> Только </a:t>
            </a:r>
            <a:r>
              <a:rPr lang="ru-RU" sz="2400" dirty="0" err="1"/>
              <a:t>PowerPoint</a:t>
            </a:r>
            <a:r>
              <a:rPr lang="ru-RU" sz="2400" dirty="0"/>
              <a:t>. Ссылка на личный сайт вместо файла — это ошибка.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/>
              <a:t>Навигация:</a:t>
            </a:r>
            <a:r>
              <a:rPr lang="ru-RU" sz="2400" dirty="0"/>
              <a:t> QR-коды на подтверждения должны открываться. Не заставляйте эксперта искать сканы по папкам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62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088" y="278422"/>
            <a:ext cx="8915400" cy="128089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Внимание: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    </a:t>
            </a:r>
            <a:r>
              <a:rPr lang="ru-RU" b="1" dirty="0" smtClean="0"/>
              <a:t>даты </a:t>
            </a:r>
            <a:r>
              <a:rPr lang="ru-RU" b="1" dirty="0"/>
              <a:t>имеют значение!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6429" y="1704277"/>
            <a:ext cx="9316844" cy="45404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Требование положения — </a:t>
            </a:r>
            <a:r>
              <a:rPr lang="ru-RU" sz="2800" b="1" dirty="0"/>
              <a:t>2025 год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r>
              <a:rPr lang="ru-RU" sz="2800" i="1" dirty="0" smtClean="0"/>
              <a:t> «</a:t>
            </a:r>
            <a:r>
              <a:rPr lang="ru-RU" sz="2800" i="1" dirty="0"/>
              <a:t>половина благодарностей за 24 год»</a:t>
            </a:r>
            <a:endParaRPr lang="ru-RU" sz="2800" dirty="0"/>
          </a:p>
          <a:p>
            <a:pPr marL="0" indent="0">
              <a:buNone/>
            </a:pPr>
            <a:r>
              <a:rPr lang="ru-RU" sz="2800" i="1" dirty="0"/>
              <a:t>«документы датированы 2021–2024 гг.»</a:t>
            </a:r>
            <a:endParaRPr lang="ru-RU" sz="2800" dirty="0"/>
          </a:p>
          <a:p>
            <a:pPr marL="0" indent="0">
              <a:buNone/>
            </a:pPr>
            <a:endParaRPr lang="ru-RU" sz="2800" b="1" dirty="0" smtClean="0"/>
          </a:p>
          <a:p>
            <a:pPr marL="0" indent="0" algn="just">
              <a:buNone/>
            </a:pPr>
            <a:r>
              <a:rPr lang="ru-RU" sz="2800" b="1" dirty="0" smtClean="0"/>
              <a:t>Правило</a:t>
            </a:r>
            <a:r>
              <a:rPr lang="ru-RU" sz="2800" b="1" dirty="0"/>
              <a:t>:</a:t>
            </a:r>
            <a:r>
              <a:rPr lang="ru-RU" sz="2800" dirty="0"/>
              <a:t> Если вы показываете диплом или грамоту не того года, это не работает на ваш результат. Эксперт обязан это зафиксировать как несоответствие. Оставляйте только актуальные достижения.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1610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0691" y="267271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Текст и </a:t>
            </a:r>
            <a:r>
              <a:rPr lang="ru-RU" b="1" dirty="0" smtClean="0">
                <a:solidFill>
                  <a:srgbClr val="C00000"/>
                </a:solidFill>
              </a:rPr>
              <a:t>грамотность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/>
              <a:t>Ошибки</a:t>
            </a:r>
            <a:r>
              <a:rPr lang="ru-RU" b="1" dirty="0"/>
              <a:t>, которые режут глаз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1676400"/>
            <a:ext cx="9578898" cy="489166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Орфографические и пунктуационные ошибки в слайдах.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Речевые ошибки в устной речи.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/>
              <a:t>Неправильное произношение терминов (</a:t>
            </a:r>
            <a:r>
              <a:rPr lang="ru-RU" sz="2800" i="1" dirty="0"/>
              <a:t>«сенсорное» с ударением не на тот слог</a:t>
            </a:r>
            <a:r>
              <a:rPr lang="ru-RU" sz="2800" dirty="0"/>
              <a:t>).</a:t>
            </a:r>
          </a:p>
          <a:p>
            <a:pPr marL="0" indent="0">
              <a:buNone/>
            </a:pPr>
            <a:endParaRPr lang="ru-RU" sz="2800" b="1" i="1" dirty="0" smtClean="0"/>
          </a:p>
          <a:p>
            <a:pPr marL="0" indent="0">
              <a:buNone/>
            </a:pPr>
            <a:r>
              <a:rPr lang="ru-RU" sz="2800" b="1" i="1" dirty="0" smtClean="0"/>
              <a:t>Совет</a:t>
            </a:r>
            <a:r>
              <a:rPr lang="ru-RU" sz="2800" b="1" i="1" dirty="0"/>
              <a:t>:</a:t>
            </a:r>
            <a:r>
              <a:rPr lang="ru-RU" sz="2800" dirty="0"/>
              <a:t> Текст презентации должен быть вычитан корректором или хотя бы проверен программой (MS </a:t>
            </a:r>
            <a:r>
              <a:rPr lang="ru-RU" sz="2800" dirty="0" err="1"/>
              <a:t>Word</a:t>
            </a:r>
            <a:r>
              <a:rPr lang="ru-RU" sz="2800" dirty="0"/>
              <a:t>, онлайн-проверка).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533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0261" y="300725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 </a:t>
            </a:r>
            <a:r>
              <a:rPr lang="ru-RU" b="1" dirty="0">
                <a:solidFill>
                  <a:srgbClr val="C00000"/>
                </a:solidFill>
              </a:rPr>
              <a:t>Категория №4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Мастер-класс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4917" y="1670824"/>
            <a:ext cx="10318595" cy="4685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b="1" dirty="0"/>
              <a:t>Это НЕ урок с детьми</a:t>
            </a:r>
            <a:r>
              <a:rPr lang="ru-RU" sz="2800" b="1" dirty="0" smtClean="0"/>
              <a:t>!</a:t>
            </a:r>
          </a:p>
          <a:p>
            <a:pPr marL="0" indent="0">
              <a:buNone/>
            </a:pP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Самая массовая и грубая ошибка конкурсантов: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i="1" dirty="0"/>
              <a:t>«Это не мастер-класс!»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i="1" dirty="0"/>
              <a:t>«Представлен открытый урок со своими учениками»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i="1" dirty="0"/>
              <a:t>«Практикум для детей»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Запомните:</a:t>
            </a:r>
            <a:r>
              <a:rPr lang="ru-RU" sz="2800" dirty="0"/>
              <a:t> Мастер-класс проводится </a:t>
            </a:r>
            <a:r>
              <a:rPr lang="ru-RU" sz="2800" b="1" dirty="0"/>
              <a:t>ДЛЯ КОЛЛЕГ</a:t>
            </a:r>
            <a:r>
              <a:rPr lang="ru-RU" sz="2800" dirty="0"/>
              <a:t> (взрослых). 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Если </a:t>
            </a:r>
            <a:r>
              <a:rPr lang="ru-RU" sz="2800" dirty="0"/>
              <a:t>в кадре дети — вы ошиблись форматом.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53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715" y="256119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Мастер-класс: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структура </a:t>
            </a:r>
            <a:r>
              <a:rPr lang="ru-RU" b="1" dirty="0"/>
              <a:t>и время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1532" y="1905000"/>
            <a:ext cx="9753870" cy="4718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Как сделать </a:t>
            </a:r>
            <a:r>
              <a:rPr lang="ru-RU" sz="2400" b="1" dirty="0" smtClean="0"/>
              <a:t>правильно</a:t>
            </a:r>
            <a:endParaRPr lang="ru-RU" sz="2400" dirty="0"/>
          </a:p>
          <a:p>
            <a:r>
              <a:rPr lang="ru-RU" sz="2400" b="1" dirty="0"/>
              <a:t>Хронометраж:</a:t>
            </a:r>
            <a:r>
              <a:rPr lang="ru-RU" sz="2400" dirty="0"/>
              <a:t> Не более 10 минут.</a:t>
            </a:r>
          </a:p>
          <a:p>
            <a:r>
              <a:rPr lang="ru-RU" sz="2400" b="1" dirty="0"/>
              <a:t>Обязательные этапы:</a:t>
            </a:r>
            <a:endParaRPr lang="ru-RU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Методологическое обоснование (коротко).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Демонстрация приема/технологии.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Включение участников (коллеги должны что-то делать руками/мыслями).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ru-RU" sz="2400" dirty="0"/>
              <a:t>Рефлексия (обязательно!).</a:t>
            </a:r>
          </a:p>
          <a:p>
            <a:r>
              <a:rPr lang="ru-RU" sz="2400" i="1" dirty="0"/>
              <a:t>«нет включенности»</a:t>
            </a:r>
            <a:r>
              <a:rPr lang="ru-RU" sz="2400" dirty="0"/>
              <a:t> и </a:t>
            </a:r>
            <a:r>
              <a:rPr lang="ru-RU" sz="2400" i="1" dirty="0"/>
              <a:t>«нет рефлексии»</a:t>
            </a:r>
            <a:r>
              <a:rPr lang="ru-RU" sz="2400" dirty="0"/>
              <a:t> — самые частые замечания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978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149</Words>
  <Application>Microsoft Office PowerPoint</Application>
  <PresentationFormat>Широкоэкранный</PresentationFormat>
  <Paragraphs>92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quote-cjk-patch</vt:lpstr>
      <vt:lpstr>Wingdings 3</vt:lpstr>
      <vt:lpstr>Легкий дым</vt:lpstr>
      <vt:lpstr>Презентация PowerPoint</vt:lpstr>
      <vt:lpstr>Топ-4 ловушки,  в которые попадают даже опытные педагоги</vt:lpstr>
      <vt:lpstr>Категория №1.                   Доступ к материалам (Критично!) </vt:lpstr>
      <vt:lpstr>Категория №2.  Видеовизитка </vt:lpstr>
      <vt:lpstr> Категория №3.   Электронное портфолио </vt:lpstr>
      <vt:lpstr>Внимание:        даты имеют значение!</vt:lpstr>
      <vt:lpstr>Текст и грамотность Ошибки, которые режут глаз </vt:lpstr>
      <vt:lpstr> Категория №4.  Мастер-класс </vt:lpstr>
      <vt:lpstr>Мастер-класс:  структура и время </vt:lpstr>
      <vt:lpstr>Качество съемки мастер-класса </vt:lpstr>
      <vt:lpstr>Чек-лист:            мелочи, которые спасут ваш балл </vt:lpstr>
      <vt:lpstr>Правило десяти минут:  что проверить перед тем, как нажать    «Отправить» </vt:lpstr>
      <vt:lpstr>Ваша задача — сделать оценку вашей работы быстрой и комфортной.  Тогда и баллы будут высокими!  ЖЕЛАЕМ УДАЧИ 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</cp:revision>
  <dcterms:created xsi:type="dcterms:W3CDTF">2026-02-19T09:46:56Z</dcterms:created>
  <dcterms:modified xsi:type="dcterms:W3CDTF">2026-02-20T03:47:21Z</dcterms:modified>
</cp:coreProperties>
</file>