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8" r:id="rId4"/>
    <p:sldId id="269" r:id="rId5"/>
    <p:sldId id="275" r:id="rId6"/>
    <p:sldId id="277" r:id="rId7"/>
    <p:sldId id="276" r:id="rId8"/>
    <p:sldId id="278" r:id="rId9"/>
    <p:sldId id="271" r:id="rId10"/>
    <p:sldId id="280" r:id="rId11"/>
    <p:sldId id="270" r:id="rId12"/>
    <p:sldId id="274" r:id="rId13"/>
    <p:sldId id="279" r:id="rId14"/>
    <p:sldId id="267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456" y="-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rseparhia@yandex.ru" TargetMode="External"/><Relationship Id="rId2" Type="http://schemas.openxmlformats.org/officeDocument/2006/relationships/hyperlink" Target="mailto:koshelevam@mail.ru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titarova@pkiro.ru" TargetMode="External"/><Relationship Id="rId5" Type="http://schemas.openxmlformats.org/officeDocument/2006/relationships/hyperlink" Target="mailto:kapitanyuk@yandex.ru" TargetMode="External"/><Relationship Id="rId4" Type="http://schemas.openxmlformats.org/officeDocument/2006/relationships/hyperlink" Target="mailto:e.timoshenko@mail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konkurs.podvig-uchitelya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1237" y="2996952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Методическое </a:t>
            </a:r>
            <a:r>
              <a:rPr lang="ru-RU" sz="3600" b="1" dirty="0">
                <a:solidFill>
                  <a:srgbClr val="002060"/>
                </a:solidFill>
              </a:rPr>
              <a:t>сопровождение педагогических практик: подготовка к участию </a:t>
            </a:r>
            <a:r>
              <a:rPr lang="ru-RU" sz="3600" b="1" dirty="0" smtClean="0">
                <a:solidFill>
                  <a:srgbClr val="002060"/>
                </a:solidFill>
              </a:rPr>
              <a:t>в региональном  этапе </a:t>
            </a:r>
            <a:r>
              <a:rPr lang="en-US" sz="3600" b="1" dirty="0" smtClean="0">
                <a:solidFill>
                  <a:srgbClr val="002060"/>
                </a:solidFill>
              </a:rPr>
              <a:t/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en-US" sz="3600" b="1" dirty="0" smtClean="0">
                <a:solidFill>
                  <a:srgbClr val="002060"/>
                </a:solidFill>
              </a:rPr>
              <a:t>XXI </a:t>
            </a:r>
            <a:r>
              <a:rPr lang="ru-RU" sz="3600" b="1" dirty="0" smtClean="0">
                <a:solidFill>
                  <a:srgbClr val="002060"/>
                </a:solidFill>
              </a:rPr>
              <a:t>Всероссийского конкурса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в области педагогики, работы с детьми и молодежью до 20 лет 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>
                <a:solidFill>
                  <a:srgbClr val="C00000"/>
                </a:solidFill>
              </a:rPr>
              <a:t>За нравственный подвиг учителя» в </a:t>
            </a:r>
            <a:r>
              <a:rPr lang="ru-RU" sz="3600" b="1" dirty="0" smtClean="0">
                <a:solidFill>
                  <a:srgbClr val="C00000"/>
                </a:solidFill>
              </a:rPr>
              <a:t>2026 </a:t>
            </a:r>
            <a:r>
              <a:rPr lang="ru-RU" sz="3600" b="1" dirty="0">
                <a:solidFill>
                  <a:srgbClr val="C00000"/>
                </a:solidFill>
              </a:rPr>
              <a:t>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949280"/>
            <a:ext cx="6400800" cy="672480"/>
          </a:xfrm>
        </p:spPr>
        <p:txBody>
          <a:bodyPr>
            <a:normAutofit fontScale="85000" lnSpcReduction="20000"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Владивосток</a:t>
            </a:r>
          </a:p>
          <a:p>
            <a:r>
              <a:rPr lang="ru-RU" sz="2400" i="1" dirty="0" smtClean="0">
                <a:solidFill>
                  <a:srgbClr val="002060"/>
                </a:solidFill>
              </a:rPr>
              <a:t>4 февраля 2026 г</a:t>
            </a:r>
            <a:endParaRPr lang="ru-RU" sz="2400" i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12034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1708"/>
            <a:ext cx="231111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224" y="248274"/>
            <a:ext cx="795213" cy="79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0648"/>
            <a:ext cx="74930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39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12738"/>
            <a:ext cx="4608512" cy="490066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inherit"/>
                <a:ea typeface="Times New Roman"/>
                <a:cs typeface="Arial"/>
              </a:rPr>
              <a:t>Номинации конкурса</a:t>
            </a:r>
            <a:r>
              <a:rPr lang="ru-RU" sz="36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99592" y="908720"/>
            <a:ext cx="7787208" cy="5832648"/>
          </a:xfrm>
        </p:spPr>
        <p:txBody>
          <a:bodyPr>
            <a:normAutofit fontScale="77500" lnSpcReduction="20000"/>
          </a:bodyPr>
          <a:lstStyle/>
          <a:p>
            <a:pPr lvl="0" fontAlgn="base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«За организацию духовно-нравственного воспитания в рамках образовательного учреждения».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fontAlgn="base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«Лучшая дополнительная общеобразовательная программа духовно-нравственного и гражданско-патриотического воспитания детей и молодежи».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fontAlgn="base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«Лучшая методическая разработка по учебному курсу «Основы религиозных культур и светской этики (ОРКСЭ) и предметной области «Основы духовно-нравственной культуры народов России» (ОДНКНР), «Основы православной веры» (для образовательных организаций с религиозным (православным) компонентом)».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fontAlgn="base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>
                <a:solidFill>
                  <a:srgbClr val="002060"/>
                </a:solidFill>
                <a:latin typeface="Arial"/>
                <a:ea typeface="Times New Roman"/>
                <a:cs typeface="Times New Roman"/>
              </a:rPr>
              <a:t>«Лучший образовательный издательский проект года».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7" name="AutoShape 5" descr="https://i.oneme.ru/i?r=BTE2sh_eZW7g8kugOdIm2NotFaLXdgdf9lMRCiQvUHzWI0483HNU6s_ZYQlvMMQCsu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AutoShape 8" descr="https://i.oneme.ru/i?r=BTE2sh_eZW7g8kugOdIm2NotxuBCNP4kKhOgPucDxANlgE483HNU6s_ZYQlvMMQCsu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635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3968" y="0"/>
            <a:ext cx="4968552" cy="3631034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Победители Конкурса 2023 г.</a:t>
            </a:r>
            <a:br>
              <a:rPr lang="ru-RU" sz="1800" dirty="0" smtClean="0"/>
            </a:br>
            <a:r>
              <a:rPr lang="ru-RU" sz="1800" dirty="0" smtClean="0"/>
              <a:t>МБДОУ  «Центр развития ребенка – детский сад № 28» г. Владивостока </a:t>
            </a:r>
            <a:br>
              <a:rPr lang="ru-RU" sz="1800" dirty="0" smtClean="0"/>
            </a:br>
            <a:r>
              <a:rPr lang="ru-RU" sz="1800" b="1" dirty="0" err="1" smtClean="0">
                <a:solidFill>
                  <a:srgbClr val="C00000"/>
                </a:solidFill>
              </a:rPr>
              <a:t>Сытова</a:t>
            </a:r>
            <a:r>
              <a:rPr lang="ru-RU" sz="1800" b="1" dirty="0" smtClean="0">
                <a:solidFill>
                  <a:srgbClr val="C00000"/>
                </a:solidFill>
              </a:rPr>
              <a:t> А. Ю., </a:t>
            </a:r>
            <a:r>
              <a:rPr lang="ru-RU" sz="1800" dirty="0" smtClean="0"/>
              <a:t>зам. заведующего по воспитательной работе, 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Крылова И.А., </a:t>
            </a:r>
            <a:r>
              <a:rPr lang="ru-RU" sz="1800" dirty="0" smtClean="0"/>
              <a:t>воспитатель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Ненашева В.М., </a:t>
            </a:r>
            <a:r>
              <a:rPr lang="ru-RU" sz="1800" dirty="0" smtClean="0"/>
              <a:t>воспитатель</a:t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002060"/>
                </a:solidFill>
              </a:rPr>
              <a:t>Работа «Духовно-нравственное и гражданско-патриотическое воспитание детей посредством ознакомления с традициями и бытом русского народа»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За организацию духовно-нравственного воспитания в рамках образовательного учреждения</a:t>
            </a:r>
            <a:b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800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Юшкевич И. Ю., </a:t>
            </a:r>
            <a:r>
              <a:rPr lang="ru-RU" sz="1800" dirty="0" smtClean="0"/>
              <a:t>педагог дополнительного образования ФГКОУ «Уссурийское суворовское училище МО РФ»</a:t>
            </a:r>
            <a:br>
              <a:rPr lang="ru-RU" sz="1800" dirty="0" smtClean="0"/>
            </a:br>
            <a:r>
              <a:rPr lang="ru-RU" sz="1800" b="1" dirty="0" smtClean="0">
                <a:solidFill>
                  <a:srgbClr val="002060"/>
                </a:solidFill>
              </a:rPr>
              <a:t>Дополнительная общеобразовательная общеразвивающая программа военно-патриотической направленности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«Солдаты Победы. История подвига».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600" i="1" dirty="0" smtClean="0">
                <a:latin typeface="Times New Roman"/>
                <a:ea typeface="Times New Roman"/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Лучшая дополнительная 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развивающая</a:t>
            </a:r>
            <a:b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ea typeface="Times New Roman"/>
              </a:rPr>
            </a:b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 </a:t>
            </a: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программа </a:t>
            </a:r>
            <a:b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</a:b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духовно-нравственного и</a:t>
            </a:r>
            <a:b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</a:b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 гражданско-патриотического </a:t>
            </a:r>
            <a:b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</a:b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ea typeface="Times New Roman"/>
              </a:rPr>
              <a:t>воспитания детей и молодежи </a:t>
            </a:r>
            <a:endParaRPr lang="ru-RU" sz="1800" dirty="0"/>
          </a:p>
        </p:txBody>
      </p:sp>
      <p:pic>
        <p:nvPicPr>
          <p:cNvPr id="3074" name="Picture 2" descr="C:\Users\titarova\Desktop\2023-24 ВЕБИНАРЫ\2024\ЗНПУ\IMG-20240126-WA0011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94" r="31994"/>
          <a:stretch/>
        </p:blipFill>
        <p:spPr bwMode="auto">
          <a:xfrm>
            <a:off x="-1368000" y="116632"/>
            <a:ext cx="4715888" cy="353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itarova\Downloads\170771046023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662" r="23662"/>
          <a:stretch/>
        </p:blipFill>
        <p:spPr bwMode="auto">
          <a:xfrm>
            <a:off x="-2196752" y="3717032"/>
            <a:ext cx="6840760" cy="306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376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0" y="-20690"/>
            <a:ext cx="4248472" cy="351440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Победитель Конкурса 2024 г.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>
                <a:solidFill>
                  <a:srgbClr val="C00000"/>
                </a:solidFill>
              </a:rPr>
              <a:t>Суслова Светлана Владимировна, </a:t>
            </a:r>
            <a:r>
              <a:rPr lang="ru-RU" sz="1800" dirty="0"/>
              <a:t>старший преподаватель кафедры теологии Школы искусств и гуманитарных наук Дальневосточного федерального университета </a:t>
            </a:r>
            <a:br>
              <a:rPr lang="ru-RU" sz="1800" dirty="0"/>
            </a:br>
            <a:r>
              <a:rPr lang="ru-RU" sz="1800" b="1" dirty="0">
                <a:solidFill>
                  <a:srgbClr val="002060"/>
                </a:solidFill>
              </a:rPr>
              <a:t>"Православные праздники как средство формирования национальной идентичности" (методическое пособие)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</a:rPr>
              <a:t>Лучший издательский проект года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3347610"/>
            <a:ext cx="4680520" cy="351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8083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697" y="3573016"/>
            <a:ext cx="227086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514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47864" y="1340767"/>
            <a:ext cx="5796136" cy="2880321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Победители Конкурса 2025 г.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b="1" dirty="0" err="1" smtClean="0">
                <a:solidFill>
                  <a:srgbClr val="C00000"/>
                </a:solidFill>
              </a:rPr>
              <a:t>Шолик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Елена Анатольевна, </a:t>
            </a:r>
            <a:r>
              <a:rPr lang="ru-RU" sz="1600" dirty="0" smtClean="0"/>
              <a:t>зам. </a:t>
            </a:r>
            <a:r>
              <a:rPr lang="ru-RU" sz="1600" dirty="0"/>
              <a:t>заведующего по воспитательной и методической работе МБДОУ </a:t>
            </a:r>
            <a:r>
              <a:rPr lang="ru-RU" sz="1600" dirty="0" smtClean="0"/>
              <a:t>«ЦРР– </a:t>
            </a:r>
            <a:r>
              <a:rPr lang="ru-RU" sz="1600" dirty="0"/>
              <a:t>детский сад № 30 г. Владивостока»;</a:t>
            </a:r>
            <a:br>
              <a:rPr lang="ru-RU" sz="1600" dirty="0"/>
            </a:br>
            <a:r>
              <a:rPr lang="ru-RU" sz="1600" dirty="0" smtClean="0"/>
              <a:t> </a:t>
            </a:r>
            <a:r>
              <a:rPr lang="ru-RU" sz="1600" b="1" dirty="0" err="1">
                <a:solidFill>
                  <a:srgbClr val="C00000"/>
                </a:solidFill>
              </a:rPr>
              <a:t>Сытова</a:t>
            </a:r>
            <a:r>
              <a:rPr lang="ru-RU" sz="1600" b="1" dirty="0">
                <a:solidFill>
                  <a:srgbClr val="C00000"/>
                </a:solidFill>
              </a:rPr>
              <a:t> Александра Юрьевна, </a:t>
            </a:r>
            <a:r>
              <a:rPr lang="ru-RU" sz="1600" dirty="0"/>
              <a:t>	</a:t>
            </a:r>
            <a:r>
              <a:rPr lang="ru-RU" sz="1600" dirty="0" smtClean="0"/>
              <a:t>зам. </a:t>
            </a:r>
            <a:r>
              <a:rPr lang="ru-RU" sz="1600" dirty="0"/>
              <a:t>заведующего по воспитательной и методической работе МБДОУ </a:t>
            </a:r>
            <a:r>
              <a:rPr lang="ru-RU" sz="1600" dirty="0" smtClean="0"/>
              <a:t>«ЦРР </a:t>
            </a:r>
            <a:r>
              <a:rPr lang="ru-RU" sz="1600" dirty="0"/>
              <a:t>– детский сад № 28 г. Владивостока»;</a:t>
            </a:r>
            <a:br>
              <a:rPr lang="ru-RU" sz="1600" dirty="0"/>
            </a:br>
            <a:r>
              <a:rPr lang="ru-RU" sz="1600" b="1" dirty="0" smtClean="0">
                <a:solidFill>
                  <a:srgbClr val="C00000"/>
                </a:solidFill>
              </a:rPr>
              <a:t>Галич </a:t>
            </a:r>
            <a:r>
              <a:rPr lang="ru-RU" sz="1600" b="1" dirty="0">
                <a:solidFill>
                  <a:srgbClr val="C00000"/>
                </a:solidFill>
              </a:rPr>
              <a:t>Анжелика Вячеславовна, </a:t>
            </a:r>
            <a:r>
              <a:rPr lang="ru-RU" sz="1600" dirty="0" smtClean="0"/>
              <a:t>зам. </a:t>
            </a:r>
            <a:r>
              <a:rPr lang="ru-RU" sz="1600" dirty="0"/>
              <a:t>заведующего по воспитательной и методической работе МБДОУ </a:t>
            </a:r>
            <a:r>
              <a:rPr lang="ru-RU" sz="1600" dirty="0" smtClean="0"/>
              <a:t>«ЦРР </a:t>
            </a:r>
            <a:r>
              <a:rPr lang="ru-RU" sz="1600" dirty="0"/>
              <a:t>– детский сад № 182 г. Владивостока».</a:t>
            </a:r>
            <a:br>
              <a:rPr lang="ru-RU" sz="1600" dirty="0"/>
            </a:br>
            <a:r>
              <a:rPr lang="ru-RU" sz="1800" b="1" dirty="0" smtClean="0">
                <a:solidFill>
                  <a:srgbClr val="002060"/>
                </a:solidFill>
              </a:rPr>
              <a:t>Работа </a:t>
            </a:r>
            <a:r>
              <a:rPr lang="ru-RU" sz="1800" b="1" dirty="0">
                <a:solidFill>
                  <a:srgbClr val="002060"/>
                </a:solidFill>
              </a:rPr>
              <a:t>«Сайт «Душа и Родина»: ресурс  методической  поддержки и  обмена  опытом  для  педагогов  ДОО г. Владивостока, реализующих программы  духовно-нравственного и гражданско-патриотического </a:t>
            </a:r>
            <a:r>
              <a:rPr lang="ru-RU" sz="1800" b="1" dirty="0" smtClean="0">
                <a:solidFill>
                  <a:srgbClr val="002060"/>
                </a:solidFill>
              </a:rPr>
              <a:t>воспитания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9BBB59">
                    <a:lumMod val="75000"/>
                  </a:srgbClr>
                </a:solidFill>
              </a:rPr>
              <a:t>Лучший издательский проект года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/>
              <a:t/>
            </a:r>
            <a:br>
              <a:rPr lang="ru-RU" sz="1800" i="1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72678"/>
            <a:ext cx="5400600" cy="34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7" descr="blob:https://web.telegram.org/23231648-d6e6-4d89-8d3c-46385b9bd00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420888"/>
            <a:ext cx="3186353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" y="23961"/>
            <a:ext cx="3443052" cy="22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502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077" y="2348880"/>
            <a:ext cx="2762619" cy="207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0338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81128"/>
            <a:ext cx="2922470" cy="219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5" descr="https://i.oneme.ru/i?r=BTE2sh_eZW7g8kugOdIm2NotFaLXdgdf9lMRCiQvUHzWI0483HNU6s_ZYQlvMMQCsu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899" y="31305"/>
            <a:ext cx="4457344" cy="274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8" descr="https://i.oneme.ru/i?r=BTE2sh_eZW7g8kugOdIm2NotxuBCNP4kKhOgPucDxANlgE483HNU6s_ZYQlvMMQCsu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843" y="3341290"/>
            <a:ext cx="3669342" cy="275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139244"/>
            <a:ext cx="2367073" cy="3156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31304"/>
            <a:ext cx="2224235" cy="296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456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Контакты для консультаций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544" y="764704"/>
            <a:ext cx="4040188" cy="590465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7200" dirty="0" smtClean="0"/>
          </a:p>
          <a:p>
            <a:pPr marL="0" indent="0">
              <a:buNone/>
            </a:pPr>
            <a:endParaRPr lang="ru-RU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7200" dirty="0" smtClean="0"/>
              <a:t>Кошелева </a:t>
            </a:r>
            <a:r>
              <a:rPr lang="ru-RU" sz="7200" dirty="0"/>
              <a:t>Марина Евгеньевна</a:t>
            </a:r>
          </a:p>
          <a:p>
            <a:pPr marL="0" indent="0">
              <a:buNone/>
            </a:pPr>
            <a:r>
              <a:rPr lang="ru-RU" sz="7200" dirty="0" smtClean="0"/>
              <a:t>690922,  Владивосток</a:t>
            </a:r>
            <a:r>
              <a:rPr lang="ru-RU" sz="7200" dirty="0"/>
              <a:t>, о</a:t>
            </a:r>
            <a:r>
              <a:rPr lang="ru-RU" sz="7200" dirty="0" smtClean="0"/>
              <a:t>. Русский</a:t>
            </a:r>
            <a:r>
              <a:rPr lang="ru-RU" sz="7200" dirty="0"/>
              <a:t>, </a:t>
            </a:r>
            <a:r>
              <a:rPr lang="ru-RU" sz="7200" dirty="0" err="1"/>
              <a:t>пос.Аякс</a:t>
            </a:r>
            <a:r>
              <a:rPr lang="ru-RU" sz="7200" dirty="0"/>
              <a:t>, д.10, корпус F, каб.509 </a:t>
            </a:r>
            <a:endParaRPr lang="ru-RU" sz="7200" dirty="0" smtClean="0"/>
          </a:p>
          <a:p>
            <a:pPr marL="0" indent="0">
              <a:buNone/>
            </a:pPr>
            <a:r>
              <a:rPr lang="ru-RU" sz="7200" dirty="0" smtClean="0"/>
              <a:t>Моб</a:t>
            </a:r>
            <a:r>
              <a:rPr lang="ru-RU" sz="7200" dirty="0"/>
              <a:t>: 8 (914) 719-08-50</a:t>
            </a:r>
          </a:p>
          <a:p>
            <a:pPr marL="0" indent="0">
              <a:buNone/>
            </a:pPr>
            <a:r>
              <a:rPr lang="ru-RU" sz="7200" dirty="0" smtClean="0">
                <a:hlinkClick r:id="rId2"/>
              </a:rPr>
              <a:t>koshelevam@mail.ru</a:t>
            </a:r>
            <a:endParaRPr lang="ru-RU" sz="7200" dirty="0" smtClean="0"/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endParaRPr lang="ru-RU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7200" dirty="0"/>
              <a:t>Бердникова Ирина Геннадьевна</a:t>
            </a:r>
          </a:p>
          <a:p>
            <a:pPr marL="0" indent="0">
              <a:buNone/>
            </a:pPr>
            <a:r>
              <a:rPr lang="ru-RU" sz="7200" dirty="0" smtClean="0"/>
              <a:t>692331, Приморский край, г. Арсеньев, ул. Социалистическая, д. 115, отдел религиозного образования и </a:t>
            </a:r>
            <a:r>
              <a:rPr lang="ru-RU" sz="7200" dirty="0" err="1" smtClean="0"/>
              <a:t>катехизации</a:t>
            </a:r>
            <a:r>
              <a:rPr lang="ru-RU" sz="7200" dirty="0" smtClean="0"/>
              <a:t> </a:t>
            </a:r>
            <a:r>
              <a:rPr lang="ru-RU" sz="7200" dirty="0" err="1" smtClean="0"/>
              <a:t>Арсеньевской</a:t>
            </a:r>
            <a:r>
              <a:rPr lang="ru-RU" sz="7200" dirty="0" smtClean="0"/>
              <a:t> епархии</a:t>
            </a:r>
          </a:p>
          <a:p>
            <a:pPr marL="0" indent="0">
              <a:buNone/>
            </a:pPr>
            <a:r>
              <a:rPr lang="ru-RU" sz="7200" dirty="0" smtClean="0"/>
              <a:t>Моб</a:t>
            </a:r>
            <a:r>
              <a:rPr lang="ru-RU" sz="7200" dirty="0"/>
              <a:t>: 8 (914) 962-82-57</a:t>
            </a:r>
          </a:p>
          <a:p>
            <a:pPr marL="0" indent="0">
              <a:buNone/>
            </a:pPr>
            <a:r>
              <a:rPr lang="ru-RU" sz="7200" dirty="0" smtClean="0"/>
              <a:t> </a:t>
            </a:r>
            <a:r>
              <a:rPr lang="en-US" sz="7200" dirty="0" smtClean="0">
                <a:hlinkClick r:id="rId3"/>
              </a:rPr>
              <a:t>arseparhia@yandex.ru</a:t>
            </a:r>
            <a:endParaRPr lang="ru-RU" sz="7200" dirty="0" smtClean="0"/>
          </a:p>
          <a:p>
            <a:pPr marL="0" indent="0">
              <a:buNone/>
            </a:pPr>
            <a:endParaRPr lang="ru-RU" sz="7200" dirty="0" smtClean="0"/>
          </a:p>
          <a:p>
            <a:pPr marL="0" indent="0">
              <a:buNone/>
            </a:pPr>
            <a:endParaRPr lang="ru-RU" sz="7200" dirty="0" smtClean="0"/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908720"/>
            <a:ext cx="4391471" cy="568863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Тимошенко Елена Дмитриевна</a:t>
            </a:r>
          </a:p>
          <a:p>
            <a:pPr marL="0" indent="0">
              <a:buNone/>
            </a:pPr>
            <a:r>
              <a:rPr lang="ru-RU" dirty="0"/>
              <a:t>690091, Приморский край, г. Владивосток, ул. Пологая, д. 65, отдел религиозного образования и </a:t>
            </a:r>
            <a:r>
              <a:rPr lang="ru-RU" dirty="0" err="1"/>
              <a:t>катехизации</a:t>
            </a:r>
            <a:r>
              <a:rPr lang="ru-RU" dirty="0"/>
              <a:t> Владивостокской епархии</a:t>
            </a:r>
          </a:p>
          <a:p>
            <a:pPr marL="0" indent="0">
              <a:buNone/>
            </a:pPr>
            <a:r>
              <a:rPr lang="ru-RU" dirty="0"/>
              <a:t>Моб: 8 (914) 699-47-57</a:t>
            </a:r>
          </a:p>
          <a:p>
            <a:pPr marL="0" indent="0">
              <a:buNone/>
            </a:pPr>
            <a:r>
              <a:rPr lang="ru-RU" dirty="0" smtClean="0">
                <a:hlinkClick r:id="rId4"/>
              </a:rPr>
              <a:t>e.timoshenko@mail.ru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Иерей Роман </a:t>
            </a:r>
            <a:r>
              <a:rPr lang="ru-RU" dirty="0" err="1"/>
              <a:t>Капитанюк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692900, Приморский край, г. Находка, Находкинский проспект, д. 33, отдел религиозного образования и </a:t>
            </a:r>
            <a:r>
              <a:rPr lang="ru-RU" dirty="0" err="1"/>
              <a:t>катехизации</a:t>
            </a:r>
            <a:r>
              <a:rPr lang="ru-RU" dirty="0"/>
              <a:t> Находкинской епархии</a:t>
            </a:r>
          </a:p>
          <a:p>
            <a:pPr marL="0" indent="0">
              <a:buNone/>
            </a:pPr>
            <a:r>
              <a:rPr lang="ru-RU" dirty="0"/>
              <a:t>Моб: 8 (902) 505-30-78</a:t>
            </a:r>
          </a:p>
          <a:p>
            <a:pPr marL="0" indent="0">
              <a:buNone/>
            </a:pPr>
            <a:r>
              <a:rPr lang="en-US" dirty="0" smtClean="0">
                <a:hlinkClick r:id="rId5"/>
              </a:rPr>
              <a:t>kapitanyuk@yandex.ru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/>
              <a:t>Титарова</a:t>
            </a:r>
            <a:r>
              <a:rPr lang="ru-RU" dirty="0"/>
              <a:t> Ольга Васильевна</a:t>
            </a:r>
          </a:p>
          <a:p>
            <a:pPr marL="0" indent="0">
              <a:buNone/>
            </a:pPr>
            <a:r>
              <a:rPr lang="ru-RU" dirty="0"/>
              <a:t>690003, г. Владивосток, ул. Станюковича, д. 28, кабинет № 407, ЦНППМ ГАУ ДПО ПК </a:t>
            </a:r>
            <a:r>
              <a:rPr lang="ru-RU" dirty="0" smtClean="0"/>
              <a:t>ИРО</a:t>
            </a:r>
          </a:p>
          <a:p>
            <a:pPr marL="0" indent="0">
              <a:buNone/>
            </a:pPr>
            <a:r>
              <a:rPr lang="ru-RU" dirty="0" smtClean="0"/>
              <a:t>Моб</a:t>
            </a:r>
            <a:r>
              <a:rPr lang="ru-RU" dirty="0"/>
              <a:t>: 8 (914) 733-92-36</a:t>
            </a:r>
          </a:p>
          <a:p>
            <a:pPr marL="0" indent="0">
              <a:buNone/>
            </a:pPr>
            <a:r>
              <a:rPr lang="ru-RU" dirty="0" smtClean="0">
                <a:hlinkClick r:id="rId6"/>
              </a:rPr>
              <a:t>titarova@pkiro.ru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33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1. Порядок </a:t>
            </a:r>
            <a:r>
              <a:rPr lang="ru-RU" b="1" dirty="0">
                <a:solidFill>
                  <a:srgbClr val="002060"/>
                </a:solidFill>
              </a:rPr>
              <a:t>проведения регионального этапа конкурса «За нравственный подвиг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учителя» в Приморском крае в 2026 </a:t>
            </a:r>
            <a:r>
              <a:rPr lang="ru-RU" b="1" dirty="0" smtClean="0">
                <a:solidFill>
                  <a:srgbClr val="002060"/>
                </a:solidFill>
              </a:rPr>
              <a:t>году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2. Требования к комплекту документов и рекомендации по оформлению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конкурсных </a:t>
            </a:r>
            <a:r>
              <a:rPr lang="ru-RU" b="1" dirty="0" smtClean="0">
                <a:solidFill>
                  <a:srgbClr val="002060"/>
                </a:solidFill>
              </a:rPr>
              <a:t>материалов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3. Рекомендации по размещению конкурсных материалов на портале конкурса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07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Ежегодный Всероссийский конкурс в области педагогики, воспитания и работы с детьми и молодежью до 20 лет «За нравственный подвиг учителя»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860032" y="1484784"/>
            <a:ext cx="4038600" cy="521744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Проводится </a:t>
            </a:r>
          </a:p>
          <a:p>
            <a:pPr marL="0" indent="0">
              <a:buNone/>
            </a:pPr>
            <a:r>
              <a:rPr lang="ru-RU" dirty="0" smtClean="0"/>
              <a:t>Русской </a:t>
            </a:r>
            <a:r>
              <a:rPr lang="ru-RU" dirty="0"/>
              <a:t>Православной Церковью совместно с Министерством просвещения Российской Федерации при поддержке Полномочных представителей Президента Российской Федерации в федеральных округах.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Участники</a:t>
            </a:r>
          </a:p>
          <a:p>
            <a:pPr marL="0" indent="0">
              <a:buNone/>
            </a:pPr>
            <a:r>
              <a:rPr lang="ru-RU" dirty="0" smtClean="0"/>
              <a:t>руководящие</a:t>
            </a:r>
            <a:r>
              <a:rPr lang="ru-RU" dirty="0"/>
              <a:t>, педагогические и методические работники системы общего, дополнительного и профессионального образования, представители воскресных и православных школ,  общественных организаций и объединений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1584176" cy="1188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4687887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02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971600" y="692696"/>
            <a:ext cx="7715200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Цель Конкурса </a:t>
            </a:r>
            <a:r>
              <a:rPr lang="ru-RU" b="1" dirty="0" smtClean="0">
                <a:solidFill>
                  <a:srgbClr val="002060"/>
                </a:solidFill>
              </a:rPr>
              <a:t>- развитие </a:t>
            </a:r>
            <a:r>
              <a:rPr lang="ru-RU" b="1" dirty="0">
                <a:solidFill>
                  <a:srgbClr val="002060"/>
                </a:solidFill>
              </a:rPr>
              <a:t>системы духовно-нравственного и гражданско-патриотического образования и воспитания детей и молодежи в образовательных организациях </a:t>
            </a:r>
            <a:r>
              <a:rPr lang="ru-RU" dirty="0"/>
              <a:t>дошкольного, начального общего, основного общего, среднего общего и профессионального образования, организациях дополнительного образования детей, воскресных и православных школах и гимназиях Приморского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179455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971600" y="692696"/>
            <a:ext cx="7715200" cy="568863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Задачи Конкурса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Укрепление </a:t>
            </a:r>
            <a:r>
              <a:rPr lang="ru-RU" b="1" dirty="0">
                <a:solidFill>
                  <a:srgbClr val="002060"/>
                </a:solidFill>
              </a:rPr>
              <a:t>взаимодействия светской и церковной систем образования </a:t>
            </a:r>
            <a:r>
              <a:rPr lang="ru-RU" dirty="0"/>
              <a:t>в вопросах духовно-нравственного развития, воспитания и образования детей и молодежи в Приморском крае;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Обобщение </a:t>
            </a:r>
            <a:r>
              <a:rPr lang="ru-RU" b="1" dirty="0">
                <a:solidFill>
                  <a:srgbClr val="002060"/>
                </a:solidFill>
              </a:rPr>
              <a:t>имеющейся практики и выявление лучших систем </a:t>
            </a:r>
            <a:r>
              <a:rPr lang="ru-RU" dirty="0"/>
              <a:t>духовно-нравственного и гражданско-патриотического образования и воспитания детей и молодежи в образовательных организациях Приморского края;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Распространение </a:t>
            </a:r>
            <a:r>
              <a:rPr lang="ru-RU" b="1" dirty="0">
                <a:solidFill>
                  <a:srgbClr val="002060"/>
                </a:solidFill>
              </a:rPr>
              <a:t>лучших практик </a:t>
            </a:r>
            <a:r>
              <a:rPr lang="ru-RU" dirty="0"/>
              <a:t>духовно-нравственного и гражданско-патриотического воспитания в Приморском крае;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Стимулирование </a:t>
            </a:r>
            <a:r>
              <a:rPr lang="ru-RU" b="1" dirty="0">
                <a:solidFill>
                  <a:srgbClr val="002060"/>
                </a:solidFill>
              </a:rPr>
              <a:t>творчества педагогов и воспитателей образовательных организаций </a:t>
            </a:r>
            <a:r>
              <a:rPr lang="ru-RU" dirty="0"/>
              <a:t>Приморского края и поощрение их за высокое качество духовно-нравственного и гражданско-патриотического воспитания и образования детей и молодежи.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81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89323" y="1537190"/>
            <a:ext cx="77152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Организаторы конкурса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Приморская митрополия Русской Православной </a:t>
            </a:r>
            <a:r>
              <a:rPr lang="ru-RU" dirty="0" smtClean="0"/>
              <a:t>Церкви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Министерство образования Приморского </a:t>
            </a:r>
            <a:r>
              <a:rPr lang="ru-RU" dirty="0" smtClean="0"/>
              <a:t>края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ГАУ ДПО «Приморский краевой институт развития образования</a:t>
            </a:r>
            <a:r>
              <a:rPr lang="ru-RU" dirty="0" smtClean="0"/>
              <a:t>»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31370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7921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7"/>
            <a:ext cx="747011" cy="88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97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971600" y="692696"/>
            <a:ext cx="7715200" cy="56886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Участниками Конкурса могут </a:t>
            </a:r>
            <a:r>
              <a:rPr lang="ru-RU" b="1" dirty="0">
                <a:solidFill>
                  <a:srgbClr val="C00000"/>
                </a:solidFill>
              </a:rPr>
              <a:t>быть постоянно проживающие на территории Приморского края: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Руководители</a:t>
            </a:r>
            <a:r>
              <a:rPr lang="ru-RU" dirty="0"/>
              <a:t>, заместители руководителей, методисты, педагогические работники </a:t>
            </a:r>
            <a:r>
              <a:rPr lang="ru-RU" b="1" dirty="0">
                <a:solidFill>
                  <a:srgbClr val="002060"/>
                </a:solidFill>
              </a:rPr>
              <a:t>образовательных организаций, </a:t>
            </a:r>
            <a:r>
              <a:rPr lang="ru-RU" i="1" dirty="0">
                <a:solidFill>
                  <a:srgbClr val="C00000"/>
                </a:solidFill>
              </a:rPr>
              <a:t>реализующих основные образовательные программы общего образования (основные образовательные программы дошкольного, начального, основного и среднего общего образования); основные профессиональные программы среднего профессионального образования и высшего образования;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smtClean="0"/>
              <a:t>Руководители</a:t>
            </a:r>
            <a:r>
              <a:rPr lang="ru-RU" dirty="0"/>
              <a:t>, заместители руководителей, методисты, педагогические работники </a:t>
            </a:r>
            <a:r>
              <a:rPr lang="ru-RU" b="1" dirty="0">
                <a:solidFill>
                  <a:srgbClr val="002060"/>
                </a:solidFill>
              </a:rPr>
              <a:t>образовательных организаций, </a:t>
            </a:r>
            <a:r>
              <a:rPr lang="ru-RU" i="1" dirty="0">
                <a:solidFill>
                  <a:srgbClr val="C00000"/>
                </a:solidFill>
              </a:rPr>
              <a:t>реализующих дополнительные общеобразовательные программы (дополнительные общеразвивающие программы и дополнительные предпрофессиональные программы);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Представители </a:t>
            </a:r>
            <a:r>
              <a:rPr lang="ru-RU" dirty="0"/>
              <a:t>воскресных школ, православных гимназий;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Представители </a:t>
            </a:r>
            <a:r>
              <a:rPr lang="ru-RU" dirty="0"/>
              <a:t>общественных организаций и объединений, осуществляющих реализацию программ духовно-нравственного и гражданско-патриотического образования и воспитания детей и молодежи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91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23528" y="548680"/>
            <a:ext cx="8640960" cy="59766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В Конкурсе допускается коллективное участие (авторский коллектив в составе не более 3-х </a:t>
            </a:r>
            <a:r>
              <a:rPr lang="ru-RU" b="1" dirty="0" smtClean="0">
                <a:solidFill>
                  <a:srgbClr val="C00000"/>
                </a:solidFill>
              </a:rPr>
              <a:t>человек)</a:t>
            </a:r>
          </a:p>
          <a:p>
            <a:pPr marL="0" indent="0">
              <a:buNone/>
            </a:pPr>
            <a:r>
              <a:rPr lang="ru-RU" dirty="0" smtClean="0"/>
              <a:t>Выдвижение </a:t>
            </a:r>
            <a:r>
              <a:rPr lang="ru-RU" dirty="0"/>
              <a:t>кандидатов на участие в Конкурсе может проводиться: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муниципальным органом управления образования;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образовательной организацией;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профессиональными педагогическими сообществами различного уровня и направленности;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самовыдвижением. 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Количество кандидатов на участие в Конкурсе от образовательной организации и/или муниципального образования </a:t>
            </a:r>
            <a:r>
              <a:rPr lang="ru-RU" b="1" dirty="0" smtClean="0">
                <a:solidFill>
                  <a:srgbClr val="C00000"/>
                </a:solidFill>
              </a:rPr>
              <a:t>не ограничивается.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Требования </a:t>
            </a:r>
            <a:r>
              <a:rPr lang="ru-RU" dirty="0"/>
              <a:t>к педагогическому стажу и возрасту участников Конкурса </a:t>
            </a:r>
            <a:r>
              <a:rPr lang="ru-RU" b="1" dirty="0">
                <a:solidFill>
                  <a:srgbClr val="C00000"/>
                </a:solidFill>
              </a:rPr>
              <a:t>не предъявляются.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Участие </a:t>
            </a:r>
            <a:r>
              <a:rPr lang="ru-RU" dirty="0"/>
              <a:t>в Конкурсе является </a:t>
            </a:r>
            <a:r>
              <a:rPr lang="ru-RU" b="1" dirty="0">
                <a:solidFill>
                  <a:srgbClr val="C00000"/>
                </a:solidFill>
              </a:rPr>
              <a:t>добровольным. </a:t>
            </a:r>
            <a:r>
              <a:rPr lang="ru-RU" dirty="0"/>
              <a:t>Наличие согласия претендента на выдвижение его кандидатуры на участие в Конкурсе является обязательным.</a:t>
            </a:r>
          </a:p>
        </p:txBody>
      </p:sp>
    </p:spTree>
    <p:extLst>
      <p:ext uri="{BB962C8B-B14F-4D97-AF65-F5344CB8AC3E}">
        <p14:creationId xmlns:p14="http://schemas.microsoft.com/office/powerpoint/2010/main" val="225868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I этап Конкурса – региональный </a:t>
            </a:r>
            <a:r>
              <a:rPr lang="ru-RU" dirty="0"/>
              <a:t>— проводится в Приморской митрополии (в Приморском крае). Местом проведения регионального этапа определен </a:t>
            </a:r>
            <a:r>
              <a:rPr lang="ru-RU" b="1" dirty="0">
                <a:solidFill>
                  <a:srgbClr val="C00000"/>
                </a:solidFill>
              </a:rPr>
              <a:t>г. Владивосток.</a:t>
            </a:r>
          </a:p>
          <a:p>
            <a:pPr marL="0" indent="0">
              <a:buNone/>
            </a:pPr>
            <a:r>
              <a:rPr lang="ru-RU" dirty="0"/>
              <a:t>Региональный этап проводится в период </a:t>
            </a:r>
            <a:r>
              <a:rPr lang="ru-RU" b="1" dirty="0">
                <a:solidFill>
                  <a:srgbClr val="C00000"/>
                </a:solidFill>
              </a:rPr>
              <a:t>с </a:t>
            </a:r>
            <a:r>
              <a:rPr lang="ru-RU" b="1" dirty="0" smtClean="0">
                <a:solidFill>
                  <a:srgbClr val="C00000"/>
                </a:solidFill>
              </a:rPr>
              <a:t>9 </a:t>
            </a:r>
            <a:r>
              <a:rPr lang="ru-RU" b="1" dirty="0">
                <a:solidFill>
                  <a:srgbClr val="C00000"/>
                </a:solidFill>
              </a:rPr>
              <a:t>января по </a:t>
            </a:r>
            <a:r>
              <a:rPr lang="ru-RU" b="1" dirty="0" smtClean="0">
                <a:solidFill>
                  <a:srgbClr val="C00000"/>
                </a:solidFill>
              </a:rPr>
              <a:t>15 </a:t>
            </a:r>
            <a:r>
              <a:rPr lang="ru-RU" b="1" dirty="0">
                <a:solidFill>
                  <a:srgbClr val="C00000"/>
                </a:solidFill>
              </a:rPr>
              <a:t>мая </a:t>
            </a:r>
            <a:r>
              <a:rPr lang="ru-RU" b="1" dirty="0" smtClean="0">
                <a:solidFill>
                  <a:srgbClr val="C00000"/>
                </a:solidFill>
              </a:rPr>
              <a:t>2026 </a:t>
            </a:r>
            <a:r>
              <a:rPr lang="ru-RU" b="1" dirty="0">
                <a:solidFill>
                  <a:srgbClr val="C00000"/>
                </a:solidFill>
              </a:rPr>
              <a:t>года: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 10 января по 31 марта </a:t>
            </a:r>
            <a:r>
              <a:rPr lang="ru-RU" dirty="0"/>
              <a:t>– осуществляется прием конкурсных работ на портале конкурса  </a:t>
            </a:r>
            <a:r>
              <a:rPr lang="ru-RU" dirty="0">
                <a:hlinkClick r:id="rId2"/>
              </a:rPr>
              <a:t>http://</a:t>
            </a:r>
            <a:r>
              <a:rPr lang="ru-RU" dirty="0" smtClean="0">
                <a:hlinkClick r:id="rId2"/>
              </a:rPr>
              <a:t>konkurs.podvig-uchitelya.ru/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  </a:t>
            </a:r>
            <a:r>
              <a:rPr lang="ru-RU" b="1" dirty="0">
                <a:solidFill>
                  <a:srgbClr val="002060"/>
                </a:solidFill>
              </a:rPr>
              <a:t>10 марта по 05 апреля </a:t>
            </a:r>
            <a:r>
              <a:rPr lang="ru-RU" dirty="0"/>
              <a:t>осуществляется прием конкурсных документов и конкурсных работ в печатном виде и на электронном носителе;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 06  апреля по </a:t>
            </a:r>
            <a:r>
              <a:rPr lang="ru-RU" b="1" dirty="0" smtClean="0">
                <a:solidFill>
                  <a:srgbClr val="002060"/>
                </a:solidFill>
              </a:rPr>
              <a:t>15 </a:t>
            </a:r>
            <a:r>
              <a:rPr lang="ru-RU" b="1" dirty="0">
                <a:solidFill>
                  <a:srgbClr val="002060"/>
                </a:solidFill>
              </a:rPr>
              <a:t>мая </a:t>
            </a:r>
            <a:r>
              <a:rPr lang="ru-RU" dirty="0"/>
              <a:t>осуществляется экспертиза конкурсных работ и подведение итогов регионального этапа Конкурса.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II этап Конкурса – межрегиональный </a:t>
            </a:r>
            <a:r>
              <a:rPr lang="ru-RU" dirty="0"/>
              <a:t>— проводится в Дальневосточном федеральном округе в период с </a:t>
            </a:r>
            <a:r>
              <a:rPr lang="ru-RU" dirty="0" smtClean="0"/>
              <a:t>16 </a:t>
            </a:r>
            <a:r>
              <a:rPr lang="ru-RU" dirty="0"/>
              <a:t>мая </a:t>
            </a:r>
            <a:r>
              <a:rPr lang="ru-RU" dirty="0" smtClean="0"/>
              <a:t>по 31 </a:t>
            </a:r>
            <a:r>
              <a:rPr lang="ru-RU" dirty="0"/>
              <a:t>августа </a:t>
            </a:r>
            <a:r>
              <a:rPr lang="ru-RU" dirty="0" smtClean="0"/>
              <a:t>2026 </a:t>
            </a:r>
            <a:r>
              <a:rPr lang="ru-RU" dirty="0"/>
              <a:t>года.</a:t>
            </a:r>
          </a:p>
          <a:p>
            <a:pPr marL="0" indent="0">
              <a:buNone/>
            </a:pPr>
            <a:r>
              <a:rPr lang="ru-RU" dirty="0"/>
              <a:t>Местом проведения межрегионального этапа в Дальневосточном федеральном округе в </a:t>
            </a:r>
            <a:r>
              <a:rPr lang="ru-RU" dirty="0" smtClean="0"/>
              <a:t>2026 </a:t>
            </a:r>
            <a:r>
              <a:rPr lang="ru-RU" dirty="0"/>
              <a:t>году определен </a:t>
            </a:r>
            <a:r>
              <a:rPr lang="ru-RU" b="1" dirty="0">
                <a:solidFill>
                  <a:srgbClr val="C00000"/>
                </a:solidFill>
              </a:rPr>
              <a:t>г. </a:t>
            </a:r>
            <a:r>
              <a:rPr lang="ru-RU" b="1" dirty="0" smtClean="0">
                <a:solidFill>
                  <a:srgbClr val="C00000"/>
                </a:solidFill>
              </a:rPr>
              <a:t>Якутск.</a:t>
            </a:r>
          </a:p>
          <a:p>
            <a:pPr marL="0" indent="0">
              <a:buNone/>
            </a:pPr>
            <a:r>
              <a:rPr lang="ru-RU" dirty="0"/>
              <a:t>В межрегиональном этапе Конкурса принимают участие конкурсные работы победителей региональных этапов Дальневосточного федерального округа.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III этап Конкурса – федеральный </a:t>
            </a:r>
            <a:r>
              <a:rPr lang="ru-RU" dirty="0"/>
              <a:t>– проводится в период с 01 сентября по 30 ноября </a:t>
            </a:r>
            <a:r>
              <a:rPr lang="ru-RU" dirty="0" smtClean="0"/>
              <a:t>2026 </a:t>
            </a:r>
            <a:r>
              <a:rPr lang="ru-RU" dirty="0"/>
              <a:t>года.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3833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881</Words>
  <Application>Microsoft Office PowerPoint</Application>
  <PresentationFormat>Экран (4:3)</PresentationFormat>
  <Paragraphs>94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Методическое сопровождение педагогических практик: подготовка к участию в региональном  этапе  XXI Всероссийского конкурса  в области педагогики, работы с детьми и молодежью до 20 лет  «За нравственный подвиг учителя» в 2026 году</vt:lpstr>
      <vt:lpstr>Презентация PowerPoint</vt:lpstr>
      <vt:lpstr>Ежегодный Всероссийский конкурс в области педагогики, воспитания и работы с детьми и молодежью до 20 лет «За нравственный подвиг учителя»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Номинации конкурса </vt:lpstr>
      <vt:lpstr>              Победители Конкурса 2023 г. МБДОУ  «Центр развития ребенка – детский сад № 28» г. Владивостока  Сытова А. Ю., зам. заведующего по воспитательной работе,   Крылова И.А., воспитатель  Ненашева В.М., воспитатель Работа «Духовно-нравственное и гражданско-патриотическое воспитание детей посредством ознакомления с традициями и бытом русского народа» За организацию духовно-нравственного воспитания в рамках образовательного учреждения   Юшкевич И. Ю., педагог дополнительного образования ФГКОУ «Уссурийское суворовское училище МО РФ» Дополнительная общеобразовательная общеразвивающая программа военно-патриотической направленности «Солдаты Победы. История подвига».   Лучшая дополнительная развивающая  программа  духовно-нравственного и  гражданско-патриотического  воспитания детей и молодежи </vt:lpstr>
      <vt:lpstr>Победитель Конкурса 2024 г.  Суслова Светлана Владимировна, старший преподаватель кафедры теологии Школы искусств и гуманитарных наук Дальневосточного федерального университета  "Православные праздники как средство формирования национальной идентичности" (методическое пособие)  Лучший издательский проект года</vt:lpstr>
      <vt:lpstr>  Победители Конкурса 2025 г.  Шолик Елена Анатольевна, зам. заведующего по воспитательной и методической работе МБДОУ «ЦРР– детский сад № 30 г. Владивостока»;  Сытова Александра Юрьевна,  зам. заведующего по воспитательной и методической работе МБДОУ «ЦРР – детский сад № 28 г. Владивостока»; Галич Анжелика Вячеславовна, зам. заведующего по воспитательной и методической работе МБДОУ «ЦРР – детский сад № 182 г. Владивостока». Работа «Сайт «Душа и Родина»: ресурс  методической  поддержки и  обмена  опытом  для  педагогов  ДОО г. Владивостока, реализующих программы  духовно-нравственного и гражданско-патриотического воспитания Лучший издательский проект года          </vt:lpstr>
      <vt:lpstr>Презентация PowerPoint</vt:lpstr>
      <vt:lpstr>Контакты для консультаций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сопровождение педагогических практик: подготовка к участию во Всероссийском конкурсе в области педагогики, работы с детьми и молодежью до 20 лет «За нравственный подвиг учителя» в 2023 году</dc:title>
  <dc:creator>Ольга В. Титарова</dc:creator>
  <cp:lastModifiedBy>Ольга В. Титарова</cp:lastModifiedBy>
  <cp:revision>24</cp:revision>
  <dcterms:created xsi:type="dcterms:W3CDTF">2023-01-31T06:35:33Z</dcterms:created>
  <dcterms:modified xsi:type="dcterms:W3CDTF">2026-02-04T02:19:04Z</dcterms:modified>
</cp:coreProperties>
</file>