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1" r:id="rId5"/>
    <p:sldId id="265" r:id="rId6"/>
    <p:sldId id="266" r:id="rId7"/>
    <p:sldId id="269" r:id="rId8"/>
    <p:sldId id="270" r:id="rId9"/>
    <p:sldId id="267" r:id="rId10"/>
    <p:sldId id="268" r:id="rId11"/>
    <p:sldId id="259" r:id="rId12"/>
    <p:sldId id="260" r:id="rId13"/>
    <p:sldId id="261" r:id="rId14"/>
    <p:sldId id="262" r:id="rId15"/>
    <p:sldId id="263" r:id="rId16"/>
    <p:sldId id="26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656" y="-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Урок как конкурсное испытание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274638"/>
            <a:ext cx="8928992" cy="562074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4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Этап мотивации (самоопределения) к учебной деятельности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765175"/>
            <a:ext cx="8785225" cy="590391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800" dirty="0" smtClean="0"/>
              <a:t>  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 этапа:</a:t>
            </a:r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выработка на личностно значимом уровне внутренней готовности выполнения нормативных требований учебной деятельности.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этап процесса обучения предполагает </a:t>
            </a:r>
            <a:r>
              <a:rPr lang="ru-RU" alt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осознанное вхождение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учащегося в пространство учебной деятельности на уроке. </a:t>
            </a:r>
          </a:p>
          <a:p>
            <a:pPr marL="109537" indent="0" algn="just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Необходимо: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создать условия для возникновения внутренней потребности включения в деятельность («хочу»);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актуализировать требования к ученику со стороны учебной деятельности («надо»);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установить тематические рамки учебной деятельности («могу»).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ru-RU" alt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50393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– </a:t>
            </a:r>
            <a:r>
              <a:rPr lang="ru-RU" dirty="0"/>
              <a:t>цель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0" t="20706" r="25655" b="19018"/>
          <a:stretch/>
        </p:blipFill>
        <p:spPr bwMode="auto">
          <a:xfrm>
            <a:off x="1095064" y="1648346"/>
            <a:ext cx="7221352" cy="4012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4331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/>
          <a:lstStyle/>
          <a:p>
            <a:r>
              <a:rPr lang="ru-RU" dirty="0" smtClean="0"/>
              <a:t>Дети…..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Вовлечение</a:t>
            </a:r>
          </a:p>
          <a:p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Учет особенностей</a:t>
            </a:r>
          </a:p>
          <a:p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</a:t>
            </a: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Ш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ирокоугольное  зрение»</a:t>
            </a:r>
          </a:p>
          <a:p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Детское здоровье</a:t>
            </a:r>
          </a:p>
          <a:p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«Диалог на равных»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611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 цели к результату….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1174700"/>
              </p:ext>
            </p:extLst>
          </p:nvPr>
        </p:nvGraphicFramePr>
        <p:xfrm>
          <a:off x="1300162" y="1961134"/>
          <a:ext cx="6543675" cy="3424555"/>
        </p:xfrm>
        <a:graphic>
          <a:graphicData uri="http://schemas.openxmlformats.org/drawingml/2006/table">
            <a:tbl>
              <a:tblPr/>
              <a:tblGrid>
                <a:gridCol w="2335734"/>
                <a:gridCol w="3658640"/>
                <a:gridCol w="549301"/>
              </a:tblGrid>
              <a:tr h="432435"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PBOHW+TimesNewRomanPSMT"/>
                          <a:ea typeface="PBOHW+TimesNewRomanPSMT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705" marR="375920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PBOHW+TimesNewRomanPSMT"/>
                          <a:ea typeface="PBOHW+TimesNewRomanPSMT"/>
                          <a:cs typeface="Times New Roman"/>
                        </a:rPr>
                        <a:t>Критерии и показатели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PBOHW+TimesNewRomanPSMT"/>
                          <a:ea typeface="PBOHW+TimesNewRomanPSMT"/>
                          <a:cs typeface="Times New Roman"/>
                        </a:rPr>
                        <a:t>Оценка эксперта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rowSpan="5">
                  <a:txBody>
                    <a:bodyPr/>
                    <a:lstStyle/>
                    <a:p>
                      <a:pPr marL="52705" marR="140970">
                        <a:lnSpc>
                          <a:spcPct val="113000"/>
                        </a:lnSpc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VPOBD+TimesNewRomanPSMT"/>
                          <a:ea typeface="VPOBD+TimesNewRomanPSMT"/>
                          <a:cs typeface="Times New Roman"/>
                        </a:rPr>
                        <a:t>1. М</a:t>
                      </a: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етодическая и психолого-педагогическая грамотность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52705" marR="89535">
                        <a:lnSpc>
                          <a:spcPct val="113000"/>
                        </a:lnSpc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PBOHW+TimesNewRomanPSMT"/>
                          <a:cs typeface="Times New Roman"/>
                        </a:rPr>
                        <a:t>1.1. </a:t>
                      </a: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Демонстрирует готовность к проведению урока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200" spc="-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2705" marR="89535">
                        <a:lnSpc>
                          <a:spcPct val="115000"/>
                        </a:lnSpc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PBOHW+TimesNewRomanPSMT"/>
                          <a:cs typeface="Times New Roman"/>
                        </a:rPr>
                        <a:t>1.2. </a:t>
                      </a: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Регулирует темп и ритм урока, предлагает объем учебного материала в соответствии с возрастными особенностями обучающихся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200" spc="-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2705" marR="89535">
                        <a:lnSpc>
                          <a:spcPct val="113000"/>
                        </a:lnSpc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PBOHW+TimesNewRomanPSMT"/>
                          <a:cs typeface="Times New Roman"/>
                        </a:rPr>
                        <a:t>1.3</a:t>
                      </a: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Выстраивает структуру урока в соответствии с целью, обеспечивает смену видов деятельности обучающихся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200" spc="-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4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2705" marR="89535">
                        <a:lnSpc>
                          <a:spcPct val="113000"/>
                        </a:lnSpc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PBOHW+TimesNewRomanPSMT"/>
                          <a:cs typeface="Times New Roman"/>
                        </a:rPr>
                        <a:t>1.4. </a:t>
                      </a: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Организует совместную учебную деятельность обучающихся на основе различных форм взаимодействия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200" spc="-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5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2705" marR="89535">
                        <a:lnSpc>
                          <a:spcPct val="113000"/>
                        </a:lnSpc>
                        <a:spcBef>
                          <a:spcPts val="35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PBOHW+TimesNewRomanPSMT"/>
                          <a:cs typeface="Times New Roman"/>
                        </a:rPr>
                        <a:t>1.5. </a:t>
                      </a: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Корректно применяет средства обучения (материалы и оборудование), в том числе цифровые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2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00163" y="19605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318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318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318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318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318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318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318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318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318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31838" algn="l"/>
              </a:tabLst>
            </a:pPr>
            <a:r>
              <a:rPr kumimoji="0" lang="ru-RU" altLang="zh-CN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Критерии и показатели оценки конкурсного испытания «Урок»</a:t>
            </a:r>
            <a:endParaRPr kumimoji="0" lang="ru-RU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898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2854901"/>
              </p:ext>
            </p:extLst>
          </p:nvPr>
        </p:nvGraphicFramePr>
        <p:xfrm>
          <a:off x="971601" y="312225"/>
          <a:ext cx="7200798" cy="5590794"/>
        </p:xfrm>
        <a:graphic>
          <a:graphicData uri="http://schemas.openxmlformats.org/drawingml/2006/table">
            <a:tbl>
              <a:tblPr/>
              <a:tblGrid>
                <a:gridCol w="1872207"/>
                <a:gridCol w="4724129"/>
                <a:gridCol w="604462"/>
              </a:tblGrid>
              <a:tr h="432048">
                <a:tc rowSpan="5">
                  <a:txBody>
                    <a:bodyPr/>
                    <a:lstStyle/>
                    <a:p>
                      <a:pPr marL="52705">
                        <a:lnSpc>
                          <a:spcPct val="108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VPOBD+TimesNewRomanPSMT"/>
                          <a:cs typeface="Times New Roman"/>
                        </a:rPr>
                        <a:t>2. К</a:t>
                      </a:r>
                      <a:r>
                        <a:rPr lang="ru-RU" sz="11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орректность и глубина понимания предметного содержания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2.1.</a:t>
                      </a:r>
                      <a:r>
                        <a:rPr lang="ru-RU" sz="1100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Предлагает обучающимся четко структурированный предметный материал, отобранный с учетом современных достижений науки, техники и технологий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1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1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2.2.</a:t>
                      </a:r>
                      <a:r>
                        <a:rPr lang="ru-RU" sz="1100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Формирует ценностное отношение обучающихся к изучаемому предметному содержанию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1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2.3.</a:t>
                      </a:r>
                      <a:r>
                        <a:rPr lang="ru-RU" sz="1100" spc="27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Корректно применяет понятийный аппарат учебного предмета, организует работу обучающихся с </a:t>
                      </a:r>
                      <a:r>
                        <a:rPr lang="ru-RU" sz="1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метапредметными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понятиями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1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3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2.4.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Организует исследовательскую деятельность обучающихся на предметном материале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1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2.5.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Моделирует реальные ситуации из жизни и деятельности человека, в которых может применяться содержание учебного предмета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1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755">
                <a:tc rowSpan="5">
                  <a:txBody>
                    <a:bodyPr/>
                    <a:lstStyle/>
                    <a:p>
                      <a:pPr marL="52705" marR="89535">
                        <a:lnSpc>
                          <a:spcPct val="11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100" b="1" spc="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1100" b="1" spc="-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Ц</a:t>
                      </a:r>
                      <a:r>
                        <a:rPr lang="ru-RU" sz="11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елеполагание и результативность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3.1.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Формулирует цель урока в соответствии с федеральной рабочей программой по учебному предмету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1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0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3.2.</a:t>
                      </a:r>
                      <a:r>
                        <a:rPr lang="ru-RU" sz="1100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Определяет соответствие индивидуальных достижений обучающихся и планируемых результатов освоения образовательной программы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1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9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3.3.</a:t>
                      </a:r>
                      <a:r>
                        <a:rPr lang="ru-RU" sz="1100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Применяет </a:t>
                      </a:r>
                      <a:r>
                        <a:rPr lang="ru-RU" sz="11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критериальное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оценивание учебной деятельности обучающихся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1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3.4.</a:t>
                      </a:r>
                      <a:r>
                        <a:rPr lang="ru-RU" sz="1100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Применяет приемы, поддерживающие учебную успешность обучающихся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1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3.5.</a:t>
                      </a:r>
                      <a:r>
                        <a:rPr lang="ru-RU" sz="1100" spc="-2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Обеспечивает обучающимся обратную связь для коррекции их учебной деятельности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</a:t>
                      </a:r>
                      <a:r>
                        <a:rPr lang="ru-RU" sz="1100" spc="-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3250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587119"/>
              </p:ext>
            </p:extLst>
          </p:nvPr>
        </p:nvGraphicFramePr>
        <p:xfrm>
          <a:off x="1833310" y="276912"/>
          <a:ext cx="6699130" cy="6379464"/>
        </p:xfrm>
        <a:graphic>
          <a:graphicData uri="http://schemas.openxmlformats.org/drawingml/2006/table">
            <a:tbl>
              <a:tblPr/>
              <a:tblGrid>
                <a:gridCol w="1874594"/>
                <a:gridCol w="3672408"/>
                <a:gridCol w="1152128"/>
              </a:tblGrid>
              <a:tr h="506353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Реализованность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воспитательного потенциала урока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4.1. Формулирует воспитательную задачу урока в соответствии со спецификой учебного предмета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7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4.2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Применяет на уроке методы и приемы, обеспечивающие формирование у обучающихся традиционных российских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духовнонравственных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ценностей с учетом возрастных особенностей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06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4.3. Организует на уроке обсуждение специально отобранного предметного содержания и проблемных ситуаций с учетом личностных интересов обучающихся и общественных потребностей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4.4. Применяет на уроке интерактивные формы учебной работы, способствующие развитию социально-личностных качеств обучающихся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17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4.5. Побуждает обучающихся соблюдать нормы поведения, правила общения на уроке, соответствующие морально-нравственным нормам и поддерживающие доброжелательную атмосферу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5112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4409897"/>
              </p:ext>
            </p:extLst>
          </p:nvPr>
        </p:nvGraphicFramePr>
        <p:xfrm>
          <a:off x="467544" y="548680"/>
          <a:ext cx="7992887" cy="4948107"/>
        </p:xfrm>
        <a:graphic>
          <a:graphicData uri="http://schemas.openxmlformats.org/drawingml/2006/table">
            <a:tbl>
              <a:tblPr/>
              <a:tblGrid>
                <a:gridCol w="1944215"/>
                <a:gridCol w="5400600"/>
                <a:gridCol w="648072"/>
              </a:tblGrid>
              <a:tr h="245622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5.Коммуникативная культура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5.1. 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Придерживается делового стиля общения с обучающимися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6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5.2. 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Демонстрирует педагогический такт, включенность в совместную деятельность с обучающимися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4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5.3. 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Поддерживает положительный эмоциональный контакт с обучающимися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5.4. 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Применяет вербальные и невербальные средства коммуникации с обучающимися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4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5.5. 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Демонстрирует коммуникативные качества речи (правильность, содержательность, выразительность, чистота, логичность, богатство и др.)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228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6.Р</a:t>
                      </a:r>
                      <a:r>
                        <a:rPr lang="ru-RU" sz="14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ефлексивная культура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6.1. 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Корректирует собственные действия и поведение на основе обратной связи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6.2. 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Оценивает степень реализации цели урока и достижения планируемых результатов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6.3. </a:t>
                      </a: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Анализирует эффективность педагогического взаимодействия на уроке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2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6.4. 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Анализирует место и значение применения на уроке нестандартных педагогических приемов и средств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обучения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2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6.5. 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Демонстрирует системность самоанализа урока, строит оценочные суждения на научной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основе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2895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0-2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625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600200"/>
          </a:xfrm>
        </p:spPr>
        <p:txBody>
          <a:bodyPr/>
          <a:lstStyle/>
          <a:p>
            <a:r>
              <a:rPr lang="ru-RU" sz="6600" dirty="0" smtClean="0"/>
              <a:t>Почему мы </a:t>
            </a:r>
            <a:br>
              <a:rPr lang="ru-RU" sz="6600" dirty="0" smtClean="0"/>
            </a:br>
            <a:r>
              <a:rPr lang="ru-RU" sz="6600" dirty="0" smtClean="0"/>
              <a:t>«не совпадаем»?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564904"/>
            <a:ext cx="8229600" cy="327322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Универсальный угол зрения (ТЕКСТ ФГОС)</a:t>
            </a:r>
          </a:p>
          <a:p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ru-RU" sz="3200" b="1" dirty="0">
                <a:solidFill>
                  <a:schemeClr val="tx1"/>
                </a:solidFill>
              </a:rPr>
              <a:t>Всем понятно «ЗАЧЕМ</a:t>
            </a:r>
            <a:r>
              <a:rPr lang="ru-RU" sz="3200" b="1" dirty="0" smtClean="0">
                <a:solidFill>
                  <a:schemeClr val="tx1"/>
                </a:solidFill>
              </a:rPr>
              <a:t>?» (</a:t>
            </a:r>
            <a:r>
              <a:rPr lang="en-US" sz="3200" b="1" dirty="0" smtClean="0">
                <a:solidFill>
                  <a:schemeClr val="tx1"/>
                </a:solidFill>
              </a:rPr>
              <a:t>SMART – </a:t>
            </a:r>
            <a:r>
              <a:rPr lang="ru-RU" sz="3200" b="1" dirty="0" smtClean="0">
                <a:solidFill>
                  <a:schemeClr val="tx1"/>
                </a:solidFill>
              </a:rPr>
              <a:t>цель)</a:t>
            </a:r>
          </a:p>
          <a:p>
            <a:r>
              <a:rPr lang="ru-RU" sz="3200" b="1" dirty="0" smtClean="0">
                <a:solidFill>
                  <a:schemeClr val="tx1"/>
                </a:solidFill>
              </a:rPr>
              <a:t>Есть еще дети….</a:t>
            </a:r>
          </a:p>
          <a:p>
            <a:r>
              <a:rPr lang="ru-RU" sz="3200" b="1" dirty="0" smtClean="0">
                <a:solidFill>
                  <a:schemeClr val="tx1"/>
                </a:solidFill>
              </a:rPr>
              <a:t>Ну и где мы теперь? (критерии конкурсного испытания) 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734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Программа обеспечивает </a:t>
            </a:r>
            <a:r>
              <a:rPr lang="ru-RU" sz="3200" dirty="0">
                <a:solidFill>
                  <a:schemeClr val="tx1"/>
                </a:solidFill>
              </a:rPr>
              <a:t>конструирование учебного процесса в структуре </a:t>
            </a:r>
            <a:r>
              <a:rPr lang="ru-RU" sz="3200" b="1" i="1" dirty="0" smtClean="0">
                <a:solidFill>
                  <a:schemeClr val="tx1"/>
                </a:solidFill>
              </a:rPr>
              <a:t>учебной деятельности</a:t>
            </a:r>
            <a:r>
              <a:rPr lang="ru-RU" sz="3200" dirty="0">
                <a:solidFill>
                  <a:schemeClr val="tx1"/>
                </a:solidFill>
              </a:rPr>
              <a:t>, предусматривает механизмы </a:t>
            </a:r>
            <a:r>
              <a:rPr lang="ru-RU" sz="3200" b="1" i="1" dirty="0">
                <a:solidFill>
                  <a:schemeClr val="tx1"/>
                </a:solidFill>
              </a:rPr>
              <a:t>формирования всех </a:t>
            </a:r>
            <a:r>
              <a:rPr lang="ru-RU" sz="3200" b="1" i="1" dirty="0" smtClean="0">
                <a:solidFill>
                  <a:schemeClr val="tx1"/>
                </a:solidFill>
              </a:rPr>
              <a:t>компонентов учебной </a:t>
            </a:r>
            <a:r>
              <a:rPr lang="ru-RU" sz="3200" b="1" i="1" dirty="0">
                <a:solidFill>
                  <a:schemeClr val="tx1"/>
                </a:solidFill>
              </a:rPr>
              <a:t>деятельности </a:t>
            </a: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</a:rPr>
              <a:t>(мотив, цель, учебная задача, учебные </a:t>
            </a: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</a:rPr>
              <a:t>операции, контроль </a:t>
            </a: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</a:rPr>
              <a:t>и самоконтроль</a:t>
            </a: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</a:rPr>
              <a:t>)</a:t>
            </a:r>
            <a:endParaRPr lang="ru-RU" sz="4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711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691480"/>
          </a:xfrm>
        </p:spPr>
        <p:txBody>
          <a:bodyPr/>
          <a:lstStyle/>
          <a:p>
            <a:r>
              <a:rPr lang="ru-RU" dirty="0" smtClean="0"/>
              <a:t>Учебная деятельность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Основной инструмент и результат  - самостоятельность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учащихся.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труктуре  учебной деятельности (УД)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выделяют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учебную цель,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учебную задачу, учебные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действия, действия контроля процесса усвоения, действия оценки степени усвоения.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Универсальные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учебные действия: в широком смысле – учебная деятельность, в узком смысле - инструменты учебной деятельности.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Обобщенная структура УД: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Мотивационно-целевой компонент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Операционный компонент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Контрольно-оценочный компонент 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6550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938117"/>
            <a:ext cx="8497887" cy="5905500"/>
          </a:xfrm>
        </p:spPr>
        <p:txBody>
          <a:bodyPr>
            <a:normAutofit fontScale="55000" lnSpcReduction="20000"/>
          </a:bodyPr>
          <a:lstStyle/>
          <a:p>
            <a:pPr marL="109728" indent="0" algn="just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деятельность включает в себя следующие компоненты: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учебная задача;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учебные действия;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действия самоконтроля и самооценки.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деятельность -   самостоятельная деятельность ученика по усвоению знаний, умений и навыков, в которой он изменяется и эти изменения осознает.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 задача 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система заданий по достижению цели,  которую  перед  собой  ставит  ученик  (Чему? Зачем?).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Учебное  действие 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система  существенных  признаков  понятия  или алгоритм (Как?).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  </a:t>
            </a:r>
            <a:r>
              <a:rPr lang="ru-RU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 правильности  выполненного  действия (Правильно?).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Самооценка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определение правильности выполненного действия (Хорошо? 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лучше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?).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86766" cy="62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структура урока в рамках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73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ъект 1"/>
          <p:cNvSpPr>
            <a:spLocks noGrp="1"/>
          </p:cNvSpPr>
          <p:nvPr>
            <p:ph idx="1"/>
          </p:nvPr>
        </p:nvSpPr>
        <p:spPr>
          <a:xfrm>
            <a:off x="251520" y="1196752"/>
            <a:ext cx="8713787" cy="5457825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открытия нового знания</a:t>
            </a:r>
          </a:p>
          <a:p>
            <a:pPr marL="109728"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2DA2BF"/>
              </a:buClr>
              <a:buFont typeface="Wingdings 3" pitchFamily="18" charset="2"/>
              <a:buNone/>
              <a:defRPr/>
            </a:pPr>
            <a:r>
              <a:rPr lang="ru-RU" sz="2000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Деятельностная</a:t>
            </a: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цель: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учащихся способностей к самостоятельному построению новых способов действия на основе метода рефлексивной самоорганизации.</a:t>
            </a:r>
          </a:p>
          <a:p>
            <a:pPr marL="109728"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2DA2BF"/>
              </a:buClr>
              <a:buFont typeface="Wingdings 3" pitchFamily="18" charset="2"/>
              <a:buNone/>
              <a:defRPr/>
            </a:pPr>
            <a:r>
              <a:rPr lang="ru-RU" sz="20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цель: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понятийной базы по учебному предмету за счет включения в нее новых элементов.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отработки умений и рефлексии</a:t>
            </a:r>
          </a:p>
          <a:p>
            <a:pPr marL="109537" indent="0" algn="just">
              <a:spcBef>
                <a:spcPts val="0"/>
              </a:spcBef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altLang="ru-RU" sz="2000" i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Деятельностная</a:t>
            </a:r>
            <a:r>
              <a:rPr lang="ru-RU" altLang="ru-RU" sz="20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цель: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учащихся способностей к</a:t>
            </a:r>
            <a:r>
              <a:rPr lang="en-US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самостоятельному выявлению и исправлению своих ошибок на основе рефлексии коррекционно-контрольного типа.</a:t>
            </a:r>
          </a:p>
          <a:p>
            <a:pPr marL="109537" indent="0" algn="just">
              <a:spcBef>
                <a:spcPts val="0"/>
              </a:spcBef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altLang="ru-RU" sz="20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цель: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и тренинг изученных способов действий - понятий, алгоритмов.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развивающего контроля</a:t>
            </a:r>
          </a:p>
          <a:p>
            <a:pPr marL="109537" indent="0" algn="just">
              <a:spcBef>
                <a:spcPts val="0"/>
              </a:spcBef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altLang="ru-RU" sz="2000" i="1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Деятельностная</a:t>
            </a:r>
            <a:r>
              <a:rPr lang="ru-RU" altLang="ru-RU" sz="20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цель: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учащихся способностей к</a:t>
            </a:r>
            <a:r>
              <a:rPr lang="en-US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осуществлению контрольной функции.</a:t>
            </a:r>
          </a:p>
          <a:p>
            <a:pPr marL="109537" indent="0" algn="just">
              <a:spcBef>
                <a:spcPts val="0"/>
              </a:spcBef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altLang="ru-RU" sz="2000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цель: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и самоконтроль изученных понятий и алгоритмов.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общеметодологической направленности: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 обобщению, структурированию и систематизации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3460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уроков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347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584" y="980728"/>
            <a:ext cx="7772400" cy="297105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400" dirty="0"/>
              <a:t>Восьмеричная и шестнадцатеричная системы </a:t>
            </a:r>
            <a:r>
              <a:rPr lang="ru-RU" sz="4400" dirty="0" smtClean="0"/>
              <a:t>счисления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ru-RU" sz="4400" dirty="0"/>
          </a:p>
        </p:txBody>
      </p:sp>
      <p:sp>
        <p:nvSpPr>
          <p:cNvPr id="1126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941168"/>
            <a:ext cx="7772400" cy="1200150"/>
          </a:xfrm>
        </p:spPr>
        <p:txBody>
          <a:bodyPr>
            <a:normAutofit lnSpcReduction="10000"/>
          </a:bodyPr>
          <a:lstStyle/>
          <a:p>
            <a:pPr marR="0"/>
            <a:r>
              <a:rPr lang="ru-RU" altLang="ru-RU" b="1" dirty="0" smtClean="0"/>
              <a:t>Информатика, 8 класс</a:t>
            </a:r>
          </a:p>
          <a:p>
            <a:pPr marR="0"/>
            <a:r>
              <a:rPr lang="ru-RU" altLang="ru-RU" b="1" dirty="0" smtClean="0"/>
              <a:t>Урок изучения нового материала и первичного </a:t>
            </a:r>
            <a:r>
              <a:rPr lang="ru-RU" altLang="ru-RU" b="1" dirty="0" smtClean="0"/>
              <a:t>закрепления</a:t>
            </a:r>
            <a:endParaRPr lang="en-US" altLang="ru-RU" b="1" dirty="0" smtClean="0"/>
          </a:p>
          <a:p>
            <a:pPr marR="0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486575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5076825" y="1074738"/>
            <a:ext cx="3627438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Учебно-практические задачи:</a:t>
            </a:r>
            <a: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 Научиться выполнять прямой и обратный перевод целых чисел между двоичной, восьмеричной и шестнадцатеричной системами счисления.</a:t>
            </a:r>
            <a:b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 Применять полученные знания для решения практических задач, связанных с представлением информации.</a:t>
            </a:r>
            <a:b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 Развивать навыки работы с таблицами соответствия чисел.</a:t>
            </a:r>
            <a:b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 Совершенствовать навыки самостоятельной и парной работы.</a:t>
            </a:r>
            <a:b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000">
              <a:latin typeface="Arial" charset="0"/>
            </a:endParaRPr>
          </a:p>
        </p:txBody>
      </p:sp>
      <p:sp>
        <p:nvSpPr>
          <p:cNvPr id="12291" name="Заголовок 1"/>
          <p:cNvSpPr txBox="1">
            <a:spLocks/>
          </p:cNvSpPr>
          <p:nvPr/>
        </p:nvSpPr>
        <p:spPr bwMode="auto">
          <a:xfrm>
            <a:off x="280988" y="80963"/>
            <a:ext cx="8863012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Учебные задачи</a:t>
            </a:r>
            <a:endParaRPr lang="ru-RU" altLang="ru-RU" sz="4400"/>
          </a:p>
        </p:txBody>
      </p:sp>
      <p:sp>
        <p:nvSpPr>
          <p:cNvPr id="12292" name="TextBox 6"/>
          <p:cNvSpPr txBox="1">
            <a:spLocks noChangeArrowheads="1"/>
          </p:cNvSpPr>
          <p:nvPr/>
        </p:nvSpPr>
        <p:spPr bwMode="auto">
          <a:xfrm>
            <a:off x="280988" y="1074738"/>
            <a:ext cx="4430712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Учебно-познавательные задачи:</a:t>
            </a:r>
            <a: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 Ознакомиться с понятиями "восьмеричная система счисления" и "шестнадцатеричная система счисления".</a:t>
            </a:r>
            <a:b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 Изучить алфавит (набор цифр) этих систем.</a:t>
            </a:r>
            <a:b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 Понять принцип перевода чисел из двоичной системы счисления в восьмеричную и шестнадцатеричную, и обратно.</a:t>
            </a:r>
            <a:b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 Выяснить, для чего используются восьмеричная и шестнадцатеричная системы счисления в компьютерной технике и программировании.</a:t>
            </a:r>
            <a:b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2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9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конструированию урока в контексте ФГОС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05" y="1484784"/>
            <a:ext cx="8928100" cy="5113337"/>
          </a:xfrm>
        </p:spPr>
        <p:txBody>
          <a:bodyPr>
            <a:normAutofit fontScale="92500"/>
          </a:bodyPr>
          <a:lstStyle/>
          <a:p>
            <a:pPr marL="107950" indent="0" eaLnBrk="1" hangingPunct="1">
              <a:lnSpc>
                <a:spcPct val="80000"/>
              </a:lnSpc>
              <a:buFont typeface="Wingdings 3" pitchFamily="18" charset="2"/>
              <a:buNone/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Соблюдение алгоритма </a:t>
            </a:r>
            <a:r>
              <a:rPr lang="ru-RU" altLang="ru-RU" sz="2400" b="1" dirty="0" err="1" smtClean="0"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 подхода: </a:t>
            </a:r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085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Мотивация (самоопределение) к учебной деятельности.</a:t>
            </a:r>
          </a:p>
          <a:p>
            <a:pPr marL="45085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Актуализация знаний и фиксирование индивидуального затруднения (разрыва) в пробном действии .</a:t>
            </a:r>
          </a:p>
          <a:p>
            <a:pPr marL="45085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Выявление места и причины затруднения.</a:t>
            </a:r>
          </a:p>
          <a:p>
            <a:pPr marL="45085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Определение цели и построение проекта выхода из затруднения.</a:t>
            </a:r>
          </a:p>
          <a:p>
            <a:pPr marL="45085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Реализация построенного проекта.</a:t>
            </a:r>
          </a:p>
          <a:p>
            <a:pPr marL="45085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Первичное закрепление с проговариванием во внешней речи.</a:t>
            </a:r>
          </a:p>
          <a:p>
            <a:pPr marL="45085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Самостоятельная работа с проверкой по эталону.</a:t>
            </a:r>
          </a:p>
          <a:p>
            <a:pPr marL="45085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Включение в систему знаний и повторение.</a:t>
            </a:r>
          </a:p>
          <a:p>
            <a:pPr marL="45085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Рефлексия. </a:t>
            </a:r>
          </a:p>
        </p:txBody>
      </p:sp>
    </p:spTree>
    <p:extLst>
      <p:ext uri="{BB962C8B-B14F-4D97-AF65-F5344CB8AC3E}">
        <p14:creationId xmlns:p14="http://schemas.microsoft.com/office/powerpoint/2010/main" val="329922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70</TotalTime>
  <Words>1038</Words>
  <Application>Microsoft Office PowerPoint</Application>
  <PresentationFormat>Экран (4:3)</PresentationFormat>
  <Paragraphs>149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Исполнительная</vt:lpstr>
      <vt:lpstr>Урок как конкурсное испытание</vt:lpstr>
      <vt:lpstr>Почему мы  «не совпадаем»?</vt:lpstr>
      <vt:lpstr>ФОП</vt:lpstr>
      <vt:lpstr>Учебная деятельность</vt:lpstr>
      <vt:lpstr>Современная структура урока в рамках ФГОС</vt:lpstr>
      <vt:lpstr>Типы уроков</vt:lpstr>
      <vt:lpstr>Восьмеричная и шестнадцатеричная системы счисления </vt:lpstr>
      <vt:lpstr>Презентация PowerPoint</vt:lpstr>
      <vt:lpstr>Требования к конструированию урока в контексте ФГОС </vt:lpstr>
      <vt:lpstr>1. Этап мотивации (самоопределения) к учебной деятельности</vt:lpstr>
      <vt:lpstr>SMART – цель</vt:lpstr>
      <vt:lpstr>Дети…..</vt:lpstr>
      <vt:lpstr>От цели к результату….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как конкурсное испытание</dc:title>
  <dc:creator>Екатерина Г. Казак</dc:creator>
  <cp:lastModifiedBy>Юлия А. Сеничева</cp:lastModifiedBy>
  <cp:revision>7</cp:revision>
  <dcterms:created xsi:type="dcterms:W3CDTF">2025-03-05T05:33:38Z</dcterms:created>
  <dcterms:modified xsi:type="dcterms:W3CDTF">2026-02-25T23:32:51Z</dcterms:modified>
</cp:coreProperties>
</file>