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1" r:id="rId5"/>
    <p:sldId id="258" r:id="rId6"/>
    <p:sldId id="262" r:id="rId7"/>
    <p:sldId id="259" r:id="rId8"/>
    <p:sldId id="263" r:id="rId9"/>
    <p:sldId id="266" r:id="rId10"/>
    <p:sldId id="260" r:id="rId11"/>
    <p:sldId id="267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64" d="100"/>
          <a:sy n="164" d="100"/>
        </p:scale>
        <p:origin x="-2034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7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63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41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886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961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060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55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40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21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68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144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17E2B-B0B0-40AC-9B91-809087D94E7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C5EDB-9421-42EC-B96A-E1DF0040E2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90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Критерии и показатели оценки конкурсного испытания «Педагогическое интервью»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Региональный этап Всероссийского конкурса «Учитель года»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812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1320119"/>
              </p:ext>
            </p:extLst>
          </p:nvPr>
        </p:nvGraphicFramePr>
        <p:xfrm>
          <a:off x="179512" y="116632"/>
          <a:ext cx="8856984" cy="70708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2248"/>
                <a:gridCol w="5864315"/>
                <a:gridCol w="760421"/>
              </a:tblGrid>
              <a:tr h="504056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Критерии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Показатели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Оценка эксперта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152128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4. Коммуникативная культура и навыки самопрезентации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4.1. В общении следует педагогическим идеалам и ценностям, демонстрирует </a:t>
                      </a:r>
                      <a:r>
                        <a:rPr lang="ru-RU" sz="2200" b="1" dirty="0">
                          <a:effectLst/>
                        </a:rPr>
                        <a:t>принадлежность к педагогическому </a:t>
                      </a:r>
                      <a:r>
                        <a:rPr lang="ru-RU" sz="2200" dirty="0">
                          <a:effectLst/>
                        </a:rPr>
                        <a:t>сообществу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38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4.2. Проявляет собственные личностно-профессиональные </a:t>
                      </a:r>
                      <a:r>
                        <a:rPr lang="ru-RU" sz="2200" b="1" dirty="0">
                          <a:effectLst/>
                        </a:rPr>
                        <a:t>качества</a:t>
                      </a:r>
                      <a:r>
                        <a:rPr lang="ru-RU" sz="2200" dirty="0">
                          <a:effectLst/>
                        </a:rPr>
                        <a:t> с учетом условий </a:t>
                      </a:r>
                      <a:r>
                        <a:rPr lang="ru-RU" sz="2200" b="1" dirty="0">
                          <a:effectLst/>
                        </a:rPr>
                        <a:t>ситуации</a:t>
                      </a:r>
                      <a:r>
                        <a:rPr lang="ru-RU" sz="2200" dirty="0">
                          <a:effectLst/>
                        </a:rPr>
                        <a:t> коммуникации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19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4.3. Излагает собственную позицию </a:t>
                      </a:r>
                      <a:r>
                        <a:rPr lang="ru-RU" sz="2200" b="1" dirty="0">
                          <a:effectLst/>
                        </a:rPr>
                        <a:t>в соответствии с темой</a:t>
                      </a:r>
                      <a:r>
                        <a:rPr lang="ru-RU" sz="2200" dirty="0">
                          <a:effectLst/>
                        </a:rPr>
                        <a:t> беседы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38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4.4. Использует </a:t>
                      </a:r>
                      <a:r>
                        <a:rPr lang="ru-RU" sz="2200" b="1" dirty="0">
                          <a:effectLst/>
                        </a:rPr>
                        <a:t>вербальные и невербальные </a:t>
                      </a:r>
                      <a:r>
                        <a:rPr lang="ru-RU" sz="2200" dirty="0">
                          <a:effectLst/>
                        </a:rPr>
                        <a:t>средства коммуникации с учетом специфики и интересов аудитории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578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4.5. Демонстрирует коммуникативные </a:t>
                      </a:r>
                      <a:r>
                        <a:rPr lang="ru-RU" sz="2200" b="1" dirty="0">
                          <a:effectLst/>
                        </a:rPr>
                        <a:t>качества речи</a:t>
                      </a:r>
                      <a:r>
                        <a:rPr lang="ru-RU" sz="2200" dirty="0">
                          <a:effectLst/>
                        </a:rPr>
                        <a:t> (правильность, содержательность, выразительность, чистота, логичность, богатство и др.)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10700">
                <a:tc>
                  <a:txBody>
                    <a:bodyPr/>
                    <a:lstStyle/>
                    <a:p>
                      <a:pPr marL="3883660">
                        <a:lnSpc>
                          <a:spcPct val="115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9535" marR="292100">
                        <a:lnSpc>
                          <a:spcPct val="115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И</a:t>
                      </a:r>
                      <a:r>
                        <a:rPr lang="ru-RU" sz="2200" spc="5" dirty="0" smtClean="0">
                          <a:effectLst/>
                        </a:rPr>
                        <a:t>Т</a:t>
                      </a:r>
                      <a:r>
                        <a:rPr lang="ru-RU" sz="2200" dirty="0" smtClean="0">
                          <a:effectLst/>
                        </a:rPr>
                        <a:t>ОГ</a:t>
                      </a:r>
                      <a:r>
                        <a:rPr lang="ru-RU" sz="2200" spc="10" dirty="0" smtClean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(</a:t>
                      </a:r>
                      <a:r>
                        <a:rPr lang="ru-RU" sz="2200" spc="-5" dirty="0">
                          <a:effectLst/>
                        </a:rPr>
                        <a:t>с</a:t>
                      </a:r>
                      <a:r>
                        <a:rPr lang="ru-RU" sz="2200" dirty="0">
                          <a:effectLst/>
                        </a:rPr>
                        <a:t>ум</a:t>
                      </a:r>
                      <a:r>
                        <a:rPr lang="ru-RU" sz="2200" spc="-5" dirty="0">
                          <a:effectLst/>
                        </a:rPr>
                        <a:t>м</a:t>
                      </a:r>
                      <a:r>
                        <a:rPr lang="ru-RU" sz="2200" dirty="0">
                          <a:effectLst/>
                        </a:rPr>
                        <a:t>а б</a:t>
                      </a:r>
                      <a:r>
                        <a:rPr lang="ru-RU" sz="2200" spc="-5" dirty="0">
                          <a:effectLst/>
                        </a:rPr>
                        <a:t>а</a:t>
                      </a:r>
                      <a:r>
                        <a:rPr lang="ru-RU" sz="2200" dirty="0">
                          <a:effectLst/>
                        </a:rPr>
                        <a:t>ллов)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600"/>
                        </a:lnSpc>
                        <a:spcAft>
                          <a:spcPts val="45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r>
                        <a:rPr lang="ru-RU" sz="2200" dirty="0" smtClean="0">
                          <a:effectLst/>
                        </a:rPr>
                        <a:t>0-40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15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altLang="ru-RU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Сводная таблица-шпаргалка </a:t>
            </a:r>
            <a:r>
              <a:rPr lang="ru-RU" altLang="ru-RU" b="1" dirty="0" smtClean="0">
                <a:solidFill>
                  <a:srgbClr val="0F1115"/>
                </a:solidFill>
                <a:latin typeface="quote-cjk-patch"/>
                <a:cs typeface="Arial" pitchFamily="34" charset="0"/>
              </a:rPr>
              <a:t>Блок 4</a:t>
            </a:r>
            <a:r>
              <a:rPr lang="ru-RU" altLang="ru-RU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/>
            </a:r>
            <a:br>
              <a:rPr lang="ru-RU" altLang="ru-RU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73839"/>
              </p:ext>
            </p:extLst>
          </p:nvPr>
        </p:nvGraphicFramePr>
        <p:xfrm>
          <a:off x="251521" y="1600200"/>
          <a:ext cx="8496943" cy="5020596"/>
        </p:xfrm>
        <a:graphic>
          <a:graphicData uri="http://schemas.openxmlformats.org/drawingml/2006/table">
            <a:tbl>
              <a:tblPr/>
              <a:tblGrid>
                <a:gridCol w="2460863"/>
                <a:gridCol w="3018040"/>
                <a:gridCol w="3018040"/>
              </a:tblGrid>
              <a:tr h="466049"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>
                          <a:effectLst/>
                          <a:latin typeface="quote-cjk-patch"/>
                        </a:rPr>
                        <a:t>Критерий</a:t>
                      </a:r>
                    </a:p>
                  </a:txBody>
                  <a:tcPr marL="57656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0" dirty="0">
                          <a:effectLst/>
                          <a:latin typeface="quote-cjk-patch"/>
                        </a:rPr>
                        <a:t>Что оценивается?</a:t>
                      </a:r>
                    </a:p>
                  </a:txBody>
                  <a:tcPr marL="96093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/>
                          <a:latin typeface="quote-cjk-patch"/>
                        </a:rPr>
                        <a:t>Ключевые фразы и смыслы</a:t>
                      </a:r>
                      <a:endParaRPr lang="ru-RU" sz="1800" b="1" dirty="0">
                        <a:effectLst/>
                        <a:latin typeface="quote-cjk-patch"/>
                      </a:endParaRPr>
                    </a:p>
                  </a:txBody>
                  <a:tcPr marL="96093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11983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4.1. Принадлежность к сообществу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57656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Дух, корпоративная культура</a:t>
                      </a:r>
                    </a:p>
                  </a:txBody>
                  <a:tcPr marL="96093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"Мы, учителя...", "В нашем цехе принято..."</a:t>
                      </a:r>
                    </a:p>
                  </a:txBody>
                  <a:tcPr marL="96093" marR="57656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84949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4.2. Ситуативность качеств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57656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Гибкость, эмоциональный интеллект</a:t>
                      </a:r>
                    </a:p>
                  </a:txBody>
                  <a:tcPr marL="96093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Изменение интонации под тему (строгость/теплота)</a:t>
                      </a:r>
                    </a:p>
                  </a:txBody>
                  <a:tcPr marL="96093" marR="57656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9016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4.3. Соответствие теме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57656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Дисциплина мысли</a:t>
                      </a:r>
                    </a:p>
                  </a:txBody>
                  <a:tcPr marL="96093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Четкая структура, резюме в конце</a:t>
                      </a:r>
                    </a:p>
                  </a:txBody>
                  <a:tcPr marL="96093" marR="57656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11983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4.4. Вербальное/Невербальное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57656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Тело и голос</a:t>
                      </a:r>
                    </a:p>
                  </a:txBody>
                  <a:tcPr marL="96093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Открытая поза, контакт глазами, паузы</a:t>
                      </a:r>
                    </a:p>
                  </a:txBody>
                  <a:tcPr marL="96093" marR="57656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11983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4.5. Качества речи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57656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Филологическое совершенство</a:t>
                      </a:r>
                    </a:p>
                  </a:txBody>
                  <a:tcPr marL="96093" marR="96093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Богатство синонимов, логика, чистота</a:t>
                      </a:r>
                    </a:p>
                  </a:txBody>
                  <a:tcPr marL="96093" marR="57656" marT="60058" marB="600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78025" y="1574921"/>
            <a:ext cx="65" cy="5077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52352" rIns="0" bIns="76176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415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 </a:t>
            </a:r>
            <a:r>
              <a:rPr lang="ru-RU" sz="5400" b="1" dirty="0">
                <a:latin typeface="Bookman Old Style" panose="02050604050505020204" pitchFamily="18" charset="0"/>
              </a:rPr>
              <a:t>Блок 1</a:t>
            </a:r>
            <a:r>
              <a:rPr lang="ru-RU" sz="5400" dirty="0">
                <a:latin typeface="Bookman Old Style" panose="02050604050505020204" pitchFamily="18" charset="0"/>
              </a:rPr>
              <a:t> (практик), </a:t>
            </a:r>
            <a:r>
              <a:rPr lang="ru-RU" sz="5400" dirty="0" smtClean="0">
                <a:latin typeface="Bookman Old Style" panose="02050604050505020204" pitchFamily="18" charset="0"/>
              </a:rPr>
              <a:t/>
            </a:r>
            <a:br>
              <a:rPr lang="ru-RU" sz="5400" dirty="0" smtClean="0">
                <a:latin typeface="Bookman Old Style" panose="02050604050505020204" pitchFamily="18" charset="0"/>
              </a:rPr>
            </a:br>
            <a:r>
              <a:rPr lang="ru-RU" sz="5400" b="1" dirty="0" smtClean="0">
                <a:latin typeface="Bookman Old Style" panose="02050604050505020204" pitchFamily="18" charset="0"/>
              </a:rPr>
              <a:t>Блок </a:t>
            </a:r>
            <a:r>
              <a:rPr lang="ru-RU" sz="5400" b="1" dirty="0">
                <a:latin typeface="Bookman Old Style" panose="02050604050505020204" pitchFamily="18" charset="0"/>
              </a:rPr>
              <a:t>2</a:t>
            </a:r>
            <a:r>
              <a:rPr lang="ru-RU" sz="5400" dirty="0">
                <a:latin typeface="Bookman Old Style" panose="02050604050505020204" pitchFamily="18" charset="0"/>
              </a:rPr>
              <a:t> (эрудит), </a:t>
            </a:r>
            <a:r>
              <a:rPr lang="ru-RU" sz="5400" dirty="0" smtClean="0">
                <a:latin typeface="Bookman Old Style" panose="02050604050505020204" pitchFamily="18" charset="0"/>
              </a:rPr>
              <a:t/>
            </a:r>
            <a:br>
              <a:rPr lang="ru-RU" sz="5400" dirty="0" smtClean="0">
                <a:latin typeface="Bookman Old Style" panose="02050604050505020204" pitchFamily="18" charset="0"/>
              </a:rPr>
            </a:br>
            <a:r>
              <a:rPr lang="ru-RU" sz="5400" b="1" dirty="0" smtClean="0">
                <a:latin typeface="Bookman Old Style" panose="02050604050505020204" pitchFamily="18" charset="0"/>
              </a:rPr>
              <a:t>Блок </a:t>
            </a:r>
            <a:r>
              <a:rPr lang="ru-RU" sz="5400" b="1" dirty="0">
                <a:latin typeface="Bookman Old Style" panose="02050604050505020204" pitchFamily="18" charset="0"/>
              </a:rPr>
              <a:t>3</a:t>
            </a:r>
            <a:r>
              <a:rPr lang="ru-RU" sz="5400" dirty="0">
                <a:latin typeface="Bookman Old Style" panose="02050604050505020204" pitchFamily="18" charset="0"/>
              </a:rPr>
              <a:t> (стратег-гражданин) </a:t>
            </a:r>
            <a:r>
              <a:rPr lang="ru-RU" sz="5400" dirty="0">
                <a:latin typeface="Bookman Old Style" panose="02050604050505020204" pitchFamily="18" charset="0"/>
              </a:rPr>
              <a:t/>
            </a:r>
            <a:br>
              <a:rPr lang="ru-RU" sz="5400" dirty="0">
                <a:latin typeface="Bookman Old Style" panose="02050604050505020204" pitchFamily="18" charset="0"/>
              </a:rPr>
            </a:br>
            <a:r>
              <a:rPr lang="ru-RU" sz="5400" b="1" dirty="0" smtClean="0">
                <a:latin typeface="Bookman Old Style" panose="02050604050505020204" pitchFamily="18" charset="0"/>
              </a:rPr>
              <a:t>Блок </a:t>
            </a:r>
            <a:r>
              <a:rPr lang="ru-RU" sz="5400" b="1" dirty="0">
                <a:latin typeface="Bookman Old Style" panose="02050604050505020204" pitchFamily="18" charset="0"/>
              </a:rPr>
              <a:t>4</a:t>
            </a:r>
            <a:r>
              <a:rPr lang="ru-RU" sz="5400" dirty="0">
                <a:latin typeface="Bookman Old Style" panose="02050604050505020204" pitchFamily="18" charset="0"/>
              </a:rPr>
              <a:t> (коммуникатор) </a:t>
            </a:r>
            <a:r>
              <a:rPr lang="ru-RU" sz="5400" dirty="0" smtClean="0">
                <a:latin typeface="Bookman Old Style" panose="02050604050505020204" pitchFamily="18" charset="0"/>
              </a:rPr>
              <a:t/>
            </a:r>
            <a:br>
              <a:rPr lang="ru-RU" sz="5400" dirty="0" smtClean="0">
                <a:latin typeface="Bookman Old Style" panose="02050604050505020204" pitchFamily="18" charset="0"/>
              </a:rPr>
            </a:br>
            <a:r>
              <a:rPr lang="ru-RU" sz="6700" dirty="0" smtClean="0">
                <a:latin typeface="Bookman Old Style" panose="02050604050505020204" pitchFamily="18" charset="0"/>
              </a:rPr>
              <a:t>работают </a:t>
            </a:r>
            <a:r>
              <a:rPr lang="ru-RU" sz="6700" dirty="0">
                <a:latin typeface="Bookman Old Style" panose="02050604050505020204" pitchFamily="18" charset="0"/>
              </a:rPr>
              <a:t>только в </a:t>
            </a:r>
            <a:r>
              <a:rPr lang="ru-RU" sz="6700" dirty="0" smtClean="0">
                <a:latin typeface="Bookman Old Style" panose="02050604050505020204" pitchFamily="18" charset="0"/>
              </a:rPr>
              <a:t>связке!!!</a:t>
            </a:r>
            <a:endParaRPr lang="ru-RU" sz="5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562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267231"/>
              </p:ext>
            </p:extLst>
          </p:nvPr>
        </p:nvGraphicFramePr>
        <p:xfrm>
          <a:off x="323528" y="188640"/>
          <a:ext cx="8712968" cy="52597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2032"/>
                <a:gridCol w="5232879"/>
                <a:gridCol w="748057"/>
              </a:tblGrid>
              <a:tr h="432435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Критерии</a:t>
                      </a:r>
                    </a:p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Показатели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Оценка эксперта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17195">
                <a:tc rowSpan="5">
                  <a:txBody>
                    <a:bodyPr/>
                    <a:lstStyle/>
                    <a:p>
                      <a:pPr marL="52705" marR="140970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1.Сформированность педагогического мышления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1.1. </a:t>
                      </a:r>
                      <a:r>
                        <a:rPr lang="ru-RU" sz="2200" b="1" dirty="0">
                          <a:effectLst/>
                        </a:rPr>
                        <a:t>Аргумен</a:t>
                      </a:r>
                      <a:r>
                        <a:rPr lang="ru-RU" sz="2200" dirty="0">
                          <a:effectLst/>
                        </a:rPr>
                        <a:t>тирует собственную позицию по обсуждаемой проблеме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</a:t>
                      </a:r>
                      <a:r>
                        <a:rPr lang="ru-RU" sz="2200" spc="-5">
                          <a:effectLst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9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5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1.2. Предлагает личную </a:t>
                      </a:r>
                      <a:r>
                        <a:rPr lang="ru-RU" sz="2200" b="1" dirty="0">
                          <a:effectLst/>
                        </a:rPr>
                        <a:t>оценк</a:t>
                      </a:r>
                      <a:r>
                        <a:rPr lang="ru-RU" sz="2200" dirty="0">
                          <a:effectLst/>
                        </a:rPr>
                        <a:t>у фактов и тенденций по обсуждаемому вопросу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67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1.3. </a:t>
                      </a:r>
                      <a:r>
                        <a:rPr lang="ru-RU" sz="2200" b="1" dirty="0">
                          <a:effectLst/>
                        </a:rPr>
                        <a:t>Анализ</a:t>
                      </a:r>
                      <a:r>
                        <a:rPr lang="ru-RU" sz="2200" dirty="0">
                          <a:effectLst/>
                        </a:rPr>
                        <a:t>ирует и оценивает конкретные образовательные ситуации и педагогические задачи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552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1.4. Формулирует творческие педагогические </a:t>
                      </a:r>
                      <a:r>
                        <a:rPr lang="ru-RU" sz="2200" b="1" dirty="0">
                          <a:effectLst/>
                        </a:rPr>
                        <a:t>идеи</a:t>
                      </a:r>
                      <a:endParaRPr lang="ru-RU" sz="2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</a:t>
                      </a:r>
                      <a:r>
                        <a:rPr lang="ru-RU" sz="2200" spc="-5">
                          <a:effectLst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686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1.5. Инициирует новые </a:t>
                      </a:r>
                      <a:r>
                        <a:rPr lang="ru-RU" sz="2200" b="1" dirty="0">
                          <a:effectLst/>
                        </a:rPr>
                        <a:t>проекты</a:t>
                      </a:r>
                      <a:r>
                        <a:rPr lang="ru-RU" sz="2200" dirty="0">
                          <a:effectLst/>
                        </a:rPr>
                        <a:t> в сфере образования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303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02" y="0"/>
            <a:ext cx="9073008" cy="11430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600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Сводная</a:t>
            </a:r>
            <a:r>
              <a:rPr lang="ru-RU" altLang="ru-RU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 таблица-шпаргалка </a:t>
            </a:r>
            <a:r>
              <a:rPr lang="ru-RU" altLang="ru-RU" sz="3600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для </a:t>
            </a:r>
            <a:r>
              <a:rPr lang="ru-RU" altLang="ru-RU" sz="3600" b="1" dirty="0" smtClean="0">
                <a:solidFill>
                  <a:srgbClr val="0F1115"/>
                </a:solidFill>
                <a:latin typeface="quote-cjk-patch"/>
                <a:cs typeface="Arial" pitchFamily="34" charset="0"/>
              </a:rPr>
              <a:t>репетиции. БЛОК 1</a:t>
            </a:r>
            <a:endParaRPr lang="ru-RU" altLang="ru-RU" sz="3600" b="1" dirty="0">
              <a:solidFill>
                <a:srgbClr val="0F1115"/>
              </a:solidFill>
              <a:latin typeface="quote-cjk-patch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2983210"/>
              </p:ext>
            </p:extLst>
          </p:nvPr>
        </p:nvGraphicFramePr>
        <p:xfrm>
          <a:off x="179512" y="1124744"/>
          <a:ext cx="8784976" cy="5477208"/>
        </p:xfrm>
        <a:graphic>
          <a:graphicData uri="http://schemas.openxmlformats.org/drawingml/2006/table">
            <a:tbl>
              <a:tblPr/>
              <a:tblGrid>
                <a:gridCol w="1656184"/>
                <a:gridCol w="2088232"/>
                <a:gridCol w="5040560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  <a:latin typeface="quote-cjk-patch"/>
                        </a:rPr>
                        <a:t>Критерий</a:t>
                      </a:r>
                    </a:p>
                  </a:txBody>
                  <a:tcPr marL="33402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  <a:latin typeface="quote-cjk-patch"/>
                        </a:rPr>
                        <a:t>Ваша задача на интервью</a:t>
                      </a:r>
                    </a:p>
                  </a:txBody>
                  <a:tcPr marL="55670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  <a:latin typeface="quote-cjk-patch"/>
                        </a:rPr>
                        <a:t>Фразы-помощники (Шаблоны)</a:t>
                      </a:r>
                    </a:p>
                  </a:txBody>
                  <a:tcPr marL="55670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1234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  <a:latin typeface="quote-cjk-patch"/>
                        </a:rPr>
                        <a:t>1.1. </a:t>
                      </a:r>
                      <a:r>
                        <a:rPr lang="ru-RU" sz="1650" b="1" dirty="0">
                          <a:effectLst/>
                          <a:latin typeface="quote-cjk-patch"/>
                        </a:rPr>
                        <a:t>Аргументация</a:t>
                      </a:r>
                      <a:endParaRPr lang="ru-RU" sz="1650" b="0" dirty="0">
                        <a:effectLst/>
                        <a:latin typeface="quote-cjk-patch"/>
                      </a:endParaRPr>
                    </a:p>
                  </a:txBody>
                  <a:tcPr marL="33402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Убедить, что вы правы на основе опыта.</a:t>
                      </a:r>
                    </a:p>
                  </a:txBody>
                  <a:tcPr marL="55670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"Я убежден в этом, потому что...", "В моей практике было подтверждение...", "Статистика/исследования говорят, что..."</a:t>
                      </a:r>
                    </a:p>
                  </a:txBody>
                  <a:tcPr marL="55670" marR="33402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1028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1.2. Личная оценка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3402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1" dirty="0">
                          <a:effectLst/>
                          <a:latin typeface="quote-cjk-patch"/>
                        </a:rPr>
                        <a:t>Показать свою позицию </a:t>
                      </a:r>
                      <a:r>
                        <a:rPr lang="ru-RU" sz="1400" b="0" i="1" dirty="0">
                          <a:effectLst/>
                          <a:latin typeface="quote-cjk-patch"/>
                        </a:rPr>
                        <a:t>(нравится/не нравится) </a:t>
                      </a:r>
                      <a:r>
                        <a:rPr lang="ru-RU" sz="1600" b="0" i="1" dirty="0">
                          <a:effectLst/>
                          <a:latin typeface="quote-cjk-patch"/>
                        </a:rPr>
                        <a:t>и почему.</a:t>
                      </a:r>
                    </a:p>
                  </a:txBody>
                  <a:tcPr marL="55670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"Я оцениваю это скорее позитивно, так как...", "На мой взгляд, здесь есть риск...", "Лично для меня этот факт означает..."</a:t>
                      </a:r>
                    </a:p>
                  </a:txBody>
                  <a:tcPr marL="55670" marR="33402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71440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1.3. Анализ ситуаций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3402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Быть психологом и стратегом.</a:t>
                      </a:r>
                    </a:p>
                  </a:txBody>
                  <a:tcPr marL="55670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"Если рассматривать эту задачу, то ключевая проблема здесь...", "Алгоритм моих действий был бы таков...", "Ошибка педагога здесь в том, что..."</a:t>
                      </a:r>
                    </a:p>
                  </a:txBody>
                  <a:tcPr marL="55670" marR="33402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1028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1.4. Творческие идеи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3402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1" dirty="0">
                          <a:effectLst/>
                          <a:latin typeface="quote-cjk-patch"/>
                        </a:rPr>
                        <a:t>Удивлять новизной и </a:t>
                      </a:r>
                      <a:r>
                        <a:rPr lang="ru-RU" sz="1600" b="0" i="1" dirty="0" smtClean="0">
                          <a:effectLst/>
                          <a:latin typeface="quote-cjk-patch"/>
                        </a:rPr>
                        <a:t>нестандартностью</a:t>
                      </a:r>
                      <a:endParaRPr lang="ru-RU" sz="1600" b="0" i="1" dirty="0">
                        <a:effectLst/>
                        <a:latin typeface="quote-cjk-patch"/>
                      </a:endParaRPr>
                    </a:p>
                  </a:txBody>
                  <a:tcPr marL="55670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"А что, если мы попробуем...", "Я давно вынашиваю идею...", "Нестандартный подход здесь — это..."</a:t>
                      </a:r>
                    </a:p>
                  </a:txBody>
                  <a:tcPr marL="55670" marR="33402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1234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1.5. Инициация проектов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3402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1" dirty="0">
                          <a:effectLst/>
                          <a:latin typeface="quote-cjk-patch"/>
                        </a:rPr>
                        <a:t>Демонстрировать активность и лидерство.</a:t>
                      </a:r>
                    </a:p>
                  </a:txBody>
                  <a:tcPr marL="55670" marR="55670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"Как инициатор проекта "..." могу сказать...", "Мы уже начали реализацию идеи...", "В следующем году я планирую запустить..."</a:t>
                      </a:r>
                    </a:p>
                  </a:txBody>
                  <a:tcPr marL="55670" marR="33402" marT="34794" marB="347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63900" y="1228846"/>
            <a:ext cx="65" cy="5077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52352" rIns="0" bIns="76176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57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Вопрос:</a:t>
            </a:r>
            <a:r>
              <a:rPr lang="ru-RU" dirty="0"/>
              <a:t> "Как вы относитесь к цифровой образовательной среде?"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Все эти 5 критериев редко проверяют по отдельности. Жюри ждет, что вы в ответе на один вопрос </a:t>
            </a:r>
            <a:r>
              <a:rPr lang="ru-RU" b="1" dirty="0"/>
              <a:t>соберете сразу 3-4 критерия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smtClean="0"/>
              <a:t>Ответ </a:t>
            </a:r>
            <a:r>
              <a:rPr lang="ru-RU" b="1" dirty="0"/>
              <a:t>(сборка):</a:t>
            </a:r>
            <a:endParaRPr lang="ru-RU" dirty="0"/>
          </a:p>
          <a:p>
            <a:pPr lvl="1"/>
            <a:r>
              <a:rPr lang="ru-RU" b="1" dirty="0"/>
              <a:t>Оценка:</a:t>
            </a:r>
            <a:r>
              <a:rPr lang="ru-RU" dirty="0"/>
              <a:t> Я отношусь к ней как к неизбежному благу, но с осторожностью. (1.2)</a:t>
            </a:r>
          </a:p>
          <a:p>
            <a:pPr lvl="1"/>
            <a:r>
              <a:rPr lang="ru-RU" b="1" dirty="0"/>
              <a:t>Аргумент:</a:t>
            </a:r>
            <a:r>
              <a:rPr lang="ru-RU" dirty="0"/>
              <a:t> Потому что в моем классе (1.1) использование электронных досок повысило интерес, но когда мы ушли в онлайн при </a:t>
            </a:r>
            <a:r>
              <a:rPr lang="ru-RU" dirty="0" err="1"/>
              <a:t>ковиде</a:t>
            </a:r>
            <a:r>
              <a:rPr lang="ru-RU" dirty="0"/>
              <a:t>, я увидел жуткое падение дисциплины. (1.3 — анализ ситуации)</a:t>
            </a:r>
          </a:p>
          <a:p>
            <a:pPr lvl="1"/>
            <a:r>
              <a:rPr lang="ru-RU" b="1" dirty="0"/>
              <a:t>Идея:</a:t>
            </a:r>
            <a:r>
              <a:rPr lang="ru-RU" dirty="0"/>
              <a:t> Поэтому у меня родилась идея гибридных уроков, где цифра и живое общение четко дозированы. (1.4)</a:t>
            </a:r>
          </a:p>
          <a:p>
            <a:pPr lvl="1"/>
            <a:r>
              <a:rPr lang="ru-RU" b="1" dirty="0"/>
              <a:t>Проект:</a:t>
            </a:r>
            <a:r>
              <a:rPr lang="ru-RU" dirty="0"/>
              <a:t> Сейчас мы запускаем проект "Цифровой этикет", чтобы научить детей правильно пользоваться гаджетами в учебе. (1.5)</a:t>
            </a:r>
          </a:p>
          <a:p>
            <a:pPr marL="0" indent="0">
              <a:buNone/>
            </a:pPr>
            <a:r>
              <a:rPr lang="ru-RU" dirty="0"/>
              <a:t>Это и есть уровень "Учителя года</a:t>
            </a:r>
            <a:r>
              <a:rPr lang="ru-RU" dirty="0" smtClean="0"/>
              <a:t>"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928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360812"/>
              </p:ext>
            </p:extLst>
          </p:nvPr>
        </p:nvGraphicFramePr>
        <p:xfrm>
          <a:off x="107504" y="116632"/>
          <a:ext cx="8928991" cy="60503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  <a:gridCol w="6218172"/>
                <a:gridCol w="766603"/>
              </a:tblGrid>
              <a:tr h="864909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Критерии</a:t>
                      </a:r>
                    </a:p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Показатели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Оценка эксперта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17158">
                <a:tc rowSpan="5">
                  <a:txBody>
                    <a:bodyPr/>
                    <a:lstStyle/>
                    <a:p>
                      <a:pPr marL="52705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 Общий кругозор и профессиональная эрудиция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2.1.</a:t>
                      </a:r>
                      <a:r>
                        <a:rPr lang="ru-RU" sz="2200" spc="-20" dirty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Демонстрирует </a:t>
                      </a:r>
                      <a:r>
                        <a:rPr lang="ru-RU" sz="2200" b="1" dirty="0">
                          <a:effectLst/>
                        </a:rPr>
                        <a:t>глубину познаний</a:t>
                      </a:r>
                      <a:r>
                        <a:rPr lang="ru-RU" sz="2200" dirty="0">
                          <a:effectLst/>
                        </a:rPr>
                        <a:t>, широкий круг интересов, нравственную культуру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</a:t>
                      </a:r>
                      <a:r>
                        <a:rPr lang="ru-RU" sz="2200" spc="-5">
                          <a:effectLst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05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2.2.</a:t>
                      </a:r>
                      <a:r>
                        <a:rPr lang="ru-RU" sz="2200" spc="-20" dirty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Транслирует понимание ключевой идеи беседы, </a:t>
                      </a:r>
                      <a:r>
                        <a:rPr lang="ru-RU" sz="2200" b="1" dirty="0">
                          <a:effectLst/>
                        </a:rPr>
                        <a:t>точно применяет терминологию</a:t>
                      </a:r>
                      <a:endParaRPr lang="ru-RU" sz="2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</a:t>
                      </a:r>
                      <a:r>
                        <a:rPr lang="ru-RU" sz="2200" spc="-5">
                          <a:effectLst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171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2.3. Обращается к </a:t>
                      </a:r>
                      <a:r>
                        <a:rPr lang="ru-RU" sz="2200" b="1" dirty="0">
                          <a:effectLst/>
                        </a:rPr>
                        <a:t>традиционным российским </a:t>
                      </a:r>
                      <a:r>
                        <a:rPr lang="ru-RU" sz="2200" dirty="0">
                          <a:effectLst/>
                        </a:rPr>
                        <a:t>духовно-нравственным </a:t>
                      </a:r>
                      <a:r>
                        <a:rPr lang="ru-RU" sz="2200" b="1" dirty="0">
                          <a:effectLst/>
                        </a:rPr>
                        <a:t>ценностям</a:t>
                      </a:r>
                      <a:r>
                        <a:rPr lang="ru-RU" sz="2200" dirty="0">
                          <a:effectLst/>
                        </a:rPr>
                        <a:t> при освещении вопросов беседы </a:t>
                      </a:r>
                      <a:r>
                        <a:rPr lang="ru-RU" sz="2200" spc="275" dirty="0">
                          <a:effectLst/>
                        </a:rPr>
                        <a:t> 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</a:t>
                      </a:r>
                      <a:r>
                        <a:rPr lang="ru-RU" sz="2200" spc="-5">
                          <a:effectLst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171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2.4. Излагает собственную позицию по вопросам беседы, опираясь на современные </a:t>
                      </a:r>
                      <a:r>
                        <a:rPr lang="ru-RU" sz="2200" b="1" dirty="0">
                          <a:effectLst/>
                        </a:rPr>
                        <a:t>научные</a:t>
                      </a:r>
                      <a:r>
                        <a:rPr lang="ru-RU" sz="2200" dirty="0">
                          <a:effectLst/>
                        </a:rPr>
                        <a:t> исследования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28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2.5.</a:t>
                      </a:r>
                      <a:r>
                        <a:rPr lang="ru-RU" sz="2200" spc="-20" dirty="0">
                          <a:effectLst/>
                        </a:rPr>
                        <a:t> </a:t>
                      </a:r>
                      <a:r>
                        <a:rPr lang="ru-RU" sz="2200" dirty="0">
                          <a:effectLst/>
                        </a:rPr>
                        <a:t>Поддерживает разговор участников беседы с опорой на произведения </a:t>
                      </a:r>
                      <a:r>
                        <a:rPr lang="ru-RU" sz="2200" b="1" dirty="0">
                          <a:effectLst/>
                        </a:rPr>
                        <a:t>искусства и литературы</a:t>
                      </a:r>
                      <a:r>
                        <a:rPr lang="ru-RU" sz="2200" dirty="0">
                          <a:effectLst/>
                        </a:rPr>
                        <a:t>, </a:t>
                      </a:r>
                      <a:r>
                        <a:rPr lang="ru-RU" sz="2200" b="1" dirty="0">
                          <a:effectLst/>
                        </a:rPr>
                        <a:t>примеры из жизни и творчества известных людей</a:t>
                      </a:r>
                      <a:endParaRPr lang="ru-RU" sz="2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64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059" y="44624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Сводная</a:t>
            </a:r>
            <a:r>
              <a:rPr lang="ru-RU" altLang="ru-RU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 таблица-шпаргалка </a:t>
            </a:r>
            <a:r>
              <a:rPr lang="ru-RU" altLang="ru-RU" sz="3600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для </a:t>
            </a:r>
            <a:r>
              <a:rPr lang="ru-RU" altLang="ru-RU" sz="3600" b="1" dirty="0" smtClean="0">
                <a:solidFill>
                  <a:srgbClr val="0F1115"/>
                </a:solidFill>
                <a:latin typeface="quote-cjk-patch"/>
                <a:cs typeface="Arial" pitchFamily="34" charset="0"/>
              </a:rPr>
              <a:t>репетиции. БЛОК 2.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292078"/>
              </p:ext>
            </p:extLst>
          </p:nvPr>
        </p:nvGraphicFramePr>
        <p:xfrm>
          <a:off x="107504" y="1196752"/>
          <a:ext cx="8928990" cy="5313672"/>
        </p:xfrm>
        <a:graphic>
          <a:graphicData uri="http://schemas.openxmlformats.org/drawingml/2006/table">
            <a:tbl>
              <a:tblPr/>
              <a:tblGrid>
                <a:gridCol w="1512167"/>
                <a:gridCol w="2016224"/>
                <a:gridCol w="5400599"/>
              </a:tblGrid>
              <a:tr h="24308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  <a:latin typeface="quote-cjk-patch"/>
                        </a:rPr>
                        <a:t>Критерий</a:t>
                      </a:r>
                    </a:p>
                  </a:txBody>
                  <a:tcPr marL="30073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  <a:latin typeface="quote-cjk-patch"/>
                        </a:rPr>
                        <a:t>Что ищет жюри?</a:t>
                      </a:r>
                    </a:p>
                  </a:txBody>
                  <a:tcPr marL="50121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  <a:latin typeface="quote-cjk-patch"/>
                        </a:rPr>
                        <a:t>Ваши действия и фразы</a:t>
                      </a:r>
                    </a:p>
                  </a:txBody>
                  <a:tcPr marL="50121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94181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  <a:latin typeface="quote-cjk-patch"/>
                        </a:rPr>
                        <a:t>2.1. Глубина познаний</a:t>
                      </a:r>
                      <a:endParaRPr lang="ru-RU" sz="1800" b="0" dirty="0">
                        <a:effectLst/>
                        <a:latin typeface="quote-cjk-patch"/>
                      </a:endParaRPr>
                    </a:p>
                  </a:txBody>
                  <a:tcPr marL="30073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Разностороннюю личность</a:t>
                      </a:r>
                    </a:p>
                  </a:txBody>
                  <a:tcPr marL="50121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>
                          <a:effectLst/>
                          <a:latin typeface="quote-cjk-patch"/>
                        </a:rPr>
                        <a:t>"Это напомнило мне случай из похода...", "Как раз недавно я прочитал книгу...", "В свободное время я увлекаюсь..."</a:t>
                      </a:r>
                    </a:p>
                  </a:txBody>
                  <a:tcPr marL="50121" marR="30073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55056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2.2. Точность терминологии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0073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Профессионала</a:t>
                      </a:r>
                    </a:p>
                  </a:txBody>
                  <a:tcPr marL="50121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"Если рассматривать это с точки зрения системно-</a:t>
                      </a:r>
                      <a:r>
                        <a:rPr lang="ru-RU" sz="1800" b="0" dirty="0" err="1">
                          <a:effectLst/>
                          <a:latin typeface="quote-cjk-patch"/>
                        </a:rPr>
                        <a:t>деятельностного</a:t>
                      </a:r>
                      <a:r>
                        <a:rPr lang="ru-RU" sz="1800" b="0" dirty="0">
                          <a:effectLst/>
                          <a:latin typeface="quote-cjk-patch"/>
                        </a:rPr>
                        <a:t> подхода...", "Ключевая идея здесь — это формирование функциональной грамотности..."</a:t>
                      </a:r>
                    </a:p>
                  </a:txBody>
                  <a:tcPr marL="50121" marR="30073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84400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2.3. Ценности (Указ 809)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0073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Гражданина и патриота</a:t>
                      </a:r>
                    </a:p>
                  </a:txBody>
                  <a:tcPr marL="50121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"В вопросах воспитания я опираюсь на такие ценности, как милосердие и взаимопомощь. Например, в моем классе мы..."</a:t>
                      </a:r>
                    </a:p>
                  </a:txBody>
                  <a:tcPr marL="50121" marR="30073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4837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2.4. Научная опора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0073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Эрудита, следящего за наукой</a:t>
                      </a:r>
                    </a:p>
                  </a:txBody>
                  <a:tcPr marL="50121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"Современные исследования (например, Выготского центра / института РАО) подтверждают, что...", "Психолог Людмила </a:t>
                      </a:r>
                      <a:r>
                        <a:rPr lang="ru-RU" sz="1800" b="0" dirty="0" err="1">
                          <a:effectLst/>
                          <a:latin typeface="quote-cjk-patch"/>
                        </a:rPr>
                        <a:t>Петрановская</a:t>
                      </a:r>
                      <a:r>
                        <a:rPr lang="ru-RU" sz="1800" b="0" dirty="0">
                          <a:effectLst/>
                          <a:latin typeface="quote-cjk-patch"/>
                        </a:rPr>
                        <a:t> пишет, что..."</a:t>
                      </a:r>
                    </a:p>
                  </a:txBody>
                  <a:tcPr marL="50121" marR="30073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84400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2.5. Искусство и жизнь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0073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Культурного человека</a:t>
                      </a:r>
                    </a:p>
                  </a:txBody>
                  <a:tcPr marL="50121" marR="50121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"Как в романе Толстого...", "Вспомните фильм "Чучело"...", "Примером такого служения может служить жизнь доктора Лизы..."</a:t>
                      </a:r>
                    </a:p>
                  </a:txBody>
                  <a:tcPr marL="50121" marR="30073" marT="31326" marB="31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7344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1642027"/>
              </p:ext>
            </p:extLst>
          </p:nvPr>
        </p:nvGraphicFramePr>
        <p:xfrm>
          <a:off x="107504" y="44624"/>
          <a:ext cx="8928992" cy="63697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5209"/>
                <a:gridCol w="6170442"/>
                <a:gridCol w="653341"/>
              </a:tblGrid>
              <a:tr h="504056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Критерии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Показатели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Оценка эксперта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62074">
                <a:tc rowSpan="5">
                  <a:txBody>
                    <a:bodyPr/>
                    <a:lstStyle/>
                    <a:p>
                      <a:pPr marL="52705" marR="89535">
                        <a:lnSpc>
                          <a:spcPct val="11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spc="5">
                          <a:effectLst/>
                        </a:rPr>
                        <a:t>3</a:t>
                      </a:r>
                      <a:r>
                        <a:rPr lang="ru-RU" sz="2200">
                          <a:effectLst/>
                        </a:rPr>
                        <a:t>.</a:t>
                      </a:r>
                      <a:r>
                        <a:rPr lang="ru-RU" sz="2200" spc="-5">
                          <a:effectLst/>
                        </a:rPr>
                        <a:t> </a:t>
                      </a:r>
                      <a:r>
                        <a:rPr lang="ru-RU" sz="2200">
                          <a:effectLst/>
                        </a:rPr>
                        <a:t>Социальная ответственность и гражданская позиция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3.1. Выражает социально обусловленное отношение к своей стране, гражданскому обществу и самому себе на основе рефлексии собственных действий и поступков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0-</a:t>
                      </a:r>
                      <a:r>
                        <a:rPr lang="ru-RU" sz="2200" spc="-5">
                          <a:effectLst/>
                        </a:rPr>
                        <a:t>2</a:t>
                      </a:r>
                      <a:endParaRPr lang="ru-RU" sz="2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52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3.2.</a:t>
                      </a:r>
                      <a:r>
                        <a:rPr lang="ru-RU" sz="2000" spc="-20" dirty="0">
                          <a:effectLst/>
                        </a:rPr>
                        <a:t> </a:t>
                      </a:r>
                      <a:r>
                        <a:rPr lang="ru-RU" sz="2000" dirty="0">
                          <a:effectLst/>
                        </a:rPr>
                        <a:t>Проявляет приверженность социально-педагогическим ценностям (непрерывное образование, стремление к саморазвитию и самореализации, развитие творческого потенциала личности)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62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3.3.</a:t>
                      </a:r>
                      <a:r>
                        <a:rPr lang="ru-RU" sz="2000" spc="-20" dirty="0">
                          <a:effectLst/>
                        </a:rPr>
                        <a:t> </a:t>
                      </a:r>
                      <a:r>
                        <a:rPr lang="ru-RU" sz="2000" dirty="0">
                          <a:effectLst/>
                        </a:rPr>
                        <a:t>Понятно и четко формулирует свою профессиональную позицию на основе анализа, обобщения и оценки актуальной практики в системе образования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62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3.4 Формулирует круг последствий осуществляемой профессиональной деятельности для государства, социального прогресса общества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71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3.5 Взаимодействует на основе морально-нравственных норм и соблюдает педагогическую этику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0-</a:t>
                      </a:r>
                      <a:r>
                        <a:rPr lang="ru-RU" sz="2200" spc="-5" dirty="0">
                          <a:effectLst/>
                        </a:rPr>
                        <a:t>2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080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0"/>
            <a:ext cx="9289032" cy="980728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Сводная</a:t>
            </a:r>
            <a:r>
              <a:rPr lang="ru-RU" altLang="ru-RU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 таблица-шпаргалка </a:t>
            </a:r>
            <a:r>
              <a:rPr lang="ru-RU" altLang="ru-RU" sz="3600" b="1" dirty="0">
                <a:solidFill>
                  <a:srgbClr val="0F1115"/>
                </a:solidFill>
                <a:latin typeface="quote-cjk-patch"/>
                <a:cs typeface="Arial" pitchFamily="34" charset="0"/>
              </a:rPr>
              <a:t>для </a:t>
            </a:r>
            <a:r>
              <a:rPr lang="ru-RU" altLang="ru-RU" sz="3600" b="1" dirty="0" smtClean="0">
                <a:solidFill>
                  <a:srgbClr val="0F1115"/>
                </a:solidFill>
                <a:latin typeface="quote-cjk-patch"/>
                <a:cs typeface="Arial" pitchFamily="34" charset="0"/>
              </a:rPr>
              <a:t>репетиции. БЛОК 3.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331257"/>
              </p:ext>
            </p:extLst>
          </p:nvPr>
        </p:nvGraphicFramePr>
        <p:xfrm>
          <a:off x="35495" y="971784"/>
          <a:ext cx="8856986" cy="5886216"/>
        </p:xfrm>
        <a:graphic>
          <a:graphicData uri="http://schemas.openxmlformats.org/drawingml/2006/table">
            <a:tbl>
              <a:tblPr/>
              <a:tblGrid>
                <a:gridCol w="1610361"/>
                <a:gridCol w="2561938"/>
                <a:gridCol w="4684687"/>
              </a:tblGrid>
              <a:tr h="25855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  <a:latin typeface="quote-cjk-patch"/>
                        </a:rPr>
                        <a:t>Критерий</a:t>
                      </a:r>
                    </a:p>
                  </a:txBody>
                  <a:tcPr marL="31986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  <a:latin typeface="quote-cjk-patch"/>
                        </a:rPr>
                        <a:t>Суть для жюри</a:t>
                      </a:r>
                    </a:p>
                  </a:txBody>
                  <a:tcPr marL="53309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  <a:latin typeface="quote-cjk-patch"/>
                        </a:rPr>
                        <a:t>Ключевые фразы и смыслы</a:t>
                      </a:r>
                    </a:p>
                  </a:txBody>
                  <a:tcPr marL="53309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8334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  <a:latin typeface="quote-cjk-patch"/>
                        </a:rPr>
                        <a:t>3.1. Гражданственность + Рефлексия</a:t>
                      </a:r>
                      <a:endParaRPr lang="ru-RU" sz="1800" b="0" dirty="0">
                        <a:effectLst/>
                        <a:latin typeface="quote-cjk-patch"/>
                      </a:endParaRPr>
                    </a:p>
                  </a:txBody>
                  <a:tcPr marL="31986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Осознание себя винтиком большого механизма страны</a:t>
                      </a:r>
                    </a:p>
                  </a:txBody>
                  <a:tcPr marL="53309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"Я осознаю, что...", "Анализируя свои поступки, я понимаю...", "Мой вклад в общество заключается в том, что..."</a:t>
                      </a:r>
                    </a:p>
                  </a:txBody>
                  <a:tcPr marL="53309" marR="31986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8334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3.2. Приверженность ценностям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1986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Сам горящий факел</a:t>
                      </a:r>
                    </a:p>
                  </a:txBody>
                  <a:tcPr marL="53309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"Для меня саморазвитие — это...", "Я постоянно в поиске, потому что...", "Мое творчество проявляется в..."</a:t>
                      </a:r>
                    </a:p>
                  </a:txBody>
                  <a:tcPr marL="53309" marR="31986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26205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3.3. Четкая проф. позиция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1986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Есть свой твердый профессиональный стержень</a:t>
                      </a:r>
                    </a:p>
                  </a:txBody>
                  <a:tcPr marL="53309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"Моя профессиональная позиция базируется на...", "Проанализировав практику, я утверждаю...", "Я убежден, что сегодня учитель должен..."</a:t>
                      </a:r>
                    </a:p>
                  </a:txBody>
                  <a:tcPr marL="53309" marR="31986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26205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3.4. Последствия для гос-ва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1986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Стратегическое мышление</a:t>
                      </a:r>
                    </a:p>
                  </a:txBody>
                  <a:tcPr marL="53309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"Последствия моей работы скажутся через годы в том, что...", "Это напрямую влияет на будущее страны, так как...", "Мы формируем человеческий капитал..."</a:t>
                      </a:r>
                    </a:p>
                  </a:txBody>
                  <a:tcPr marL="53309" marR="31986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38334">
                <a:tc>
                  <a:txBody>
                    <a:bodyPr/>
                    <a:lstStyle/>
                    <a:p>
                      <a:r>
                        <a:rPr lang="ru-RU" sz="1800" b="1">
                          <a:effectLst/>
                          <a:latin typeface="quote-cjk-patch"/>
                        </a:rPr>
                        <a:t>3.5. Педагогическая этика</a:t>
                      </a:r>
                      <a:endParaRPr lang="ru-RU" sz="1800" b="0">
                        <a:effectLst/>
                        <a:latin typeface="quote-cjk-patch"/>
                      </a:endParaRPr>
                    </a:p>
                  </a:txBody>
                  <a:tcPr marL="31986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1" dirty="0">
                          <a:effectLst/>
                          <a:latin typeface="quote-cjk-patch"/>
                        </a:rPr>
                        <a:t>Безупречное поведение и уважение</a:t>
                      </a:r>
                    </a:p>
                  </a:txBody>
                  <a:tcPr marL="53309" marR="53309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effectLst/>
                          <a:latin typeface="quote-cjk-patch"/>
                        </a:rPr>
                        <a:t>Никогда никого не осуждать. "С уважением отношусь к позиции...", "В рамках этики я считаю важным..."</a:t>
                      </a:r>
                    </a:p>
                  </a:txBody>
                  <a:tcPr marL="53309" marR="31986" marT="33318" marB="333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08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</a:t>
            </a:r>
            <a:r>
              <a:rPr lang="ru-RU" dirty="0" smtClean="0"/>
              <a:t>опрос</a:t>
            </a:r>
            <a:r>
              <a:rPr lang="ru-RU" dirty="0"/>
              <a:t>: </a:t>
            </a:r>
            <a:r>
              <a:rPr lang="ru-RU" b="1" dirty="0"/>
              <a:t>"Как вы относитесь к тому, что дети стали меньше читать?"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800" b="1" dirty="0" smtClean="0"/>
              <a:t>[Этика 3.5]</a:t>
            </a:r>
            <a:r>
              <a:rPr lang="ru-RU" sz="3800" dirty="0" smtClean="0"/>
              <a:t> "Спасибо за этот важный вопрос. Да, проблема существует, и я отношусь к ней не как к катастрофе, а как к вызову". </a:t>
            </a:r>
            <a:r>
              <a:rPr lang="ru-RU" sz="3800" u="sng" dirty="0" smtClean="0"/>
              <a:t>(Уважение + спокойствие</a:t>
            </a:r>
            <a:r>
              <a:rPr lang="ru-RU" sz="3800" dirty="0" smtClean="0"/>
              <a:t>).</a:t>
            </a:r>
          </a:p>
          <a:p>
            <a:pPr marL="0" indent="0">
              <a:buNone/>
            </a:pPr>
            <a:r>
              <a:rPr lang="ru-RU" sz="3800" b="1" dirty="0" smtClean="0"/>
              <a:t>[Рефлексия 3.1]</a:t>
            </a:r>
            <a:r>
              <a:rPr lang="ru-RU" sz="3800" dirty="0" smtClean="0"/>
              <a:t> "Размышляя о своей практике, я понимаю, что мои первые годы работы я тоже бил тревогу. Но потом я проанализировал свои действия и осознал: если я буду плакать, что они не читают Толстого, а сами буду сидеть в телефоне — это лицемерие". (</a:t>
            </a:r>
            <a:r>
              <a:rPr lang="ru-RU" sz="3800" u="sng" dirty="0" smtClean="0"/>
              <a:t>Честный самоанализ</a:t>
            </a:r>
            <a:r>
              <a:rPr lang="ru-RU" sz="3800" dirty="0" smtClean="0"/>
              <a:t>).</a:t>
            </a:r>
          </a:p>
          <a:p>
            <a:pPr marL="0" indent="0">
              <a:buNone/>
            </a:pPr>
            <a:r>
              <a:rPr lang="ru-RU" sz="3800" b="1" dirty="0" smtClean="0"/>
              <a:t>[Проф. позиция 3.3]</a:t>
            </a:r>
            <a:r>
              <a:rPr lang="ru-RU" sz="3800" dirty="0" smtClean="0"/>
              <a:t> "Моя позиция сформировалась на основе анализа современной практики: нужно не заставлять, а показывать, что книга — это способ понять себя. Я ушел от контроля "прочитал — не прочитал" к технологии "медленного чтения" на уроке". (</a:t>
            </a:r>
            <a:r>
              <a:rPr lang="ru-RU" sz="3800" u="sng" dirty="0" smtClean="0"/>
              <a:t>Четкая позиция</a:t>
            </a:r>
            <a:r>
              <a:rPr lang="ru-RU" sz="3800" dirty="0" smtClean="0"/>
              <a:t>).</a:t>
            </a:r>
          </a:p>
          <a:p>
            <a:pPr marL="0" indent="0">
              <a:buNone/>
            </a:pPr>
            <a:r>
              <a:rPr lang="ru-RU" sz="3800" b="1" dirty="0" smtClean="0"/>
              <a:t>[Ценности 3.2]</a:t>
            </a:r>
            <a:r>
              <a:rPr lang="ru-RU" sz="3800" dirty="0" smtClean="0"/>
              <a:t> "Я сам постоянно учусь. Недавно я прошел курс по </a:t>
            </a:r>
            <a:r>
              <a:rPr lang="ru-RU" sz="3800" dirty="0" err="1" smtClean="0"/>
              <a:t>сторителлингу</a:t>
            </a:r>
            <a:r>
              <a:rPr lang="ru-RU" sz="3800" dirty="0" smtClean="0"/>
              <a:t>, чтобы понять, как упаковывать сюжеты классики в современные форматы. Саморазвитие для меня — это топливо". (</a:t>
            </a:r>
            <a:r>
              <a:rPr lang="ru-RU" sz="3800" u="sng" dirty="0" smtClean="0"/>
              <a:t>Непрерывное образование</a:t>
            </a:r>
            <a:r>
              <a:rPr lang="ru-RU" sz="3800" dirty="0" smtClean="0"/>
              <a:t>).</a:t>
            </a:r>
          </a:p>
          <a:p>
            <a:pPr marL="0" indent="0">
              <a:buNone/>
            </a:pPr>
            <a:r>
              <a:rPr lang="ru-RU" sz="3800" b="1" dirty="0" smtClean="0"/>
              <a:t>[Последствия 3.4]</a:t>
            </a:r>
            <a:r>
              <a:rPr lang="ru-RU" sz="3800" dirty="0" smtClean="0"/>
              <a:t> "Я отдаю себе отчет в последствиях. Если я сейчас не научу их вдумчиво читать, через 20 лет мы получим общество, которое не способно анализировать большие тексты, а значит, не способное принимать сложные государственные решения. Мой урок — это инвестиция в думающее общество". (</a:t>
            </a:r>
            <a:r>
              <a:rPr lang="ru-RU" sz="3800" u="sng" dirty="0" smtClean="0"/>
              <a:t>Государственный масштаб</a:t>
            </a:r>
            <a:r>
              <a:rPr lang="ru-RU" sz="3800" dirty="0" smtClean="0"/>
              <a:t>).</a:t>
            </a:r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b="1" dirty="0"/>
              <a:t>Итоговая сборка: "Ответ уровня Абсолютного победителя"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195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999</Words>
  <Application>Microsoft Office PowerPoint</Application>
  <PresentationFormat>Экран (4:3)</PresentationFormat>
  <Paragraphs>157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Критерии и показатели оценки конкурсного испытания «Педагогическое интервью» </vt:lpstr>
      <vt:lpstr>Презентация PowerPoint</vt:lpstr>
      <vt:lpstr>Сводная таблица-шпаргалка для репетиции. БЛОК 1</vt:lpstr>
      <vt:lpstr>Вопрос: "Как вы относитесь к цифровой образовательной среде?" </vt:lpstr>
      <vt:lpstr>Презентация PowerPoint</vt:lpstr>
      <vt:lpstr>Сводная таблица-шпаргалка для репетиции. БЛОК 2.</vt:lpstr>
      <vt:lpstr>Презентация PowerPoint</vt:lpstr>
      <vt:lpstr>Сводная таблица-шпаргалка для репетиции. БЛОК 3.</vt:lpstr>
      <vt:lpstr>Вопрос: "Как вы относитесь к тому, что дети стали меньше читать?"</vt:lpstr>
      <vt:lpstr>Презентация PowerPoint</vt:lpstr>
      <vt:lpstr>Сводная таблица-шпаргалка Блок 4 </vt:lpstr>
      <vt:lpstr> Блок 1 (практик),  Блок 2 (эрудит),  Блок 3 (стратег-гражданин)  Блок 4 (коммуникатор)  работают только в связке!!!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Критерии и показатели оценки конкурсного испытания «Педагогическое интервью»</dc:title>
  <dc:creator>Татьяна Г. Родионова</dc:creator>
  <cp:lastModifiedBy>Татьяна Г. Родионова</cp:lastModifiedBy>
  <cp:revision>10</cp:revision>
  <dcterms:created xsi:type="dcterms:W3CDTF">2026-02-24T07:57:20Z</dcterms:created>
  <dcterms:modified xsi:type="dcterms:W3CDTF">2026-02-24T22:17:53Z</dcterms:modified>
</cp:coreProperties>
</file>